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3" r:id="rId2"/>
  </p:sldMasterIdLst>
  <p:notesMasterIdLst>
    <p:notesMasterId r:id="rId22"/>
  </p:notesMasterIdLst>
  <p:sldIdLst>
    <p:sldId id="258" r:id="rId3"/>
    <p:sldId id="262" r:id="rId4"/>
    <p:sldId id="264" r:id="rId5"/>
    <p:sldId id="267" r:id="rId6"/>
    <p:sldId id="268" r:id="rId7"/>
    <p:sldId id="265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78" r:id="rId16"/>
    <p:sldId id="279" r:id="rId17"/>
    <p:sldId id="277" r:id="rId18"/>
    <p:sldId id="280" r:id="rId19"/>
    <p:sldId id="281" r:id="rId20"/>
    <p:sldId id="26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7C7"/>
    <a:srgbClr val="4287C7"/>
    <a:srgbClr val="99CCFF"/>
    <a:srgbClr val="000000"/>
    <a:srgbClr val="A0AFE0"/>
    <a:srgbClr val="7087D0"/>
    <a:srgbClr val="FFE181"/>
    <a:srgbClr val="405EC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8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华文细黑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华文细黑" pitchFamily="2" charset="-122"/>
              </a:defRPr>
            </a:lvl1pPr>
          </a:lstStyle>
          <a:p>
            <a:fld id="{D2E7442E-5215-4F4D-814E-791813337C1F}" type="datetimeFigureOut">
              <a:rPr lang="zh-CN" altLang="en-US" smtClean="0"/>
              <a:pPr/>
              <a:t>2012-6-28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华文细黑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华文细黑" pitchFamily="2" charset="-122"/>
              </a:defRPr>
            </a:lvl1pPr>
          </a:lstStyle>
          <a:p>
            <a:fld id="{CC836CE7-28F0-4A72-8B3D-C2C035DDF7C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华文细黑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华文细黑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华文细黑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华文细黑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F13823D-DEBF-4362-A3E1-A5412B23F503}" type="slidenum">
              <a:rPr lang="en-US" altLang="zh-CN" sz="1200" smtClean="0">
                <a:solidFill>
                  <a:prstClr val="black"/>
                </a:solidFill>
                <a:ea typeface="华文细黑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z="1200" smtClean="0">
              <a:solidFill>
                <a:prstClr val="black"/>
              </a:solidFill>
              <a:ea typeface="华文细黑" pitchFamily="2" charset="-122"/>
            </a:endParaRPr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1453FD4-43E3-420F-BBE4-C2C1FA590676}" type="slidenum">
              <a:rPr lang="en-US" altLang="zh-CN" sz="1200" smtClean="0">
                <a:solidFill>
                  <a:prstClr val="black"/>
                </a:solidFill>
                <a:ea typeface="华文细黑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z="1200" smtClean="0">
              <a:solidFill>
                <a:prstClr val="black"/>
              </a:solidFill>
              <a:ea typeface="华文细黑" pitchFamily="2" charset="-122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6CE7-28F0-4A72-8B3D-C2C035DDF7CC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EF855-A5C1-4485-A798-994F320DDFAB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396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E53234-A1F2-4674-BE7C-37A4E5133BD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532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pic>
        <p:nvPicPr>
          <p:cNvPr id="53254" name="Picture 6" descr="logo-黑白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7588" y="115888"/>
            <a:ext cx="1741487" cy="768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501063" y="6500813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8B95336A-E43E-4A0C-800F-00B81BE7F9DC}" type="slidenum">
              <a:rPr lang="en-US" altLang="zh-CN" sz="1400">
                <a:solidFill>
                  <a:srgbClr val="DADADA">
                    <a:lumMod val="90000"/>
                  </a:srgbClr>
                </a:solidFill>
                <a:ea typeface="华文细黑" pitchFamily="2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400" dirty="0">
              <a:solidFill>
                <a:srgbClr val="DADADA">
                  <a:lumMod val="90000"/>
                </a:srgbClr>
              </a:solidFill>
              <a:ea typeface="华文细黑" pitchFamily="2" charset="-122"/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6923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here to type the Headine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solidFill>
            <a:schemeClr val="tx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here to type the text</a:t>
            </a:r>
          </a:p>
          <a:p>
            <a:pPr lvl="1"/>
            <a:r>
              <a:rPr lang="en-US" altLang="zh-CN" smtClean="0"/>
              <a:t>The  second</a:t>
            </a:r>
          </a:p>
          <a:p>
            <a:pPr lvl="2"/>
            <a:r>
              <a:rPr lang="en-US" altLang="zh-CN" smtClean="0"/>
              <a:t>The third</a:t>
            </a:r>
          </a:p>
          <a:p>
            <a:pPr lvl="3"/>
            <a:r>
              <a:rPr lang="en-US" altLang="zh-CN" smtClean="0"/>
              <a:t>The fourth</a:t>
            </a:r>
          </a:p>
          <a:p>
            <a:pPr lvl="4"/>
            <a:r>
              <a:rPr lang="en-US" altLang="zh-CN" smtClean="0"/>
              <a:t>The fifth</a:t>
            </a:r>
          </a:p>
        </p:txBody>
      </p:sp>
      <p:sp>
        <p:nvSpPr>
          <p:cNvPr id="20483" name="Text Box 3"/>
          <p:cNvSpPr txBox="1">
            <a:spLocks noChangeArrowheads="1"/>
          </p:cNvSpPr>
          <p:nvPr userDrawn="1"/>
        </p:nvSpPr>
        <p:spPr bwMode="auto">
          <a:xfrm>
            <a:off x="581024" y="6569075"/>
            <a:ext cx="67272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800" dirty="0" smtClean="0">
                <a:solidFill>
                  <a:srgbClr val="C4C4C4"/>
                </a:solidFill>
                <a:ea typeface="华文细黑" pitchFamily="2" charset="-122"/>
              </a:rPr>
              <a:t>杭州迪普科技有限公司</a:t>
            </a:r>
            <a:r>
              <a:rPr lang="en-US" altLang="zh-CN" sz="800" dirty="0" smtClean="0">
                <a:solidFill>
                  <a:srgbClr val="C4C4C4"/>
                </a:solidFill>
                <a:ea typeface="华文细黑" pitchFamily="2" charset="-122"/>
              </a:rPr>
              <a:t>.	                                                  </a:t>
            </a:r>
            <a:r>
              <a:rPr lang="en-US" altLang="zh-CN" sz="800" baseline="0" dirty="0" smtClean="0">
                <a:solidFill>
                  <a:srgbClr val="C4C4C4"/>
                </a:solidFill>
                <a:ea typeface="华文细黑" pitchFamily="2" charset="-122"/>
              </a:rPr>
              <a:t>                </a:t>
            </a:r>
            <a:r>
              <a:rPr lang="en-US" altLang="zh-CN" sz="800" dirty="0" smtClean="0">
                <a:solidFill>
                  <a:srgbClr val="C4C4C4"/>
                </a:solidFill>
                <a:ea typeface="华文细黑" pitchFamily="2" charset="-122"/>
              </a:rPr>
              <a:t>www.dptechnology.net</a:t>
            </a:r>
          </a:p>
        </p:txBody>
      </p:sp>
      <p:pic>
        <p:nvPicPr>
          <p:cNvPr id="3079" name="Picture 7" descr="logo-黑白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7588" y="115888"/>
            <a:ext cx="1741487" cy="768350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9" r:id="rId1"/>
    <p:sldLayoutId id="2147483675" r:id="rId2"/>
    <p:sldLayoutId id="2147483676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华文细黑" pitchFamily="2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华文细黑" pitchFamily="2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华文细黑" pitchFamily="2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华文细黑" pitchFamily="2" charset="-122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细黑" pitchFamily="2" charset="-122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细黑" pitchFamily="2" charset="-122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细黑" pitchFamily="2" charset="-122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细黑" pitchFamily="2" charset="-122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70"/>
          </a:solidFill>
          <a:latin typeface="+mn-lt"/>
          <a:ea typeface="华文细黑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50000"/>
        </a:spcBef>
        <a:spcAft>
          <a:spcPct val="0"/>
        </a:spcAft>
        <a:buChar char="–"/>
        <a:defRPr sz="2800">
          <a:solidFill>
            <a:srgbClr val="FFFF70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lnSpc>
          <a:spcPct val="150000"/>
        </a:lnSpc>
        <a:spcBef>
          <a:spcPct val="50000"/>
        </a:spcBef>
        <a:spcAft>
          <a:spcPct val="0"/>
        </a:spcAft>
        <a:buChar char="•"/>
        <a:defRPr sz="1600">
          <a:solidFill>
            <a:srgbClr val="FFFF70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lnSpc>
          <a:spcPct val="150000"/>
        </a:lnSpc>
        <a:spcBef>
          <a:spcPct val="50000"/>
        </a:spcBef>
        <a:spcAft>
          <a:spcPct val="0"/>
        </a:spcAft>
        <a:buChar char="–"/>
        <a:defRPr sz="1400">
          <a:solidFill>
            <a:srgbClr val="FFFF70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FFFF70"/>
          </a:solidFill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2628900" y="1773238"/>
            <a:ext cx="3887788" cy="3030538"/>
            <a:chOff x="1655" y="1298"/>
            <a:chExt cx="2449" cy="1909"/>
          </a:xfrm>
        </p:grpSpPr>
        <p:sp>
          <p:nvSpPr>
            <p:cNvPr id="6" name="Text Box 16"/>
            <p:cNvSpPr txBox="1">
              <a:spLocks noChangeArrowheads="1"/>
            </p:cNvSpPr>
            <p:nvPr userDrawn="1"/>
          </p:nvSpPr>
          <p:spPr bwMode="auto">
            <a:xfrm>
              <a:off x="1824" y="2645"/>
              <a:ext cx="2112" cy="5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杭州迪普科技有限公司</a:t>
              </a:r>
            </a:p>
            <a:p>
              <a:pPr marL="0" marR="0" indent="0" algn="ctr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 smtClean="0">
                  <a:solidFill>
                    <a:srgbClr val="FFFFFF"/>
                  </a:solidFill>
                </a:rPr>
                <a:t>www.dptechnology.net</a:t>
              </a:r>
            </a:p>
          </p:txBody>
        </p:sp>
        <p:pic>
          <p:nvPicPr>
            <p:cNvPr id="57352" name="Picture 8" descr="logo-黑白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55" y="1298"/>
              <a:ext cx="2449" cy="1080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细黑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细黑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细黑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细黑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细黑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细黑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细黑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image" Target="../media/image23.jpeg"/><Relationship Id="rId5" Type="http://schemas.openxmlformats.org/officeDocument/2006/relationships/image" Target="../media/image17.emf"/><Relationship Id="rId10" Type="http://schemas.openxmlformats.org/officeDocument/2006/relationships/image" Target="../media/image22.jpeg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17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image" Target="../media/image30.png"/><Relationship Id="rId5" Type="http://schemas.openxmlformats.org/officeDocument/2006/relationships/image" Target="../media/image16.emf"/><Relationship Id="rId10" Type="http://schemas.openxmlformats.org/officeDocument/2006/relationships/image" Target="../media/image29.png"/><Relationship Id="rId4" Type="http://schemas.openxmlformats.org/officeDocument/2006/relationships/image" Target="../media/image15.emf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15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10" Type="http://schemas.openxmlformats.org/officeDocument/2006/relationships/image" Target="../media/image36.emf"/><Relationship Id="rId4" Type="http://schemas.openxmlformats.org/officeDocument/2006/relationships/image" Target="../media/image31.png"/><Relationship Id="rId9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5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26" name="Picture 2" descr="D:\!WorkSpace\@Marketing\120612_中国计算机网络安全年会\提交的材料\演讲者介绍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2148" y="2902472"/>
            <a:ext cx="5866356" cy="391090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25" y="980728"/>
            <a:ext cx="4773915" cy="355969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7" name="右箭头 6"/>
          <p:cNvSpPr/>
          <p:nvPr/>
        </p:nvSpPr>
        <p:spPr>
          <a:xfrm>
            <a:off x="467544" y="5013176"/>
            <a:ext cx="2160240" cy="1440160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那时的我</a:t>
            </a:r>
          </a:p>
        </p:txBody>
      </p:sp>
      <p:sp>
        <p:nvSpPr>
          <p:cNvPr id="8" name="右箭头 7"/>
          <p:cNvSpPr/>
          <p:nvPr/>
        </p:nvSpPr>
        <p:spPr>
          <a:xfrm flipH="1">
            <a:off x="5148064" y="1052736"/>
            <a:ext cx="2664296" cy="1440160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那时我讲的内容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6964243" y="3501008"/>
            <a:ext cx="1028274" cy="1656184"/>
          </a:xfrm>
          <a:prstGeom prst="rect">
            <a:avLst/>
          </a:prstGeom>
          <a:solidFill>
            <a:srgbClr val="99CCFF"/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42868" y="2852936"/>
            <a:ext cx="1028274" cy="3024336"/>
          </a:xfrm>
          <a:prstGeom prst="rect">
            <a:avLst/>
          </a:prstGeom>
          <a:solidFill>
            <a:srgbClr val="99CCFF"/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思路：基于分布式网关的</a:t>
            </a:r>
            <a:r>
              <a:rPr lang="en-US" altLang="zh-CN" dirty="0" smtClean="0"/>
              <a:t>L4~7</a:t>
            </a:r>
            <a:r>
              <a:rPr lang="zh-CN" altLang="en-US" dirty="0" smtClean="0"/>
              <a:t>策略流</a:t>
            </a:r>
            <a:endParaRPr lang="zh-CN" altLang="en-US" dirty="0"/>
          </a:p>
        </p:txBody>
      </p:sp>
      <p:grpSp>
        <p:nvGrpSpPr>
          <p:cNvPr id="3" name="组合 18"/>
          <p:cNvGrpSpPr/>
          <p:nvPr/>
        </p:nvGrpSpPr>
        <p:grpSpPr>
          <a:xfrm>
            <a:off x="416546" y="3717032"/>
            <a:ext cx="1292981" cy="1275486"/>
            <a:chOff x="6970604" y="2820148"/>
            <a:chExt cx="1752178" cy="1728471"/>
          </a:xfrm>
        </p:grpSpPr>
        <p:sp>
          <p:nvSpPr>
            <p:cNvPr id="20" name="弧形 19"/>
            <p:cNvSpPr/>
            <p:nvPr/>
          </p:nvSpPr>
          <p:spPr bwMode="auto">
            <a:xfrm>
              <a:off x="6970604" y="2820148"/>
              <a:ext cx="1738723" cy="1728471"/>
            </a:xfrm>
            <a:prstGeom prst="arc">
              <a:avLst>
                <a:gd name="adj1" fmla="val 17465787"/>
                <a:gd name="adj2" fmla="val 2512064"/>
              </a:avLst>
            </a:prstGeom>
            <a:solidFill>
              <a:srgbClr val="4D87C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21" name="弧形 20"/>
            <p:cNvSpPr/>
            <p:nvPr/>
          </p:nvSpPr>
          <p:spPr bwMode="auto">
            <a:xfrm>
              <a:off x="6970605" y="2820148"/>
              <a:ext cx="1738723" cy="1728471"/>
            </a:xfrm>
            <a:prstGeom prst="arc">
              <a:avLst>
                <a:gd name="adj1" fmla="val 10791440"/>
                <a:gd name="adj2" fmla="val 19932000"/>
              </a:avLst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22" name="弧形 21"/>
            <p:cNvSpPr/>
            <p:nvPr/>
          </p:nvSpPr>
          <p:spPr bwMode="auto">
            <a:xfrm>
              <a:off x="6970606" y="2820148"/>
              <a:ext cx="1738724" cy="1728471"/>
            </a:xfrm>
            <a:prstGeom prst="arc">
              <a:avLst>
                <a:gd name="adj1" fmla="val 2029147"/>
                <a:gd name="adj2" fmla="val 10786941"/>
              </a:avLst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7405287" y="3254827"/>
              <a:ext cx="869362" cy="869361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APP2</a:t>
              </a:r>
              <a:endParaRPr lang="zh-CN" alt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9810666">
              <a:off x="7118622" y="2970264"/>
              <a:ext cx="736846" cy="4170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安全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2540369">
              <a:off x="7118604" y="4033145"/>
              <a:ext cx="736846" cy="4170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加速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8145818" y="3480968"/>
              <a:ext cx="736846" cy="4170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可用</a:t>
              </a: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416544" y="2420888"/>
            <a:ext cx="1292986" cy="1275486"/>
            <a:chOff x="2465159" y="2820148"/>
            <a:chExt cx="1752182" cy="1728471"/>
          </a:xfrm>
        </p:grpSpPr>
        <p:sp>
          <p:nvSpPr>
            <p:cNvPr id="28" name="弧形 27"/>
            <p:cNvSpPr/>
            <p:nvPr/>
          </p:nvSpPr>
          <p:spPr bwMode="auto">
            <a:xfrm>
              <a:off x="2465160" y="2820148"/>
              <a:ext cx="1738721" cy="1728471"/>
            </a:xfrm>
            <a:prstGeom prst="arc">
              <a:avLst>
                <a:gd name="adj1" fmla="val 17803852"/>
                <a:gd name="adj2" fmla="val 5918535"/>
              </a:avLst>
            </a:prstGeom>
            <a:solidFill>
              <a:srgbClr val="4D87C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29" name="弧形 28"/>
            <p:cNvSpPr/>
            <p:nvPr/>
          </p:nvSpPr>
          <p:spPr bwMode="auto">
            <a:xfrm>
              <a:off x="2465160" y="2820148"/>
              <a:ext cx="1738721" cy="1728471"/>
            </a:xfrm>
            <a:prstGeom prst="arc">
              <a:avLst>
                <a:gd name="adj1" fmla="val 9598742"/>
                <a:gd name="adj2" fmla="val 17787690"/>
              </a:avLst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30" name="弧形 29"/>
            <p:cNvSpPr/>
            <p:nvPr/>
          </p:nvSpPr>
          <p:spPr bwMode="auto">
            <a:xfrm>
              <a:off x="2465159" y="2820148"/>
              <a:ext cx="1738721" cy="1728471"/>
            </a:xfrm>
            <a:prstGeom prst="arc">
              <a:avLst>
                <a:gd name="adj1" fmla="val 5803486"/>
                <a:gd name="adj2" fmla="val 9730135"/>
              </a:avLst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2899841" y="3254827"/>
              <a:ext cx="869361" cy="869361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APP1</a:t>
              </a:r>
              <a:endParaRPr lang="zh-CN" alt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9810666">
              <a:off x="2613174" y="2970264"/>
              <a:ext cx="736844" cy="4170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安全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2540369">
              <a:off x="2613156" y="4033145"/>
              <a:ext cx="736844" cy="4170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加速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3640377" y="3480969"/>
              <a:ext cx="736846" cy="417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可用</a:t>
              </a:r>
            </a:p>
          </p:txBody>
        </p:sp>
      </p:grpSp>
      <p:grpSp>
        <p:nvGrpSpPr>
          <p:cNvPr id="5" name="组合 34"/>
          <p:cNvGrpSpPr/>
          <p:nvPr/>
        </p:nvGrpSpPr>
        <p:grpSpPr>
          <a:xfrm>
            <a:off x="416545" y="5013176"/>
            <a:ext cx="1292980" cy="1275486"/>
            <a:chOff x="4716022" y="2820148"/>
            <a:chExt cx="1752178" cy="1728471"/>
          </a:xfrm>
        </p:grpSpPr>
        <p:sp>
          <p:nvSpPr>
            <p:cNvPr id="36" name="弧形 35"/>
            <p:cNvSpPr/>
            <p:nvPr/>
          </p:nvSpPr>
          <p:spPr bwMode="auto">
            <a:xfrm>
              <a:off x="4716022" y="2820148"/>
              <a:ext cx="1738724" cy="1728471"/>
            </a:xfrm>
            <a:prstGeom prst="arc">
              <a:avLst>
                <a:gd name="adj1" fmla="val 15759582"/>
                <a:gd name="adj2" fmla="val 5918535"/>
              </a:avLst>
            </a:prstGeom>
            <a:solidFill>
              <a:srgbClr val="4D87C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37" name="弧形 36"/>
            <p:cNvSpPr/>
            <p:nvPr/>
          </p:nvSpPr>
          <p:spPr bwMode="auto">
            <a:xfrm>
              <a:off x="4716022" y="2820148"/>
              <a:ext cx="1738724" cy="1728471"/>
            </a:xfrm>
            <a:prstGeom prst="arc">
              <a:avLst>
                <a:gd name="adj1" fmla="val 12410526"/>
                <a:gd name="adj2" fmla="val 15913941"/>
              </a:avLst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38" name="弧形 37"/>
            <p:cNvSpPr/>
            <p:nvPr/>
          </p:nvSpPr>
          <p:spPr bwMode="auto">
            <a:xfrm>
              <a:off x="4716022" y="2820148"/>
              <a:ext cx="1738724" cy="1728471"/>
            </a:xfrm>
            <a:prstGeom prst="arc">
              <a:avLst>
                <a:gd name="adj1" fmla="val 3452858"/>
                <a:gd name="adj2" fmla="val 12574012"/>
              </a:avLst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5150703" y="3254827"/>
              <a:ext cx="869362" cy="869361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APP3</a:t>
              </a:r>
              <a:endParaRPr lang="zh-CN" alt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9810666">
              <a:off x="4864038" y="2970264"/>
              <a:ext cx="736846" cy="4170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安全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2540369">
              <a:off x="4864019" y="4033145"/>
              <a:ext cx="736846" cy="4170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加速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5891236" y="3480968"/>
              <a:ext cx="736846" cy="4170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可用</a:t>
              </a:r>
            </a:p>
          </p:txBody>
        </p:sp>
      </p:grpSp>
      <p:cxnSp>
        <p:nvCxnSpPr>
          <p:cNvPr id="80" name="直接连接符 79"/>
          <p:cNvCxnSpPr/>
          <p:nvPr/>
        </p:nvCxnSpPr>
        <p:spPr>
          <a:xfrm rot="5400000" flipH="1" flipV="1">
            <a:off x="-231527" y="4365104"/>
            <a:ext cx="4032448" cy="0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5400000" flipH="1" flipV="1">
            <a:off x="2576785" y="4365104"/>
            <a:ext cx="4032448" cy="0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rot="5400000" flipH="1" flipV="1">
            <a:off x="5457105" y="4365104"/>
            <a:ext cx="4032448" cy="0"/>
          </a:xfrm>
          <a:prstGeom prst="line">
            <a:avLst/>
          </a:prstGeom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914" y="2924944"/>
            <a:ext cx="806316" cy="58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914" y="3693029"/>
            <a:ext cx="806316" cy="58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914" y="4461114"/>
            <a:ext cx="806316" cy="58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914" y="5229200"/>
            <a:ext cx="806316" cy="58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289" y="3693029"/>
            <a:ext cx="806316" cy="58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289" y="4461114"/>
            <a:ext cx="806316" cy="58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" name="TextBox 92"/>
          <p:cNvSpPr txBox="1"/>
          <p:nvPr/>
        </p:nvSpPr>
        <p:spPr>
          <a:xfrm>
            <a:off x="3979197" y="24928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ea typeface="华文细黑" pitchFamily="2" charset="-122"/>
              </a:rPr>
              <a:t>大二层以太网</a:t>
            </a:r>
            <a:endParaRPr lang="zh-CN" altLang="en-US" sz="1400" b="1" dirty="0">
              <a:ea typeface="华文细黑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85297" y="249289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ea typeface="华文细黑" pitchFamily="2" charset="-122"/>
              </a:rPr>
              <a:t>FCoE</a:t>
            </a:r>
            <a:endParaRPr lang="zh-CN" altLang="en-US" sz="1400" b="1" dirty="0">
              <a:ea typeface="华文细黑" pitchFamily="2" charset="-122"/>
            </a:endParaRPr>
          </a:p>
        </p:txBody>
      </p:sp>
      <p:pic>
        <p:nvPicPr>
          <p:cNvPr id="96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746" y="2780928"/>
            <a:ext cx="820055" cy="59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6" descr="\\192.168.1.20\丽日共享\201011\I 业务一部\徐琳浩\0927－黄永锋－迪普科技图标13588720200\迪普科技图标eps png emf\入侵检测系统\入侵检测系统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66" y="4401108"/>
            <a:ext cx="820055" cy="59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1" descr="\\192.168.1.20\丽日共享\201011\I 业务一部\徐琳浩\0927－黄永锋－迪普科技图标13588720200\迪普科技图标eps png emf\流量控制网关\流量控制网关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66" y="3140968"/>
            <a:ext cx="820055" cy="59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4" descr="\\192.168.1.20\丽日共享\201011\I 业务一部\徐琳浩\0927－黄永锋－迪普科技图标13588720200\迪普科技图标eps png emf\异常流量清洗系统\异常流量清洗系统.e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66" y="3772042"/>
            <a:ext cx="820055" cy="59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5" descr="\\192.168.1.20\丽日共享\201011\I 业务一部\徐琳浩\0927－黄永锋－迪普科技图标13588720200\迪普科技图标eps png emf\应用交付网关\应用交付网关.e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66" y="5031178"/>
            <a:ext cx="820052" cy="5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746" y="4077072"/>
            <a:ext cx="820055" cy="59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746" y="5445224"/>
            <a:ext cx="820055" cy="59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48" descr="\\192.168.1.20\丽日共享\201011\I 业务一部\徐琳浩\0927－黄永锋－迪普科技图标13588720200\迪普科技图标eps png emf\磁盘阵列\磁盘阵列.e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01121" y="4725144"/>
            <a:ext cx="803568" cy="152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48" descr="\\192.168.1.20\丽日共享\201011\I 业务一部\徐琳浩\0927－黄永锋－迪普科技图标13588720200\迪普科技图标eps png emf\磁盘阵列\磁盘阵列.e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01121" y="2492896"/>
            <a:ext cx="803568" cy="152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" name="任意多边形 125"/>
          <p:cNvSpPr/>
          <p:nvPr/>
        </p:nvSpPr>
        <p:spPr>
          <a:xfrm>
            <a:off x="1712471" y="2981923"/>
            <a:ext cx="6457071" cy="1008184"/>
          </a:xfrm>
          <a:custGeom>
            <a:avLst/>
            <a:gdLst>
              <a:gd name="connsiteX0" fmla="*/ 6457071 w 6457071"/>
              <a:gd name="connsiteY0" fmla="*/ 930812 h 1008184"/>
              <a:gd name="connsiteX1" fmla="*/ 5303520 w 6457071"/>
              <a:gd name="connsiteY1" fmla="*/ 916744 h 1008184"/>
              <a:gd name="connsiteX2" fmla="*/ 4768948 w 6457071"/>
              <a:gd name="connsiteY2" fmla="*/ 382172 h 1008184"/>
              <a:gd name="connsiteX3" fmla="*/ 2560320 w 6457071"/>
              <a:gd name="connsiteY3" fmla="*/ 325901 h 1008184"/>
              <a:gd name="connsiteX4" fmla="*/ 1055077 w 6457071"/>
              <a:gd name="connsiteY4" fmla="*/ 354036 h 1008184"/>
              <a:gd name="connsiteX5" fmla="*/ 745588 w 6457071"/>
              <a:gd name="connsiteY5" fmla="*/ 58615 h 1008184"/>
              <a:gd name="connsiteX6" fmla="*/ 0 w 6457071"/>
              <a:gd name="connsiteY6" fmla="*/ 2344 h 10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7071" h="1008184">
                <a:moveTo>
                  <a:pt x="6457071" y="930812"/>
                </a:moveTo>
                <a:cubicBezTo>
                  <a:pt x="6020972" y="969498"/>
                  <a:pt x="5584874" y="1008184"/>
                  <a:pt x="5303520" y="916744"/>
                </a:cubicBezTo>
                <a:cubicBezTo>
                  <a:pt x="5022166" y="825304"/>
                  <a:pt x="5226148" y="480646"/>
                  <a:pt x="4768948" y="382172"/>
                </a:cubicBezTo>
                <a:cubicBezTo>
                  <a:pt x="4311748" y="283698"/>
                  <a:pt x="3179298" y="330590"/>
                  <a:pt x="2560320" y="325901"/>
                </a:cubicBezTo>
                <a:cubicBezTo>
                  <a:pt x="1941342" y="321212"/>
                  <a:pt x="1357532" y="398584"/>
                  <a:pt x="1055077" y="354036"/>
                </a:cubicBezTo>
                <a:cubicBezTo>
                  <a:pt x="752622" y="309488"/>
                  <a:pt x="921434" y="117230"/>
                  <a:pt x="745588" y="58615"/>
                </a:cubicBezTo>
                <a:cubicBezTo>
                  <a:pt x="569742" y="0"/>
                  <a:pt x="284871" y="1172"/>
                  <a:pt x="0" y="2344"/>
                </a:cubicBezTo>
              </a:path>
            </a:pathLst>
          </a:custGeom>
          <a:ln w="38100">
            <a:solidFill>
              <a:srgbClr val="FF99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29" name="任意多边形 128"/>
          <p:cNvSpPr/>
          <p:nvPr/>
        </p:nvSpPr>
        <p:spPr>
          <a:xfrm>
            <a:off x="1712471" y="3885051"/>
            <a:ext cx="6457071" cy="1498805"/>
          </a:xfrm>
          <a:custGeom>
            <a:avLst/>
            <a:gdLst>
              <a:gd name="connsiteX0" fmla="*/ 6457071 w 6457071"/>
              <a:gd name="connsiteY0" fmla="*/ 717452 h 1479452"/>
              <a:gd name="connsiteX1" fmla="*/ 5458265 w 6457071"/>
              <a:gd name="connsiteY1" fmla="*/ 689317 h 1479452"/>
              <a:gd name="connsiteX2" fmla="*/ 5233182 w 6457071"/>
              <a:gd name="connsiteY2" fmla="*/ 1364566 h 1479452"/>
              <a:gd name="connsiteX3" fmla="*/ 3559126 w 6457071"/>
              <a:gd name="connsiteY3" fmla="*/ 1378634 h 1479452"/>
              <a:gd name="connsiteX4" fmla="*/ 3291840 w 6457071"/>
              <a:gd name="connsiteY4" fmla="*/ 858129 h 1479452"/>
              <a:gd name="connsiteX5" fmla="*/ 1645920 w 6457071"/>
              <a:gd name="connsiteY5" fmla="*/ 844062 h 1479452"/>
              <a:gd name="connsiteX6" fmla="*/ 1463040 w 6457071"/>
              <a:gd name="connsiteY6" fmla="*/ 168812 h 1479452"/>
              <a:gd name="connsiteX7" fmla="*/ 731520 w 6457071"/>
              <a:gd name="connsiteY7" fmla="*/ 56271 h 1479452"/>
              <a:gd name="connsiteX8" fmla="*/ 562708 w 6457071"/>
              <a:gd name="connsiteY8" fmla="*/ 506437 h 1479452"/>
              <a:gd name="connsiteX9" fmla="*/ 0 w 6457071"/>
              <a:gd name="connsiteY9" fmla="*/ 548640 h 1479452"/>
              <a:gd name="connsiteX0" fmla="*/ 6457071 w 6457071"/>
              <a:gd name="connsiteY0" fmla="*/ 717452 h 1463040"/>
              <a:gd name="connsiteX1" fmla="*/ 5472826 w 6457071"/>
              <a:gd name="connsiteY1" fmla="*/ 796672 h 1463040"/>
              <a:gd name="connsiteX2" fmla="*/ 5233182 w 6457071"/>
              <a:gd name="connsiteY2" fmla="*/ 1364566 h 1463040"/>
              <a:gd name="connsiteX3" fmla="*/ 3559126 w 6457071"/>
              <a:gd name="connsiteY3" fmla="*/ 1378634 h 1463040"/>
              <a:gd name="connsiteX4" fmla="*/ 3291840 w 6457071"/>
              <a:gd name="connsiteY4" fmla="*/ 858129 h 1463040"/>
              <a:gd name="connsiteX5" fmla="*/ 1645920 w 6457071"/>
              <a:gd name="connsiteY5" fmla="*/ 844062 h 1463040"/>
              <a:gd name="connsiteX6" fmla="*/ 1463040 w 6457071"/>
              <a:gd name="connsiteY6" fmla="*/ 168812 h 1463040"/>
              <a:gd name="connsiteX7" fmla="*/ 731520 w 6457071"/>
              <a:gd name="connsiteY7" fmla="*/ 56271 h 1463040"/>
              <a:gd name="connsiteX8" fmla="*/ 562708 w 6457071"/>
              <a:gd name="connsiteY8" fmla="*/ 506437 h 1463040"/>
              <a:gd name="connsiteX9" fmla="*/ 0 w 6457071"/>
              <a:gd name="connsiteY9" fmla="*/ 548640 h 1463040"/>
              <a:gd name="connsiteX0" fmla="*/ 6457071 w 6457071"/>
              <a:gd name="connsiteY0" fmla="*/ 717452 h 1529150"/>
              <a:gd name="connsiteX1" fmla="*/ 5472826 w 6457071"/>
              <a:gd name="connsiteY1" fmla="*/ 796672 h 1529150"/>
              <a:gd name="connsiteX2" fmla="*/ 5233182 w 6457071"/>
              <a:gd name="connsiteY2" fmla="*/ 1364566 h 1529150"/>
              <a:gd name="connsiteX3" fmla="*/ 3744634 w 6457071"/>
              <a:gd name="connsiteY3" fmla="*/ 1444744 h 1529150"/>
              <a:gd name="connsiteX4" fmla="*/ 3291840 w 6457071"/>
              <a:gd name="connsiteY4" fmla="*/ 858129 h 1529150"/>
              <a:gd name="connsiteX5" fmla="*/ 1645920 w 6457071"/>
              <a:gd name="connsiteY5" fmla="*/ 844062 h 1529150"/>
              <a:gd name="connsiteX6" fmla="*/ 1463040 w 6457071"/>
              <a:gd name="connsiteY6" fmla="*/ 168812 h 1529150"/>
              <a:gd name="connsiteX7" fmla="*/ 731520 w 6457071"/>
              <a:gd name="connsiteY7" fmla="*/ 56271 h 1529150"/>
              <a:gd name="connsiteX8" fmla="*/ 562708 w 6457071"/>
              <a:gd name="connsiteY8" fmla="*/ 506437 h 1529150"/>
              <a:gd name="connsiteX9" fmla="*/ 0 w 6457071"/>
              <a:gd name="connsiteY9" fmla="*/ 548640 h 1529150"/>
              <a:gd name="connsiteX0" fmla="*/ 6457071 w 6457071"/>
              <a:gd name="connsiteY0" fmla="*/ 717452 h 1527392"/>
              <a:gd name="connsiteX1" fmla="*/ 5472826 w 6457071"/>
              <a:gd name="connsiteY1" fmla="*/ 796672 h 1527392"/>
              <a:gd name="connsiteX2" fmla="*/ 5233182 w 6457071"/>
              <a:gd name="connsiteY2" fmla="*/ 1364566 h 1527392"/>
              <a:gd name="connsiteX3" fmla="*/ 3744634 w 6457071"/>
              <a:gd name="connsiteY3" fmla="*/ 1444744 h 1527392"/>
              <a:gd name="connsiteX4" fmla="*/ 3528610 w 6457071"/>
              <a:gd name="connsiteY4" fmla="*/ 868680 h 1527392"/>
              <a:gd name="connsiteX5" fmla="*/ 1645920 w 6457071"/>
              <a:gd name="connsiteY5" fmla="*/ 844062 h 1527392"/>
              <a:gd name="connsiteX6" fmla="*/ 1463040 w 6457071"/>
              <a:gd name="connsiteY6" fmla="*/ 168812 h 1527392"/>
              <a:gd name="connsiteX7" fmla="*/ 731520 w 6457071"/>
              <a:gd name="connsiteY7" fmla="*/ 56271 h 1527392"/>
              <a:gd name="connsiteX8" fmla="*/ 562708 w 6457071"/>
              <a:gd name="connsiteY8" fmla="*/ 506437 h 1527392"/>
              <a:gd name="connsiteX9" fmla="*/ 0 w 6457071"/>
              <a:gd name="connsiteY9" fmla="*/ 548640 h 1527392"/>
              <a:gd name="connsiteX0" fmla="*/ 6457071 w 6457071"/>
              <a:gd name="connsiteY0" fmla="*/ 717452 h 1527392"/>
              <a:gd name="connsiteX1" fmla="*/ 5472826 w 6457071"/>
              <a:gd name="connsiteY1" fmla="*/ 796672 h 1527392"/>
              <a:gd name="connsiteX2" fmla="*/ 5233182 w 6457071"/>
              <a:gd name="connsiteY2" fmla="*/ 1364566 h 1527392"/>
              <a:gd name="connsiteX3" fmla="*/ 3744634 w 6457071"/>
              <a:gd name="connsiteY3" fmla="*/ 1444744 h 1527392"/>
              <a:gd name="connsiteX4" fmla="*/ 3528610 w 6457071"/>
              <a:gd name="connsiteY4" fmla="*/ 868680 h 1527392"/>
              <a:gd name="connsiteX5" fmla="*/ 1728410 w 6457071"/>
              <a:gd name="connsiteY5" fmla="*/ 868680 h 1527392"/>
              <a:gd name="connsiteX6" fmla="*/ 1463040 w 6457071"/>
              <a:gd name="connsiteY6" fmla="*/ 168812 h 1527392"/>
              <a:gd name="connsiteX7" fmla="*/ 731520 w 6457071"/>
              <a:gd name="connsiteY7" fmla="*/ 56271 h 1527392"/>
              <a:gd name="connsiteX8" fmla="*/ 562708 w 6457071"/>
              <a:gd name="connsiteY8" fmla="*/ 506437 h 1527392"/>
              <a:gd name="connsiteX9" fmla="*/ 0 w 6457071"/>
              <a:gd name="connsiteY9" fmla="*/ 548640 h 1527392"/>
              <a:gd name="connsiteX0" fmla="*/ 6457071 w 6457071"/>
              <a:gd name="connsiteY0" fmla="*/ 720820 h 1530760"/>
              <a:gd name="connsiteX1" fmla="*/ 5472826 w 6457071"/>
              <a:gd name="connsiteY1" fmla="*/ 800040 h 1530760"/>
              <a:gd name="connsiteX2" fmla="*/ 5233182 w 6457071"/>
              <a:gd name="connsiteY2" fmla="*/ 1367934 h 1530760"/>
              <a:gd name="connsiteX3" fmla="*/ 3744634 w 6457071"/>
              <a:gd name="connsiteY3" fmla="*/ 1448112 h 1530760"/>
              <a:gd name="connsiteX4" fmla="*/ 3528610 w 6457071"/>
              <a:gd name="connsiteY4" fmla="*/ 872048 h 1530760"/>
              <a:gd name="connsiteX5" fmla="*/ 1728410 w 6457071"/>
              <a:gd name="connsiteY5" fmla="*/ 872048 h 1530760"/>
              <a:gd name="connsiteX6" fmla="*/ 1656402 w 6457071"/>
              <a:gd name="connsiteY6" fmla="*/ 151968 h 1530760"/>
              <a:gd name="connsiteX7" fmla="*/ 731520 w 6457071"/>
              <a:gd name="connsiteY7" fmla="*/ 59639 h 1530760"/>
              <a:gd name="connsiteX8" fmla="*/ 562708 w 6457071"/>
              <a:gd name="connsiteY8" fmla="*/ 509805 h 1530760"/>
              <a:gd name="connsiteX9" fmla="*/ 0 w 6457071"/>
              <a:gd name="connsiteY9" fmla="*/ 552008 h 1530760"/>
              <a:gd name="connsiteX0" fmla="*/ 6457071 w 6457071"/>
              <a:gd name="connsiteY0" fmla="*/ 688865 h 1498805"/>
              <a:gd name="connsiteX1" fmla="*/ 5472826 w 6457071"/>
              <a:gd name="connsiteY1" fmla="*/ 768085 h 1498805"/>
              <a:gd name="connsiteX2" fmla="*/ 5233182 w 6457071"/>
              <a:gd name="connsiteY2" fmla="*/ 1335979 h 1498805"/>
              <a:gd name="connsiteX3" fmla="*/ 3744634 w 6457071"/>
              <a:gd name="connsiteY3" fmla="*/ 1416157 h 1498805"/>
              <a:gd name="connsiteX4" fmla="*/ 3528610 w 6457071"/>
              <a:gd name="connsiteY4" fmla="*/ 840093 h 1498805"/>
              <a:gd name="connsiteX5" fmla="*/ 1728410 w 6457071"/>
              <a:gd name="connsiteY5" fmla="*/ 840093 h 1498805"/>
              <a:gd name="connsiteX6" fmla="*/ 1656402 w 6457071"/>
              <a:gd name="connsiteY6" fmla="*/ 120013 h 1498805"/>
              <a:gd name="connsiteX7" fmla="*/ 792306 w 6457071"/>
              <a:gd name="connsiteY7" fmla="*/ 120013 h 1498805"/>
              <a:gd name="connsiteX8" fmla="*/ 562708 w 6457071"/>
              <a:gd name="connsiteY8" fmla="*/ 477850 h 1498805"/>
              <a:gd name="connsiteX9" fmla="*/ 0 w 6457071"/>
              <a:gd name="connsiteY9" fmla="*/ 520053 h 1498805"/>
              <a:gd name="connsiteX0" fmla="*/ 6457071 w 6457071"/>
              <a:gd name="connsiteY0" fmla="*/ 688865 h 1498805"/>
              <a:gd name="connsiteX1" fmla="*/ 5472826 w 6457071"/>
              <a:gd name="connsiteY1" fmla="*/ 768085 h 1498805"/>
              <a:gd name="connsiteX2" fmla="*/ 5233182 w 6457071"/>
              <a:gd name="connsiteY2" fmla="*/ 1335979 h 1498805"/>
              <a:gd name="connsiteX3" fmla="*/ 3744634 w 6457071"/>
              <a:gd name="connsiteY3" fmla="*/ 1416157 h 1498805"/>
              <a:gd name="connsiteX4" fmla="*/ 3528610 w 6457071"/>
              <a:gd name="connsiteY4" fmla="*/ 840093 h 1498805"/>
              <a:gd name="connsiteX5" fmla="*/ 1728410 w 6457071"/>
              <a:gd name="connsiteY5" fmla="*/ 840093 h 1498805"/>
              <a:gd name="connsiteX6" fmla="*/ 1656402 w 6457071"/>
              <a:gd name="connsiteY6" fmla="*/ 120013 h 1498805"/>
              <a:gd name="connsiteX7" fmla="*/ 792306 w 6457071"/>
              <a:gd name="connsiteY7" fmla="*/ 120013 h 1498805"/>
              <a:gd name="connsiteX8" fmla="*/ 648290 w 6457071"/>
              <a:gd name="connsiteY8" fmla="*/ 552061 h 1498805"/>
              <a:gd name="connsiteX9" fmla="*/ 0 w 6457071"/>
              <a:gd name="connsiteY9" fmla="*/ 520053 h 149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57071" h="1498805">
                <a:moveTo>
                  <a:pt x="6457071" y="688865"/>
                </a:moveTo>
                <a:cubicBezTo>
                  <a:pt x="6059659" y="620871"/>
                  <a:pt x="5676808" y="660233"/>
                  <a:pt x="5472826" y="768085"/>
                </a:cubicBezTo>
                <a:cubicBezTo>
                  <a:pt x="5268844" y="875937"/>
                  <a:pt x="5521214" y="1227967"/>
                  <a:pt x="5233182" y="1335979"/>
                </a:cubicBezTo>
                <a:cubicBezTo>
                  <a:pt x="4945150" y="1443991"/>
                  <a:pt x="4028729" y="1498805"/>
                  <a:pt x="3744634" y="1416157"/>
                </a:cubicBezTo>
                <a:cubicBezTo>
                  <a:pt x="3460539" y="1333509"/>
                  <a:pt x="3864647" y="936104"/>
                  <a:pt x="3528610" y="840093"/>
                </a:cubicBezTo>
                <a:cubicBezTo>
                  <a:pt x="3192573" y="744082"/>
                  <a:pt x="2040445" y="960106"/>
                  <a:pt x="1728410" y="840093"/>
                </a:cubicBezTo>
                <a:cubicBezTo>
                  <a:pt x="1416375" y="720080"/>
                  <a:pt x="1812419" y="240026"/>
                  <a:pt x="1656402" y="120013"/>
                </a:cubicBezTo>
                <a:cubicBezTo>
                  <a:pt x="1500385" y="0"/>
                  <a:pt x="960325" y="48005"/>
                  <a:pt x="792306" y="120013"/>
                </a:cubicBezTo>
                <a:cubicBezTo>
                  <a:pt x="624287" y="192021"/>
                  <a:pt x="780341" y="485388"/>
                  <a:pt x="648290" y="552061"/>
                </a:cubicBezTo>
                <a:cubicBezTo>
                  <a:pt x="516239" y="618734"/>
                  <a:pt x="220394" y="539982"/>
                  <a:pt x="0" y="520053"/>
                </a:cubicBezTo>
              </a:path>
            </a:pathLst>
          </a:custGeom>
          <a:ln w="38100">
            <a:solidFill>
              <a:srgbClr val="CC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30" name="任意多边形 129"/>
          <p:cNvSpPr/>
          <p:nvPr/>
        </p:nvSpPr>
        <p:spPr>
          <a:xfrm>
            <a:off x="1640681" y="4708056"/>
            <a:ext cx="6552728" cy="1698823"/>
          </a:xfrm>
          <a:custGeom>
            <a:avLst/>
            <a:gdLst>
              <a:gd name="connsiteX0" fmla="*/ 6443003 w 6443003"/>
              <a:gd name="connsiteY0" fmla="*/ 178191 h 1427871"/>
              <a:gd name="connsiteX1" fmla="*/ 5669280 w 6443003"/>
              <a:gd name="connsiteY1" fmla="*/ 178191 h 1427871"/>
              <a:gd name="connsiteX2" fmla="*/ 5387926 w 6443003"/>
              <a:gd name="connsiteY2" fmla="*/ 1247336 h 1427871"/>
              <a:gd name="connsiteX3" fmla="*/ 3671667 w 6443003"/>
              <a:gd name="connsiteY3" fmla="*/ 1261403 h 1427871"/>
              <a:gd name="connsiteX4" fmla="*/ 3446584 w 6443003"/>
              <a:gd name="connsiteY4" fmla="*/ 501748 h 1427871"/>
              <a:gd name="connsiteX5" fmla="*/ 1083212 w 6443003"/>
              <a:gd name="connsiteY5" fmla="*/ 389206 h 1427871"/>
              <a:gd name="connsiteX6" fmla="*/ 647114 w 6443003"/>
              <a:gd name="connsiteY6" fmla="*/ 937846 h 1427871"/>
              <a:gd name="connsiteX7" fmla="*/ 0 w 6443003"/>
              <a:gd name="connsiteY7" fmla="*/ 1008185 h 1427871"/>
              <a:gd name="connsiteX0" fmla="*/ 6443003 w 6443003"/>
              <a:gd name="connsiteY0" fmla="*/ 89096 h 1323347"/>
              <a:gd name="connsiteX1" fmla="*/ 5644977 w 6443003"/>
              <a:gd name="connsiteY1" fmla="*/ 181672 h 1323347"/>
              <a:gd name="connsiteX2" fmla="*/ 5387926 w 6443003"/>
              <a:gd name="connsiteY2" fmla="*/ 1158241 h 1323347"/>
              <a:gd name="connsiteX3" fmla="*/ 3671667 w 6443003"/>
              <a:gd name="connsiteY3" fmla="*/ 1172308 h 1323347"/>
              <a:gd name="connsiteX4" fmla="*/ 3446584 w 6443003"/>
              <a:gd name="connsiteY4" fmla="*/ 412653 h 1323347"/>
              <a:gd name="connsiteX5" fmla="*/ 1083212 w 6443003"/>
              <a:gd name="connsiteY5" fmla="*/ 300111 h 1323347"/>
              <a:gd name="connsiteX6" fmla="*/ 647114 w 6443003"/>
              <a:gd name="connsiteY6" fmla="*/ 848751 h 1323347"/>
              <a:gd name="connsiteX7" fmla="*/ 0 w 6443003"/>
              <a:gd name="connsiteY7" fmla="*/ 919090 h 1323347"/>
              <a:gd name="connsiteX0" fmla="*/ 6509073 w 6509073"/>
              <a:gd name="connsiteY0" fmla="*/ 89096 h 1662819"/>
              <a:gd name="connsiteX1" fmla="*/ 5644977 w 6509073"/>
              <a:gd name="connsiteY1" fmla="*/ 521144 h 1662819"/>
              <a:gd name="connsiteX2" fmla="*/ 5387926 w 6509073"/>
              <a:gd name="connsiteY2" fmla="*/ 1497713 h 1662819"/>
              <a:gd name="connsiteX3" fmla="*/ 3671667 w 6509073"/>
              <a:gd name="connsiteY3" fmla="*/ 1511780 h 1662819"/>
              <a:gd name="connsiteX4" fmla="*/ 3446584 w 6509073"/>
              <a:gd name="connsiteY4" fmla="*/ 752125 h 1662819"/>
              <a:gd name="connsiteX5" fmla="*/ 1083212 w 6509073"/>
              <a:gd name="connsiteY5" fmla="*/ 639583 h 1662819"/>
              <a:gd name="connsiteX6" fmla="*/ 647114 w 6509073"/>
              <a:gd name="connsiteY6" fmla="*/ 1188223 h 1662819"/>
              <a:gd name="connsiteX7" fmla="*/ 0 w 6509073"/>
              <a:gd name="connsiteY7" fmla="*/ 1258562 h 1662819"/>
              <a:gd name="connsiteX0" fmla="*/ 6509073 w 6509073"/>
              <a:gd name="connsiteY0" fmla="*/ 89096 h 1698823"/>
              <a:gd name="connsiteX1" fmla="*/ 5572969 w 6509073"/>
              <a:gd name="connsiteY1" fmla="*/ 305120 h 1698823"/>
              <a:gd name="connsiteX2" fmla="*/ 5387926 w 6509073"/>
              <a:gd name="connsiteY2" fmla="*/ 1497713 h 1698823"/>
              <a:gd name="connsiteX3" fmla="*/ 3671667 w 6509073"/>
              <a:gd name="connsiteY3" fmla="*/ 1511780 h 1698823"/>
              <a:gd name="connsiteX4" fmla="*/ 3446584 w 6509073"/>
              <a:gd name="connsiteY4" fmla="*/ 752125 h 1698823"/>
              <a:gd name="connsiteX5" fmla="*/ 1083212 w 6509073"/>
              <a:gd name="connsiteY5" fmla="*/ 639583 h 1698823"/>
              <a:gd name="connsiteX6" fmla="*/ 647114 w 6509073"/>
              <a:gd name="connsiteY6" fmla="*/ 1188223 h 1698823"/>
              <a:gd name="connsiteX7" fmla="*/ 0 w 6509073"/>
              <a:gd name="connsiteY7" fmla="*/ 1258562 h 1698823"/>
              <a:gd name="connsiteX0" fmla="*/ 6509073 w 6509073"/>
              <a:gd name="connsiteY0" fmla="*/ 89096 h 1698823"/>
              <a:gd name="connsiteX1" fmla="*/ 5572969 w 6509073"/>
              <a:gd name="connsiteY1" fmla="*/ 305120 h 1698823"/>
              <a:gd name="connsiteX2" fmla="*/ 5387926 w 6509073"/>
              <a:gd name="connsiteY2" fmla="*/ 1497713 h 1698823"/>
              <a:gd name="connsiteX3" fmla="*/ 3671667 w 6509073"/>
              <a:gd name="connsiteY3" fmla="*/ 1511780 h 1698823"/>
              <a:gd name="connsiteX4" fmla="*/ 3446584 w 6509073"/>
              <a:gd name="connsiteY4" fmla="*/ 752125 h 1698823"/>
              <a:gd name="connsiteX5" fmla="*/ 1180481 w 6509073"/>
              <a:gd name="connsiteY5" fmla="*/ 665160 h 1698823"/>
              <a:gd name="connsiteX6" fmla="*/ 647114 w 6509073"/>
              <a:gd name="connsiteY6" fmla="*/ 1188223 h 1698823"/>
              <a:gd name="connsiteX7" fmla="*/ 0 w 6509073"/>
              <a:gd name="connsiteY7" fmla="*/ 1258562 h 1698823"/>
              <a:gd name="connsiteX0" fmla="*/ 6509073 w 6509073"/>
              <a:gd name="connsiteY0" fmla="*/ 89096 h 1698823"/>
              <a:gd name="connsiteX1" fmla="*/ 5572969 w 6509073"/>
              <a:gd name="connsiteY1" fmla="*/ 305120 h 1698823"/>
              <a:gd name="connsiteX2" fmla="*/ 5387926 w 6509073"/>
              <a:gd name="connsiteY2" fmla="*/ 1497713 h 1698823"/>
              <a:gd name="connsiteX3" fmla="*/ 3671667 w 6509073"/>
              <a:gd name="connsiteY3" fmla="*/ 1511780 h 1698823"/>
              <a:gd name="connsiteX4" fmla="*/ 3446584 w 6509073"/>
              <a:gd name="connsiteY4" fmla="*/ 752125 h 1698823"/>
              <a:gd name="connsiteX5" fmla="*/ 1180481 w 6509073"/>
              <a:gd name="connsiteY5" fmla="*/ 665160 h 1698823"/>
              <a:gd name="connsiteX6" fmla="*/ 820441 w 6509073"/>
              <a:gd name="connsiteY6" fmla="*/ 1169216 h 1698823"/>
              <a:gd name="connsiteX7" fmla="*/ 0 w 6509073"/>
              <a:gd name="connsiteY7" fmla="*/ 1258562 h 1698823"/>
              <a:gd name="connsiteX0" fmla="*/ 6509073 w 6509073"/>
              <a:gd name="connsiteY0" fmla="*/ 89096 h 1698823"/>
              <a:gd name="connsiteX1" fmla="*/ 5572969 w 6509073"/>
              <a:gd name="connsiteY1" fmla="*/ 305120 h 1698823"/>
              <a:gd name="connsiteX2" fmla="*/ 5387926 w 6509073"/>
              <a:gd name="connsiteY2" fmla="*/ 1497713 h 1698823"/>
              <a:gd name="connsiteX3" fmla="*/ 3671667 w 6509073"/>
              <a:gd name="connsiteY3" fmla="*/ 1511780 h 1698823"/>
              <a:gd name="connsiteX4" fmla="*/ 3446584 w 6509073"/>
              <a:gd name="connsiteY4" fmla="*/ 752125 h 1698823"/>
              <a:gd name="connsiteX5" fmla="*/ 1180481 w 6509073"/>
              <a:gd name="connsiteY5" fmla="*/ 665160 h 1698823"/>
              <a:gd name="connsiteX6" fmla="*/ 892449 w 6509073"/>
              <a:gd name="connsiteY6" fmla="*/ 1025200 h 1698823"/>
              <a:gd name="connsiteX7" fmla="*/ 0 w 6509073"/>
              <a:gd name="connsiteY7" fmla="*/ 1258562 h 1698823"/>
              <a:gd name="connsiteX0" fmla="*/ 6552728 w 6552728"/>
              <a:gd name="connsiteY0" fmla="*/ 89096 h 1698823"/>
              <a:gd name="connsiteX1" fmla="*/ 5616624 w 6552728"/>
              <a:gd name="connsiteY1" fmla="*/ 305120 h 1698823"/>
              <a:gd name="connsiteX2" fmla="*/ 5431581 w 6552728"/>
              <a:gd name="connsiteY2" fmla="*/ 1497713 h 1698823"/>
              <a:gd name="connsiteX3" fmla="*/ 3715322 w 6552728"/>
              <a:gd name="connsiteY3" fmla="*/ 1511780 h 1698823"/>
              <a:gd name="connsiteX4" fmla="*/ 3490239 w 6552728"/>
              <a:gd name="connsiteY4" fmla="*/ 752125 h 1698823"/>
              <a:gd name="connsiteX5" fmla="*/ 1224136 w 6552728"/>
              <a:gd name="connsiteY5" fmla="*/ 665160 h 1698823"/>
              <a:gd name="connsiteX6" fmla="*/ 936104 w 6552728"/>
              <a:gd name="connsiteY6" fmla="*/ 1025200 h 1698823"/>
              <a:gd name="connsiteX7" fmla="*/ 0 w 6552728"/>
              <a:gd name="connsiteY7" fmla="*/ 1097208 h 169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728" h="1698823">
                <a:moveTo>
                  <a:pt x="6552728" y="89096"/>
                </a:moveTo>
                <a:cubicBezTo>
                  <a:pt x="6253789" y="0"/>
                  <a:pt x="5803482" y="70350"/>
                  <a:pt x="5616624" y="305120"/>
                </a:cubicBezTo>
                <a:cubicBezTo>
                  <a:pt x="5429766" y="539890"/>
                  <a:pt x="5748464" y="1296603"/>
                  <a:pt x="5431581" y="1497713"/>
                </a:cubicBezTo>
                <a:cubicBezTo>
                  <a:pt x="5114698" y="1698823"/>
                  <a:pt x="4038879" y="1636045"/>
                  <a:pt x="3715322" y="1511780"/>
                </a:cubicBezTo>
                <a:cubicBezTo>
                  <a:pt x="3391765" y="1387515"/>
                  <a:pt x="3905437" y="893228"/>
                  <a:pt x="3490239" y="752125"/>
                </a:cubicBezTo>
                <a:cubicBezTo>
                  <a:pt x="3075041" y="611022"/>
                  <a:pt x="1649825" y="619648"/>
                  <a:pt x="1224136" y="665160"/>
                </a:cubicBezTo>
                <a:cubicBezTo>
                  <a:pt x="798447" y="710672"/>
                  <a:pt x="1140127" y="953192"/>
                  <a:pt x="936104" y="1025200"/>
                </a:cubicBezTo>
                <a:cubicBezTo>
                  <a:pt x="732081" y="1097208"/>
                  <a:pt x="233289" y="1113620"/>
                  <a:pt x="0" y="1097208"/>
                </a:cubicBezTo>
              </a:path>
            </a:pathLst>
          </a:custGeom>
          <a:ln w="38100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7544" y="98072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/>
                </a:solidFill>
                <a:ea typeface="华文细黑" pitchFamily="2" charset="-122"/>
              </a:rPr>
              <a:t>每个应用一个网关，每个网关引导对应应用所需的策略流。例如，以虚拟防火墙形成分布式网关，通过自定义网络流量的流向，将不同的安全与应用交付功能加以组合，从而形成策略流。</a:t>
            </a:r>
            <a:endParaRPr lang="zh-CN" altLang="en-US" sz="1600" dirty="0">
              <a:solidFill>
                <a:schemeClr val="accent4"/>
              </a:solidFill>
              <a:ea typeface="华文细黑" pitchFamily="2" charset="-122"/>
            </a:endParaRPr>
          </a:p>
        </p:txBody>
      </p:sp>
      <p:pic>
        <p:nvPicPr>
          <p:cNvPr id="67" name="图片 50"/>
          <p:cNvPicPr>
            <a:picLocks noChangeAspect="1"/>
          </p:cNvPicPr>
          <p:nvPr/>
        </p:nvPicPr>
        <p:blipFill>
          <a:blip r:embed="rId9" cstate="print"/>
          <a:srcRect l="19276" t="19241" r="18105" b="38834"/>
          <a:stretch>
            <a:fillRect/>
          </a:stretch>
        </p:blipFill>
        <p:spPr bwMode="auto">
          <a:xfrm>
            <a:off x="8115300" y="4869160"/>
            <a:ext cx="849188" cy="6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图片 50"/>
          <p:cNvPicPr>
            <a:picLocks noChangeAspect="1"/>
          </p:cNvPicPr>
          <p:nvPr/>
        </p:nvPicPr>
        <p:blipFill>
          <a:blip r:embed="rId9" cstate="print"/>
          <a:srcRect l="19276" t="19241" r="18105" b="38834"/>
          <a:stretch>
            <a:fillRect/>
          </a:stretch>
        </p:blipFill>
        <p:spPr bwMode="auto">
          <a:xfrm>
            <a:off x="8115300" y="4725144"/>
            <a:ext cx="849188" cy="6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图片 50"/>
          <p:cNvPicPr>
            <a:picLocks noChangeAspect="1"/>
          </p:cNvPicPr>
          <p:nvPr/>
        </p:nvPicPr>
        <p:blipFill>
          <a:blip r:embed="rId9" cstate="print"/>
          <a:srcRect l="19276" t="19241" r="18105" b="38834"/>
          <a:stretch>
            <a:fillRect/>
          </a:stretch>
        </p:blipFill>
        <p:spPr bwMode="auto">
          <a:xfrm>
            <a:off x="8115300" y="4581128"/>
            <a:ext cx="849188" cy="6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图片 50"/>
          <p:cNvPicPr>
            <a:picLocks noChangeAspect="1"/>
          </p:cNvPicPr>
          <p:nvPr/>
        </p:nvPicPr>
        <p:blipFill>
          <a:blip r:embed="rId9" cstate="print"/>
          <a:srcRect l="19276" t="19241" r="18105" b="38834"/>
          <a:stretch>
            <a:fillRect/>
          </a:stretch>
        </p:blipFill>
        <p:spPr bwMode="auto">
          <a:xfrm>
            <a:off x="8115300" y="4437112"/>
            <a:ext cx="849188" cy="6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图片 50"/>
          <p:cNvPicPr>
            <a:picLocks noChangeAspect="1"/>
          </p:cNvPicPr>
          <p:nvPr/>
        </p:nvPicPr>
        <p:blipFill>
          <a:blip r:embed="rId9" cstate="print"/>
          <a:srcRect l="19276" t="19241" r="18105" b="38834"/>
          <a:stretch>
            <a:fillRect/>
          </a:stretch>
        </p:blipFill>
        <p:spPr bwMode="auto">
          <a:xfrm>
            <a:off x="8115300" y="3717032"/>
            <a:ext cx="849188" cy="6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图片 50"/>
          <p:cNvPicPr>
            <a:picLocks noChangeAspect="1"/>
          </p:cNvPicPr>
          <p:nvPr/>
        </p:nvPicPr>
        <p:blipFill>
          <a:blip r:embed="rId9" cstate="print"/>
          <a:srcRect l="19276" t="19241" r="18105" b="38834"/>
          <a:stretch>
            <a:fillRect/>
          </a:stretch>
        </p:blipFill>
        <p:spPr bwMode="auto">
          <a:xfrm>
            <a:off x="8115300" y="3573016"/>
            <a:ext cx="849188" cy="6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图片 50"/>
          <p:cNvPicPr>
            <a:picLocks noChangeAspect="1"/>
          </p:cNvPicPr>
          <p:nvPr/>
        </p:nvPicPr>
        <p:blipFill>
          <a:blip r:embed="rId9" cstate="print"/>
          <a:srcRect l="19276" t="19241" r="18105" b="38834"/>
          <a:stretch>
            <a:fillRect/>
          </a:stretch>
        </p:blipFill>
        <p:spPr bwMode="auto">
          <a:xfrm>
            <a:off x="8115300" y="3429000"/>
            <a:ext cx="849188" cy="6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图片 50"/>
          <p:cNvPicPr>
            <a:picLocks noChangeAspect="1"/>
          </p:cNvPicPr>
          <p:nvPr/>
        </p:nvPicPr>
        <p:blipFill>
          <a:blip r:embed="rId9" cstate="print"/>
          <a:srcRect l="19276" t="19241" r="18105" b="38834"/>
          <a:stretch>
            <a:fillRect/>
          </a:stretch>
        </p:blipFill>
        <p:spPr bwMode="auto">
          <a:xfrm>
            <a:off x="8115300" y="3284984"/>
            <a:ext cx="849188" cy="6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D:\!素材库\素材\1351BUTTON\Home\Home03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9232" y="2780928"/>
            <a:ext cx="797024" cy="797024"/>
          </a:xfrm>
          <a:prstGeom prst="rect">
            <a:avLst/>
          </a:prstGeom>
          <a:noFill/>
        </p:spPr>
      </p:pic>
      <p:pic>
        <p:nvPicPr>
          <p:cNvPr id="118" name="Picture 2" descr="D:\!素材库\素材\1351BUTTON\Home\Home03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9232" y="4581128"/>
            <a:ext cx="797024" cy="797024"/>
          </a:xfrm>
          <a:prstGeom prst="rect">
            <a:avLst/>
          </a:prstGeom>
          <a:noFill/>
        </p:spPr>
      </p:pic>
      <p:pic>
        <p:nvPicPr>
          <p:cNvPr id="122" name="Picture 2" descr="D:\!素材库\素材\1351BUTTON\Home\Home03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9232" y="5661248"/>
            <a:ext cx="797024" cy="797024"/>
          </a:xfrm>
          <a:prstGeom prst="rect">
            <a:avLst/>
          </a:prstGeom>
          <a:noFill/>
        </p:spPr>
      </p:pic>
      <p:sp>
        <p:nvSpPr>
          <p:cNvPr id="127" name="TextBox 126"/>
          <p:cNvSpPr txBox="1"/>
          <p:nvPr/>
        </p:nvSpPr>
        <p:spPr>
          <a:xfrm>
            <a:off x="6151240" y="350100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ea typeface="华文细黑" pitchFamily="2" charset="-122"/>
              </a:rPr>
              <a:t>APP-1</a:t>
            </a:r>
            <a:endParaRPr lang="zh-CN" altLang="en-US" sz="1400" b="1" dirty="0">
              <a:ea typeface="华文细黑" pitchFamily="2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151240" y="530120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ea typeface="华文细黑" pitchFamily="2" charset="-122"/>
              </a:rPr>
              <a:t>APP-2</a:t>
            </a:r>
            <a:endParaRPr lang="zh-CN" altLang="en-US" sz="1400" b="1" dirty="0">
              <a:ea typeface="华文细黑" pitchFamily="2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151240" y="640620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ea typeface="华文细黑" pitchFamily="2" charset="-122"/>
              </a:rPr>
              <a:t>APP-3</a:t>
            </a:r>
            <a:endParaRPr lang="zh-CN" altLang="en-US" sz="1400" b="1" dirty="0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前提：高性能与集成化</a:t>
            </a:r>
            <a:endParaRPr lang="zh-CN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7670378" y="5277895"/>
            <a:ext cx="1403350" cy="360363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 algn="ctr"/>
            <a:r>
              <a:rPr lang="en-US" altLang="zh-CN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Multi 10Gbps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07504" y="5277895"/>
            <a:ext cx="1369888" cy="360362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Multi 10Gbps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95253" y="4198395"/>
            <a:ext cx="4248150" cy="1655763"/>
            <a:chOff x="2064" y="2160"/>
            <a:chExt cx="2676" cy="1043"/>
          </a:xfrm>
        </p:grpSpPr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109" y="2160"/>
              <a:ext cx="2132" cy="998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109" y="2205"/>
              <a:ext cx="2540" cy="908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2064" y="2205"/>
              <a:ext cx="2676" cy="998"/>
              <a:chOff x="2154" y="2205"/>
              <a:chExt cx="2313" cy="998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2154" y="2251"/>
                <a:ext cx="1769" cy="907"/>
              </a:xfrm>
              <a:custGeom>
                <a:avLst/>
                <a:gdLst>
                  <a:gd name="T0" fmla="*/ 2177 w 2177"/>
                  <a:gd name="T1" fmla="*/ 998 h 998"/>
                  <a:gd name="T2" fmla="*/ 1497 w 2177"/>
                  <a:gd name="T3" fmla="*/ 544 h 998"/>
                  <a:gd name="T4" fmla="*/ 0 w 2177"/>
                  <a:gd name="T5" fmla="*/ 0 h 998"/>
                  <a:gd name="T6" fmla="*/ 0 60000 65536"/>
                  <a:gd name="T7" fmla="*/ 0 60000 65536"/>
                  <a:gd name="T8" fmla="*/ 0 60000 65536"/>
                  <a:gd name="T9" fmla="*/ 0 w 2177"/>
                  <a:gd name="T10" fmla="*/ 0 h 998"/>
                  <a:gd name="T11" fmla="*/ 2177 w 2177"/>
                  <a:gd name="T12" fmla="*/ 998 h 9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" h="998">
                    <a:moveTo>
                      <a:pt x="2177" y="998"/>
                    </a:moveTo>
                    <a:cubicBezTo>
                      <a:pt x="2018" y="854"/>
                      <a:pt x="1860" y="710"/>
                      <a:pt x="1497" y="544"/>
                    </a:cubicBezTo>
                    <a:cubicBezTo>
                      <a:pt x="1134" y="378"/>
                      <a:pt x="250" y="91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  <a:ea typeface="华文细黑" pitchFamily="2" charset="-122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2199" y="2205"/>
                <a:ext cx="1815" cy="908"/>
              </a:xfrm>
              <a:custGeom>
                <a:avLst/>
                <a:gdLst>
                  <a:gd name="T0" fmla="*/ 2177 w 2177"/>
                  <a:gd name="T1" fmla="*/ 998 h 998"/>
                  <a:gd name="T2" fmla="*/ 1497 w 2177"/>
                  <a:gd name="T3" fmla="*/ 544 h 998"/>
                  <a:gd name="T4" fmla="*/ 0 w 2177"/>
                  <a:gd name="T5" fmla="*/ 0 h 998"/>
                  <a:gd name="T6" fmla="*/ 0 60000 65536"/>
                  <a:gd name="T7" fmla="*/ 0 60000 65536"/>
                  <a:gd name="T8" fmla="*/ 0 60000 65536"/>
                  <a:gd name="T9" fmla="*/ 0 w 2177"/>
                  <a:gd name="T10" fmla="*/ 0 h 998"/>
                  <a:gd name="T11" fmla="*/ 2177 w 2177"/>
                  <a:gd name="T12" fmla="*/ 998 h 9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" h="998">
                    <a:moveTo>
                      <a:pt x="2177" y="998"/>
                    </a:moveTo>
                    <a:cubicBezTo>
                      <a:pt x="2018" y="854"/>
                      <a:pt x="1860" y="710"/>
                      <a:pt x="1497" y="544"/>
                    </a:cubicBezTo>
                    <a:cubicBezTo>
                      <a:pt x="1134" y="378"/>
                      <a:pt x="250" y="91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  <a:ea typeface="华文细黑" pitchFamily="2" charset="-122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2199" y="2205"/>
                <a:ext cx="1815" cy="908"/>
              </a:xfrm>
              <a:custGeom>
                <a:avLst/>
                <a:gdLst>
                  <a:gd name="T0" fmla="*/ 2177 w 2177"/>
                  <a:gd name="T1" fmla="*/ 998 h 998"/>
                  <a:gd name="T2" fmla="*/ 1497 w 2177"/>
                  <a:gd name="T3" fmla="*/ 544 h 998"/>
                  <a:gd name="T4" fmla="*/ 0 w 2177"/>
                  <a:gd name="T5" fmla="*/ 0 h 998"/>
                  <a:gd name="T6" fmla="*/ 0 60000 65536"/>
                  <a:gd name="T7" fmla="*/ 0 60000 65536"/>
                  <a:gd name="T8" fmla="*/ 0 60000 65536"/>
                  <a:gd name="T9" fmla="*/ 0 w 2177"/>
                  <a:gd name="T10" fmla="*/ 0 h 998"/>
                  <a:gd name="T11" fmla="*/ 2177 w 2177"/>
                  <a:gd name="T12" fmla="*/ 998 h 9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" h="998">
                    <a:moveTo>
                      <a:pt x="2177" y="998"/>
                    </a:moveTo>
                    <a:cubicBezTo>
                      <a:pt x="2018" y="854"/>
                      <a:pt x="1860" y="710"/>
                      <a:pt x="1497" y="544"/>
                    </a:cubicBezTo>
                    <a:cubicBezTo>
                      <a:pt x="1134" y="378"/>
                      <a:pt x="250" y="91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  <a:ea typeface="华文细黑" pitchFamily="2" charset="-122"/>
                </a:endParaRPr>
              </a:p>
            </p:txBody>
          </p:sp>
          <p:grpSp>
            <p:nvGrpSpPr>
              <p:cNvPr id="14" name="Group 14"/>
              <p:cNvGrpSpPr>
                <a:grpSpLocks/>
              </p:cNvGrpSpPr>
              <p:nvPr/>
            </p:nvGrpSpPr>
            <p:grpSpPr bwMode="auto">
              <a:xfrm>
                <a:off x="2290" y="2205"/>
                <a:ext cx="2177" cy="998"/>
                <a:chOff x="2517" y="2205"/>
                <a:chExt cx="2177" cy="998"/>
              </a:xfrm>
            </p:grpSpPr>
            <p:sp>
              <p:nvSpPr>
                <p:cNvPr id="15" name="Freeform 15"/>
                <p:cNvSpPr>
                  <a:spLocks/>
                </p:cNvSpPr>
                <p:nvPr/>
              </p:nvSpPr>
              <p:spPr bwMode="auto">
                <a:xfrm>
                  <a:off x="2880" y="2205"/>
                  <a:ext cx="1406" cy="908"/>
                </a:xfrm>
                <a:custGeom>
                  <a:avLst/>
                  <a:gdLst>
                    <a:gd name="T0" fmla="*/ 2177 w 2177"/>
                    <a:gd name="T1" fmla="*/ 998 h 998"/>
                    <a:gd name="T2" fmla="*/ 1497 w 2177"/>
                    <a:gd name="T3" fmla="*/ 544 h 998"/>
                    <a:gd name="T4" fmla="*/ 0 w 2177"/>
                    <a:gd name="T5" fmla="*/ 0 h 998"/>
                    <a:gd name="T6" fmla="*/ 0 60000 65536"/>
                    <a:gd name="T7" fmla="*/ 0 60000 65536"/>
                    <a:gd name="T8" fmla="*/ 0 60000 65536"/>
                    <a:gd name="T9" fmla="*/ 0 w 2177"/>
                    <a:gd name="T10" fmla="*/ 0 h 998"/>
                    <a:gd name="T11" fmla="*/ 2177 w 2177"/>
                    <a:gd name="T12" fmla="*/ 998 h 9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7" h="998">
                      <a:moveTo>
                        <a:pt x="2177" y="998"/>
                      </a:moveTo>
                      <a:cubicBezTo>
                        <a:pt x="2018" y="854"/>
                        <a:pt x="1860" y="710"/>
                        <a:pt x="1497" y="544"/>
                      </a:cubicBezTo>
                      <a:cubicBezTo>
                        <a:pt x="1134" y="378"/>
                        <a:pt x="250" y="9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auto">
                <a:xfrm>
                  <a:off x="2880" y="2251"/>
                  <a:ext cx="1406" cy="771"/>
                </a:xfrm>
                <a:custGeom>
                  <a:avLst/>
                  <a:gdLst>
                    <a:gd name="T0" fmla="*/ 2177 w 2177"/>
                    <a:gd name="T1" fmla="*/ 998 h 998"/>
                    <a:gd name="T2" fmla="*/ 1497 w 2177"/>
                    <a:gd name="T3" fmla="*/ 544 h 998"/>
                    <a:gd name="T4" fmla="*/ 0 w 2177"/>
                    <a:gd name="T5" fmla="*/ 0 h 998"/>
                    <a:gd name="T6" fmla="*/ 0 60000 65536"/>
                    <a:gd name="T7" fmla="*/ 0 60000 65536"/>
                    <a:gd name="T8" fmla="*/ 0 60000 65536"/>
                    <a:gd name="T9" fmla="*/ 0 w 2177"/>
                    <a:gd name="T10" fmla="*/ 0 h 998"/>
                    <a:gd name="T11" fmla="*/ 2177 w 2177"/>
                    <a:gd name="T12" fmla="*/ 998 h 9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7" h="998">
                      <a:moveTo>
                        <a:pt x="2177" y="998"/>
                      </a:moveTo>
                      <a:cubicBezTo>
                        <a:pt x="2018" y="854"/>
                        <a:pt x="1860" y="710"/>
                        <a:pt x="1497" y="544"/>
                      </a:cubicBezTo>
                      <a:cubicBezTo>
                        <a:pt x="1134" y="378"/>
                        <a:pt x="250" y="9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auto">
                <a:xfrm>
                  <a:off x="2835" y="2341"/>
                  <a:ext cx="1451" cy="635"/>
                </a:xfrm>
                <a:custGeom>
                  <a:avLst/>
                  <a:gdLst>
                    <a:gd name="T0" fmla="*/ 2177 w 2177"/>
                    <a:gd name="T1" fmla="*/ 998 h 998"/>
                    <a:gd name="T2" fmla="*/ 1497 w 2177"/>
                    <a:gd name="T3" fmla="*/ 544 h 998"/>
                    <a:gd name="T4" fmla="*/ 0 w 2177"/>
                    <a:gd name="T5" fmla="*/ 0 h 998"/>
                    <a:gd name="T6" fmla="*/ 0 60000 65536"/>
                    <a:gd name="T7" fmla="*/ 0 60000 65536"/>
                    <a:gd name="T8" fmla="*/ 0 60000 65536"/>
                    <a:gd name="T9" fmla="*/ 0 w 2177"/>
                    <a:gd name="T10" fmla="*/ 0 h 998"/>
                    <a:gd name="T11" fmla="*/ 2177 w 2177"/>
                    <a:gd name="T12" fmla="*/ 998 h 9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7" h="998">
                      <a:moveTo>
                        <a:pt x="2177" y="998"/>
                      </a:moveTo>
                      <a:cubicBezTo>
                        <a:pt x="2018" y="854"/>
                        <a:pt x="1860" y="710"/>
                        <a:pt x="1497" y="544"/>
                      </a:cubicBezTo>
                      <a:cubicBezTo>
                        <a:pt x="1134" y="378"/>
                        <a:pt x="250" y="9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auto">
                <a:xfrm>
                  <a:off x="2517" y="2296"/>
                  <a:ext cx="2132" cy="771"/>
                </a:xfrm>
                <a:custGeom>
                  <a:avLst/>
                  <a:gdLst>
                    <a:gd name="T0" fmla="*/ 2177 w 2177"/>
                    <a:gd name="T1" fmla="*/ 998 h 998"/>
                    <a:gd name="T2" fmla="*/ 1497 w 2177"/>
                    <a:gd name="T3" fmla="*/ 544 h 998"/>
                    <a:gd name="T4" fmla="*/ 0 w 2177"/>
                    <a:gd name="T5" fmla="*/ 0 h 998"/>
                    <a:gd name="T6" fmla="*/ 0 60000 65536"/>
                    <a:gd name="T7" fmla="*/ 0 60000 65536"/>
                    <a:gd name="T8" fmla="*/ 0 60000 65536"/>
                    <a:gd name="T9" fmla="*/ 0 w 2177"/>
                    <a:gd name="T10" fmla="*/ 0 h 998"/>
                    <a:gd name="T11" fmla="*/ 2177 w 2177"/>
                    <a:gd name="T12" fmla="*/ 998 h 9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7" h="998">
                      <a:moveTo>
                        <a:pt x="2177" y="998"/>
                      </a:moveTo>
                      <a:cubicBezTo>
                        <a:pt x="2018" y="854"/>
                        <a:pt x="1860" y="710"/>
                        <a:pt x="1497" y="544"/>
                      </a:cubicBezTo>
                      <a:cubicBezTo>
                        <a:pt x="1134" y="378"/>
                        <a:pt x="250" y="9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auto">
                <a:xfrm>
                  <a:off x="2699" y="2251"/>
                  <a:ext cx="1950" cy="771"/>
                </a:xfrm>
                <a:custGeom>
                  <a:avLst/>
                  <a:gdLst>
                    <a:gd name="T0" fmla="*/ 2177 w 2177"/>
                    <a:gd name="T1" fmla="*/ 998 h 998"/>
                    <a:gd name="T2" fmla="*/ 1497 w 2177"/>
                    <a:gd name="T3" fmla="*/ 544 h 998"/>
                    <a:gd name="T4" fmla="*/ 0 w 2177"/>
                    <a:gd name="T5" fmla="*/ 0 h 998"/>
                    <a:gd name="T6" fmla="*/ 0 60000 65536"/>
                    <a:gd name="T7" fmla="*/ 0 60000 65536"/>
                    <a:gd name="T8" fmla="*/ 0 60000 65536"/>
                    <a:gd name="T9" fmla="*/ 0 w 2177"/>
                    <a:gd name="T10" fmla="*/ 0 h 998"/>
                    <a:gd name="T11" fmla="*/ 2177 w 2177"/>
                    <a:gd name="T12" fmla="*/ 998 h 9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7" h="998">
                      <a:moveTo>
                        <a:pt x="2177" y="998"/>
                      </a:moveTo>
                      <a:cubicBezTo>
                        <a:pt x="2018" y="854"/>
                        <a:pt x="1860" y="710"/>
                        <a:pt x="1497" y="544"/>
                      </a:cubicBezTo>
                      <a:cubicBezTo>
                        <a:pt x="1134" y="378"/>
                        <a:pt x="250" y="9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880" y="2205"/>
                  <a:ext cx="1769" cy="998"/>
                </a:xfrm>
                <a:custGeom>
                  <a:avLst/>
                  <a:gdLst>
                    <a:gd name="T0" fmla="*/ 2177 w 2177"/>
                    <a:gd name="T1" fmla="*/ 998 h 998"/>
                    <a:gd name="T2" fmla="*/ 1497 w 2177"/>
                    <a:gd name="T3" fmla="*/ 544 h 998"/>
                    <a:gd name="T4" fmla="*/ 0 w 2177"/>
                    <a:gd name="T5" fmla="*/ 0 h 998"/>
                    <a:gd name="T6" fmla="*/ 0 60000 65536"/>
                    <a:gd name="T7" fmla="*/ 0 60000 65536"/>
                    <a:gd name="T8" fmla="*/ 0 60000 65536"/>
                    <a:gd name="T9" fmla="*/ 0 w 2177"/>
                    <a:gd name="T10" fmla="*/ 0 h 998"/>
                    <a:gd name="T11" fmla="*/ 2177 w 2177"/>
                    <a:gd name="T12" fmla="*/ 998 h 9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7" h="998">
                      <a:moveTo>
                        <a:pt x="2177" y="998"/>
                      </a:moveTo>
                      <a:cubicBezTo>
                        <a:pt x="2018" y="854"/>
                        <a:pt x="1860" y="710"/>
                        <a:pt x="1497" y="544"/>
                      </a:cubicBezTo>
                      <a:cubicBezTo>
                        <a:pt x="1134" y="378"/>
                        <a:pt x="250" y="9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2653" y="2296"/>
                  <a:ext cx="1996" cy="680"/>
                </a:xfrm>
                <a:custGeom>
                  <a:avLst/>
                  <a:gdLst>
                    <a:gd name="T0" fmla="*/ 2177 w 2177"/>
                    <a:gd name="T1" fmla="*/ 998 h 998"/>
                    <a:gd name="T2" fmla="*/ 1497 w 2177"/>
                    <a:gd name="T3" fmla="*/ 544 h 998"/>
                    <a:gd name="T4" fmla="*/ 0 w 2177"/>
                    <a:gd name="T5" fmla="*/ 0 h 998"/>
                    <a:gd name="T6" fmla="*/ 0 60000 65536"/>
                    <a:gd name="T7" fmla="*/ 0 60000 65536"/>
                    <a:gd name="T8" fmla="*/ 0 60000 65536"/>
                    <a:gd name="T9" fmla="*/ 0 w 2177"/>
                    <a:gd name="T10" fmla="*/ 0 h 998"/>
                    <a:gd name="T11" fmla="*/ 2177 w 2177"/>
                    <a:gd name="T12" fmla="*/ 998 h 9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7" h="998">
                      <a:moveTo>
                        <a:pt x="2177" y="998"/>
                      </a:moveTo>
                      <a:cubicBezTo>
                        <a:pt x="2018" y="854"/>
                        <a:pt x="1860" y="710"/>
                        <a:pt x="1497" y="544"/>
                      </a:cubicBezTo>
                      <a:cubicBezTo>
                        <a:pt x="1134" y="378"/>
                        <a:pt x="250" y="9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2835" y="2251"/>
                  <a:ext cx="1814" cy="680"/>
                </a:xfrm>
                <a:custGeom>
                  <a:avLst/>
                  <a:gdLst>
                    <a:gd name="T0" fmla="*/ 2177 w 2177"/>
                    <a:gd name="T1" fmla="*/ 998 h 998"/>
                    <a:gd name="T2" fmla="*/ 1497 w 2177"/>
                    <a:gd name="T3" fmla="*/ 544 h 998"/>
                    <a:gd name="T4" fmla="*/ 0 w 2177"/>
                    <a:gd name="T5" fmla="*/ 0 h 998"/>
                    <a:gd name="T6" fmla="*/ 0 60000 65536"/>
                    <a:gd name="T7" fmla="*/ 0 60000 65536"/>
                    <a:gd name="T8" fmla="*/ 0 60000 65536"/>
                    <a:gd name="T9" fmla="*/ 0 w 2177"/>
                    <a:gd name="T10" fmla="*/ 0 h 998"/>
                    <a:gd name="T11" fmla="*/ 2177 w 2177"/>
                    <a:gd name="T12" fmla="*/ 998 h 9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7" h="998">
                      <a:moveTo>
                        <a:pt x="2177" y="998"/>
                      </a:moveTo>
                      <a:cubicBezTo>
                        <a:pt x="2018" y="854"/>
                        <a:pt x="1860" y="710"/>
                        <a:pt x="1497" y="544"/>
                      </a:cubicBezTo>
                      <a:cubicBezTo>
                        <a:pt x="1134" y="378"/>
                        <a:pt x="250" y="9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auto">
                <a:xfrm>
                  <a:off x="2971" y="2251"/>
                  <a:ext cx="1678" cy="635"/>
                </a:xfrm>
                <a:custGeom>
                  <a:avLst/>
                  <a:gdLst>
                    <a:gd name="T0" fmla="*/ 2177 w 2177"/>
                    <a:gd name="T1" fmla="*/ 998 h 998"/>
                    <a:gd name="T2" fmla="*/ 1497 w 2177"/>
                    <a:gd name="T3" fmla="*/ 544 h 998"/>
                    <a:gd name="T4" fmla="*/ 0 w 2177"/>
                    <a:gd name="T5" fmla="*/ 0 h 998"/>
                    <a:gd name="T6" fmla="*/ 0 60000 65536"/>
                    <a:gd name="T7" fmla="*/ 0 60000 65536"/>
                    <a:gd name="T8" fmla="*/ 0 60000 65536"/>
                    <a:gd name="T9" fmla="*/ 0 w 2177"/>
                    <a:gd name="T10" fmla="*/ 0 h 998"/>
                    <a:gd name="T11" fmla="*/ 2177 w 2177"/>
                    <a:gd name="T12" fmla="*/ 998 h 9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7" h="998">
                      <a:moveTo>
                        <a:pt x="2177" y="998"/>
                      </a:moveTo>
                      <a:cubicBezTo>
                        <a:pt x="2018" y="854"/>
                        <a:pt x="1860" y="710"/>
                        <a:pt x="1497" y="544"/>
                      </a:cubicBezTo>
                      <a:cubicBezTo>
                        <a:pt x="1134" y="378"/>
                        <a:pt x="250" y="9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华文细黑" pitchFamily="2" charset="-122"/>
                  </a:endParaRPr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auto">
                <a:xfrm>
                  <a:off x="3107" y="2296"/>
                  <a:ext cx="1587" cy="499"/>
                </a:xfrm>
                <a:custGeom>
                  <a:avLst/>
                  <a:gdLst>
                    <a:gd name="T0" fmla="*/ 2177 w 2177"/>
                    <a:gd name="T1" fmla="*/ 998 h 998"/>
                    <a:gd name="T2" fmla="*/ 1497 w 2177"/>
                    <a:gd name="T3" fmla="*/ 544 h 998"/>
                    <a:gd name="T4" fmla="*/ 0 w 2177"/>
                    <a:gd name="T5" fmla="*/ 0 h 998"/>
                    <a:gd name="T6" fmla="*/ 0 60000 65536"/>
                    <a:gd name="T7" fmla="*/ 0 60000 65536"/>
                    <a:gd name="T8" fmla="*/ 0 60000 65536"/>
                    <a:gd name="T9" fmla="*/ 0 w 2177"/>
                    <a:gd name="T10" fmla="*/ 0 h 998"/>
                    <a:gd name="T11" fmla="*/ 2177 w 2177"/>
                    <a:gd name="T12" fmla="*/ 998 h 9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7" h="998">
                      <a:moveTo>
                        <a:pt x="2177" y="998"/>
                      </a:moveTo>
                      <a:cubicBezTo>
                        <a:pt x="2018" y="854"/>
                        <a:pt x="1860" y="710"/>
                        <a:pt x="1497" y="544"/>
                      </a:cubicBezTo>
                      <a:cubicBezTo>
                        <a:pt x="1134" y="378"/>
                        <a:pt x="250" y="9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华文细黑" pitchFamily="2" charset="-122"/>
                  </a:endParaRPr>
                </a:p>
              </p:txBody>
            </p:sp>
          </p:grpSp>
        </p:grp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1550566" y="4414295"/>
            <a:ext cx="3455987" cy="1439863"/>
            <a:chOff x="1021" y="2296"/>
            <a:chExt cx="2177" cy="907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 flipH="1">
              <a:off x="1466" y="2387"/>
              <a:ext cx="1596" cy="685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 flipH="1">
              <a:off x="1466" y="2424"/>
              <a:ext cx="1732" cy="689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 flipH="1">
              <a:off x="1429" y="2426"/>
              <a:ext cx="1458" cy="550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 flipH="1">
              <a:off x="1110" y="2387"/>
              <a:ext cx="2043" cy="816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 flipH="1">
              <a:off x="1110" y="2340"/>
              <a:ext cx="1910" cy="736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 flipH="1">
              <a:off x="1021" y="2296"/>
              <a:ext cx="1822" cy="635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 flipH="1">
              <a:off x="1110" y="2387"/>
              <a:ext cx="1997" cy="645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 flipH="1">
              <a:off x="1110" y="2340"/>
              <a:ext cx="1777" cy="649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 flipH="1">
              <a:off x="1110" y="2340"/>
              <a:ext cx="1643" cy="606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 flipH="1">
              <a:off x="1066" y="2383"/>
              <a:ext cx="1554" cy="476"/>
            </a:xfrm>
            <a:custGeom>
              <a:avLst/>
              <a:gdLst>
                <a:gd name="T0" fmla="*/ 2177 w 2177"/>
                <a:gd name="T1" fmla="*/ 998 h 998"/>
                <a:gd name="T2" fmla="*/ 1497 w 2177"/>
                <a:gd name="T3" fmla="*/ 544 h 998"/>
                <a:gd name="T4" fmla="*/ 0 w 2177"/>
                <a:gd name="T5" fmla="*/ 0 h 998"/>
                <a:gd name="T6" fmla="*/ 0 60000 65536"/>
                <a:gd name="T7" fmla="*/ 0 60000 65536"/>
                <a:gd name="T8" fmla="*/ 0 60000 65536"/>
                <a:gd name="T9" fmla="*/ 0 w 2177"/>
                <a:gd name="T10" fmla="*/ 0 h 998"/>
                <a:gd name="T11" fmla="*/ 2177 w 2177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" h="998">
                  <a:moveTo>
                    <a:pt x="2177" y="998"/>
                  </a:moveTo>
                  <a:cubicBezTo>
                    <a:pt x="2018" y="854"/>
                    <a:pt x="1860" y="710"/>
                    <a:pt x="1497" y="544"/>
                  </a:cubicBezTo>
                  <a:cubicBezTo>
                    <a:pt x="1134" y="378"/>
                    <a:pt x="250" y="91"/>
                    <a:pt x="0" y="0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1333078" y="4694215"/>
            <a:ext cx="431800" cy="1439863"/>
            <a:chOff x="3151" y="1480"/>
            <a:chExt cx="364" cy="998"/>
          </a:xfrm>
        </p:grpSpPr>
        <p:sp>
          <p:nvSpPr>
            <p:cNvPr id="37" name="Freeform 37"/>
            <p:cNvSpPr>
              <a:spLocks/>
            </p:cNvSpPr>
            <p:nvPr/>
          </p:nvSpPr>
          <p:spPr bwMode="gray">
            <a:xfrm rot="16179872" flipV="1">
              <a:off x="3246" y="1388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gray">
            <a:xfrm rot="16179872" flipV="1">
              <a:off x="2900" y="1863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gray">
            <a:xfrm rot="16179872" flipV="1">
              <a:off x="2806" y="1999"/>
              <a:ext cx="826" cy="130"/>
            </a:xfrm>
            <a:prstGeom prst="rect">
              <a:avLst/>
            </a:prstGeom>
            <a:solidFill>
              <a:srgbClr val="C0C0C0"/>
            </a:solidFill>
            <a:ln w="3175" algn="ctr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1979191" y="4694215"/>
            <a:ext cx="433387" cy="1439863"/>
            <a:chOff x="3151" y="1480"/>
            <a:chExt cx="364" cy="998"/>
          </a:xfrm>
        </p:grpSpPr>
        <p:sp>
          <p:nvSpPr>
            <p:cNvPr id="41" name="Freeform 41"/>
            <p:cNvSpPr>
              <a:spLocks/>
            </p:cNvSpPr>
            <p:nvPr/>
          </p:nvSpPr>
          <p:spPr bwMode="gray">
            <a:xfrm rot="16179872" flipV="1">
              <a:off x="3246" y="1388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gray">
            <a:xfrm rot="16179872" flipV="1">
              <a:off x="2900" y="1863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gray">
            <a:xfrm rot="16179872" flipV="1">
              <a:off x="2806" y="1999"/>
              <a:ext cx="826" cy="130"/>
            </a:xfrm>
            <a:prstGeom prst="rect">
              <a:avLst/>
            </a:prstGeom>
            <a:solidFill>
              <a:srgbClr val="C0C0C0"/>
            </a:solidFill>
            <a:ln w="3175" algn="ctr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</p:grp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6733753" y="4694215"/>
            <a:ext cx="431800" cy="1439862"/>
            <a:chOff x="3151" y="1480"/>
            <a:chExt cx="364" cy="998"/>
          </a:xfrm>
        </p:grpSpPr>
        <p:sp>
          <p:nvSpPr>
            <p:cNvPr id="45" name="Freeform 45"/>
            <p:cNvSpPr>
              <a:spLocks/>
            </p:cNvSpPr>
            <p:nvPr/>
          </p:nvSpPr>
          <p:spPr bwMode="gray">
            <a:xfrm rot="16179872" flipV="1">
              <a:off x="3246" y="1388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gray">
            <a:xfrm rot="16179872" flipV="1">
              <a:off x="2900" y="1863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gray">
            <a:xfrm rot="16179872" flipV="1">
              <a:off x="2806" y="1999"/>
              <a:ext cx="826" cy="130"/>
            </a:xfrm>
            <a:prstGeom prst="rect">
              <a:avLst/>
            </a:prstGeom>
            <a:solidFill>
              <a:srgbClr val="C0C0C0"/>
            </a:solidFill>
            <a:ln w="3175" algn="ctr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7381453" y="4694215"/>
            <a:ext cx="433388" cy="1439863"/>
            <a:chOff x="3151" y="1480"/>
            <a:chExt cx="364" cy="998"/>
          </a:xfrm>
        </p:grpSpPr>
        <p:sp>
          <p:nvSpPr>
            <p:cNvPr id="49" name="Freeform 49"/>
            <p:cNvSpPr>
              <a:spLocks/>
            </p:cNvSpPr>
            <p:nvPr/>
          </p:nvSpPr>
          <p:spPr bwMode="gray">
            <a:xfrm rot="16179872" flipV="1">
              <a:off x="3246" y="1388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gray">
            <a:xfrm rot="16179872" flipV="1">
              <a:off x="2900" y="1863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gray">
            <a:xfrm rot="16179872" flipV="1">
              <a:off x="2806" y="1999"/>
              <a:ext cx="826" cy="130"/>
            </a:xfrm>
            <a:prstGeom prst="rect">
              <a:avLst/>
            </a:prstGeom>
            <a:solidFill>
              <a:srgbClr val="C0C0C0"/>
            </a:solidFill>
            <a:ln w="3175" algn="ctr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</p:grp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630066" y="2842670"/>
            <a:ext cx="4348178" cy="32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FW/VPN</a:t>
            </a:r>
            <a:r>
              <a:rPr lang="zh-CN" altLang="en-US" sz="1200" b="1" dirty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  </a:t>
            </a:r>
            <a:r>
              <a:rPr lang="en-US" altLang="zh-CN" sz="1200" b="1" dirty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IPS</a:t>
            </a:r>
            <a:r>
              <a:rPr lang="zh-CN" altLang="en-US" sz="1200" b="1" dirty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  </a:t>
            </a:r>
            <a:r>
              <a:rPr lang="en-US" altLang="zh-CN" sz="1200" b="1" dirty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AV</a:t>
            </a:r>
            <a:r>
              <a:rPr lang="zh-CN" altLang="en-US" sz="1200" b="1" dirty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  </a:t>
            </a:r>
            <a:r>
              <a:rPr lang="en-US" altLang="zh-CN" sz="1200" b="1" dirty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URL</a:t>
            </a:r>
            <a:r>
              <a:rPr lang="zh-CN" altLang="en-US" sz="1200" b="1" dirty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过滤   垃圾邮件   行为审计   </a:t>
            </a:r>
            <a:r>
              <a:rPr lang="zh-CN" altLang="en-US" sz="1200" b="1" dirty="0" smtClean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负载均衡</a:t>
            </a:r>
            <a:endParaRPr lang="en-US" altLang="zh-CN" sz="1200" b="1" dirty="0">
              <a:solidFill>
                <a:srgbClr val="99CCFF"/>
              </a:solidFill>
              <a:ea typeface="华文细黑" pitchFamily="2" charset="-122"/>
              <a:cs typeface="Arial" charset="0"/>
            </a:endParaRPr>
          </a:p>
        </p:txBody>
      </p:sp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2844378" y="3188745"/>
            <a:ext cx="1155700" cy="1585913"/>
            <a:chOff x="1654" y="1479"/>
            <a:chExt cx="728" cy="999"/>
          </a:xfrm>
        </p:grpSpPr>
        <p:sp>
          <p:nvSpPr>
            <p:cNvPr id="54" name="Freeform 54"/>
            <p:cNvSpPr>
              <a:spLocks/>
            </p:cNvSpPr>
            <p:nvPr/>
          </p:nvSpPr>
          <p:spPr bwMode="gray">
            <a:xfrm rot="16179872" flipV="1">
              <a:off x="1749" y="1387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68472F"/>
                </a:gs>
                <a:gs pos="50000">
                  <a:srgbClr val="E19966"/>
                </a:gs>
                <a:gs pos="100000">
                  <a:srgbClr val="68472F"/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gray">
            <a:xfrm rot="16179872" flipV="1">
              <a:off x="1403" y="1862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E1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gray">
            <a:xfrm rot="16179872" flipV="1">
              <a:off x="1309" y="1998"/>
              <a:ext cx="826" cy="130"/>
            </a:xfrm>
            <a:prstGeom prst="rect">
              <a:avLst/>
            </a:prstGeom>
            <a:gradFill rotWithShape="1">
              <a:gsLst>
                <a:gs pos="0">
                  <a:srgbClr val="A36F4A"/>
                </a:gs>
                <a:gs pos="50000">
                  <a:srgbClr val="E19966"/>
                </a:gs>
                <a:gs pos="100000">
                  <a:srgbClr val="A36F4A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gray">
            <a:xfrm rot="16179872" flipV="1">
              <a:off x="1932" y="1388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A7C90"/>
                </a:gs>
                <a:gs pos="50000">
                  <a:srgbClr val="3AABC6"/>
                </a:gs>
                <a:gs pos="100000">
                  <a:srgbClr val="2A7C9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gray">
            <a:xfrm rot="16179872" flipV="1">
              <a:off x="1586" y="1863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gradFill rotWithShape="1">
              <a:gsLst>
                <a:gs pos="0">
                  <a:srgbClr val="2A7C90"/>
                </a:gs>
                <a:gs pos="50000">
                  <a:srgbClr val="3AABC6"/>
                </a:gs>
                <a:gs pos="100000">
                  <a:srgbClr val="2A7C9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gray">
            <a:xfrm rot="16179872" flipV="1">
              <a:off x="1492" y="1999"/>
              <a:ext cx="826" cy="130"/>
            </a:xfrm>
            <a:prstGeom prst="rect">
              <a:avLst/>
            </a:prstGeom>
            <a:gradFill rotWithShape="1">
              <a:gsLst>
                <a:gs pos="0">
                  <a:srgbClr val="2A7C90"/>
                </a:gs>
                <a:gs pos="50000">
                  <a:srgbClr val="3AABC6"/>
                </a:gs>
                <a:gs pos="100000">
                  <a:srgbClr val="2A7C90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gray">
            <a:xfrm rot="16179872" flipV="1">
              <a:off x="2113" y="1387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A7C90"/>
                </a:gs>
                <a:gs pos="50000">
                  <a:srgbClr val="3AABC6"/>
                </a:gs>
                <a:gs pos="100000">
                  <a:srgbClr val="2A7C9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gray">
            <a:xfrm rot="16179872" flipV="1">
              <a:off x="1767" y="1862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gradFill rotWithShape="1">
              <a:gsLst>
                <a:gs pos="0">
                  <a:srgbClr val="2A7C90"/>
                </a:gs>
                <a:gs pos="50000">
                  <a:srgbClr val="3AABC6"/>
                </a:gs>
                <a:gs pos="100000">
                  <a:srgbClr val="2A7C9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gray">
            <a:xfrm rot="16179872" flipV="1">
              <a:off x="1673" y="1998"/>
              <a:ext cx="826" cy="130"/>
            </a:xfrm>
            <a:prstGeom prst="rect">
              <a:avLst/>
            </a:prstGeom>
            <a:gradFill rotWithShape="1">
              <a:gsLst>
                <a:gs pos="0">
                  <a:srgbClr val="2A7C90"/>
                </a:gs>
                <a:gs pos="50000">
                  <a:srgbClr val="3AABC6"/>
                </a:gs>
                <a:gs pos="100000">
                  <a:srgbClr val="2A7C90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</p:grp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3717503" y="3190333"/>
            <a:ext cx="577850" cy="1584325"/>
            <a:chOff x="2788" y="1480"/>
            <a:chExt cx="364" cy="998"/>
          </a:xfrm>
        </p:grpSpPr>
        <p:sp>
          <p:nvSpPr>
            <p:cNvPr id="64" name="Freeform 64"/>
            <p:cNvSpPr>
              <a:spLocks/>
            </p:cNvSpPr>
            <p:nvPr/>
          </p:nvSpPr>
          <p:spPr bwMode="gray">
            <a:xfrm rot="16179872" flipV="1">
              <a:off x="2883" y="1388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solidFill>
              <a:srgbClr val="92C331"/>
            </a:solidFill>
            <a:ln w="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gray">
            <a:xfrm rot="16179872" flipV="1">
              <a:off x="2537" y="1863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92C331"/>
            </a:solidFill>
            <a:ln w="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gray">
            <a:xfrm rot="16179872" flipV="1">
              <a:off x="2443" y="1999"/>
              <a:ext cx="826" cy="130"/>
            </a:xfrm>
            <a:prstGeom prst="rect">
              <a:avLst/>
            </a:prstGeom>
            <a:gradFill rotWithShape="1">
              <a:gsLst>
                <a:gs pos="0">
                  <a:srgbClr val="6A8D24"/>
                </a:gs>
                <a:gs pos="50000">
                  <a:srgbClr val="92C331"/>
                </a:gs>
                <a:gs pos="100000">
                  <a:srgbClr val="6A8D24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</p:grpSp>
      <p:grpSp>
        <p:nvGrpSpPr>
          <p:cNvPr id="67" name="Group 67"/>
          <p:cNvGrpSpPr>
            <a:grpSpLocks/>
          </p:cNvGrpSpPr>
          <p:nvPr/>
        </p:nvGrpSpPr>
        <p:grpSpPr bwMode="auto">
          <a:xfrm>
            <a:off x="4004841" y="3190333"/>
            <a:ext cx="577850" cy="1584325"/>
            <a:chOff x="2788" y="1480"/>
            <a:chExt cx="364" cy="998"/>
          </a:xfrm>
        </p:grpSpPr>
        <p:sp>
          <p:nvSpPr>
            <p:cNvPr id="68" name="Freeform 68"/>
            <p:cNvSpPr>
              <a:spLocks/>
            </p:cNvSpPr>
            <p:nvPr/>
          </p:nvSpPr>
          <p:spPr bwMode="gray">
            <a:xfrm rot="16179872" flipV="1">
              <a:off x="2883" y="1388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solidFill>
              <a:srgbClr val="92C331"/>
            </a:solidFill>
            <a:ln w="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gray">
            <a:xfrm rot="16179872" flipV="1">
              <a:off x="2537" y="1863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92C331"/>
            </a:solidFill>
            <a:ln w="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gray">
            <a:xfrm rot="16179872" flipV="1">
              <a:off x="2443" y="1999"/>
              <a:ext cx="826" cy="130"/>
            </a:xfrm>
            <a:prstGeom prst="rect">
              <a:avLst/>
            </a:prstGeom>
            <a:gradFill rotWithShape="1">
              <a:gsLst>
                <a:gs pos="0">
                  <a:srgbClr val="6A8D24"/>
                </a:gs>
                <a:gs pos="50000">
                  <a:srgbClr val="92C331"/>
                </a:gs>
                <a:gs pos="100000">
                  <a:srgbClr val="6A8D24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</p:grpSp>
      <p:grpSp>
        <p:nvGrpSpPr>
          <p:cNvPr id="71" name="Group 71"/>
          <p:cNvGrpSpPr>
            <a:grpSpLocks/>
          </p:cNvGrpSpPr>
          <p:nvPr/>
        </p:nvGrpSpPr>
        <p:grpSpPr bwMode="auto">
          <a:xfrm>
            <a:off x="4290591" y="3190333"/>
            <a:ext cx="577850" cy="1584325"/>
            <a:chOff x="2788" y="1480"/>
            <a:chExt cx="364" cy="998"/>
          </a:xfrm>
        </p:grpSpPr>
        <p:sp>
          <p:nvSpPr>
            <p:cNvPr id="72" name="Freeform 72"/>
            <p:cNvSpPr>
              <a:spLocks/>
            </p:cNvSpPr>
            <p:nvPr/>
          </p:nvSpPr>
          <p:spPr bwMode="gray">
            <a:xfrm rot="16179872" flipV="1">
              <a:off x="2883" y="1388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solidFill>
              <a:srgbClr val="92C331"/>
            </a:solidFill>
            <a:ln w="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gray">
            <a:xfrm rot="16179872" flipV="1">
              <a:off x="2537" y="1863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92C331"/>
            </a:solidFill>
            <a:ln w="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gray">
            <a:xfrm rot="16179872" flipV="1">
              <a:off x="2443" y="1999"/>
              <a:ext cx="826" cy="130"/>
            </a:xfrm>
            <a:prstGeom prst="rect">
              <a:avLst/>
            </a:prstGeom>
            <a:gradFill rotWithShape="1">
              <a:gsLst>
                <a:gs pos="0">
                  <a:srgbClr val="6A8D24"/>
                </a:gs>
                <a:gs pos="50000">
                  <a:srgbClr val="92C331"/>
                </a:gs>
                <a:gs pos="100000">
                  <a:srgbClr val="6A8D24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</p:grpSp>
      <p:grpSp>
        <p:nvGrpSpPr>
          <p:cNvPr id="75" name="Group 75"/>
          <p:cNvGrpSpPr>
            <a:grpSpLocks/>
          </p:cNvGrpSpPr>
          <p:nvPr/>
        </p:nvGrpSpPr>
        <p:grpSpPr bwMode="auto">
          <a:xfrm>
            <a:off x="4581103" y="3190333"/>
            <a:ext cx="577850" cy="1584325"/>
            <a:chOff x="3151" y="1480"/>
            <a:chExt cx="364" cy="998"/>
          </a:xfrm>
        </p:grpSpPr>
        <p:sp>
          <p:nvSpPr>
            <p:cNvPr id="76" name="Freeform 76"/>
            <p:cNvSpPr>
              <a:spLocks/>
            </p:cNvSpPr>
            <p:nvPr/>
          </p:nvSpPr>
          <p:spPr bwMode="gray">
            <a:xfrm rot="16179872" flipV="1">
              <a:off x="3246" y="1388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A76001"/>
                </a:gs>
                <a:gs pos="50000">
                  <a:srgbClr val="E68402"/>
                </a:gs>
                <a:gs pos="100000">
                  <a:srgbClr val="A7600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gray">
            <a:xfrm rot="16179872" flipV="1">
              <a:off x="2900" y="1863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gradFill rotWithShape="1">
              <a:gsLst>
                <a:gs pos="0">
                  <a:srgbClr val="A76001"/>
                </a:gs>
                <a:gs pos="50000">
                  <a:srgbClr val="E68402"/>
                </a:gs>
                <a:gs pos="100000">
                  <a:srgbClr val="A7600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gray">
            <a:xfrm rot="16179872" flipV="1">
              <a:off x="2806" y="1999"/>
              <a:ext cx="826" cy="130"/>
            </a:xfrm>
            <a:prstGeom prst="rect">
              <a:avLst/>
            </a:prstGeom>
            <a:gradFill rotWithShape="1">
              <a:gsLst>
                <a:gs pos="0">
                  <a:srgbClr val="A76001"/>
                </a:gs>
                <a:gs pos="50000">
                  <a:srgbClr val="E68402"/>
                </a:gs>
                <a:gs pos="100000">
                  <a:srgbClr val="A76001"/>
                </a:gs>
              </a:gsLst>
              <a:lin ang="2700000" scaled="1"/>
            </a:gradFill>
            <a:ln w="317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</p:grpSp>
      <p:grpSp>
        <p:nvGrpSpPr>
          <p:cNvPr id="79" name="Group 79"/>
          <p:cNvGrpSpPr>
            <a:grpSpLocks/>
          </p:cNvGrpSpPr>
          <p:nvPr/>
        </p:nvGrpSpPr>
        <p:grpSpPr bwMode="auto">
          <a:xfrm>
            <a:off x="4870028" y="3190333"/>
            <a:ext cx="577850" cy="1584325"/>
            <a:chOff x="3151" y="1480"/>
            <a:chExt cx="364" cy="998"/>
          </a:xfrm>
        </p:grpSpPr>
        <p:sp>
          <p:nvSpPr>
            <p:cNvPr id="80" name="Freeform 80"/>
            <p:cNvSpPr>
              <a:spLocks/>
            </p:cNvSpPr>
            <p:nvPr/>
          </p:nvSpPr>
          <p:spPr bwMode="gray">
            <a:xfrm rot="16179872" flipV="1">
              <a:off x="3246" y="1388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A76001"/>
                </a:gs>
                <a:gs pos="50000">
                  <a:srgbClr val="E68402"/>
                </a:gs>
                <a:gs pos="100000">
                  <a:srgbClr val="A7600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gray">
            <a:xfrm rot="16179872" flipV="1">
              <a:off x="2900" y="1863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gradFill rotWithShape="1">
              <a:gsLst>
                <a:gs pos="0">
                  <a:srgbClr val="A76001"/>
                </a:gs>
                <a:gs pos="50000">
                  <a:srgbClr val="E68402"/>
                </a:gs>
                <a:gs pos="100000">
                  <a:srgbClr val="A7600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gray">
            <a:xfrm rot="16179872" flipV="1">
              <a:off x="2806" y="1999"/>
              <a:ext cx="826" cy="130"/>
            </a:xfrm>
            <a:prstGeom prst="rect">
              <a:avLst/>
            </a:prstGeom>
            <a:gradFill rotWithShape="1">
              <a:gsLst>
                <a:gs pos="0">
                  <a:srgbClr val="A76001"/>
                </a:gs>
                <a:gs pos="50000">
                  <a:srgbClr val="E68402"/>
                </a:gs>
                <a:gs pos="100000">
                  <a:srgbClr val="A76001"/>
                </a:gs>
              </a:gsLst>
              <a:lin ang="2700000" scaled="1"/>
            </a:gradFill>
            <a:ln w="317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ea typeface="华文细黑" pitchFamily="2" charset="-122"/>
              </a:endParaRPr>
            </a:p>
          </p:txBody>
        </p:sp>
      </p:grpSp>
      <p:sp>
        <p:nvSpPr>
          <p:cNvPr id="83" name="Freeform 83"/>
          <p:cNvSpPr>
            <a:spLocks/>
          </p:cNvSpPr>
          <p:nvPr/>
        </p:nvSpPr>
        <p:spPr bwMode="gray">
          <a:xfrm rot="16179872" flipV="1">
            <a:off x="5305004" y="3044282"/>
            <a:ext cx="273050" cy="574675"/>
          </a:xfrm>
          <a:custGeom>
            <a:avLst/>
            <a:gdLst>
              <a:gd name="T0" fmla="*/ 308 w 308"/>
              <a:gd name="T1" fmla="*/ 120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0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4"/>
              <a:gd name="T17" fmla="*/ 308 w 308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0C3664"/>
              </a:gs>
              <a:gs pos="50000">
                <a:srgbClr val="104A8A"/>
              </a:gs>
              <a:gs pos="100000">
                <a:srgbClr val="0C366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84" name="Freeform 84"/>
          <p:cNvSpPr>
            <a:spLocks/>
          </p:cNvSpPr>
          <p:nvPr/>
        </p:nvSpPr>
        <p:spPr bwMode="gray">
          <a:xfrm rot="16179872" flipV="1">
            <a:off x="4755728" y="3798346"/>
            <a:ext cx="1584325" cy="368300"/>
          </a:xfrm>
          <a:custGeom>
            <a:avLst/>
            <a:gdLst>
              <a:gd name="T0" fmla="*/ 1478 w 1786"/>
              <a:gd name="T1" fmla="*/ 284 h 284"/>
              <a:gd name="T2" fmla="*/ 0 w 1786"/>
              <a:gd name="T3" fmla="*/ 284 h 284"/>
              <a:gd name="T4" fmla="*/ 446 w 1786"/>
              <a:gd name="T5" fmla="*/ 0 h 284"/>
              <a:gd name="T6" fmla="*/ 1786 w 1786"/>
              <a:gd name="T7" fmla="*/ 0 h 284"/>
              <a:gd name="T8" fmla="*/ 1478 w 1786"/>
              <a:gd name="T9" fmla="*/ 284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6"/>
              <a:gd name="T16" fmla="*/ 0 h 284"/>
              <a:gd name="T17" fmla="*/ 1786 w 1786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gradFill rotWithShape="1">
            <a:gsLst>
              <a:gs pos="0">
                <a:srgbClr val="0C3664"/>
              </a:gs>
              <a:gs pos="50000">
                <a:srgbClr val="104A8A"/>
              </a:gs>
              <a:gs pos="100000">
                <a:srgbClr val="0C366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gray">
          <a:xfrm rot="16179872" flipV="1">
            <a:off x="4606503" y="4014245"/>
            <a:ext cx="1311275" cy="206375"/>
          </a:xfrm>
          <a:prstGeom prst="rect">
            <a:avLst/>
          </a:prstGeom>
          <a:gradFill rotWithShape="1">
            <a:gsLst>
              <a:gs pos="0">
                <a:srgbClr val="0C3664"/>
              </a:gs>
              <a:gs pos="50000">
                <a:srgbClr val="104A8A"/>
              </a:gs>
              <a:gs pos="100000">
                <a:srgbClr val="0C3664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0" hangingPunct="0"/>
            <a:endParaRPr lang="en-US" altLang="zh-CN" sz="1600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86" name="Freeform 86"/>
          <p:cNvSpPr>
            <a:spLocks/>
          </p:cNvSpPr>
          <p:nvPr/>
        </p:nvSpPr>
        <p:spPr bwMode="gray">
          <a:xfrm rot="16179872" flipV="1">
            <a:off x="5593929" y="3044282"/>
            <a:ext cx="273050" cy="574675"/>
          </a:xfrm>
          <a:custGeom>
            <a:avLst/>
            <a:gdLst>
              <a:gd name="T0" fmla="*/ 308 w 308"/>
              <a:gd name="T1" fmla="*/ 120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0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444"/>
              <a:gd name="T17" fmla="*/ 308 w 308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0C3664"/>
              </a:gs>
              <a:gs pos="50000">
                <a:srgbClr val="104A8A"/>
              </a:gs>
              <a:gs pos="100000">
                <a:srgbClr val="0C366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87" name="Freeform 87"/>
          <p:cNvSpPr>
            <a:spLocks/>
          </p:cNvSpPr>
          <p:nvPr/>
        </p:nvSpPr>
        <p:spPr bwMode="gray">
          <a:xfrm rot="16179872" flipV="1">
            <a:off x="5044653" y="3798346"/>
            <a:ext cx="1584325" cy="368300"/>
          </a:xfrm>
          <a:custGeom>
            <a:avLst/>
            <a:gdLst>
              <a:gd name="T0" fmla="*/ 1478 w 1786"/>
              <a:gd name="T1" fmla="*/ 284 h 284"/>
              <a:gd name="T2" fmla="*/ 0 w 1786"/>
              <a:gd name="T3" fmla="*/ 284 h 284"/>
              <a:gd name="T4" fmla="*/ 446 w 1786"/>
              <a:gd name="T5" fmla="*/ 0 h 284"/>
              <a:gd name="T6" fmla="*/ 1786 w 1786"/>
              <a:gd name="T7" fmla="*/ 0 h 284"/>
              <a:gd name="T8" fmla="*/ 1478 w 1786"/>
              <a:gd name="T9" fmla="*/ 284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6"/>
              <a:gd name="T16" fmla="*/ 0 h 284"/>
              <a:gd name="T17" fmla="*/ 1786 w 1786"/>
              <a:gd name="T18" fmla="*/ 284 h 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gradFill rotWithShape="1">
            <a:gsLst>
              <a:gs pos="0">
                <a:srgbClr val="0C3664"/>
              </a:gs>
              <a:gs pos="50000">
                <a:srgbClr val="104A8A"/>
              </a:gs>
              <a:gs pos="100000">
                <a:srgbClr val="0C3664"/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gray">
          <a:xfrm rot="16179872" flipV="1">
            <a:off x="4895428" y="4014245"/>
            <a:ext cx="1311275" cy="206375"/>
          </a:xfrm>
          <a:prstGeom prst="rect">
            <a:avLst/>
          </a:prstGeom>
          <a:gradFill rotWithShape="1">
            <a:gsLst>
              <a:gs pos="0">
                <a:srgbClr val="0C3664"/>
              </a:gs>
              <a:gs pos="50000">
                <a:srgbClr val="104A8A"/>
              </a:gs>
              <a:gs pos="100000">
                <a:srgbClr val="0C3664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0" hangingPunct="0"/>
            <a:endParaRPr lang="en-US" altLang="zh-CN" sz="1600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3206328" y="2461670"/>
            <a:ext cx="3240088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1600" b="1" dirty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集成交换接口的业务模块</a:t>
            </a: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1331640" y="6102471"/>
            <a:ext cx="800219" cy="32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1200" b="1" dirty="0" smtClean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网络协议</a:t>
            </a:r>
            <a:endParaRPr lang="zh-CN" altLang="en-US" sz="1200" b="1" dirty="0">
              <a:solidFill>
                <a:srgbClr val="99CCFF"/>
              </a:solidFill>
              <a:ea typeface="华文细黑" pitchFamily="2" charset="-122"/>
              <a:cs typeface="Arial" charset="0"/>
            </a:endParaRPr>
          </a:p>
        </p:txBody>
      </p:sp>
      <p:grpSp>
        <p:nvGrpSpPr>
          <p:cNvPr id="94" name="Group 95"/>
          <p:cNvGrpSpPr>
            <a:grpSpLocks/>
          </p:cNvGrpSpPr>
          <p:nvPr/>
        </p:nvGrpSpPr>
        <p:grpSpPr bwMode="auto">
          <a:xfrm>
            <a:off x="5724103" y="3180808"/>
            <a:ext cx="577850" cy="1584325"/>
            <a:chOff x="4014" y="1797"/>
            <a:chExt cx="364" cy="998"/>
          </a:xfrm>
        </p:grpSpPr>
        <p:sp>
          <p:nvSpPr>
            <p:cNvPr id="95" name="Freeform 96"/>
            <p:cNvSpPr>
              <a:spLocks/>
            </p:cNvSpPr>
            <p:nvPr/>
          </p:nvSpPr>
          <p:spPr bwMode="gray">
            <a:xfrm rot="16179872" flipV="1">
              <a:off x="4109" y="1705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7B4175"/>
                </a:gs>
                <a:gs pos="50000">
                  <a:srgbClr val="A959A1"/>
                </a:gs>
                <a:gs pos="100000">
                  <a:srgbClr val="7B4175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96" name="Freeform 97"/>
            <p:cNvSpPr>
              <a:spLocks/>
            </p:cNvSpPr>
            <p:nvPr/>
          </p:nvSpPr>
          <p:spPr bwMode="gray">
            <a:xfrm rot="16179872" flipV="1">
              <a:off x="3763" y="2180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gradFill rotWithShape="1">
              <a:gsLst>
                <a:gs pos="0">
                  <a:srgbClr val="7B4175"/>
                </a:gs>
                <a:gs pos="50000">
                  <a:srgbClr val="A959A1"/>
                </a:gs>
                <a:gs pos="100000">
                  <a:srgbClr val="7B4175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gray">
            <a:xfrm rot="16179872" flipV="1">
              <a:off x="3669" y="2316"/>
              <a:ext cx="826" cy="130"/>
            </a:xfrm>
            <a:prstGeom prst="rect">
              <a:avLst/>
            </a:prstGeom>
            <a:gradFill rotWithShape="1">
              <a:gsLst>
                <a:gs pos="0">
                  <a:srgbClr val="7B4175"/>
                </a:gs>
                <a:gs pos="50000">
                  <a:srgbClr val="A959A1"/>
                </a:gs>
                <a:gs pos="100000">
                  <a:srgbClr val="7B4175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latin typeface="Verdana" pitchFamily="34" charset="0"/>
                <a:ea typeface="华文细黑" pitchFamily="2" charset="-122"/>
              </a:endParaRPr>
            </a:p>
          </p:txBody>
        </p:sp>
      </p:grpSp>
      <p:grpSp>
        <p:nvGrpSpPr>
          <p:cNvPr id="98" name="Group 99"/>
          <p:cNvGrpSpPr>
            <a:grpSpLocks/>
          </p:cNvGrpSpPr>
          <p:nvPr/>
        </p:nvGrpSpPr>
        <p:grpSpPr bwMode="auto">
          <a:xfrm>
            <a:off x="6013028" y="3180808"/>
            <a:ext cx="577850" cy="1584325"/>
            <a:chOff x="4014" y="1797"/>
            <a:chExt cx="364" cy="998"/>
          </a:xfrm>
        </p:grpSpPr>
        <p:sp>
          <p:nvSpPr>
            <p:cNvPr id="99" name="Freeform 100"/>
            <p:cNvSpPr>
              <a:spLocks/>
            </p:cNvSpPr>
            <p:nvPr/>
          </p:nvSpPr>
          <p:spPr bwMode="gray">
            <a:xfrm rot="16179872" flipV="1">
              <a:off x="4109" y="1705"/>
              <a:ext cx="172" cy="362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444"/>
                <a:gd name="T17" fmla="*/ 308 w 30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7B4175"/>
                </a:gs>
                <a:gs pos="50000">
                  <a:srgbClr val="A959A1"/>
                </a:gs>
                <a:gs pos="100000">
                  <a:srgbClr val="7B4175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gray">
            <a:xfrm rot="16179872" flipV="1">
              <a:off x="3763" y="2180"/>
              <a:ext cx="998" cy="232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gradFill rotWithShape="1">
              <a:gsLst>
                <a:gs pos="0">
                  <a:srgbClr val="7B4175"/>
                </a:gs>
                <a:gs pos="50000">
                  <a:srgbClr val="A959A1"/>
                </a:gs>
                <a:gs pos="100000">
                  <a:srgbClr val="7B4175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gray">
            <a:xfrm rot="16179872" flipV="1">
              <a:off x="3669" y="2316"/>
              <a:ext cx="826" cy="130"/>
            </a:xfrm>
            <a:prstGeom prst="rect">
              <a:avLst/>
            </a:prstGeom>
            <a:gradFill rotWithShape="1">
              <a:gsLst>
                <a:gs pos="0">
                  <a:srgbClr val="7B4175"/>
                </a:gs>
                <a:gs pos="50000">
                  <a:srgbClr val="A959A1"/>
                </a:gs>
                <a:gs pos="100000">
                  <a:srgbClr val="7B4175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altLang="zh-CN" sz="1600" dirty="0">
                <a:solidFill>
                  <a:srgbClr val="FFFFFF"/>
                </a:solidFill>
                <a:latin typeface="Verdana" pitchFamily="34" charset="0"/>
                <a:ea typeface="华文细黑" pitchFamily="2" charset="-122"/>
              </a:endParaRPr>
            </a:p>
          </p:txBody>
        </p:sp>
      </p:grpSp>
      <p:sp>
        <p:nvSpPr>
          <p:cNvPr id="90" name="AutoShape 90"/>
          <p:cNvSpPr>
            <a:spLocks noChangeArrowheads="1"/>
          </p:cNvSpPr>
          <p:nvPr/>
        </p:nvSpPr>
        <p:spPr bwMode="auto">
          <a:xfrm>
            <a:off x="2989560" y="3685608"/>
            <a:ext cx="3096344" cy="576064"/>
          </a:xfrm>
          <a:prstGeom prst="leftRightArrow">
            <a:avLst>
              <a:gd name="adj1" fmla="val 50000"/>
              <a:gd name="adj2" fmla="val 95859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Multi 10Gbps</a:t>
            </a:r>
          </a:p>
        </p:txBody>
      </p:sp>
      <p:sp>
        <p:nvSpPr>
          <p:cNvPr id="102" name="Rectangle 92"/>
          <p:cNvSpPr>
            <a:spLocks noChangeArrowheads="1"/>
          </p:cNvSpPr>
          <p:nvPr/>
        </p:nvSpPr>
        <p:spPr bwMode="auto">
          <a:xfrm>
            <a:off x="6804248" y="6102471"/>
            <a:ext cx="800219" cy="32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1200" b="1" dirty="0" smtClean="0">
                <a:solidFill>
                  <a:srgbClr val="99CCFF"/>
                </a:solidFill>
                <a:ea typeface="华文细黑" pitchFamily="2" charset="-122"/>
                <a:cs typeface="Arial" charset="0"/>
              </a:rPr>
              <a:t>网络协议</a:t>
            </a:r>
            <a:endParaRPr lang="zh-CN" altLang="en-US" sz="1200" b="1" dirty="0">
              <a:solidFill>
                <a:srgbClr val="99CCFF"/>
              </a:solidFill>
              <a:ea typeface="华文细黑" pitchFamily="2" charset="-122"/>
              <a:cs typeface="Arial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9552" y="908720"/>
            <a:ext cx="5268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3538" indent="-363538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solidFill>
                  <a:schemeClr val="accent4"/>
                </a:solidFill>
                <a:latin typeface="+mj-ea"/>
                <a:ea typeface="+mj-ea"/>
              </a:rPr>
              <a:t>达到与网络相匹配的性能，单板</a:t>
            </a:r>
            <a:r>
              <a:rPr lang="en-US" altLang="zh-CN" sz="1600" dirty="0" smtClean="0">
                <a:solidFill>
                  <a:schemeClr val="accent4"/>
                </a:solidFill>
                <a:latin typeface="+mj-ea"/>
                <a:ea typeface="+mj-ea"/>
              </a:rPr>
              <a:t>40G</a:t>
            </a:r>
            <a:r>
              <a:rPr lang="zh-CN" altLang="en-US" sz="1600" dirty="0" smtClean="0">
                <a:solidFill>
                  <a:schemeClr val="accent4"/>
                </a:solidFill>
                <a:latin typeface="+mj-ea"/>
                <a:ea typeface="+mj-ea"/>
              </a:rPr>
              <a:t>以上的处理能力</a:t>
            </a:r>
            <a:endParaRPr lang="en-US" altLang="zh-CN" sz="1600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solidFill>
                  <a:schemeClr val="accent4"/>
                </a:solidFill>
                <a:latin typeface="+mj-ea"/>
                <a:ea typeface="+mj-ea"/>
              </a:rPr>
              <a:t>丰富的网络特性，可与网络无缝集成</a:t>
            </a:r>
            <a:endParaRPr lang="en-US" altLang="zh-CN" sz="1600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solidFill>
                  <a:schemeClr val="accent4"/>
                </a:solidFill>
                <a:latin typeface="+mj-ea"/>
                <a:ea typeface="+mj-ea"/>
              </a:rPr>
              <a:t>多安全功能集成，降低部署难度</a:t>
            </a:r>
            <a:endParaRPr lang="zh-CN" altLang="en-US" sz="1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utoShape 4"/>
          <p:cNvSpPr>
            <a:spLocks noChangeArrowheads="1"/>
          </p:cNvSpPr>
          <p:nvPr/>
        </p:nvSpPr>
        <p:spPr bwMode="auto">
          <a:xfrm>
            <a:off x="107504" y="4581128"/>
            <a:ext cx="1224136" cy="194421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12" name="AutoShape 4"/>
          <p:cNvSpPr>
            <a:spLocks noChangeArrowheads="1"/>
          </p:cNvSpPr>
          <p:nvPr/>
        </p:nvSpPr>
        <p:spPr bwMode="auto">
          <a:xfrm>
            <a:off x="1403648" y="4581128"/>
            <a:ext cx="1224136" cy="194421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13" name="AutoShape 4"/>
          <p:cNvSpPr>
            <a:spLocks noChangeArrowheads="1"/>
          </p:cNvSpPr>
          <p:nvPr/>
        </p:nvSpPr>
        <p:spPr bwMode="auto">
          <a:xfrm>
            <a:off x="2699792" y="4581128"/>
            <a:ext cx="1224136" cy="194421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14" name="AutoShape 4"/>
          <p:cNvSpPr>
            <a:spLocks noChangeArrowheads="1"/>
          </p:cNvSpPr>
          <p:nvPr/>
        </p:nvSpPr>
        <p:spPr bwMode="auto">
          <a:xfrm>
            <a:off x="3995936" y="4581128"/>
            <a:ext cx="1224136" cy="194421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15" name="AutoShape 4"/>
          <p:cNvSpPr>
            <a:spLocks noChangeArrowheads="1"/>
          </p:cNvSpPr>
          <p:nvPr/>
        </p:nvSpPr>
        <p:spPr bwMode="auto">
          <a:xfrm>
            <a:off x="5255568" y="4581128"/>
            <a:ext cx="1224136" cy="194421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16" name="AutoShape 4"/>
          <p:cNvSpPr>
            <a:spLocks noChangeArrowheads="1"/>
          </p:cNvSpPr>
          <p:nvPr/>
        </p:nvSpPr>
        <p:spPr bwMode="auto">
          <a:xfrm>
            <a:off x="6551712" y="4581128"/>
            <a:ext cx="1224136" cy="194421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17" name="AutoShape 4"/>
          <p:cNvSpPr>
            <a:spLocks noChangeArrowheads="1"/>
          </p:cNvSpPr>
          <p:nvPr/>
        </p:nvSpPr>
        <p:spPr bwMode="auto">
          <a:xfrm>
            <a:off x="7847856" y="4581128"/>
            <a:ext cx="1224136" cy="194421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前提：</a:t>
            </a:r>
            <a:r>
              <a:rPr lang="en-US" altLang="zh-CN" dirty="0" smtClean="0"/>
              <a:t>N:M</a:t>
            </a:r>
            <a:r>
              <a:rPr lang="zh-CN" altLang="en-US" dirty="0" smtClean="0"/>
              <a:t>虚拟化建立资源池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547664" y="1196752"/>
            <a:ext cx="5328592" cy="1008112"/>
          </a:xfrm>
          <a:prstGeom prst="roundRect">
            <a:avLst>
              <a:gd name="adj" fmla="val 16667"/>
            </a:avLst>
          </a:prstGeom>
          <a:solidFill>
            <a:srgbClr val="99CCFF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948264" y="126876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dirty="0" smtClean="0">
                <a:solidFill>
                  <a:srgbClr val="99CCFF"/>
                </a:solidFill>
                <a:ea typeface="华文细黑" pitchFamily="2" charset="-122"/>
              </a:rPr>
              <a:t>能力资源池</a:t>
            </a:r>
            <a:endParaRPr lang="zh-CN" altLang="en-US" dirty="0">
              <a:solidFill>
                <a:srgbClr val="99CCFF"/>
              </a:solidFill>
              <a:ea typeface="华文细黑" pitchFamily="2" charset="-122"/>
            </a:endParaRPr>
          </a:p>
        </p:txBody>
      </p:sp>
      <p:sp>
        <p:nvSpPr>
          <p:cNvPr id="5" name="AutoShape 220"/>
          <p:cNvSpPr>
            <a:spLocks noChangeArrowheads="1"/>
          </p:cNvSpPr>
          <p:nvPr/>
        </p:nvSpPr>
        <p:spPr bwMode="auto">
          <a:xfrm>
            <a:off x="1691681" y="1268760"/>
            <a:ext cx="5040560" cy="792088"/>
          </a:xfrm>
          <a:prstGeom prst="parallelogram">
            <a:avLst>
              <a:gd name="adj" fmla="val 145703"/>
            </a:avLst>
          </a:prstGeom>
          <a:solidFill>
            <a:srgbClr val="C0C0C0">
              <a:alpha val="48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6" name="Text Box 149"/>
          <p:cNvSpPr txBox="1">
            <a:spLocks noChangeArrowheads="1"/>
          </p:cNvSpPr>
          <p:nvPr/>
        </p:nvSpPr>
        <p:spPr bwMode="auto">
          <a:xfrm>
            <a:off x="5292576" y="1341785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…</a:t>
            </a: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auto">
          <a:xfrm>
            <a:off x="2844651" y="1414810"/>
            <a:ext cx="142875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8" name="Rectangle 159"/>
          <p:cNvSpPr>
            <a:spLocks noChangeArrowheads="1"/>
          </p:cNvSpPr>
          <p:nvPr/>
        </p:nvSpPr>
        <p:spPr bwMode="auto">
          <a:xfrm>
            <a:off x="3708251" y="1413223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9" name="Rectangle 160"/>
          <p:cNvSpPr>
            <a:spLocks noChangeArrowheads="1"/>
          </p:cNvSpPr>
          <p:nvPr/>
        </p:nvSpPr>
        <p:spPr bwMode="auto">
          <a:xfrm>
            <a:off x="4644876" y="1414810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0" name="Rectangle 161"/>
          <p:cNvSpPr>
            <a:spLocks noChangeArrowheads="1"/>
          </p:cNvSpPr>
          <p:nvPr/>
        </p:nvSpPr>
        <p:spPr bwMode="auto">
          <a:xfrm>
            <a:off x="5149701" y="1414810"/>
            <a:ext cx="142875" cy="215900"/>
          </a:xfrm>
          <a:prstGeom prst="rect">
            <a:avLst/>
          </a:prstGeom>
          <a:solidFill>
            <a:srgbClr val="0066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1" name="Rectangle 162"/>
          <p:cNvSpPr>
            <a:spLocks noChangeArrowheads="1"/>
          </p:cNvSpPr>
          <p:nvPr/>
        </p:nvSpPr>
        <p:spPr bwMode="auto">
          <a:xfrm>
            <a:off x="5870426" y="1414810"/>
            <a:ext cx="142875" cy="215900"/>
          </a:xfrm>
          <a:prstGeom prst="rect">
            <a:avLst/>
          </a:prstGeom>
          <a:solidFill>
            <a:srgbClr val="33CC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2" name="Rectangle 163"/>
          <p:cNvSpPr>
            <a:spLocks noChangeArrowheads="1"/>
          </p:cNvSpPr>
          <p:nvPr/>
        </p:nvSpPr>
        <p:spPr bwMode="auto">
          <a:xfrm>
            <a:off x="3276451" y="1414810"/>
            <a:ext cx="142875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3" name="Rectangle 164"/>
          <p:cNvSpPr>
            <a:spLocks noChangeArrowheads="1"/>
          </p:cNvSpPr>
          <p:nvPr/>
        </p:nvSpPr>
        <p:spPr bwMode="auto">
          <a:xfrm>
            <a:off x="4211489" y="1414810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4" name="Rectangle 119"/>
          <p:cNvSpPr>
            <a:spLocks noChangeArrowheads="1"/>
          </p:cNvSpPr>
          <p:nvPr/>
        </p:nvSpPr>
        <p:spPr bwMode="auto">
          <a:xfrm>
            <a:off x="2771626" y="1486248"/>
            <a:ext cx="142875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5" name="Rectangle 145"/>
          <p:cNvSpPr>
            <a:spLocks noChangeArrowheads="1"/>
          </p:cNvSpPr>
          <p:nvPr/>
        </p:nvSpPr>
        <p:spPr bwMode="auto">
          <a:xfrm>
            <a:off x="3636814" y="1486248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6" name="Rectangle 146"/>
          <p:cNvSpPr>
            <a:spLocks noChangeArrowheads="1"/>
          </p:cNvSpPr>
          <p:nvPr/>
        </p:nvSpPr>
        <p:spPr bwMode="auto">
          <a:xfrm>
            <a:off x="4573439" y="1486248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7" name="Rectangle 147"/>
          <p:cNvSpPr>
            <a:spLocks noChangeArrowheads="1"/>
          </p:cNvSpPr>
          <p:nvPr/>
        </p:nvSpPr>
        <p:spPr bwMode="auto">
          <a:xfrm>
            <a:off x="5076676" y="1486248"/>
            <a:ext cx="142875" cy="215900"/>
          </a:xfrm>
          <a:prstGeom prst="rect">
            <a:avLst/>
          </a:prstGeom>
          <a:solidFill>
            <a:srgbClr val="0066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8" name="Rectangle 148"/>
          <p:cNvSpPr>
            <a:spLocks noChangeArrowheads="1"/>
          </p:cNvSpPr>
          <p:nvPr/>
        </p:nvSpPr>
        <p:spPr bwMode="auto">
          <a:xfrm>
            <a:off x="5797401" y="1486248"/>
            <a:ext cx="142875" cy="215900"/>
          </a:xfrm>
          <a:prstGeom prst="rect">
            <a:avLst/>
          </a:prstGeom>
          <a:solidFill>
            <a:srgbClr val="33CC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9" name="Rectangle 150"/>
          <p:cNvSpPr>
            <a:spLocks noChangeArrowheads="1"/>
          </p:cNvSpPr>
          <p:nvPr/>
        </p:nvSpPr>
        <p:spPr bwMode="auto">
          <a:xfrm>
            <a:off x="3203426" y="1486248"/>
            <a:ext cx="142875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0" name="Rectangle 151"/>
          <p:cNvSpPr>
            <a:spLocks noChangeArrowheads="1"/>
          </p:cNvSpPr>
          <p:nvPr/>
        </p:nvSpPr>
        <p:spPr bwMode="auto">
          <a:xfrm>
            <a:off x="4138464" y="1486248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1" name="Rectangle 175"/>
          <p:cNvSpPr>
            <a:spLocks noChangeArrowheads="1"/>
          </p:cNvSpPr>
          <p:nvPr/>
        </p:nvSpPr>
        <p:spPr bwMode="auto">
          <a:xfrm>
            <a:off x="2700189" y="1557685"/>
            <a:ext cx="142875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2" name="Rectangle 177"/>
          <p:cNvSpPr>
            <a:spLocks noChangeArrowheads="1"/>
          </p:cNvSpPr>
          <p:nvPr/>
        </p:nvSpPr>
        <p:spPr bwMode="auto">
          <a:xfrm>
            <a:off x="3565376" y="1557685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3" name="Rectangle 178"/>
          <p:cNvSpPr>
            <a:spLocks noChangeArrowheads="1"/>
          </p:cNvSpPr>
          <p:nvPr/>
        </p:nvSpPr>
        <p:spPr bwMode="auto">
          <a:xfrm>
            <a:off x="4500414" y="1557685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4" name="Rectangle 179"/>
          <p:cNvSpPr>
            <a:spLocks noChangeArrowheads="1"/>
          </p:cNvSpPr>
          <p:nvPr/>
        </p:nvSpPr>
        <p:spPr bwMode="auto">
          <a:xfrm>
            <a:off x="5005239" y="1557685"/>
            <a:ext cx="142875" cy="215900"/>
          </a:xfrm>
          <a:prstGeom prst="rect">
            <a:avLst/>
          </a:prstGeom>
          <a:solidFill>
            <a:srgbClr val="0066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5" name="Rectangle 180"/>
          <p:cNvSpPr>
            <a:spLocks noChangeArrowheads="1"/>
          </p:cNvSpPr>
          <p:nvPr/>
        </p:nvSpPr>
        <p:spPr bwMode="auto">
          <a:xfrm>
            <a:off x="5725964" y="1557685"/>
            <a:ext cx="142875" cy="215900"/>
          </a:xfrm>
          <a:prstGeom prst="rect">
            <a:avLst/>
          </a:prstGeom>
          <a:solidFill>
            <a:srgbClr val="33CC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6" name="Rectangle 181"/>
          <p:cNvSpPr>
            <a:spLocks noChangeArrowheads="1"/>
          </p:cNvSpPr>
          <p:nvPr/>
        </p:nvSpPr>
        <p:spPr bwMode="auto">
          <a:xfrm>
            <a:off x="3131989" y="1557685"/>
            <a:ext cx="142875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7" name="Rectangle 182"/>
          <p:cNvSpPr>
            <a:spLocks noChangeArrowheads="1"/>
          </p:cNvSpPr>
          <p:nvPr/>
        </p:nvSpPr>
        <p:spPr bwMode="auto">
          <a:xfrm>
            <a:off x="4067026" y="1557685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8" name="Rectangle 184"/>
          <p:cNvSpPr>
            <a:spLocks noChangeArrowheads="1"/>
          </p:cNvSpPr>
          <p:nvPr/>
        </p:nvSpPr>
        <p:spPr bwMode="auto">
          <a:xfrm>
            <a:off x="2628751" y="1630710"/>
            <a:ext cx="142875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9" name="Rectangle 186"/>
          <p:cNvSpPr>
            <a:spLocks noChangeArrowheads="1"/>
          </p:cNvSpPr>
          <p:nvPr/>
        </p:nvSpPr>
        <p:spPr bwMode="auto">
          <a:xfrm>
            <a:off x="3493939" y="1630710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0" name="Rectangle 187"/>
          <p:cNvSpPr>
            <a:spLocks noChangeArrowheads="1"/>
          </p:cNvSpPr>
          <p:nvPr/>
        </p:nvSpPr>
        <p:spPr bwMode="auto">
          <a:xfrm>
            <a:off x="4428976" y="1630710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1" name="Rectangle 188"/>
          <p:cNvSpPr>
            <a:spLocks noChangeArrowheads="1"/>
          </p:cNvSpPr>
          <p:nvPr/>
        </p:nvSpPr>
        <p:spPr bwMode="auto">
          <a:xfrm>
            <a:off x="4933801" y="1630710"/>
            <a:ext cx="142875" cy="215900"/>
          </a:xfrm>
          <a:prstGeom prst="rect">
            <a:avLst/>
          </a:prstGeom>
          <a:solidFill>
            <a:srgbClr val="0066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2" name="Rectangle 189"/>
          <p:cNvSpPr>
            <a:spLocks noChangeArrowheads="1"/>
          </p:cNvSpPr>
          <p:nvPr/>
        </p:nvSpPr>
        <p:spPr bwMode="auto">
          <a:xfrm>
            <a:off x="5654526" y="1630710"/>
            <a:ext cx="142875" cy="215900"/>
          </a:xfrm>
          <a:prstGeom prst="rect">
            <a:avLst/>
          </a:prstGeom>
          <a:solidFill>
            <a:srgbClr val="33CC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3" name="Rectangle 190"/>
          <p:cNvSpPr>
            <a:spLocks noChangeArrowheads="1"/>
          </p:cNvSpPr>
          <p:nvPr/>
        </p:nvSpPr>
        <p:spPr bwMode="auto">
          <a:xfrm>
            <a:off x="3060551" y="1630710"/>
            <a:ext cx="142875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4" name="Rectangle 191"/>
          <p:cNvSpPr>
            <a:spLocks noChangeArrowheads="1"/>
          </p:cNvSpPr>
          <p:nvPr/>
        </p:nvSpPr>
        <p:spPr bwMode="auto">
          <a:xfrm>
            <a:off x="3995589" y="1630710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5" name="Rectangle 202"/>
          <p:cNvSpPr>
            <a:spLocks noChangeArrowheads="1"/>
          </p:cNvSpPr>
          <p:nvPr/>
        </p:nvSpPr>
        <p:spPr bwMode="auto">
          <a:xfrm>
            <a:off x="2555726" y="1702148"/>
            <a:ext cx="142875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6" name="Rectangle 204"/>
          <p:cNvSpPr>
            <a:spLocks noChangeArrowheads="1"/>
          </p:cNvSpPr>
          <p:nvPr/>
        </p:nvSpPr>
        <p:spPr bwMode="auto">
          <a:xfrm>
            <a:off x="3420914" y="1702148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7" name="Rectangle 205"/>
          <p:cNvSpPr>
            <a:spLocks noChangeArrowheads="1"/>
          </p:cNvSpPr>
          <p:nvPr/>
        </p:nvSpPr>
        <p:spPr bwMode="auto">
          <a:xfrm>
            <a:off x="4355951" y="1702148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8" name="Rectangle 206"/>
          <p:cNvSpPr>
            <a:spLocks noChangeArrowheads="1"/>
          </p:cNvSpPr>
          <p:nvPr/>
        </p:nvSpPr>
        <p:spPr bwMode="auto">
          <a:xfrm>
            <a:off x="4860776" y="1702148"/>
            <a:ext cx="142875" cy="215900"/>
          </a:xfrm>
          <a:prstGeom prst="rect">
            <a:avLst/>
          </a:prstGeom>
          <a:solidFill>
            <a:srgbClr val="0066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39" name="Rectangle 207"/>
          <p:cNvSpPr>
            <a:spLocks noChangeArrowheads="1"/>
          </p:cNvSpPr>
          <p:nvPr/>
        </p:nvSpPr>
        <p:spPr bwMode="auto">
          <a:xfrm>
            <a:off x="5581501" y="1702148"/>
            <a:ext cx="142875" cy="215900"/>
          </a:xfrm>
          <a:prstGeom prst="rect">
            <a:avLst/>
          </a:prstGeom>
          <a:solidFill>
            <a:srgbClr val="33CC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40" name="Rectangle 208"/>
          <p:cNvSpPr>
            <a:spLocks noChangeArrowheads="1"/>
          </p:cNvSpPr>
          <p:nvPr/>
        </p:nvSpPr>
        <p:spPr bwMode="auto">
          <a:xfrm>
            <a:off x="2987526" y="1702148"/>
            <a:ext cx="142875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41" name="Rectangle 209"/>
          <p:cNvSpPr>
            <a:spLocks noChangeArrowheads="1"/>
          </p:cNvSpPr>
          <p:nvPr/>
        </p:nvSpPr>
        <p:spPr bwMode="auto">
          <a:xfrm>
            <a:off x="3924151" y="1702148"/>
            <a:ext cx="142875" cy="21590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42" name="Rectangle 232"/>
          <p:cNvSpPr>
            <a:spLocks noChangeArrowheads="1"/>
          </p:cNvSpPr>
          <p:nvPr/>
        </p:nvSpPr>
        <p:spPr bwMode="auto">
          <a:xfrm>
            <a:off x="2484289" y="1557685"/>
            <a:ext cx="1728787" cy="4318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43" name="Rectangle 233"/>
          <p:cNvSpPr>
            <a:spLocks noChangeArrowheads="1"/>
          </p:cNvSpPr>
          <p:nvPr/>
        </p:nvSpPr>
        <p:spPr bwMode="auto">
          <a:xfrm>
            <a:off x="4428976" y="1341785"/>
            <a:ext cx="1655763" cy="28733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pic>
        <p:nvPicPr>
          <p:cNvPr id="45" name="图片 33"/>
          <p:cNvPicPr>
            <a:picLocks noChangeAspect="1"/>
          </p:cNvPicPr>
          <p:nvPr/>
        </p:nvPicPr>
        <p:blipFill>
          <a:blip r:embed="rId2" cstate="print"/>
          <a:srcRect l="17226" t="22308" r="12856" b="36964"/>
          <a:stretch>
            <a:fillRect/>
          </a:stretch>
        </p:blipFill>
        <p:spPr bwMode="auto">
          <a:xfrm>
            <a:off x="2730251" y="3068960"/>
            <a:ext cx="1050925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图片 34"/>
          <p:cNvPicPr>
            <a:picLocks noChangeAspect="1"/>
          </p:cNvPicPr>
          <p:nvPr/>
        </p:nvPicPr>
        <p:blipFill>
          <a:blip r:embed="rId3" cstate="print"/>
          <a:srcRect l="18169" t="22990" r="15079" b="37611"/>
          <a:stretch>
            <a:fillRect/>
          </a:stretch>
        </p:blipFill>
        <p:spPr bwMode="auto">
          <a:xfrm>
            <a:off x="6486276" y="3068960"/>
            <a:ext cx="10731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2951" y="3068960"/>
            <a:ext cx="1066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6" descr="\\192.168.1.20\丽日共享\201011\I 业务一部\徐琳浩\0927－黄永锋－迪普科技图标13588720200\迪普科技图标eps png emf\入侵检测系统\入侵检测系统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1676" y="3068960"/>
            <a:ext cx="1066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8" descr="\\192.168.1.20\丽日共享\201011\I 业务一部\徐琳浩\图标修改好\负载均衡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8976" y="3068960"/>
            <a:ext cx="1066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1" descr="\\192.168.1.20\丽日共享\201011\I 业务一部\徐琳浩\0927－黄永锋－迪普科技图标13588720200\迪普科技图标eps png emf\流量控制网关\流量控制网关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5651" y="3068960"/>
            <a:ext cx="10668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图片 46"/>
          <p:cNvPicPr>
            <a:picLocks noChangeAspect="1"/>
          </p:cNvPicPr>
          <p:nvPr/>
        </p:nvPicPr>
        <p:blipFill>
          <a:blip r:embed="rId8" cstate="print"/>
          <a:srcRect l="19003" t="20554" r="15996" b="38216"/>
          <a:stretch>
            <a:fillRect/>
          </a:stretch>
        </p:blipFill>
        <p:spPr bwMode="auto">
          <a:xfrm>
            <a:off x="7749926" y="3068960"/>
            <a:ext cx="9985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图片 33"/>
          <p:cNvPicPr>
            <a:picLocks noChangeAspect="1"/>
          </p:cNvPicPr>
          <p:nvPr/>
        </p:nvPicPr>
        <p:blipFill>
          <a:blip r:embed="rId9" cstate="print"/>
          <a:srcRect l="17226" t="22308" r="12856" b="36964"/>
          <a:stretch>
            <a:fillRect/>
          </a:stretch>
        </p:blipFill>
        <p:spPr bwMode="auto">
          <a:xfrm>
            <a:off x="2766120" y="4752899"/>
            <a:ext cx="525933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图片 34"/>
          <p:cNvPicPr>
            <a:picLocks noChangeAspect="1"/>
          </p:cNvPicPr>
          <p:nvPr/>
        </p:nvPicPr>
        <p:blipFill>
          <a:blip r:embed="rId10" cstate="print"/>
          <a:srcRect l="18169" t="22990" r="15079" b="37611"/>
          <a:stretch>
            <a:fillRect/>
          </a:stretch>
        </p:blipFill>
        <p:spPr bwMode="auto">
          <a:xfrm>
            <a:off x="6625058" y="4760829"/>
            <a:ext cx="537056" cy="39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821" y="4752107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6" descr="\\192.168.1.20\丽日共享\201011\I 业务一部\徐琳浩\0927－黄永锋－迪普科技图标13588720200\迪普科技图标eps png emf\入侵检测系统\入侵检测系统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0459" y="4752107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 descr="\\192.168.1.20\丽日共享\201011\I 业务一部\徐琳浩\图标修改好\负载均衡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7759" y="4752107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1" descr="\\192.168.1.20\丽日共享\201011\I 业务一部\徐琳浩\0927－黄永锋－迪普科技图标13588720200\迪普科技图标eps png emf\流量控制网关\流量控制网关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4752899"/>
            <a:ext cx="533878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图片 46"/>
          <p:cNvPicPr>
            <a:picLocks noChangeAspect="1"/>
          </p:cNvPicPr>
          <p:nvPr/>
        </p:nvPicPr>
        <p:blipFill>
          <a:blip r:embed="rId11" cstate="print"/>
          <a:srcRect l="19003" t="20554" r="15996" b="38216"/>
          <a:stretch>
            <a:fillRect/>
          </a:stretch>
        </p:blipFill>
        <p:spPr bwMode="auto">
          <a:xfrm>
            <a:off x="7888708" y="4725144"/>
            <a:ext cx="499716" cy="36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图片 33"/>
          <p:cNvPicPr>
            <a:picLocks noChangeAspect="1"/>
          </p:cNvPicPr>
          <p:nvPr/>
        </p:nvPicPr>
        <p:blipFill>
          <a:blip r:embed="rId9" cstate="print"/>
          <a:srcRect l="17226" t="22308" r="12856" b="36964"/>
          <a:stretch>
            <a:fillRect/>
          </a:stretch>
        </p:blipFill>
        <p:spPr bwMode="auto">
          <a:xfrm>
            <a:off x="2766120" y="5184947"/>
            <a:ext cx="525933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图片 34"/>
          <p:cNvPicPr>
            <a:picLocks noChangeAspect="1"/>
          </p:cNvPicPr>
          <p:nvPr/>
        </p:nvPicPr>
        <p:blipFill>
          <a:blip r:embed="rId10" cstate="print"/>
          <a:srcRect l="18169" t="22990" r="15079" b="37611"/>
          <a:stretch>
            <a:fillRect/>
          </a:stretch>
        </p:blipFill>
        <p:spPr bwMode="auto">
          <a:xfrm>
            <a:off x="6625058" y="5192877"/>
            <a:ext cx="537056" cy="39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821" y="5184155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36" descr="\\192.168.1.20\丽日共享\201011\I 业务一部\徐琳浩\0927－黄永锋－迪普科技图标13588720200\迪普科技图标eps png emf\入侵检测系统\入侵检测系统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0459" y="5184155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8" descr="\\192.168.1.20\丽日共享\201011\I 业务一部\徐琳浩\图标修改好\负载均衡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7759" y="5184155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1" descr="\\192.168.1.20\丽日共享\201011\I 业务一部\徐琳浩\0927－黄永锋－迪普科技图标13588720200\迪普科技图标eps png emf\流量控制网关\流量控制网关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5184947"/>
            <a:ext cx="533878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图片 46"/>
          <p:cNvPicPr>
            <a:picLocks noChangeAspect="1"/>
          </p:cNvPicPr>
          <p:nvPr/>
        </p:nvPicPr>
        <p:blipFill>
          <a:blip r:embed="rId11" cstate="print"/>
          <a:srcRect l="19003" t="20554" r="15996" b="38216"/>
          <a:stretch>
            <a:fillRect/>
          </a:stretch>
        </p:blipFill>
        <p:spPr bwMode="auto">
          <a:xfrm>
            <a:off x="7888708" y="5157192"/>
            <a:ext cx="499716" cy="36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图片 33"/>
          <p:cNvPicPr>
            <a:picLocks noChangeAspect="1"/>
          </p:cNvPicPr>
          <p:nvPr/>
        </p:nvPicPr>
        <p:blipFill>
          <a:blip r:embed="rId9" cstate="print"/>
          <a:srcRect l="17226" t="22308" r="12856" b="36964"/>
          <a:stretch>
            <a:fillRect/>
          </a:stretch>
        </p:blipFill>
        <p:spPr bwMode="auto">
          <a:xfrm>
            <a:off x="2766120" y="5616995"/>
            <a:ext cx="525933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图片 34"/>
          <p:cNvPicPr>
            <a:picLocks noChangeAspect="1"/>
          </p:cNvPicPr>
          <p:nvPr/>
        </p:nvPicPr>
        <p:blipFill>
          <a:blip r:embed="rId10" cstate="print"/>
          <a:srcRect l="18169" t="22990" r="15079" b="37611"/>
          <a:stretch>
            <a:fillRect/>
          </a:stretch>
        </p:blipFill>
        <p:spPr bwMode="auto">
          <a:xfrm>
            <a:off x="6625058" y="5624925"/>
            <a:ext cx="537056" cy="39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821" y="5616203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36" descr="\\192.168.1.20\丽日共享\201011\I 业务一部\徐琳浩\0927－黄永锋－迪普科技图标13588720200\迪普科技图标eps png emf\入侵检测系统\入侵检测系统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0459" y="5616203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8" descr="\\192.168.1.20\丽日共享\201011\I 业务一部\徐琳浩\图标修改好\负载均衡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7759" y="5616203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41" descr="\\192.168.1.20\丽日共享\201011\I 业务一部\徐琳浩\0927－黄永锋－迪普科技图标13588720200\迪普科技图标eps png emf\流量控制网关\流量控制网关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5616995"/>
            <a:ext cx="533878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图片 46"/>
          <p:cNvPicPr>
            <a:picLocks noChangeAspect="1"/>
          </p:cNvPicPr>
          <p:nvPr/>
        </p:nvPicPr>
        <p:blipFill>
          <a:blip r:embed="rId11" cstate="print"/>
          <a:srcRect l="19003" t="20554" r="15996" b="38216"/>
          <a:stretch>
            <a:fillRect/>
          </a:stretch>
        </p:blipFill>
        <p:spPr bwMode="auto">
          <a:xfrm>
            <a:off x="7888708" y="5589240"/>
            <a:ext cx="499716" cy="36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图片 33"/>
          <p:cNvPicPr>
            <a:picLocks noChangeAspect="1"/>
          </p:cNvPicPr>
          <p:nvPr/>
        </p:nvPicPr>
        <p:blipFill>
          <a:blip r:embed="rId9" cstate="print"/>
          <a:srcRect l="17226" t="22308" r="12856" b="36964"/>
          <a:stretch>
            <a:fillRect/>
          </a:stretch>
        </p:blipFill>
        <p:spPr bwMode="auto">
          <a:xfrm>
            <a:off x="2766120" y="6049043"/>
            <a:ext cx="525933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图片 34"/>
          <p:cNvPicPr>
            <a:picLocks noChangeAspect="1"/>
          </p:cNvPicPr>
          <p:nvPr/>
        </p:nvPicPr>
        <p:blipFill>
          <a:blip r:embed="rId10" cstate="print"/>
          <a:srcRect l="18169" t="22990" r="15079" b="37611"/>
          <a:stretch>
            <a:fillRect/>
          </a:stretch>
        </p:blipFill>
        <p:spPr bwMode="auto">
          <a:xfrm>
            <a:off x="6625058" y="6056973"/>
            <a:ext cx="537056" cy="39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821" y="6048251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6" descr="\\192.168.1.20\丽日共享\201011\I 业务一部\徐琳浩\0927－黄永锋－迪普科技图标13588720200\迪普科技图标eps png emf\入侵检测系统\入侵检测系统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0459" y="6048251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8" descr="\\192.168.1.20\丽日共享\201011\I 业务一部\徐琳浩\图标修改好\负载均衡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7759" y="6048251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41" descr="\\192.168.1.20\丽日共享\201011\I 业务一部\徐琳浩\0927－黄永锋－迪普科技图标13588720200\迪普科技图标eps png emf\流量控制网关\流量控制网关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6049043"/>
            <a:ext cx="533878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图片 46"/>
          <p:cNvPicPr>
            <a:picLocks noChangeAspect="1"/>
          </p:cNvPicPr>
          <p:nvPr/>
        </p:nvPicPr>
        <p:blipFill>
          <a:blip r:embed="rId11" cstate="print"/>
          <a:srcRect l="19003" t="20554" r="15996" b="38216"/>
          <a:stretch>
            <a:fillRect/>
          </a:stretch>
        </p:blipFill>
        <p:spPr bwMode="auto">
          <a:xfrm>
            <a:off x="7888708" y="6021288"/>
            <a:ext cx="499716" cy="36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图片 33"/>
          <p:cNvPicPr>
            <a:picLocks noChangeAspect="1"/>
          </p:cNvPicPr>
          <p:nvPr/>
        </p:nvPicPr>
        <p:blipFill>
          <a:blip r:embed="rId9" cstate="print"/>
          <a:srcRect l="17226" t="22308" r="12856" b="36964"/>
          <a:stretch>
            <a:fillRect/>
          </a:stretch>
        </p:blipFill>
        <p:spPr bwMode="auto">
          <a:xfrm>
            <a:off x="3270176" y="4752899"/>
            <a:ext cx="525933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图片 34"/>
          <p:cNvPicPr>
            <a:picLocks noChangeAspect="1"/>
          </p:cNvPicPr>
          <p:nvPr/>
        </p:nvPicPr>
        <p:blipFill>
          <a:blip r:embed="rId10" cstate="print"/>
          <a:srcRect l="18169" t="22990" r="15079" b="37611"/>
          <a:stretch>
            <a:fillRect/>
          </a:stretch>
        </p:blipFill>
        <p:spPr bwMode="auto">
          <a:xfrm>
            <a:off x="7129114" y="4760829"/>
            <a:ext cx="537056" cy="39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2877" y="4752107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36" descr="\\192.168.1.20\丽日共享\201011\I 业务一部\徐琳浩\0927－黄永锋－迪普科技图标13588720200\迪普科技图标eps png emf\入侵检测系统\入侵检测系统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4515" y="4752107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8" descr="\\192.168.1.20\丽日共享\201011\I 业务一部\徐琳浩\图标修改好\负载均衡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71815" y="4752107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41" descr="\\192.168.1.20\丽日共享\201011\I 业务一部\徐琳浩\0927－黄永锋－迪普科技图标13588720200\迪普科技图标eps png emf\流量控制网关\流量控制网关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4752899"/>
            <a:ext cx="533878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图片 46"/>
          <p:cNvPicPr>
            <a:picLocks noChangeAspect="1"/>
          </p:cNvPicPr>
          <p:nvPr/>
        </p:nvPicPr>
        <p:blipFill>
          <a:blip r:embed="rId11" cstate="print"/>
          <a:srcRect l="19003" t="20554" r="15996" b="38216"/>
          <a:stretch>
            <a:fillRect/>
          </a:stretch>
        </p:blipFill>
        <p:spPr bwMode="auto">
          <a:xfrm>
            <a:off x="8392764" y="4725144"/>
            <a:ext cx="499716" cy="36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图片 33"/>
          <p:cNvPicPr>
            <a:picLocks noChangeAspect="1"/>
          </p:cNvPicPr>
          <p:nvPr/>
        </p:nvPicPr>
        <p:blipFill>
          <a:blip r:embed="rId9" cstate="print"/>
          <a:srcRect l="17226" t="22308" r="12856" b="36964"/>
          <a:stretch>
            <a:fillRect/>
          </a:stretch>
        </p:blipFill>
        <p:spPr bwMode="auto">
          <a:xfrm>
            <a:off x="3270176" y="5184947"/>
            <a:ext cx="525933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图片 34"/>
          <p:cNvPicPr>
            <a:picLocks noChangeAspect="1"/>
          </p:cNvPicPr>
          <p:nvPr/>
        </p:nvPicPr>
        <p:blipFill>
          <a:blip r:embed="rId10" cstate="print"/>
          <a:srcRect l="18169" t="22990" r="15079" b="37611"/>
          <a:stretch>
            <a:fillRect/>
          </a:stretch>
        </p:blipFill>
        <p:spPr bwMode="auto">
          <a:xfrm>
            <a:off x="7129114" y="5192877"/>
            <a:ext cx="537056" cy="39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2877" y="5184155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36" descr="\\192.168.1.20\丽日共享\201011\I 业务一部\徐琳浩\0927－黄永锋－迪普科技图标13588720200\迪普科技图标eps png emf\入侵检测系统\入侵检测系统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4515" y="5184155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8" descr="\\192.168.1.20\丽日共享\201011\I 业务一部\徐琳浩\图标修改好\负载均衡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71815" y="5184155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41" descr="\\192.168.1.20\丽日共享\201011\I 业务一部\徐琳浩\0927－黄永锋－迪普科技图标13588720200\迪普科技图标eps png emf\流量控制网关\流量控制网关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5184947"/>
            <a:ext cx="533878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图片 46"/>
          <p:cNvPicPr>
            <a:picLocks noChangeAspect="1"/>
          </p:cNvPicPr>
          <p:nvPr/>
        </p:nvPicPr>
        <p:blipFill>
          <a:blip r:embed="rId11" cstate="print"/>
          <a:srcRect l="19003" t="20554" r="15996" b="38216"/>
          <a:stretch>
            <a:fillRect/>
          </a:stretch>
        </p:blipFill>
        <p:spPr bwMode="auto">
          <a:xfrm>
            <a:off x="8392764" y="5157192"/>
            <a:ext cx="499716" cy="36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图片 33"/>
          <p:cNvPicPr>
            <a:picLocks noChangeAspect="1"/>
          </p:cNvPicPr>
          <p:nvPr/>
        </p:nvPicPr>
        <p:blipFill>
          <a:blip r:embed="rId9" cstate="print"/>
          <a:srcRect l="17226" t="22308" r="12856" b="36964"/>
          <a:stretch>
            <a:fillRect/>
          </a:stretch>
        </p:blipFill>
        <p:spPr bwMode="auto">
          <a:xfrm>
            <a:off x="3270176" y="5616995"/>
            <a:ext cx="525933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图片 34"/>
          <p:cNvPicPr>
            <a:picLocks noChangeAspect="1"/>
          </p:cNvPicPr>
          <p:nvPr/>
        </p:nvPicPr>
        <p:blipFill>
          <a:blip r:embed="rId10" cstate="print"/>
          <a:srcRect l="18169" t="22990" r="15079" b="37611"/>
          <a:stretch>
            <a:fillRect/>
          </a:stretch>
        </p:blipFill>
        <p:spPr bwMode="auto">
          <a:xfrm>
            <a:off x="7129114" y="5624925"/>
            <a:ext cx="537056" cy="39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2877" y="5616203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36" descr="\\192.168.1.20\丽日共享\201011\I 业务一部\徐琳浩\0927－黄永锋－迪普科技图标13588720200\迪普科技图标eps png emf\入侵检测系统\入侵检测系统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4515" y="5616203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8" descr="\\192.168.1.20\丽日共享\201011\I 业务一部\徐琳浩\图标修改好\负载均衡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71815" y="5616203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1" descr="\\192.168.1.20\丽日共享\201011\I 业务一部\徐琳浩\0927－黄永锋－迪普科技图标13588720200\迪普科技图标eps png emf\流量控制网关\流量控制网关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5616995"/>
            <a:ext cx="533878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图片 46"/>
          <p:cNvPicPr>
            <a:picLocks noChangeAspect="1"/>
          </p:cNvPicPr>
          <p:nvPr/>
        </p:nvPicPr>
        <p:blipFill>
          <a:blip r:embed="rId11" cstate="print"/>
          <a:srcRect l="19003" t="20554" r="15996" b="38216"/>
          <a:stretch>
            <a:fillRect/>
          </a:stretch>
        </p:blipFill>
        <p:spPr bwMode="auto">
          <a:xfrm>
            <a:off x="8392764" y="5589240"/>
            <a:ext cx="499716" cy="36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图片 33"/>
          <p:cNvPicPr>
            <a:picLocks noChangeAspect="1"/>
          </p:cNvPicPr>
          <p:nvPr/>
        </p:nvPicPr>
        <p:blipFill>
          <a:blip r:embed="rId9" cstate="print"/>
          <a:srcRect l="17226" t="22308" r="12856" b="36964"/>
          <a:stretch>
            <a:fillRect/>
          </a:stretch>
        </p:blipFill>
        <p:spPr bwMode="auto">
          <a:xfrm>
            <a:off x="3270176" y="6049043"/>
            <a:ext cx="525933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图片 34"/>
          <p:cNvPicPr>
            <a:picLocks noChangeAspect="1"/>
          </p:cNvPicPr>
          <p:nvPr/>
        </p:nvPicPr>
        <p:blipFill>
          <a:blip r:embed="rId10" cstate="print"/>
          <a:srcRect l="18169" t="22990" r="15079" b="37611"/>
          <a:stretch>
            <a:fillRect/>
          </a:stretch>
        </p:blipFill>
        <p:spPr bwMode="auto">
          <a:xfrm>
            <a:off x="7129114" y="6056973"/>
            <a:ext cx="537056" cy="39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2877" y="6048251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36" descr="\\192.168.1.20\丽日共享\201011\I 业务一部\徐琳浩\0927－黄永锋－迪普科技图标13588720200\迪普科技图标eps png emf\入侵检测系统\入侵检测系统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4515" y="6048251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8" descr="\\192.168.1.20\丽日共享\201011\I 业务一部\徐琳浩\图标修改好\负载均衡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71815" y="6048251"/>
            <a:ext cx="533876" cy="3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41" descr="\\192.168.1.20\丽日共享\201011\I 业务一部\徐琳浩\0927－黄永锋－迪普科技图标13588720200\迪普科技图标eps png emf\流量控制网关\流量控制网关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6049043"/>
            <a:ext cx="533878" cy="38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图片 46"/>
          <p:cNvPicPr>
            <a:picLocks noChangeAspect="1"/>
          </p:cNvPicPr>
          <p:nvPr/>
        </p:nvPicPr>
        <p:blipFill>
          <a:blip r:embed="rId11" cstate="print"/>
          <a:srcRect l="19003" t="20554" r="15996" b="38216"/>
          <a:stretch>
            <a:fillRect/>
          </a:stretch>
        </p:blipFill>
        <p:spPr bwMode="auto">
          <a:xfrm>
            <a:off x="8392764" y="6021288"/>
            <a:ext cx="499716" cy="36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" name="AutoShape 4"/>
          <p:cNvSpPr>
            <a:spLocks noChangeArrowheads="1"/>
          </p:cNvSpPr>
          <p:nvPr/>
        </p:nvSpPr>
        <p:spPr bwMode="auto">
          <a:xfrm>
            <a:off x="107504" y="2924944"/>
            <a:ext cx="8964488" cy="1008112"/>
          </a:xfrm>
          <a:prstGeom prst="roundRect">
            <a:avLst>
              <a:gd name="adj" fmla="val 16667"/>
            </a:avLst>
          </a:prstGeom>
          <a:solidFill>
            <a:srgbClr val="99CCFF">
              <a:alpha val="4509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6372200" y="2420888"/>
            <a:ext cx="2404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dirty="0" smtClean="0">
                <a:solidFill>
                  <a:srgbClr val="99CCFF"/>
                </a:solidFill>
                <a:ea typeface="华文细黑" pitchFamily="2" charset="-122"/>
              </a:rPr>
              <a:t>虚拟高性能设备</a:t>
            </a:r>
            <a:endParaRPr lang="zh-CN" altLang="en-US" dirty="0">
              <a:solidFill>
                <a:srgbClr val="99CCFF"/>
              </a:solidFill>
              <a:ea typeface="华文细黑" pitchFamily="2" charset="-122"/>
            </a:endParaRPr>
          </a:p>
        </p:txBody>
      </p:sp>
      <p:sp>
        <p:nvSpPr>
          <p:cNvPr id="118" name="Text Box 9"/>
          <p:cNvSpPr txBox="1">
            <a:spLocks noChangeArrowheads="1"/>
          </p:cNvSpPr>
          <p:nvPr/>
        </p:nvSpPr>
        <p:spPr bwMode="auto">
          <a:xfrm>
            <a:off x="6372200" y="4077072"/>
            <a:ext cx="2404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dirty="0" smtClean="0">
                <a:solidFill>
                  <a:srgbClr val="99CCFF"/>
                </a:solidFill>
                <a:ea typeface="华文细黑" pitchFamily="2" charset="-122"/>
              </a:rPr>
              <a:t>物理设备</a:t>
            </a:r>
            <a:endParaRPr lang="zh-CN" altLang="en-US" dirty="0">
              <a:solidFill>
                <a:srgbClr val="99CCFF"/>
              </a:solidFill>
              <a:ea typeface="华文细黑" pitchFamily="2" charset="-122"/>
            </a:endParaRPr>
          </a:p>
        </p:txBody>
      </p:sp>
      <p:sp>
        <p:nvSpPr>
          <p:cNvPr id="44" name="下箭头 43"/>
          <p:cNvSpPr/>
          <p:nvPr/>
        </p:nvSpPr>
        <p:spPr>
          <a:xfrm flipV="1">
            <a:off x="4139952" y="2276872"/>
            <a:ext cx="864096" cy="792088"/>
          </a:xfrm>
          <a:prstGeom prst="down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108" name="下箭头 107"/>
          <p:cNvSpPr/>
          <p:nvPr/>
        </p:nvSpPr>
        <p:spPr>
          <a:xfrm flipV="1">
            <a:off x="4139952" y="3789040"/>
            <a:ext cx="864096" cy="792088"/>
          </a:xfrm>
          <a:prstGeom prst="down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123728" y="414908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华文细黑" pitchFamily="2" charset="-122"/>
              </a:rPr>
              <a:t>N:1</a:t>
            </a:r>
            <a:r>
              <a:rPr lang="zh-CN" altLang="en-US" dirty="0" smtClean="0">
                <a:ea typeface="华文细黑" pitchFamily="2" charset="-122"/>
              </a:rPr>
              <a:t>的多合一虚拟化</a:t>
            </a:r>
            <a:endParaRPr lang="zh-CN" altLang="en-US" dirty="0">
              <a:ea typeface="华文细黑" pitchFamily="2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123728" y="262762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华文细黑" pitchFamily="2" charset="-122"/>
              </a:rPr>
              <a:t>1:M</a:t>
            </a:r>
            <a:r>
              <a:rPr lang="zh-CN" altLang="en-US" dirty="0" smtClean="0">
                <a:ea typeface="华文细黑" pitchFamily="2" charset="-122"/>
              </a:rPr>
              <a:t>的一分多虚拟化</a:t>
            </a:r>
            <a:endParaRPr lang="zh-CN" altLang="en-US" dirty="0"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迪普的实践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3059833" y="1844823"/>
            <a:ext cx="0" cy="424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接连接符 3"/>
          <p:cNvCxnSpPr/>
          <p:nvPr/>
        </p:nvCxnSpPr>
        <p:spPr bwMode="auto">
          <a:xfrm flipV="1">
            <a:off x="5940153" y="1844823"/>
            <a:ext cx="0" cy="42484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五边形 4"/>
          <p:cNvSpPr/>
          <p:nvPr/>
        </p:nvSpPr>
        <p:spPr bwMode="auto">
          <a:xfrm>
            <a:off x="5940153" y="1484784"/>
            <a:ext cx="3024336" cy="792088"/>
          </a:xfrm>
          <a:prstGeom prst="homePlate">
            <a:avLst>
              <a:gd name="adj" fmla="val 16539"/>
            </a:avLst>
          </a:prstGeom>
          <a:gradFill flip="none" rotWithShape="1">
            <a:gsLst>
              <a:gs pos="0">
                <a:srgbClr val="99CCFF"/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00"/>
                </a:solidFill>
                <a:ea typeface="华文细黑" pitchFamily="2" charset="-122"/>
              </a:rPr>
              <a:t>能力云阶段</a:t>
            </a:r>
          </a:p>
        </p:txBody>
      </p:sp>
      <p:sp>
        <p:nvSpPr>
          <p:cNvPr id="6" name="五边形 5"/>
          <p:cNvSpPr/>
          <p:nvPr/>
        </p:nvSpPr>
        <p:spPr bwMode="auto">
          <a:xfrm>
            <a:off x="3059833" y="1484784"/>
            <a:ext cx="3024336" cy="792088"/>
          </a:xfrm>
          <a:prstGeom prst="homePlate">
            <a:avLst>
              <a:gd name="adj" fmla="val 16539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00"/>
                </a:solidFill>
                <a:ea typeface="华文细黑" pitchFamily="2" charset="-122"/>
              </a:rPr>
              <a:t>虚拟化阶段</a:t>
            </a:r>
          </a:p>
        </p:txBody>
      </p:sp>
      <p:sp>
        <p:nvSpPr>
          <p:cNvPr id="7" name="五边形 6"/>
          <p:cNvSpPr/>
          <p:nvPr/>
        </p:nvSpPr>
        <p:spPr bwMode="auto">
          <a:xfrm>
            <a:off x="179513" y="1484784"/>
            <a:ext cx="3024336" cy="792088"/>
          </a:xfrm>
          <a:prstGeom prst="homePlate">
            <a:avLst>
              <a:gd name="adj" fmla="val 16539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00"/>
                </a:solidFill>
                <a:ea typeface="华文细黑" pitchFamily="2" charset="-122"/>
              </a:rPr>
              <a:t>网络化阶段</a:t>
            </a:r>
          </a:p>
        </p:txBody>
      </p:sp>
      <p:grpSp>
        <p:nvGrpSpPr>
          <p:cNvPr id="17" name="组合 18"/>
          <p:cNvGrpSpPr/>
          <p:nvPr/>
        </p:nvGrpSpPr>
        <p:grpSpPr>
          <a:xfrm>
            <a:off x="6032988" y="3197990"/>
            <a:ext cx="2873826" cy="2818471"/>
            <a:chOff x="6162670" y="2467109"/>
            <a:chExt cx="2873826" cy="2818471"/>
          </a:xfrm>
        </p:grpSpPr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 rot="5400000">
              <a:off x="7068529" y="2165600"/>
              <a:ext cx="364211" cy="20558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1" lang="zh-CN" altLang="en-US" sz="14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 rot="5400000">
              <a:off x="7069863" y="3738512"/>
              <a:ext cx="364210" cy="205585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1" lang="zh-CN" altLang="en-US" sz="14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 rot="10800000">
              <a:off x="6644283" y="4705739"/>
              <a:ext cx="241473" cy="12140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 rot="10800000">
              <a:off x="6344109" y="4704405"/>
              <a:ext cx="241474" cy="121403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 rot="10800000">
              <a:off x="6951128" y="4704405"/>
              <a:ext cx="241473" cy="121403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 rot="10800000">
              <a:off x="7855652" y="4704405"/>
              <a:ext cx="241473" cy="121403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7372705" y="4573663"/>
              <a:ext cx="544316" cy="27615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......</a:t>
              </a: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 rot="5400000">
              <a:off x="7068529" y="3194196"/>
              <a:ext cx="364210" cy="20558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1" lang="zh-CN" altLang="en-US" sz="14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 rot="10800000">
              <a:off x="6644283" y="4162758"/>
              <a:ext cx="241473" cy="121403"/>
            </a:xfrm>
            <a:prstGeom prst="rect">
              <a:avLst/>
            </a:prstGeom>
            <a:solidFill>
              <a:srgbClr val="9933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 rot="10800000">
              <a:off x="6344109" y="4161423"/>
              <a:ext cx="241474" cy="121404"/>
            </a:xfrm>
            <a:prstGeom prst="rect">
              <a:avLst/>
            </a:prstGeom>
            <a:solidFill>
              <a:srgbClr val="9933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 rot="10800000">
              <a:off x="6951128" y="4161423"/>
              <a:ext cx="241473" cy="121404"/>
            </a:xfrm>
            <a:prstGeom prst="rect">
              <a:avLst/>
            </a:prstGeom>
            <a:solidFill>
              <a:srgbClr val="9933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 rot="10800000">
              <a:off x="7855652" y="4161423"/>
              <a:ext cx="241473" cy="121404"/>
            </a:xfrm>
            <a:prstGeom prst="rect">
              <a:avLst/>
            </a:prstGeom>
            <a:solidFill>
              <a:srgbClr val="9933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7372705" y="4030681"/>
              <a:ext cx="544316" cy="27616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400" dirty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......</a:t>
              </a: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 rot="5400000">
              <a:off x="7069863" y="2660554"/>
              <a:ext cx="364210" cy="205585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1" lang="zh-CN" altLang="en-US" sz="14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 rot="10800000">
              <a:off x="6644283" y="3627781"/>
              <a:ext cx="241473" cy="121404"/>
            </a:xfrm>
            <a:prstGeom prst="rect">
              <a:avLst/>
            </a:prstGeom>
            <a:solidFill>
              <a:srgbClr val="66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 rot="10800000">
              <a:off x="6344109" y="3626447"/>
              <a:ext cx="241474" cy="121403"/>
            </a:xfrm>
            <a:prstGeom prst="rect">
              <a:avLst/>
            </a:prstGeom>
            <a:solidFill>
              <a:srgbClr val="66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 rot="10800000">
              <a:off x="6951128" y="3626447"/>
              <a:ext cx="241473" cy="121403"/>
            </a:xfrm>
            <a:prstGeom prst="rect">
              <a:avLst/>
            </a:prstGeom>
            <a:solidFill>
              <a:srgbClr val="66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 rot="10800000">
              <a:off x="7855652" y="3626447"/>
              <a:ext cx="241473" cy="121403"/>
            </a:xfrm>
            <a:prstGeom prst="rect">
              <a:avLst/>
            </a:prstGeom>
            <a:solidFill>
              <a:srgbClr val="66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7372705" y="3495705"/>
              <a:ext cx="544316" cy="27615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......</a:t>
              </a: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 rot="10800000">
              <a:off x="6641615" y="3134162"/>
              <a:ext cx="241473" cy="121404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 rot="10800000">
              <a:off x="6341440" y="3132828"/>
              <a:ext cx="241474" cy="121403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 rot="10800000">
              <a:off x="6948459" y="3132828"/>
              <a:ext cx="241473" cy="121403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2" name="Rectangle 49"/>
            <p:cNvSpPr>
              <a:spLocks noChangeArrowheads="1"/>
            </p:cNvSpPr>
            <p:nvPr/>
          </p:nvSpPr>
          <p:spPr bwMode="auto">
            <a:xfrm rot="10800000">
              <a:off x="7852984" y="3132828"/>
              <a:ext cx="241473" cy="121403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>
              <a:off x="7370037" y="3002086"/>
              <a:ext cx="544316" cy="27615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......</a:t>
              </a:r>
            </a:p>
          </p:txBody>
        </p:sp>
        <p:sp>
          <p:nvSpPr>
            <p:cNvPr id="44" name="Rectangle 51"/>
            <p:cNvSpPr>
              <a:spLocks noChangeArrowheads="1"/>
            </p:cNvSpPr>
            <p:nvPr/>
          </p:nvSpPr>
          <p:spPr bwMode="auto">
            <a:xfrm rot="5400000">
              <a:off x="7068529" y="1681320"/>
              <a:ext cx="364210" cy="20558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1" lang="zh-CN" altLang="en-US" sz="14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5" name="Rectangle 52"/>
            <p:cNvSpPr>
              <a:spLocks noChangeArrowheads="1"/>
            </p:cNvSpPr>
            <p:nvPr/>
          </p:nvSpPr>
          <p:spPr bwMode="auto">
            <a:xfrm rot="10800000">
              <a:off x="6645617" y="2648547"/>
              <a:ext cx="241474" cy="12140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 rot="10800000">
              <a:off x="6345443" y="2647214"/>
              <a:ext cx="241473" cy="121403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 rot="10800000">
              <a:off x="6952461" y="2647214"/>
              <a:ext cx="241474" cy="121403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 rot="10800000">
              <a:off x="7856986" y="2647214"/>
              <a:ext cx="241474" cy="121403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49" name="Text Box 56"/>
            <p:cNvSpPr txBox="1">
              <a:spLocks noChangeArrowheads="1"/>
            </p:cNvSpPr>
            <p:nvPr/>
          </p:nvSpPr>
          <p:spPr bwMode="auto">
            <a:xfrm>
              <a:off x="7374039" y="2516471"/>
              <a:ext cx="544316" cy="27615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......</a:t>
              </a: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6282740" y="2467109"/>
              <a:ext cx="362877" cy="1452842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rgbClr val="FF0000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1" lang="zh-CN" altLang="en-US" sz="14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1" name="Text Box 58"/>
            <p:cNvSpPr txBox="1">
              <a:spLocks noChangeArrowheads="1"/>
            </p:cNvSpPr>
            <p:nvPr/>
          </p:nvSpPr>
          <p:spPr bwMode="auto">
            <a:xfrm>
              <a:off x="8279898" y="2588513"/>
              <a:ext cx="7565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200">
                  <a:solidFill>
                    <a:srgbClr val="99CCFF"/>
                  </a:solidFill>
                  <a:ea typeface="华文细黑" pitchFamily="2" charset="-122"/>
                </a:rPr>
                <a:t>App-1</a:t>
              </a:r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8279898" y="3072793"/>
              <a:ext cx="7565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200">
                  <a:solidFill>
                    <a:srgbClr val="99CCFF"/>
                  </a:solidFill>
                  <a:ea typeface="华文细黑" pitchFamily="2" charset="-122"/>
                </a:rPr>
                <a:t>App-2</a:t>
              </a:r>
            </a:p>
          </p:txBody>
        </p:sp>
        <p:sp>
          <p:nvSpPr>
            <p:cNvPr id="53" name="Text Box 60"/>
            <p:cNvSpPr txBox="1">
              <a:spLocks noChangeArrowheads="1"/>
            </p:cNvSpPr>
            <p:nvPr/>
          </p:nvSpPr>
          <p:spPr bwMode="auto">
            <a:xfrm>
              <a:off x="8279898" y="3557074"/>
              <a:ext cx="7565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200">
                  <a:solidFill>
                    <a:srgbClr val="99CCFF"/>
                  </a:solidFill>
                  <a:ea typeface="华文细黑" pitchFamily="2" charset="-122"/>
                </a:rPr>
                <a:t>App-3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8279898" y="4101389"/>
              <a:ext cx="7565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200">
                  <a:solidFill>
                    <a:srgbClr val="99CCFF"/>
                  </a:solidFill>
                  <a:ea typeface="华文细黑" pitchFamily="2" charset="-122"/>
                </a:rPr>
                <a:t>App-4</a:t>
              </a:r>
            </a:p>
          </p:txBody>
        </p:sp>
        <p:sp>
          <p:nvSpPr>
            <p:cNvPr id="55" name="Text Box 62"/>
            <p:cNvSpPr txBox="1">
              <a:spLocks noChangeArrowheads="1"/>
            </p:cNvSpPr>
            <p:nvPr/>
          </p:nvSpPr>
          <p:spPr bwMode="auto">
            <a:xfrm>
              <a:off x="8279898" y="4645704"/>
              <a:ext cx="7565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200">
                  <a:solidFill>
                    <a:srgbClr val="99CCFF"/>
                  </a:solidFill>
                  <a:ea typeface="华文细黑" pitchFamily="2" charset="-122"/>
                </a:rPr>
                <a:t>App-5</a:t>
              </a: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6888424" y="3435670"/>
              <a:ext cx="362877" cy="157291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rgbClr val="FF0000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1" lang="zh-CN" altLang="en-US" sz="14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7788947" y="2934046"/>
              <a:ext cx="362877" cy="157291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rgbClr val="FF0000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kumimoji="1" lang="zh-CN" altLang="en-US" sz="14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8" name="Text Box 103"/>
            <p:cNvSpPr txBox="1">
              <a:spLocks noChangeArrowheads="1"/>
            </p:cNvSpPr>
            <p:nvPr/>
          </p:nvSpPr>
          <p:spPr bwMode="auto">
            <a:xfrm>
              <a:off x="6162670" y="5008581"/>
              <a:ext cx="102859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200" dirty="0">
                  <a:solidFill>
                    <a:srgbClr val="99CCFF"/>
                  </a:solidFill>
                  <a:ea typeface="华文细黑" pitchFamily="2" charset="-122"/>
                </a:rPr>
                <a:t>Group-1</a:t>
              </a:r>
            </a:p>
          </p:txBody>
        </p:sp>
        <p:sp>
          <p:nvSpPr>
            <p:cNvPr id="59" name="Text Box 104"/>
            <p:cNvSpPr txBox="1">
              <a:spLocks noChangeArrowheads="1"/>
            </p:cNvSpPr>
            <p:nvPr/>
          </p:nvSpPr>
          <p:spPr bwMode="auto">
            <a:xfrm>
              <a:off x="6767021" y="5008581"/>
              <a:ext cx="102859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200">
                  <a:solidFill>
                    <a:srgbClr val="99CCFF"/>
                  </a:solidFill>
                  <a:ea typeface="华文细黑" pitchFamily="2" charset="-122"/>
                </a:rPr>
                <a:t>Group-2</a:t>
              </a:r>
            </a:p>
          </p:txBody>
        </p:sp>
        <p:sp>
          <p:nvSpPr>
            <p:cNvPr id="60" name="Text Box 105"/>
            <p:cNvSpPr txBox="1">
              <a:spLocks noChangeArrowheads="1"/>
            </p:cNvSpPr>
            <p:nvPr/>
          </p:nvSpPr>
          <p:spPr bwMode="auto">
            <a:xfrm>
              <a:off x="7675547" y="5008581"/>
              <a:ext cx="102859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200">
                  <a:solidFill>
                    <a:srgbClr val="99CCFF"/>
                  </a:solidFill>
                  <a:ea typeface="华文细黑" pitchFamily="2" charset="-122"/>
                </a:rPr>
                <a:t>Group-N</a:t>
              </a:r>
            </a:p>
          </p:txBody>
        </p:sp>
      </p:grpSp>
      <p:grpSp>
        <p:nvGrpSpPr>
          <p:cNvPr id="19" name="组合 90"/>
          <p:cNvGrpSpPr/>
          <p:nvPr/>
        </p:nvGrpSpPr>
        <p:grpSpPr>
          <a:xfrm>
            <a:off x="3191157" y="3233482"/>
            <a:ext cx="2646878" cy="2703949"/>
            <a:chOff x="3263164" y="2889649"/>
            <a:chExt cx="2646878" cy="2703949"/>
          </a:xfrm>
        </p:grpSpPr>
        <p:pic>
          <p:nvPicPr>
            <p:cNvPr id="61" name="Picture 34" descr="\\192.168.1.20\丽日共享\201011\I 业务一部\徐琳浩\0927－黄永锋－迪普科技图标13588720200\迪普科技图标eps png emf\应用防火墙\应用防火墙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248" y="5189175"/>
              <a:ext cx="53022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34" descr="\\192.168.1.20\丽日共享\201011\I 业务一部\徐琳浩\0927－黄永锋－迪普科技图标13588720200\迪普科技图标eps png emf\应用防火墙\应用防火墙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111" y="5189175"/>
              <a:ext cx="53022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34" descr="\\192.168.1.20\丽日共享\201011\I 业务一部\徐琳浩\0927－黄永锋－迪普科技图标13588720200\迪普科技图标eps png emf\应用防火墙\应用防火墙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911" y="5189175"/>
              <a:ext cx="53022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4" name="直接连接符 63"/>
            <p:cNvCxnSpPr/>
            <p:nvPr/>
          </p:nvCxnSpPr>
          <p:spPr bwMode="auto">
            <a:xfrm>
              <a:off x="4761855" y="5381262"/>
              <a:ext cx="360040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等腰三角形 64"/>
            <p:cNvSpPr/>
            <p:nvPr/>
          </p:nvSpPr>
          <p:spPr bwMode="auto">
            <a:xfrm>
              <a:off x="3364814" y="4614102"/>
              <a:ext cx="2416744" cy="13792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3379392" y="5120830"/>
              <a:ext cx="2416744" cy="47276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63164" y="4769838"/>
              <a:ext cx="2646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99CCFF"/>
                  </a:solidFill>
                  <a:ea typeface="华文细黑" pitchFamily="2" charset="-122"/>
                </a:rPr>
                <a:t>多合一：物理设备性能聚合</a:t>
              </a:r>
              <a:endParaRPr lang="zh-CN" altLang="en-US" sz="1600" b="1" dirty="0">
                <a:solidFill>
                  <a:srgbClr val="99CCFF"/>
                </a:solidFill>
                <a:ea typeface="华文细黑" pitchFamily="2" charset="-122"/>
              </a:endParaRPr>
            </a:p>
          </p:txBody>
        </p:sp>
        <p:pic>
          <p:nvPicPr>
            <p:cNvPr id="68" name="Picture 34" descr="\\192.168.1.20\丽日共享\201011\I 业务一部\徐琳浩\0927－黄永锋－迪普科技图标13588720200\迪普科技图标eps png emf\应用防火墙\应用防火墙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4957" y="3867019"/>
              <a:ext cx="991606" cy="718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3419872" y="359886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99CCFF"/>
                  </a:solidFill>
                  <a:ea typeface="华文细黑" pitchFamily="2" charset="-122"/>
                </a:rPr>
                <a:t>一分多：面向业务定制</a:t>
              </a:r>
              <a:endParaRPr lang="zh-CN" altLang="en-US" sz="1600" b="1" dirty="0">
                <a:solidFill>
                  <a:srgbClr val="99CCFF"/>
                </a:solidFill>
                <a:ea typeface="华文细黑" pitchFamily="2" charset="-122"/>
              </a:endParaRPr>
            </a:p>
          </p:txBody>
        </p:sp>
        <p:pic>
          <p:nvPicPr>
            <p:cNvPr id="70" name="Picture 34" descr="\\192.168.1.20\丽日共享\201011\I 业务一部\徐琳浩\0927－黄永锋－迪普科技图标13588720200\迪普科技图标eps png emf\应用防火墙\应用防火墙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248" y="2957994"/>
              <a:ext cx="53022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34" descr="\\192.168.1.20\丽日共享\201011\I 业务一部\徐琳浩\0927－黄永锋－迪普科技图标13588720200\迪普科技图标eps png emf\应用防火墙\应用防火墙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111" y="2957994"/>
              <a:ext cx="53022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34" descr="\\192.168.1.20\丽日共享\201011\I 业务一部\徐琳浩\0927－黄永锋－迪普科技图标13588720200\迪普科技图标eps png emf\应用防火墙\应用防火墙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911" y="2957994"/>
              <a:ext cx="53022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3" name="直接连接符 72"/>
            <p:cNvCxnSpPr/>
            <p:nvPr/>
          </p:nvCxnSpPr>
          <p:spPr bwMode="auto">
            <a:xfrm>
              <a:off x="4761855" y="3150081"/>
              <a:ext cx="360040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矩形 73"/>
            <p:cNvSpPr/>
            <p:nvPr/>
          </p:nvSpPr>
          <p:spPr bwMode="auto">
            <a:xfrm>
              <a:off x="3379392" y="2889649"/>
              <a:ext cx="2416744" cy="47276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5" name="等腰三角形 74"/>
            <p:cNvSpPr/>
            <p:nvPr/>
          </p:nvSpPr>
          <p:spPr bwMode="auto">
            <a:xfrm>
              <a:off x="3379392" y="3488177"/>
              <a:ext cx="2416744" cy="13792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77" name="组合 93"/>
          <p:cNvGrpSpPr/>
          <p:nvPr/>
        </p:nvGrpSpPr>
        <p:grpSpPr>
          <a:xfrm>
            <a:off x="179513" y="3210386"/>
            <a:ext cx="2764764" cy="2866703"/>
            <a:chOff x="251520" y="2938561"/>
            <a:chExt cx="2764764" cy="2866703"/>
          </a:xfrm>
        </p:grpSpPr>
        <p:pic>
          <p:nvPicPr>
            <p:cNvPr id="8" name="椭圆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322" y="4905152"/>
              <a:ext cx="2366962" cy="900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D:\!WorkSpace\!Nows\090703_互联网用户大会\中间文档\应用交付2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51552"/>
              <a:ext cx="1092696" cy="1092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直接连接符 9"/>
            <p:cNvCxnSpPr/>
            <p:nvPr/>
          </p:nvCxnSpPr>
          <p:spPr>
            <a:xfrm>
              <a:off x="1281299" y="4997463"/>
              <a:ext cx="722160" cy="210901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162084" y="5208364"/>
              <a:ext cx="841375" cy="209550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897891" y="3707945"/>
              <a:ext cx="0" cy="513143"/>
            </a:xfrm>
            <a:prstGeom prst="line">
              <a:avLst/>
            </a:prstGeom>
            <a:ln w="762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 flipV="1">
              <a:off x="1772478" y="5228208"/>
              <a:ext cx="250825" cy="211137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62978" y="3788251"/>
              <a:ext cx="103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  <a:ea typeface="华文细黑" pitchFamily="2" charset="-122"/>
                </a:rPr>
                <a:t>40~100G</a:t>
              </a:r>
              <a:endParaRPr lang="zh-CN" altLang="en-US" sz="1600" b="1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pic>
          <p:nvPicPr>
            <p:cNvPr id="76" name="内容占位符 8" descr="1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2366"/>
            <a:stretch>
              <a:fillRect/>
            </a:stretch>
          </p:blipFill>
          <p:spPr bwMode="auto">
            <a:xfrm>
              <a:off x="1717378" y="4293096"/>
              <a:ext cx="694382" cy="978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椭圆 14"/>
            <p:cNvSpPr>
              <a:spLocks noChangeArrowheads="1"/>
            </p:cNvSpPr>
            <p:nvPr/>
          </p:nvSpPr>
          <p:spPr bwMode="auto">
            <a:xfrm rot="17459213">
              <a:off x="1573409" y="4678580"/>
              <a:ext cx="209550" cy="250825"/>
            </a:xfrm>
            <a:prstGeom prst="ellipse">
              <a:avLst/>
            </a:prstGeom>
            <a:noFill/>
            <a:ln w="3810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/>
              <a:endParaRPr lang="zh-CN" altLang="zh-CN" dirty="0">
                <a:solidFill>
                  <a:srgbClr val="CC0000"/>
                </a:solidFill>
                <a:ea typeface="华文细黑" pitchFamily="2" charset="-122"/>
              </a:endParaRPr>
            </a:p>
          </p:txBody>
        </p:sp>
        <p:cxnSp>
          <p:nvCxnSpPr>
            <p:cNvPr id="16" name="直接箭头连接符 15"/>
            <p:cNvCxnSpPr>
              <a:cxnSpLocks noChangeShapeType="1"/>
              <a:stCxn id="15" idx="0"/>
            </p:cNvCxnSpPr>
            <p:nvPr/>
          </p:nvCxnSpPr>
          <p:spPr bwMode="auto">
            <a:xfrm flipH="1" flipV="1">
              <a:off x="1246223" y="4387365"/>
              <a:ext cx="314868" cy="371710"/>
            </a:xfrm>
            <a:prstGeom prst="straightConnector1">
              <a:avLst/>
            </a:prstGeom>
            <a:noFill/>
            <a:ln w="38100" algn="ctr">
              <a:solidFill>
                <a:srgbClr val="CC000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78" name="组合 82"/>
            <p:cNvGrpSpPr/>
            <p:nvPr/>
          </p:nvGrpSpPr>
          <p:grpSpPr>
            <a:xfrm>
              <a:off x="1194897" y="2938561"/>
              <a:ext cx="1504895" cy="808313"/>
              <a:chOff x="1278765" y="3332162"/>
              <a:chExt cx="1368425" cy="735012"/>
            </a:xfrm>
          </p:grpSpPr>
          <p:pic>
            <p:nvPicPr>
              <p:cNvPr id="81" name="Picture 44" descr="\\192.168.1.20\丽日共享\201011\I 业务一部\徐琳浩\0927－黄永锋－迪普科技图标13588720200\迪普科技图标eps png emf\云\云.e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8765" y="3332162"/>
                <a:ext cx="1368425" cy="735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1471526" y="3515002"/>
                <a:ext cx="1008579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FFFFFF"/>
                    </a:solidFill>
                    <a:ea typeface="华文细黑" pitchFamily="2" charset="-122"/>
                  </a:rPr>
                  <a:t>Internet</a:t>
                </a:r>
                <a:endParaRPr lang="zh-CN" altLang="en-US" b="1" dirty="0">
                  <a:solidFill>
                    <a:srgbClr val="FFFFFF"/>
                  </a:solidFill>
                  <a:ea typeface="华文细黑" pitchFamily="2" charset="-122"/>
                </a:endParaRPr>
              </a:p>
            </p:txBody>
          </p:sp>
        </p:grpSp>
        <p:pic>
          <p:nvPicPr>
            <p:cNvPr id="84" name="Picture 37" descr="\\192.168.1.20\丽日共享\201011\I 业务一部\徐琳浩\0927－黄永锋－迪普科技图标13588720200\迪普科技图标eps png emf\电话\电话.e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215" y="5334264"/>
              <a:ext cx="479028" cy="389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7" descr="\\192.168.1.20\丽日共享\201011\I 业务一部\徐琳浩\0927－黄永锋－迪普科技图标13588720200\迪普科技图标eps png emf\服务器\服务器.e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792" y="4612515"/>
              <a:ext cx="373014" cy="53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35" descr="\\192.168.1.20\丽日共享\201011\I 业务一部\徐琳浩\0927－黄永锋－迪普科技图标13588720200\迪普科技图标eps png emf\笔记本\笔记本.e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021" y="5030590"/>
              <a:ext cx="498342" cy="559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179512" y="2348880"/>
            <a:ext cx="2955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99CCFF"/>
                </a:solidFill>
                <a:ea typeface="华文细黑" pitchFamily="2" charset="-122"/>
              </a:rPr>
              <a:t>实现集成网络的安全与应用交付，不成为网络瓶颈。</a:t>
            </a:r>
            <a:endParaRPr lang="zh-CN" altLang="en-US" sz="1600" dirty="0">
              <a:solidFill>
                <a:srgbClr val="99CCFF"/>
              </a:solidFill>
              <a:ea typeface="华文细黑" pitchFamily="2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56305" y="2348880"/>
            <a:ext cx="2955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99CCFF"/>
                </a:solidFill>
                <a:ea typeface="华文细黑" pitchFamily="2" charset="-122"/>
              </a:rPr>
              <a:t>实现安全与应用交付的全面虚拟化，颗粒化资源。</a:t>
            </a:r>
            <a:endParaRPr lang="zh-CN" altLang="en-US" sz="1600" dirty="0">
              <a:solidFill>
                <a:srgbClr val="99CCFF"/>
              </a:solidFill>
              <a:ea typeface="华文细黑" pitchFamily="2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36625" y="2348880"/>
            <a:ext cx="2955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99CCFF"/>
                </a:solidFill>
                <a:ea typeface="华文细黑" pitchFamily="2" charset="-122"/>
              </a:rPr>
              <a:t>实现</a:t>
            </a:r>
            <a:r>
              <a:rPr lang="zh-CN" altLang="en-US" sz="1600" dirty="0">
                <a:solidFill>
                  <a:srgbClr val="99CCFF"/>
                </a:solidFill>
                <a:ea typeface="华文细黑" pitchFamily="2" charset="-122"/>
              </a:rPr>
              <a:t>虚拟</a:t>
            </a:r>
            <a:r>
              <a:rPr lang="zh-CN" altLang="en-US" sz="1600" dirty="0" smtClean="0">
                <a:solidFill>
                  <a:srgbClr val="99CCFF"/>
                </a:solidFill>
                <a:ea typeface="华文细黑" pitchFamily="2" charset="-122"/>
              </a:rPr>
              <a:t>化能力池的动态调度，为应用提供云化服务。</a:t>
            </a:r>
            <a:endParaRPr lang="zh-CN" altLang="en-US" sz="1600" dirty="0">
              <a:solidFill>
                <a:srgbClr val="99CCFF"/>
              </a:solidFill>
              <a:ea typeface="华文细黑" pitchFamily="2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552" y="908720"/>
            <a:ext cx="6899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ea typeface="华文细黑" pitchFamily="2" charset="-122"/>
              </a:rPr>
              <a:t>应用即网络（</a:t>
            </a:r>
            <a:r>
              <a:rPr lang="en-US" altLang="zh-CN" sz="2000" b="1" dirty="0" smtClean="0">
                <a:solidFill>
                  <a:srgbClr val="FFC000"/>
                </a:solidFill>
                <a:ea typeface="华文细黑" pitchFamily="2" charset="-122"/>
              </a:rPr>
              <a:t>Application As Network</a:t>
            </a:r>
            <a:r>
              <a:rPr lang="zh-CN" altLang="en-US" sz="2000" b="1" dirty="0" smtClean="0">
                <a:solidFill>
                  <a:srgbClr val="FFC000"/>
                </a:solidFill>
                <a:ea typeface="华文细黑" pitchFamily="2" charset="-122"/>
              </a:rPr>
              <a:t>）的技术演进路线。</a:t>
            </a:r>
            <a:endParaRPr lang="zh-CN" altLang="en-US" sz="2000" b="1" dirty="0">
              <a:solidFill>
                <a:srgbClr val="FFC000"/>
              </a:solidFill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08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162"/>
          <p:cNvSpPr txBox="1">
            <a:spLocks noChangeArrowheads="1"/>
          </p:cNvSpPr>
          <p:nvPr/>
        </p:nvSpPr>
        <p:spPr bwMode="auto">
          <a:xfrm>
            <a:off x="323850" y="1390650"/>
            <a:ext cx="4535488" cy="35086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b="1" dirty="0" smtClean="0">
                <a:solidFill>
                  <a:srgbClr val="FFC000"/>
                </a:solidFill>
                <a:latin typeface="+mj-ea"/>
                <a:ea typeface="+mj-ea"/>
              </a:rPr>
              <a:t>整机</a:t>
            </a:r>
            <a:r>
              <a:rPr lang="en-US" altLang="zh-CN" sz="2000" b="1" dirty="0" smtClean="0">
                <a:solidFill>
                  <a:srgbClr val="FFC000"/>
                </a:solidFill>
                <a:latin typeface="+mj-ea"/>
                <a:ea typeface="+mj-ea"/>
              </a:rPr>
              <a:t>Crossbar</a:t>
            </a:r>
            <a:r>
              <a:rPr lang="zh-CN" altLang="en-US" sz="2000" b="1" dirty="0">
                <a:solidFill>
                  <a:srgbClr val="FFC000"/>
                </a:solidFill>
                <a:latin typeface="+mj-ea"/>
                <a:ea typeface="+mj-ea"/>
              </a:rPr>
              <a:t>架</a:t>
            </a:r>
            <a:r>
              <a:rPr lang="zh-CN" altLang="en-US" sz="2000" b="1" dirty="0" smtClean="0">
                <a:solidFill>
                  <a:srgbClr val="FFC000"/>
                </a:solidFill>
                <a:latin typeface="+mj-ea"/>
                <a:ea typeface="+mj-ea"/>
              </a:rPr>
              <a:t>构</a:t>
            </a:r>
            <a:endParaRPr lang="en-US" altLang="zh-CN" sz="2000" b="1" dirty="0" smtClean="0">
              <a:solidFill>
                <a:srgbClr val="FFC000"/>
              </a:solidFill>
              <a:latin typeface="+mj-ea"/>
              <a:ea typeface="+mj-ea"/>
            </a:endParaRPr>
          </a:p>
          <a:p>
            <a:pPr marL="822325" lvl="1" indent="-365125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accent4"/>
                </a:solidFill>
                <a:latin typeface="+mj-ea"/>
                <a:ea typeface="+mj-ea"/>
              </a:rPr>
              <a:t>交换容量最大可达</a:t>
            </a:r>
            <a:r>
              <a:rPr lang="en-US" altLang="zh-CN" dirty="0" smtClean="0">
                <a:solidFill>
                  <a:schemeClr val="accent4"/>
                </a:solidFill>
                <a:latin typeface="+mj-ea"/>
                <a:ea typeface="+mj-ea"/>
              </a:rPr>
              <a:t>1.4T</a:t>
            </a:r>
          </a:p>
          <a:p>
            <a:pPr marL="822325" lvl="1" indent="-365125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accent4"/>
                </a:solidFill>
                <a:latin typeface="+mj-ea"/>
                <a:ea typeface="+mj-ea"/>
              </a:rPr>
              <a:t>L4</a:t>
            </a:r>
            <a:r>
              <a:rPr lang="zh-CN" altLang="en-US" dirty="0" smtClean="0">
                <a:solidFill>
                  <a:schemeClr val="accent4"/>
                </a:solidFill>
                <a:latin typeface="+mj-ea"/>
                <a:ea typeface="+mj-ea"/>
              </a:rPr>
              <a:t>～</a:t>
            </a:r>
            <a:r>
              <a:rPr lang="en-US" altLang="zh-CN" dirty="0" smtClean="0">
                <a:solidFill>
                  <a:schemeClr val="accent4"/>
                </a:solidFill>
                <a:latin typeface="+mj-ea"/>
                <a:ea typeface="+mj-ea"/>
              </a:rPr>
              <a:t>7</a:t>
            </a:r>
            <a:r>
              <a:rPr lang="zh-CN" altLang="en-US" dirty="0" smtClean="0">
                <a:solidFill>
                  <a:schemeClr val="accent4"/>
                </a:solidFill>
                <a:latin typeface="+mj-ea"/>
                <a:ea typeface="+mj-ea"/>
              </a:rPr>
              <a:t>分布式转发</a:t>
            </a:r>
            <a:endParaRPr lang="en-US" altLang="zh-CN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822325" lvl="1" indent="-365125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dirty="0">
              <a:solidFill>
                <a:schemeClr val="accent4"/>
              </a:solidFill>
              <a:latin typeface="+mj-ea"/>
              <a:ea typeface="+mj-ea"/>
            </a:endParaRPr>
          </a:p>
          <a:p>
            <a:pPr indent="271463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FFC000"/>
                </a:solidFill>
                <a:latin typeface="+mj-ea"/>
                <a:ea typeface="+mj-ea"/>
              </a:rPr>
              <a:t>业务板采用“多核</a:t>
            </a:r>
            <a:r>
              <a:rPr lang="en-US" altLang="zh-CN" sz="2000" dirty="0" smtClean="0">
                <a:solidFill>
                  <a:srgbClr val="FFC000"/>
                </a:solidFill>
                <a:latin typeface="+mj-ea"/>
                <a:ea typeface="+mj-ea"/>
              </a:rPr>
              <a:t>+FPGA</a:t>
            </a:r>
            <a:r>
              <a:rPr lang="zh-CN" altLang="en-US" sz="2000" dirty="0" smtClean="0">
                <a:solidFill>
                  <a:srgbClr val="FFC000"/>
                </a:solidFill>
                <a:latin typeface="+mj-ea"/>
                <a:ea typeface="+mj-ea"/>
              </a:rPr>
              <a:t>”</a:t>
            </a:r>
            <a:endParaRPr lang="en-US" altLang="zh-CN" sz="2000" dirty="0" smtClean="0">
              <a:solidFill>
                <a:srgbClr val="FFC000"/>
              </a:solidFill>
              <a:latin typeface="+mj-ea"/>
              <a:ea typeface="+mj-ea"/>
            </a:endParaRPr>
          </a:p>
          <a:p>
            <a:pPr lvl="1" indent="271463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accent4"/>
                </a:solidFill>
                <a:latin typeface="+mj-ea"/>
                <a:ea typeface="+mj-ea"/>
              </a:rPr>
              <a:t>专用网络多核处理器</a:t>
            </a:r>
            <a:endParaRPr lang="en-US" altLang="zh-CN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lvl="1" indent="271463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accent4"/>
                </a:solidFill>
                <a:latin typeface="+mj-ea"/>
                <a:ea typeface="+mj-ea"/>
              </a:rPr>
              <a:t>多线程并行处理</a:t>
            </a:r>
            <a:endParaRPr lang="en-US" altLang="zh-CN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lvl="1" indent="271463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accent4"/>
                </a:solidFill>
                <a:latin typeface="+mj-ea"/>
                <a:ea typeface="+mj-ea"/>
              </a:rPr>
              <a:t>软件硬件化</a:t>
            </a:r>
            <a:endParaRPr lang="zh-CN" altLang="en-US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6156325" y="1844675"/>
            <a:ext cx="1189038" cy="1598613"/>
            <a:chOff x="1746" y="119"/>
            <a:chExt cx="749" cy="1007"/>
          </a:xfrm>
        </p:grpSpPr>
        <p:sp>
          <p:nvSpPr>
            <p:cNvPr id="113669" name="Rectangle 169"/>
            <p:cNvSpPr>
              <a:spLocks noChangeArrowheads="1"/>
            </p:cNvSpPr>
            <p:nvPr/>
          </p:nvSpPr>
          <p:spPr bwMode="auto">
            <a:xfrm>
              <a:off x="1772" y="158"/>
              <a:ext cx="679" cy="968"/>
            </a:xfrm>
            <a:prstGeom prst="rect">
              <a:avLst/>
            </a:prstGeom>
            <a:solidFill>
              <a:srgbClr val="003366"/>
            </a:solidFill>
            <a:ln w="19050">
              <a:solidFill>
                <a:srgbClr val="99CCFF"/>
              </a:solidFill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70" name="Rectangle 170"/>
            <p:cNvSpPr>
              <a:spLocks noChangeArrowheads="1"/>
            </p:cNvSpPr>
            <p:nvPr/>
          </p:nvSpPr>
          <p:spPr bwMode="auto">
            <a:xfrm>
              <a:off x="1746" y="204"/>
              <a:ext cx="78" cy="10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Rectangle 171"/>
            <p:cNvSpPr>
              <a:spLocks noChangeArrowheads="1"/>
            </p:cNvSpPr>
            <p:nvPr/>
          </p:nvSpPr>
          <p:spPr bwMode="auto">
            <a:xfrm>
              <a:off x="1863" y="188"/>
              <a:ext cx="79" cy="32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72" name="Rectangle 172"/>
            <p:cNvSpPr>
              <a:spLocks noChangeArrowheads="1"/>
            </p:cNvSpPr>
            <p:nvPr/>
          </p:nvSpPr>
          <p:spPr bwMode="auto">
            <a:xfrm>
              <a:off x="1746" y="404"/>
              <a:ext cx="78" cy="108"/>
            </a:xfrm>
            <a:prstGeom prst="rect">
              <a:avLst/>
            </a:prstGeom>
            <a:solidFill>
              <a:srgbClr val="99CCFF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73" name="Rectangle 173"/>
            <p:cNvSpPr>
              <a:spLocks noChangeArrowheads="1"/>
            </p:cNvSpPr>
            <p:nvPr/>
          </p:nvSpPr>
          <p:spPr bwMode="auto">
            <a:xfrm>
              <a:off x="1968" y="204"/>
              <a:ext cx="417" cy="308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1F3D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74" name="Rectangle 174"/>
            <p:cNvSpPr>
              <a:spLocks noChangeArrowheads="1"/>
            </p:cNvSpPr>
            <p:nvPr/>
          </p:nvSpPr>
          <p:spPr bwMode="auto">
            <a:xfrm>
              <a:off x="1981" y="220"/>
              <a:ext cx="222" cy="276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4D4D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75" name="Line 175"/>
            <p:cNvSpPr>
              <a:spLocks noChangeShapeType="1"/>
            </p:cNvSpPr>
            <p:nvPr/>
          </p:nvSpPr>
          <p:spPr bwMode="auto">
            <a:xfrm>
              <a:off x="2229" y="266"/>
              <a:ext cx="5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76" name="Line 176"/>
            <p:cNvSpPr>
              <a:spLocks noChangeShapeType="1"/>
            </p:cNvSpPr>
            <p:nvPr/>
          </p:nvSpPr>
          <p:spPr bwMode="auto">
            <a:xfrm>
              <a:off x="2307" y="266"/>
              <a:ext cx="5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77" name="Line 177"/>
            <p:cNvSpPr>
              <a:spLocks noChangeShapeType="1"/>
            </p:cNvSpPr>
            <p:nvPr/>
          </p:nvSpPr>
          <p:spPr bwMode="auto">
            <a:xfrm>
              <a:off x="2229" y="450"/>
              <a:ext cx="5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78" name="Line 178"/>
            <p:cNvSpPr>
              <a:spLocks noChangeShapeType="1"/>
            </p:cNvSpPr>
            <p:nvPr/>
          </p:nvSpPr>
          <p:spPr bwMode="auto">
            <a:xfrm>
              <a:off x="2307" y="450"/>
              <a:ext cx="5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79" name="Line 179"/>
            <p:cNvSpPr>
              <a:spLocks noChangeShapeType="1"/>
            </p:cNvSpPr>
            <p:nvPr/>
          </p:nvSpPr>
          <p:spPr bwMode="auto">
            <a:xfrm>
              <a:off x="2281" y="266"/>
              <a:ext cx="26" cy="1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80" name="Line 180"/>
            <p:cNvSpPr>
              <a:spLocks noChangeShapeType="1"/>
            </p:cNvSpPr>
            <p:nvPr/>
          </p:nvSpPr>
          <p:spPr bwMode="auto">
            <a:xfrm flipH="1">
              <a:off x="2281" y="266"/>
              <a:ext cx="26" cy="1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81" name="Rectangle 181"/>
            <p:cNvSpPr>
              <a:spLocks noChangeArrowheads="1"/>
            </p:cNvSpPr>
            <p:nvPr/>
          </p:nvSpPr>
          <p:spPr bwMode="auto">
            <a:xfrm>
              <a:off x="1968" y="204"/>
              <a:ext cx="222" cy="276"/>
            </a:xfrm>
            <a:prstGeom prst="rect">
              <a:avLst/>
            </a:prstGeom>
            <a:pattFill prst="lgGrid">
              <a:fgClr>
                <a:schemeClr val="accent1">
                  <a:alpha val="23921"/>
                </a:schemeClr>
              </a:fgClr>
              <a:bgClr>
                <a:srgbClr val="FFFFFF">
                  <a:alpha val="23921"/>
                </a:srgbClr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Rectangle 182"/>
            <p:cNvSpPr>
              <a:spLocks noChangeArrowheads="1"/>
            </p:cNvSpPr>
            <p:nvPr/>
          </p:nvSpPr>
          <p:spPr bwMode="auto">
            <a:xfrm>
              <a:off x="1863" y="772"/>
              <a:ext cx="79" cy="30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83" name="Rectangle 183"/>
            <p:cNvSpPr>
              <a:spLocks noChangeArrowheads="1"/>
            </p:cNvSpPr>
            <p:nvPr/>
          </p:nvSpPr>
          <p:spPr bwMode="auto">
            <a:xfrm>
              <a:off x="1746" y="972"/>
              <a:ext cx="78" cy="108"/>
            </a:xfrm>
            <a:prstGeom prst="rect">
              <a:avLst/>
            </a:prstGeom>
            <a:solidFill>
              <a:srgbClr val="99CCFF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84" name="Rectangle 184"/>
            <p:cNvSpPr>
              <a:spLocks noChangeArrowheads="1"/>
            </p:cNvSpPr>
            <p:nvPr/>
          </p:nvSpPr>
          <p:spPr bwMode="auto">
            <a:xfrm>
              <a:off x="1968" y="772"/>
              <a:ext cx="417" cy="308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1F3D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85" name="Rectangle 185"/>
            <p:cNvSpPr>
              <a:spLocks noChangeArrowheads="1"/>
            </p:cNvSpPr>
            <p:nvPr/>
          </p:nvSpPr>
          <p:spPr bwMode="auto">
            <a:xfrm>
              <a:off x="1981" y="788"/>
              <a:ext cx="222" cy="276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4D4D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86" name="Line 186"/>
            <p:cNvSpPr>
              <a:spLocks noChangeShapeType="1"/>
            </p:cNvSpPr>
            <p:nvPr/>
          </p:nvSpPr>
          <p:spPr bwMode="auto">
            <a:xfrm>
              <a:off x="2229" y="834"/>
              <a:ext cx="5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87" name="Line 187"/>
            <p:cNvSpPr>
              <a:spLocks noChangeShapeType="1"/>
            </p:cNvSpPr>
            <p:nvPr/>
          </p:nvSpPr>
          <p:spPr bwMode="auto">
            <a:xfrm>
              <a:off x="2307" y="834"/>
              <a:ext cx="5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88" name="Line 188"/>
            <p:cNvSpPr>
              <a:spLocks noChangeShapeType="1"/>
            </p:cNvSpPr>
            <p:nvPr/>
          </p:nvSpPr>
          <p:spPr bwMode="auto">
            <a:xfrm>
              <a:off x="2229" y="1018"/>
              <a:ext cx="5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89" name="Line 189"/>
            <p:cNvSpPr>
              <a:spLocks noChangeShapeType="1"/>
            </p:cNvSpPr>
            <p:nvPr/>
          </p:nvSpPr>
          <p:spPr bwMode="auto">
            <a:xfrm>
              <a:off x="2307" y="1018"/>
              <a:ext cx="5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90" name="Line 190"/>
            <p:cNvSpPr>
              <a:spLocks noChangeShapeType="1"/>
            </p:cNvSpPr>
            <p:nvPr/>
          </p:nvSpPr>
          <p:spPr bwMode="auto">
            <a:xfrm>
              <a:off x="2281" y="834"/>
              <a:ext cx="26" cy="1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91" name="Line 191"/>
            <p:cNvSpPr>
              <a:spLocks noChangeShapeType="1"/>
            </p:cNvSpPr>
            <p:nvPr/>
          </p:nvSpPr>
          <p:spPr bwMode="auto">
            <a:xfrm flipH="1">
              <a:off x="2281" y="834"/>
              <a:ext cx="26" cy="1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92" name="Rectangle 192"/>
            <p:cNvSpPr>
              <a:spLocks noChangeArrowheads="1"/>
            </p:cNvSpPr>
            <p:nvPr/>
          </p:nvSpPr>
          <p:spPr bwMode="auto">
            <a:xfrm>
              <a:off x="1968" y="772"/>
              <a:ext cx="222" cy="277"/>
            </a:xfrm>
            <a:prstGeom prst="rect">
              <a:avLst/>
            </a:prstGeom>
            <a:pattFill prst="lgGrid">
              <a:fgClr>
                <a:schemeClr val="accent1">
                  <a:alpha val="23921"/>
                </a:schemeClr>
              </a:fgClr>
              <a:bgClr>
                <a:srgbClr val="FFFFFF">
                  <a:alpha val="23921"/>
                </a:srgbClr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Text Box 193"/>
            <p:cNvSpPr txBox="1">
              <a:spLocks noChangeArrowheads="1"/>
            </p:cNvSpPr>
            <p:nvPr/>
          </p:nvSpPr>
          <p:spPr bwMode="auto">
            <a:xfrm>
              <a:off x="1897" y="239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000">
                  <a:solidFill>
                    <a:srgbClr val="FFFF00"/>
                  </a:solidFill>
                  <a:ea typeface="宋体" pitchFamily="2" charset="-122"/>
                </a:rPr>
                <a:t>512MB</a:t>
              </a:r>
            </a:p>
            <a:p>
              <a:pPr>
                <a:defRPr/>
              </a:pPr>
              <a:r>
                <a:rPr lang="zh-CN" altLang="en-US" sz="1000">
                  <a:solidFill>
                    <a:srgbClr val="FFFF00"/>
                  </a:solidFill>
                  <a:ea typeface="宋体" pitchFamily="2" charset="-122"/>
                </a:rPr>
                <a:t>缓存</a:t>
              </a:r>
            </a:p>
          </p:txBody>
        </p:sp>
        <p:sp>
          <p:nvSpPr>
            <p:cNvPr id="113694" name="Rectangle 194"/>
            <p:cNvSpPr>
              <a:spLocks noChangeArrowheads="1"/>
            </p:cNvSpPr>
            <p:nvPr/>
          </p:nvSpPr>
          <p:spPr bwMode="auto">
            <a:xfrm>
              <a:off x="1746" y="772"/>
              <a:ext cx="78" cy="108"/>
            </a:xfrm>
            <a:prstGeom prst="rect">
              <a:avLst/>
            </a:prstGeom>
            <a:solidFill>
              <a:srgbClr val="99CCFF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95" name="Oval 195"/>
            <p:cNvSpPr>
              <a:spLocks noChangeArrowheads="1"/>
            </p:cNvSpPr>
            <p:nvPr/>
          </p:nvSpPr>
          <p:spPr bwMode="auto">
            <a:xfrm>
              <a:off x="2059" y="558"/>
              <a:ext cx="27" cy="3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96" name="Oval 196"/>
            <p:cNvSpPr>
              <a:spLocks noChangeArrowheads="1"/>
            </p:cNvSpPr>
            <p:nvPr/>
          </p:nvSpPr>
          <p:spPr bwMode="auto">
            <a:xfrm>
              <a:off x="2059" y="604"/>
              <a:ext cx="27" cy="3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697" name="Oval 197"/>
            <p:cNvSpPr>
              <a:spLocks noChangeArrowheads="1"/>
            </p:cNvSpPr>
            <p:nvPr/>
          </p:nvSpPr>
          <p:spPr bwMode="auto">
            <a:xfrm>
              <a:off x="2059" y="650"/>
              <a:ext cx="27" cy="3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Text Box 198"/>
            <p:cNvSpPr txBox="1">
              <a:spLocks noChangeArrowheads="1"/>
            </p:cNvSpPr>
            <p:nvPr/>
          </p:nvSpPr>
          <p:spPr bwMode="auto">
            <a:xfrm>
              <a:off x="1892" y="804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000">
                  <a:solidFill>
                    <a:srgbClr val="FFFF00"/>
                  </a:solidFill>
                  <a:ea typeface="宋体" pitchFamily="2" charset="-122"/>
                </a:rPr>
                <a:t>512MB</a:t>
              </a:r>
            </a:p>
            <a:p>
              <a:pPr>
                <a:defRPr/>
              </a:pPr>
              <a:r>
                <a:rPr lang="zh-CN" altLang="en-US" sz="1000">
                  <a:solidFill>
                    <a:srgbClr val="FFFF00"/>
                  </a:solidFill>
                  <a:ea typeface="宋体" pitchFamily="2" charset="-122"/>
                </a:rPr>
                <a:t>缓存</a:t>
              </a:r>
            </a:p>
          </p:txBody>
        </p:sp>
        <p:sp>
          <p:nvSpPr>
            <p:cNvPr id="113699" name="Rectangle 199"/>
            <p:cNvSpPr>
              <a:spLocks noChangeArrowheads="1"/>
            </p:cNvSpPr>
            <p:nvPr/>
          </p:nvSpPr>
          <p:spPr bwMode="auto">
            <a:xfrm>
              <a:off x="1791" y="119"/>
              <a:ext cx="704" cy="1000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113700" name="Oval 200"/>
          <p:cNvSpPr>
            <a:spLocks noChangeArrowheads="1"/>
          </p:cNvSpPr>
          <p:nvPr/>
        </p:nvSpPr>
        <p:spPr bwMode="auto">
          <a:xfrm>
            <a:off x="6051550" y="2043113"/>
            <a:ext cx="77788" cy="84137"/>
          </a:xfrm>
          <a:prstGeom prst="ellipse">
            <a:avLst/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3701" name="Oval 201"/>
          <p:cNvSpPr>
            <a:spLocks noChangeArrowheads="1"/>
          </p:cNvSpPr>
          <p:nvPr/>
        </p:nvSpPr>
        <p:spPr bwMode="auto">
          <a:xfrm>
            <a:off x="5927725" y="2111375"/>
            <a:ext cx="77788" cy="85725"/>
          </a:xfrm>
          <a:prstGeom prst="ellipse">
            <a:avLst/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3702" name="Oval 202"/>
          <p:cNvSpPr>
            <a:spLocks noChangeArrowheads="1"/>
          </p:cNvSpPr>
          <p:nvPr/>
        </p:nvSpPr>
        <p:spPr bwMode="auto">
          <a:xfrm>
            <a:off x="6161088" y="1976438"/>
            <a:ext cx="77787" cy="84137"/>
          </a:xfrm>
          <a:prstGeom prst="ellipse">
            <a:avLst/>
          </a:prstGeom>
          <a:solidFill>
            <a:schemeClr val="tx1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3" name="Group 203"/>
          <p:cNvGrpSpPr>
            <a:grpSpLocks/>
          </p:cNvGrpSpPr>
          <p:nvPr/>
        </p:nvGrpSpPr>
        <p:grpSpPr bwMode="auto">
          <a:xfrm>
            <a:off x="5508625" y="2212975"/>
            <a:ext cx="1119188" cy="1597025"/>
            <a:chOff x="1723" y="544"/>
            <a:chExt cx="817" cy="1072"/>
          </a:xfrm>
        </p:grpSpPr>
        <p:grpSp>
          <p:nvGrpSpPr>
            <p:cNvPr id="4" name="Group 204"/>
            <p:cNvGrpSpPr>
              <a:grpSpLocks/>
            </p:cNvGrpSpPr>
            <p:nvPr/>
          </p:nvGrpSpPr>
          <p:grpSpPr bwMode="auto">
            <a:xfrm>
              <a:off x="1723" y="544"/>
              <a:ext cx="817" cy="1032"/>
              <a:chOff x="1746" y="2432"/>
              <a:chExt cx="1225" cy="1429"/>
            </a:xfrm>
          </p:grpSpPr>
          <p:sp>
            <p:nvSpPr>
              <p:cNvPr id="113705" name="Rectangle 205"/>
              <p:cNvSpPr>
                <a:spLocks noChangeArrowheads="1"/>
              </p:cNvSpPr>
              <p:nvPr/>
            </p:nvSpPr>
            <p:spPr bwMode="auto">
              <a:xfrm>
                <a:off x="1791" y="2432"/>
                <a:ext cx="1180" cy="1429"/>
              </a:xfrm>
              <a:prstGeom prst="rect">
                <a:avLst/>
              </a:prstGeom>
              <a:solidFill>
                <a:srgbClr val="003366"/>
              </a:solidFill>
              <a:ln w="19050">
                <a:solidFill>
                  <a:srgbClr val="99CCFF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5C7A99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06" name="Rectangle 206"/>
              <p:cNvSpPr>
                <a:spLocks noChangeArrowheads="1"/>
              </p:cNvSpPr>
              <p:nvPr/>
            </p:nvSpPr>
            <p:spPr bwMode="auto">
              <a:xfrm>
                <a:off x="1746" y="2500"/>
                <a:ext cx="136" cy="15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C7A99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8" name="Rectangle 207"/>
              <p:cNvSpPr>
                <a:spLocks noChangeArrowheads="1"/>
              </p:cNvSpPr>
              <p:nvPr/>
            </p:nvSpPr>
            <p:spPr bwMode="auto">
              <a:xfrm>
                <a:off x="1949" y="2476"/>
                <a:ext cx="137" cy="477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08" name="Rectangle 208"/>
              <p:cNvSpPr>
                <a:spLocks noChangeArrowheads="1"/>
              </p:cNvSpPr>
              <p:nvPr/>
            </p:nvSpPr>
            <p:spPr bwMode="auto">
              <a:xfrm>
                <a:off x="1746" y="2795"/>
                <a:ext cx="136" cy="159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C7A99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09" name="Rectangle 209"/>
              <p:cNvSpPr>
                <a:spLocks noChangeArrowheads="1"/>
              </p:cNvSpPr>
              <p:nvPr/>
            </p:nvSpPr>
            <p:spPr bwMode="auto">
              <a:xfrm>
                <a:off x="2132" y="2500"/>
                <a:ext cx="725" cy="454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1F3D99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10" name="Rectangle 210"/>
              <p:cNvSpPr>
                <a:spLocks noChangeArrowheads="1"/>
              </p:cNvSpPr>
              <p:nvPr/>
            </p:nvSpPr>
            <p:spPr bwMode="auto">
              <a:xfrm>
                <a:off x="2154" y="2523"/>
                <a:ext cx="386" cy="408"/>
              </a:xfrm>
              <a:prstGeom prst="rect">
                <a:avLst/>
              </a:prstGeom>
              <a:solidFill>
                <a:srgbClr val="00808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4D4D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11" name="Line 211"/>
              <p:cNvSpPr>
                <a:spLocks noChangeShapeType="1"/>
              </p:cNvSpPr>
              <p:nvPr/>
            </p:nvSpPr>
            <p:spPr bwMode="auto">
              <a:xfrm>
                <a:off x="2585" y="2591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2" name="Line 212"/>
              <p:cNvSpPr>
                <a:spLocks noChangeShapeType="1"/>
              </p:cNvSpPr>
              <p:nvPr/>
            </p:nvSpPr>
            <p:spPr bwMode="auto">
              <a:xfrm>
                <a:off x="2721" y="2591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3" name="Line 213"/>
              <p:cNvSpPr>
                <a:spLocks noChangeShapeType="1"/>
              </p:cNvSpPr>
              <p:nvPr/>
            </p:nvSpPr>
            <p:spPr bwMode="auto">
              <a:xfrm>
                <a:off x="2585" y="2863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4" name="Line 214"/>
              <p:cNvSpPr>
                <a:spLocks noChangeShapeType="1"/>
              </p:cNvSpPr>
              <p:nvPr/>
            </p:nvSpPr>
            <p:spPr bwMode="auto">
              <a:xfrm>
                <a:off x="2721" y="2863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5" name="Line 215"/>
              <p:cNvSpPr>
                <a:spLocks noChangeShapeType="1"/>
              </p:cNvSpPr>
              <p:nvPr/>
            </p:nvSpPr>
            <p:spPr bwMode="auto">
              <a:xfrm>
                <a:off x="2676" y="2591"/>
                <a:ext cx="45" cy="27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6" name="Line 216"/>
              <p:cNvSpPr>
                <a:spLocks noChangeShapeType="1"/>
              </p:cNvSpPr>
              <p:nvPr/>
            </p:nvSpPr>
            <p:spPr bwMode="auto">
              <a:xfrm flipH="1">
                <a:off x="2676" y="2591"/>
                <a:ext cx="45" cy="27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17" name="Rectangle 217"/>
              <p:cNvSpPr>
                <a:spLocks noChangeArrowheads="1"/>
              </p:cNvSpPr>
              <p:nvPr/>
            </p:nvSpPr>
            <p:spPr bwMode="auto">
              <a:xfrm>
                <a:off x="2132" y="2500"/>
                <a:ext cx="386" cy="408"/>
              </a:xfrm>
              <a:prstGeom prst="rect">
                <a:avLst/>
              </a:prstGeom>
              <a:pattFill prst="lgGrid">
                <a:fgClr>
                  <a:schemeClr val="accent1">
                    <a:alpha val="23921"/>
                  </a:schemeClr>
                </a:fgClr>
                <a:bgClr>
                  <a:srgbClr val="FFFFFF">
                    <a:alpha val="23921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9" name="Rectangle 218"/>
              <p:cNvSpPr>
                <a:spLocks noChangeArrowheads="1"/>
              </p:cNvSpPr>
              <p:nvPr/>
            </p:nvSpPr>
            <p:spPr bwMode="auto">
              <a:xfrm>
                <a:off x="1949" y="3338"/>
                <a:ext cx="137" cy="45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19" name="Rectangle 219"/>
              <p:cNvSpPr>
                <a:spLocks noChangeArrowheads="1"/>
              </p:cNvSpPr>
              <p:nvPr/>
            </p:nvSpPr>
            <p:spPr bwMode="auto">
              <a:xfrm>
                <a:off x="1746" y="3634"/>
                <a:ext cx="136" cy="159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C7A99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20" name="Rectangle 220"/>
              <p:cNvSpPr>
                <a:spLocks noChangeArrowheads="1"/>
              </p:cNvSpPr>
              <p:nvPr/>
            </p:nvSpPr>
            <p:spPr bwMode="auto">
              <a:xfrm>
                <a:off x="2132" y="3339"/>
                <a:ext cx="725" cy="454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1F3D99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21" name="Rectangle 221"/>
              <p:cNvSpPr>
                <a:spLocks noChangeArrowheads="1"/>
              </p:cNvSpPr>
              <p:nvPr/>
            </p:nvSpPr>
            <p:spPr bwMode="auto">
              <a:xfrm>
                <a:off x="2154" y="3362"/>
                <a:ext cx="386" cy="408"/>
              </a:xfrm>
              <a:prstGeom prst="rect">
                <a:avLst/>
              </a:prstGeom>
              <a:solidFill>
                <a:srgbClr val="00808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4D4D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22" name="Line 222"/>
              <p:cNvSpPr>
                <a:spLocks noChangeShapeType="1"/>
              </p:cNvSpPr>
              <p:nvPr/>
            </p:nvSpPr>
            <p:spPr bwMode="auto">
              <a:xfrm>
                <a:off x="2585" y="3430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23" name="Line 223"/>
              <p:cNvSpPr>
                <a:spLocks noChangeShapeType="1"/>
              </p:cNvSpPr>
              <p:nvPr/>
            </p:nvSpPr>
            <p:spPr bwMode="auto">
              <a:xfrm>
                <a:off x="2721" y="3430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24" name="Line 224"/>
              <p:cNvSpPr>
                <a:spLocks noChangeShapeType="1"/>
              </p:cNvSpPr>
              <p:nvPr/>
            </p:nvSpPr>
            <p:spPr bwMode="auto">
              <a:xfrm>
                <a:off x="2585" y="3702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25" name="Line 225"/>
              <p:cNvSpPr>
                <a:spLocks noChangeShapeType="1"/>
              </p:cNvSpPr>
              <p:nvPr/>
            </p:nvSpPr>
            <p:spPr bwMode="auto">
              <a:xfrm>
                <a:off x="2721" y="3702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26" name="Line 226"/>
              <p:cNvSpPr>
                <a:spLocks noChangeShapeType="1"/>
              </p:cNvSpPr>
              <p:nvPr/>
            </p:nvSpPr>
            <p:spPr bwMode="auto">
              <a:xfrm>
                <a:off x="2676" y="3430"/>
                <a:ext cx="45" cy="27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27" name="Line 227"/>
              <p:cNvSpPr>
                <a:spLocks noChangeShapeType="1"/>
              </p:cNvSpPr>
              <p:nvPr/>
            </p:nvSpPr>
            <p:spPr bwMode="auto">
              <a:xfrm flipH="1">
                <a:off x="2676" y="3430"/>
                <a:ext cx="45" cy="27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28" name="Rectangle 228"/>
              <p:cNvSpPr>
                <a:spLocks noChangeArrowheads="1"/>
              </p:cNvSpPr>
              <p:nvPr/>
            </p:nvSpPr>
            <p:spPr bwMode="auto">
              <a:xfrm>
                <a:off x="2132" y="3339"/>
                <a:ext cx="386" cy="408"/>
              </a:xfrm>
              <a:prstGeom prst="rect">
                <a:avLst/>
              </a:prstGeom>
              <a:pattFill prst="lgGrid">
                <a:fgClr>
                  <a:schemeClr val="accent1">
                    <a:alpha val="23921"/>
                  </a:schemeClr>
                </a:fgClr>
                <a:bgClr>
                  <a:srgbClr val="FFFFFF">
                    <a:alpha val="23921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70" name="Text Box 229"/>
              <p:cNvSpPr txBox="1">
                <a:spLocks noChangeArrowheads="1"/>
              </p:cNvSpPr>
              <p:nvPr/>
            </p:nvSpPr>
            <p:spPr bwMode="auto">
              <a:xfrm>
                <a:off x="2008" y="2552"/>
                <a:ext cx="648" cy="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000">
                    <a:solidFill>
                      <a:srgbClr val="FFFF00"/>
                    </a:solidFill>
                    <a:ea typeface="宋体" pitchFamily="2" charset="-122"/>
                  </a:rPr>
                  <a:t>512MB</a:t>
                </a:r>
              </a:p>
              <a:p>
                <a:pPr>
                  <a:defRPr/>
                </a:pPr>
                <a:r>
                  <a:rPr lang="zh-CN" altLang="en-US" sz="1000">
                    <a:solidFill>
                      <a:srgbClr val="FFFF00"/>
                    </a:solidFill>
                    <a:ea typeface="宋体" pitchFamily="2" charset="-122"/>
                  </a:rPr>
                  <a:t>缓存</a:t>
                </a:r>
              </a:p>
            </p:txBody>
          </p:sp>
          <p:sp>
            <p:nvSpPr>
              <p:cNvPr id="113730" name="Rectangle 230"/>
              <p:cNvSpPr>
                <a:spLocks noChangeArrowheads="1"/>
              </p:cNvSpPr>
              <p:nvPr/>
            </p:nvSpPr>
            <p:spPr bwMode="auto">
              <a:xfrm>
                <a:off x="1746" y="3339"/>
                <a:ext cx="136" cy="159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C7A99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31" name="Oval 231"/>
              <p:cNvSpPr>
                <a:spLocks noChangeArrowheads="1"/>
              </p:cNvSpPr>
              <p:nvPr/>
            </p:nvSpPr>
            <p:spPr bwMode="auto">
              <a:xfrm>
                <a:off x="2290" y="3022"/>
                <a:ext cx="46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32" name="Oval 232"/>
              <p:cNvSpPr>
                <a:spLocks noChangeArrowheads="1"/>
              </p:cNvSpPr>
              <p:nvPr/>
            </p:nvSpPr>
            <p:spPr bwMode="auto">
              <a:xfrm>
                <a:off x="2290" y="3090"/>
                <a:ext cx="46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33" name="Oval 233"/>
              <p:cNvSpPr>
                <a:spLocks noChangeArrowheads="1"/>
              </p:cNvSpPr>
              <p:nvPr/>
            </p:nvSpPr>
            <p:spPr bwMode="auto">
              <a:xfrm>
                <a:off x="2290" y="3158"/>
                <a:ext cx="46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75" name="Text Box 234"/>
              <p:cNvSpPr txBox="1">
                <a:spLocks noChangeArrowheads="1"/>
              </p:cNvSpPr>
              <p:nvPr/>
            </p:nvSpPr>
            <p:spPr bwMode="auto">
              <a:xfrm>
                <a:off x="2000" y="3385"/>
                <a:ext cx="648" cy="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000">
                    <a:solidFill>
                      <a:srgbClr val="FFFF00"/>
                    </a:solidFill>
                    <a:ea typeface="宋体" pitchFamily="2" charset="-122"/>
                  </a:rPr>
                  <a:t>512MB</a:t>
                </a:r>
              </a:p>
              <a:p>
                <a:pPr>
                  <a:defRPr/>
                </a:pPr>
                <a:r>
                  <a:rPr lang="zh-CN" altLang="en-US" sz="1000">
                    <a:solidFill>
                      <a:srgbClr val="FFFF00"/>
                    </a:solidFill>
                    <a:ea typeface="宋体" pitchFamily="2" charset="-122"/>
                  </a:rPr>
                  <a:t>缓存</a:t>
                </a:r>
              </a:p>
            </p:txBody>
          </p:sp>
        </p:grpSp>
        <p:sp>
          <p:nvSpPr>
            <p:cNvPr id="113735" name="Rectangle 235"/>
            <p:cNvSpPr>
              <a:spLocks noChangeArrowheads="1"/>
            </p:cNvSpPr>
            <p:nvPr/>
          </p:nvSpPr>
          <p:spPr bwMode="auto">
            <a:xfrm>
              <a:off x="1723" y="550"/>
              <a:ext cx="816" cy="1066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Group 236"/>
          <p:cNvGrpSpPr>
            <a:grpSpLocks/>
          </p:cNvGrpSpPr>
          <p:nvPr/>
        </p:nvGrpSpPr>
        <p:grpSpPr bwMode="auto">
          <a:xfrm>
            <a:off x="5224463" y="2419350"/>
            <a:ext cx="1119187" cy="1538288"/>
            <a:chOff x="1746" y="2432"/>
            <a:chExt cx="1225" cy="1429"/>
          </a:xfrm>
        </p:grpSpPr>
        <p:sp>
          <p:nvSpPr>
            <p:cNvPr id="113737" name="Rectangle 237"/>
            <p:cNvSpPr>
              <a:spLocks noChangeArrowheads="1"/>
            </p:cNvSpPr>
            <p:nvPr/>
          </p:nvSpPr>
          <p:spPr bwMode="auto">
            <a:xfrm>
              <a:off x="1791" y="2432"/>
              <a:ext cx="1180" cy="1429"/>
            </a:xfrm>
            <a:prstGeom prst="rect">
              <a:avLst/>
            </a:prstGeom>
            <a:solidFill>
              <a:srgbClr val="003366"/>
            </a:solidFill>
            <a:ln w="19050">
              <a:solidFill>
                <a:srgbClr val="99CCFF"/>
              </a:solidFill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38" name="Rectangle 238"/>
            <p:cNvSpPr>
              <a:spLocks noChangeArrowheads="1"/>
            </p:cNvSpPr>
            <p:nvPr/>
          </p:nvSpPr>
          <p:spPr bwMode="auto">
            <a:xfrm>
              <a:off x="1746" y="2500"/>
              <a:ext cx="136" cy="15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9" name="Rectangle 239"/>
            <p:cNvSpPr>
              <a:spLocks noChangeArrowheads="1"/>
            </p:cNvSpPr>
            <p:nvPr/>
          </p:nvSpPr>
          <p:spPr bwMode="auto">
            <a:xfrm>
              <a:off x="1949" y="2478"/>
              <a:ext cx="137" cy="4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40" name="Rectangle 240"/>
            <p:cNvSpPr>
              <a:spLocks noChangeArrowheads="1"/>
            </p:cNvSpPr>
            <p:nvPr/>
          </p:nvSpPr>
          <p:spPr bwMode="auto">
            <a:xfrm>
              <a:off x="1746" y="2795"/>
              <a:ext cx="136" cy="159"/>
            </a:xfrm>
            <a:prstGeom prst="rect">
              <a:avLst/>
            </a:prstGeom>
            <a:solidFill>
              <a:srgbClr val="99CCFF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41" name="Rectangle 241"/>
            <p:cNvSpPr>
              <a:spLocks noChangeArrowheads="1"/>
            </p:cNvSpPr>
            <p:nvPr/>
          </p:nvSpPr>
          <p:spPr bwMode="auto">
            <a:xfrm>
              <a:off x="2132" y="2500"/>
              <a:ext cx="725" cy="454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1F3D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42" name="Rectangle 242"/>
            <p:cNvSpPr>
              <a:spLocks noChangeArrowheads="1"/>
            </p:cNvSpPr>
            <p:nvPr/>
          </p:nvSpPr>
          <p:spPr bwMode="auto">
            <a:xfrm>
              <a:off x="2154" y="2523"/>
              <a:ext cx="386" cy="408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4D4D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43" name="Line 243"/>
            <p:cNvSpPr>
              <a:spLocks noChangeShapeType="1"/>
            </p:cNvSpPr>
            <p:nvPr/>
          </p:nvSpPr>
          <p:spPr bwMode="auto">
            <a:xfrm>
              <a:off x="2585" y="2591"/>
              <a:ext cx="9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44" name="Line 244"/>
            <p:cNvSpPr>
              <a:spLocks noChangeShapeType="1"/>
            </p:cNvSpPr>
            <p:nvPr/>
          </p:nvSpPr>
          <p:spPr bwMode="auto">
            <a:xfrm>
              <a:off x="2721" y="2591"/>
              <a:ext cx="9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45" name="Line 245"/>
            <p:cNvSpPr>
              <a:spLocks noChangeShapeType="1"/>
            </p:cNvSpPr>
            <p:nvPr/>
          </p:nvSpPr>
          <p:spPr bwMode="auto">
            <a:xfrm>
              <a:off x="2585" y="2863"/>
              <a:ext cx="9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46" name="Line 246"/>
            <p:cNvSpPr>
              <a:spLocks noChangeShapeType="1"/>
            </p:cNvSpPr>
            <p:nvPr/>
          </p:nvSpPr>
          <p:spPr bwMode="auto">
            <a:xfrm>
              <a:off x="2721" y="2863"/>
              <a:ext cx="9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47" name="Line 247"/>
            <p:cNvSpPr>
              <a:spLocks noChangeShapeType="1"/>
            </p:cNvSpPr>
            <p:nvPr/>
          </p:nvSpPr>
          <p:spPr bwMode="auto">
            <a:xfrm>
              <a:off x="2676" y="2591"/>
              <a:ext cx="45" cy="27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48" name="Line 248"/>
            <p:cNvSpPr>
              <a:spLocks noChangeShapeType="1"/>
            </p:cNvSpPr>
            <p:nvPr/>
          </p:nvSpPr>
          <p:spPr bwMode="auto">
            <a:xfrm flipH="1">
              <a:off x="2676" y="2591"/>
              <a:ext cx="45" cy="27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49" name="Rectangle 249"/>
            <p:cNvSpPr>
              <a:spLocks noChangeArrowheads="1"/>
            </p:cNvSpPr>
            <p:nvPr/>
          </p:nvSpPr>
          <p:spPr bwMode="auto">
            <a:xfrm>
              <a:off x="2132" y="2500"/>
              <a:ext cx="386" cy="408"/>
            </a:xfrm>
            <a:prstGeom prst="rect">
              <a:avLst/>
            </a:prstGeom>
            <a:pattFill prst="lgGrid">
              <a:fgClr>
                <a:schemeClr val="accent1">
                  <a:alpha val="23921"/>
                </a:schemeClr>
              </a:fgClr>
              <a:bgClr>
                <a:srgbClr val="FFFFFF">
                  <a:alpha val="23921"/>
                </a:srgbClr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0" name="Rectangle 250"/>
            <p:cNvSpPr>
              <a:spLocks noChangeArrowheads="1"/>
            </p:cNvSpPr>
            <p:nvPr/>
          </p:nvSpPr>
          <p:spPr bwMode="auto">
            <a:xfrm>
              <a:off x="1949" y="3339"/>
              <a:ext cx="137" cy="45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51" name="Rectangle 251"/>
            <p:cNvSpPr>
              <a:spLocks noChangeArrowheads="1"/>
            </p:cNvSpPr>
            <p:nvPr/>
          </p:nvSpPr>
          <p:spPr bwMode="auto">
            <a:xfrm>
              <a:off x="1746" y="3634"/>
              <a:ext cx="136" cy="159"/>
            </a:xfrm>
            <a:prstGeom prst="rect">
              <a:avLst/>
            </a:prstGeom>
            <a:solidFill>
              <a:srgbClr val="99CCFF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52" name="Rectangle 252"/>
            <p:cNvSpPr>
              <a:spLocks noChangeArrowheads="1"/>
            </p:cNvSpPr>
            <p:nvPr/>
          </p:nvSpPr>
          <p:spPr bwMode="auto">
            <a:xfrm>
              <a:off x="2132" y="3339"/>
              <a:ext cx="725" cy="454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1F3D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53" name="Rectangle 253"/>
            <p:cNvSpPr>
              <a:spLocks noChangeArrowheads="1"/>
            </p:cNvSpPr>
            <p:nvPr/>
          </p:nvSpPr>
          <p:spPr bwMode="auto">
            <a:xfrm>
              <a:off x="2154" y="3362"/>
              <a:ext cx="386" cy="408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4D4D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54" name="Line 254"/>
            <p:cNvSpPr>
              <a:spLocks noChangeShapeType="1"/>
            </p:cNvSpPr>
            <p:nvPr/>
          </p:nvSpPr>
          <p:spPr bwMode="auto">
            <a:xfrm>
              <a:off x="2585" y="3430"/>
              <a:ext cx="9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55" name="Line 255"/>
            <p:cNvSpPr>
              <a:spLocks noChangeShapeType="1"/>
            </p:cNvSpPr>
            <p:nvPr/>
          </p:nvSpPr>
          <p:spPr bwMode="auto">
            <a:xfrm>
              <a:off x="2721" y="3430"/>
              <a:ext cx="9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56" name="Line 256"/>
            <p:cNvSpPr>
              <a:spLocks noChangeShapeType="1"/>
            </p:cNvSpPr>
            <p:nvPr/>
          </p:nvSpPr>
          <p:spPr bwMode="auto">
            <a:xfrm>
              <a:off x="2585" y="3702"/>
              <a:ext cx="9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57" name="Line 257"/>
            <p:cNvSpPr>
              <a:spLocks noChangeShapeType="1"/>
            </p:cNvSpPr>
            <p:nvPr/>
          </p:nvSpPr>
          <p:spPr bwMode="auto">
            <a:xfrm>
              <a:off x="2721" y="3702"/>
              <a:ext cx="9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58" name="Line 258"/>
            <p:cNvSpPr>
              <a:spLocks noChangeShapeType="1"/>
            </p:cNvSpPr>
            <p:nvPr/>
          </p:nvSpPr>
          <p:spPr bwMode="auto">
            <a:xfrm>
              <a:off x="2676" y="3430"/>
              <a:ext cx="45" cy="27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59" name="Line 259"/>
            <p:cNvSpPr>
              <a:spLocks noChangeShapeType="1"/>
            </p:cNvSpPr>
            <p:nvPr/>
          </p:nvSpPr>
          <p:spPr bwMode="auto">
            <a:xfrm flipH="1">
              <a:off x="2676" y="3430"/>
              <a:ext cx="45" cy="27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760" name="Rectangle 260"/>
            <p:cNvSpPr>
              <a:spLocks noChangeArrowheads="1"/>
            </p:cNvSpPr>
            <p:nvPr/>
          </p:nvSpPr>
          <p:spPr bwMode="auto">
            <a:xfrm>
              <a:off x="2132" y="3339"/>
              <a:ext cx="386" cy="408"/>
            </a:xfrm>
            <a:prstGeom prst="rect">
              <a:avLst/>
            </a:prstGeom>
            <a:pattFill prst="lgGrid">
              <a:fgClr>
                <a:schemeClr val="accent1">
                  <a:alpha val="23921"/>
                </a:schemeClr>
              </a:fgClr>
              <a:bgClr>
                <a:srgbClr val="FFFFFF">
                  <a:alpha val="23921"/>
                </a:srgbClr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1" name="Text Box 261"/>
            <p:cNvSpPr txBox="1">
              <a:spLocks noChangeArrowheads="1"/>
            </p:cNvSpPr>
            <p:nvPr/>
          </p:nvSpPr>
          <p:spPr bwMode="auto">
            <a:xfrm>
              <a:off x="2008" y="2551"/>
              <a:ext cx="648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000">
                  <a:solidFill>
                    <a:srgbClr val="FFFF00"/>
                  </a:solidFill>
                  <a:ea typeface="宋体" pitchFamily="2" charset="-122"/>
                </a:rPr>
                <a:t>512MB</a:t>
              </a:r>
            </a:p>
            <a:p>
              <a:pPr>
                <a:defRPr/>
              </a:pPr>
              <a:r>
                <a:rPr lang="zh-CN" altLang="en-US" sz="1000">
                  <a:solidFill>
                    <a:srgbClr val="FFFF00"/>
                  </a:solidFill>
                  <a:ea typeface="宋体" pitchFamily="2" charset="-122"/>
                </a:rPr>
                <a:t>缓存</a:t>
              </a:r>
            </a:p>
          </p:txBody>
        </p:sp>
        <p:sp>
          <p:nvSpPr>
            <p:cNvPr id="113762" name="Rectangle 262"/>
            <p:cNvSpPr>
              <a:spLocks noChangeArrowheads="1"/>
            </p:cNvSpPr>
            <p:nvPr/>
          </p:nvSpPr>
          <p:spPr bwMode="auto">
            <a:xfrm>
              <a:off x="1746" y="3339"/>
              <a:ext cx="136" cy="159"/>
            </a:xfrm>
            <a:prstGeom prst="rect">
              <a:avLst/>
            </a:prstGeom>
            <a:solidFill>
              <a:srgbClr val="99CCFF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63" name="Oval 263"/>
            <p:cNvSpPr>
              <a:spLocks noChangeArrowheads="1"/>
            </p:cNvSpPr>
            <p:nvPr/>
          </p:nvSpPr>
          <p:spPr bwMode="auto">
            <a:xfrm>
              <a:off x="2290" y="3022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64" name="Oval 264"/>
            <p:cNvSpPr>
              <a:spLocks noChangeArrowheads="1"/>
            </p:cNvSpPr>
            <p:nvPr/>
          </p:nvSpPr>
          <p:spPr bwMode="auto">
            <a:xfrm>
              <a:off x="2290" y="3090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765" name="Oval 265"/>
            <p:cNvSpPr>
              <a:spLocks noChangeArrowheads="1"/>
            </p:cNvSpPr>
            <p:nvPr/>
          </p:nvSpPr>
          <p:spPr bwMode="auto">
            <a:xfrm>
              <a:off x="2290" y="3158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6" name="Text Box 266"/>
            <p:cNvSpPr txBox="1">
              <a:spLocks noChangeArrowheads="1"/>
            </p:cNvSpPr>
            <p:nvPr/>
          </p:nvSpPr>
          <p:spPr bwMode="auto">
            <a:xfrm>
              <a:off x="2000" y="3385"/>
              <a:ext cx="648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000">
                  <a:solidFill>
                    <a:srgbClr val="FFFF00"/>
                  </a:solidFill>
                  <a:ea typeface="宋体" pitchFamily="2" charset="-122"/>
                </a:rPr>
                <a:t>512MB</a:t>
              </a:r>
            </a:p>
            <a:p>
              <a:pPr>
                <a:defRPr/>
              </a:pPr>
              <a:r>
                <a:rPr lang="zh-CN" altLang="en-US" sz="1000">
                  <a:solidFill>
                    <a:srgbClr val="FFFF00"/>
                  </a:solidFill>
                  <a:ea typeface="宋体" pitchFamily="2" charset="-122"/>
                </a:rPr>
                <a:t>缓存</a:t>
              </a:r>
            </a:p>
          </p:txBody>
        </p:sp>
      </p:grpSp>
      <p:grpSp>
        <p:nvGrpSpPr>
          <p:cNvPr id="6" name="Group 267"/>
          <p:cNvGrpSpPr>
            <a:grpSpLocks/>
          </p:cNvGrpSpPr>
          <p:nvPr/>
        </p:nvGrpSpPr>
        <p:grpSpPr bwMode="auto">
          <a:xfrm>
            <a:off x="7600950" y="1941513"/>
            <a:ext cx="588963" cy="3954462"/>
            <a:chOff x="249" y="1253"/>
            <a:chExt cx="430" cy="2654"/>
          </a:xfrm>
        </p:grpSpPr>
        <p:sp>
          <p:nvSpPr>
            <p:cNvPr id="108" name="AutoShape 268"/>
            <p:cNvSpPr>
              <a:spLocks noChangeArrowheads="1"/>
            </p:cNvSpPr>
            <p:nvPr/>
          </p:nvSpPr>
          <p:spPr bwMode="auto">
            <a:xfrm rot="5400000" flipH="1">
              <a:off x="-863" y="2365"/>
              <a:ext cx="2654" cy="430"/>
            </a:xfrm>
            <a:prstGeom prst="parallelogram">
              <a:avLst>
                <a:gd name="adj" fmla="val 106497"/>
              </a:avLst>
            </a:prstGeom>
            <a:solidFill>
              <a:srgbClr val="336699"/>
            </a:solidFill>
            <a:ln w="28575" algn="ctr">
              <a:noFill/>
              <a:miter lim="800000"/>
              <a:headEnd/>
              <a:tailEnd/>
            </a:ln>
            <a:effectLst>
              <a:outerShdw dist="107763" dir="135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7" name="Group 269"/>
            <p:cNvGrpSpPr>
              <a:grpSpLocks/>
            </p:cNvGrpSpPr>
            <p:nvPr/>
          </p:nvGrpSpPr>
          <p:grpSpPr bwMode="auto">
            <a:xfrm>
              <a:off x="294" y="1503"/>
              <a:ext cx="341" cy="2244"/>
              <a:chOff x="294" y="1503"/>
              <a:chExt cx="341" cy="2244"/>
            </a:xfrm>
          </p:grpSpPr>
          <p:sp>
            <p:nvSpPr>
              <p:cNvPr id="113770" name="Rectangle 270"/>
              <p:cNvSpPr>
                <a:spLocks noChangeArrowheads="1"/>
              </p:cNvSpPr>
              <p:nvPr/>
            </p:nvSpPr>
            <p:spPr bwMode="auto">
              <a:xfrm>
                <a:off x="294" y="1865"/>
                <a:ext cx="23" cy="1882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71" name="Rectangle 271"/>
              <p:cNvSpPr>
                <a:spLocks noChangeArrowheads="1"/>
              </p:cNvSpPr>
              <p:nvPr/>
            </p:nvSpPr>
            <p:spPr bwMode="auto">
              <a:xfrm>
                <a:off x="340" y="1797"/>
                <a:ext cx="23" cy="1882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72" name="Rectangle 272"/>
              <p:cNvSpPr>
                <a:spLocks noChangeArrowheads="1"/>
              </p:cNvSpPr>
              <p:nvPr/>
            </p:nvSpPr>
            <p:spPr bwMode="auto">
              <a:xfrm>
                <a:off x="385" y="1752"/>
                <a:ext cx="23" cy="1882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73" name="Rectangle 273"/>
              <p:cNvSpPr>
                <a:spLocks noChangeArrowheads="1"/>
              </p:cNvSpPr>
              <p:nvPr/>
            </p:nvSpPr>
            <p:spPr bwMode="auto">
              <a:xfrm>
                <a:off x="431" y="1684"/>
                <a:ext cx="23" cy="1882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74" name="Rectangle 274"/>
              <p:cNvSpPr>
                <a:spLocks noChangeArrowheads="1"/>
              </p:cNvSpPr>
              <p:nvPr/>
            </p:nvSpPr>
            <p:spPr bwMode="auto">
              <a:xfrm>
                <a:off x="476" y="1639"/>
                <a:ext cx="23" cy="1882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75" name="Rectangle 275"/>
              <p:cNvSpPr>
                <a:spLocks noChangeArrowheads="1"/>
              </p:cNvSpPr>
              <p:nvPr/>
            </p:nvSpPr>
            <p:spPr bwMode="auto">
              <a:xfrm>
                <a:off x="522" y="1593"/>
                <a:ext cx="23" cy="1882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76" name="Rectangle 276"/>
              <p:cNvSpPr>
                <a:spLocks noChangeArrowheads="1"/>
              </p:cNvSpPr>
              <p:nvPr/>
            </p:nvSpPr>
            <p:spPr bwMode="auto">
              <a:xfrm>
                <a:off x="567" y="1548"/>
                <a:ext cx="23" cy="1882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77" name="Rectangle 277"/>
              <p:cNvSpPr>
                <a:spLocks noChangeArrowheads="1"/>
              </p:cNvSpPr>
              <p:nvPr/>
            </p:nvSpPr>
            <p:spPr bwMode="auto">
              <a:xfrm>
                <a:off x="612" y="1503"/>
                <a:ext cx="23" cy="1882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8" name="Group 278"/>
            <p:cNvGrpSpPr>
              <a:grpSpLocks/>
            </p:cNvGrpSpPr>
            <p:nvPr/>
          </p:nvGrpSpPr>
          <p:grpSpPr bwMode="auto">
            <a:xfrm>
              <a:off x="453" y="1480"/>
              <a:ext cx="34" cy="2268"/>
              <a:chOff x="431" y="1480"/>
              <a:chExt cx="34" cy="2268"/>
            </a:xfrm>
          </p:grpSpPr>
          <p:sp>
            <p:nvSpPr>
              <p:cNvPr id="113779" name="Rectangle 279"/>
              <p:cNvSpPr>
                <a:spLocks noChangeArrowheads="1"/>
              </p:cNvSpPr>
              <p:nvPr/>
            </p:nvSpPr>
            <p:spPr bwMode="auto">
              <a:xfrm rot="-2774286">
                <a:off x="164" y="3448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80" name="Rectangle 280"/>
              <p:cNvSpPr>
                <a:spLocks noChangeArrowheads="1"/>
              </p:cNvSpPr>
              <p:nvPr/>
            </p:nvSpPr>
            <p:spPr bwMode="auto">
              <a:xfrm rot="-2774286">
                <a:off x="164" y="3335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81" name="Rectangle 281"/>
              <p:cNvSpPr>
                <a:spLocks noChangeArrowheads="1"/>
              </p:cNvSpPr>
              <p:nvPr/>
            </p:nvSpPr>
            <p:spPr bwMode="auto">
              <a:xfrm rot="-2774286">
                <a:off x="164" y="3222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82" name="Rectangle 282"/>
              <p:cNvSpPr>
                <a:spLocks noChangeArrowheads="1"/>
              </p:cNvSpPr>
              <p:nvPr/>
            </p:nvSpPr>
            <p:spPr bwMode="auto">
              <a:xfrm rot="-2774286">
                <a:off x="164" y="3108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83" name="Rectangle 283"/>
              <p:cNvSpPr>
                <a:spLocks noChangeArrowheads="1"/>
              </p:cNvSpPr>
              <p:nvPr/>
            </p:nvSpPr>
            <p:spPr bwMode="auto">
              <a:xfrm rot="-2774286">
                <a:off x="164" y="2995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84" name="Rectangle 284"/>
              <p:cNvSpPr>
                <a:spLocks noChangeArrowheads="1"/>
              </p:cNvSpPr>
              <p:nvPr/>
            </p:nvSpPr>
            <p:spPr bwMode="auto">
              <a:xfrm rot="-2774286">
                <a:off x="164" y="2881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85" name="Rectangle 285"/>
              <p:cNvSpPr>
                <a:spLocks noChangeArrowheads="1"/>
              </p:cNvSpPr>
              <p:nvPr/>
            </p:nvSpPr>
            <p:spPr bwMode="auto">
              <a:xfrm rot="-2774286">
                <a:off x="164" y="2768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86" name="Rectangle 286"/>
              <p:cNvSpPr>
                <a:spLocks noChangeArrowheads="1"/>
              </p:cNvSpPr>
              <p:nvPr/>
            </p:nvSpPr>
            <p:spPr bwMode="auto">
              <a:xfrm rot="-2774286">
                <a:off x="164" y="2655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87" name="Rectangle 287"/>
              <p:cNvSpPr>
                <a:spLocks noChangeArrowheads="1"/>
              </p:cNvSpPr>
              <p:nvPr/>
            </p:nvSpPr>
            <p:spPr bwMode="auto">
              <a:xfrm rot="-2774286">
                <a:off x="164" y="2541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88" name="Rectangle 288"/>
              <p:cNvSpPr>
                <a:spLocks noChangeArrowheads="1"/>
              </p:cNvSpPr>
              <p:nvPr/>
            </p:nvSpPr>
            <p:spPr bwMode="auto">
              <a:xfrm rot="-2774286">
                <a:off x="164" y="2428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89" name="Rectangle 289"/>
              <p:cNvSpPr>
                <a:spLocks noChangeArrowheads="1"/>
              </p:cNvSpPr>
              <p:nvPr/>
            </p:nvSpPr>
            <p:spPr bwMode="auto">
              <a:xfrm rot="-2774286">
                <a:off x="164" y="2314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90" name="Rectangle 290"/>
              <p:cNvSpPr>
                <a:spLocks noChangeArrowheads="1"/>
              </p:cNvSpPr>
              <p:nvPr/>
            </p:nvSpPr>
            <p:spPr bwMode="auto">
              <a:xfrm rot="-2774286">
                <a:off x="164" y="2201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91" name="Rectangle 291"/>
              <p:cNvSpPr>
                <a:spLocks noChangeArrowheads="1"/>
              </p:cNvSpPr>
              <p:nvPr/>
            </p:nvSpPr>
            <p:spPr bwMode="auto">
              <a:xfrm rot="-2774286">
                <a:off x="164" y="2088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92" name="Rectangle 292"/>
              <p:cNvSpPr>
                <a:spLocks noChangeArrowheads="1"/>
              </p:cNvSpPr>
              <p:nvPr/>
            </p:nvSpPr>
            <p:spPr bwMode="auto">
              <a:xfrm rot="-2774286">
                <a:off x="164" y="1974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93" name="Rectangle 293"/>
              <p:cNvSpPr>
                <a:spLocks noChangeArrowheads="1"/>
              </p:cNvSpPr>
              <p:nvPr/>
            </p:nvSpPr>
            <p:spPr bwMode="auto">
              <a:xfrm rot="-2774286">
                <a:off x="164" y="1861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94" name="Rectangle 294"/>
              <p:cNvSpPr>
                <a:spLocks noChangeArrowheads="1"/>
              </p:cNvSpPr>
              <p:nvPr/>
            </p:nvSpPr>
            <p:spPr bwMode="auto">
              <a:xfrm rot="-2774286">
                <a:off x="164" y="1747"/>
                <a:ext cx="567" cy="34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2857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  <p:grpSp>
        <p:nvGrpSpPr>
          <p:cNvPr id="9" name="Group 295"/>
          <p:cNvGrpSpPr>
            <a:grpSpLocks/>
          </p:cNvGrpSpPr>
          <p:nvPr/>
        </p:nvGrpSpPr>
        <p:grpSpPr bwMode="auto">
          <a:xfrm>
            <a:off x="5800725" y="4314825"/>
            <a:ext cx="1117600" cy="1587500"/>
            <a:chOff x="4830" y="1865"/>
            <a:chExt cx="816" cy="1066"/>
          </a:xfrm>
        </p:grpSpPr>
        <p:grpSp>
          <p:nvGrpSpPr>
            <p:cNvPr id="10" name="Group 296"/>
            <p:cNvGrpSpPr>
              <a:grpSpLocks/>
            </p:cNvGrpSpPr>
            <p:nvPr/>
          </p:nvGrpSpPr>
          <p:grpSpPr bwMode="auto">
            <a:xfrm>
              <a:off x="4853" y="1865"/>
              <a:ext cx="787" cy="1032"/>
              <a:chOff x="4838" y="3090"/>
              <a:chExt cx="787" cy="1032"/>
            </a:xfrm>
          </p:grpSpPr>
          <p:sp>
            <p:nvSpPr>
              <p:cNvPr id="113797" name="Rectangle 297"/>
              <p:cNvSpPr>
                <a:spLocks noChangeArrowheads="1"/>
              </p:cNvSpPr>
              <p:nvPr/>
            </p:nvSpPr>
            <p:spPr bwMode="auto">
              <a:xfrm>
                <a:off x="4838" y="3090"/>
                <a:ext cx="787" cy="1032"/>
              </a:xfrm>
              <a:prstGeom prst="rect">
                <a:avLst/>
              </a:prstGeom>
              <a:gradFill rotWithShape="1">
                <a:gsLst>
                  <a:gs pos="0">
                    <a:srgbClr val="3B0000"/>
                  </a:gs>
                  <a:gs pos="50000">
                    <a:srgbClr val="800000"/>
                  </a:gs>
                  <a:gs pos="100000">
                    <a:srgbClr val="3B0000"/>
                  </a:gs>
                </a:gsLst>
                <a:lin ang="5400000" scaled="1"/>
              </a:gradFill>
              <a:ln w="19050">
                <a:solidFill>
                  <a:srgbClr val="333333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1F1F1F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98" name="Rectangle 298"/>
              <p:cNvSpPr>
                <a:spLocks noChangeArrowheads="1"/>
              </p:cNvSpPr>
              <p:nvPr/>
            </p:nvSpPr>
            <p:spPr bwMode="auto">
              <a:xfrm>
                <a:off x="4876" y="3203"/>
                <a:ext cx="91" cy="344"/>
              </a:xfrm>
              <a:prstGeom prst="rect">
                <a:avLst/>
              </a:prstGeom>
              <a:gradFill rotWithShape="1">
                <a:gsLst>
                  <a:gs pos="0">
                    <a:srgbClr val="00182F"/>
                  </a:gs>
                  <a:gs pos="50000">
                    <a:srgbClr val="003366"/>
                  </a:gs>
                  <a:gs pos="100000">
                    <a:srgbClr val="00182F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1F3D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799" name="Rectangle 299"/>
              <p:cNvSpPr>
                <a:spLocks noChangeArrowheads="1"/>
              </p:cNvSpPr>
              <p:nvPr/>
            </p:nvSpPr>
            <p:spPr bwMode="auto">
              <a:xfrm>
                <a:off x="5053" y="3202"/>
                <a:ext cx="258" cy="18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0099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12" name="Group 300"/>
              <p:cNvGrpSpPr>
                <a:grpSpLocks/>
              </p:cNvGrpSpPr>
              <p:nvPr/>
            </p:nvGrpSpPr>
            <p:grpSpPr bwMode="auto">
              <a:xfrm>
                <a:off x="5405" y="3139"/>
                <a:ext cx="197" cy="858"/>
                <a:chOff x="5405" y="3139"/>
                <a:chExt cx="197" cy="328"/>
              </a:xfrm>
            </p:grpSpPr>
            <p:sp>
              <p:nvSpPr>
                <p:cNvPr id="113801" name="Rectangle 301"/>
                <p:cNvSpPr>
                  <a:spLocks noChangeArrowheads="1"/>
                </p:cNvSpPr>
                <p:nvPr/>
              </p:nvSpPr>
              <p:spPr bwMode="auto">
                <a:xfrm>
                  <a:off x="5405" y="3139"/>
                  <a:ext cx="197" cy="328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noFill/>
                  <a:miter lim="800000"/>
                  <a:headEnd/>
                  <a:tailEnd/>
                </a:ln>
                <a:effectLst>
                  <a:prstShdw prst="shdw17" dist="17961" dir="2700000">
                    <a:srgbClr val="1F3D99"/>
                  </a:prstShdw>
                </a:effec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13802" name="Line 302"/>
                <p:cNvSpPr>
                  <a:spLocks noChangeShapeType="1"/>
                </p:cNvSpPr>
                <p:nvPr/>
              </p:nvSpPr>
              <p:spPr bwMode="auto">
                <a:xfrm>
                  <a:off x="5421" y="3205"/>
                  <a:ext cx="60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803" name="Line 303"/>
                <p:cNvSpPr>
                  <a:spLocks noChangeShapeType="1"/>
                </p:cNvSpPr>
                <p:nvPr/>
              </p:nvSpPr>
              <p:spPr bwMode="auto">
                <a:xfrm>
                  <a:off x="5511" y="3205"/>
                  <a:ext cx="61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804" name="Line 304"/>
                <p:cNvSpPr>
                  <a:spLocks noChangeShapeType="1"/>
                </p:cNvSpPr>
                <p:nvPr/>
              </p:nvSpPr>
              <p:spPr bwMode="auto">
                <a:xfrm>
                  <a:off x="5421" y="3401"/>
                  <a:ext cx="60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805" name="Line 305"/>
                <p:cNvSpPr>
                  <a:spLocks noChangeShapeType="1"/>
                </p:cNvSpPr>
                <p:nvPr/>
              </p:nvSpPr>
              <p:spPr bwMode="auto">
                <a:xfrm>
                  <a:off x="5511" y="3401"/>
                  <a:ext cx="61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806" name="Line 306"/>
                <p:cNvSpPr>
                  <a:spLocks noChangeShapeType="1"/>
                </p:cNvSpPr>
                <p:nvPr/>
              </p:nvSpPr>
              <p:spPr bwMode="auto">
                <a:xfrm>
                  <a:off x="5481" y="3205"/>
                  <a:ext cx="30" cy="196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807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5481" y="3205"/>
                  <a:ext cx="30" cy="196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13808" name="Rectangle 308"/>
              <p:cNvSpPr>
                <a:spLocks noChangeArrowheads="1"/>
              </p:cNvSpPr>
              <p:nvPr/>
            </p:nvSpPr>
            <p:spPr bwMode="auto">
              <a:xfrm>
                <a:off x="5038" y="3185"/>
                <a:ext cx="258" cy="200"/>
              </a:xfrm>
              <a:prstGeom prst="rect">
                <a:avLst/>
              </a:prstGeom>
              <a:pattFill prst="lgGrid">
                <a:fgClr>
                  <a:schemeClr val="accent1">
                    <a:alpha val="23921"/>
                  </a:schemeClr>
                </a:fgClr>
                <a:bgClr>
                  <a:srgbClr val="FFFFFF">
                    <a:alpha val="23921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809" name="Rectangle 309"/>
              <p:cNvSpPr>
                <a:spLocks noChangeArrowheads="1"/>
              </p:cNvSpPr>
              <p:nvPr/>
            </p:nvSpPr>
            <p:spPr bwMode="auto">
              <a:xfrm>
                <a:off x="5072" y="3762"/>
                <a:ext cx="258" cy="212"/>
              </a:xfrm>
              <a:prstGeom prst="rect">
                <a:avLst/>
              </a:prstGeom>
              <a:solidFill>
                <a:srgbClr val="80800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4D4D00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810" name="Rectangle 310"/>
              <p:cNvSpPr>
                <a:spLocks noChangeArrowheads="1"/>
              </p:cNvSpPr>
              <p:nvPr/>
            </p:nvSpPr>
            <p:spPr bwMode="auto">
              <a:xfrm>
                <a:off x="5057" y="3745"/>
                <a:ext cx="258" cy="229"/>
              </a:xfrm>
              <a:prstGeom prst="rect">
                <a:avLst/>
              </a:prstGeom>
              <a:pattFill prst="lgGrid">
                <a:fgClr>
                  <a:schemeClr val="accent1">
                    <a:alpha val="23921"/>
                  </a:schemeClr>
                </a:fgClr>
                <a:bgClr>
                  <a:srgbClr val="FFFFFF">
                    <a:alpha val="23921"/>
                  </a:srgbClr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45" name="Text Box 311"/>
              <p:cNvSpPr txBox="1">
                <a:spLocks noChangeArrowheads="1"/>
              </p:cNvSpPr>
              <p:nvPr/>
            </p:nvSpPr>
            <p:spPr bwMode="auto">
              <a:xfrm>
                <a:off x="5013" y="3224"/>
                <a:ext cx="320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000">
                    <a:solidFill>
                      <a:srgbClr val="FFFF00"/>
                    </a:solidFill>
                    <a:ea typeface="宋体" pitchFamily="2" charset="-122"/>
                  </a:rPr>
                  <a:t>内存</a:t>
                </a:r>
              </a:p>
            </p:txBody>
          </p:sp>
          <p:sp>
            <p:nvSpPr>
              <p:cNvPr id="146" name="Text Box 312"/>
              <p:cNvSpPr txBox="1">
                <a:spLocks noChangeArrowheads="1"/>
              </p:cNvSpPr>
              <p:nvPr/>
            </p:nvSpPr>
            <p:spPr bwMode="auto">
              <a:xfrm>
                <a:off x="4987" y="3780"/>
                <a:ext cx="413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000">
                    <a:solidFill>
                      <a:srgbClr val="FFFF00"/>
                    </a:solidFill>
                    <a:ea typeface="宋体" pitchFamily="2" charset="-122"/>
                  </a:rPr>
                  <a:t>处理器</a:t>
                </a:r>
              </a:p>
            </p:txBody>
          </p:sp>
          <p:sp>
            <p:nvSpPr>
              <p:cNvPr id="113813" name="Rectangle 313"/>
              <p:cNvSpPr>
                <a:spLocks noChangeArrowheads="1"/>
              </p:cNvSpPr>
              <p:nvPr/>
            </p:nvSpPr>
            <p:spPr bwMode="auto">
              <a:xfrm>
                <a:off x="4876" y="3612"/>
                <a:ext cx="91" cy="181"/>
              </a:xfrm>
              <a:prstGeom prst="rect">
                <a:avLst/>
              </a:prstGeom>
              <a:gradFill rotWithShape="1">
                <a:gsLst>
                  <a:gs pos="0">
                    <a:srgbClr val="181818"/>
                  </a:gs>
                  <a:gs pos="50000">
                    <a:srgbClr val="333333"/>
                  </a:gs>
                  <a:gs pos="100000">
                    <a:srgbClr val="181818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1F1F1F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814" name="Text Box 314"/>
              <p:cNvSpPr txBox="1">
                <a:spLocks noChangeArrowheads="1"/>
              </p:cNvSpPr>
              <p:nvPr/>
            </p:nvSpPr>
            <p:spPr bwMode="auto">
              <a:xfrm>
                <a:off x="4960" y="3480"/>
                <a:ext cx="468" cy="18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>
                    <a:solidFill>
                      <a:srgbClr val="FFFFFF"/>
                    </a:solidFill>
                    <a:ea typeface="宋体" pitchFamily="2" charset="-122"/>
                  </a:rPr>
                  <a:t>主控板</a:t>
                </a:r>
              </a:p>
            </p:txBody>
          </p:sp>
        </p:grpSp>
        <p:sp>
          <p:nvSpPr>
            <p:cNvPr id="113815" name="Rectangle 315"/>
            <p:cNvSpPr>
              <a:spLocks noChangeArrowheads="1"/>
            </p:cNvSpPr>
            <p:nvPr/>
          </p:nvSpPr>
          <p:spPr bwMode="auto">
            <a:xfrm>
              <a:off x="4830" y="1865"/>
              <a:ext cx="816" cy="1066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113816" name="Text Box 316"/>
          <p:cNvSpPr txBox="1">
            <a:spLocks noChangeArrowheads="1"/>
          </p:cNvSpPr>
          <p:nvPr/>
        </p:nvSpPr>
        <p:spPr bwMode="auto">
          <a:xfrm>
            <a:off x="5080000" y="1870075"/>
            <a:ext cx="99695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ea typeface="宋体" pitchFamily="2" charset="-122"/>
              </a:rPr>
              <a:t>业务线卡</a:t>
            </a:r>
          </a:p>
        </p:txBody>
      </p:sp>
      <p:sp>
        <p:nvSpPr>
          <p:cNvPr id="113817" name="Text Box 318"/>
          <p:cNvSpPr txBox="1">
            <a:spLocks noChangeArrowheads="1"/>
          </p:cNvSpPr>
          <p:nvPr/>
        </p:nvSpPr>
        <p:spPr bwMode="auto">
          <a:xfrm>
            <a:off x="7586663" y="1625600"/>
            <a:ext cx="59055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ea typeface="宋体" pitchFamily="2" charset="-122"/>
              </a:rPr>
              <a:t>背板</a:t>
            </a:r>
          </a:p>
        </p:txBody>
      </p:sp>
      <p:grpSp>
        <p:nvGrpSpPr>
          <p:cNvPr id="13" name="Group 319"/>
          <p:cNvGrpSpPr>
            <a:grpSpLocks/>
          </p:cNvGrpSpPr>
          <p:nvPr/>
        </p:nvGrpSpPr>
        <p:grpSpPr bwMode="auto">
          <a:xfrm>
            <a:off x="5299075" y="4102100"/>
            <a:ext cx="1077913" cy="1536700"/>
            <a:chOff x="4838" y="3090"/>
            <a:chExt cx="787" cy="1032"/>
          </a:xfrm>
        </p:grpSpPr>
        <p:sp>
          <p:nvSpPr>
            <p:cNvPr id="113819" name="Rectangle 320"/>
            <p:cNvSpPr>
              <a:spLocks noChangeArrowheads="1"/>
            </p:cNvSpPr>
            <p:nvPr/>
          </p:nvSpPr>
          <p:spPr bwMode="auto">
            <a:xfrm>
              <a:off x="4838" y="3090"/>
              <a:ext cx="787" cy="1032"/>
            </a:xfrm>
            <a:prstGeom prst="rect">
              <a:avLst/>
            </a:prstGeom>
            <a:gradFill rotWithShape="1">
              <a:gsLst>
                <a:gs pos="0">
                  <a:srgbClr val="3B0000"/>
                </a:gs>
                <a:gs pos="50000">
                  <a:srgbClr val="800000"/>
                </a:gs>
                <a:gs pos="100000">
                  <a:srgbClr val="3B0000"/>
                </a:gs>
              </a:gsLst>
              <a:lin ang="5400000" scaled="1"/>
            </a:gradFill>
            <a:ln w="19050">
              <a:solidFill>
                <a:srgbClr val="333333"/>
              </a:solidFill>
              <a:miter lim="800000"/>
              <a:headEnd/>
              <a:tailEnd/>
            </a:ln>
            <a:effectLst>
              <a:prstShdw prst="shdw17" dist="17961" dir="2700000">
                <a:srgbClr val="1F1F1F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820" name="Rectangle 321"/>
            <p:cNvSpPr>
              <a:spLocks noChangeArrowheads="1"/>
            </p:cNvSpPr>
            <p:nvPr/>
          </p:nvSpPr>
          <p:spPr bwMode="auto">
            <a:xfrm>
              <a:off x="4876" y="3203"/>
              <a:ext cx="91" cy="344"/>
            </a:xfrm>
            <a:prstGeom prst="rect">
              <a:avLst/>
            </a:prstGeom>
            <a:gradFill rotWithShape="1">
              <a:gsLst>
                <a:gs pos="0">
                  <a:srgbClr val="00182F"/>
                </a:gs>
                <a:gs pos="50000">
                  <a:srgbClr val="003366"/>
                </a:gs>
                <a:gs pos="100000">
                  <a:srgbClr val="00182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001F3D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821" name="Rectangle 322"/>
            <p:cNvSpPr>
              <a:spLocks noChangeArrowheads="1"/>
            </p:cNvSpPr>
            <p:nvPr/>
          </p:nvSpPr>
          <p:spPr bwMode="auto">
            <a:xfrm>
              <a:off x="5053" y="3202"/>
              <a:ext cx="258" cy="18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0099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14" name="Group 323"/>
            <p:cNvGrpSpPr>
              <a:grpSpLocks/>
            </p:cNvGrpSpPr>
            <p:nvPr/>
          </p:nvGrpSpPr>
          <p:grpSpPr bwMode="auto">
            <a:xfrm>
              <a:off x="5405" y="3139"/>
              <a:ext cx="197" cy="858"/>
              <a:chOff x="5405" y="3139"/>
              <a:chExt cx="197" cy="328"/>
            </a:xfrm>
          </p:grpSpPr>
          <p:sp>
            <p:nvSpPr>
              <p:cNvPr id="113823" name="Rectangle 324"/>
              <p:cNvSpPr>
                <a:spLocks noChangeArrowheads="1"/>
              </p:cNvSpPr>
              <p:nvPr/>
            </p:nvSpPr>
            <p:spPr bwMode="auto">
              <a:xfrm>
                <a:off x="5405" y="3139"/>
                <a:ext cx="197" cy="328"/>
              </a:xfrm>
              <a:prstGeom prst="rect">
                <a:avLst/>
              </a:prstGeom>
              <a:solidFill>
                <a:srgbClr val="3366FF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1F3D99"/>
                </a:prstShdw>
              </a:effec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3824" name="Line 325"/>
              <p:cNvSpPr>
                <a:spLocks noChangeShapeType="1"/>
              </p:cNvSpPr>
              <p:nvPr/>
            </p:nvSpPr>
            <p:spPr bwMode="auto">
              <a:xfrm>
                <a:off x="5421" y="3205"/>
                <a:ext cx="6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825" name="Line 326"/>
              <p:cNvSpPr>
                <a:spLocks noChangeShapeType="1"/>
              </p:cNvSpPr>
              <p:nvPr/>
            </p:nvSpPr>
            <p:spPr bwMode="auto">
              <a:xfrm>
                <a:off x="5511" y="3205"/>
                <a:ext cx="61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826" name="Line 327"/>
              <p:cNvSpPr>
                <a:spLocks noChangeShapeType="1"/>
              </p:cNvSpPr>
              <p:nvPr/>
            </p:nvSpPr>
            <p:spPr bwMode="auto">
              <a:xfrm>
                <a:off x="5421" y="3401"/>
                <a:ext cx="6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827" name="Line 328"/>
              <p:cNvSpPr>
                <a:spLocks noChangeShapeType="1"/>
              </p:cNvSpPr>
              <p:nvPr/>
            </p:nvSpPr>
            <p:spPr bwMode="auto">
              <a:xfrm>
                <a:off x="5511" y="3401"/>
                <a:ext cx="61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828" name="Line 329"/>
              <p:cNvSpPr>
                <a:spLocks noChangeShapeType="1"/>
              </p:cNvSpPr>
              <p:nvPr/>
            </p:nvSpPr>
            <p:spPr bwMode="auto">
              <a:xfrm>
                <a:off x="5481" y="3205"/>
                <a:ext cx="30" cy="196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829" name="Line 330"/>
              <p:cNvSpPr>
                <a:spLocks noChangeShapeType="1"/>
              </p:cNvSpPr>
              <p:nvPr/>
            </p:nvSpPr>
            <p:spPr bwMode="auto">
              <a:xfrm flipH="1">
                <a:off x="5481" y="3205"/>
                <a:ext cx="30" cy="196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830" name="Rectangle 331"/>
            <p:cNvSpPr>
              <a:spLocks noChangeArrowheads="1"/>
            </p:cNvSpPr>
            <p:nvPr/>
          </p:nvSpPr>
          <p:spPr bwMode="auto">
            <a:xfrm>
              <a:off x="5038" y="3185"/>
              <a:ext cx="258" cy="200"/>
            </a:xfrm>
            <a:prstGeom prst="rect">
              <a:avLst/>
            </a:prstGeom>
            <a:pattFill prst="lgGrid">
              <a:fgClr>
                <a:schemeClr val="accent1">
                  <a:alpha val="23921"/>
                </a:schemeClr>
              </a:fgClr>
              <a:bgClr>
                <a:srgbClr val="FFFFFF">
                  <a:alpha val="23921"/>
                </a:srgbClr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831" name="Rectangle 332"/>
            <p:cNvSpPr>
              <a:spLocks noChangeArrowheads="1"/>
            </p:cNvSpPr>
            <p:nvPr/>
          </p:nvSpPr>
          <p:spPr bwMode="auto">
            <a:xfrm>
              <a:off x="5072" y="3762"/>
              <a:ext cx="258" cy="212"/>
            </a:xfrm>
            <a:prstGeom prst="rect">
              <a:avLst/>
            </a:prstGeom>
            <a:solidFill>
              <a:srgbClr val="808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4D4D00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832" name="Rectangle 333"/>
            <p:cNvSpPr>
              <a:spLocks noChangeArrowheads="1"/>
            </p:cNvSpPr>
            <p:nvPr/>
          </p:nvSpPr>
          <p:spPr bwMode="auto">
            <a:xfrm>
              <a:off x="5057" y="3745"/>
              <a:ext cx="258" cy="229"/>
            </a:xfrm>
            <a:prstGeom prst="rect">
              <a:avLst/>
            </a:prstGeom>
            <a:pattFill prst="lgGrid">
              <a:fgClr>
                <a:schemeClr val="accent1">
                  <a:alpha val="23921"/>
                </a:schemeClr>
              </a:fgClr>
              <a:bgClr>
                <a:srgbClr val="FFFFFF">
                  <a:alpha val="23921"/>
                </a:srgbClr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7" name="Text Box 334"/>
            <p:cNvSpPr txBox="1">
              <a:spLocks noChangeArrowheads="1"/>
            </p:cNvSpPr>
            <p:nvPr/>
          </p:nvSpPr>
          <p:spPr bwMode="auto">
            <a:xfrm>
              <a:off x="5013" y="3224"/>
              <a:ext cx="32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FFFF00"/>
                  </a:solidFill>
                  <a:ea typeface="宋体" pitchFamily="2" charset="-122"/>
                </a:rPr>
                <a:t>内存</a:t>
              </a:r>
            </a:p>
          </p:txBody>
        </p:sp>
        <p:sp>
          <p:nvSpPr>
            <p:cNvPr id="168" name="Text Box 335"/>
            <p:cNvSpPr txBox="1">
              <a:spLocks noChangeArrowheads="1"/>
            </p:cNvSpPr>
            <p:nvPr/>
          </p:nvSpPr>
          <p:spPr bwMode="auto">
            <a:xfrm>
              <a:off x="4986" y="3780"/>
              <a:ext cx="41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000">
                  <a:solidFill>
                    <a:srgbClr val="FFFF00"/>
                  </a:solidFill>
                  <a:ea typeface="宋体" pitchFamily="2" charset="-122"/>
                </a:rPr>
                <a:t>处理器</a:t>
              </a:r>
            </a:p>
          </p:txBody>
        </p:sp>
        <p:sp>
          <p:nvSpPr>
            <p:cNvPr id="113835" name="Rectangle 336"/>
            <p:cNvSpPr>
              <a:spLocks noChangeArrowheads="1"/>
            </p:cNvSpPr>
            <p:nvPr/>
          </p:nvSpPr>
          <p:spPr bwMode="auto">
            <a:xfrm>
              <a:off x="4876" y="3612"/>
              <a:ext cx="91" cy="181"/>
            </a:xfrm>
            <a:prstGeom prst="rect">
              <a:avLst/>
            </a:prstGeom>
            <a:gradFill rotWithShape="1">
              <a:gsLst>
                <a:gs pos="0">
                  <a:srgbClr val="181818"/>
                </a:gs>
                <a:gs pos="50000">
                  <a:srgbClr val="333333"/>
                </a:gs>
                <a:gs pos="100000">
                  <a:srgbClr val="18181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1F1F1F"/>
              </a:prstShdw>
            </a:effec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3836" name="Text Box 337"/>
            <p:cNvSpPr txBox="1">
              <a:spLocks noChangeArrowheads="1"/>
            </p:cNvSpPr>
            <p:nvPr/>
          </p:nvSpPr>
          <p:spPr bwMode="auto">
            <a:xfrm>
              <a:off x="4959" y="3480"/>
              <a:ext cx="468" cy="18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rgbClr val="FFFFFF"/>
                  </a:solidFill>
                  <a:ea typeface="宋体" pitchFamily="2" charset="-122"/>
                </a:rPr>
                <a:t>主控板</a:t>
              </a:r>
            </a:p>
          </p:txBody>
        </p:sp>
      </p:grpSp>
      <p:sp>
        <p:nvSpPr>
          <p:cNvPr id="173" name="标题 1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高性</a:t>
            </a:r>
            <a:r>
              <a:rPr lang="zh-CN" altLang="en-US" dirty="0" smtClean="0"/>
              <a:t>能的实现：全新硬件架构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集成化的实践：丰</a:t>
            </a:r>
            <a:r>
              <a:rPr lang="zh-CN" altLang="en-US" dirty="0" smtClean="0"/>
              <a:t>富的网络特性</a:t>
            </a:r>
            <a:endParaRPr lang="zh-CN" altLang="en-US" dirty="0"/>
          </a:p>
        </p:txBody>
      </p:sp>
      <p:sp>
        <p:nvSpPr>
          <p:cNvPr id="3" name="Text Box 114"/>
          <p:cNvSpPr txBox="1">
            <a:spLocks noChangeArrowheads="1"/>
          </p:cNvSpPr>
          <p:nvPr/>
        </p:nvSpPr>
        <p:spPr bwMode="auto">
          <a:xfrm>
            <a:off x="395288" y="1247793"/>
            <a:ext cx="5111750" cy="2314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C000"/>
                </a:solidFill>
              </a:rPr>
              <a:t>L3/L2</a:t>
            </a:r>
            <a:r>
              <a:rPr lang="zh-CN" altLang="en-US" sz="1600" b="1" u="sng" dirty="0">
                <a:solidFill>
                  <a:srgbClr val="FFC000"/>
                </a:solidFill>
              </a:rPr>
              <a:t> 特性</a:t>
            </a:r>
            <a:endParaRPr lang="en-US" altLang="zh-CN" sz="1600" b="1" u="sng" dirty="0">
              <a:solidFill>
                <a:srgbClr val="FFC000"/>
              </a:solidFill>
            </a:endParaRPr>
          </a:p>
          <a:p>
            <a:pPr marL="363538" indent="-363538" eaLnBrk="0" hangingPunct="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1600" b="1" dirty="0">
                <a:solidFill>
                  <a:schemeClr val="accent4"/>
                </a:solidFill>
              </a:rPr>
              <a:t>IPv4/IPv6</a:t>
            </a:r>
            <a:r>
              <a:rPr lang="zh-CN" altLang="en-US" sz="1600" b="1" dirty="0">
                <a:solidFill>
                  <a:schemeClr val="accent4"/>
                </a:solidFill>
              </a:rPr>
              <a:t>双栈和隧道技术</a:t>
            </a:r>
          </a:p>
          <a:p>
            <a:pPr marL="363538" indent="-363538" eaLnBrk="0" hangingPunct="0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600" b="1" dirty="0">
                <a:solidFill>
                  <a:schemeClr val="accent4"/>
                </a:solidFill>
              </a:rPr>
              <a:t>丰富的</a:t>
            </a:r>
            <a:r>
              <a:rPr lang="en-US" altLang="zh-CN" sz="1600" b="1" dirty="0">
                <a:solidFill>
                  <a:schemeClr val="accent4"/>
                </a:solidFill>
              </a:rPr>
              <a:t>ACL</a:t>
            </a:r>
            <a:r>
              <a:rPr lang="zh-CN" altLang="en-US" sz="1600" b="1" dirty="0">
                <a:solidFill>
                  <a:schemeClr val="accent4"/>
                </a:solidFill>
              </a:rPr>
              <a:t>特性</a:t>
            </a:r>
          </a:p>
          <a:p>
            <a:pPr marL="363538" indent="-363538" eaLnBrk="0" hangingPunct="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1600" b="1" dirty="0" err="1">
                <a:solidFill>
                  <a:schemeClr val="accent4"/>
                </a:solidFill>
              </a:rPr>
              <a:t>RIPng</a:t>
            </a:r>
            <a:r>
              <a:rPr lang="zh-CN" altLang="en-US" sz="1600" b="1" dirty="0">
                <a:solidFill>
                  <a:schemeClr val="accent4"/>
                </a:solidFill>
              </a:rPr>
              <a:t>、</a:t>
            </a:r>
            <a:r>
              <a:rPr lang="en-US" altLang="zh-CN" sz="1600" b="1" dirty="0">
                <a:solidFill>
                  <a:schemeClr val="accent4"/>
                </a:solidFill>
              </a:rPr>
              <a:t>OSPFv3</a:t>
            </a:r>
            <a:r>
              <a:rPr lang="zh-CN" altLang="en-US" sz="1600" b="1" dirty="0">
                <a:solidFill>
                  <a:schemeClr val="accent4"/>
                </a:solidFill>
              </a:rPr>
              <a:t>、</a:t>
            </a:r>
            <a:r>
              <a:rPr lang="en-US" altLang="zh-CN" sz="1600" b="1" dirty="0">
                <a:solidFill>
                  <a:schemeClr val="accent4"/>
                </a:solidFill>
              </a:rPr>
              <a:t>IGMPv3/PIM SSM</a:t>
            </a:r>
          </a:p>
          <a:p>
            <a:pPr marL="363538" indent="-363538" eaLnBrk="0" hangingPunct="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1600" b="1" dirty="0">
                <a:solidFill>
                  <a:schemeClr val="accent4"/>
                </a:solidFill>
              </a:rPr>
              <a:t>MSTP</a:t>
            </a:r>
            <a:r>
              <a:rPr lang="zh-CN" altLang="en-US" sz="1600" b="1" dirty="0">
                <a:solidFill>
                  <a:schemeClr val="accent4"/>
                </a:solidFill>
              </a:rPr>
              <a:t>、</a:t>
            </a:r>
            <a:r>
              <a:rPr lang="en-US" altLang="zh-CN" sz="1600" b="1" dirty="0">
                <a:solidFill>
                  <a:schemeClr val="accent4"/>
                </a:solidFill>
              </a:rPr>
              <a:t>RSTP</a:t>
            </a:r>
            <a:r>
              <a:rPr lang="zh-CN" altLang="en-US" sz="1600" b="1" dirty="0">
                <a:solidFill>
                  <a:schemeClr val="accent4"/>
                </a:solidFill>
              </a:rPr>
              <a:t>生成树协议</a:t>
            </a:r>
          </a:p>
          <a:p>
            <a:pPr marL="363538" indent="-363538" eaLnBrk="0" hangingPunct="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1600" b="1" dirty="0">
                <a:solidFill>
                  <a:schemeClr val="accent4"/>
                </a:solidFill>
              </a:rPr>
              <a:t>LACP</a:t>
            </a:r>
            <a:r>
              <a:rPr lang="zh-CN" altLang="en-US" sz="1600" b="1" dirty="0">
                <a:solidFill>
                  <a:schemeClr val="accent4"/>
                </a:solidFill>
              </a:rPr>
              <a:t>链路聚合控制协议</a:t>
            </a:r>
          </a:p>
          <a:p>
            <a:pPr marL="363538" indent="-363538" eaLnBrk="0" hangingPunct="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1600" b="1" dirty="0">
                <a:solidFill>
                  <a:schemeClr val="accent4"/>
                </a:solidFill>
              </a:rPr>
              <a:t>......</a:t>
            </a:r>
            <a:endParaRPr lang="zh-CN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4" name="Rectangle 116"/>
          <p:cNvSpPr>
            <a:spLocks noChangeArrowheads="1"/>
          </p:cNvSpPr>
          <p:nvPr/>
        </p:nvSpPr>
        <p:spPr bwMode="auto">
          <a:xfrm>
            <a:off x="395288" y="3645024"/>
            <a:ext cx="4572000" cy="1997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1600" b="1" u="sng" dirty="0">
                <a:solidFill>
                  <a:srgbClr val="FFC000"/>
                </a:solidFill>
              </a:rPr>
              <a:t>全面的</a:t>
            </a:r>
            <a:r>
              <a:rPr lang="en-US" altLang="zh-CN" sz="1600" b="1" u="sng" dirty="0">
                <a:solidFill>
                  <a:srgbClr val="FFC000"/>
                </a:solidFill>
              </a:rPr>
              <a:t>MPLS</a:t>
            </a:r>
          </a:p>
          <a:p>
            <a:pPr marL="363538" indent="-363538" eaLnBrk="0" hangingPunct="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1600" b="1" dirty="0">
                <a:solidFill>
                  <a:schemeClr val="accent4"/>
                </a:solidFill>
              </a:rPr>
              <a:t>Martini </a:t>
            </a:r>
            <a:r>
              <a:rPr lang="zh-CN" altLang="en-US" sz="1600" b="1" dirty="0">
                <a:solidFill>
                  <a:schemeClr val="accent4"/>
                </a:solidFill>
              </a:rPr>
              <a:t>模式</a:t>
            </a:r>
          </a:p>
          <a:p>
            <a:pPr marL="363538" indent="-363538" eaLnBrk="0" hangingPunct="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1600" b="1" dirty="0" err="1">
                <a:solidFill>
                  <a:schemeClr val="accent4"/>
                </a:solidFill>
              </a:rPr>
              <a:t>Kompella</a:t>
            </a:r>
            <a:r>
              <a:rPr lang="en-US" altLang="zh-CN" sz="1600" b="1" dirty="0">
                <a:solidFill>
                  <a:schemeClr val="accent4"/>
                </a:solidFill>
              </a:rPr>
              <a:t> </a:t>
            </a:r>
            <a:r>
              <a:rPr lang="zh-CN" altLang="en-US" sz="1600" b="1" dirty="0">
                <a:solidFill>
                  <a:schemeClr val="accent4"/>
                </a:solidFill>
              </a:rPr>
              <a:t>模式</a:t>
            </a:r>
          </a:p>
          <a:p>
            <a:pPr marL="363538" indent="-363538" eaLnBrk="0" hangingPunct="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1600" b="1" dirty="0">
                <a:solidFill>
                  <a:schemeClr val="accent4"/>
                </a:solidFill>
              </a:rPr>
              <a:t>VLL / VPLS</a:t>
            </a:r>
          </a:p>
          <a:p>
            <a:pPr marL="363538" indent="-363538" eaLnBrk="0" hangingPunct="0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600" b="1" dirty="0">
                <a:solidFill>
                  <a:schemeClr val="accent4"/>
                </a:solidFill>
              </a:rPr>
              <a:t>快速重路由</a:t>
            </a:r>
          </a:p>
          <a:p>
            <a:pPr marL="363538" indent="-363538" eaLnBrk="0" hangingPunct="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sz="1600" b="1" dirty="0">
                <a:solidFill>
                  <a:schemeClr val="accent4"/>
                </a:solidFill>
              </a:rPr>
              <a:t>......</a:t>
            </a:r>
          </a:p>
        </p:txBody>
      </p:sp>
      <p:sp>
        <p:nvSpPr>
          <p:cNvPr id="11" name="Text Box 197"/>
          <p:cNvSpPr txBox="1">
            <a:spLocks noChangeArrowheads="1"/>
          </p:cNvSpPr>
          <p:nvPr/>
        </p:nvSpPr>
        <p:spPr bwMode="auto">
          <a:xfrm>
            <a:off x="5796136" y="5819013"/>
            <a:ext cx="2016200" cy="2737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547" tIns="26773" rIns="53547" bIns="26773" anchor="ctr"/>
          <a:lstStyle/>
          <a:p>
            <a:pPr algn="ctr" defTabSz="536575"/>
            <a:r>
              <a:rPr lang="zh-CN" altLang="en-US" b="1" dirty="0">
                <a:solidFill>
                  <a:srgbClr val="FFC000"/>
                </a:solidFill>
                <a:latin typeface="华文细黑" pitchFamily="2" charset="-122"/>
                <a:cs typeface="Arial" pitchFamily="34" charset="0"/>
              </a:rPr>
              <a:t>与网络无缝兼容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788024" y="3514757"/>
            <a:ext cx="4053490" cy="2578539"/>
            <a:chOff x="5070475" y="2400318"/>
            <a:chExt cx="3067050" cy="1951037"/>
          </a:xfrm>
        </p:grpSpPr>
        <p:sp>
          <p:nvSpPr>
            <p:cNvPr id="5" name="Line 191"/>
            <p:cNvSpPr>
              <a:spLocks noChangeShapeType="1"/>
            </p:cNvSpPr>
            <p:nvPr/>
          </p:nvSpPr>
          <p:spPr bwMode="auto">
            <a:xfrm>
              <a:off x="5391150" y="3289318"/>
              <a:ext cx="0" cy="600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Line 192"/>
            <p:cNvSpPr>
              <a:spLocks noChangeShapeType="1"/>
            </p:cNvSpPr>
            <p:nvPr/>
          </p:nvSpPr>
          <p:spPr bwMode="auto">
            <a:xfrm flipH="1" flipV="1">
              <a:off x="7856538" y="3228993"/>
              <a:ext cx="0" cy="6746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Line 193"/>
            <p:cNvSpPr>
              <a:spLocks noChangeShapeType="1"/>
            </p:cNvSpPr>
            <p:nvPr/>
          </p:nvSpPr>
          <p:spPr bwMode="auto">
            <a:xfrm>
              <a:off x="5427663" y="3889393"/>
              <a:ext cx="2465387" cy="14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94"/>
            <p:cNvSpPr>
              <a:spLocks noChangeArrowheads="1"/>
            </p:cNvSpPr>
            <p:nvPr/>
          </p:nvSpPr>
          <p:spPr bwMode="auto">
            <a:xfrm>
              <a:off x="5437188" y="3735405"/>
              <a:ext cx="2382837" cy="10001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altLang="zh-CN" sz="1200" b="1" dirty="0">
                  <a:solidFill>
                    <a:srgbClr val="000000"/>
                  </a:solidFill>
                  <a:latin typeface="华文细黑" pitchFamily="2" charset="-122"/>
                </a:rPr>
                <a:t>0100101010010010101001001000</a:t>
              </a:r>
            </a:p>
          </p:txBody>
        </p:sp>
        <p:pic>
          <p:nvPicPr>
            <p:cNvPr id="9" name="Picture 19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40425" y="2400318"/>
              <a:ext cx="1247775" cy="12668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19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2713" y="3673493"/>
              <a:ext cx="257175" cy="420687"/>
            </a:xfrm>
            <a:prstGeom prst="rect">
              <a:avLst/>
            </a:prstGeom>
            <a:noFill/>
          </p:spPr>
        </p:pic>
        <p:pic>
          <p:nvPicPr>
            <p:cNvPr id="12" name="Picture 48" descr="\\192.168.1.20\丽日共享\201011\I 业务一部\徐琳浩\0927－黄永锋－迪普科技图标13588720200\迪普科技图标eps png emf\磁盘阵列\磁盘阵列.e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21275" y="2473343"/>
              <a:ext cx="450850" cy="79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48" descr="\\192.168.1.20\丽日共享\201011\I 业务一部\徐琳浩\0927－黄永锋－迪普科技图标13588720200\迪普科技图标eps png emf\磁盘阵列\磁盘阵列.e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69200" y="2473343"/>
              <a:ext cx="450850" cy="79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5" descr="\\192.168.1.20\丽日共享\201011\I 业务一部\徐琳浩\0927－黄永锋－迪普科技图标13588720200\迪普科技图标eps png emf\深度业务交换网关\深度业务交换网关.e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0475" y="3913205"/>
              <a:ext cx="601663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45" descr="\\192.168.1.20\丽日共享\201011\I 业务一部\徐琳浩\0927－黄永锋－迪普科技图标13588720200\迪普科技图标eps png emf\深度业务交换网关\深度业务交换网关.e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35863" y="3913205"/>
              <a:ext cx="601662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集成化的实践：多插</a:t>
            </a:r>
            <a:r>
              <a:rPr lang="zh-CN" altLang="en-US" dirty="0" smtClean="0"/>
              <a:t>卡的功能集成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2146" y="1052736"/>
            <a:ext cx="1464369" cy="45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8662" y="1451352"/>
            <a:ext cx="1891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dirty="0"/>
              <a:t>FW1000-Blade</a:t>
            </a:r>
            <a:endParaRPr lang="zh-CN" altLang="en-US" sz="1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9849" y="1052736"/>
            <a:ext cx="1466037" cy="45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587199" y="1451352"/>
            <a:ext cx="1891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IPS2000-Blade</a:t>
            </a:r>
            <a:endParaRPr lang="zh-CN" altLang="en-US" sz="160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8385" y="1052736"/>
            <a:ext cx="1466036" cy="45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735735" y="1451352"/>
            <a:ext cx="1891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UAG3000-Blade</a:t>
            </a:r>
            <a:endParaRPr lang="zh-CN" altLang="en-US" sz="1600"/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2323408" y="2525065"/>
            <a:ext cx="2362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IPS2000-Blade-E</a:t>
            </a:r>
            <a:endParaRPr lang="zh-CN" altLang="en-US" sz="160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312" y="2118111"/>
            <a:ext cx="1466037" cy="45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202920" y="2525065"/>
            <a:ext cx="2362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FW1000-Blade-E</a:t>
            </a:r>
            <a:endParaRPr lang="zh-CN" altLang="en-US" sz="1600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0683" y="2014705"/>
            <a:ext cx="1464369" cy="45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9219" y="2118111"/>
            <a:ext cx="1464369" cy="45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499992" y="2525065"/>
            <a:ext cx="2362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UAG3000-Blade-E</a:t>
            </a:r>
            <a:endParaRPr lang="zh-CN" altLang="en-US" sz="1600"/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2306292" y="3500376"/>
            <a:ext cx="2396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Probe3000-Blade-E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312" y="3088418"/>
            <a:ext cx="1466037" cy="455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438662" y="3487033"/>
            <a:ext cx="1891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ADX3000-Blade</a:t>
            </a:r>
            <a:endParaRPr lang="zh-CN" altLang="en-US" sz="160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9849" y="3101761"/>
            <a:ext cx="1466037" cy="455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8385" y="3101761"/>
            <a:ext cx="1466037" cy="455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35735" y="3500376"/>
            <a:ext cx="1891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SSL VPN-Blade</a:t>
            </a:r>
            <a:endParaRPr lang="zh-CN" altLang="en-US" sz="1600"/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2146" y="4063730"/>
            <a:ext cx="1464369" cy="455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sp>
        <p:nvSpPr>
          <p:cNvPr id="23" name="TextBox 17"/>
          <p:cNvSpPr txBox="1">
            <a:spLocks noChangeArrowheads="1"/>
          </p:cNvSpPr>
          <p:nvPr/>
        </p:nvSpPr>
        <p:spPr bwMode="auto">
          <a:xfrm>
            <a:off x="202920" y="4470684"/>
            <a:ext cx="2362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ADX3000-Blade-A</a:t>
            </a:r>
            <a:endParaRPr lang="zh-CN" altLang="en-US" sz="1600"/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0683" y="4077072"/>
            <a:ext cx="1464369" cy="455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2323408" y="4484027"/>
            <a:ext cx="2362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Guard3000-Blade-E</a:t>
            </a:r>
            <a:endParaRPr lang="zh-CN" altLang="en-US" sz="1600" dirty="0"/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9219" y="4077072"/>
            <a:ext cx="1464369" cy="455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/>
            </a:prstShdw>
          </a:effectLst>
        </p:spPr>
      </p:pic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4499992" y="4484027"/>
            <a:ext cx="23628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 smtClean="0"/>
              <a:t>nFlow</a:t>
            </a:r>
            <a:r>
              <a:rPr lang="en-US" altLang="zh-CN" sz="1600" dirty="0" smtClean="0"/>
              <a:t>-Blade</a:t>
            </a:r>
          </a:p>
        </p:txBody>
      </p:sp>
      <p:pic>
        <p:nvPicPr>
          <p:cNvPr id="1026" name="Picture 2" descr="D:\!参考资料\!公司资料-120612\03.DPtech 产品资料－N系列\23.产品图片\DPX8000\JPEG\DPX8000-A12_FL_2011121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29" t="13042" r="1900" b="11859"/>
          <a:stretch>
            <a:fillRect/>
          </a:stretch>
        </p:blipFill>
        <p:spPr bwMode="auto">
          <a:xfrm>
            <a:off x="6588224" y="3284984"/>
            <a:ext cx="2555776" cy="2941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虚拟化的实践：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60000"/>
              </a:clrFrom>
              <a:clrTo>
                <a:srgbClr val="06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1556792"/>
            <a:ext cx="1296144" cy="222834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4" name="Rectangle 22"/>
          <p:cNvSpPr>
            <a:spLocks noChangeArrowheads="1"/>
          </p:cNvSpPr>
          <p:nvPr/>
        </p:nvSpPr>
        <p:spPr bwMode="auto">
          <a:xfrm rot="5400000">
            <a:off x="6032937" y="1137329"/>
            <a:ext cx="350020" cy="19757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lnSpc>
                <a:spcPct val="120000"/>
              </a:lnSpc>
            </a:pPr>
            <a:endParaRPr kumimoji="1" lang="zh-CN" altLang="en-US" sz="140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 rot="5400000">
            <a:off x="6034218" y="2648952"/>
            <a:ext cx="350019" cy="197575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lnSpc>
                <a:spcPct val="120000"/>
              </a:lnSpc>
            </a:pPr>
            <a:endParaRPr kumimoji="1" lang="zh-CN" altLang="en-US" sz="140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 rot="10800000">
            <a:off x="5625222" y="3578490"/>
            <a:ext cx="232064" cy="116674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10800000">
            <a:off x="5336744" y="3577209"/>
            <a:ext cx="232065" cy="116673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10800000">
            <a:off x="5920110" y="3577209"/>
            <a:ext cx="232064" cy="116673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10800000">
            <a:off x="6789389" y="3577209"/>
            <a:ext cx="232064" cy="116673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6325261" y="3451561"/>
            <a:ext cx="523106" cy="2653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lIns="73025" tIns="36512" rIns="73025" bIns="36512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......</a:t>
            </a: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 rot="5400000">
            <a:off x="6032937" y="2125846"/>
            <a:ext cx="350019" cy="19757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lnSpc>
                <a:spcPct val="120000"/>
              </a:lnSpc>
            </a:pPr>
            <a:endParaRPr kumimoji="1" lang="zh-CN" altLang="en-US" sz="140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 rot="10800000">
            <a:off x="5625222" y="3056667"/>
            <a:ext cx="232064" cy="116673"/>
          </a:xfrm>
          <a:prstGeom prst="rect">
            <a:avLst/>
          </a:prstGeom>
          <a:solidFill>
            <a:srgbClr val="9933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 rot="10800000">
            <a:off x="5336744" y="3055384"/>
            <a:ext cx="232065" cy="116674"/>
          </a:xfrm>
          <a:prstGeom prst="rect">
            <a:avLst/>
          </a:prstGeom>
          <a:solidFill>
            <a:srgbClr val="9933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 rot="10800000">
            <a:off x="5920110" y="3055384"/>
            <a:ext cx="232064" cy="116674"/>
          </a:xfrm>
          <a:prstGeom prst="rect">
            <a:avLst/>
          </a:prstGeom>
          <a:solidFill>
            <a:srgbClr val="9933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 rot="10800000">
            <a:off x="6789389" y="3055384"/>
            <a:ext cx="232064" cy="116674"/>
          </a:xfrm>
          <a:prstGeom prst="rect">
            <a:avLst/>
          </a:prstGeom>
          <a:solidFill>
            <a:srgbClr val="9933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6325261" y="2929736"/>
            <a:ext cx="523106" cy="2654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lIns="73025" tIns="36512" rIns="73025" bIns="36512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......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 rot="5400000">
            <a:off x="6034218" y="1612997"/>
            <a:ext cx="350019" cy="197575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lnSpc>
                <a:spcPct val="120000"/>
              </a:lnSpc>
            </a:pPr>
            <a:endParaRPr kumimoji="1" lang="zh-CN" altLang="en-US" sz="140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 rot="10800000">
            <a:off x="5625222" y="2542535"/>
            <a:ext cx="232064" cy="116674"/>
          </a:xfrm>
          <a:prstGeom prst="rect">
            <a:avLst/>
          </a:prstGeom>
          <a:solidFill>
            <a:srgbClr val="66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 rot="10800000">
            <a:off x="5336744" y="2541254"/>
            <a:ext cx="232065" cy="116673"/>
          </a:xfrm>
          <a:prstGeom prst="rect">
            <a:avLst/>
          </a:prstGeom>
          <a:solidFill>
            <a:srgbClr val="66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 rot="10800000">
            <a:off x="5920110" y="2541254"/>
            <a:ext cx="232064" cy="116673"/>
          </a:xfrm>
          <a:prstGeom prst="rect">
            <a:avLst/>
          </a:prstGeom>
          <a:solidFill>
            <a:srgbClr val="66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 rot="10800000">
            <a:off x="6789389" y="2541254"/>
            <a:ext cx="232064" cy="116673"/>
          </a:xfrm>
          <a:prstGeom prst="rect">
            <a:avLst/>
          </a:prstGeom>
          <a:solidFill>
            <a:srgbClr val="66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6325261" y="2415606"/>
            <a:ext cx="523106" cy="2653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lIns="73025" tIns="36512" rIns="73025" bIns="36512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......</a:t>
            </a:r>
          </a:p>
        </p:txBody>
      </p:sp>
      <p:sp>
        <p:nvSpPr>
          <p:cNvPr id="23" name="Rectangle 46"/>
          <p:cNvSpPr>
            <a:spLocks noChangeArrowheads="1"/>
          </p:cNvSpPr>
          <p:nvPr/>
        </p:nvSpPr>
        <p:spPr bwMode="auto">
          <a:xfrm rot="10800000">
            <a:off x="5622658" y="2068150"/>
            <a:ext cx="232064" cy="116674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47"/>
          <p:cNvSpPr>
            <a:spLocks noChangeArrowheads="1"/>
          </p:cNvSpPr>
          <p:nvPr/>
        </p:nvSpPr>
        <p:spPr bwMode="auto">
          <a:xfrm rot="10800000">
            <a:off x="5334180" y="2066868"/>
            <a:ext cx="232065" cy="11667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48"/>
          <p:cNvSpPr>
            <a:spLocks noChangeArrowheads="1"/>
          </p:cNvSpPr>
          <p:nvPr/>
        </p:nvSpPr>
        <p:spPr bwMode="auto">
          <a:xfrm rot="10800000">
            <a:off x="5917546" y="2066868"/>
            <a:ext cx="232064" cy="11667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49"/>
          <p:cNvSpPr>
            <a:spLocks noChangeArrowheads="1"/>
          </p:cNvSpPr>
          <p:nvPr/>
        </p:nvSpPr>
        <p:spPr bwMode="auto">
          <a:xfrm rot="10800000">
            <a:off x="6786825" y="2066868"/>
            <a:ext cx="232064" cy="11667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6322696" y="1941220"/>
            <a:ext cx="523106" cy="2653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lIns="73025" tIns="36512" rIns="73025" bIns="36512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......</a:t>
            </a:r>
          </a:p>
        </p:txBody>
      </p:sp>
      <p:sp>
        <p:nvSpPr>
          <p:cNvPr id="28" name="Rectangle 51"/>
          <p:cNvSpPr>
            <a:spLocks noChangeArrowheads="1"/>
          </p:cNvSpPr>
          <p:nvPr/>
        </p:nvSpPr>
        <p:spPr bwMode="auto">
          <a:xfrm rot="5400000">
            <a:off x="6032937" y="671919"/>
            <a:ext cx="350019" cy="19757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lnSpc>
                <a:spcPct val="120000"/>
              </a:lnSpc>
            </a:pPr>
            <a:endParaRPr kumimoji="1" lang="zh-CN" altLang="en-US" sz="140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 rot="10800000">
            <a:off x="5626504" y="1601458"/>
            <a:ext cx="232065" cy="116674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53"/>
          <p:cNvSpPr>
            <a:spLocks noChangeArrowheads="1"/>
          </p:cNvSpPr>
          <p:nvPr/>
        </p:nvSpPr>
        <p:spPr bwMode="auto">
          <a:xfrm rot="10800000">
            <a:off x="5338026" y="1600176"/>
            <a:ext cx="232064" cy="11667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54"/>
          <p:cNvSpPr>
            <a:spLocks noChangeArrowheads="1"/>
          </p:cNvSpPr>
          <p:nvPr/>
        </p:nvSpPr>
        <p:spPr bwMode="auto">
          <a:xfrm rot="10800000">
            <a:off x="5921392" y="1600176"/>
            <a:ext cx="232065" cy="11667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55"/>
          <p:cNvSpPr>
            <a:spLocks noChangeArrowheads="1"/>
          </p:cNvSpPr>
          <p:nvPr/>
        </p:nvSpPr>
        <p:spPr bwMode="auto">
          <a:xfrm rot="10800000">
            <a:off x="6790671" y="1600176"/>
            <a:ext cx="232065" cy="11667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56"/>
          <p:cNvSpPr txBox="1">
            <a:spLocks noChangeArrowheads="1"/>
          </p:cNvSpPr>
          <p:nvPr/>
        </p:nvSpPr>
        <p:spPr bwMode="auto">
          <a:xfrm>
            <a:off x="6326542" y="1474528"/>
            <a:ext cx="523106" cy="2653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lIns="73025" tIns="36512" rIns="73025" bIns="36512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1400">
                <a:latin typeface="华文细黑" pitchFamily="2" charset="-122"/>
                <a:ea typeface="华文细黑" pitchFamily="2" charset="-122"/>
              </a:rPr>
              <a:t>......</a:t>
            </a:r>
          </a:p>
        </p:txBody>
      </p:sp>
      <p:sp>
        <p:nvSpPr>
          <p:cNvPr id="34" name="Rectangle 57"/>
          <p:cNvSpPr>
            <a:spLocks noChangeArrowheads="1"/>
          </p:cNvSpPr>
          <p:nvPr/>
        </p:nvSpPr>
        <p:spPr bwMode="auto">
          <a:xfrm>
            <a:off x="5277766" y="1427089"/>
            <a:ext cx="348737" cy="139623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>
              <a:lnSpc>
                <a:spcPct val="120000"/>
              </a:lnSpc>
            </a:pPr>
            <a:endParaRPr kumimoji="1" lang="zh-CN" altLang="en-US" sz="1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5" name="Text Box 58"/>
          <p:cNvSpPr txBox="1">
            <a:spLocks noChangeArrowheads="1"/>
          </p:cNvSpPr>
          <p:nvPr/>
        </p:nvSpPr>
        <p:spPr bwMode="auto">
          <a:xfrm>
            <a:off x="7197104" y="1543763"/>
            <a:ext cx="697233" cy="22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>
                <a:solidFill>
                  <a:schemeClr val="accent4"/>
                </a:solidFill>
                <a:ea typeface="华文细黑" pitchFamily="2" charset="-122"/>
              </a:rPr>
              <a:t>App-1</a:t>
            </a: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7197104" y="2009173"/>
            <a:ext cx="697233" cy="22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>
                <a:solidFill>
                  <a:schemeClr val="accent4"/>
                </a:solidFill>
                <a:ea typeface="华文细黑" pitchFamily="2" charset="-122"/>
              </a:rPr>
              <a:t>App-2</a:t>
            </a:r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7197104" y="2474583"/>
            <a:ext cx="697233" cy="22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>
                <a:solidFill>
                  <a:schemeClr val="accent4"/>
                </a:solidFill>
                <a:ea typeface="华文细黑" pitchFamily="2" charset="-122"/>
              </a:rPr>
              <a:t>App-3</a:t>
            </a:r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7197104" y="2997689"/>
            <a:ext cx="697233" cy="22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>
                <a:solidFill>
                  <a:schemeClr val="accent4"/>
                </a:solidFill>
                <a:ea typeface="华文细黑" pitchFamily="2" charset="-122"/>
              </a:rPr>
              <a:t>App-4</a:t>
            </a:r>
          </a:p>
        </p:txBody>
      </p:sp>
      <p:sp>
        <p:nvSpPr>
          <p:cNvPr id="39" name="Text Box 62"/>
          <p:cNvSpPr txBox="1">
            <a:spLocks noChangeArrowheads="1"/>
          </p:cNvSpPr>
          <p:nvPr/>
        </p:nvSpPr>
        <p:spPr bwMode="auto">
          <a:xfrm>
            <a:off x="7197104" y="3520795"/>
            <a:ext cx="697233" cy="22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>
                <a:solidFill>
                  <a:schemeClr val="accent4"/>
                </a:solidFill>
                <a:ea typeface="华文细黑" pitchFamily="2" charset="-122"/>
              </a:rPr>
              <a:t>App-5</a:t>
            </a:r>
          </a:p>
        </p:txBody>
      </p:sp>
      <p:sp>
        <p:nvSpPr>
          <p:cNvPr id="40" name="Rectangle 70"/>
          <p:cNvSpPr>
            <a:spLocks noChangeArrowheads="1"/>
          </p:cNvSpPr>
          <p:nvPr/>
        </p:nvSpPr>
        <p:spPr bwMode="auto">
          <a:xfrm>
            <a:off x="5859850" y="2357910"/>
            <a:ext cx="348737" cy="151162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>
              <a:lnSpc>
                <a:spcPct val="120000"/>
              </a:lnSpc>
            </a:pPr>
            <a:endParaRPr kumimoji="1" lang="zh-CN" altLang="en-US" sz="1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1" name="Rectangle 71"/>
          <p:cNvSpPr>
            <a:spLocks noChangeArrowheads="1"/>
          </p:cNvSpPr>
          <p:nvPr/>
        </p:nvSpPr>
        <p:spPr bwMode="auto">
          <a:xfrm>
            <a:off x="6725283" y="1875832"/>
            <a:ext cx="348737" cy="151162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>
              <a:lnSpc>
                <a:spcPct val="120000"/>
              </a:lnSpc>
            </a:pPr>
            <a:endParaRPr kumimoji="1" lang="zh-CN" altLang="en-US" sz="1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4" name="Text Box 103"/>
          <p:cNvSpPr txBox="1">
            <a:spLocks noChangeArrowheads="1"/>
          </p:cNvSpPr>
          <p:nvPr/>
        </p:nvSpPr>
        <p:spPr bwMode="auto">
          <a:xfrm>
            <a:off x="5162376" y="3869533"/>
            <a:ext cx="7739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>
                <a:solidFill>
                  <a:schemeClr val="accent4"/>
                </a:solidFill>
                <a:ea typeface="华文细黑" pitchFamily="2" charset="-122"/>
              </a:rPr>
              <a:t>Group-1</a:t>
            </a:r>
          </a:p>
        </p:txBody>
      </p:sp>
      <p:sp>
        <p:nvSpPr>
          <p:cNvPr id="45" name="Text Box 104"/>
          <p:cNvSpPr txBox="1">
            <a:spLocks noChangeArrowheads="1"/>
          </p:cNvSpPr>
          <p:nvPr/>
        </p:nvSpPr>
        <p:spPr bwMode="auto">
          <a:xfrm>
            <a:off x="5743177" y="3869533"/>
            <a:ext cx="7739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dirty="0">
                <a:solidFill>
                  <a:schemeClr val="accent4"/>
                </a:solidFill>
                <a:ea typeface="华文细黑" pitchFamily="2" charset="-122"/>
              </a:rPr>
              <a:t>Group-2</a:t>
            </a:r>
          </a:p>
        </p:txBody>
      </p:sp>
      <p:sp>
        <p:nvSpPr>
          <p:cNvPr id="46" name="Text Box 105"/>
          <p:cNvSpPr txBox="1">
            <a:spLocks noChangeArrowheads="1"/>
          </p:cNvSpPr>
          <p:nvPr/>
        </p:nvSpPr>
        <p:spPr bwMode="auto">
          <a:xfrm>
            <a:off x="6616303" y="3869533"/>
            <a:ext cx="7739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>
                <a:solidFill>
                  <a:schemeClr val="accent4"/>
                </a:solidFill>
                <a:ea typeface="华文细黑" pitchFamily="2" charset="-122"/>
              </a:rPr>
              <a:t>Group-N</a:t>
            </a:r>
          </a:p>
        </p:txBody>
      </p:sp>
      <p:pic>
        <p:nvPicPr>
          <p:cNvPr id="47" name="Picture 2" descr="D:\!参考资料\!公司资料-120612\03.DPtech 产品资料－N系列\23.产品图片\DPX8000\JPEG\DPX8000-A12_FL_2011121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29" t="13042" r="1900" b="11859"/>
          <a:stretch>
            <a:fillRect/>
          </a:stretch>
        </p:blipFill>
        <p:spPr bwMode="auto">
          <a:xfrm>
            <a:off x="2267744" y="4941168"/>
            <a:ext cx="1296144" cy="149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2" descr="D:\!参考资料\!公司资料-120612\03.DPtech 产品资料－N系列\23.产品图片\DPX8000\JPEG\DPX8000-A12_FL_2011121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29" t="13042" r="1900" b="11859"/>
          <a:stretch>
            <a:fillRect/>
          </a:stretch>
        </p:blipFill>
        <p:spPr bwMode="auto">
          <a:xfrm>
            <a:off x="539552" y="4941168"/>
            <a:ext cx="1296144" cy="149173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上箭头 49"/>
          <p:cNvSpPr/>
          <p:nvPr/>
        </p:nvSpPr>
        <p:spPr>
          <a:xfrm>
            <a:off x="539552" y="3933056"/>
            <a:ext cx="2880320" cy="936104"/>
          </a:xfrm>
          <a:prstGeom prst="up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+mj-ea"/>
                <a:ea typeface="+mj-ea"/>
              </a:rPr>
              <a:t>跨机框虚拟化</a:t>
            </a:r>
            <a:endParaRPr lang="en-US" altLang="zh-CN" sz="14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+mj-ea"/>
                <a:ea typeface="+mj-ea"/>
              </a:rPr>
              <a:t>跨板卡虚拟化</a:t>
            </a:r>
            <a:endParaRPr lang="en-US" altLang="zh-CN" sz="14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3131840" y="2060848"/>
            <a:ext cx="1584176" cy="1224136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0000"/>
                </a:solidFill>
                <a:latin typeface="+mj-ea"/>
                <a:ea typeface="+mj-ea"/>
              </a:rPr>
              <a:t>1:M</a:t>
            </a:r>
            <a:endParaRPr lang="zh-CN" altLang="en-US" sz="14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接连接符 62"/>
          <p:cNvCxnSpPr/>
          <p:nvPr/>
        </p:nvCxnSpPr>
        <p:spPr bwMode="auto">
          <a:xfrm flipH="1" flipV="1">
            <a:off x="2455863" y="1339949"/>
            <a:ext cx="2795587" cy="7175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 bwMode="auto">
          <a:xfrm flipV="1">
            <a:off x="1168400" y="1339949"/>
            <a:ext cx="1252538" cy="7175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 bwMode="auto">
          <a:xfrm flipV="1">
            <a:off x="1946275" y="1312962"/>
            <a:ext cx="1016000" cy="65563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79388" y="5445224"/>
            <a:ext cx="87852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1600" b="1" dirty="0">
                <a:ea typeface="华文细黑" pitchFamily="2" charset="-122"/>
              </a:rPr>
              <a:t>凭借高性能、</a:t>
            </a:r>
            <a:r>
              <a:rPr lang="en-US" altLang="zh-CN" sz="1600" b="1" dirty="0">
                <a:ea typeface="华文细黑" pitchFamily="2" charset="-122"/>
              </a:rPr>
              <a:t>N:M</a:t>
            </a:r>
            <a:r>
              <a:rPr lang="zh-CN" altLang="en-US" sz="1600" b="1" dirty="0">
                <a:ea typeface="华文细黑" pitchFamily="2" charset="-122"/>
              </a:rPr>
              <a:t>虚拟化、高可靠等领先技术， </a:t>
            </a:r>
            <a:r>
              <a:rPr lang="en-US" altLang="zh-CN" sz="1600" b="1" dirty="0" err="1">
                <a:ea typeface="华文细黑" pitchFamily="2" charset="-122"/>
              </a:rPr>
              <a:t>DPtech</a:t>
            </a:r>
            <a:r>
              <a:rPr lang="zh-CN" altLang="en-US" sz="1600" b="1" dirty="0">
                <a:ea typeface="华文细黑" pitchFamily="2" charset="-122"/>
              </a:rPr>
              <a:t> 云安全防火墙成功应用于中国电信云计算三大节点中的上海节点、四川节点</a:t>
            </a:r>
          </a:p>
          <a:p>
            <a:pPr marL="342900" indent="-342900" eaLnBrk="0" hangingPunct="0"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1600" b="1" dirty="0">
                <a:ea typeface="华文细黑" pitchFamily="2" charset="-122"/>
              </a:rPr>
              <a:t>电信其它部分客户：上海电信、甘肃电信、广东电信、黑龙江电信   吉林电信、福州电信、  内蒙古电信   武汉电信、陕西电信、成都电信等</a:t>
            </a:r>
          </a:p>
        </p:txBody>
      </p:sp>
      <p:cxnSp>
        <p:nvCxnSpPr>
          <p:cNvPr id="67" name="直接连接符 66"/>
          <p:cNvCxnSpPr/>
          <p:nvPr/>
        </p:nvCxnSpPr>
        <p:spPr bwMode="auto">
          <a:xfrm flipH="1">
            <a:off x="1149350" y="3065562"/>
            <a:ext cx="758825" cy="42862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 bwMode="auto">
          <a:xfrm flipH="1" flipV="1">
            <a:off x="3265488" y="3114774"/>
            <a:ext cx="665162" cy="42862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 bwMode="auto">
          <a:xfrm>
            <a:off x="1306513" y="2311499"/>
            <a:ext cx="744537" cy="68103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 bwMode="auto">
          <a:xfrm flipH="1">
            <a:off x="2987675" y="2311499"/>
            <a:ext cx="1017588" cy="68103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 bwMode="auto">
          <a:xfrm>
            <a:off x="1984375" y="2311499"/>
            <a:ext cx="852488" cy="6985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 bwMode="auto">
          <a:xfrm flipH="1">
            <a:off x="2051050" y="2273399"/>
            <a:ext cx="1225550" cy="79216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 bwMode="auto">
          <a:xfrm flipH="1">
            <a:off x="3059113" y="2960787"/>
            <a:ext cx="687387" cy="1539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 bwMode="auto">
          <a:xfrm flipH="1" flipV="1">
            <a:off x="1403350" y="2927449"/>
            <a:ext cx="504825" cy="2095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 bwMode="auto">
          <a:xfrm flipH="1">
            <a:off x="2339975" y="3092549"/>
            <a:ext cx="6223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 bwMode="auto">
          <a:xfrm>
            <a:off x="2947988" y="3310037"/>
            <a:ext cx="354012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 bwMode="auto">
          <a:xfrm flipH="1" flipV="1">
            <a:off x="2947988" y="3310037"/>
            <a:ext cx="1335087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 bwMode="auto">
          <a:xfrm flipH="1" flipV="1">
            <a:off x="2092325" y="3310037"/>
            <a:ext cx="249238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4513" idx="0"/>
          </p:cNvCxnSpPr>
          <p:nvPr/>
        </p:nvCxnSpPr>
        <p:spPr bwMode="auto">
          <a:xfrm flipV="1">
            <a:off x="1306513" y="3310037"/>
            <a:ext cx="785812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4513" idx="0"/>
          </p:cNvCxnSpPr>
          <p:nvPr/>
        </p:nvCxnSpPr>
        <p:spPr bwMode="auto">
          <a:xfrm flipV="1">
            <a:off x="1306513" y="3310037"/>
            <a:ext cx="1641475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 bwMode="auto">
          <a:xfrm flipV="1">
            <a:off x="2409825" y="3310037"/>
            <a:ext cx="538163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 bwMode="auto">
          <a:xfrm>
            <a:off x="2092325" y="3310037"/>
            <a:ext cx="1209675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 bwMode="auto">
          <a:xfrm flipH="1" flipV="1">
            <a:off x="2092325" y="3310037"/>
            <a:ext cx="2190750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1769"/>
          <p:cNvSpPr txBox="1">
            <a:spLocks noChangeArrowheads="1"/>
          </p:cNvSpPr>
          <p:nvPr/>
        </p:nvSpPr>
        <p:spPr bwMode="auto">
          <a:xfrm>
            <a:off x="179388" y="4732437"/>
            <a:ext cx="1235075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ea"/>
                <a:ea typeface="+mn-ea"/>
              </a:rPr>
              <a:t>服务器群</a:t>
            </a:r>
            <a:endParaRPr lang="en-US" altLang="zh-CN" sz="1200" dirty="0" smtClean="0">
              <a:latin typeface="+mn-ea"/>
              <a:ea typeface="+mn-ea"/>
            </a:endParaRPr>
          </a:p>
        </p:txBody>
      </p:sp>
      <p:pic>
        <p:nvPicPr>
          <p:cNvPr id="14359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0488" y="2919512"/>
            <a:ext cx="635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0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1984474"/>
            <a:ext cx="441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1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2800" y="2714724"/>
            <a:ext cx="590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2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825" y="2919512"/>
            <a:ext cx="635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3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5850" y="1984474"/>
            <a:ext cx="441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4" name="Text Box 1769"/>
          <p:cNvSpPr txBox="1">
            <a:spLocks noChangeArrowheads="1"/>
          </p:cNvSpPr>
          <p:nvPr/>
        </p:nvSpPr>
        <p:spPr bwMode="auto">
          <a:xfrm>
            <a:off x="179388" y="3076674"/>
            <a:ext cx="17287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 dirty="0" err="1">
                <a:solidFill>
                  <a:srgbClr val="FFC000"/>
                </a:solidFill>
                <a:ea typeface="华文细黑" pitchFamily="2" charset="-122"/>
              </a:rPr>
              <a:t>DPtech</a:t>
            </a:r>
            <a:r>
              <a:rPr lang="zh-CN" altLang="en-US" sz="1200" b="1" dirty="0">
                <a:solidFill>
                  <a:srgbClr val="FFC000"/>
                </a:solidFill>
                <a:ea typeface="华文细黑" pitchFamily="2" charset="-122"/>
              </a:rPr>
              <a:t>防火墙</a:t>
            </a:r>
            <a:endParaRPr lang="en-US" altLang="zh-CN" sz="1200" b="1" dirty="0">
              <a:solidFill>
                <a:srgbClr val="FFC000"/>
              </a:solidFill>
              <a:ea typeface="华文细黑" pitchFamily="2" charset="-122"/>
            </a:endParaRPr>
          </a:p>
        </p:txBody>
      </p:sp>
      <p:sp>
        <p:nvSpPr>
          <p:cNvPr id="91" name="Text Box 1769"/>
          <p:cNvSpPr txBox="1">
            <a:spLocks noChangeArrowheads="1"/>
          </p:cNvSpPr>
          <p:nvPr/>
        </p:nvSpPr>
        <p:spPr bwMode="auto">
          <a:xfrm>
            <a:off x="457200" y="2213074"/>
            <a:ext cx="123507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ea"/>
                <a:ea typeface="+mn-ea"/>
              </a:rPr>
              <a:t>出口路由器</a:t>
            </a:r>
            <a:endParaRPr lang="en-US" altLang="zh-CN" sz="1200" dirty="0" smtClean="0">
              <a:latin typeface="+mn-ea"/>
              <a:ea typeface="+mn-ea"/>
            </a:endParaRPr>
          </a:p>
        </p:txBody>
      </p:sp>
      <p:pic>
        <p:nvPicPr>
          <p:cNvPr id="14366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4600" y="1984474"/>
            <a:ext cx="441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7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2138" y="1984474"/>
            <a:ext cx="441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8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375" y="2714724"/>
            <a:ext cx="590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9" name="Picture 45" descr="\\192.168.1.20\丽日共享\201011\I 业务一部\徐琳浩\0927－黄永锋－迪普科技图标13588720200\迪普科技图标eps png emf\应用交付网关\应用交付网关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9950" y="3344962"/>
            <a:ext cx="5334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0" name="Picture 45" descr="\\192.168.1.20\丽日共享\201011\I 业务一部\徐琳浩\0927－黄永锋－迪普科技图标13588720200\迪普科技图标eps png emf\应用交付网关\应用交付网关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97288" y="3344962"/>
            <a:ext cx="5334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4379"/>
          <p:cNvGrpSpPr>
            <a:grpSpLocks/>
          </p:cNvGrpSpPr>
          <p:nvPr/>
        </p:nvGrpSpPr>
        <p:grpSpPr bwMode="auto">
          <a:xfrm>
            <a:off x="900113" y="4216499"/>
            <a:ext cx="811212" cy="792163"/>
            <a:chOff x="2123728" y="4293096"/>
            <a:chExt cx="863424" cy="792088"/>
          </a:xfrm>
        </p:grpSpPr>
        <p:grpSp>
          <p:nvGrpSpPr>
            <p:cNvPr id="3" name="组合 52"/>
            <p:cNvGrpSpPr>
              <a:grpSpLocks/>
            </p:cNvGrpSpPr>
            <p:nvPr/>
          </p:nvGrpSpPr>
          <p:grpSpPr bwMode="auto">
            <a:xfrm>
              <a:off x="2264109" y="4683317"/>
              <a:ext cx="291709" cy="329859"/>
              <a:chOff x="1321015" y="4938840"/>
              <a:chExt cx="526827" cy="598345"/>
            </a:xfrm>
          </p:grpSpPr>
          <p:pic>
            <p:nvPicPr>
              <p:cNvPr id="14517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18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19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56"/>
            <p:cNvGrpSpPr>
              <a:grpSpLocks/>
            </p:cNvGrpSpPr>
            <p:nvPr/>
          </p:nvGrpSpPr>
          <p:grpSpPr bwMode="auto">
            <a:xfrm>
              <a:off x="2583056" y="4683317"/>
              <a:ext cx="291709" cy="329859"/>
              <a:chOff x="1321015" y="4938840"/>
              <a:chExt cx="526827" cy="598345"/>
            </a:xfrm>
          </p:grpSpPr>
          <p:pic>
            <p:nvPicPr>
              <p:cNvPr id="14514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15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16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511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0377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12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8316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513" name="圆角矩形 14376"/>
            <p:cNvSpPr>
              <a:spLocks noChangeArrowheads="1"/>
            </p:cNvSpPr>
            <p:nvPr/>
          </p:nvSpPr>
          <p:spPr bwMode="auto">
            <a:xfrm>
              <a:off x="2123728" y="4293096"/>
              <a:ext cx="863424" cy="792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ea typeface="华文细黑" pitchFamily="2" charset="-122"/>
              </a:endParaRPr>
            </a:p>
          </p:txBody>
        </p:sp>
      </p:grpSp>
      <p:sp>
        <p:nvSpPr>
          <p:cNvPr id="109" name="Text Box 1769"/>
          <p:cNvSpPr txBox="1">
            <a:spLocks noChangeArrowheads="1"/>
          </p:cNvSpPr>
          <p:nvPr/>
        </p:nvSpPr>
        <p:spPr bwMode="auto">
          <a:xfrm>
            <a:off x="2079625" y="3149699"/>
            <a:ext cx="123507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ea"/>
                <a:ea typeface="+mn-ea"/>
              </a:rPr>
              <a:t>汇聚交换机</a:t>
            </a:r>
            <a:endParaRPr lang="en-US" altLang="zh-CN" sz="1200" dirty="0" smtClean="0">
              <a:latin typeface="+mn-ea"/>
              <a:ea typeface="+mn-ea"/>
            </a:endParaRPr>
          </a:p>
        </p:txBody>
      </p:sp>
      <p:grpSp>
        <p:nvGrpSpPr>
          <p:cNvPr id="5" name="组合 14379"/>
          <p:cNvGrpSpPr>
            <a:grpSpLocks/>
          </p:cNvGrpSpPr>
          <p:nvPr/>
        </p:nvGrpSpPr>
        <p:grpSpPr bwMode="auto">
          <a:xfrm>
            <a:off x="1801813" y="4216499"/>
            <a:ext cx="811212" cy="792163"/>
            <a:chOff x="2123728" y="4293096"/>
            <a:chExt cx="863424" cy="792088"/>
          </a:xfrm>
        </p:grpSpPr>
        <p:grpSp>
          <p:nvGrpSpPr>
            <p:cNvPr id="6" name="组合 52"/>
            <p:cNvGrpSpPr>
              <a:grpSpLocks/>
            </p:cNvGrpSpPr>
            <p:nvPr/>
          </p:nvGrpSpPr>
          <p:grpSpPr bwMode="auto">
            <a:xfrm>
              <a:off x="2264109" y="4683317"/>
              <a:ext cx="291709" cy="329859"/>
              <a:chOff x="1321015" y="4938840"/>
              <a:chExt cx="526827" cy="598345"/>
            </a:xfrm>
          </p:grpSpPr>
          <p:pic>
            <p:nvPicPr>
              <p:cNvPr id="14506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07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08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组合 56"/>
            <p:cNvGrpSpPr>
              <a:grpSpLocks/>
            </p:cNvGrpSpPr>
            <p:nvPr/>
          </p:nvGrpSpPr>
          <p:grpSpPr bwMode="auto">
            <a:xfrm>
              <a:off x="2583056" y="4683317"/>
              <a:ext cx="291709" cy="329859"/>
              <a:chOff x="1321015" y="4938840"/>
              <a:chExt cx="526827" cy="598345"/>
            </a:xfrm>
          </p:grpSpPr>
          <p:pic>
            <p:nvPicPr>
              <p:cNvPr id="14503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04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505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500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0377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501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8316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502" name="圆角矩形 14376"/>
            <p:cNvSpPr>
              <a:spLocks noChangeArrowheads="1"/>
            </p:cNvSpPr>
            <p:nvPr/>
          </p:nvSpPr>
          <p:spPr bwMode="auto">
            <a:xfrm>
              <a:off x="2123728" y="4293096"/>
              <a:ext cx="863424" cy="792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ea typeface="华文细黑" pitchFamily="2" charset="-122"/>
              </a:endParaRPr>
            </a:p>
          </p:txBody>
        </p:sp>
      </p:grpSp>
      <p:grpSp>
        <p:nvGrpSpPr>
          <p:cNvPr id="8" name="组合 14379"/>
          <p:cNvGrpSpPr>
            <a:grpSpLocks/>
          </p:cNvGrpSpPr>
          <p:nvPr/>
        </p:nvGrpSpPr>
        <p:grpSpPr bwMode="auto">
          <a:xfrm>
            <a:off x="2700338" y="4216499"/>
            <a:ext cx="811212" cy="792163"/>
            <a:chOff x="2123728" y="4293096"/>
            <a:chExt cx="863424" cy="792088"/>
          </a:xfrm>
        </p:grpSpPr>
        <p:grpSp>
          <p:nvGrpSpPr>
            <p:cNvPr id="9" name="组合 52"/>
            <p:cNvGrpSpPr>
              <a:grpSpLocks/>
            </p:cNvGrpSpPr>
            <p:nvPr/>
          </p:nvGrpSpPr>
          <p:grpSpPr bwMode="auto">
            <a:xfrm>
              <a:off x="2264109" y="4683317"/>
              <a:ext cx="291709" cy="329859"/>
              <a:chOff x="1321015" y="4938840"/>
              <a:chExt cx="526827" cy="598345"/>
            </a:xfrm>
          </p:grpSpPr>
          <p:pic>
            <p:nvPicPr>
              <p:cNvPr id="14495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96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97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组合 56"/>
            <p:cNvGrpSpPr>
              <a:grpSpLocks/>
            </p:cNvGrpSpPr>
            <p:nvPr/>
          </p:nvGrpSpPr>
          <p:grpSpPr bwMode="auto">
            <a:xfrm>
              <a:off x="2583056" y="4683317"/>
              <a:ext cx="291709" cy="329859"/>
              <a:chOff x="1321015" y="4938840"/>
              <a:chExt cx="526827" cy="598345"/>
            </a:xfrm>
          </p:grpSpPr>
          <p:pic>
            <p:nvPicPr>
              <p:cNvPr id="14492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93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94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489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0377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90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8316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91" name="圆角矩形 14376"/>
            <p:cNvSpPr>
              <a:spLocks noChangeArrowheads="1"/>
            </p:cNvSpPr>
            <p:nvPr/>
          </p:nvSpPr>
          <p:spPr bwMode="auto">
            <a:xfrm>
              <a:off x="2123728" y="4293096"/>
              <a:ext cx="863424" cy="792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ea typeface="华文细黑" pitchFamily="2" charset="-122"/>
              </a:endParaRPr>
            </a:p>
          </p:txBody>
        </p:sp>
      </p:grpSp>
      <p:grpSp>
        <p:nvGrpSpPr>
          <p:cNvPr id="11" name="组合 14379"/>
          <p:cNvGrpSpPr>
            <a:grpSpLocks/>
          </p:cNvGrpSpPr>
          <p:nvPr/>
        </p:nvGrpSpPr>
        <p:grpSpPr bwMode="auto">
          <a:xfrm>
            <a:off x="3616325" y="4216499"/>
            <a:ext cx="811213" cy="792163"/>
            <a:chOff x="2123728" y="4293096"/>
            <a:chExt cx="863424" cy="792088"/>
          </a:xfrm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264109" y="4683317"/>
              <a:ext cx="291709" cy="329859"/>
              <a:chOff x="1321015" y="4938840"/>
              <a:chExt cx="526827" cy="598345"/>
            </a:xfrm>
          </p:grpSpPr>
          <p:pic>
            <p:nvPicPr>
              <p:cNvPr id="14484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85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86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" name="组合 56"/>
            <p:cNvGrpSpPr>
              <a:grpSpLocks/>
            </p:cNvGrpSpPr>
            <p:nvPr/>
          </p:nvGrpSpPr>
          <p:grpSpPr bwMode="auto">
            <a:xfrm>
              <a:off x="2583056" y="4683317"/>
              <a:ext cx="291709" cy="329859"/>
              <a:chOff x="1321015" y="4938840"/>
              <a:chExt cx="526827" cy="598345"/>
            </a:xfrm>
          </p:grpSpPr>
          <p:pic>
            <p:nvPicPr>
              <p:cNvPr id="14481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82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83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478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0377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79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8316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80" name="圆角矩形 14376"/>
            <p:cNvSpPr>
              <a:spLocks noChangeArrowheads="1"/>
            </p:cNvSpPr>
            <p:nvPr/>
          </p:nvSpPr>
          <p:spPr bwMode="auto">
            <a:xfrm>
              <a:off x="2123728" y="4293096"/>
              <a:ext cx="863424" cy="792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ea typeface="华文细黑" pitchFamily="2" charset="-122"/>
              </a:endParaRPr>
            </a:p>
          </p:txBody>
        </p:sp>
      </p:grpSp>
      <p:cxnSp>
        <p:nvCxnSpPr>
          <p:cNvPr id="146" name="直接连接符 145"/>
          <p:cNvCxnSpPr/>
          <p:nvPr/>
        </p:nvCxnSpPr>
        <p:spPr bwMode="auto">
          <a:xfrm flipH="1">
            <a:off x="5124450" y="3136999"/>
            <a:ext cx="742950" cy="3571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 bwMode="auto">
          <a:xfrm flipH="1" flipV="1">
            <a:off x="7164388" y="3136999"/>
            <a:ext cx="742950" cy="4064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 bwMode="auto">
          <a:xfrm>
            <a:off x="5281613" y="2311499"/>
            <a:ext cx="639762" cy="6985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 bwMode="auto">
          <a:xfrm flipH="1">
            <a:off x="7019925" y="2311499"/>
            <a:ext cx="960438" cy="68103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 bwMode="auto">
          <a:xfrm>
            <a:off x="5959475" y="2311499"/>
            <a:ext cx="852488" cy="6985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 bwMode="auto">
          <a:xfrm flipH="1">
            <a:off x="6084888" y="2273399"/>
            <a:ext cx="1295400" cy="79216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 bwMode="auto">
          <a:xfrm flipH="1">
            <a:off x="7019925" y="2960787"/>
            <a:ext cx="703263" cy="24923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 bwMode="auto">
          <a:xfrm flipH="1" flipV="1">
            <a:off x="5378450" y="2927449"/>
            <a:ext cx="488950" cy="2095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 bwMode="auto">
          <a:xfrm flipH="1">
            <a:off x="6315075" y="3092549"/>
            <a:ext cx="6223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 bwMode="auto">
          <a:xfrm>
            <a:off x="6923088" y="3310037"/>
            <a:ext cx="171450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 bwMode="auto">
          <a:xfrm flipH="1" flipV="1">
            <a:off x="6923088" y="3310037"/>
            <a:ext cx="1114425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 bwMode="auto">
          <a:xfrm flipH="1" flipV="1">
            <a:off x="6067425" y="3310037"/>
            <a:ext cx="249238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469" idx="0"/>
          </p:cNvCxnSpPr>
          <p:nvPr/>
        </p:nvCxnSpPr>
        <p:spPr bwMode="auto">
          <a:xfrm flipV="1">
            <a:off x="5194300" y="3310037"/>
            <a:ext cx="873125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469" idx="0"/>
          </p:cNvCxnSpPr>
          <p:nvPr/>
        </p:nvCxnSpPr>
        <p:spPr bwMode="auto">
          <a:xfrm flipV="1">
            <a:off x="5194300" y="3310037"/>
            <a:ext cx="1728788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 bwMode="auto">
          <a:xfrm flipV="1">
            <a:off x="6284913" y="3310037"/>
            <a:ext cx="638175" cy="949325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 bwMode="auto">
          <a:xfrm>
            <a:off x="6067425" y="3310037"/>
            <a:ext cx="1027113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 bwMode="auto">
          <a:xfrm flipH="1" flipV="1">
            <a:off x="6067425" y="3310037"/>
            <a:ext cx="1970088" cy="906462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93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5588" y="2919512"/>
            <a:ext cx="635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4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8813" y="1984474"/>
            <a:ext cx="441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5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7900" y="2714724"/>
            <a:ext cx="590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6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9925" y="2919512"/>
            <a:ext cx="635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97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0950" y="1984474"/>
            <a:ext cx="441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98" name="Text Box 1769"/>
          <p:cNvSpPr txBox="1">
            <a:spLocks noChangeArrowheads="1"/>
          </p:cNvSpPr>
          <p:nvPr/>
        </p:nvSpPr>
        <p:spPr bwMode="auto">
          <a:xfrm>
            <a:off x="7667625" y="3065562"/>
            <a:ext cx="1233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FFC000"/>
                </a:solidFill>
                <a:ea typeface="华文细黑" pitchFamily="2" charset="-122"/>
              </a:rPr>
              <a:t>DPtech</a:t>
            </a:r>
            <a:r>
              <a:rPr lang="zh-CN" altLang="en-US" sz="1200" b="1">
                <a:solidFill>
                  <a:srgbClr val="FFC000"/>
                </a:solidFill>
                <a:ea typeface="华文细黑" pitchFamily="2" charset="-122"/>
              </a:rPr>
              <a:t>防火墙</a:t>
            </a:r>
            <a:endParaRPr lang="en-US" altLang="zh-CN" sz="1200" b="1">
              <a:solidFill>
                <a:srgbClr val="FFC000"/>
              </a:solidFill>
              <a:ea typeface="华文细黑" pitchFamily="2" charset="-122"/>
            </a:endParaRPr>
          </a:p>
        </p:txBody>
      </p:sp>
      <p:sp>
        <p:nvSpPr>
          <p:cNvPr id="176" name="Text Box 1769"/>
          <p:cNvSpPr txBox="1">
            <a:spLocks noChangeArrowheads="1"/>
          </p:cNvSpPr>
          <p:nvPr/>
        </p:nvSpPr>
        <p:spPr bwMode="auto">
          <a:xfrm>
            <a:off x="7945438" y="2213074"/>
            <a:ext cx="123507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ea"/>
                <a:ea typeface="+mn-ea"/>
              </a:rPr>
              <a:t>出口路由器</a:t>
            </a:r>
            <a:endParaRPr lang="en-US" altLang="zh-CN" sz="1200" dirty="0" smtClean="0">
              <a:latin typeface="+mn-ea"/>
              <a:ea typeface="+mn-ea"/>
            </a:endParaRPr>
          </a:p>
        </p:txBody>
      </p:sp>
      <p:pic>
        <p:nvPicPr>
          <p:cNvPr id="14400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2563" y="1984474"/>
            <a:ext cx="441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1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7238" y="1984474"/>
            <a:ext cx="441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2" name="Picture 34" descr="\\192.168.1.20\丽日共享\201011\I 业务一部\徐琳浩\0927－黄永锋－迪普科技图标13588720200\迪普科技图标eps png emf\应用防火墙\应用防火墙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12063" y="2714724"/>
            <a:ext cx="590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3" name="Picture 45" descr="\\192.168.1.20\丽日共享\201011\I 业务一部\徐琳浩\0927－黄永锋－迪普科技图标13588720200\迪普科技图标eps png emf\应用交付网关\应用交付网关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5050" y="3344962"/>
            <a:ext cx="5334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04" name="Picture 45" descr="\\192.168.1.20\丽日共享\201011\I 业务一部\徐琳浩\0927－黄永锋－迪普科技图标13588720200\迪普科技图标eps png emf\应用交付网关\应用交付网关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73975" y="3344962"/>
            <a:ext cx="5334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4379"/>
          <p:cNvGrpSpPr>
            <a:grpSpLocks/>
          </p:cNvGrpSpPr>
          <p:nvPr/>
        </p:nvGrpSpPr>
        <p:grpSpPr bwMode="auto">
          <a:xfrm>
            <a:off x="4787900" y="4216499"/>
            <a:ext cx="811213" cy="792163"/>
            <a:chOff x="2123728" y="4293096"/>
            <a:chExt cx="863424" cy="792088"/>
          </a:xfrm>
        </p:grpSpPr>
        <p:grpSp>
          <p:nvGrpSpPr>
            <p:cNvPr id="15" name="组合 52"/>
            <p:cNvGrpSpPr>
              <a:grpSpLocks/>
            </p:cNvGrpSpPr>
            <p:nvPr/>
          </p:nvGrpSpPr>
          <p:grpSpPr bwMode="auto">
            <a:xfrm>
              <a:off x="2264109" y="4683317"/>
              <a:ext cx="291709" cy="329859"/>
              <a:chOff x="1321015" y="4938840"/>
              <a:chExt cx="526827" cy="598345"/>
            </a:xfrm>
          </p:grpSpPr>
          <p:pic>
            <p:nvPicPr>
              <p:cNvPr id="14473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74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75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6" name="组合 56"/>
            <p:cNvGrpSpPr>
              <a:grpSpLocks/>
            </p:cNvGrpSpPr>
            <p:nvPr/>
          </p:nvGrpSpPr>
          <p:grpSpPr bwMode="auto">
            <a:xfrm>
              <a:off x="2583056" y="4683317"/>
              <a:ext cx="291709" cy="329859"/>
              <a:chOff x="1321015" y="4938840"/>
              <a:chExt cx="526827" cy="598345"/>
            </a:xfrm>
          </p:grpSpPr>
          <p:pic>
            <p:nvPicPr>
              <p:cNvPr id="14470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71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72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467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0377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68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8316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69" name="圆角矩形 14376"/>
            <p:cNvSpPr>
              <a:spLocks noChangeArrowheads="1"/>
            </p:cNvSpPr>
            <p:nvPr/>
          </p:nvSpPr>
          <p:spPr bwMode="auto">
            <a:xfrm>
              <a:off x="2123728" y="4293096"/>
              <a:ext cx="863424" cy="792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ea typeface="华文细黑" pitchFamily="2" charset="-122"/>
              </a:endParaRPr>
            </a:p>
          </p:txBody>
        </p:sp>
      </p:grpSp>
      <p:sp>
        <p:nvSpPr>
          <p:cNvPr id="198" name="Text Box 1769"/>
          <p:cNvSpPr txBox="1">
            <a:spLocks noChangeArrowheads="1"/>
          </p:cNvSpPr>
          <p:nvPr/>
        </p:nvSpPr>
        <p:spPr bwMode="auto">
          <a:xfrm>
            <a:off x="6054725" y="3149699"/>
            <a:ext cx="123507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ea"/>
                <a:ea typeface="+mn-ea"/>
              </a:rPr>
              <a:t>汇聚交换机</a:t>
            </a:r>
            <a:endParaRPr lang="en-US" altLang="zh-CN" sz="1200" dirty="0" smtClean="0">
              <a:latin typeface="+mn-ea"/>
              <a:ea typeface="+mn-ea"/>
            </a:endParaRPr>
          </a:p>
        </p:txBody>
      </p:sp>
      <p:grpSp>
        <p:nvGrpSpPr>
          <p:cNvPr id="17" name="组合 14379"/>
          <p:cNvGrpSpPr>
            <a:grpSpLocks/>
          </p:cNvGrpSpPr>
          <p:nvPr/>
        </p:nvGrpSpPr>
        <p:grpSpPr bwMode="auto">
          <a:xfrm>
            <a:off x="5689600" y="4216499"/>
            <a:ext cx="811213" cy="792163"/>
            <a:chOff x="2123728" y="4293096"/>
            <a:chExt cx="863424" cy="792088"/>
          </a:xfrm>
        </p:grpSpPr>
        <p:grpSp>
          <p:nvGrpSpPr>
            <p:cNvPr id="18" name="组合 52"/>
            <p:cNvGrpSpPr>
              <a:grpSpLocks/>
            </p:cNvGrpSpPr>
            <p:nvPr/>
          </p:nvGrpSpPr>
          <p:grpSpPr bwMode="auto">
            <a:xfrm>
              <a:off x="2264109" y="4683317"/>
              <a:ext cx="291709" cy="329859"/>
              <a:chOff x="1321015" y="4938840"/>
              <a:chExt cx="526827" cy="598345"/>
            </a:xfrm>
          </p:grpSpPr>
          <p:pic>
            <p:nvPicPr>
              <p:cNvPr id="14462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63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64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" name="组合 56"/>
            <p:cNvGrpSpPr>
              <a:grpSpLocks/>
            </p:cNvGrpSpPr>
            <p:nvPr/>
          </p:nvGrpSpPr>
          <p:grpSpPr bwMode="auto">
            <a:xfrm>
              <a:off x="2583056" y="4683317"/>
              <a:ext cx="291709" cy="329859"/>
              <a:chOff x="1321015" y="4938840"/>
              <a:chExt cx="526827" cy="598345"/>
            </a:xfrm>
          </p:grpSpPr>
          <p:pic>
            <p:nvPicPr>
              <p:cNvPr id="14459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60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61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456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0377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57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8316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58" name="圆角矩形 14376"/>
            <p:cNvSpPr>
              <a:spLocks noChangeArrowheads="1"/>
            </p:cNvSpPr>
            <p:nvPr/>
          </p:nvSpPr>
          <p:spPr bwMode="auto">
            <a:xfrm>
              <a:off x="2123728" y="4293096"/>
              <a:ext cx="863424" cy="792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ea typeface="华文细黑" pitchFamily="2" charset="-122"/>
              </a:endParaRPr>
            </a:p>
          </p:txBody>
        </p:sp>
      </p:grpSp>
      <p:grpSp>
        <p:nvGrpSpPr>
          <p:cNvPr id="20" name="组合 14379"/>
          <p:cNvGrpSpPr>
            <a:grpSpLocks/>
          </p:cNvGrpSpPr>
          <p:nvPr/>
        </p:nvGrpSpPr>
        <p:grpSpPr bwMode="auto">
          <a:xfrm>
            <a:off x="6588125" y="4216499"/>
            <a:ext cx="811213" cy="792163"/>
            <a:chOff x="2123728" y="4293096"/>
            <a:chExt cx="863424" cy="792088"/>
          </a:xfrm>
        </p:grpSpPr>
        <p:grpSp>
          <p:nvGrpSpPr>
            <p:cNvPr id="21" name="组合 52"/>
            <p:cNvGrpSpPr>
              <a:grpSpLocks/>
            </p:cNvGrpSpPr>
            <p:nvPr/>
          </p:nvGrpSpPr>
          <p:grpSpPr bwMode="auto">
            <a:xfrm>
              <a:off x="2264109" y="4683317"/>
              <a:ext cx="291709" cy="329859"/>
              <a:chOff x="1321015" y="4938840"/>
              <a:chExt cx="526827" cy="598345"/>
            </a:xfrm>
          </p:grpSpPr>
          <p:pic>
            <p:nvPicPr>
              <p:cNvPr id="14451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52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53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" name="组合 56"/>
            <p:cNvGrpSpPr>
              <a:grpSpLocks/>
            </p:cNvGrpSpPr>
            <p:nvPr/>
          </p:nvGrpSpPr>
          <p:grpSpPr bwMode="auto">
            <a:xfrm>
              <a:off x="2583056" y="4683317"/>
              <a:ext cx="291709" cy="329859"/>
              <a:chOff x="1321015" y="4938840"/>
              <a:chExt cx="526827" cy="598345"/>
            </a:xfrm>
          </p:grpSpPr>
          <p:pic>
            <p:nvPicPr>
              <p:cNvPr id="14448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49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50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445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0377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46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8316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47" name="圆角矩形 14376"/>
            <p:cNvSpPr>
              <a:spLocks noChangeArrowheads="1"/>
            </p:cNvSpPr>
            <p:nvPr/>
          </p:nvSpPr>
          <p:spPr bwMode="auto">
            <a:xfrm>
              <a:off x="2123728" y="4293096"/>
              <a:ext cx="863424" cy="792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ea typeface="华文细黑" pitchFamily="2" charset="-122"/>
              </a:endParaRPr>
            </a:p>
          </p:txBody>
        </p:sp>
      </p:grpSp>
      <p:grpSp>
        <p:nvGrpSpPr>
          <p:cNvPr id="23" name="组合 14379"/>
          <p:cNvGrpSpPr>
            <a:grpSpLocks/>
          </p:cNvGrpSpPr>
          <p:nvPr/>
        </p:nvGrpSpPr>
        <p:grpSpPr bwMode="auto">
          <a:xfrm>
            <a:off x="7504113" y="4216499"/>
            <a:ext cx="811212" cy="792163"/>
            <a:chOff x="2123728" y="4293096"/>
            <a:chExt cx="863424" cy="792088"/>
          </a:xfrm>
        </p:grpSpPr>
        <p:grpSp>
          <p:nvGrpSpPr>
            <p:cNvPr id="24" name="组合 52"/>
            <p:cNvGrpSpPr>
              <a:grpSpLocks/>
            </p:cNvGrpSpPr>
            <p:nvPr/>
          </p:nvGrpSpPr>
          <p:grpSpPr bwMode="auto">
            <a:xfrm>
              <a:off x="2264109" y="4683317"/>
              <a:ext cx="291709" cy="329859"/>
              <a:chOff x="1321015" y="4938840"/>
              <a:chExt cx="526827" cy="598345"/>
            </a:xfrm>
          </p:grpSpPr>
          <p:pic>
            <p:nvPicPr>
              <p:cNvPr id="14440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41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42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5" name="组合 56"/>
            <p:cNvGrpSpPr>
              <a:grpSpLocks/>
            </p:cNvGrpSpPr>
            <p:nvPr/>
          </p:nvGrpSpPr>
          <p:grpSpPr bwMode="auto">
            <a:xfrm>
              <a:off x="2583056" y="4683317"/>
              <a:ext cx="291709" cy="329859"/>
              <a:chOff x="1321015" y="4938840"/>
              <a:chExt cx="526827" cy="598345"/>
            </a:xfrm>
          </p:grpSpPr>
          <p:pic>
            <p:nvPicPr>
              <p:cNvPr id="14437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321015" y="4938840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38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17296" y="499952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39" name="Picture 47" descr="\\192.168.1.20\丽日共享\201011\I 业务一部\徐琳浩\0927－黄永锋－迪普科技图标13588720200\迪普科技图标eps png emf\服务器\服务器.em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516600" y="5057888"/>
                <a:ext cx="331242" cy="479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434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0377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35" name="Picture 32" descr="\\192.168.1.20\丽日共享\201011\I 业务一部\徐琳浩\0927－黄永锋－迪普科技图标13588720200\迪普科技图标eps png emf\交换机\交换机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8316" y="4335759"/>
              <a:ext cx="3175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36" name="圆角矩形 14376"/>
            <p:cNvSpPr>
              <a:spLocks noChangeArrowheads="1"/>
            </p:cNvSpPr>
            <p:nvPr/>
          </p:nvSpPr>
          <p:spPr bwMode="auto">
            <a:xfrm>
              <a:off x="2123728" y="4293096"/>
              <a:ext cx="863424" cy="792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ea typeface="华文细黑" pitchFamily="2" charset="-122"/>
              </a:endParaRPr>
            </a:p>
          </p:txBody>
        </p:sp>
      </p:grpSp>
      <p:sp>
        <p:nvSpPr>
          <p:cNvPr id="14410" name="矩形 31"/>
          <p:cNvSpPr>
            <a:spLocks noChangeArrowheads="1"/>
          </p:cNvSpPr>
          <p:nvPr/>
        </p:nvSpPr>
        <p:spPr bwMode="auto">
          <a:xfrm>
            <a:off x="179388" y="1697137"/>
            <a:ext cx="4321175" cy="36766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ea typeface="华文细黑" pitchFamily="2" charset="-122"/>
            </a:endParaRPr>
          </a:p>
        </p:txBody>
      </p:sp>
      <p:sp>
        <p:nvSpPr>
          <p:cNvPr id="14411" name="Text Box 1769"/>
          <p:cNvSpPr txBox="1">
            <a:spLocks noChangeArrowheads="1"/>
          </p:cNvSpPr>
          <p:nvPr/>
        </p:nvSpPr>
        <p:spPr bwMode="auto">
          <a:xfrm>
            <a:off x="1825625" y="5081687"/>
            <a:ext cx="1233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ea typeface="华文细黑" pitchFamily="2" charset="-122"/>
              </a:rPr>
              <a:t>上海节点</a:t>
            </a:r>
            <a:endParaRPr lang="en-US" altLang="zh-CN" sz="1400">
              <a:ea typeface="华文细黑" pitchFamily="2" charset="-122"/>
            </a:endParaRPr>
          </a:p>
        </p:txBody>
      </p:sp>
      <p:sp>
        <p:nvSpPr>
          <p:cNvPr id="14412" name="矩形 233"/>
          <p:cNvSpPr>
            <a:spLocks noChangeArrowheads="1"/>
          </p:cNvSpPr>
          <p:nvPr/>
        </p:nvSpPr>
        <p:spPr bwMode="auto">
          <a:xfrm>
            <a:off x="4716463" y="1697137"/>
            <a:ext cx="4319587" cy="36766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ea typeface="华文细黑" pitchFamily="2" charset="-122"/>
            </a:endParaRPr>
          </a:p>
        </p:txBody>
      </p:sp>
      <p:sp>
        <p:nvSpPr>
          <p:cNvPr id="14413" name="Text Box 1769"/>
          <p:cNvSpPr txBox="1">
            <a:spLocks noChangeArrowheads="1"/>
          </p:cNvSpPr>
          <p:nvPr/>
        </p:nvSpPr>
        <p:spPr bwMode="auto">
          <a:xfrm>
            <a:off x="6357938" y="5081687"/>
            <a:ext cx="1233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ea typeface="华文细黑" pitchFamily="2" charset="-122"/>
              </a:rPr>
              <a:t>四川节点</a:t>
            </a:r>
            <a:endParaRPr lang="en-US" altLang="zh-CN" sz="1400">
              <a:ea typeface="华文细黑" pitchFamily="2" charset="-122"/>
            </a:endParaRPr>
          </a:p>
        </p:txBody>
      </p:sp>
      <p:cxnSp>
        <p:nvCxnSpPr>
          <p:cNvPr id="241" name="直接连接符 240"/>
          <p:cNvCxnSpPr/>
          <p:nvPr/>
        </p:nvCxnSpPr>
        <p:spPr bwMode="auto">
          <a:xfrm flipV="1">
            <a:off x="3419475" y="1211362"/>
            <a:ext cx="1528763" cy="79851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 bwMode="auto">
          <a:xfrm flipV="1">
            <a:off x="4098925" y="1339949"/>
            <a:ext cx="1266825" cy="7175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 bwMode="auto">
          <a:xfrm flipH="1" flipV="1">
            <a:off x="3109913" y="1211362"/>
            <a:ext cx="2849562" cy="77311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/>
          <p:nvPr/>
        </p:nvCxnSpPr>
        <p:spPr bwMode="auto">
          <a:xfrm flipH="1" flipV="1">
            <a:off x="5394325" y="1339949"/>
            <a:ext cx="1871663" cy="66992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 bwMode="auto">
          <a:xfrm flipH="1" flipV="1">
            <a:off x="5981700" y="1211362"/>
            <a:ext cx="2124075" cy="77311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"/>
          <p:cNvGrpSpPr>
            <a:grpSpLocks/>
          </p:cNvGrpSpPr>
          <p:nvPr/>
        </p:nvGrpSpPr>
        <p:grpSpPr bwMode="auto">
          <a:xfrm>
            <a:off x="1798638" y="981174"/>
            <a:ext cx="1693862" cy="644525"/>
            <a:chOff x="1491858" y="865778"/>
            <a:chExt cx="2232025" cy="849312"/>
          </a:xfrm>
        </p:grpSpPr>
        <p:grpSp>
          <p:nvGrpSpPr>
            <p:cNvPr id="27" name="Group 61"/>
            <p:cNvGrpSpPr>
              <a:grpSpLocks/>
            </p:cNvGrpSpPr>
            <p:nvPr/>
          </p:nvGrpSpPr>
          <p:grpSpPr bwMode="auto">
            <a:xfrm>
              <a:off x="1491858" y="865778"/>
              <a:ext cx="2232025" cy="849312"/>
              <a:chOff x="1052" y="1077"/>
              <a:chExt cx="2557" cy="738"/>
            </a:xfrm>
          </p:grpSpPr>
          <p:pic>
            <p:nvPicPr>
              <p:cNvPr id="14430" name="Picture 59" descr="云6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10000"/>
              </a:blip>
              <a:srcRect/>
              <a:stretch>
                <a:fillRect/>
              </a:stretch>
            </p:blipFill>
            <p:spPr bwMode="auto">
              <a:xfrm>
                <a:off x="1052" y="1077"/>
                <a:ext cx="2557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31" name="Text Box 60"/>
              <p:cNvSpPr txBox="1">
                <a:spLocks noChangeArrowheads="1"/>
              </p:cNvSpPr>
              <p:nvPr/>
            </p:nvSpPr>
            <p:spPr bwMode="auto">
              <a:xfrm>
                <a:off x="1771" y="1132"/>
                <a:ext cx="1047" cy="4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87823" tIns="43911" rIns="87823" bIns="43911">
                <a:spAutoFit/>
              </a:bodyPr>
              <a:lstStyle/>
              <a:p>
                <a:pPr marL="328613" indent="-328613" algn="ctr" defTabSz="877888">
                  <a:lnSpc>
                    <a:spcPct val="140000"/>
                  </a:lnSpc>
                  <a:spcBef>
                    <a:spcPct val="50000"/>
                  </a:spcBef>
                  <a:buClr>
                    <a:schemeClr val="bg2"/>
                  </a:buClr>
                  <a:buSzPct val="60000"/>
                  <a:buFont typeface="Wingdings" pitchFamily="2" charset="2"/>
                  <a:buNone/>
                </a:pPr>
                <a:endParaRPr lang="zh-CN" altLang="en-US" sz="1600">
                  <a:solidFill>
                    <a:srgbClr val="000000"/>
                  </a:solidFill>
                  <a:ea typeface="华文细黑" pitchFamily="2" charset="-122"/>
                </a:endParaRPr>
              </a:p>
            </p:txBody>
          </p:sp>
        </p:grpSp>
        <p:sp>
          <p:nvSpPr>
            <p:cNvPr id="248" name="矩形 247"/>
            <p:cNvSpPr/>
            <p:nvPr/>
          </p:nvSpPr>
          <p:spPr>
            <a:xfrm>
              <a:off x="2052479" y="1081245"/>
              <a:ext cx="1045935" cy="4434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  <a:ea typeface="+mn-ea"/>
                  <a:cs typeface="Arial" pitchFamily="34" charset="0"/>
                </a:rPr>
                <a:t>城域网</a:t>
              </a:r>
            </a:p>
          </p:txBody>
        </p:sp>
      </p:grpSp>
      <p:grpSp>
        <p:nvGrpSpPr>
          <p:cNvPr id="28" name="组合 3"/>
          <p:cNvGrpSpPr>
            <a:grpSpLocks/>
          </p:cNvGrpSpPr>
          <p:nvPr/>
        </p:nvGrpSpPr>
        <p:grpSpPr bwMode="auto">
          <a:xfrm>
            <a:off x="4716463" y="981174"/>
            <a:ext cx="1692275" cy="644525"/>
            <a:chOff x="4708525" y="865778"/>
            <a:chExt cx="2232025" cy="849312"/>
          </a:xfrm>
        </p:grpSpPr>
        <p:grpSp>
          <p:nvGrpSpPr>
            <p:cNvPr id="29" name="Group 61"/>
            <p:cNvGrpSpPr>
              <a:grpSpLocks/>
            </p:cNvGrpSpPr>
            <p:nvPr/>
          </p:nvGrpSpPr>
          <p:grpSpPr bwMode="auto">
            <a:xfrm>
              <a:off x="4708525" y="865778"/>
              <a:ext cx="2232025" cy="849312"/>
              <a:chOff x="1052" y="1077"/>
              <a:chExt cx="2557" cy="738"/>
            </a:xfrm>
          </p:grpSpPr>
          <p:pic>
            <p:nvPicPr>
              <p:cNvPr id="14426" name="Picture 59" descr="云6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10000"/>
              </a:blip>
              <a:srcRect/>
              <a:stretch>
                <a:fillRect/>
              </a:stretch>
            </p:blipFill>
            <p:spPr bwMode="auto">
              <a:xfrm>
                <a:off x="1052" y="1077"/>
                <a:ext cx="2557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27" name="Text Box 60"/>
              <p:cNvSpPr txBox="1">
                <a:spLocks noChangeArrowheads="1"/>
              </p:cNvSpPr>
              <p:nvPr/>
            </p:nvSpPr>
            <p:spPr bwMode="auto">
              <a:xfrm>
                <a:off x="1769" y="1132"/>
                <a:ext cx="1048" cy="4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87823" tIns="43911" rIns="87823" bIns="43911">
                <a:spAutoFit/>
              </a:bodyPr>
              <a:lstStyle/>
              <a:p>
                <a:pPr marL="328613" indent="-328613" algn="ctr" defTabSz="877888">
                  <a:lnSpc>
                    <a:spcPct val="140000"/>
                  </a:lnSpc>
                  <a:spcBef>
                    <a:spcPct val="50000"/>
                  </a:spcBef>
                  <a:buClr>
                    <a:schemeClr val="bg2"/>
                  </a:buClr>
                  <a:buSzPct val="60000"/>
                  <a:buFont typeface="Wingdings" pitchFamily="2" charset="2"/>
                  <a:buNone/>
                </a:pPr>
                <a:endParaRPr lang="zh-CN" altLang="en-US" sz="1600">
                  <a:solidFill>
                    <a:srgbClr val="000000"/>
                  </a:solidFill>
                  <a:ea typeface="华文细黑" pitchFamily="2" charset="-122"/>
                </a:endParaRPr>
              </a:p>
            </p:txBody>
          </p:sp>
        </p:grpSp>
        <p:sp>
          <p:nvSpPr>
            <p:cNvPr id="14425" name="矩形 98"/>
            <p:cNvSpPr>
              <a:spLocks noChangeArrowheads="1"/>
            </p:cNvSpPr>
            <p:nvPr/>
          </p:nvSpPr>
          <p:spPr bwMode="auto">
            <a:xfrm>
              <a:off x="5401583" y="1081245"/>
              <a:ext cx="776812" cy="44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000000"/>
                  </a:solidFill>
                  <a:ea typeface="华文细黑" pitchFamily="2" charset="-122"/>
                  <a:cs typeface="Arial" pitchFamily="34" charset="0"/>
                </a:rPr>
                <a:t>CN2</a:t>
              </a:r>
              <a:endParaRPr lang="zh-CN" altLang="en-US" sz="1600">
                <a:solidFill>
                  <a:srgbClr val="000000"/>
                </a:solidFill>
                <a:ea typeface="华文细黑" pitchFamily="2" charset="-122"/>
                <a:cs typeface="Arial" pitchFamily="34" charset="0"/>
              </a:endParaRPr>
            </a:p>
          </p:txBody>
        </p:sp>
      </p:grpSp>
      <p:sp>
        <p:nvSpPr>
          <p:cNvPr id="14421" name="Text Box 1769"/>
          <p:cNvSpPr txBox="1">
            <a:spLocks noChangeArrowheads="1"/>
          </p:cNvSpPr>
          <p:nvPr/>
        </p:nvSpPr>
        <p:spPr bwMode="auto">
          <a:xfrm>
            <a:off x="4491038" y="3065562"/>
            <a:ext cx="12334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FFC000"/>
                </a:solidFill>
                <a:ea typeface="华文细黑" pitchFamily="2" charset="-122"/>
              </a:rPr>
              <a:t>DPtech</a:t>
            </a:r>
            <a:r>
              <a:rPr lang="zh-CN" altLang="en-US" sz="1200" b="1">
                <a:solidFill>
                  <a:srgbClr val="FFC000"/>
                </a:solidFill>
                <a:ea typeface="华文细黑" pitchFamily="2" charset="-122"/>
              </a:rPr>
              <a:t>防火墙</a:t>
            </a:r>
            <a:endParaRPr lang="en-US" altLang="zh-CN" sz="1200" b="1">
              <a:solidFill>
                <a:srgbClr val="FFC000"/>
              </a:solidFill>
              <a:ea typeface="华文细黑" pitchFamily="2" charset="-122"/>
            </a:endParaRPr>
          </a:p>
        </p:txBody>
      </p:sp>
      <p:sp>
        <p:nvSpPr>
          <p:cNvPr id="14422" name="Text Box 1769"/>
          <p:cNvSpPr txBox="1">
            <a:spLocks noChangeArrowheads="1"/>
          </p:cNvSpPr>
          <p:nvPr/>
        </p:nvSpPr>
        <p:spPr bwMode="auto">
          <a:xfrm>
            <a:off x="3348038" y="3065562"/>
            <a:ext cx="12334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FFC000"/>
                </a:solidFill>
                <a:ea typeface="华文细黑" pitchFamily="2" charset="-122"/>
              </a:rPr>
              <a:t>DPtech</a:t>
            </a:r>
            <a:r>
              <a:rPr lang="zh-CN" altLang="en-US" sz="1200" b="1">
                <a:solidFill>
                  <a:srgbClr val="FFC000"/>
                </a:solidFill>
                <a:ea typeface="华文细黑" pitchFamily="2" charset="-122"/>
              </a:rPr>
              <a:t>防火墙</a:t>
            </a:r>
            <a:endParaRPr lang="en-US" altLang="zh-CN" sz="1200" b="1">
              <a:solidFill>
                <a:srgbClr val="FFC000"/>
              </a:solidFill>
              <a:ea typeface="华文细黑" pitchFamily="2" charset="-122"/>
            </a:endParaRPr>
          </a:p>
        </p:txBody>
      </p:sp>
      <p:sp>
        <p:nvSpPr>
          <p:cNvPr id="14423" name="标题 1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典型应用</a:t>
            </a:r>
            <a:r>
              <a:rPr lang="en-US" altLang="zh-CN" smtClean="0"/>
              <a:t>—</a:t>
            </a:r>
            <a:r>
              <a:rPr lang="zh-CN" altLang="en-US" smtClean="0"/>
              <a:t>中国电信云计算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4929188" y="5157788"/>
            <a:ext cx="4000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FFFFFF"/>
                </a:solidFill>
                <a:ea typeface="华文细黑" pitchFamily="2" charset="-122"/>
              </a:rPr>
              <a:t>杭州迪普科技有限公司　孙晓明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954213"/>
            <a:ext cx="9144000" cy="2689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FFC000"/>
              </a:solidFill>
              <a:ea typeface="华文细黑" pitchFamily="2" charset="-122"/>
            </a:endParaRPr>
          </a:p>
        </p:txBody>
      </p:sp>
      <p:sp>
        <p:nvSpPr>
          <p:cNvPr id="4102" name="Text Box 15"/>
          <p:cNvSpPr txBox="1">
            <a:spLocks noChangeArrowheads="1"/>
          </p:cNvSpPr>
          <p:nvPr/>
        </p:nvSpPr>
        <p:spPr bwMode="auto">
          <a:xfrm>
            <a:off x="0" y="2698750"/>
            <a:ext cx="45005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FFFF"/>
                </a:solidFill>
                <a:latin typeface="Broadway" pitchFamily="82" charset="0"/>
                <a:ea typeface="华文细黑" pitchFamily="2" charset="-122"/>
              </a:rPr>
              <a:t>新环境下安全</a:t>
            </a:r>
            <a:r>
              <a:rPr lang="en-US" altLang="zh-CN" sz="3600" b="1" dirty="0" smtClean="0">
                <a:solidFill>
                  <a:srgbClr val="FFFFFF"/>
                </a:solidFill>
                <a:latin typeface="Broadway" pitchFamily="82" charset="0"/>
                <a:ea typeface="华文细黑" pitchFamily="2" charset="-122"/>
              </a:rPr>
              <a:t/>
            </a:r>
            <a:br>
              <a:rPr lang="en-US" altLang="zh-CN" sz="3600" b="1" dirty="0" smtClean="0">
                <a:solidFill>
                  <a:srgbClr val="FFFFFF"/>
                </a:solidFill>
                <a:latin typeface="Broadway" pitchFamily="82" charset="0"/>
                <a:ea typeface="华文细黑" pitchFamily="2" charset="-122"/>
              </a:rPr>
            </a:br>
            <a:r>
              <a:rPr lang="zh-CN" altLang="en-US" sz="3600" b="1" dirty="0" smtClean="0">
                <a:solidFill>
                  <a:srgbClr val="FFFFFF"/>
                </a:solidFill>
                <a:latin typeface="Broadway" pitchFamily="82" charset="0"/>
                <a:ea typeface="华文细黑" pitchFamily="2" charset="-122"/>
              </a:rPr>
              <a:t>基础架构研究</a:t>
            </a:r>
            <a:endParaRPr lang="en-US" altLang="zh-CN" sz="3600" b="1" dirty="0" smtClean="0">
              <a:solidFill>
                <a:srgbClr val="FFFFFF"/>
              </a:solidFill>
              <a:latin typeface="Broadway" pitchFamily="82" charset="0"/>
              <a:ea typeface="华文细黑" pitchFamily="2" charset="-122"/>
            </a:endParaRPr>
          </a:p>
        </p:txBody>
      </p:sp>
      <p:pic>
        <p:nvPicPr>
          <p:cNvPr id="4103" name="Picture 1" descr="D:\图片资料\temps\shutterstock_9723547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625" y="1955800"/>
            <a:ext cx="4651375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7" name="TextBox 6"/>
          <p:cNvSpPr txBox="1">
            <a:spLocks noChangeArrowheads="1"/>
          </p:cNvSpPr>
          <p:nvPr/>
        </p:nvSpPr>
        <p:spPr bwMode="auto">
          <a:xfrm>
            <a:off x="4929188" y="5662613"/>
            <a:ext cx="4000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FFFFFF"/>
                </a:solidFill>
                <a:ea typeface="华文细黑" pitchFamily="2" charset="-122"/>
              </a:rPr>
              <a:t>2012</a:t>
            </a:r>
            <a:r>
              <a:rPr lang="zh-CN" altLang="en-US" sz="1600" b="1" dirty="0" smtClean="0">
                <a:solidFill>
                  <a:srgbClr val="FFFFFF"/>
                </a:solidFill>
                <a:ea typeface="华文细黑" pitchFamily="2" charset="-122"/>
              </a:rPr>
              <a:t>年</a:t>
            </a:r>
            <a:r>
              <a:rPr lang="en-US" altLang="zh-CN" sz="1600" b="1" dirty="0" smtClean="0">
                <a:solidFill>
                  <a:srgbClr val="FFFFFF"/>
                </a:solidFill>
                <a:ea typeface="华文细黑" pitchFamily="2" charset="-122"/>
              </a:rPr>
              <a:t>7</a:t>
            </a:r>
            <a:r>
              <a:rPr lang="zh-CN" altLang="en-US" sz="1600" b="1" dirty="0" smtClean="0">
                <a:solidFill>
                  <a:srgbClr val="FFFFFF"/>
                </a:solidFill>
                <a:ea typeface="华文细黑" pitchFamily="2" charset="-122"/>
              </a:rPr>
              <a:t>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新环境</a:t>
            </a:r>
            <a:endParaRPr lang="zh-CN" altLang="en-US" dirty="0"/>
          </a:p>
        </p:txBody>
      </p:sp>
      <p:grpSp>
        <p:nvGrpSpPr>
          <p:cNvPr id="3" name="组合 9"/>
          <p:cNvGrpSpPr/>
          <p:nvPr/>
        </p:nvGrpSpPr>
        <p:grpSpPr>
          <a:xfrm>
            <a:off x="683568" y="2564904"/>
            <a:ext cx="3361909" cy="2016224"/>
            <a:chOff x="490011" y="1988839"/>
            <a:chExt cx="3361909" cy="2016224"/>
          </a:xfrm>
        </p:grpSpPr>
        <p:sp>
          <p:nvSpPr>
            <p:cNvPr id="4" name="Cloud"/>
            <p:cNvSpPr>
              <a:spLocks noChangeAspect="1" noEditPoints="1" noChangeArrowheads="1"/>
            </p:cNvSpPr>
            <p:nvPr/>
          </p:nvSpPr>
          <p:spPr bwMode="auto">
            <a:xfrm>
              <a:off x="490011" y="1988839"/>
              <a:ext cx="3361909" cy="201622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4A7EB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zh-CN" sz="120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" name="Rectangle 1140"/>
            <p:cNvSpPr>
              <a:spLocks noChangeArrowheads="1"/>
            </p:cNvSpPr>
            <p:nvPr/>
          </p:nvSpPr>
          <p:spPr bwMode="auto">
            <a:xfrm>
              <a:off x="1835696" y="3140967"/>
              <a:ext cx="717161" cy="402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000" b="1" dirty="0" err="1" smtClean="0">
                  <a:latin typeface="华文细黑" pitchFamily="2" charset="-122"/>
                  <a:ea typeface="华文细黑" pitchFamily="2" charset="-122"/>
                </a:rPr>
                <a:t>IaaS</a:t>
              </a:r>
              <a:endParaRPr kumimoji="1" lang="en-US" altLang="zh-CN" sz="20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" name="Rectangle 1140"/>
            <p:cNvSpPr>
              <a:spLocks noChangeArrowheads="1"/>
            </p:cNvSpPr>
            <p:nvPr/>
          </p:nvSpPr>
          <p:spPr bwMode="auto">
            <a:xfrm>
              <a:off x="1095966" y="2708919"/>
              <a:ext cx="811738" cy="402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000" b="1" dirty="0" err="1" smtClean="0">
                  <a:latin typeface="华文细黑" pitchFamily="2" charset="-122"/>
                  <a:ea typeface="华文细黑" pitchFamily="2" charset="-122"/>
                </a:rPr>
                <a:t>PaaS</a:t>
              </a:r>
              <a:endParaRPr kumimoji="1" lang="en-US" altLang="zh-CN" sz="20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9" name="Rectangle 1140"/>
            <p:cNvSpPr>
              <a:spLocks noChangeArrowheads="1"/>
            </p:cNvSpPr>
            <p:nvPr/>
          </p:nvSpPr>
          <p:spPr bwMode="auto">
            <a:xfrm>
              <a:off x="2344146" y="2378637"/>
              <a:ext cx="787694" cy="402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000" b="1" dirty="0" err="1" smtClean="0">
                  <a:latin typeface="华文细黑" pitchFamily="2" charset="-122"/>
                  <a:ea typeface="华文细黑" pitchFamily="2" charset="-122"/>
                </a:rPr>
                <a:t>SaaS</a:t>
              </a:r>
              <a:endParaRPr kumimoji="1" lang="en-US" altLang="zh-CN" sz="2000" b="1" dirty="0"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4444650" y="3067639"/>
            <a:ext cx="1080120" cy="648072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9943497">
            <a:off x="4355976" y="1988840"/>
            <a:ext cx="1080120" cy="648072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656503" flipV="1">
            <a:off x="4355976" y="4146438"/>
            <a:ext cx="1080120" cy="648072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24128" y="1052736"/>
            <a:ext cx="28083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C000"/>
                </a:solidFill>
                <a:latin typeface="+mj-lt"/>
              </a:rPr>
              <a:t>计算</a:t>
            </a:r>
            <a:endParaRPr lang="en-US" altLang="zh-CN" b="1" dirty="0" smtClean="0">
              <a:solidFill>
                <a:srgbClr val="FFC000"/>
              </a:solidFill>
              <a:latin typeface="+mj-lt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latin typeface="+mj-lt"/>
              </a:rPr>
              <a:t>廉价硬件</a:t>
            </a:r>
            <a:r>
              <a:rPr lang="en-US" altLang="zh-CN" sz="1600" dirty="0" smtClean="0">
                <a:latin typeface="+mj-lt"/>
              </a:rPr>
              <a:t>Scale-Out</a:t>
            </a: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latin typeface="+mj-lt"/>
              </a:rPr>
              <a:t>各种虚拟化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1988840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C000"/>
                </a:solidFill>
                <a:latin typeface="+mj-lt"/>
              </a:rPr>
              <a:t>去</a:t>
            </a:r>
            <a:r>
              <a:rPr lang="en-US" altLang="zh-CN" sz="2400" b="1" dirty="0" smtClean="0">
                <a:solidFill>
                  <a:srgbClr val="FFC000"/>
                </a:solidFill>
                <a:latin typeface="+mj-lt"/>
              </a:rPr>
              <a:t>IOE</a:t>
            </a:r>
            <a:r>
              <a:rPr lang="zh-CN" altLang="en-US" sz="2400" b="1" dirty="0" smtClean="0">
                <a:solidFill>
                  <a:srgbClr val="FFC000"/>
                </a:solidFill>
                <a:latin typeface="+mj-lt"/>
              </a:rPr>
              <a:t>？</a:t>
            </a:r>
            <a:endParaRPr lang="zh-CN" altLang="en-US" sz="24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4128" y="2708920"/>
            <a:ext cx="28083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C000"/>
                </a:solidFill>
                <a:latin typeface="+mj-lt"/>
              </a:rPr>
              <a:t>存储</a:t>
            </a:r>
            <a:endParaRPr lang="en-US" altLang="zh-CN" b="1" dirty="0" smtClean="0">
              <a:solidFill>
                <a:srgbClr val="FFC000"/>
              </a:solidFill>
              <a:latin typeface="+mj-lt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/>
              <a:t>廉价硬件</a:t>
            </a:r>
            <a:r>
              <a:rPr lang="en-US" altLang="zh-CN" sz="1600" dirty="0" smtClean="0"/>
              <a:t>Scale-Out</a:t>
            </a:r>
            <a:endParaRPr lang="en-US" altLang="zh-CN" sz="1600" dirty="0" smtClean="0">
              <a:latin typeface="+mj-lt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latin typeface="+mj-lt"/>
              </a:rPr>
              <a:t>失效成为常态</a:t>
            </a:r>
            <a:endParaRPr lang="zh-CN" altLang="en-US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128" y="4437112"/>
            <a:ext cx="28083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C000"/>
                </a:solidFill>
                <a:latin typeface="+mj-lt"/>
              </a:rPr>
              <a:t>通信</a:t>
            </a:r>
            <a:endParaRPr lang="en-US" altLang="zh-CN" b="1" dirty="0" smtClean="0">
              <a:solidFill>
                <a:srgbClr val="FFC000"/>
              </a:solidFill>
              <a:latin typeface="+mj-lt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latin typeface="+mj-lt"/>
              </a:rPr>
              <a:t>大二层</a:t>
            </a:r>
            <a:endParaRPr lang="en-US" altLang="zh-CN" sz="1600" dirty="0" smtClean="0">
              <a:latin typeface="+mj-lt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 smtClean="0">
                <a:latin typeface="+mj-lt"/>
              </a:rPr>
              <a:t>SDN</a:t>
            </a:r>
            <a:endParaRPr lang="zh-CN" alt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 flipH="1" flipV="1">
            <a:off x="2684927" y="3068960"/>
            <a:ext cx="6063537" cy="3312368"/>
          </a:xfrm>
          <a:custGeom>
            <a:avLst/>
            <a:gdLst>
              <a:gd name="connsiteX0" fmla="*/ 0 w 1452562"/>
              <a:gd name="connsiteY0" fmla="*/ 0 h 728662"/>
              <a:gd name="connsiteX1" fmla="*/ 4762 w 1452562"/>
              <a:gd name="connsiteY1" fmla="*/ 728662 h 728662"/>
              <a:gd name="connsiteX2" fmla="*/ 723900 w 1452562"/>
              <a:gd name="connsiteY2" fmla="*/ 728662 h 728662"/>
              <a:gd name="connsiteX3" fmla="*/ 1452562 w 1452562"/>
              <a:gd name="connsiteY3" fmla="*/ 4762 h 728662"/>
              <a:gd name="connsiteX4" fmla="*/ 0 w 1452562"/>
              <a:gd name="connsiteY4" fmla="*/ 0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2562" h="728662">
                <a:moveTo>
                  <a:pt x="0" y="0"/>
                </a:moveTo>
                <a:cubicBezTo>
                  <a:pt x="1587" y="242887"/>
                  <a:pt x="3175" y="485775"/>
                  <a:pt x="4762" y="728662"/>
                </a:cubicBezTo>
                <a:lnTo>
                  <a:pt x="723900" y="728662"/>
                </a:lnTo>
                <a:lnTo>
                  <a:pt x="1452562" y="47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395536" y="1988840"/>
            <a:ext cx="6063537" cy="3312368"/>
          </a:xfrm>
          <a:custGeom>
            <a:avLst/>
            <a:gdLst>
              <a:gd name="connsiteX0" fmla="*/ 0 w 1452562"/>
              <a:gd name="connsiteY0" fmla="*/ 0 h 728662"/>
              <a:gd name="connsiteX1" fmla="*/ 4762 w 1452562"/>
              <a:gd name="connsiteY1" fmla="*/ 728662 h 728662"/>
              <a:gd name="connsiteX2" fmla="*/ 723900 w 1452562"/>
              <a:gd name="connsiteY2" fmla="*/ 728662 h 728662"/>
              <a:gd name="connsiteX3" fmla="*/ 1452562 w 1452562"/>
              <a:gd name="connsiteY3" fmla="*/ 4762 h 728662"/>
              <a:gd name="connsiteX4" fmla="*/ 0 w 1452562"/>
              <a:gd name="connsiteY4" fmla="*/ 0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2562" h="728662">
                <a:moveTo>
                  <a:pt x="0" y="0"/>
                </a:moveTo>
                <a:cubicBezTo>
                  <a:pt x="1587" y="242887"/>
                  <a:pt x="3175" y="485775"/>
                  <a:pt x="4762" y="728662"/>
                </a:cubicBezTo>
                <a:lnTo>
                  <a:pt x="723900" y="728662"/>
                </a:lnTo>
                <a:lnTo>
                  <a:pt x="1452562" y="47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变与不变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92592" y="3687415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rgbClr val="333399">
                        <a:satMod val="155000"/>
                      </a:srgbClr>
                    </a:gs>
                    <a:gs pos="100000">
                      <a:srgbClr val="333399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ristina" pitchFamily="66" charset="0"/>
                <a:ea typeface="华文细黑" pitchFamily="2" charset="-122"/>
              </a:rPr>
              <a:t>V.S.</a:t>
            </a:r>
            <a:endParaRPr lang="zh-CN" altLang="en-US" sz="5400" b="1" spc="50" dirty="0">
              <a:ln w="11430"/>
              <a:gradFill>
                <a:gsLst>
                  <a:gs pos="25000">
                    <a:srgbClr val="333399">
                      <a:satMod val="155000"/>
                    </a:srgbClr>
                  </a:gs>
                  <a:gs pos="100000">
                    <a:srgbClr val="333399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ristina" pitchFamily="66" charset="0"/>
              <a:ea typeface="华文细黑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3968" y="2132856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改变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51920" y="5589240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不变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11560" y="3164971"/>
            <a:ext cx="2016224" cy="76808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a typeface="华文细黑" pitchFamily="2" charset="-122"/>
              </a:rPr>
              <a:t>建设方式</a:t>
            </a:r>
            <a:endParaRPr lang="zh-CN" altLang="en-US" sz="2400" b="1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31640" y="2132856"/>
            <a:ext cx="2016224" cy="76808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a typeface="华文细黑" pitchFamily="2" charset="-122"/>
              </a:rPr>
              <a:t>运维方式</a:t>
            </a:r>
            <a:endParaRPr lang="zh-CN" altLang="en-US" sz="2400" b="1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1640" y="4221088"/>
            <a:ext cx="2016224" cy="76808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a typeface="华文细黑" pitchFamily="2" charset="-122"/>
              </a:rPr>
              <a:t>基础架构</a:t>
            </a:r>
            <a:endParaRPr lang="zh-CN" altLang="en-US" sz="2400" b="1" dirty="0">
              <a:solidFill>
                <a:srgbClr val="FFFFFF"/>
              </a:solidFill>
              <a:ea typeface="华文细黑" pitchFamily="2" charset="-122"/>
            </a:endParaRPr>
          </a:p>
        </p:txBody>
      </p:sp>
      <p:grpSp>
        <p:nvGrpSpPr>
          <p:cNvPr id="4" name="组合 40"/>
          <p:cNvGrpSpPr/>
          <p:nvPr/>
        </p:nvGrpSpPr>
        <p:grpSpPr>
          <a:xfrm>
            <a:off x="6012160" y="3501008"/>
            <a:ext cx="2104209" cy="2091803"/>
            <a:chOff x="2899839" y="2140564"/>
            <a:chExt cx="3251824" cy="3232652"/>
          </a:xfrm>
        </p:grpSpPr>
        <p:sp>
          <p:nvSpPr>
            <p:cNvPr id="34" name="弧形 33"/>
            <p:cNvSpPr/>
            <p:nvPr/>
          </p:nvSpPr>
          <p:spPr bwMode="auto">
            <a:xfrm>
              <a:off x="2899839" y="2140564"/>
              <a:ext cx="3251824" cy="3232652"/>
            </a:xfrm>
            <a:prstGeom prst="arc">
              <a:avLst>
                <a:gd name="adj1" fmla="val 17803852"/>
                <a:gd name="adj2" fmla="val 3874380"/>
              </a:avLst>
            </a:prstGeom>
            <a:solidFill>
              <a:srgbClr val="4D87C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35" name="弧形 34"/>
            <p:cNvSpPr/>
            <p:nvPr/>
          </p:nvSpPr>
          <p:spPr bwMode="auto">
            <a:xfrm>
              <a:off x="2899839" y="2140564"/>
              <a:ext cx="3251824" cy="3232652"/>
            </a:xfrm>
            <a:prstGeom prst="arc">
              <a:avLst>
                <a:gd name="adj1" fmla="val 10791440"/>
                <a:gd name="adj2" fmla="val 17787690"/>
              </a:avLst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36" name="弧形 35"/>
            <p:cNvSpPr/>
            <p:nvPr/>
          </p:nvSpPr>
          <p:spPr bwMode="auto">
            <a:xfrm>
              <a:off x="2899839" y="2140564"/>
              <a:ext cx="3251824" cy="3232652"/>
            </a:xfrm>
            <a:prstGeom prst="arc">
              <a:avLst>
                <a:gd name="adj1" fmla="val 3836782"/>
                <a:gd name="adj2" fmla="val 10786941"/>
              </a:avLst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/>
                <a:ea typeface="华文细黑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3712796" y="2953519"/>
              <a:ext cx="1625912" cy="162591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应用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9810666">
              <a:off x="3326646" y="2502178"/>
              <a:ext cx="1078106" cy="618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安全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rot="12540369">
              <a:off x="3326614" y="4490018"/>
              <a:ext cx="1078106" cy="618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加速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5247764" y="3457315"/>
              <a:ext cx="1078106" cy="618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/>
                  <a:ea typeface="华文细黑" pitchFamily="2" charset="-122"/>
                </a:rPr>
                <a:t>可用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7544" y="908720"/>
            <a:ext cx="8496944" cy="87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华文细黑" pitchFamily="2" charset="-122"/>
              </a:rPr>
              <a:t>尽管云计算为数据中心带来了巨大的变化，但是依托于数据中心的应用本身并没有发生变化，因此应用对安全、可用以及加速的需求并没有改变。</a:t>
            </a:r>
            <a:endParaRPr lang="en-US" altLang="zh-CN" dirty="0" smtClean="0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接连接符 75"/>
          <p:cNvCxnSpPr/>
          <p:nvPr/>
        </p:nvCxnSpPr>
        <p:spPr>
          <a:xfrm>
            <a:off x="4283968" y="1198493"/>
            <a:ext cx="0" cy="496855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建设运维模式的转变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2762" y="1846565"/>
            <a:ext cx="1904194" cy="36933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ea typeface="华文细黑" pitchFamily="2" charset="-122"/>
              </a:rPr>
              <a:t>新业务需求</a:t>
            </a:r>
            <a:endParaRPr lang="zh-CN" altLang="en-US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2762" y="3142709"/>
            <a:ext cx="1915298" cy="36933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ea typeface="华文细黑" pitchFamily="2" charset="-122"/>
              </a:rPr>
              <a:t>设备选型采购</a:t>
            </a:r>
            <a:endParaRPr lang="zh-CN" altLang="en-US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2762" y="4348309"/>
            <a:ext cx="1904194" cy="36933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ea typeface="华文细黑" pitchFamily="2" charset="-122"/>
              </a:rPr>
              <a:t>系统建设</a:t>
            </a:r>
            <a:endParaRPr lang="zh-CN" altLang="en-US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2424859" y="2215897"/>
            <a:ext cx="5552" cy="926812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 flipH="1">
            <a:off x="2424859" y="3512041"/>
            <a:ext cx="5552" cy="836268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3995936" y="3359456"/>
            <a:ext cx="792088" cy="71935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华文细黑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0983" y="1856771"/>
            <a:ext cx="1904194" cy="36933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ea typeface="华文细黑" pitchFamily="2" charset="-122"/>
              </a:rPr>
              <a:t>资源规划</a:t>
            </a:r>
            <a:endParaRPr lang="zh-CN" altLang="en-US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0983" y="3142709"/>
            <a:ext cx="1915298" cy="36933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ea typeface="华文细黑" pitchFamily="2" charset="-122"/>
              </a:rPr>
              <a:t>标准设备采购</a:t>
            </a:r>
            <a:endParaRPr lang="zh-CN" altLang="en-US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4048" y="4726885"/>
            <a:ext cx="3960440" cy="80138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ea typeface="华文细黑" pitchFamily="2" charset="-122"/>
              </a:rPr>
              <a:t>资源池</a:t>
            </a:r>
            <a:endParaRPr lang="zh-CN" altLang="en-US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cxnSp>
        <p:nvCxnSpPr>
          <p:cNvPr id="29" name="直接箭头连接符 28"/>
          <p:cNvCxnSpPr>
            <a:stCxn id="23" idx="2"/>
            <a:endCxn id="26" idx="0"/>
          </p:cNvCxnSpPr>
          <p:nvPr/>
        </p:nvCxnSpPr>
        <p:spPr>
          <a:xfrm>
            <a:off x="5863080" y="2226103"/>
            <a:ext cx="5552" cy="916606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2"/>
            <a:endCxn id="28" idx="0"/>
          </p:cNvCxnSpPr>
          <p:nvPr/>
        </p:nvCxnSpPr>
        <p:spPr>
          <a:xfrm>
            <a:off x="5868632" y="3512041"/>
            <a:ext cx="1115636" cy="1214844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88286" y="1856771"/>
            <a:ext cx="1904194" cy="36933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ea typeface="华文细黑" pitchFamily="2" charset="-122"/>
              </a:rPr>
              <a:t>新业务需求</a:t>
            </a:r>
            <a:endParaRPr lang="zh-CN" altLang="en-US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cxnSp>
        <p:nvCxnSpPr>
          <p:cNvPr id="38" name="直接箭头连接符 37"/>
          <p:cNvCxnSpPr>
            <a:stCxn id="36" idx="2"/>
            <a:endCxn id="28" idx="0"/>
          </p:cNvCxnSpPr>
          <p:nvPr/>
        </p:nvCxnSpPr>
        <p:spPr>
          <a:xfrm flipH="1">
            <a:off x="6984268" y="2226103"/>
            <a:ext cx="956115" cy="2500782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52320" y="36467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ea typeface="华文细黑" pitchFamily="2" charset="-122"/>
              </a:rPr>
              <a:t>资源申请</a:t>
            </a:r>
            <a:endParaRPr lang="zh-CN" altLang="en-US" sz="1600" dirty="0">
              <a:ea typeface="华文细黑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72762" y="5014917"/>
            <a:ext cx="173109" cy="51932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华文细黑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18979" y="5014917"/>
            <a:ext cx="173109" cy="51932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华文细黑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03848" y="5014917"/>
            <a:ext cx="173109" cy="51932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华文细黑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65196" y="5014917"/>
            <a:ext cx="173109" cy="51932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华文细黑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597968" y="5274580"/>
            <a:ext cx="432771" cy="0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7584" y="5590981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ea typeface="华文细黑" pitchFamily="2" charset="-122"/>
              </a:rPr>
              <a:t>众多异构的纵向业务系统</a:t>
            </a:r>
            <a:endParaRPr lang="en-US" altLang="zh-CN" dirty="0" smtClean="0">
              <a:ea typeface="华文细黑" pitchFamily="2" charset="-122"/>
            </a:endParaRPr>
          </a:p>
          <a:p>
            <a:pPr algn="ctr"/>
            <a:r>
              <a:rPr lang="zh-CN" altLang="en-US" dirty="0" smtClean="0">
                <a:ea typeface="华文细黑" pitchFamily="2" charset="-122"/>
              </a:rPr>
              <a:t>各自独立运维</a:t>
            </a:r>
            <a:endParaRPr lang="zh-CN" altLang="en-US" dirty="0">
              <a:ea typeface="华文细黑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92080" y="5590981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ea typeface="华文细黑" pitchFamily="2" charset="-122"/>
              </a:rPr>
              <a:t>统一架构的资源池</a:t>
            </a:r>
            <a:endParaRPr lang="en-US" altLang="zh-CN" dirty="0" smtClean="0">
              <a:ea typeface="华文细黑" pitchFamily="2" charset="-122"/>
            </a:endParaRPr>
          </a:p>
          <a:p>
            <a:pPr algn="ctr"/>
            <a:r>
              <a:rPr lang="zh-CN" altLang="en-US" dirty="0" smtClean="0">
                <a:ea typeface="华文细黑" pitchFamily="2" charset="-122"/>
              </a:rPr>
              <a:t>统一系统运维，独立业务运维</a:t>
            </a:r>
            <a:endParaRPr lang="zh-CN" altLang="en-US" dirty="0">
              <a:ea typeface="华文细黑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4834" y="119849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ea typeface="华文细黑" pitchFamily="2" charset="-122"/>
              </a:rPr>
              <a:t>传统建设与运维方法</a:t>
            </a:r>
            <a:endParaRPr lang="zh-CN" altLang="en-US" sz="2000" b="1" dirty="0">
              <a:ea typeface="华文细黑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55976" y="119849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ea typeface="华文细黑" pitchFamily="2" charset="-122"/>
              </a:rPr>
              <a:t>云计算的建设与运维方法</a:t>
            </a:r>
            <a:endParaRPr lang="zh-CN" altLang="en-US" sz="2000" b="1" dirty="0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基础架构的改变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华文细黑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2843808" y="1196752"/>
            <a:ext cx="2592288" cy="2592288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云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851920" y="2708920"/>
            <a:ext cx="2592288" cy="2592288"/>
          </a:xfrm>
          <a:prstGeom prst="ellipse">
            <a:avLst/>
          </a:prstGeom>
          <a:solidFill>
            <a:srgbClr val="CC0000">
              <a:alpha val="50196"/>
            </a:srgbClr>
          </a:solidFill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itchFamily="2" charset="-122"/>
                <a:ea typeface="华文细黑" pitchFamily="2" charset="-122"/>
              </a:rPr>
              <a:t>管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1763688" y="2708920"/>
            <a:ext cx="2592288" cy="2592288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itchFamily="2" charset="-122"/>
                <a:ea typeface="华文细黑" pitchFamily="2" charset="-122"/>
              </a:rPr>
              <a:t>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040" y="1196752"/>
            <a:ext cx="4031873" cy="497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ea typeface="华文细黑" pitchFamily="2" charset="-122"/>
              </a:rPr>
              <a:t>云计算的制高点，数据中心为核心</a:t>
            </a:r>
            <a:endParaRPr lang="zh-CN" altLang="en-US" sz="2000" b="1" dirty="0">
              <a:ea typeface="华文细黑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5013176"/>
            <a:ext cx="3262432" cy="497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ea typeface="华文细黑" pitchFamily="2" charset="-122"/>
              </a:rPr>
              <a:t>广域网为核心、局域网辅助</a:t>
            </a:r>
            <a:endParaRPr lang="zh-CN" altLang="en-US" sz="2000" b="1" dirty="0">
              <a:ea typeface="华文细黑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013176"/>
            <a:ext cx="2593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ea typeface="华文细黑" pitchFamily="2" charset="-122"/>
              </a:rPr>
              <a:t>PC</a:t>
            </a:r>
            <a:r>
              <a:rPr lang="zh-CN" altLang="en-US" sz="2000" b="1" dirty="0" smtClean="0">
                <a:ea typeface="华文细黑" pitchFamily="2" charset="-122"/>
              </a:rPr>
              <a:t>、手机、平板</a:t>
            </a:r>
            <a:r>
              <a:rPr lang="en-US" altLang="zh-CN" sz="2000" b="1" dirty="0" smtClean="0">
                <a:ea typeface="华文细黑" pitchFamily="2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ea typeface="华文细黑" pitchFamily="2" charset="-122"/>
              </a:rPr>
              <a:t>传感器？！</a:t>
            </a:r>
            <a:endParaRPr lang="zh-CN" altLang="en-US" sz="2000" b="1" dirty="0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/>
          <p:cNvSpPr/>
          <p:nvPr/>
        </p:nvSpPr>
        <p:spPr>
          <a:xfrm>
            <a:off x="3798018" y="1268760"/>
            <a:ext cx="2570686" cy="1407756"/>
          </a:xfrm>
          <a:prstGeom prst="rect">
            <a:avLst/>
          </a:prstGeom>
          <a:noFill/>
          <a:ln w="9525">
            <a:solidFill>
              <a:srgbClr val="99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zh-CN" altLang="en-US" sz="1400" b="1" dirty="0" smtClean="0">
                <a:ea typeface="华文细黑" pitchFamily="2" charset="-122"/>
              </a:rPr>
              <a:t>主</a:t>
            </a:r>
            <a:r>
              <a:rPr lang="en-US" altLang="zh-CN" sz="1400" b="1" dirty="0" smtClean="0">
                <a:ea typeface="华文细黑" pitchFamily="2" charset="-122"/>
              </a:rPr>
              <a:t>DC</a:t>
            </a:r>
            <a:endParaRPr lang="zh-CN" altLang="en-US" sz="1400" b="1" dirty="0">
              <a:ea typeface="华文细黑" pitchFamily="2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982505" y="2737723"/>
            <a:ext cx="5386199" cy="1958618"/>
          </a:xfrm>
          <a:prstGeom prst="rect">
            <a:avLst/>
          </a:prstGeom>
          <a:noFill/>
          <a:ln w="9525">
            <a:solidFill>
              <a:srgbClr val="99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b="1" dirty="0" smtClean="0">
                <a:ea typeface="华文细黑" pitchFamily="2" charset="-122"/>
              </a:rPr>
              <a:t>广域网</a:t>
            </a:r>
            <a:endParaRPr lang="zh-CN" altLang="en-US" sz="1400" b="1" dirty="0">
              <a:ea typeface="华文细黑" pitchFamily="2" charset="-122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3798018" y="4856685"/>
            <a:ext cx="2570686" cy="1308619"/>
          </a:xfrm>
          <a:prstGeom prst="rect">
            <a:avLst/>
          </a:prstGeom>
          <a:noFill/>
          <a:ln w="9525">
            <a:solidFill>
              <a:srgbClr val="99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b="1" dirty="0" smtClean="0">
                <a:ea typeface="华文细黑" pitchFamily="2" charset="-122"/>
              </a:rPr>
              <a:t>备</a:t>
            </a:r>
            <a:r>
              <a:rPr lang="en-US" altLang="zh-CN" sz="1400" b="1" dirty="0" smtClean="0">
                <a:ea typeface="华文细黑" pitchFamily="2" charset="-122"/>
              </a:rPr>
              <a:t>DC</a:t>
            </a:r>
            <a:endParaRPr lang="zh-CN" altLang="en-US" sz="1400" b="1" dirty="0">
              <a:ea typeface="华文细黑" pitchFamily="2" charset="-122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982505" y="4856685"/>
            <a:ext cx="2570686" cy="1308619"/>
          </a:xfrm>
          <a:prstGeom prst="rect">
            <a:avLst/>
          </a:prstGeom>
          <a:noFill/>
          <a:ln w="9525">
            <a:solidFill>
              <a:srgbClr val="99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b="1" dirty="0" smtClean="0">
                <a:ea typeface="华文细黑" pitchFamily="2" charset="-122"/>
              </a:rPr>
              <a:t>园区</a:t>
            </a:r>
            <a:r>
              <a:rPr lang="en-US" altLang="zh-CN" sz="1400" b="1" dirty="0" smtClean="0">
                <a:ea typeface="华文细黑" pitchFamily="2" charset="-122"/>
              </a:rPr>
              <a:t>2</a:t>
            </a:r>
            <a:endParaRPr lang="zh-CN" altLang="en-US" sz="1400" b="1" dirty="0">
              <a:ea typeface="华文细黑" pitchFamily="2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982505" y="1268760"/>
            <a:ext cx="2570686" cy="1407756"/>
          </a:xfrm>
          <a:prstGeom prst="rect">
            <a:avLst/>
          </a:prstGeom>
          <a:noFill/>
          <a:ln w="9525">
            <a:solidFill>
              <a:srgbClr val="99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zh-CN" altLang="en-US" sz="1400" b="1" dirty="0" smtClean="0">
                <a:ea typeface="华文细黑" pitchFamily="2" charset="-122"/>
              </a:rPr>
              <a:t>园区</a:t>
            </a:r>
            <a:r>
              <a:rPr lang="en-US" altLang="zh-CN" sz="1400" b="1" dirty="0" smtClean="0">
                <a:ea typeface="华文细黑" pitchFamily="2" charset="-122"/>
              </a:rPr>
              <a:t>1</a:t>
            </a:r>
            <a:endParaRPr lang="zh-CN" altLang="en-US" sz="1400" b="1" dirty="0"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新的网络基础架构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2635089" y="3104964"/>
            <a:ext cx="1468963" cy="550861"/>
          </a:xfrm>
          <a:prstGeom prst="rect">
            <a:avLst/>
          </a:prstGeom>
          <a:noFill/>
          <a:ln w="9525">
            <a:solidFill>
              <a:srgbClr val="99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细黑" pitchFamily="2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2635089" y="3961859"/>
            <a:ext cx="1468963" cy="550861"/>
          </a:xfrm>
          <a:prstGeom prst="rect">
            <a:avLst/>
          </a:prstGeom>
          <a:noFill/>
          <a:ln w="9525">
            <a:solidFill>
              <a:srgbClr val="99C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细黑" pitchFamily="2" charset="-122"/>
            </a:endParaRPr>
          </a:p>
        </p:txBody>
      </p:sp>
      <p:cxnSp>
        <p:nvCxnSpPr>
          <p:cNvPr id="6" name="直接连接符 5"/>
          <p:cNvCxnSpPr>
            <a:stCxn id="165" idx="2"/>
            <a:endCxn id="3" idx="0"/>
          </p:cNvCxnSpPr>
          <p:nvPr/>
        </p:nvCxnSpPr>
        <p:spPr>
          <a:xfrm flipH="1">
            <a:off x="4746724" y="2186862"/>
            <a:ext cx="122414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64" idx="2"/>
            <a:endCxn id="3" idx="0"/>
          </p:cNvCxnSpPr>
          <p:nvPr/>
        </p:nvCxnSpPr>
        <p:spPr>
          <a:xfrm>
            <a:off x="4318276" y="2186862"/>
            <a:ext cx="428448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838534" y="2549107"/>
            <a:ext cx="459483" cy="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38534" y="2600073"/>
            <a:ext cx="459483" cy="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4" idx="3"/>
            <a:endCxn id="142" idx="1"/>
          </p:cNvCxnSpPr>
          <p:nvPr/>
        </p:nvCxnSpPr>
        <p:spPr>
          <a:xfrm>
            <a:off x="1688184" y="3140875"/>
            <a:ext cx="946905" cy="109641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5" idx="0"/>
            <a:endCxn id="20" idx="2"/>
          </p:cNvCxnSpPr>
          <p:nvPr/>
        </p:nvCxnSpPr>
        <p:spPr>
          <a:xfrm flipV="1">
            <a:off x="3812471" y="3568011"/>
            <a:ext cx="0" cy="516262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5" idx="3"/>
            <a:endCxn id="142" idx="1"/>
          </p:cNvCxnSpPr>
          <p:nvPr/>
        </p:nvCxnSpPr>
        <p:spPr>
          <a:xfrm>
            <a:off x="1688184" y="3630530"/>
            <a:ext cx="946905" cy="60676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4" idx="3"/>
            <a:endCxn id="135" idx="1"/>
          </p:cNvCxnSpPr>
          <p:nvPr/>
        </p:nvCxnSpPr>
        <p:spPr>
          <a:xfrm>
            <a:off x="1688184" y="3140875"/>
            <a:ext cx="946905" cy="2395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5" idx="3"/>
            <a:endCxn id="135" idx="1"/>
          </p:cNvCxnSpPr>
          <p:nvPr/>
        </p:nvCxnSpPr>
        <p:spPr>
          <a:xfrm flipV="1">
            <a:off x="1688184" y="3380395"/>
            <a:ext cx="946905" cy="25013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2" idx="3"/>
            <a:endCxn id="91" idx="1"/>
          </p:cNvCxnSpPr>
          <p:nvPr/>
        </p:nvCxnSpPr>
        <p:spPr>
          <a:xfrm flipV="1">
            <a:off x="4104052" y="3804363"/>
            <a:ext cx="489655" cy="432927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5" idx="3"/>
            <a:endCxn id="142" idx="1"/>
          </p:cNvCxnSpPr>
          <p:nvPr/>
        </p:nvCxnSpPr>
        <p:spPr>
          <a:xfrm flipV="1">
            <a:off x="1688184" y="4237290"/>
            <a:ext cx="946905" cy="19991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5" idx="3"/>
            <a:endCxn id="135" idx="1"/>
          </p:cNvCxnSpPr>
          <p:nvPr/>
        </p:nvCxnSpPr>
        <p:spPr>
          <a:xfrm flipV="1">
            <a:off x="1688184" y="3380395"/>
            <a:ext cx="946905" cy="1056809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6" idx="2"/>
            <a:endCxn id="3" idx="0"/>
          </p:cNvCxnSpPr>
          <p:nvPr/>
        </p:nvCxnSpPr>
        <p:spPr>
          <a:xfrm flipH="1">
            <a:off x="4746724" y="2186862"/>
            <a:ext cx="1101723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4" idx="0"/>
            <a:endCxn id="4" idx="2"/>
          </p:cNvCxnSpPr>
          <p:nvPr/>
        </p:nvCxnSpPr>
        <p:spPr>
          <a:xfrm flipV="1">
            <a:off x="2923276" y="3568011"/>
            <a:ext cx="0" cy="516262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5" idx="3"/>
            <a:endCxn id="91" idx="1"/>
          </p:cNvCxnSpPr>
          <p:nvPr/>
        </p:nvCxnSpPr>
        <p:spPr>
          <a:xfrm>
            <a:off x="4104052" y="3380395"/>
            <a:ext cx="489655" cy="42396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3"/>
            <a:endCxn id="20" idx="1"/>
          </p:cNvCxnSpPr>
          <p:nvPr/>
        </p:nvCxnSpPr>
        <p:spPr>
          <a:xfrm>
            <a:off x="3121350" y="3420487"/>
            <a:ext cx="493048" cy="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2500" y="2426693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5202" y="3272963"/>
            <a:ext cx="396148" cy="2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4398" y="3272963"/>
            <a:ext cx="396148" cy="2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2036" y="2993351"/>
            <a:ext cx="396148" cy="2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2036" y="3483006"/>
            <a:ext cx="396148" cy="2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2036" y="4289680"/>
            <a:ext cx="396148" cy="2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0" name="组合 89"/>
          <p:cNvGrpSpPr/>
          <p:nvPr/>
        </p:nvGrpSpPr>
        <p:grpSpPr>
          <a:xfrm>
            <a:off x="4593707" y="3410998"/>
            <a:ext cx="1562469" cy="786729"/>
            <a:chOff x="3851275" y="4581526"/>
            <a:chExt cx="1585913" cy="703264"/>
          </a:xfrm>
        </p:grpSpPr>
        <p:pic>
          <p:nvPicPr>
            <p:cNvPr id="91" name="Picture 59" descr="云6"/>
            <p:cNvPicPr>
              <a:picLocks noChangeAspect="1" noChangeArrowheads="1"/>
            </p:cNvPicPr>
            <p:nvPr/>
          </p:nvPicPr>
          <p:blipFill>
            <a:blip r:embed="rId5" cstate="print">
              <a:lum bright="10000"/>
            </a:blip>
            <a:srcRect/>
            <a:stretch>
              <a:fillRect/>
            </a:stretch>
          </p:blipFill>
          <p:spPr bwMode="auto">
            <a:xfrm>
              <a:off x="3851275" y="4581526"/>
              <a:ext cx="1585913" cy="70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" name="Text Box 60"/>
            <p:cNvSpPr txBox="1">
              <a:spLocks noChangeArrowheads="1"/>
            </p:cNvSpPr>
            <p:nvPr/>
          </p:nvSpPr>
          <p:spPr bwMode="auto">
            <a:xfrm>
              <a:off x="3923928" y="4653136"/>
              <a:ext cx="1368152" cy="5760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87823" tIns="43911" rIns="87823" bIns="43911" anchor="ctr">
              <a:noAutofit/>
            </a:bodyPr>
            <a:lstStyle>
              <a:lvl1pPr marL="328613" indent="-328613" defTabSz="877888" eaLnBrk="0" hangingPunct="0">
                <a:defRPr sz="1100" b="1">
                  <a:solidFill>
                    <a:srgbClr val="C00000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defTabSz="877888" eaLnBrk="0" hangingPunct="0">
                <a:defRPr sz="1100" b="1">
                  <a:solidFill>
                    <a:srgbClr val="C00000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defTabSz="877888" eaLnBrk="0" hangingPunct="0">
                <a:defRPr sz="1100" b="1">
                  <a:solidFill>
                    <a:srgbClr val="C00000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defTabSz="877888" eaLnBrk="0" hangingPunct="0">
                <a:defRPr sz="1100" b="1">
                  <a:solidFill>
                    <a:srgbClr val="C00000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defTabSz="877888" eaLnBrk="0" hangingPunct="0">
                <a:defRPr sz="1100" b="1">
                  <a:solidFill>
                    <a:srgbClr val="C00000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defTabSz="877888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rgbClr val="C00000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defTabSz="877888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rgbClr val="C00000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defTabSz="877888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rgbClr val="C00000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defTabSz="877888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rgbClr val="C00000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fontAlgn="auto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chemeClr val="bg2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1200" dirty="0" smtClean="0">
                  <a:solidFill>
                    <a:srgbClr val="000000"/>
                  </a:solidFill>
                  <a:latin typeface="+mn-lt"/>
                </a:rPr>
                <a:t>Internet</a:t>
              </a:r>
              <a:endParaRPr lang="zh-CN" altLang="en-US" sz="1200" dirty="0" smtClean="0">
                <a:solidFill>
                  <a:srgbClr val="000000"/>
                </a:solidFill>
                <a:latin typeface="+mn-lt"/>
              </a:endParaRPr>
            </a:p>
          </p:txBody>
        </p:sp>
      </p:grpSp>
      <p:cxnSp>
        <p:nvCxnSpPr>
          <p:cNvPr id="103" name="直接连接符 102"/>
          <p:cNvCxnSpPr>
            <a:stCxn id="104" idx="3"/>
            <a:endCxn id="105" idx="1"/>
          </p:cNvCxnSpPr>
          <p:nvPr/>
        </p:nvCxnSpPr>
        <p:spPr>
          <a:xfrm>
            <a:off x="3121350" y="4231797"/>
            <a:ext cx="493048" cy="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5202" y="4084273"/>
            <a:ext cx="396148" cy="2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32" descr="\\192.168.1.20\丽日共享\201011\I 业务一部\徐琳浩\图标修改好\路由器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4398" y="4084273"/>
            <a:ext cx="396148" cy="2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1" name="直接连接符 110"/>
          <p:cNvCxnSpPr/>
          <p:nvPr/>
        </p:nvCxnSpPr>
        <p:spPr>
          <a:xfrm>
            <a:off x="5205775" y="2059452"/>
            <a:ext cx="306034" cy="0"/>
          </a:xfrm>
          <a:prstGeom prst="line">
            <a:avLst/>
          </a:prstGeom>
          <a:ln w="76200" cap="rnd">
            <a:solidFill>
              <a:srgbClr val="99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42" descr="\\192.168.1.20\丽日共享\201011\I 业务一部\徐琳浩\0927－黄永锋－迪普科技图标13588720200\迪普科技图标eps png emf\商业中心（建筑）\商业中心（建筑）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9968" y="2564904"/>
            <a:ext cx="642660" cy="53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42" descr="\\192.168.1.20\丽日共享\201011\I 业务一部\徐琳浩\0927－黄永锋－迪普科技图标13588720200\迪普科技图标eps png emf\商业中心（建筑）\商业中心（建筑）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9968" y="3115765"/>
            <a:ext cx="642660" cy="53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Picture 42" descr="\\192.168.1.20\丽日共享\201011\I 业务一部\徐琳浩\0927－黄永锋－迪普科技图标13588720200\迪普科技图标eps png emf\商业中心（建筑）\商业中心（建筑）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9968" y="3850246"/>
            <a:ext cx="642660" cy="53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" name="TextBox 145"/>
          <p:cNvSpPr txBox="1"/>
          <p:nvPr/>
        </p:nvSpPr>
        <p:spPr>
          <a:xfrm>
            <a:off x="251520" y="2941522"/>
            <a:ext cx="68018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ea typeface="华文细黑" pitchFamily="2" charset="-122"/>
              </a:rPr>
              <a:t>分支机构</a:t>
            </a:r>
            <a:endParaRPr lang="zh-CN" altLang="en-US" sz="1200" dirty="0">
              <a:ea typeface="华文细黑" pitchFamily="2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1520" y="3492384"/>
            <a:ext cx="68018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ea typeface="华文细黑" pitchFamily="2" charset="-122"/>
              </a:rPr>
              <a:t>分支机构</a:t>
            </a:r>
            <a:endParaRPr lang="zh-CN" altLang="en-US" sz="1200" dirty="0">
              <a:ea typeface="华文细黑" pitchFamily="2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51520" y="4217487"/>
            <a:ext cx="680186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ea typeface="华文细黑" pitchFamily="2" charset="-122"/>
              </a:rPr>
              <a:t>分支机构</a:t>
            </a:r>
            <a:endParaRPr lang="zh-CN" altLang="en-US" sz="1200" dirty="0">
              <a:ea typeface="华文细黑" pitchFamily="2" charset="-122"/>
            </a:endParaRPr>
          </a:p>
        </p:txBody>
      </p:sp>
      <p:pic>
        <p:nvPicPr>
          <p:cNvPr id="149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4568" y="2426693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" name="椭圆 150"/>
          <p:cNvSpPr/>
          <p:nvPr/>
        </p:nvSpPr>
        <p:spPr>
          <a:xfrm>
            <a:off x="5022154" y="2487900"/>
            <a:ext cx="61207" cy="183620"/>
          </a:xfrm>
          <a:prstGeom prst="ellipse">
            <a:avLst/>
          </a:prstGeom>
          <a:noFill/>
          <a:ln w="2857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细黑" pitchFamily="2" charset="-122"/>
            </a:endParaRPr>
          </a:p>
        </p:txBody>
      </p:sp>
      <p:cxnSp>
        <p:nvCxnSpPr>
          <p:cNvPr id="160" name="直接连接符 159"/>
          <p:cNvCxnSpPr>
            <a:stCxn id="105" idx="2"/>
            <a:endCxn id="219" idx="0"/>
          </p:cNvCxnSpPr>
          <p:nvPr/>
        </p:nvCxnSpPr>
        <p:spPr>
          <a:xfrm>
            <a:off x="3812471" y="4379321"/>
            <a:ext cx="1485113" cy="4394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04" idx="2"/>
            <a:endCxn id="218" idx="0"/>
          </p:cNvCxnSpPr>
          <p:nvPr/>
        </p:nvCxnSpPr>
        <p:spPr>
          <a:xfrm>
            <a:off x="2923276" y="4379321"/>
            <a:ext cx="1762241" cy="4394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05" idx="2"/>
            <a:endCxn id="218" idx="0"/>
          </p:cNvCxnSpPr>
          <p:nvPr/>
        </p:nvCxnSpPr>
        <p:spPr>
          <a:xfrm>
            <a:off x="3812471" y="4379321"/>
            <a:ext cx="873045" cy="4394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04" idx="2"/>
            <a:endCxn id="219" idx="0"/>
          </p:cNvCxnSpPr>
          <p:nvPr/>
        </p:nvCxnSpPr>
        <p:spPr>
          <a:xfrm>
            <a:off x="2923276" y="4379321"/>
            <a:ext cx="2374309" cy="4394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4052" y="1875832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4913" y="1875832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4222" y="1875832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5" name="直接连接符 174"/>
          <p:cNvCxnSpPr>
            <a:stCxn id="164" idx="2"/>
            <a:endCxn id="149" idx="0"/>
          </p:cNvCxnSpPr>
          <p:nvPr/>
        </p:nvCxnSpPr>
        <p:spPr>
          <a:xfrm>
            <a:off x="4318276" y="2186862"/>
            <a:ext cx="1040516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228" idx="0"/>
            <a:endCxn id="219" idx="2"/>
          </p:cNvCxnSpPr>
          <p:nvPr/>
        </p:nvCxnSpPr>
        <p:spPr>
          <a:xfrm flipV="1">
            <a:off x="4318276" y="5129785"/>
            <a:ext cx="979309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49" idx="0"/>
            <a:endCxn id="166" idx="2"/>
          </p:cNvCxnSpPr>
          <p:nvPr/>
        </p:nvCxnSpPr>
        <p:spPr>
          <a:xfrm flipV="1">
            <a:off x="5358792" y="2186862"/>
            <a:ext cx="489654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5" idx="2"/>
            <a:endCxn id="149" idx="0"/>
          </p:cNvCxnSpPr>
          <p:nvPr/>
        </p:nvCxnSpPr>
        <p:spPr>
          <a:xfrm>
            <a:off x="4869137" y="2186862"/>
            <a:ext cx="489654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9225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65259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8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71293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77327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0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83361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1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9395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5429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3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01463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4" name="直接连接符 193"/>
          <p:cNvCxnSpPr>
            <a:stCxn id="4" idx="0"/>
            <a:endCxn id="149" idx="2"/>
          </p:cNvCxnSpPr>
          <p:nvPr/>
        </p:nvCxnSpPr>
        <p:spPr>
          <a:xfrm flipV="1">
            <a:off x="2923276" y="2737723"/>
            <a:ext cx="2435516" cy="53524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3" idx="2"/>
            <a:endCxn id="20" idx="0"/>
          </p:cNvCxnSpPr>
          <p:nvPr/>
        </p:nvCxnSpPr>
        <p:spPr>
          <a:xfrm flipH="1">
            <a:off x="3812471" y="2737723"/>
            <a:ext cx="934252" cy="53524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4" idx="0"/>
            <a:endCxn id="3" idx="2"/>
          </p:cNvCxnSpPr>
          <p:nvPr/>
        </p:nvCxnSpPr>
        <p:spPr>
          <a:xfrm flipV="1">
            <a:off x="2923276" y="2737723"/>
            <a:ext cx="1823447" cy="53524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20" idx="0"/>
            <a:endCxn id="149" idx="2"/>
          </p:cNvCxnSpPr>
          <p:nvPr/>
        </p:nvCxnSpPr>
        <p:spPr>
          <a:xfrm flipV="1">
            <a:off x="3812471" y="2737723"/>
            <a:ext cx="1546320" cy="53524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>
            <a:off x="4777327" y="4941168"/>
            <a:ext cx="459483" cy="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4777327" y="5002375"/>
            <a:ext cx="459483" cy="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1293" y="4818754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9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3361" y="4818754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" name="椭圆 219"/>
          <p:cNvSpPr/>
          <p:nvPr/>
        </p:nvSpPr>
        <p:spPr>
          <a:xfrm>
            <a:off x="4960947" y="4879961"/>
            <a:ext cx="61207" cy="183620"/>
          </a:xfrm>
          <a:prstGeom prst="ellipse">
            <a:avLst/>
          </a:prstGeom>
          <a:noFill/>
          <a:ln w="2857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细黑" pitchFamily="2" charset="-122"/>
            </a:endParaRPr>
          </a:p>
        </p:txBody>
      </p:sp>
      <p:cxnSp>
        <p:nvCxnSpPr>
          <p:cNvPr id="227" name="直接连接符 226"/>
          <p:cNvCxnSpPr/>
          <p:nvPr/>
        </p:nvCxnSpPr>
        <p:spPr>
          <a:xfrm>
            <a:off x="5205775" y="5509339"/>
            <a:ext cx="306034" cy="0"/>
          </a:xfrm>
          <a:prstGeom prst="line">
            <a:avLst/>
          </a:prstGeom>
          <a:ln w="76200" cap="rnd">
            <a:solidFill>
              <a:srgbClr val="99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4052" y="5325719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9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4913" y="5325719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0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4222" y="5325719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1" name="直接连接符 230"/>
          <p:cNvCxnSpPr>
            <a:stCxn id="218" idx="2"/>
            <a:endCxn id="229" idx="0"/>
          </p:cNvCxnSpPr>
          <p:nvPr/>
        </p:nvCxnSpPr>
        <p:spPr>
          <a:xfrm>
            <a:off x="4685517" y="5129785"/>
            <a:ext cx="183620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0"/>
            <a:endCxn id="218" idx="2"/>
          </p:cNvCxnSpPr>
          <p:nvPr/>
        </p:nvCxnSpPr>
        <p:spPr>
          <a:xfrm flipV="1">
            <a:off x="4318276" y="5129785"/>
            <a:ext cx="367241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8" idx="2"/>
            <a:endCxn id="230" idx="0"/>
          </p:cNvCxnSpPr>
          <p:nvPr/>
        </p:nvCxnSpPr>
        <p:spPr>
          <a:xfrm>
            <a:off x="4685517" y="5129785"/>
            <a:ext cx="1162929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19" idx="2"/>
            <a:endCxn id="230" idx="0"/>
          </p:cNvCxnSpPr>
          <p:nvPr/>
        </p:nvCxnSpPr>
        <p:spPr>
          <a:xfrm>
            <a:off x="5297585" y="5129785"/>
            <a:ext cx="550861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301" idx="2"/>
            <a:endCxn id="4" idx="0"/>
          </p:cNvCxnSpPr>
          <p:nvPr/>
        </p:nvCxnSpPr>
        <p:spPr>
          <a:xfrm>
            <a:off x="1992417" y="2737723"/>
            <a:ext cx="930859" cy="53524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29" idx="0"/>
            <a:endCxn id="219" idx="2"/>
          </p:cNvCxnSpPr>
          <p:nvPr/>
        </p:nvCxnSpPr>
        <p:spPr>
          <a:xfrm flipV="1">
            <a:off x="4869137" y="5129785"/>
            <a:ext cx="428448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64" idx="0"/>
            <a:endCxn id="104" idx="2"/>
          </p:cNvCxnSpPr>
          <p:nvPr/>
        </p:nvCxnSpPr>
        <p:spPr>
          <a:xfrm flipV="1">
            <a:off x="1870004" y="4379321"/>
            <a:ext cx="1053273" cy="4394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303" idx="2"/>
            <a:endCxn id="20" idx="0"/>
          </p:cNvCxnSpPr>
          <p:nvPr/>
        </p:nvCxnSpPr>
        <p:spPr>
          <a:xfrm>
            <a:off x="2604485" y="2737723"/>
            <a:ext cx="1207986" cy="53524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9225" y="5697956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3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65259" y="5697956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4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71293" y="5697956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5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77327" y="5697956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83361" y="5697956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7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9395" y="5697956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8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5429" y="5697956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01463" y="5697956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1" name="直接连接符 260"/>
          <p:cNvCxnSpPr>
            <a:stCxn id="268" idx="0"/>
            <a:endCxn id="265" idx="2"/>
          </p:cNvCxnSpPr>
          <p:nvPr/>
        </p:nvCxnSpPr>
        <p:spPr>
          <a:xfrm flipV="1">
            <a:off x="1502763" y="5129785"/>
            <a:ext cx="979309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1961814" y="4941168"/>
            <a:ext cx="459483" cy="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1961814" y="5002375"/>
            <a:ext cx="459483" cy="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80" y="4818754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5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848" y="4818754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" name="椭圆 265"/>
          <p:cNvSpPr/>
          <p:nvPr/>
        </p:nvSpPr>
        <p:spPr>
          <a:xfrm>
            <a:off x="2145434" y="4879961"/>
            <a:ext cx="61207" cy="183620"/>
          </a:xfrm>
          <a:prstGeom prst="ellipse">
            <a:avLst/>
          </a:prstGeom>
          <a:noFill/>
          <a:ln w="2857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细黑" pitchFamily="2" charset="-122"/>
            </a:endParaRPr>
          </a:p>
        </p:txBody>
      </p:sp>
      <p:cxnSp>
        <p:nvCxnSpPr>
          <p:cNvPr id="267" name="直接连接符 266"/>
          <p:cNvCxnSpPr/>
          <p:nvPr/>
        </p:nvCxnSpPr>
        <p:spPr>
          <a:xfrm>
            <a:off x="2390262" y="5509339"/>
            <a:ext cx="306034" cy="0"/>
          </a:xfrm>
          <a:prstGeom prst="line">
            <a:avLst/>
          </a:prstGeom>
          <a:ln w="76200" cap="rnd">
            <a:solidFill>
              <a:srgbClr val="99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8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8539" y="5325719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9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9400" y="5325719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0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8709" y="5325719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1" name="直接连接符 270"/>
          <p:cNvCxnSpPr>
            <a:stCxn id="264" idx="2"/>
            <a:endCxn id="269" idx="0"/>
          </p:cNvCxnSpPr>
          <p:nvPr/>
        </p:nvCxnSpPr>
        <p:spPr>
          <a:xfrm>
            <a:off x="1870004" y="5129785"/>
            <a:ext cx="183620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8" idx="0"/>
            <a:endCxn id="264" idx="2"/>
          </p:cNvCxnSpPr>
          <p:nvPr/>
        </p:nvCxnSpPr>
        <p:spPr>
          <a:xfrm flipV="1">
            <a:off x="1502763" y="5129785"/>
            <a:ext cx="367241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4" idx="2"/>
            <a:endCxn id="270" idx="0"/>
          </p:cNvCxnSpPr>
          <p:nvPr/>
        </p:nvCxnSpPr>
        <p:spPr>
          <a:xfrm>
            <a:off x="1870004" y="5129785"/>
            <a:ext cx="1162929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65" idx="2"/>
            <a:endCxn id="270" idx="0"/>
          </p:cNvCxnSpPr>
          <p:nvPr/>
        </p:nvCxnSpPr>
        <p:spPr>
          <a:xfrm>
            <a:off x="2482072" y="5129785"/>
            <a:ext cx="550861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69" idx="0"/>
            <a:endCxn id="265" idx="2"/>
          </p:cNvCxnSpPr>
          <p:nvPr/>
        </p:nvCxnSpPr>
        <p:spPr>
          <a:xfrm flipV="1">
            <a:off x="2053624" y="5129785"/>
            <a:ext cx="428448" cy="1959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5" name="Picture 7" descr="\\192.168.1.20\丽日共享\201011\I 业务一部\徐琳浩\图标修改好\pc机.e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77826" y="5736856"/>
            <a:ext cx="355540" cy="36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" name="Picture 7" descr="\\192.168.1.20\丽日共享\201011\I 业务一部\徐琳浩\图标修改好\pc机.e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5067" y="5736856"/>
            <a:ext cx="355540" cy="36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" name="Picture 7" descr="\\192.168.1.20\丽日共享\201011\I 业务一部\徐琳浩\图标修改好\pc机.e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24009" y="5736856"/>
            <a:ext cx="355540" cy="36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" name="Picture 7" descr="\\192.168.1.20\丽日共享\201011\I 业务一部\徐琳浩\图标修改好\pc机.e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7848" y="5736856"/>
            <a:ext cx="355540" cy="36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9" name="Picture 7" descr="\\192.168.1.20\丽日共享\201011\I 业务一部\徐琳浩\图标修改好\pc机.e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35089" y="5736856"/>
            <a:ext cx="355540" cy="36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0" name="Picture 7" descr="\\192.168.1.20\丽日共享\201011\I 业务一部\徐琳浩\图标修改好\pc机.e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14031" y="5736856"/>
            <a:ext cx="355540" cy="36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6" name="直接连接符 295"/>
          <p:cNvCxnSpPr>
            <a:stCxn id="306" idx="2"/>
          </p:cNvCxnSpPr>
          <p:nvPr/>
        </p:nvCxnSpPr>
        <p:spPr>
          <a:xfrm flipH="1">
            <a:off x="1931210" y="2186862"/>
            <a:ext cx="122414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305" idx="2"/>
          </p:cNvCxnSpPr>
          <p:nvPr/>
        </p:nvCxnSpPr>
        <p:spPr>
          <a:xfrm>
            <a:off x="1502763" y="2186862"/>
            <a:ext cx="428448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>
            <a:off x="2023021" y="2549107"/>
            <a:ext cx="459483" cy="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>
            <a:off x="2023021" y="2600073"/>
            <a:ext cx="459483" cy="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>
            <a:stCxn id="307" idx="2"/>
          </p:cNvCxnSpPr>
          <p:nvPr/>
        </p:nvCxnSpPr>
        <p:spPr>
          <a:xfrm flipH="1">
            <a:off x="1931210" y="2186862"/>
            <a:ext cx="1101723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1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8193" y="2426693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2" name="直接连接符 301"/>
          <p:cNvCxnSpPr/>
          <p:nvPr/>
        </p:nvCxnSpPr>
        <p:spPr>
          <a:xfrm>
            <a:off x="2390262" y="2059452"/>
            <a:ext cx="306034" cy="0"/>
          </a:xfrm>
          <a:prstGeom prst="line">
            <a:avLst/>
          </a:prstGeom>
          <a:ln w="76200" cap="rnd">
            <a:solidFill>
              <a:srgbClr val="99CC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262" y="2426693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" name="椭圆 303"/>
          <p:cNvSpPr/>
          <p:nvPr/>
        </p:nvSpPr>
        <p:spPr>
          <a:xfrm>
            <a:off x="2253533" y="2487900"/>
            <a:ext cx="61207" cy="183620"/>
          </a:xfrm>
          <a:prstGeom prst="ellipse">
            <a:avLst/>
          </a:prstGeom>
          <a:noFill/>
          <a:ln w="2857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细黑" pitchFamily="2" charset="-122"/>
            </a:endParaRPr>
          </a:p>
        </p:txBody>
      </p:sp>
      <p:pic>
        <p:nvPicPr>
          <p:cNvPr id="305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8539" y="1875832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6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9400" y="1875832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" name="Picture 32" descr="\\192.168.1.20\丽日共享\201011\I 业务一部\徐琳浩\0927－黄永锋－迪普科技图标13588720200\迪普科技图标eps png emf\交换机\交换机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8709" y="1875832"/>
            <a:ext cx="428448" cy="3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8" name="直接连接符 307"/>
          <p:cNvCxnSpPr>
            <a:stCxn id="305" idx="2"/>
          </p:cNvCxnSpPr>
          <p:nvPr/>
        </p:nvCxnSpPr>
        <p:spPr>
          <a:xfrm>
            <a:off x="1502763" y="2186862"/>
            <a:ext cx="1040516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endCxn id="307" idx="2"/>
          </p:cNvCxnSpPr>
          <p:nvPr/>
        </p:nvCxnSpPr>
        <p:spPr>
          <a:xfrm flipV="1">
            <a:off x="2543279" y="2186862"/>
            <a:ext cx="489654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06" idx="2"/>
          </p:cNvCxnSpPr>
          <p:nvPr/>
        </p:nvCxnSpPr>
        <p:spPr>
          <a:xfrm>
            <a:off x="2053624" y="2186862"/>
            <a:ext cx="489654" cy="23983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1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712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2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49746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3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55780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4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61814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67848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3882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79916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8" name="Picture 47" descr="\\192.168.1.20\丽日共享\201011\I 业务一部\徐琳浩\0927－黄永锋－迪普科技图标13588720200\迪普科技图标eps png emf\服务器\服务器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85950" y="1324971"/>
            <a:ext cx="280684" cy="40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5" name="直接连接符 324"/>
          <p:cNvCxnSpPr>
            <a:stCxn id="265" idx="0"/>
            <a:endCxn id="105" idx="2"/>
          </p:cNvCxnSpPr>
          <p:nvPr/>
        </p:nvCxnSpPr>
        <p:spPr>
          <a:xfrm flipV="1">
            <a:off x="2482072" y="4379321"/>
            <a:ext cx="1330400" cy="43943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6516216" y="1124744"/>
            <a:ext cx="2462534" cy="4847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C000"/>
                </a:solidFill>
                <a:ea typeface="华文细黑" pitchFamily="2" charset="-122"/>
              </a:rPr>
              <a:t>数据中心：</a:t>
            </a:r>
            <a:endParaRPr lang="en-US" altLang="zh-CN" sz="1600" b="1" dirty="0" smtClean="0">
              <a:solidFill>
                <a:srgbClr val="FFC000"/>
              </a:solidFill>
              <a:ea typeface="华文细黑" pitchFamily="2" charset="-122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 smtClean="0">
                <a:ea typeface="华文细黑" pitchFamily="2" charset="-122"/>
              </a:rPr>
              <a:t>网络融合</a:t>
            </a:r>
            <a:endParaRPr lang="en-US" altLang="zh-CN" sz="1400" dirty="0" smtClean="0">
              <a:ea typeface="华文细黑" pitchFamily="2" charset="-122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smtClean="0">
                <a:ea typeface="华文细黑" pitchFamily="2" charset="-122"/>
              </a:rPr>
              <a:t>ECMP</a:t>
            </a:r>
            <a:r>
              <a:rPr lang="zh-CN" altLang="en-US" sz="1400" dirty="0" smtClean="0">
                <a:ea typeface="华文细黑" pitchFamily="2" charset="-122"/>
              </a:rPr>
              <a:t>（大二层</a:t>
            </a:r>
            <a:r>
              <a:rPr lang="en-US" altLang="zh-CN" sz="1400" dirty="0" smtClean="0">
                <a:ea typeface="华文细黑" pitchFamily="2" charset="-122"/>
              </a:rPr>
              <a:t>/</a:t>
            </a:r>
            <a:r>
              <a:rPr lang="zh-CN" altLang="en-US" sz="1400" dirty="0" smtClean="0">
                <a:ea typeface="华文细黑" pitchFamily="2" charset="-122"/>
              </a:rPr>
              <a:t>大三层）</a:t>
            </a:r>
            <a:endParaRPr lang="en-US" altLang="zh-CN" sz="1400" dirty="0" smtClean="0">
              <a:ea typeface="华文细黑" pitchFamily="2" charset="-122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 smtClean="0">
                <a:ea typeface="华文细黑" pitchFamily="2" charset="-122"/>
              </a:rPr>
              <a:t>虚拟机感知</a:t>
            </a:r>
            <a:endParaRPr lang="en-US" altLang="zh-CN" sz="1400" dirty="0" smtClean="0">
              <a:ea typeface="华文细黑" pitchFamily="2" charset="-122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smtClean="0">
                <a:ea typeface="华文细黑" pitchFamily="2" charset="-122"/>
              </a:rPr>
              <a:t>1-Tier/SDN</a:t>
            </a: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600" dirty="0" smtClean="0"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C000"/>
                </a:solidFill>
                <a:ea typeface="华文细黑" pitchFamily="2" charset="-122"/>
              </a:rPr>
              <a:t>广域网：</a:t>
            </a:r>
            <a:endParaRPr lang="en-US" altLang="zh-CN" sz="1600" b="1" dirty="0" smtClean="0">
              <a:solidFill>
                <a:srgbClr val="FFC000"/>
              </a:solidFill>
              <a:ea typeface="华文细黑" pitchFamily="2" charset="-122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smtClean="0">
                <a:ea typeface="华文细黑" pitchFamily="2" charset="-122"/>
              </a:rPr>
              <a:t>SDN</a:t>
            </a: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err="1" smtClean="0">
                <a:ea typeface="华文细黑" pitchFamily="2" charset="-122"/>
              </a:rPr>
              <a:t>QoS</a:t>
            </a:r>
            <a:r>
              <a:rPr lang="zh-CN" altLang="en-US" sz="1400" dirty="0" smtClean="0">
                <a:ea typeface="华文细黑" pitchFamily="2" charset="-122"/>
              </a:rPr>
              <a:t>与流量工程</a:t>
            </a:r>
            <a:endParaRPr lang="en-US" altLang="zh-CN" sz="1400" dirty="0" smtClean="0">
              <a:ea typeface="华文细黑" pitchFamily="2" charset="-122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smtClean="0">
                <a:ea typeface="华文细黑" pitchFamily="2" charset="-122"/>
              </a:rPr>
              <a:t>MPLS</a:t>
            </a:r>
            <a:r>
              <a:rPr lang="zh-CN" altLang="en-US" sz="1400" dirty="0" smtClean="0">
                <a:ea typeface="华文细黑" pitchFamily="2" charset="-122"/>
              </a:rPr>
              <a:t>（</a:t>
            </a:r>
            <a:r>
              <a:rPr lang="en-US" altLang="zh-CN" sz="1400" dirty="0" smtClean="0">
                <a:ea typeface="华文细黑" pitchFamily="2" charset="-122"/>
              </a:rPr>
              <a:t>L2/L3</a:t>
            </a:r>
            <a:r>
              <a:rPr lang="zh-CN" altLang="en-US" sz="1400" dirty="0" smtClean="0">
                <a:ea typeface="华文细黑" pitchFamily="2" charset="-122"/>
              </a:rPr>
              <a:t>）</a:t>
            </a:r>
            <a:endParaRPr lang="en-US" altLang="zh-CN" sz="1400" dirty="0" smtClean="0">
              <a:ea typeface="华文细黑" pitchFamily="2" charset="-122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600" dirty="0" smtClean="0"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C000"/>
                </a:solidFill>
                <a:ea typeface="华文细黑" pitchFamily="2" charset="-122"/>
              </a:rPr>
              <a:t>园区网：</a:t>
            </a:r>
            <a:endParaRPr lang="en-US" altLang="zh-CN" sz="1600" dirty="0" smtClean="0">
              <a:solidFill>
                <a:srgbClr val="FFC000"/>
              </a:solidFill>
              <a:ea typeface="华文细黑" pitchFamily="2" charset="-122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 smtClean="0">
                <a:ea typeface="华文细黑" pitchFamily="2" charset="-122"/>
              </a:rPr>
              <a:t>有线无线一体化</a:t>
            </a:r>
            <a:endParaRPr lang="en-US" altLang="zh-CN" sz="1400" dirty="0" smtClean="0">
              <a:ea typeface="华文细黑" pitchFamily="2" charset="-122"/>
            </a:endParaRPr>
          </a:p>
          <a:p>
            <a:pPr marL="269875" indent="-26987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400" dirty="0" smtClean="0">
                <a:ea typeface="华文细黑" pitchFamily="2" charset="-122"/>
              </a:rPr>
              <a:t>可控的灵活接入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新架构的核心思想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204864"/>
            <a:ext cx="8424936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C000"/>
                </a:solidFill>
                <a:ea typeface="华文细黑" pitchFamily="2" charset="-122"/>
              </a:rPr>
              <a:t>通过虚拟化，实现资源化，进行动态调度！</a:t>
            </a:r>
            <a:endParaRPr lang="zh-CN" altLang="en-US" sz="3200" b="1" dirty="0">
              <a:solidFill>
                <a:srgbClr val="FFC000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新架构下的安全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成为云的一部分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707904" y="4090194"/>
            <a:ext cx="1800200" cy="1643062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ea typeface="华文细黑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24128" y="4102174"/>
            <a:ext cx="3168352" cy="158417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细黑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68144" y="4174182"/>
            <a:ext cx="864096" cy="286891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000000"/>
                </a:solidFill>
                <a:ea typeface="华文细黑" pitchFamily="2" charset="-122"/>
              </a:rPr>
              <a:t>FW</a:t>
            </a:r>
            <a:r>
              <a:rPr lang="zh-CN" altLang="en-US" sz="1400" b="1" dirty="0" smtClean="0">
                <a:solidFill>
                  <a:srgbClr val="000000"/>
                </a:solidFill>
                <a:ea typeface="华文细黑" pitchFamily="2" charset="-122"/>
              </a:rPr>
              <a:t>池</a:t>
            </a:r>
            <a:endParaRPr lang="zh-CN" altLang="en-US" sz="14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1520" y="4090194"/>
            <a:ext cx="3168352" cy="1643062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ea typeface="华文细黑" pitchFamily="2" charset="-122"/>
            </a:endParaRPr>
          </a:p>
        </p:txBody>
      </p:sp>
      <p:pic>
        <p:nvPicPr>
          <p:cNvPr id="7" name="Picture 4" descr="D:\!参考资料\图片资料\图库\板卡芯片026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7270" y="4236094"/>
            <a:ext cx="4968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D:\!参考资料\图片资料\图库\板卡芯片026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34852" y="4236094"/>
            <a:ext cx="4968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D:\!参考资料\图片资料\图库\板卡芯片026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7270" y="4767907"/>
            <a:ext cx="4968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D:\!参考资料\图片资料\图库\板卡芯片026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34852" y="4767907"/>
            <a:ext cx="4968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 10"/>
          <p:cNvSpPr/>
          <p:nvPr/>
        </p:nvSpPr>
        <p:spPr>
          <a:xfrm>
            <a:off x="251520" y="1304131"/>
            <a:ext cx="8640960" cy="1143000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细黑" pitchFamily="2" charset="-122"/>
            </a:endParaRPr>
          </a:p>
        </p:txBody>
      </p:sp>
      <p:pic>
        <p:nvPicPr>
          <p:cNvPr id="12" name="Picture 9" descr="D:\!参考资料\图片资料\图库\内存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317057"/>
            <a:ext cx="5984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D:\!参考资料\图片资料\图库\内存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9637" y="4317057"/>
            <a:ext cx="5984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D:\!参考资料\图片资料\图库\内存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764732"/>
            <a:ext cx="5984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 descr="D:\!参考资料\图片资料\图库\内存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9637" y="4764732"/>
            <a:ext cx="5984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57"/>
          <p:cNvSpPr txBox="1">
            <a:spLocks noChangeArrowheads="1"/>
          </p:cNvSpPr>
          <p:nvPr/>
        </p:nvSpPr>
        <p:spPr bwMode="auto">
          <a:xfrm>
            <a:off x="1187624" y="534779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计算资源池</a:t>
            </a:r>
            <a:endParaRPr lang="zh-CN" altLang="en-US" sz="1600" b="1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" name="TextBox 94"/>
          <p:cNvSpPr txBox="1">
            <a:spLocks noChangeArrowheads="1"/>
          </p:cNvSpPr>
          <p:nvPr/>
        </p:nvSpPr>
        <p:spPr bwMode="auto">
          <a:xfrm>
            <a:off x="3819972" y="534779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存储资源池</a:t>
            </a:r>
          </a:p>
        </p:txBody>
      </p:sp>
      <p:pic>
        <p:nvPicPr>
          <p:cNvPr id="18" name="Picture 10" descr="D:\!参考资料\图片资料\图库\硬盘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4174182"/>
            <a:ext cx="6143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" descr="D:\!参考资料\图片资料\图库\硬盘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66865" y="4174182"/>
            <a:ext cx="61436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0" descr="D:\!参考资料\图片资料\图库\硬盘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4745682"/>
            <a:ext cx="6143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 descr="D:\!参考资料\图片资料\图库\硬盘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66865" y="4745682"/>
            <a:ext cx="61436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圆角矩形 21"/>
          <p:cNvSpPr/>
          <p:nvPr/>
        </p:nvSpPr>
        <p:spPr>
          <a:xfrm>
            <a:off x="251520" y="2590006"/>
            <a:ext cx="5256584" cy="1357313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细黑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812360" y="1875631"/>
            <a:ext cx="642938" cy="1588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73"/>
          <p:cNvGrpSpPr/>
          <p:nvPr/>
        </p:nvGrpSpPr>
        <p:grpSpPr>
          <a:xfrm>
            <a:off x="868054" y="1437463"/>
            <a:ext cx="928694" cy="804868"/>
            <a:chOff x="2500298" y="3714752"/>
            <a:chExt cx="928694" cy="714380"/>
          </a:xfr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5" name="剪去单角的矩形 24"/>
            <p:cNvSpPr/>
            <p:nvPr/>
          </p:nvSpPr>
          <p:spPr>
            <a:xfrm>
              <a:off x="2500298" y="3714752"/>
              <a:ext cx="500066" cy="142876"/>
            </a:xfrm>
            <a:prstGeom prst="snip1Rect">
              <a:avLst>
                <a:gd name="adj" fmla="val 50000"/>
              </a:avLst>
            </a:prstGeom>
            <a:grpFill/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华文细黑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500298" y="3857628"/>
              <a:ext cx="928694" cy="571504"/>
            </a:xfrm>
            <a:prstGeom prst="rect">
              <a:avLst/>
            </a:prstGeom>
            <a:grpFill/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rgbClr val="000000"/>
                  </a:solidFill>
                  <a:ea typeface="华文细黑" pitchFamily="2" charset="-122"/>
                </a:rPr>
                <a:t>APP1</a:t>
              </a:r>
              <a:endParaRPr lang="zh-CN" altLang="en-US" sz="1400" b="1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27" name="组合 74"/>
          <p:cNvGrpSpPr/>
          <p:nvPr/>
        </p:nvGrpSpPr>
        <p:grpSpPr>
          <a:xfrm>
            <a:off x="2249189" y="1437463"/>
            <a:ext cx="928694" cy="804868"/>
            <a:chOff x="2500298" y="3714752"/>
            <a:chExt cx="928694" cy="714380"/>
          </a:xfr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8" name="剪去单角的矩形 27"/>
            <p:cNvSpPr/>
            <p:nvPr/>
          </p:nvSpPr>
          <p:spPr>
            <a:xfrm>
              <a:off x="2500298" y="3714752"/>
              <a:ext cx="500066" cy="142876"/>
            </a:xfrm>
            <a:prstGeom prst="snip1Rect">
              <a:avLst>
                <a:gd name="adj" fmla="val 50000"/>
              </a:avLst>
            </a:prstGeom>
            <a:grpFill/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华文细黑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500298" y="3857628"/>
              <a:ext cx="928694" cy="571504"/>
            </a:xfrm>
            <a:prstGeom prst="rect">
              <a:avLst/>
            </a:prstGeom>
            <a:grpFill/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rgbClr val="000000"/>
                  </a:solidFill>
                  <a:ea typeface="华文细黑" pitchFamily="2" charset="-122"/>
                </a:rPr>
                <a:t>APP2</a:t>
              </a:r>
              <a:endParaRPr lang="zh-CN" altLang="en-US" sz="1400" b="1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30" name="组合 77"/>
          <p:cNvGrpSpPr/>
          <p:nvPr/>
        </p:nvGrpSpPr>
        <p:grpSpPr>
          <a:xfrm>
            <a:off x="3630324" y="1437463"/>
            <a:ext cx="928694" cy="804868"/>
            <a:chOff x="2500298" y="3714752"/>
            <a:chExt cx="928694" cy="714380"/>
          </a:xfr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1" name="剪去单角的矩形 30"/>
            <p:cNvSpPr/>
            <p:nvPr/>
          </p:nvSpPr>
          <p:spPr>
            <a:xfrm>
              <a:off x="2500298" y="3714752"/>
              <a:ext cx="500066" cy="142876"/>
            </a:xfrm>
            <a:prstGeom prst="snip1Rect">
              <a:avLst>
                <a:gd name="adj" fmla="val 50000"/>
              </a:avLst>
            </a:prstGeom>
            <a:grpFill/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华文细黑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00298" y="3857628"/>
              <a:ext cx="928694" cy="571504"/>
            </a:xfrm>
            <a:prstGeom prst="rect">
              <a:avLst/>
            </a:prstGeom>
            <a:grpFill/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rgbClr val="000000"/>
                  </a:solidFill>
                  <a:ea typeface="华文细黑" pitchFamily="2" charset="-122"/>
                </a:rPr>
                <a:t>APP3</a:t>
              </a:r>
              <a:endParaRPr lang="zh-CN" altLang="en-US" sz="1400" b="1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33" name="组合 80"/>
          <p:cNvGrpSpPr/>
          <p:nvPr/>
        </p:nvGrpSpPr>
        <p:grpSpPr>
          <a:xfrm>
            <a:off x="5011458" y="1437463"/>
            <a:ext cx="928694" cy="804868"/>
            <a:chOff x="2500298" y="3714752"/>
            <a:chExt cx="928694" cy="714380"/>
          </a:xfr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4" name="剪去单角的矩形 33"/>
            <p:cNvSpPr/>
            <p:nvPr/>
          </p:nvSpPr>
          <p:spPr>
            <a:xfrm>
              <a:off x="2500298" y="3714752"/>
              <a:ext cx="500066" cy="142876"/>
            </a:xfrm>
            <a:prstGeom prst="snip1Rect">
              <a:avLst>
                <a:gd name="adj" fmla="val 50000"/>
              </a:avLst>
            </a:prstGeom>
            <a:grpFill/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华文细黑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500298" y="3857628"/>
              <a:ext cx="928694" cy="571504"/>
            </a:xfrm>
            <a:prstGeom prst="rect">
              <a:avLst/>
            </a:prstGeom>
            <a:grpFill/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rgbClr val="000000"/>
                  </a:solidFill>
                  <a:ea typeface="华文细黑" pitchFamily="2" charset="-122"/>
                </a:rPr>
                <a:t>APP4</a:t>
              </a:r>
              <a:endParaRPr lang="zh-CN" altLang="en-US" sz="1400" b="1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  <p:grpSp>
        <p:nvGrpSpPr>
          <p:cNvPr id="36" name="组合 115"/>
          <p:cNvGrpSpPr>
            <a:grpSpLocks/>
          </p:cNvGrpSpPr>
          <p:nvPr/>
        </p:nvGrpSpPr>
        <p:grpSpPr bwMode="auto">
          <a:xfrm>
            <a:off x="394395" y="2661444"/>
            <a:ext cx="1143000" cy="1143000"/>
            <a:chOff x="714348" y="3357562"/>
            <a:chExt cx="1143008" cy="1143008"/>
          </a:xfrm>
          <a:solidFill>
            <a:schemeClr val="accent3">
              <a:lumMod val="95000"/>
            </a:schemeClr>
          </a:solidFill>
        </p:grpSpPr>
        <p:sp>
          <p:nvSpPr>
            <p:cNvPr id="37" name="流程图: 磁盘 36"/>
            <p:cNvSpPr/>
            <p:nvPr/>
          </p:nvSpPr>
          <p:spPr>
            <a:xfrm>
              <a:off x="714348" y="4071942"/>
              <a:ext cx="1143008" cy="428628"/>
            </a:xfrm>
            <a:prstGeom prst="flowChartMagneticDisk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华文细黑" pitchFamily="2" charset="-122"/>
              </a:endParaRPr>
            </a:p>
          </p:txBody>
        </p:sp>
        <p:sp>
          <p:nvSpPr>
            <p:cNvPr id="38" name="流程图: 磁盘 37"/>
            <p:cNvSpPr/>
            <p:nvPr/>
          </p:nvSpPr>
          <p:spPr>
            <a:xfrm>
              <a:off x="714348" y="3714751"/>
              <a:ext cx="1143008" cy="428628"/>
            </a:xfrm>
            <a:prstGeom prst="flowChartMagneticDisk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华文细黑" pitchFamily="2" charset="-122"/>
              </a:endParaRPr>
            </a:p>
          </p:txBody>
        </p:sp>
        <p:sp>
          <p:nvSpPr>
            <p:cNvPr id="39" name="单圆角矩形 38"/>
            <p:cNvSpPr/>
            <p:nvPr/>
          </p:nvSpPr>
          <p:spPr>
            <a:xfrm>
              <a:off x="785787" y="3357562"/>
              <a:ext cx="1000132" cy="428628"/>
            </a:xfrm>
            <a:prstGeom prst="snipRoundRect">
              <a:avLst>
                <a:gd name="adj1" fmla="val 16667"/>
                <a:gd name="adj2" fmla="val 26513"/>
              </a:avLst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细黑" pitchFamily="2" charset="-122"/>
                </a:rPr>
                <a:t>SQL</a:t>
              </a:r>
              <a:endParaRPr lang="zh-CN" alt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endParaRPr>
            </a:p>
          </p:txBody>
        </p:sp>
      </p:grpSp>
      <p:grpSp>
        <p:nvGrpSpPr>
          <p:cNvPr id="40" name="组合 116"/>
          <p:cNvGrpSpPr>
            <a:grpSpLocks/>
          </p:cNvGrpSpPr>
          <p:nvPr/>
        </p:nvGrpSpPr>
        <p:grpSpPr bwMode="auto">
          <a:xfrm>
            <a:off x="1751708" y="2661444"/>
            <a:ext cx="1143000" cy="1143000"/>
            <a:chOff x="2071670" y="3357562"/>
            <a:chExt cx="1143008" cy="1143008"/>
          </a:xfrm>
          <a:solidFill>
            <a:schemeClr val="accent3">
              <a:lumMod val="95000"/>
            </a:schemeClr>
          </a:solidFill>
        </p:grpSpPr>
        <p:sp>
          <p:nvSpPr>
            <p:cNvPr id="41" name="流程图: 磁盘 40"/>
            <p:cNvSpPr/>
            <p:nvPr/>
          </p:nvSpPr>
          <p:spPr>
            <a:xfrm>
              <a:off x="2071670" y="4071942"/>
              <a:ext cx="1143008" cy="428628"/>
            </a:xfrm>
            <a:prstGeom prst="flowChartMagneticDisk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华文细黑" pitchFamily="2" charset="-122"/>
              </a:endParaRPr>
            </a:p>
          </p:txBody>
        </p:sp>
        <p:sp>
          <p:nvSpPr>
            <p:cNvPr id="42" name="流程图: 磁盘 41"/>
            <p:cNvSpPr/>
            <p:nvPr/>
          </p:nvSpPr>
          <p:spPr>
            <a:xfrm>
              <a:off x="2071670" y="3714751"/>
              <a:ext cx="1143008" cy="428628"/>
            </a:xfrm>
            <a:prstGeom prst="flowChartMagneticDisk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华文细黑" pitchFamily="2" charset="-122"/>
              </a:endParaRPr>
            </a:p>
          </p:txBody>
        </p:sp>
        <p:sp>
          <p:nvSpPr>
            <p:cNvPr id="43" name="单圆角矩形 42"/>
            <p:cNvSpPr/>
            <p:nvPr/>
          </p:nvSpPr>
          <p:spPr>
            <a:xfrm>
              <a:off x="2143107" y="3357562"/>
              <a:ext cx="1000132" cy="428628"/>
            </a:xfrm>
            <a:prstGeom prst="snipRoundRect">
              <a:avLst>
                <a:gd name="adj1" fmla="val 16667"/>
                <a:gd name="adj2" fmla="val 26513"/>
              </a:avLst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中间件</a:t>
              </a:r>
            </a:p>
          </p:txBody>
        </p:sp>
      </p:grpSp>
      <p:grpSp>
        <p:nvGrpSpPr>
          <p:cNvPr id="44" name="组合 117"/>
          <p:cNvGrpSpPr>
            <a:grpSpLocks/>
          </p:cNvGrpSpPr>
          <p:nvPr/>
        </p:nvGrpSpPr>
        <p:grpSpPr bwMode="auto">
          <a:xfrm>
            <a:off x="3180458" y="2661444"/>
            <a:ext cx="1143000" cy="1143000"/>
            <a:chOff x="3500430" y="3357562"/>
            <a:chExt cx="1143008" cy="1143008"/>
          </a:xfrm>
          <a:solidFill>
            <a:schemeClr val="accent3">
              <a:lumMod val="95000"/>
            </a:schemeClr>
          </a:solidFill>
        </p:grpSpPr>
        <p:sp>
          <p:nvSpPr>
            <p:cNvPr id="45" name="流程图: 磁盘 44"/>
            <p:cNvSpPr/>
            <p:nvPr/>
          </p:nvSpPr>
          <p:spPr>
            <a:xfrm>
              <a:off x="3500430" y="4071942"/>
              <a:ext cx="1143008" cy="428628"/>
            </a:xfrm>
            <a:prstGeom prst="flowChartMagneticDisk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华文细黑" pitchFamily="2" charset="-122"/>
              </a:endParaRPr>
            </a:p>
          </p:txBody>
        </p:sp>
        <p:sp>
          <p:nvSpPr>
            <p:cNvPr id="46" name="流程图: 磁盘 45"/>
            <p:cNvSpPr/>
            <p:nvPr/>
          </p:nvSpPr>
          <p:spPr>
            <a:xfrm>
              <a:off x="3500430" y="3714751"/>
              <a:ext cx="1143008" cy="428628"/>
            </a:xfrm>
            <a:prstGeom prst="flowChartMagneticDisk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华文细黑" pitchFamily="2" charset="-122"/>
              </a:endParaRPr>
            </a:p>
          </p:txBody>
        </p:sp>
        <p:sp>
          <p:nvSpPr>
            <p:cNvPr id="47" name="单圆角矩形 46"/>
            <p:cNvSpPr/>
            <p:nvPr/>
          </p:nvSpPr>
          <p:spPr>
            <a:xfrm>
              <a:off x="3571867" y="3357562"/>
              <a:ext cx="1000132" cy="428628"/>
            </a:xfrm>
            <a:prstGeom prst="snipRoundRect">
              <a:avLst>
                <a:gd name="adj1" fmla="val 16667"/>
                <a:gd name="adj2" fmla="val 26513"/>
              </a:avLst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细黑" pitchFamily="2" charset="-122"/>
                </a:rPr>
                <a:t>WWW</a:t>
              </a:r>
              <a:endParaRPr lang="zh-CN" alt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4572000" y="3310086"/>
            <a:ext cx="642938" cy="1588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724128" y="2590006"/>
            <a:ext cx="3168352" cy="1357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华文细黑" pitchFamily="2" charset="-122"/>
            </a:endParaRPr>
          </a:p>
        </p:txBody>
      </p:sp>
      <p:sp>
        <p:nvSpPr>
          <p:cNvPr id="50" name="TextBox 94"/>
          <p:cNvSpPr txBox="1">
            <a:spLocks noChangeArrowheads="1"/>
          </p:cNvSpPr>
          <p:nvPr/>
        </p:nvSpPr>
        <p:spPr bwMode="auto">
          <a:xfrm>
            <a:off x="6516216" y="534779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能力资源池</a:t>
            </a:r>
            <a:endParaRPr lang="zh-CN" altLang="en-US" sz="1600" b="1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876256" y="4174182"/>
            <a:ext cx="864096" cy="286891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000000"/>
                </a:solidFill>
                <a:ea typeface="华文细黑" pitchFamily="2" charset="-122"/>
              </a:rPr>
              <a:t>IPS</a:t>
            </a:r>
            <a:r>
              <a:rPr lang="zh-CN" altLang="en-US" sz="1400" b="1" dirty="0" smtClean="0">
                <a:solidFill>
                  <a:srgbClr val="000000"/>
                </a:solidFill>
                <a:ea typeface="华文细黑" pitchFamily="2" charset="-122"/>
              </a:rPr>
              <a:t>池</a:t>
            </a:r>
            <a:endParaRPr lang="zh-CN" altLang="en-US" sz="14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884368" y="4174182"/>
            <a:ext cx="864096" cy="286891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ea typeface="华文细黑" pitchFamily="2" charset="-122"/>
              </a:rPr>
              <a:t>流控池</a:t>
            </a:r>
            <a:endParaRPr lang="zh-CN" altLang="en-US" sz="14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868144" y="4607371"/>
            <a:ext cx="864096" cy="286891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ea typeface="华文细黑" pitchFamily="2" charset="-122"/>
              </a:rPr>
              <a:t>审计池</a:t>
            </a:r>
            <a:endParaRPr lang="zh-CN" altLang="en-US" sz="14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876256" y="4607371"/>
            <a:ext cx="864096" cy="286891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000000"/>
                </a:solidFill>
                <a:ea typeface="华文细黑" pitchFamily="2" charset="-122"/>
              </a:rPr>
              <a:t>AV</a:t>
            </a:r>
            <a:r>
              <a:rPr lang="zh-CN" altLang="en-US" sz="1400" b="1" dirty="0" smtClean="0">
                <a:solidFill>
                  <a:srgbClr val="000000"/>
                </a:solidFill>
                <a:ea typeface="华文细黑" pitchFamily="2" charset="-122"/>
              </a:rPr>
              <a:t>池</a:t>
            </a:r>
            <a:endParaRPr lang="zh-CN" altLang="en-US" sz="14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884368" y="4607371"/>
            <a:ext cx="864096" cy="286891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000000"/>
                </a:solidFill>
                <a:ea typeface="华文细黑" pitchFamily="2" charset="-122"/>
              </a:rPr>
              <a:t> </a:t>
            </a:r>
            <a:r>
              <a:rPr lang="zh-CN" altLang="en-US" sz="1400" b="1" dirty="0" smtClean="0">
                <a:solidFill>
                  <a:srgbClr val="000000"/>
                </a:solidFill>
                <a:ea typeface="华文细黑" pitchFamily="2" charset="-122"/>
              </a:rPr>
              <a:t>抗</a:t>
            </a:r>
            <a:r>
              <a:rPr lang="en-US" altLang="zh-CN" sz="1400" b="1" dirty="0" err="1" smtClean="0">
                <a:solidFill>
                  <a:srgbClr val="000000"/>
                </a:solidFill>
                <a:ea typeface="华文细黑" pitchFamily="2" charset="-122"/>
              </a:rPr>
              <a:t>DoS</a:t>
            </a:r>
            <a:endParaRPr lang="zh-CN" altLang="en-US" sz="14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868144" y="5039419"/>
            <a:ext cx="864096" cy="286891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ea typeface="华文细黑" pitchFamily="2" charset="-122"/>
              </a:rPr>
              <a:t>加速池</a:t>
            </a:r>
            <a:endParaRPr lang="zh-CN" altLang="en-US" sz="14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876256" y="5039419"/>
            <a:ext cx="864096" cy="286891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000000"/>
                </a:solidFill>
                <a:ea typeface="华文细黑" pitchFamily="2" charset="-122"/>
              </a:rPr>
              <a:t>LB</a:t>
            </a:r>
            <a:r>
              <a:rPr lang="zh-CN" altLang="en-US" sz="1400" b="1" dirty="0" smtClean="0">
                <a:solidFill>
                  <a:srgbClr val="000000"/>
                </a:solidFill>
                <a:ea typeface="华文细黑" pitchFamily="2" charset="-122"/>
              </a:rPr>
              <a:t>池</a:t>
            </a:r>
            <a:endParaRPr lang="zh-CN" altLang="en-US" sz="14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884368" y="5039419"/>
            <a:ext cx="864096" cy="286891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rgbClr val="000000"/>
                </a:solidFill>
                <a:ea typeface="华文细黑" pitchFamily="2" charset="-122"/>
              </a:rPr>
              <a:t>……</a:t>
            </a:r>
            <a:endParaRPr lang="zh-CN" altLang="en-US" sz="14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868144" y="2734022"/>
            <a:ext cx="2880320" cy="432048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ea typeface="华文细黑" pitchFamily="2" charset="-122"/>
              </a:rPr>
              <a:t>优化策略流</a:t>
            </a:r>
            <a:endParaRPr lang="zh-CN" altLang="en-US" sz="14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868144" y="3382094"/>
            <a:ext cx="2880320" cy="432048"/>
          </a:xfrm>
          <a:prstGeom prst="round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ea typeface="华文细黑" pitchFamily="2" charset="-122"/>
              </a:rPr>
              <a:t>安全策略流</a:t>
            </a:r>
            <a:endParaRPr lang="zh-CN" altLang="en-US" sz="14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grpSp>
        <p:nvGrpSpPr>
          <p:cNvPr id="61" name="组合 80"/>
          <p:cNvGrpSpPr/>
          <p:nvPr/>
        </p:nvGrpSpPr>
        <p:grpSpPr>
          <a:xfrm>
            <a:off x="6451618" y="1437463"/>
            <a:ext cx="928694" cy="804868"/>
            <a:chOff x="2500298" y="3714752"/>
            <a:chExt cx="928694" cy="714380"/>
          </a:xfr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62" name="剪去单角的矩形 61"/>
            <p:cNvSpPr/>
            <p:nvPr/>
          </p:nvSpPr>
          <p:spPr>
            <a:xfrm>
              <a:off x="2500298" y="3714752"/>
              <a:ext cx="500066" cy="142876"/>
            </a:xfrm>
            <a:prstGeom prst="snip1Rect">
              <a:avLst>
                <a:gd name="adj" fmla="val 50000"/>
              </a:avLst>
            </a:prstGeom>
            <a:grpFill/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ea typeface="华文细黑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500298" y="3857628"/>
              <a:ext cx="928694" cy="571504"/>
            </a:xfrm>
            <a:prstGeom prst="rect">
              <a:avLst/>
            </a:prstGeom>
            <a:grpFill/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rgbClr val="000000"/>
                  </a:solidFill>
                  <a:ea typeface="华文细黑" pitchFamily="2" charset="-122"/>
                </a:rPr>
                <a:t>APP5</a:t>
              </a:r>
              <a:endParaRPr lang="zh-CN" altLang="en-US" sz="1400" b="1" dirty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3C_PPT_template(V2.0)">
  <a:themeElements>
    <a:clrScheme name="H3C_PPT_template(V2.0)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H3C_PPT_template(V2.0)">
      <a:majorFont>
        <a:latin typeface="华文细黑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3C_PPT_template(V2.0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template(V2.0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template(V2.0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template(V2.0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template(V2.0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template(V2.0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template(V2.0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template(V2.0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template(V2.0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template(V2.0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template(V2.0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template(V2.0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1375</Words>
  <Application>Microsoft Office PowerPoint</Application>
  <PresentationFormat>全屏显示(4:3)</PresentationFormat>
  <Paragraphs>262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H3C_PPT_template(V2.0)</vt:lpstr>
      <vt:lpstr>1_自定义设计方案</vt:lpstr>
      <vt:lpstr>2009年7月10日……</vt:lpstr>
      <vt:lpstr>幻灯片 2</vt:lpstr>
      <vt:lpstr>新环境</vt:lpstr>
      <vt:lpstr>变与不变</vt:lpstr>
      <vt:lpstr>建设运维模式的转变</vt:lpstr>
      <vt:lpstr>基础架构的改变</vt:lpstr>
      <vt:lpstr>新的网络基础架构</vt:lpstr>
      <vt:lpstr>新架构的核心思想</vt:lpstr>
      <vt:lpstr>新架构下的安全——成为云的一部分</vt:lpstr>
      <vt:lpstr>思路：基于分布式网关的L4~7策略流</vt:lpstr>
      <vt:lpstr>前提：高性能与集成化</vt:lpstr>
      <vt:lpstr>前提：N:M虚拟化建立资源池</vt:lpstr>
      <vt:lpstr>迪普的实践</vt:lpstr>
      <vt:lpstr>高性能的实现：全新硬件架构</vt:lpstr>
      <vt:lpstr>集成化的实践：丰富的网络特性</vt:lpstr>
      <vt:lpstr>集成化的实践：多插卡的功能集成</vt:lpstr>
      <vt:lpstr>虚拟化的实践：N：M虚拟化</vt:lpstr>
      <vt:lpstr>典型应用—中国电信云计算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新环境下安全基础架构研究</dc:title>
  <cp:lastModifiedBy>Mingx</cp:lastModifiedBy>
  <cp:revision>69</cp:revision>
  <dcterms:modified xsi:type="dcterms:W3CDTF">2012-06-28T09:26:23Z</dcterms:modified>
</cp:coreProperties>
</file>