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250" autoAdjust="0"/>
  </p:normalViewPr>
  <p:slideViewPr>
    <p:cSldViewPr>
      <p:cViewPr varScale="1">
        <p:scale>
          <a:sx n="62" d="100"/>
          <a:sy n="62" d="100"/>
        </p:scale>
        <p:origin x="-159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18072-0792-4D06-8645-C3C7AD8A5615}" type="datetimeFigureOut">
              <a:rPr lang="zh-CN" altLang="en-US" smtClean="0"/>
              <a:pPr/>
              <a:t>2012/7/5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BFF237-CF87-43FB-8D52-417F19EBA25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在</a:t>
            </a:r>
            <a:r>
              <a:rPr lang="en-US" altLang="zh-CN" sz="1200" kern="1200" baseline="0" dirty="0" err="1" smtClean="0">
                <a:solidFill>
                  <a:schemeClr val="tx1"/>
                </a:solidFill>
                <a:latin typeface="+mn-lt"/>
                <a:ea typeface="+mn-ea"/>
                <a:cs typeface="+mn-cs"/>
              </a:rPr>
              <a:t>Xen</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的内存管理架构中，虚拟机监视器为每个虚拟机分配初始地址为</a:t>
            </a:r>
            <a:r>
              <a:rPr lang="en-US" altLang="zh-CN" sz="1200" kern="1200" baseline="0" dirty="0" smtClean="0">
                <a:solidFill>
                  <a:schemeClr val="tx1"/>
                </a:solidFill>
                <a:latin typeface="+mn-lt"/>
                <a:ea typeface="+mn-ea"/>
                <a:cs typeface="+mn-cs"/>
              </a:rPr>
              <a:t>0 </a:t>
            </a:r>
            <a:r>
              <a:rPr lang="zh-CN" altLang="en-US" sz="1200" kern="1200" baseline="0" dirty="0" smtClean="0">
                <a:solidFill>
                  <a:schemeClr val="tx1"/>
                </a:solidFill>
                <a:latin typeface="+mn-lt"/>
                <a:ea typeface="+mn-ea"/>
                <a:cs typeface="+mn-cs"/>
              </a:rPr>
              <a:t>的连续的伪物理地址。为了可以直接读取页面，</a:t>
            </a:r>
            <a:r>
              <a:rPr lang="en-US" altLang="zh-CN" sz="1200" kern="1200" baseline="0" dirty="0" err="1" smtClean="0">
                <a:solidFill>
                  <a:schemeClr val="tx1"/>
                </a:solidFill>
                <a:latin typeface="+mn-lt"/>
                <a:ea typeface="+mn-ea"/>
                <a:cs typeface="+mn-cs"/>
              </a:rPr>
              <a:t>Xen</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将伪物理地址到机器地址的映射表存储在每台虚拟机的地址空间里。同时，</a:t>
            </a:r>
            <a:r>
              <a:rPr lang="en-US" altLang="zh-CN" sz="1200" kern="1200" baseline="0" dirty="0" err="1" smtClean="0">
                <a:solidFill>
                  <a:schemeClr val="tx1"/>
                </a:solidFill>
                <a:latin typeface="+mn-lt"/>
                <a:ea typeface="+mn-ea"/>
                <a:cs typeface="+mn-cs"/>
              </a:rPr>
              <a:t>Xen</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还维护机器地址到伪物理地址的映射表。所有对这些映射表的写操作都由虚拟机监视器截获或生效以达到存取控制。</a:t>
            </a:r>
            <a:endParaRPr lang="zh-CN" altLang="en-US" dirty="0"/>
          </a:p>
        </p:txBody>
      </p:sp>
      <p:sp>
        <p:nvSpPr>
          <p:cNvPr id="4" name="灯片编号占位符 3"/>
          <p:cNvSpPr>
            <a:spLocks noGrp="1"/>
          </p:cNvSpPr>
          <p:nvPr>
            <p:ph type="sldNum" sz="quarter" idx="10"/>
          </p:nvPr>
        </p:nvSpPr>
        <p:spPr/>
        <p:txBody>
          <a:bodyPr/>
          <a:lstStyle/>
          <a:p>
            <a:fld id="{F05EA523-B7BD-4D35-ABE5-B87B34EAD0E8}"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1" dirty="0" err="1" smtClean="0"/>
              <a:t>virConnectPtr</a:t>
            </a:r>
            <a:r>
              <a:rPr lang="en-US" altLang="zh-CN" b="1" dirty="0" smtClean="0"/>
              <a:t> </a:t>
            </a:r>
            <a:r>
              <a:rPr lang="en-US" altLang="zh-CN" b="1" dirty="0" err="1" smtClean="0"/>
              <a:t>virConnectOpenReadOnly</a:t>
            </a:r>
            <a:r>
              <a:rPr lang="en-US" altLang="zh-CN" b="1" dirty="0" smtClean="0"/>
              <a:t> (const char * name)</a:t>
            </a:r>
            <a:r>
              <a:rPr lang="en-US" altLang="zh-CN" dirty="0" smtClean="0"/>
              <a:t> </a:t>
            </a:r>
            <a:r>
              <a:rPr lang="zh-CN" altLang="en-US" dirty="0" smtClean="0"/>
              <a:t>在使用时首先应调用这个函数，获得</a:t>
            </a:r>
            <a:r>
              <a:rPr lang="en-US" altLang="zh-CN" dirty="0" smtClean="0"/>
              <a:t>hypervisor</a:t>
            </a:r>
            <a:r>
              <a:rPr lang="zh-CN" altLang="en-US" dirty="0" smtClean="0"/>
              <a:t>的链接 </a:t>
            </a:r>
            <a:endParaRPr lang="en-US" altLang="zh-CN" dirty="0" smtClean="0"/>
          </a:p>
          <a:p>
            <a:r>
              <a:rPr lang="en-US" altLang="zh-CN" b="1" dirty="0" err="1" smtClean="0"/>
              <a:t>int</a:t>
            </a:r>
            <a:r>
              <a:rPr lang="en-US" altLang="zh-CN" b="1" dirty="0" smtClean="0"/>
              <a:t> </a:t>
            </a:r>
            <a:r>
              <a:rPr lang="en-US" altLang="zh-CN" b="1" dirty="0" err="1" smtClean="0"/>
              <a:t>virConnectListDomains</a:t>
            </a:r>
            <a:r>
              <a:rPr lang="en-US" altLang="zh-CN" b="1" dirty="0" smtClean="0"/>
              <a:t> (</a:t>
            </a:r>
            <a:r>
              <a:rPr lang="en-US" altLang="zh-CN" b="1" dirty="0" err="1" smtClean="0"/>
              <a:t>virConnectPtr</a:t>
            </a:r>
            <a:r>
              <a:rPr lang="en-US" altLang="zh-CN" b="1" dirty="0" smtClean="0"/>
              <a:t> </a:t>
            </a:r>
            <a:r>
              <a:rPr lang="en-US" altLang="zh-CN" b="1" dirty="0" err="1" smtClean="0"/>
              <a:t>conn</a:t>
            </a:r>
            <a:r>
              <a:rPr lang="en-US" altLang="zh-CN" b="1" dirty="0" smtClean="0"/>
              <a:t>, </a:t>
            </a:r>
            <a:r>
              <a:rPr lang="en-US" altLang="zh-CN" b="1" dirty="0" err="1" smtClean="0"/>
              <a:t>int</a:t>
            </a:r>
            <a:r>
              <a:rPr lang="en-US" altLang="zh-CN" b="1" dirty="0" smtClean="0"/>
              <a:t> * ids, </a:t>
            </a:r>
            <a:r>
              <a:rPr lang="en-US" altLang="zh-CN" b="1" dirty="0" err="1" smtClean="0"/>
              <a:t>int</a:t>
            </a:r>
            <a:r>
              <a:rPr lang="en-US" altLang="zh-CN" b="1" dirty="0" smtClean="0"/>
              <a:t> </a:t>
            </a:r>
            <a:r>
              <a:rPr lang="en-US" altLang="zh-CN" b="1" dirty="0" err="1" smtClean="0"/>
              <a:t>maxids</a:t>
            </a:r>
            <a:r>
              <a:rPr lang="en-US" altLang="zh-CN" b="1" dirty="0" smtClean="0"/>
              <a:t>)</a:t>
            </a:r>
            <a:r>
              <a:rPr lang="en-US" altLang="zh-CN" dirty="0" smtClean="0"/>
              <a:t>  </a:t>
            </a:r>
            <a:r>
              <a:rPr lang="zh-CN" altLang="en-US" dirty="0" smtClean="0"/>
              <a:t>获得</a:t>
            </a:r>
            <a:r>
              <a:rPr lang="en-US" altLang="zh-CN" dirty="0" smtClean="0"/>
              <a:t>hypervisor</a:t>
            </a:r>
            <a:r>
              <a:rPr lang="zh-CN" altLang="en-US" dirty="0" smtClean="0"/>
              <a:t>下所有域的</a:t>
            </a:r>
            <a:r>
              <a:rPr lang="en-US" altLang="zh-CN" dirty="0" smtClean="0"/>
              <a:t>ID </a:t>
            </a:r>
          </a:p>
          <a:p>
            <a:r>
              <a:rPr lang="en-US" altLang="zh-CN" b="1" dirty="0" smtClean="0"/>
              <a:t>const char * </a:t>
            </a:r>
            <a:r>
              <a:rPr lang="en-US" altLang="zh-CN" b="1" dirty="0" err="1" smtClean="0"/>
              <a:t>virDomainGetName</a:t>
            </a:r>
            <a:r>
              <a:rPr lang="en-US" altLang="zh-CN" b="1" dirty="0" smtClean="0"/>
              <a:t> (</a:t>
            </a:r>
            <a:r>
              <a:rPr lang="en-US" altLang="zh-CN" b="1" dirty="0" err="1" smtClean="0"/>
              <a:t>virDomainPtr</a:t>
            </a:r>
            <a:r>
              <a:rPr lang="en-US" altLang="zh-CN" b="1" dirty="0" smtClean="0"/>
              <a:t> domain)</a:t>
            </a:r>
            <a:r>
              <a:rPr lang="en-US" altLang="zh-CN" dirty="0" smtClean="0"/>
              <a:t> </a:t>
            </a:r>
            <a:r>
              <a:rPr lang="zh-CN" altLang="en-US" dirty="0" smtClean="0"/>
              <a:t>得到域的名字</a:t>
            </a:r>
            <a:endParaRPr lang="zh-CN" altLang="en-US" dirty="0"/>
          </a:p>
        </p:txBody>
      </p:sp>
      <p:sp>
        <p:nvSpPr>
          <p:cNvPr id="4" name="灯片编号占位符 3"/>
          <p:cNvSpPr>
            <a:spLocks noGrp="1"/>
          </p:cNvSpPr>
          <p:nvPr>
            <p:ph type="sldNum" sz="quarter" idx="10"/>
          </p:nvPr>
        </p:nvSpPr>
        <p:spPr/>
        <p:txBody>
          <a:bodyPr/>
          <a:lstStyle/>
          <a:p>
            <a:fld id="{F05EA523-B7BD-4D35-ABE5-B87B34EAD0E8}" type="slidenum">
              <a:rPr lang="zh-CN" altLang="en-US" smtClean="0"/>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r>
              <a:rPr lang="zh-CN" altLang="en-US" dirty="0" smtClean="0"/>
              <a:t>例如：</a:t>
            </a:r>
            <a:r>
              <a:rPr lang="en-US" altLang="zh-CN" dirty="0" smtClean="0"/>
              <a:t>CVE(CAN) ID: CVE-2007-4993 </a:t>
            </a:r>
            <a:r>
              <a:rPr lang="zh-CN" altLang="en-US" dirty="0" smtClean="0"/>
              <a:t>，</a:t>
            </a:r>
            <a:r>
              <a:rPr lang="en-US" altLang="zh-CN" dirty="0" err="1" smtClean="0"/>
              <a:t>Xen</a:t>
            </a:r>
            <a:r>
              <a:rPr lang="zh-CN" altLang="en-US" dirty="0" smtClean="0"/>
              <a:t>对虚拟机镜像的加载使用</a:t>
            </a:r>
            <a:r>
              <a:rPr lang="en-US" altLang="zh-CN" dirty="0" err="1" smtClean="0"/>
              <a:t>pygrub</a:t>
            </a:r>
            <a:r>
              <a:rPr lang="zh-CN" altLang="en-US" dirty="0" smtClean="0"/>
              <a:t>命令，因为在命令执行中对启动镜像时的配置文件未做过虑，导制</a:t>
            </a:r>
            <a:r>
              <a:rPr lang="en-US" altLang="zh-CN" dirty="0" smtClean="0"/>
              <a:t>dom0</a:t>
            </a:r>
            <a:r>
              <a:rPr lang="zh-CN" altLang="en-US" dirty="0" smtClean="0"/>
              <a:t>在启动</a:t>
            </a:r>
            <a:r>
              <a:rPr lang="en-US" altLang="zh-CN" dirty="0" smtClean="0"/>
              <a:t>guest</a:t>
            </a:r>
            <a:r>
              <a:rPr lang="en-US" altLang="zh-CN" baseline="0" dirty="0" smtClean="0"/>
              <a:t> OS</a:t>
            </a:r>
            <a:r>
              <a:rPr lang="zh-CN" altLang="en-US" baseline="0" dirty="0" smtClean="0"/>
              <a:t>时，可以执行</a:t>
            </a:r>
            <a:r>
              <a:rPr lang="en-US" altLang="zh-CN" dirty="0" err="1" smtClean="0"/>
              <a:t>grub.conf</a:t>
            </a:r>
            <a:r>
              <a:rPr lang="zh-CN" altLang="en-US" dirty="0" smtClean="0"/>
              <a:t>文件中写入的特权指令。</a:t>
            </a:r>
            <a:endParaRPr lang="zh-CN" altLang="en-US" dirty="0"/>
          </a:p>
        </p:txBody>
      </p:sp>
      <p:sp>
        <p:nvSpPr>
          <p:cNvPr id="4" name="灯片编号占位符 3"/>
          <p:cNvSpPr>
            <a:spLocks noGrp="1"/>
          </p:cNvSpPr>
          <p:nvPr>
            <p:ph type="sldNum" sz="quarter" idx="10"/>
          </p:nvPr>
        </p:nvSpPr>
        <p:spPr/>
        <p:txBody>
          <a:bodyPr/>
          <a:lstStyle/>
          <a:p>
            <a:fld id="{F05EA523-B7BD-4D35-ABE5-B87B34EAD0E8}"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有些</a:t>
            </a:r>
            <a:r>
              <a:rPr lang="en-US" altLang="zh-CN" dirty="0" smtClean="0"/>
              <a:t>hypervisor</a:t>
            </a:r>
            <a:r>
              <a:rPr lang="zh-CN" altLang="en-US" dirty="0" smtClean="0"/>
              <a:t>运行在只读存储上，同时重启</a:t>
            </a:r>
            <a:r>
              <a:rPr lang="en-US" altLang="zh-CN" dirty="0" smtClean="0"/>
              <a:t>hypervisor</a:t>
            </a:r>
            <a:r>
              <a:rPr lang="zh-CN" altLang="en-US" dirty="0" smtClean="0"/>
              <a:t>会是一个比较明确的入侵信息，所以运行时修改</a:t>
            </a:r>
            <a:r>
              <a:rPr lang="en-US" altLang="zh-CN" dirty="0" smtClean="0"/>
              <a:t>hypervisor</a:t>
            </a:r>
            <a:r>
              <a:rPr lang="zh-CN" altLang="en-US" dirty="0" smtClean="0"/>
              <a:t>的价值很大。</a:t>
            </a:r>
            <a:endParaRPr lang="en-US" altLang="zh-CN" dirty="0" smtClean="0"/>
          </a:p>
          <a:p>
            <a:endParaRPr lang="en-US" altLang="zh-CN" dirty="0" smtClean="0"/>
          </a:p>
          <a:p>
            <a:r>
              <a:rPr lang="en-US" altLang="zh-CN" dirty="0" err="1" smtClean="0"/>
              <a:t>Xen</a:t>
            </a:r>
            <a:r>
              <a:rPr lang="en-US" altLang="zh-CN" dirty="0" smtClean="0"/>
              <a:t> 4.1</a:t>
            </a:r>
            <a:r>
              <a:rPr lang="zh-CN" altLang="en-US" dirty="0" smtClean="0"/>
              <a:t>和</a:t>
            </a:r>
            <a:r>
              <a:rPr lang="en-US" altLang="zh-CN" dirty="0" smtClean="0"/>
              <a:t>4.0</a:t>
            </a:r>
            <a:r>
              <a:rPr lang="zh-CN" altLang="en-US" dirty="0" smtClean="0"/>
              <a:t>版本，在使用</a:t>
            </a:r>
            <a:r>
              <a:rPr lang="en-US" altLang="zh-CN" dirty="0" smtClean="0"/>
              <a:t>PCI</a:t>
            </a:r>
            <a:r>
              <a:rPr lang="zh-CN" altLang="en-US" dirty="0" smtClean="0"/>
              <a:t>转移到不能中断重映射的</a:t>
            </a:r>
            <a:r>
              <a:rPr lang="en-US" altLang="zh-CN" dirty="0" smtClean="0"/>
              <a:t>Intel VT-d</a:t>
            </a:r>
            <a:r>
              <a:rPr lang="zh-CN" altLang="en-US" dirty="0" smtClean="0"/>
              <a:t>芯片组时存在权限许可和访问控制漏洞。本地用户可通过使用</a:t>
            </a:r>
            <a:r>
              <a:rPr lang="en-US" altLang="zh-CN" dirty="0" smtClean="0"/>
              <a:t>PCI</a:t>
            </a:r>
            <a:r>
              <a:rPr lang="zh-CN" altLang="en-US" dirty="0" smtClean="0"/>
              <a:t>设备驱动，通过使用</a:t>
            </a:r>
            <a:r>
              <a:rPr lang="en-US" altLang="zh-CN" dirty="0" smtClean="0"/>
              <a:t>DMA</a:t>
            </a:r>
            <a:r>
              <a:rPr lang="zh-CN" altLang="en-US" dirty="0" smtClean="0"/>
              <a:t>操作写入中断注入寄存器来生成</a:t>
            </a:r>
            <a:r>
              <a:rPr lang="en-US" altLang="zh-CN" dirty="0" smtClean="0"/>
              <a:t>MSI</a:t>
            </a:r>
            <a:r>
              <a:rPr lang="zh-CN" altLang="en-US" dirty="0" smtClean="0"/>
              <a:t>中断，获得主机操作系统权限。</a:t>
            </a:r>
            <a:endParaRPr lang="en-US" altLang="zh-CN" dirty="0" smtClean="0"/>
          </a:p>
          <a:p>
            <a:endParaRPr lang="en-US" altLang="zh-CN" dirty="0" smtClean="0"/>
          </a:p>
          <a:p>
            <a:r>
              <a:rPr lang="en-US" altLang="zh-CN" sz="1200" dirty="0" smtClean="0"/>
              <a:t>Intel VT-d</a:t>
            </a:r>
            <a:r>
              <a:rPr lang="zh-CN" altLang="en-US" sz="1200" dirty="0" smtClean="0"/>
              <a:t>技术是一种基于</a:t>
            </a:r>
            <a:r>
              <a:rPr lang="en-US" altLang="zh-CN" sz="1200" dirty="0" smtClean="0"/>
              <a:t>North Bridge</a:t>
            </a:r>
            <a:r>
              <a:rPr lang="zh-CN" altLang="en-US" sz="1200" dirty="0" smtClean="0"/>
              <a:t>北桥芯片的硬件辅助虚拟化技术，通过在北桥中内置提供</a:t>
            </a:r>
            <a:r>
              <a:rPr lang="en-US" altLang="zh-CN" sz="1200" dirty="0" smtClean="0"/>
              <a:t>DMA</a:t>
            </a:r>
            <a:r>
              <a:rPr lang="zh-CN" altLang="en-US" sz="1200" dirty="0" smtClean="0"/>
              <a:t>虚拟化和</a:t>
            </a:r>
            <a:r>
              <a:rPr lang="en-US" altLang="zh-CN" sz="1200" dirty="0" smtClean="0"/>
              <a:t>IRQ</a:t>
            </a:r>
            <a:r>
              <a:rPr lang="zh-CN" altLang="en-US" sz="1200" dirty="0" smtClean="0"/>
              <a:t>虚拟化硬件，实现了新型的</a:t>
            </a:r>
            <a:r>
              <a:rPr lang="en-US" altLang="zh-CN" sz="1200" dirty="0" smtClean="0"/>
              <a:t>I/O</a:t>
            </a:r>
            <a:r>
              <a:rPr lang="zh-CN" altLang="en-US" sz="1200" dirty="0" smtClean="0"/>
              <a:t>虚拟化方式，由于需要在</a:t>
            </a:r>
            <a:r>
              <a:rPr lang="en-US" altLang="zh-CN" sz="1200" dirty="0" smtClean="0"/>
              <a:t>DMA</a:t>
            </a:r>
            <a:r>
              <a:rPr lang="zh-CN" altLang="en-US" sz="1200" dirty="0" smtClean="0"/>
              <a:t>请求内嵌入目标内存地址，因此这个架构须要完全访问所有的内存地址，并不能实现中断隔离。</a:t>
            </a:r>
            <a:r>
              <a:rPr lang="en-US" altLang="zh-CN" sz="1200" dirty="0" smtClean="0"/>
              <a:t>VT-d</a:t>
            </a:r>
            <a:r>
              <a:rPr lang="zh-CN" altLang="en-US" sz="1200" dirty="0" smtClean="0"/>
              <a:t>为此实现了新的中断重映射（</a:t>
            </a:r>
            <a:r>
              <a:rPr lang="en-US" altLang="zh-CN" sz="1200" dirty="0" smtClean="0"/>
              <a:t>interrupt-remapping</a:t>
            </a:r>
            <a:r>
              <a:rPr lang="zh-CN" altLang="en-US" sz="1200" dirty="0" smtClean="0"/>
              <a:t>）架构，通过重新定义</a:t>
            </a:r>
            <a:r>
              <a:rPr lang="en-US" altLang="zh-CN" sz="1200" dirty="0" smtClean="0"/>
              <a:t>MSI</a:t>
            </a:r>
            <a:r>
              <a:rPr lang="zh-CN" altLang="en-US" sz="1200" dirty="0" smtClean="0"/>
              <a:t>的格式来解决这个问题，新的</a:t>
            </a:r>
            <a:r>
              <a:rPr lang="en-US" altLang="zh-CN" sz="1200" dirty="0" smtClean="0"/>
              <a:t>MSI</a:t>
            </a:r>
            <a:r>
              <a:rPr lang="zh-CN" altLang="en-US" sz="1200" dirty="0" smtClean="0"/>
              <a:t>仍然是一个</a:t>
            </a:r>
            <a:r>
              <a:rPr lang="en-US" altLang="zh-CN" sz="1200" dirty="0" smtClean="0"/>
              <a:t>DMA</a:t>
            </a:r>
            <a:r>
              <a:rPr lang="zh-CN" altLang="en-US" sz="1200" dirty="0" smtClean="0"/>
              <a:t>写 请求的形式，不过并不嵌入目标内存地址，取而代之的是一个消息</a:t>
            </a:r>
            <a:r>
              <a:rPr lang="en-US" altLang="zh-CN" sz="1200" dirty="0" smtClean="0"/>
              <a:t>ID</a:t>
            </a:r>
            <a:r>
              <a:rPr lang="zh-CN" altLang="en-US" sz="1200" dirty="0" smtClean="0"/>
              <a:t>，通过维护一个表结构，硬件可以通过不同的消息</a:t>
            </a:r>
            <a:r>
              <a:rPr lang="en-US" altLang="zh-CN" sz="1200" dirty="0" smtClean="0"/>
              <a:t>ID</a:t>
            </a:r>
            <a:r>
              <a:rPr lang="zh-CN" altLang="en-US" sz="1200" dirty="0" smtClean="0"/>
              <a:t>辨认不同的虚拟机区域。</a:t>
            </a:r>
            <a:endParaRPr lang="en-US" altLang="zh-CN" sz="1200" dirty="0" smtClean="0"/>
          </a:p>
          <a:p>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当“中断重新映射”没有在芯片组中启用时，</a:t>
            </a:r>
            <a:r>
              <a:rPr lang="en-US" altLang="zh-CN" dirty="0" smtClean="0"/>
              <a:t>Intel VT-d</a:t>
            </a:r>
            <a:r>
              <a:rPr lang="zh-CN" altLang="en-US" dirty="0" smtClean="0"/>
              <a:t>芯片组会允许带有</a:t>
            </a:r>
            <a:r>
              <a:rPr lang="en-US" altLang="zh-CN" dirty="0" smtClean="0"/>
              <a:t>PCI</a:t>
            </a:r>
            <a:r>
              <a:rPr lang="zh-CN" altLang="en-US" dirty="0" smtClean="0"/>
              <a:t>设备的客户端使用</a:t>
            </a:r>
            <a:r>
              <a:rPr lang="en-US" altLang="zh-CN" dirty="0" smtClean="0"/>
              <a:t>DMA</a:t>
            </a:r>
            <a:r>
              <a:rPr lang="zh-CN" altLang="en-US" dirty="0" smtClean="0"/>
              <a:t>通过写入中断注入寄存器生成</a:t>
            </a:r>
            <a:r>
              <a:rPr lang="en-US" altLang="zh-CN" dirty="0" smtClean="0"/>
              <a:t>MSI</a:t>
            </a:r>
            <a:r>
              <a:rPr lang="zh-CN" altLang="en-US" dirty="0" smtClean="0"/>
              <a:t>中断。（安装一个</a:t>
            </a:r>
            <a:r>
              <a:rPr lang="en-US" altLang="zh-CN" dirty="0" smtClean="0"/>
              <a:t>HDD</a:t>
            </a:r>
            <a:r>
              <a:rPr lang="zh-CN" altLang="en-US" dirty="0" smtClean="0"/>
              <a:t>驱动，使用</a:t>
            </a:r>
            <a:r>
              <a:rPr lang="en-US" altLang="zh-CN" dirty="0" smtClean="0"/>
              <a:t>HDD</a:t>
            </a:r>
            <a:r>
              <a:rPr lang="zh-CN" altLang="en-US" dirty="0" smtClean="0"/>
              <a:t>驱动引起一个</a:t>
            </a:r>
            <a:r>
              <a:rPr lang="en-US" altLang="zh-CN" dirty="0" smtClean="0"/>
              <a:t>PCI</a:t>
            </a:r>
            <a:r>
              <a:rPr lang="zh-CN" altLang="en-US" dirty="0" smtClean="0"/>
              <a:t>设备操作过程，我们可以在</a:t>
            </a:r>
            <a:r>
              <a:rPr lang="en-US" altLang="zh-CN" dirty="0" smtClean="0"/>
              <a:t>HDD</a:t>
            </a:r>
            <a:r>
              <a:rPr lang="zh-CN" altLang="en-US" dirty="0" smtClean="0"/>
              <a:t>驱动中完成中断的执行过程，而内存为所有虚拟机所共用）注入陷阱就可以通过这种方法实现。）</a:t>
            </a:r>
            <a:br>
              <a:rPr lang="zh-CN" altLang="en-US" dirty="0" smtClean="0"/>
            </a:br>
            <a:endParaRPr lang="en-US" altLang="zh-CN" dirty="0" smtClean="0"/>
          </a:p>
          <a:p>
            <a:endParaRPr lang="en-US" altLang="zh-CN" dirty="0" smtClean="0"/>
          </a:p>
          <a:p>
            <a:r>
              <a:rPr lang="en-US" altLang="zh-CN" dirty="0" smtClean="0"/>
              <a:t/>
            </a:r>
            <a:br>
              <a:rPr lang="en-US" altLang="zh-CN" dirty="0" smtClean="0"/>
            </a:br>
            <a:r>
              <a:rPr lang="en-US" altLang="zh-CN" dirty="0" smtClean="0"/>
              <a:t/>
            </a:r>
            <a:br>
              <a:rPr lang="en-US" altLang="zh-CN" dirty="0" smtClean="0"/>
            </a:b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5EA523-B7BD-4D35-ABE5-B87B34EAD0E8}" type="slidenum">
              <a:rPr lang="zh-CN" altLang="en-US" smtClean="0"/>
              <a:pPr/>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例</a:t>
            </a:r>
            <a:r>
              <a:rPr lang="zh-CN" altLang="en-US" baseline="0" dirty="0" smtClean="0"/>
              <a:t>如：</a:t>
            </a:r>
            <a:r>
              <a:rPr lang="zh-CN" altLang="en-US" dirty="0" smtClean="0"/>
              <a:t>通过对管理平台的渗透，很容易发起对</a:t>
            </a:r>
            <a:r>
              <a:rPr lang="en-US" altLang="zh-CN" dirty="0" err="1" smtClean="0"/>
              <a:t>Xen</a:t>
            </a:r>
            <a:r>
              <a:rPr lang="zh-CN" altLang="en-US" dirty="0" smtClean="0"/>
              <a:t>接口的攻击，如果渗透能成功，很可能会发现与</a:t>
            </a:r>
            <a:r>
              <a:rPr lang="en-US" altLang="zh-CN" dirty="0" smtClean="0"/>
              <a:t>Domain0</a:t>
            </a:r>
            <a:r>
              <a:rPr lang="zh-CN" altLang="en-US" dirty="0" smtClean="0"/>
              <a:t>通讯的接口、身份验证方式、命令执行过程</a:t>
            </a:r>
            <a:r>
              <a:rPr lang="zh-CN" altLang="en-US" baseline="0" dirty="0" smtClean="0"/>
              <a:t>。甚至用户权限</a:t>
            </a:r>
            <a:endParaRPr lang="zh-CN" altLang="en-US" dirty="0"/>
          </a:p>
        </p:txBody>
      </p:sp>
      <p:sp>
        <p:nvSpPr>
          <p:cNvPr id="4" name="灯片编号占位符 3"/>
          <p:cNvSpPr>
            <a:spLocks noGrp="1"/>
          </p:cNvSpPr>
          <p:nvPr>
            <p:ph type="sldNum" sz="quarter" idx="10"/>
          </p:nvPr>
        </p:nvSpPr>
        <p:spPr/>
        <p:txBody>
          <a:bodyPr/>
          <a:lstStyle/>
          <a:p>
            <a:fld id="{F05EA523-B7BD-4D35-ABE5-B87B34EAD0E8}" type="slidenum">
              <a:rPr lang="zh-CN" altLang="en-US" smtClean="0"/>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精明</a:t>
            </a:r>
            <a:r>
              <a:rPr lang="zh-CN" altLang="en-US" dirty="0" smtClean="0"/>
              <a:t>的攻击者能够突破虚拟机，获得管理程序并控制在主机上运行的其他虚拟机</a:t>
            </a:r>
            <a:endParaRPr lang="zh-CN" altLang="en-US" dirty="0"/>
          </a:p>
        </p:txBody>
      </p:sp>
      <p:sp>
        <p:nvSpPr>
          <p:cNvPr id="4" name="灯片编号占位符 3"/>
          <p:cNvSpPr>
            <a:spLocks noGrp="1"/>
          </p:cNvSpPr>
          <p:nvPr>
            <p:ph type="sldNum" sz="quarter" idx="10"/>
          </p:nvPr>
        </p:nvSpPr>
        <p:spPr/>
        <p:txBody>
          <a:bodyPr/>
          <a:lstStyle/>
          <a:p>
            <a:fld id="{85BFF237-CF87-43FB-8D52-417F19EBA259}" type="slidenum">
              <a:rPr lang="zh-CN" altLang="en-US" smtClean="0"/>
              <a:pPr/>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err="1" smtClean="0"/>
              <a:t>XenMotion</a:t>
            </a:r>
            <a:r>
              <a:rPr lang="en-US" dirty="0" smtClean="0"/>
              <a:t>:</a:t>
            </a:r>
            <a:r>
              <a:rPr lang="zh-CN" altLang="en-US" dirty="0" smtClean="0"/>
              <a:t>是指在一个</a:t>
            </a:r>
            <a:r>
              <a:rPr lang="en-US" dirty="0" smtClean="0"/>
              <a:t>Pool</a:t>
            </a:r>
            <a:r>
              <a:rPr lang="zh-CN" altLang="en-US" dirty="0" smtClean="0"/>
              <a:t>中的</a:t>
            </a:r>
            <a:r>
              <a:rPr lang="en-US" dirty="0" err="1" smtClean="0"/>
              <a:t>XenServer</a:t>
            </a:r>
            <a:r>
              <a:rPr lang="zh-CN" altLang="en-US" dirty="0" smtClean="0"/>
              <a:t>之间，可以对</a:t>
            </a:r>
            <a:r>
              <a:rPr lang="en-US" dirty="0" smtClean="0"/>
              <a:t>Running Guest OS</a:t>
            </a:r>
            <a:r>
              <a:rPr lang="zh-CN" altLang="en-US" dirty="0" smtClean="0"/>
              <a:t>进行在两个节点中，不中断</a:t>
            </a:r>
            <a:r>
              <a:rPr lang="en-US" dirty="0" smtClean="0"/>
              <a:t>Guest OS</a:t>
            </a:r>
            <a:r>
              <a:rPr lang="zh-CN" altLang="en-US" dirty="0" smtClean="0"/>
              <a:t>服务（不停机）的情况下来回迁移。</a:t>
            </a:r>
            <a:endParaRPr lang="zh-CN" altLang="en-US" dirty="0"/>
          </a:p>
        </p:txBody>
      </p:sp>
      <p:sp>
        <p:nvSpPr>
          <p:cNvPr id="4" name="灯片编号占位符 3"/>
          <p:cNvSpPr>
            <a:spLocks noGrp="1"/>
          </p:cNvSpPr>
          <p:nvPr>
            <p:ph type="sldNum" sz="quarter" idx="10"/>
          </p:nvPr>
        </p:nvSpPr>
        <p:spPr/>
        <p:txBody>
          <a:bodyPr/>
          <a:lstStyle/>
          <a:p>
            <a:fld id="{85BFF237-CF87-43FB-8D52-417F19EBA259}" type="slidenum">
              <a:rPr lang="zh-CN" altLang="en-US" smtClean="0"/>
              <a:pPr/>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分权进行管理：虚拟机生成人员、系统管理人员、</a:t>
            </a:r>
            <a:r>
              <a:rPr lang="en-US" altLang="zh-CN" dirty="0" smtClean="0"/>
              <a:t>XEN</a:t>
            </a:r>
            <a:r>
              <a:rPr lang="zh-CN" altLang="en-US" dirty="0" smtClean="0"/>
              <a:t>管理人员，要分开。</a:t>
            </a:r>
            <a:endParaRPr lang="en-US" altLang="zh-CN" dirty="0" smtClean="0"/>
          </a:p>
          <a:p>
            <a:endParaRPr lang="en-US" altLang="zh-CN" dirty="0" smtClean="0"/>
          </a:p>
          <a:p>
            <a:r>
              <a:rPr lang="zh-CN" altLang="en-US" dirty="0" smtClean="0"/>
              <a:t>减少</a:t>
            </a:r>
            <a:r>
              <a:rPr lang="en-US" altLang="zh-CN" dirty="0" err="1" smtClean="0"/>
              <a:t>Xen</a:t>
            </a:r>
            <a:r>
              <a:rPr lang="zh-CN" altLang="en-US" dirty="0" smtClean="0"/>
              <a:t>直接针对开发人员的接口，封装接口，使用更强力人认证机制</a:t>
            </a:r>
            <a:endParaRPr lang="en-US" altLang="zh-CN" dirty="0" smtClean="0"/>
          </a:p>
          <a:p>
            <a:endParaRPr lang="en-US" altLang="zh-CN" dirty="0" smtClean="0"/>
          </a:p>
          <a:p>
            <a:r>
              <a:rPr lang="zh-CN" altLang="en-US" dirty="0" smtClean="0"/>
              <a:t>针对存储，比如数据卷的挂接，不能被同一权限的人发现，不能通过突破</a:t>
            </a:r>
            <a:r>
              <a:rPr lang="en-US" altLang="zh-CN" dirty="0" err="1" smtClean="0"/>
              <a:t>Xen</a:t>
            </a:r>
            <a:r>
              <a:rPr lang="zh-CN" altLang="en-US" dirty="0" smtClean="0"/>
              <a:t>后，找到数据来源。找到管理平台的通道信息，找到与</a:t>
            </a:r>
            <a:r>
              <a:rPr lang="en-US" altLang="zh-CN" dirty="0" err="1" smtClean="0"/>
              <a:t>Xen</a:t>
            </a:r>
            <a:r>
              <a:rPr lang="zh-CN" altLang="en-US" dirty="0" smtClean="0"/>
              <a:t>相关的管理信息。在内存中加密</a:t>
            </a:r>
            <a:endParaRPr lang="en-US" altLang="zh-CN" dirty="0" smtClean="0"/>
          </a:p>
          <a:p>
            <a:endParaRPr lang="en-US" altLang="zh-CN" smtClean="0"/>
          </a:p>
          <a:p>
            <a:endParaRPr lang="en-US" altLang="zh-CN" dirty="0" smtClean="0"/>
          </a:p>
        </p:txBody>
      </p:sp>
      <p:sp>
        <p:nvSpPr>
          <p:cNvPr id="4" name="灯片编号占位符 3"/>
          <p:cNvSpPr>
            <a:spLocks noGrp="1"/>
          </p:cNvSpPr>
          <p:nvPr>
            <p:ph type="sldNum" sz="quarter" idx="10"/>
          </p:nvPr>
        </p:nvSpPr>
        <p:spPr/>
        <p:txBody>
          <a:bodyPr/>
          <a:lstStyle/>
          <a:p>
            <a:fld id="{85BFF237-CF87-43FB-8D52-417F19EBA259}"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39765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6277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2012/7/5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vert="horz">
            <a:normAutofit fontScale="90000"/>
          </a:bodyPr>
          <a:lstStyle/>
          <a:p>
            <a:pPr algn="l"/>
            <a:r>
              <a:rPr lang="en-US" altLang="zh-CN" dirty="0" err="1" smtClean="0"/>
              <a:t>Xen</a:t>
            </a:r>
            <a:r>
              <a:rPr lang="zh-CN" altLang="en-US" dirty="0" smtClean="0"/>
              <a:t>基础架构安全性分析</a:t>
            </a:r>
            <a:endParaRPr lang="zh-CN" altLang="en-US" dirty="0"/>
          </a:p>
        </p:txBody>
      </p:sp>
      <p:sp>
        <p:nvSpPr>
          <p:cNvPr id="6" name="TextBox 5"/>
          <p:cNvSpPr txBox="1"/>
          <p:nvPr/>
        </p:nvSpPr>
        <p:spPr>
          <a:xfrm>
            <a:off x="895602" y="5589240"/>
            <a:ext cx="4176464" cy="348813"/>
          </a:xfrm>
          <a:prstGeom prst="rect">
            <a:avLst/>
          </a:prstGeom>
          <a:noFill/>
        </p:spPr>
        <p:txBody>
          <a:bodyPr vert="horz" wrap="square" lIns="0" rtlCol="0">
            <a:spAutoFit/>
          </a:bodyPr>
          <a:lstStyle/>
          <a:p>
            <a:pPr lvl="0" fontAlgn="t">
              <a:lnSpc>
                <a:spcPts val="2000"/>
              </a:lnSpc>
            </a:pPr>
            <a:r>
              <a:rPr lang="en-US" altLang="zh-CN" sz="1400" dirty="0" smtClean="0">
                <a:solidFill>
                  <a:srgbClr val="990000"/>
                </a:solidFill>
                <a:latin typeface="FrutigerNext LT Medium"/>
              </a:rPr>
              <a:t>Email: </a:t>
            </a:r>
            <a:r>
              <a:rPr lang="en-US" altLang="zh-CN" sz="1400" dirty="0" smtClean="0">
                <a:solidFill>
                  <a:srgbClr val="B2B2B2">
                    <a:lumMod val="50000"/>
                  </a:srgbClr>
                </a:solidFill>
                <a:latin typeface="FrutigerNext LT Medium"/>
              </a:rPr>
              <a:t>cbns888@163.com</a:t>
            </a:r>
            <a:endParaRPr lang="zh-CN" altLang="zh-CN" sz="1400" dirty="0" smtClean="0">
              <a:solidFill>
                <a:srgbClr val="B2B2B2">
                  <a:lumMod val="50000"/>
                </a:srgbClr>
              </a:solidFill>
              <a:latin typeface="FrutigerNext LT Medium"/>
            </a:endParaRPr>
          </a:p>
        </p:txBody>
      </p:sp>
      <p:sp>
        <p:nvSpPr>
          <p:cNvPr id="4" name="TextBox 3"/>
          <p:cNvSpPr txBox="1"/>
          <p:nvPr/>
        </p:nvSpPr>
        <p:spPr>
          <a:xfrm>
            <a:off x="785786" y="3214686"/>
            <a:ext cx="2928958" cy="461665"/>
          </a:xfrm>
          <a:prstGeom prst="rect">
            <a:avLst/>
          </a:prstGeom>
          <a:noFill/>
        </p:spPr>
        <p:txBody>
          <a:bodyPr vert="horz" wrap="square" rtlCol="0">
            <a:spAutoFit/>
          </a:bodyPr>
          <a:lstStyle/>
          <a:p>
            <a:r>
              <a:rPr lang="zh-CN" altLang="en-US" sz="2400" dirty="0" smtClean="0"/>
              <a:t>云朋</a:t>
            </a:r>
            <a:endParaRPr lang="zh-CN" altLang="en-US" sz="2400" dirty="0"/>
          </a:p>
        </p:txBody>
      </p:sp>
      <p:pic>
        <p:nvPicPr>
          <p:cNvPr id="1026" name="Picture 2" descr="C:\Users\wind\Desktop\XenFuPanda_NoLogo.png"/>
          <p:cNvPicPr>
            <a:picLocks noChangeAspect="1" noChangeArrowheads="1"/>
          </p:cNvPicPr>
          <p:nvPr/>
        </p:nvPicPr>
        <p:blipFill>
          <a:blip r:embed="rId2"/>
          <a:srcRect/>
          <a:stretch>
            <a:fillRect/>
          </a:stretch>
        </p:blipFill>
        <p:spPr bwMode="auto">
          <a:xfrm>
            <a:off x="6286512" y="4214818"/>
            <a:ext cx="2643206" cy="249606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手杖形箭头 12"/>
          <p:cNvSpPr/>
          <p:nvPr/>
        </p:nvSpPr>
        <p:spPr bwMode="auto">
          <a:xfrm rot="10800000">
            <a:off x="0" y="3212976"/>
            <a:ext cx="4499992" cy="2304256"/>
          </a:xfrm>
          <a:prstGeom prst="uturnArrow">
            <a:avLst>
              <a:gd name="adj1" fmla="val 12672"/>
              <a:gd name="adj2" fmla="val 25000"/>
              <a:gd name="adj3" fmla="val 19712"/>
              <a:gd name="adj4" fmla="val 43750"/>
              <a:gd name="adj5" fmla="val 43254"/>
            </a:avLst>
          </a:prstGeom>
          <a:solidFill>
            <a:schemeClr val="tx2">
              <a:lumMod val="40000"/>
              <a:lumOff val="60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 name="标题 1"/>
          <p:cNvSpPr>
            <a:spLocks noGrp="1"/>
          </p:cNvSpPr>
          <p:nvPr>
            <p:ph type="title"/>
          </p:nvPr>
        </p:nvSpPr>
        <p:spPr/>
        <p:txBody>
          <a:bodyPr/>
          <a:lstStyle/>
          <a:p>
            <a:r>
              <a:rPr lang="zh-CN" altLang="en-US" dirty="0" smtClean="0"/>
              <a:t>对</a:t>
            </a:r>
            <a:r>
              <a:rPr lang="en-US" altLang="zh-CN" dirty="0" smtClean="0"/>
              <a:t>Hypervisor</a:t>
            </a:r>
            <a:r>
              <a:rPr lang="zh-CN" altLang="en-US" dirty="0" smtClean="0"/>
              <a:t>逃逸攻击</a:t>
            </a:r>
            <a:endParaRPr lang="zh-CN" altLang="en-US" dirty="0"/>
          </a:p>
        </p:txBody>
      </p:sp>
      <p:sp>
        <p:nvSpPr>
          <p:cNvPr id="3" name="内容占位符 2"/>
          <p:cNvSpPr>
            <a:spLocks noGrp="1"/>
          </p:cNvSpPr>
          <p:nvPr>
            <p:ph idx="1"/>
          </p:nvPr>
        </p:nvSpPr>
        <p:spPr>
          <a:xfrm>
            <a:off x="5652120" y="1628775"/>
            <a:ext cx="3096344" cy="4194175"/>
          </a:xfrm>
        </p:spPr>
        <p:txBody>
          <a:bodyPr>
            <a:normAutofit fontScale="85000" lnSpcReduction="20000"/>
          </a:bodyPr>
          <a:lstStyle/>
          <a:p>
            <a:r>
              <a:rPr lang="zh-CN" altLang="en-US" dirty="0" smtClean="0"/>
              <a:t>最新版本中上未发现有公开的虚拟机逃逸漏洞，但不意味着将来不会有，无法预测。一旦出现这种漏洞，危害是巨大的，攻击者可以直接进入主机系统，进而入侵内部网络，威胁整个云的安全</a:t>
            </a:r>
            <a:endParaRPr lang="en-US" altLang="zh-CN" dirty="0" smtClean="0"/>
          </a:p>
        </p:txBody>
      </p:sp>
      <p:sp>
        <p:nvSpPr>
          <p:cNvPr id="5" name="圆角矩形 4"/>
          <p:cNvSpPr/>
          <p:nvPr/>
        </p:nvSpPr>
        <p:spPr bwMode="auto">
          <a:xfrm>
            <a:off x="683568" y="2852936"/>
            <a:ext cx="4608512" cy="504056"/>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Arial" charset="0"/>
                <a:ea typeface="宋体" charset="-122"/>
              </a:rPr>
              <a:t>Hypervisor</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6" name="圆角矩形 5"/>
          <p:cNvSpPr/>
          <p:nvPr/>
        </p:nvSpPr>
        <p:spPr bwMode="auto">
          <a:xfrm>
            <a:off x="899592" y="3573016"/>
            <a:ext cx="1008112"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CPU</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7" name="圆角矩形 6"/>
          <p:cNvSpPr/>
          <p:nvPr/>
        </p:nvSpPr>
        <p:spPr bwMode="auto">
          <a:xfrm>
            <a:off x="2123728" y="3573016"/>
            <a:ext cx="1296144"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Memory</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8" name="圆角矩形 7"/>
          <p:cNvSpPr/>
          <p:nvPr/>
        </p:nvSpPr>
        <p:spPr bwMode="auto">
          <a:xfrm>
            <a:off x="3563888" y="3573016"/>
            <a:ext cx="1008112"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NIC</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9" name="圆角矩形 8"/>
          <p:cNvSpPr/>
          <p:nvPr/>
        </p:nvSpPr>
        <p:spPr bwMode="auto">
          <a:xfrm>
            <a:off x="2195736" y="2204864"/>
            <a:ext cx="792088"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OS</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0" name="圆角矩形 9"/>
          <p:cNvSpPr/>
          <p:nvPr/>
        </p:nvSpPr>
        <p:spPr bwMode="auto">
          <a:xfrm>
            <a:off x="3203848" y="2204864"/>
            <a:ext cx="792088"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OS</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1" name="圆角矩形 10"/>
          <p:cNvSpPr/>
          <p:nvPr/>
        </p:nvSpPr>
        <p:spPr bwMode="auto">
          <a:xfrm>
            <a:off x="4427984" y="2204864"/>
            <a:ext cx="792088"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OS</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2" name="圆角矩形 11"/>
          <p:cNvSpPr/>
          <p:nvPr/>
        </p:nvSpPr>
        <p:spPr bwMode="auto">
          <a:xfrm>
            <a:off x="827584" y="2204864"/>
            <a:ext cx="936104"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Dom0</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4" name="下箭头 13"/>
          <p:cNvSpPr/>
          <p:nvPr/>
        </p:nvSpPr>
        <p:spPr bwMode="auto">
          <a:xfrm>
            <a:off x="4644008" y="2564904"/>
            <a:ext cx="360040" cy="504056"/>
          </a:xfrm>
          <a:prstGeom prst="downArrow">
            <a:avLst/>
          </a:prstGeom>
          <a:solidFill>
            <a:schemeClr val="tx2">
              <a:lumMod val="40000"/>
              <a:lumOff val="60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对虚拟机逃逸的防范</a:t>
            </a:r>
            <a:endParaRPr lang="zh-CN" altLang="en-US" dirty="0"/>
          </a:p>
        </p:txBody>
      </p:sp>
      <p:sp>
        <p:nvSpPr>
          <p:cNvPr id="3" name="内容占位符 2"/>
          <p:cNvSpPr>
            <a:spLocks noGrp="1"/>
          </p:cNvSpPr>
          <p:nvPr>
            <p:ph idx="1"/>
          </p:nvPr>
        </p:nvSpPr>
        <p:spPr/>
        <p:txBody>
          <a:bodyPr/>
          <a:lstStyle/>
          <a:p>
            <a:r>
              <a:rPr lang="zh-CN" altLang="en-US" dirty="0" smtClean="0"/>
              <a:t>我们无法从技术上杜绝这种攻击，因此我们需要对这种攻击做出防范</a:t>
            </a:r>
            <a:endParaRPr lang="en-US" altLang="zh-CN" dirty="0" smtClean="0"/>
          </a:p>
          <a:p>
            <a:pPr lvl="1"/>
            <a:r>
              <a:rPr lang="zh-CN" altLang="en-US" dirty="0" smtClean="0"/>
              <a:t>攻击监控和报警</a:t>
            </a:r>
            <a:endParaRPr lang="en-US" altLang="zh-CN" dirty="0" smtClean="0"/>
          </a:p>
          <a:p>
            <a:pPr lvl="1"/>
            <a:r>
              <a:rPr lang="zh-CN" altLang="en-US" dirty="0" smtClean="0"/>
              <a:t>物理主机隔离</a:t>
            </a:r>
            <a:endParaRPr lang="en-US" altLang="zh-CN" dirty="0" smtClean="0"/>
          </a:p>
          <a:p>
            <a:pPr lvl="1"/>
            <a:r>
              <a:rPr lang="en-US" altLang="zh-CN" dirty="0" smtClean="0"/>
              <a:t>Guest OS</a:t>
            </a:r>
            <a:r>
              <a:rPr lang="zh-CN" altLang="en-US" dirty="0" smtClean="0"/>
              <a:t>隔离</a:t>
            </a:r>
            <a:endParaRPr lang="en-US" altLang="zh-CN" dirty="0" smtClean="0"/>
          </a:p>
          <a:p>
            <a:pPr lvl="1"/>
            <a:r>
              <a:rPr lang="zh-CN" altLang="en-US" dirty="0" smtClean="0"/>
              <a:t>虚拟机快照，捕捉攻击现场</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虚拟机热迁移的安全</a:t>
            </a:r>
            <a:endParaRPr lang="zh-CN" altLang="en-US" dirty="0"/>
          </a:p>
        </p:txBody>
      </p:sp>
      <p:sp>
        <p:nvSpPr>
          <p:cNvPr id="3" name="内容占位符 2"/>
          <p:cNvSpPr>
            <a:spLocks noGrp="1"/>
          </p:cNvSpPr>
          <p:nvPr>
            <p:ph idx="1"/>
          </p:nvPr>
        </p:nvSpPr>
        <p:spPr>
          <a:xfrm>
            <a:off x="755650" y="1628775"/>
            <a:ext cx="7920806" cy="2520305"/>
          </a:xfrm>
        </p:spPr>
        <p:txBody>
          <a:bodyPr/>
          <a:lstStyle/>
          <a:p>
            <a:r>
              <a:rPr lang="zh-CN" altLang="en-US" dirty="0" smtClean="0"/>
              <a:t>虚拟机热迁移时数据在网络间明文传输</a:t>
            </a:r>
            <a:endParaRPr lang="en-US" altLang="zh-CN" dirty="0" smtClean="0"/>
          </a:p>
          <a:p>
            <a:r>
              <a:rPr lang="zh-CN" altLang="en-US" dirty="0" smtClean="0"/>
              <a:t>虚拟机内存中的信息会被嗅探</a:t>
            </a:r>
            <a:endParaRPr lang="en-US" altLang="zh-CN" dirty="0" smtClean="0"/>
          </a:p>
          <a:p>
            <a:r>
              <a:rPr lang="zh-CN" altLang="en-US" dirty="0" smtClean="0"/>
              <a:t>内存数据传输时存在中间人攻击的可能，系统或数据会被篡改</a:t>
            </a:r>
            <a:endParaRPr lang="zh-CN" altLang="en-US" dirty="0"/>
          </a:p>
        </p:txBody>
      </p:sp>
      <p:sp>
        <p:nvSpPr>
          <p:cNvPr id="4" name="圆角矩形 3"/>
          <p:cNvSpPr/>
          <p:nvPr/>
        </p:nvSpPr>
        <p:spPr bwMode="auto">
          <a:xfrm>
            <a:off x="971600" y="4437112"/>
            <a:ext cx="7272808" cy="792088"/>
          </a:xfrm>
          <a:prstGeom prst="roundRect">
            <a:avLst/>
          </a:prstGeom>
          <a:solidFill>
            <a:srgbClr val="92D05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buClr>
                <a:srgbClr val="CC9900"/>
              </a:buClr>
            </a:pPr>
            <a:r>
              <a:rPr lang="zh-CN" altLang="en-US" sz="2800" dirty="0" smtClean="0"/>
              <a:t>使用</a:t>
            </a:r>
            <a:r>
              <a:rPr lang="en-US" altLang="zh-CN" sz="2800" dirty="0" err="1" smtClean="0"/>
              <a:t>XenMotion</a:t>
            </a:r>
            <a:r>
              <a:rPr lang="zh-CN" altLang="en-US" sz="2800" dirty="0" smtClean="0"/>
              <a:t>协议带来的问题</a:t>
            </a:r>
            <a:endParaRPr kumimoji="0" lang="zh-CN" altLang="en-US" sz="2800" b="0" i="0" u="none" strike="noStrike" cap="none" normalizeH="0" baseline="0" dirty="0" smtClean="0">
              <a:ln>
                <a:noFill/>
              </a:ln>
              <a:solidFill>
                <a:schemeClr val="tx1"/>
              </a:solidFill>
              <a:effectLst/>
              <a:latin typeface="Arial" charset="0"/>
              <a:ea typeface="宋体"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更玄的方式？</a:t>
            </a:r>
            <a:endParaRPr lang="zh-CN" altLang="en-US" dirty="0"/>
          </a:p>
        </p:txBody>
      </p:sp>
      <p:sp>
        <p:nvSpPr>
          <p:cNvPr id="3" name="内容占位符 2"/>
          <p:cNvSpPr>
            <a:spLocks noGrp="1"/>
          </p:cNvSpPr>
          <p:nvPr>
            <p:ph idx="1"/>
          </p:nvPr>
        </p:nvSpPr>
        <p:spPr>
          <a:xfrm>
            <a:off x="755650" y="1628775"/>
            <a:ext cx="7920806" cy="4194175"/>
          </a:xfrm>
        </p:spPr>
        <p:txBody>
          <a:bodyPr/>
          <a:lstStyle/>
          <a:p>
            <a:r>
              <a:rPr lang="zh-CN" altLang="en-US" dirty="0" smtClean="0"/>
              <a:t>隐蔽通道</a:t>
            </a:r>
            <a:endParaRPr lang="en-US" altLang="zh-CN" dirty="0" smtClean="0"/>
          </a:p>
          <a:p>
            <a:pPr>
              <a:buNone/>
            </a:pPr>
            <a:r>
              <a:rPr lang="en-US" altLang="zh-CN" dirty="0" smtClean="0"/>
              <a:t>    </a:t>
            </a:r>
            <a:r>
              <a:rPr lang="zh-CN" altLang="en-US" dirty="0" smtClean="0"/>
              <a:t>同一</a:t>
            </a:r>
            <a:r>
              <a:rPr lang="en-US" altLang="zh-CN" dirty="0" smtClean="0"/>
              <a:t>hypervisor</a:t>
            </a:r>
            <a:r>
              <a:rPr lang="zh-CN" altLang="en-US" dirty="0" smtClean="0"/>
              <a:t>上的虚拟机可以通过</a:t>
            </a:r>
            <a:r>
              <a:rPr lang="en-US" altLang="zh-CN" dirty="0" smtClean="0"/>
              <a:t>CPU</a:t>
            </a:r>
            <a:r>
              <a:rPr lang="zh-CN" altLang="en-US" dirty="0" smtClean="0"/>
              <a:t>的负载传输隐蔽信息，这种通信是无法被监控的，但对于企业威胁性仅存在于理论上。因为与其使用这么复杂的传输方式，还不如使用其他</a:t>
            </a:r>
            <a:r>
              <a:rPr lang="en-US" altLang="zh-CN" dirty="0" err="1" smtClean="0"/>
              <a:t>rootkit</a:t>
            </a:r>
            <a:r>
              <a:rPr lang="zh-CN" altLang="en-US" dirty="0" smtClean="0"/>
              <a:t>。</a:t>
            </a:r>
            <a:endParaRPr lang="en-US" altLang="zh-CN" dirty="0" smtClean="0"/>
          </a:p>
          <a:p>
            <a:pPr>
              <a:buNone/>
            </a:pPr>
            <a:endParaRPr lang="zh-CN" altLang="en-US" dirty="0"/>
          </a:p>
        </p:txBody>
      </p:sp>
      <p:sp>
        <p:nvSpPr>
          <p:cNvPr id="4" name="圆角矩形 3"/>
          <p:cNvSpPr/>
          <p:nvPr/>
        </p:nvSpPr>
        <p:spPr bwMode="auto">
          <a:xfrm>
            <a:off x="1071538" y="5000636"/>
            <a:ext cx="7416824" cy="1152128"/>
          </a:xfrm>
          <a:prstGeom prst="roundRect">
            <a:avLst/>
          </a:prstGeom>
          <a:solidFill>
            <a:srgbClr val="92D05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r>
              <a:rPr lang="en-US" altLang="zh-CN" sz="2400" dirty="0" smtClean="0"/>
              <a:t>CPU</a:t>
            </a:r>
            <a:r>
              <a:rPr lang="zh-CN" altLang="en-US" sz="2400" dirty="0" smtClean="0"/>
              <a:t>和资源虚拟化可能暴露时间、内存和计算速度等信息，攻击者可利用这些信息建立隐蔽通道。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制造一个封闭的</a:t>
            </a:r>
            <a:r>
              <a:rPr lang="en-US" altLang="zh-CN" dirty="0" err="1" smtClean="0"/>
              <a:t>Xen</a:t>
            </a:r>
            <a:endParaRPr lang="zh-CN" altLang="en-US" dirty="0"/>
          </a:p>
        </p:txBody>
      </p:sp>
      <p:sp>
        <p:nvSpPr>
          <p:cNvPr id="3" name="内容占位符 2"/>
          <p:cNvSpPr>
            <a:spLocks noGrp="1"/>
          </p:cNvSpPr>
          <p:nvPr>
            <p:ph idx="1"/>
          </p:nvPr>
        </p:nvSpPr>
        <p:spPr>
          <a:xfrm>
            <a:off x="755650" y="1628775"/>
            <a:ext cx="7920806" cy="4194175"/>
          </a:xfrm>
        </p:spPr>
        <p:txBody>
          <a:bodyPr/>
          <a:lstStyle/>
          <a:p>
            <a:r>
              <a:rPr lang="zh-CN" altLang="en-US" dirty="0" smtClean="0"/>
              <a:t>服务变轻</a:t>
            </a:r>
            <a:endParaRPr lang="en-US" altLang="zh-CN" dirty="0" smtClean="0"/>
          </a:p>
          <a:p>
            <a:r>
              <a:rPr lang="zh-CN" altLang="en-US" dirty="0" smtClean="0"/>
              <a:t>权限变小</a:t>
            </a:r>
            <a:endParaRPr lang="en-US" altLang="zh-CN" dirty="0" smtClean="0"/>
          </a:p>
          <a:p>
            <a:r>
              <a:rPr lang="zh-CN" altLang="en-US" dirty="0" smtClean="0"/>
              <a:t>不可逆的虚拟资源发现</a:t>
            </a:r>
            <a:endParaRPr lang="en-US" altLang="zh-CN" dirty="0" smtClean="0"/>
          </a:p>
          <a:p>
            <a:r>
              <a:rPr lang="zh-CN" altLang="en-US" dirty="0" smtClean="0"/>
              <a:t>更多的使用自动化</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8926" y="2643182"/>
            <a:ext cx="4286280" cy="156966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9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谢谢！</a:t>
            </a:r>
            <a:endParaRPr lang="zh-CN" altLang="en-US" sz="9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60648"/>
            <a:ext cx="7632700" cy="871537"/>
          </a:xfrm>
        </p:spPr>
        <p:txBody>
          <a:bodyPr/>
          <a:lstStyle/>
          <a:p>
            <a:r>
              <a:rPr lang="en-US" altLang="zh-CN" dirty="0" err="1" smtClean="0"/>
              <a:t>Xen</a:t>
            </a:r>
            <a:r>
              <a:rPr lang="zh-CN" altLang="en-US" dirty="0" smtClean="0"/>
              <a:t>虚拟化介绍</a:t>
            </a:r>
            <a:endParaRPr lang="zh-CN" altLang="en-US" dirty="0"/>
          </a:p>
        </p:txBody>
      </p:sp>
      <p:sp>
        <p:nvSpPr>
          <p:cNvPr id="32" name="矩形 31"/>
          <p:cNvSpPr/>
          <p:nvPr/>
        </p:nvSpPr>
        <p:spPr>
          <a:xfrm>
            <a:off x="899592" y="4708301"/>
            <a:ext cx="7848872" cy="1384995"/>
          </a:xfrm>
          <a:prstGeom prst="rect">
            <a:avLst/>
          </a:prstGeom>
        </p:spPr>
        <p:txBody>
          <a:bodyPr wrap="square">
            <a:spAutoFit/>
          </a:bodyPr>
          <a:lstStyle/>
          <a:p>
            <a:pPr marL="342900" indent="-342900">
              <a:buFont typeface="Arial" pitchFamily="34" charset="0"/>
              <a:buChar char="•"/>
            </a:pPr>
            <a:r>
              <a:rPr lang="en-US" altLang="zh-CN" sz="1400" dirty="0" err="1" smtClean="0"/>
              <a:t>Xen</a:t>
            </a:r>
            <a:r>
              <a:rPr lang="en-US" altLang="zh-CN" sz="1400" dirty="0" smtClean="0"/>
              <a:t> </a:t>
            </a:r>
            <a:r>
              <a:rPr lang="zh-CN" altLang="en-US" sz="1400" dirty="0" smtClean="0"/>
              <a:t>是一个基于</a:t>
            </a:r>
            <a:r>
              <a:rPr lang="en-US" altLang="zh-CN" sz="1400" dirty="0" smtClean="0"/>
              <a:t>Hypervisor </a:t>
            </a:r>
            <a:r>
              <a:rPr lang="zh-CN" altLang="en-US" sz="1400" dirty="0" smtClean="0"/>
              <a:t>和虚拟化的开源虚拟机监视器，由剑桥大学的</a:t>
            </a:r>
            <a:r>
              <a:rPr lang="en-US" altLang="zh-CN" sz="1400" dirty="0" err="1" smtClean="0"/>
              <a:t>lan</a:t>
            </a:r>
            <a:r>
              <a:rPr lang="en-US" altLang="zh-CN" sz="1400" dirty="0" smtClean="0"/>
              <a:t> Pratt </a:t>
            </a:r>
            <a:r>
              <a:rPr lang="zh-CN" altLang="en-US" sz="1400" dirty="0" smtClean="0"/>
              <a:t>教授领导发起</a:t>
            </a:r>
            <a:endParaRPr lang="en-US" altLang="zh-CN" sz="1400" dirty="0" smtClean="0"/>
          </a:p>
          <a:p>
            <a:pPr marL="342900" indent="-342900">
              <a:buFont typeface="Arial" pitchFamily="34" charset="0"/>
              <a:buChar char="•"/>
            </a:pPr>
            <a:r>
              <a:rPr lang="en-US" altLang="zh-CN" sz="1400" dirty="0" err="1" smtClean="0"/>
              <a:t>Xen</a:t>
            </a:r>
            <a:r>
              <a:rPr lang="en-US" altLang="zh-CN" sz="1400" dirty="0" smtClean="0"/>
              <a:t> Hypervisor</a:t>
            </a:r>
            <a:r>
              <a:rPr lang="zh-CN" altLang="en-US" sz="1400" dirty="0" smtClean="0"/>
              <a:t>，运行在硬件层之上的“元”操作系统，用于协调硬件资源（</a:t>
            </a:r>
            <a:r>
              <a:rPr lang="en-US" altLang="zh-CN" sz="1400" dirty="0" smtClean="0"/>
              <a:t>CPU</a:t>
            </a:r>
            <a:r>
              <a:rPr lang="zh-CN" altLang="en-US" sz="1400" dirty="0" smtClean="0"/>
              <a:t>、内存）、各虚拟机之间进行环境隔离；</a:t>
            </a:r>
            <a:endParaRPr lang="en-US" altLang="zh-CN" sz="1400" dirty="0" smtClean="0"/>
          </a:p>
          <a:p>
            <a:pPr marL="342900" indent="-342900">
              <a:buFont typeface="Arial" pitchFamily="34" charset="0"/>
              <a:buChar char="•"/>
            </a:pPr>
            <a:r>
              <a:rPr lang="en-US" altLang="zh-CN" sz="1400" dirty="0" smtClean="0"/>
              <a:t>Domain 0</a:t>
            </a:r>
            <a:r>
              <a:rPr lang="zh-CN" altLang="en-US" sz="1400" dirty="0" smtClean="0"/>
              <a:t>，一个运行上</a:t>
            </a:r>
            <a:r>
              <a:rPr lang="en-US" altLang="zh-CN" sz="1400" dirty="0" err="1" smtClean="0"/>
              <a:t>Hyerpvisro</a:t>
            </a:r>
            <a:r>
              <a:rPr lang="zh-CN" altLang="en-US" sz="1400" dirty="0" smtClean="0"/>
              <a:t>上修改过</a:t>
            </a:r>
            <a:r>
              <a:rPr lang="en-US" altLang="zh-CN" sz="1400" dirty="0" smtClean="0"/>
              <a:t>Linux Kernel</a:t>
            </a:r>
            <a:r>
              <a:rPr lang="zh-CN" altLang="en-US" sz="1400" dirty="0" smtClean="0"/>
              <a:t>的独特虚拟机，控制硬件</a:t>
            </a:r>
            <a:r>
              <a:rPr lang="en-US" altLang="zh-CN" sz="1400" dirty="0" smtClean="0"/>
              <a:t>IO</a:t>
            </a:r>
            <a:r>
              <a:rPr lang="zh-CN" altLang="en-US" sz="1400" dirty="0" smtClean="0"/>
              <a:t>资源，与</a:t>
            </a:r>
            <a:r>
              <a:rPr lang="en-US" altLang="zh-CN" sz="1400" dirty="0" smtClean="0"/>
              <a:t>Domain U</a:t>
            </a:r>
            <a:r>
              <a:rPr lang="zh-CN" altLang="en-US" sz="1400" dirty="0" smtClean="0"/>
              <a:t>交互。</a:t>
            </a:r>
            <a:endParaRPr lang="en-US" altLang="zh-CN" sz="1400" dirty="0" smtClean="0"/>
          </a:p>
          <a:p>
            <a:pPr marL="342900" indent="-342900">
              <a:buFont typeface="Arial" pitchFamily="34" charset="0"/>
              <a:buChar char="•"/>
            </a:pPr>
            <a:r>
              <a:rPr lang="en-US" altLang="zh-CN" sz="1400" dirty="0" smtClean="0"/>
              <a:t>Domain U </a:t>
            </a:r>
            <a:r>
              <a:rPr lang="zh-CN" altLang="en-US" sz="1400" dirty="0" smtClean="0"/>
              <a:t>运行在</a:t>
            </a:r>
            <a:r>
              <a:rPr lang="en-US" altLang="zh-CN" sz="1400" dirty="0" smtClean="0"/>
              <a:t>Hypervisor</a:t>
            </a:r>
            <a:r>
              <a:rPr lang="zh-CN" altLang="en-US" sz="1400" dirty="0" smtClean="0"/>
              <a:t>上的虚拟机，分为</a:t>
            </a:r>
            <a:r>
              <a:rPr lang="en-US" altLang="zh-CN" sz="1400" dirty="0" smtClean="0"/>
              <a:t>PV</a:t>
            </a:r>
            <a:r>
              <a:rPr lang="zh-CN" altLang="en-US" sz="1400" dirty="0" smtClean="0"/>
              <a:t>和</a:t>
            </a:r>
            <a:r>
              <a:rPr lang="en-US" altLang="zh-CN" sz="1400" dirty="0" smtClean="0"/>
              <a:t>HVM</a:t>
            </a:r>
          </a:p>
        </p:txBody>
      </p:sp>
      <p:grpSp>
        <p:nvGrpSpPr>
          <p:cNvPr id="3" name="组合 19"/>
          <p:cNvGrpSpPr/>
          <p:nvPr/>
        </p:nvGrpSpPr>
        <p:grpSpPr>
          <a:xfrm>
            <a:off x="2051720" y="1556792"/>
            <a:ext cx="5112568" cy="2808312"/>
            <a:chOff x="2051720" y="2852936"/>
            <a:chExt cx="5112568" cy="2808312"/>
          </a:xfrm>
        </p:grpSpPr>
        <p:sp>
          <p:nvSpPr>
            <p:cNvPr id="5" name="圆角矩形 4"/>
            <p:cNvSpPr/>
            <p:nvPr/>
          </p:nvSpPr>
          <p:spPr bwMode="auto">
            <a:xfrm>
              <a:off x="2051720" y="5229200"/>
              <a:ext cx="5112568" cy="432048"/>
            </a:xfrm>
            <a:prstGeom prst="roundRect">
              <a:avLst/>
            </a:prstGeom>
            <a:solidFill>
              <a:schemeClr val="bg2">
                <a:lumMod val="60000"/>
                <a:lumOff val="40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Hardware</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6" name="圆角矩形 5"/>
            <p:cNvSpPr/>
            <p:nvPr/>
          </p:nvSpPr>
          <p:spPr bwMode="auto">
            <a:xfrm>
              <a:off x="2051720" y="4725144"/>
              <a:ext cx="5112568" cy="432048"/>
            </a:xfrm>
            <a:prstGeom prst="roundRect">
              <a:avLst/>
            </a:prstGeom>
            <a:solidFill>
              <a:schemeClr val="bg2">
                <a:lumMod val="20000"/>
                <a:lumOff val="80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Hypervisor</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7" name="圆角矩形 6"/>
            <p:cNvSpPr/>
            <p:nvPr/>
          </p:nvSpPr>
          <p:spPr bwMode="auto">
            <a:xfrm>
              <a:off x="2051720" y="2852936"/>
              <a:ext cx="1080120" cy="1800200"/>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Domain0</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grpSp>
          <p:nvGrpSpPr>
            <p:cNvPr id="4" name="组合 15"/>
            <p:cNvGrpSpPr/>
            <p:nvPr/>
          </p:nvGrpSpPr>
          <p:grpSpPr>
            <a:xfrm>
              <a:off x="6012160" y="2852936"/>
              <a:ext cx="1080120" cy="1800200"/>
              <a:chOff x="4644008" y="2132856"/>
              <a:chExt cx="1080120" cy="1728192"/>
            </a:xfrm>
          </p:grpSpPr>
          <p:sp>
            <p:nvSpPr>
              <p:cNvPr id="16" name="圆角矩形 6"/>
              <p:cNvSpPr/>
              <p:nvPr/>
            </p:nvSpPr>
            <p:spPr bwMode="auto">
              <a:xfrm>
                <a:off x="4644008" y="2132856"/>
                <a:ext cx="1080120" cy="1728192"/>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7" name="圆角矩形 16"/>
              <p:cNvSpPr/>
              <p:nvPr/>
            </p:nvSpPr>
            <p:spPr bwMode="auto">
              <a:xfrm>
                <a:off x="4644008" y="2132856"/>
                <a:ext cx="1080120" cy="79208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Domain U HVM</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grpSp>
        <p:sp>
          <p:nvSpPr>
            <p:cNvPr id="9" name="TextBox 8"/>
            <p:cNvSpPr txBox="1"/>
            <p:nvPr/>
          </p:nvSpPr>
          <p:spPr>
            <a:xfrm>
              <a:off x="5292080" y="4139788"/>
              <a:ext cx="576064" cy="369332"/>
            </a:xfrm>
            <a:prstGeom prst="rect">
              <a:avLst/>
            </a:prstGeom>
            <a:noFill/>
          </p:spPr>
          <p:txBody>
            <a:bodyPr wrap="square" rtlCol="0">
              <a:spAutoFit/>
            </a:bodyPr>
            <a:lstStyle/>
            <a:p>
              <a:r>
                <a:rPr lang="en-US" altLang="zh-CN" dirty="0" smtClean="0"/>
                <a:t>…</a:t>
              </a:r>
              <a:endParaRPr lang="zh-CN" altLang="en-US" dirty="0"/>
            </a:p>
          </p:txBody>
        </p:sp>
        <p:grpSp>
          <p:nvGrpSpPr>
            <p:cNvPr id="8" name="组合 16"/>
            <p:cNvGrpSpPr/>
            <p:nvPr/>
          </p:nvGrpSpPr>
          <p:grpSpPr>
            <a:xfrm>
              <a:off x="3923928" y="2852936"/>
              <a:ext cx="1080120" cy="1800200"/>
              <a:chOff x="4644008" y="2132856"/>
              <a:chExt cx="1080120" cy="1728192"/>
            </a:xfrm>
          </p:grpSpPr>
          <p:sp>
            <p:nvSpPr>
              <p:cNvPr id="13" name="圆角矩形 12"/>
              <p:cNvSpPr/>
              <p:nvPr/>
            </p:nvSpPr>
            <p:spPr bwMode="auto">
              <a:xfrm>
                <a:off x="4644008" y="2132856"/>
                <a:ext cx="1080120" cy="1728192"/>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4" name="圆角矩形 13"/>
              <p:cNvSpPr/>
              <p:nvPr/>
            </p:nvSpPr>
            <p:spPr bwMode="auto">
              <a:xfrm>
                <a:off x="4644008" y="2132856"/>
                <a:ext cx="1080120" cy="79208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Arial" charset="0"/>
                    <a:ea typeface="宋体" charset="-122"/>
                  </a:rPr>
                  <a:t>Domain U PV</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5" name="TextBox 14"/>
              <p:cNvSpPr txBox="1"/>
              <p:nvPr/>
            </p:nvSpPr>
            <p:spPr>
              <a:xfrm>
                <a:off x="4644008" y="3212976"/>
                <a:ext cx="1080120" cy="354559"/>
              </a:xfrm>
              <a:prstGeom prst="rect">
                <a:avLst/>
              </a:prstGeom>
              <a:noFill/>
            </p:spPr>
            <p:txBody>
              <a:bodyPr wrap="square" rtlCol="0">
                <a:spAutoFit/>
              </a:bodyPr>
              <a:lstStyle/>
              <a:p>
                <a:endParaRPr lang="zh-CN" altLang="en-US" dirty="0"/>
              </a:p>
            </p:txBody>
          </p:sp>
        </p:grpSp>
        <p:sp>
          <p:nvSpPr>
            <p:cNvPr id="19" name="TextBox 18"/>
            <p:cNvSpPr txBox="1"/>
            <p:nvPr/>
          </p:nvSpPr>
          <p:spPr>
            <a:xfrm>
              <a:off x="3275856" y="4077072"/>
              <a:ext cx="576064" cy="369332"/>
            </a:xfrm>
            <a:prstGeom prst="rect">
              <a:avLst/>
            </a:prstGeom>
            <a:noFill/>
          </p:spPr>
          <p:txBody>
            <a:bodyPr wrap="square" rtlCol="0">
              <a:spAutoFit/>
            </a:bodyPr>
            <a:lstStyle/>
            <a:p>
              <a:r>
                <a:rPr lang="en-US" altLang="zh-CN" dirty="0" smtClean="0"/>
                <a:t>…</a:t>
              </a:r>
              <a:endParaRPr lang="zh-CN" altLang="en-US" dirty="0"/>
            </a:p>
          </p:txBody>
        </p:sp>
      </p:grpSp>
      <p:sp>
        <p:nvSpPr>
          <p:cNvPr id="21" name="矩形 20"/>
          <p:cNvSpPr/>
          <p:nvPr/>
        </p:nvSpPr>
        <p:spPr bwMode="auto">
          <a:xfrm>
            <a:off x="2071598" y="2256994"/>
            <a:ext cx="1008112"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r>
              <a:rPr lang="en-US" altLang="zh-CN" sz="800" dirty="0" smtClean="0">
                <a:latin typeface="Arial" charset="0"/>
                <a:ea typeface="宋体" charset="-122"/>
              </a:rPr>
              <a:t>Network backend Driver</a:t>
            </a:r>
            <a:endParaRPr kumimoji="0" lang="zh-CN" altLang="en-US" sz="800" b="0" i="0" u="none" strike="noStrike" cap="none" normalizeH="0" baseline="0" dirty="0" smtClean="0">
              <a:ln>
                <a:noFill/>
              </a:ln>
              <a:solidFill>
                <a:schemeClr val="tx1"/>
              </a:solidFill>
              <a:effectLst/>
              <a:latin typeface="Arial" charset="0"/>
              <a:ea typeface="宋体" charset="-122"/>
            </a:endParaRPr>
          </a:p>
        </p:txBody>
      </p:sp>
      <p:sp>
        <p:nvSpPr>
          <p:cNvPr id="22" name="矩形 21"/>
          <p:cNvSpPr/>
          <p:nvPr/>
        </p:nvSpPr>
        <p:spPr bwMode="auto">
          <a:xfrm>
            <a:off x="2071598" y="2564904"/>
            <a:ext cx="1008112"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r>
              <a:rPr lang="en-US" altLang="zh-CN" sz="800" dirty="0" smtClean="0">
                <a:latin typeface="Arial" charset="0"/>
                <a:ea typeface="宋体" charset="-122"/>
              </a:rPr>
              <a:t>Block Backend Driver</a:t>
            </a:r>
            <a:endParaRPr kumimoji="0" lang="zh-CN" altLang="en-US" sz="800" b="0" i="0" u="none" strike="noStrike" cap="none" normalizeH="0" baseline="0" dirty="0" smtClean="0">
              <a:ln>
                <a:noFill/>
              </a:ln>
              <a:solidFill>
                <a:schemeClr val="tx1"/>
              </a:solidFill>
              <a:effectLst/>
              <a:latin typeface="Arial" charset="0"/>
              <a:ea typeface="宋体" charset="-122"/>
            </a:endParaRPr>
          </a:p>
        </p:txBody>
      </p:sp>
      <p:sp>
        <p:nvSpPr>
          <p:cNvPr id="23" name="矩形 22"/>
          <p:cNvSpPr/>
          <p:nvPr/>
        </p:nvSpPr>
        <p:spPr bwMode="auto">
          <a:xfrm>
            <a:off x="6054351" y="2783562"/>
            <a:ext cx="1008112"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r>
              <a:rPr lang="en-US" altLang="zh-CN" sz="800" dirty="0" err="1" smtClean="0">
                <a:latin typeface="Arial" charset="0"/>
                <a:ea typeface="宋体" charset="-122"/>
              </a:rPr>
              <a:t>Xen</a:t>
            </a:r>
            <a:r>
              <a:rPr lang="en-US" altLang="zh-CN" sz="800" dirty="0" smtClean="0">
                <a:latin typeface="Arial" charset="0"/>
                <a:ea typeface="宋体" charset="-122"/>
              </a:rPr>
              <a:t> virtual firmware</a:t>
            </a:r>
            <a:endParaRPr kumimoji="0" lang="zh-CN" altLang="en-US" sz="800" b="0" i="0" u="none" strike="noStrike" cap="none" normalizeH="0" baseline="0" dirty="0" smtClean="0">
              <a:ln>
                <a:noFill/>
              </a:ln>
              <a:solidFill>
                <a:schemeClr val="tx1"/>
              </a:solidFill>
              <a:effectLst/>
              <a:latin typeface="Arial" charset="0"/>
              <a:ea typeface="宋体" charset="-122"/>
            </a:endParaRPr>
          </a:p>
        </p:txBody>
      </p:sp>
      <p:sp>
        <p:nvSpPr>
          <p:cNvPr id="24" name="矩形 23"/>
          <p:cNvSpPr/>
          <p:nvPr/>
        </p:nvSpPr>
        <p:spPr bwMode="auto">
          <a:xfrm>
            <a:off x="3966119" y="2492896"/>
            <a:ext cx="1008112"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r>
              <a:rPr lang="en-US" altLang="zh-CN" sz="800" dirty="0" smtClean="0">
                <a:latin typeface="Arial" charset="0"/>
                <a:ea typeface="宋体" charset="-122"/>
              </a:rPr>
              <a:t>Network Driver</a:t>
            </a:r>
            <a:endParaRPr kumimoji="0" lang="zh-CN" altLang="en-US" sz="800" b="0" i="0" u="none" strike="noStrike" cap="none" normalizeH="0" baseline="0" dirty="0" smtClean="0">
              <a:ln>
                <a:noFill/>
              </a:ln>
              <a:solidFill>
                <a:schemeClr val="tx1"/>
              </a:solidFill>
              <a:effectLst/>
              <a:latin typeface="Arial" charset="0"/>
              <a:ea typeface="宋体" charset="-122"/>
            </a:endParaRPr>
          </a:p>
        </p:txBody>
      </p:sp>
      <p:sp>
        <p:nvSpPr>
          <p:cNvPr id="25" name="矩形 24"/>
          <p:cNvSpPr/>
          <p:nvPr/>
        </p:nvSpPr>
        <p:spPr bwMode="auto">
          <a:xfrm>
            <a:off x="3953745" y="2852936"/>
            <a:ext cx="1008112"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r>
              <a:rPr lang="en-US" altLang="zh-CN" sz="800" dirty="0" smtClean="0">
                <a:latin typeface="Arial" charset="0"/>
                <a:ea typeface="宋体" charset="-122"/>
              </a:rPr>
              <a:t>Block Driver</a:t>
            </a:r>
            <a:endParaRPr kumimoji="0" lang="zh-CN" altLang="en-US" sz="800" b="0" i="0" u="none" strike="noStrike" cap="none" normalizeH="0" baseline="0" dirty="0" smtClean="0">
              <a:ln>
                <a:noFill/>
              </a:ln>
              <a:solidFill>
                <a:schemeClr val="tx1"/>
              </a:solidFill>
              <a:effectLst/>
              <a:latin typeface="Arial" charset="0"/>
              <a:ea typeface="宋体" charset="-122"/>
            </a:endParaRPr>
          </a:p>
        </p:txBody>
      </p:sp>
      <p:sp>
        <p:nvSpPr>
          <p:cNvPr id="26" name="矩形 25"/>
          <p:cNvSpPr/>
          <p:nvPr/>
        </p:nvSpPr>
        <p:spPr bwMode="auto">
          <a:xfrm>
            <a:off x="2071598" y="2882753"/>
            <a:ext cx="1008112"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r>
              <a:rPr lang="en-US" altLang="zh-CN" sz="800" dirty="0" err="1" smtClean="0"/>
              <a:t>Qemu</a:t>
            </a:r>
            <a:r>
              <a:rPr lang="en-US" altLang="zh-CN" sz="800" dirty="0" smtClean="0"/>
              <a:t>-dm</a:t>
            </a:r>
            <a:endParaRPr kumimoji="0" lang="zh-CN" altLang="en-US" sz="800" b="0" i="0" u="none" strike="noStrike" cap="none" normalizeH="0" baseline="0" dirty="0" smtClean="0">
              <a:ln>
                <a:noFill/>
              </a:ln>
              <a:solidFill>
                <a:schemeClr val="tx1"/>
              </a:solidFill>
              <a:effectLst/>
              <a:latin typeface="Arial" charset="0"/>
              <a:ea typeface="宋体"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60648"/>
            <a:ext cx="7632700" cy="871537"/>
          </a:xfrm>
        </p:spPr>
        <p:txBody>
          <a:bodyPr/>
          <a:lstStyle/>
          <a:p>
            <a:r>
              <a:rPr lang="en-US" altLang="zh-CN" dirty="0" err="1" smtClean="0"/>
              <a:t>Xen</a:t>
            </a:r>
            <a:r>
              <a:rPr lang="zh-CN" altLang="en-US" dirty="0" smtClean="0"/>
              <a:t>安全</a:t>
            </a:r>
            <a:endParaRPr lang="zh-CN" altLang="en-US" dirty="0"/>
          </a:p>
        </p:txBody>
      </p:sp>
      <p:grpSp>
        <p:nvGrpSpPr>
          <p:cNvPr id="3" name="组合 21"/>
          <p:cNvGrpSpPr/>
          <p:nvPr/>
        </p:nvGrpSpPr>
        <p:grpSpPr>
          <a:xfrm>
            <a:off x="3707904" y="2060848"/>
            <a:ext cx="4104456" cy="2808312"/>
            <a:chOff x="1619672" y="2060848"/>
            <a:chExt cx="4104456" cy="2808312"/>
          </a:xfrm>
        </p:grpSpPr>
        <p:sp>
          <p:nvSpPr>
            <p:cNvPr id="4" name="圆角矩形 3"/>
            <p:cNvSpPr/>
            <p:nvPr/>
          </p:nvSpPr>
          <p:spPr bwMode="auto">
            <a:xfrm>
              <a:off x="1619672" y="4437112"/>
              <a:ext cx="4104456"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Hardware</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5" name="圆角矩形 4"/>
            <p:cNvSpPr/>
            <p:nvPr/>
          </p:nvSpPr>
          <p:spPr bwMode="auto">
            <a:xfrm>
              <a:off x="1619672" y="3933056"/>
              <a:ext cx="4104456"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Hypervisor</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6" name="圆角矩形 5"/>
            <p:cNvSpPr/>
            <p:nvPr/>
          </p:nvSpPr>
          <p:spPr bwMode="auto">
            <a:xfrm>
              <a:off x="1619672" y="3068960"/>
              <a:ext cx="1080120" cy="79208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Domain0</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grpSp>
          <p:nvGrpSpPr>
            <p:cNvPr id="10" name="组合 15"/>
            <p:cNvGrpSpPr/>
            <p:nvPr/>
          </p:nvGrpSpPr>
          <p:grpSpPr>
            <a:xfrm>
              <a:off x="4644008" y="2060848"/>
              <a:ext cx="1080120" cy="1800200"/>
              <a:chOff x="4644008" y="2132856"/>
              <a:chExt cx="1080120" cy="1728192"/>
            </a:xfrm>
          </p:grpSpPr>
          <p:sp>
            <p:nvSpPr>
              <p:cNvPr id="7" name="圆角矩形 6"/>
              <p:cNvSpPr/>
              <p:nvPr/>
            </p:nvSpPr>
            <p:spPr bwMode="auto">
              <a:xfrm>
                <a:off x="4644008" y="2132856"/>
                <a:ext cx="1080120" cy="1728192"/>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8" name="圆角矩形 7"/>
              <p:cNvSpPr/>
              <p:nvPr/>
            </p:nvSpPr>
            <p:spPr bwMode="auto">
              <a:xfrm>
                <a:off x="4644008" y="2132856"/>
                <a:ext cx="1080120" cy="79208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Guest</a:t>
                </a:r>
              </a:p>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Arial" charset="0"/>
                    <a:ea typeface="宋体" charset="-122"/>
                  </a:rPr>
                  <a:t>OS</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9" name="TextBox 8"/>
              <p:cNvSpPr txBox="1"/>
              <p:nvPr/>
            </p:nvSpPr>
            <p:spPr>
              <a:xfrm>
                <a:off x="4644008" y="3212976"/>
                <a:ext cx="1080120" cy="646331"/>
              </a:xfrm>
              <a:prstGeom prst="rect">
                <a:avLst/>
              </a:prstGeom>
              <a:noFill/>
            </p:spPr>
            <p:txBody>
              <a:bodyPr wrap="square" rtlCol="0">
                <a:spAutoFit/>
              </a:bodyPr>
              <a:lstStyle/>
              <a:p>
                <a:r>
                  <a:rPr lang="en-US" altLang="zh-CN" dirty="0" smtClean="0"/>
                  <a:t>Domain U</a:t>
                </a:r>
                <a:endParaRPr lang="zh-CN" altLang="en-US" dirty="0"/>
              </a:p>
            </p:txBody>
          </p:sp>
        </p:grpSp>
        <p:sp>
          <p:nvSpPr>
            <p:cNvPr id="13" name="TextBox 12"/>
            <p:cNvSpPr txBox="1"/>
            <p:nvPr/>
          </p:nvSpPr>
          <p:spPr>
            <a:xfrm>
              <a:off x="2843808" y="3284984"/>
              <a:ext cx="576064" cy="369332"/>
            </a:xfrm>
            <a:prstGeom prst="rect">
              <a:avLst/>
            </a:prstGeom>
            <a:noFill/>
          </p:spPr>
          <p:txBody>
            <a:bodyPr wrap="square" rtlCol="0">
              <a:spAutoFit/>
            </a:bodyPr>
            <a:lstStyle/>
            <a:p>
              <a:r>
                <a:rPr lang="en-US" altLang="zh-CN" dirty="0" smtClean="0"/>
                <a:t>…</a:t>
              </a:r>
              <a:endParaRPr lang="zh-CN" altLang="en-US" dirty="0"/>
            </a:p>
          </p:txBody>
        </p:sp>
        <p:sp>
          <p:nvSpPr>
            <p:cNvPr id="14" name="下箭头 13"/>
            <p:cNvSpPr/>
            <p:nvPr/>
          </p:nvSpPr>
          <p:spPr bwMode="auto">
            <a:xfrm>
              <a:off x="5364088" y="2852936"/>
              <a:ext cx="360040" cy="1224136"/>
            </a:xfrm>
            <a:prstGeom prst="downArrow">
              <a:avLst/>
            </a:prstGeom>
            <a:solidFill>
              <a:schemeClr val="tx2">
                <a:lumMod val="60000"/>
                <a:lumOff val="40000"/>
                <a:alpha val="28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5" name="手杖形箭头 14"/>
            <p:cNvSpPr/>
            <p:nvPr/>
          </p:nvSpPr>
          <p:spPr bwMode="auto">
            <a:xfrm flipH="1" flipV="1">
              <a:off x="1979712" y="2852936"/>
              <a:ext cx="3384376" cy="1440160"/>
            </a:xfrm>
            <a:prstGeom prst="uturnArrow">
              <a:avLst>
                <a:gd name="adj1" fmla="val 18721"/>
                <a:gd name="adj2" fmla="val 25000"/>
                <a:gd name="adj3" fmla="val 17604"/>
                <a:gd name="adj4" fmla="val 34350"/>
                <a:gd name="adj5" fmla="val 53907"/>
              </a:avLst>
            </a:prstGeom>
            <a:solidFill>
              <a:srgbClr val="FFFF00">
                <a:alpha val="35000"/>
              </a:srgb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pSp>
          <p:nvGrpSpPr>
            <p:cNvPr id="11" name="组合 16"/>
            <p:cNvGrpSpPr/>
            <p:nvPr/>
          </p:nvGrpSpPr>
          <p:grpSpPr>
            <a:xfrm>
              <a:off x="3491880" y="2060848"/>
              <a:ext cx="1080120" cy="1800200"/>
              <a:chOff x="4644008" y="2132856"/>
              <a:chExt cx="1080120" cy="1728192"/>
            </a:xfrm>
          </p:grpSpPr>
          <p:sp>
            <p:nvSpPr>
              <p:cNvPr id="18" name="圆角矩形 17"/>
              <p:cNvSpPr/>
              <p:nvPr/>
            </p:nvSpPr>
            <p:spPr bwMode="auto">
              <a:xfrm>
                <a:off x="4644008" y="2132856"/>
                <a:ext cx="1080120" cy="1728192"/>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9" name="圆角矩形 18"/>
              <p:cNvSpPr/>
              <p:nvPr/>
            </p:nvSpPr>
            <p:spPr bwMode="auto">
              <a:xfrm>
                <a:off x="4644008" y="2132856"/>
                <a:ext cx="1080120" cy="79208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Guest</a:t>
                </a:r>
              </a:p>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Arial" charset="0"/>
                    <a:ea typeface="宋体" charset="-122"/>
                  </a:rPr>
                  <a:t>OS</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20" name="TextBox 19"/>
              <p:cNvSpPr txBox="1"/>
              <p:nvPr/>
            </p:nvSpPr>
            <p:spPr>
              <a:xfrm>
                <a:off x="4644008" y="3212976"/>
                <a:ext cx="1080120" cy="646331"/>
              </a:xfrm>
              <a:prstGeom prst="rect">
                <a:avLst/>
              </a:prstGeom>
              <a:noFill/>
            </p:spPr>
            <p:txBody>
              <a:bodyPr wrap="square" rtlCol="0">
                <a:spAutoFit/>
              </a:bodyPr>
              <a:lstStyle/>
              <a:p>
                <a:r>
                  <a:rPr lang="en-US" altLang="zh-CN" dirty="0" smtClean="0"/>
                  <a:t>Domain U</a:t>
                </a:r>
                <a:endParaRPr lang="zh-CN" altLang="en-US" dirty="0"/>
              </a:p>
            </p:txBody>
          </p:sp>
        </p:grpSp>
      </p:grpSp>
      <p:sp>
        <p:nvSpPr>
          <p:cNvPr id="21" name="圆角矩形 20"/>
          <p:cNvSpPr/>
          <p:nvPr/>
        </p:nvSpPr>
        <p:spPr bwMode="auto">
          <a:xfrm>
            <a:off x="1187624" y="3429000"/>
            <a:ext cx="1728192" cy="1440160"/>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Host </a:t>
            </a: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xx</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23" name="手杖形箭头 22"/>
          <p:cNvSpPr/>
          <p:nvPr/>
        </p:nvSpPr>
        <p:spPr bwMode="auto">
          <a:xfrm flipH="1" flipV="1">
            <a:off x="2123728" y="4077072"/>
            <a:ext cx="1944216" cy="1080120"/>
          </a:xfrm>
          <a:prstGeom prst="uturnArrow">
            <a:avLst>
              <a:gd name="adj1" fmla="val 14302"/>
              <a:gd name="adj2" fmla="val 25000"/>
              <a:gd name="adj3" fmla="val 18534"/>
              <a:gd name="adj4" fmla="val 34350"/>
              <a:gd name="adj5" fmla="val 50977"/>
            </a:avLst>
          </a:prstGeom>
          <a:solidFill>
            <a:srgbClr val="FFFF00">
              <a:alpha val="35000"/>
            </a:srgb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5" name="手杖形箭头 24"/>
          <p:cNvSpPr/>
          <p:nvPr/>
        </p:nvSpPr>
        <p:spPr bwMode="auto">
          <a:xfrm flipH="1" flipV="1">
            <a:off x="5940152" y="2852936"/>
            <a:ext cx="1152128" cy="1368152"/>
          </a:xfrm>
          <a:prstGeom prst="uturnArrow">
            <a:avLst>
              <a:gd name="adj1" fmla="val 14302"/>
              <a:gd name="adj2" fmla="val 25000"/>
              <a:gd name="adj3" fmla="val 18534"/>
              <a:gd name="adj4" fmla="val 34350"/>
              <a:gd name="adj5" fmla="val 50977"/>
            </a:avLst>
          </a:prstGeom>
          <a:solidFill>
            <a:srgbClr val="0070C0">
              <a:alpha val="35000"/>
            </a:srgb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6" name="圆角矩形 25"/>
          <p:cNvSpPr/>
          <p:nvPr/>
        </p:nvSpPr>
        <p:spPr bwMode="auto">
          <a:xfrm>
            <a:off x="827584" y="1196752"/>
            <a:ext cx="504056" cy="216024"/>
          </a:xfrm>
          <a:prstGeom prst="roundRect">
            <a:avLst/>
          </a:prstGeom>
          <a:solidFill>
            <a:schemeClr val="tx2">
              <a:lumMod val="20000"/>
              <a:lumOff val="80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7" name="圆角矩形 26"/>
          <p:cNvSpPr/>
          <p:nvPr/>
        </p:nvSpPr>
        <p:spPr bwMode="auto">
          <a:xfrm>
            <a:off x="827584" y="1556792"/>
            <a:ext cx="504056" cy="216024"/>
          </a:xfrm>
          <a:prstGeom prst="roundRect">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8" name="圆角矩形 27"/>
          <p:cNvSpPr/>
          <p:nvPr/>
        </p:nvSpPr>
        <p:spPr bwMode="auto">
          <a:xfrm>
            <a:off x="827584" y="2502188"/>
            <a:ext cx="504056" cy="216024"/>
          </a:xfrm>
          <a:prstGeom prst="roundRect">
            <a:avLst/>
          </a:prstGeom>
          <a:solidFill>
            <a:srgbClr val="66CCFF"/>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9" name="TextBox 28"/>
          <p:cNvSpPr txBox="1"/>
          <p:nvPr/>
        </p:nvSpPr>
        <p:spPr>
          <a:xfrm>
            <a:off x="1547664" y="1124744"/>
            <a:ext cx="3024336" cy="369332"/>
          </a:xfrm>
          <a:prstGeom prst="rect">
            <a:avLst/>
          </a:prstGeom>
          <a:noFill/>
        </p:spPr>
        <p:txBody>
          <a:bodyPr wrap="square" rtlCol="0">
            <a:spAutoFit/>
          </a:bodyPr>
          <a:lstStyle/>
          <a:p>
            <a:r>
              <a:rPr lang="zh-CN" altLang="en-US" dirty="0" smtClean="0"/>
              <a:t>溢出到</a:t>
            </a:r>
            <a:r>
              <a:rPr lang="en-US" altLang="zh-CN" dirty="0" smtClean="0"/>
              <a:t>Hypervisor,</a:t>
            </a:r>
            <a:r>
              <a:rPr lang="zh-CN" altLang="en-US" dirty="0" smtClean="0"/>
              <a:t>造成</a:t>
            </a:r>
            <a:r>
              <a:rPr lang="en-US" altLang="zh-CN" dirty="0" smtClean="0"/>
              <a:t>DOS</a:t>
            </a:r>
            <a:endParaRPr lang="zh-CN" altLang="en-US" dirty="0" smtClean="0"/>
          </a:p>
        </p:txBody>
      </p:sp>
      <p:sp>
        <p:nvSpPr>
          <p:cNvPr id="30" name="TextBox 29"/>
          <p:cNvSpPr txBox="1"/>
          <p:nvPr/>
        </p:nvSpPr>
        <p:spPr>
          <a:xfrm>
            <a:off x="1547664" y="1475492"/>
            <a:ext cx="3024336" cy="923330"/>
          </a:xfrm>
          <a:prstGeom prst="rect">
            <a:avLst/>
          </a:prstGeom>
          <a:noFill/>
        </p:spPr>
        <p:txBody>
          <a:bodyPr wrap="square" rtlCol="0">
            <a:spAutoFit/>
          </a:bodyPr>
          <a:lstStyle/>
          <a:p>
            <a:r>
              <a:rPr lang="zh-CN" altLang="en-US" dirty="0" smtClean="0"/>
              <a:t>溢出到</a:t>
            </a:r>
            <a:r>
              <a:rPr lang="en-US" altLang="zh-CN" dirty="0" smtClean="0"/>
              <a:t>Domain0,</a:t>
            </a:r>
            <a:r>
              <a:rPr lang="zh-CN" altLang="en-US" dirty="0" smtClean="0"/>
              <a:t>拥有管理员权限，可以攻击本机其他虚拟机或者攻击其他主机</a:t>
            </a:r>
          </a:p>
        </p:txBody>
      </p:sp>
      <p:sp>
        <p:nvSpPr>
          <p:cNvPr id="31" name="TextBox 30"/>
          <p:cNvSpPr txBox="1"/>
          <p:nvPr/>
        </p:nvSpPr>
        <p:spPr>
          <a:xfrm>
            <a:off x="1547664" y="2420888"/>
            <a:ext cx="3024336" cy="369332"/>
          </a:xfrm>
          <a:prstGeom prst="rect">
            <a:avLst/>
          </a:prstGeom>
          <a:noFill/>
        </p:spPr>
        <p:txBody>
          <a:bodyPr wrap="square" rtlCol="0">
            <a:spAutoFit/>
          </a:bodyPr>
          <a:lstStyle/>
          <a:p>
            <a:r>
              <a:rPr lang="zh-CN" altLang="en-US" dirty="0" smtClean="0"/>
              <a:t>嗅探同一主机的其他虚拟机</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主机内的虚拟机间的攻击</a:t>
            </a:r>
            <a:endParaRPr lang="zh-CN" altLang="en-US" dirty="0"/>
          </a:p>
        </p:txBody>
      </p:sp>
      <p:sp>
        <p:nvSpPr>
          <p:cNvPr id="3" name="内容占位符 2"/>
          <p:cNvSpPr>
            <a:spLocks noGrp="1"/>
          </p:cNvSpPr>
          <p:nvPr>
            <p:ph idx="1"/>
          </p:nvPr>
        </p:nvSpPr>
        <p:spPr>
          <a:xfrm>
            <a:off x="5508104" y="1628775"/>
            <a:ext cx="3240360" cy="4608537"/>
          </a:xfrm>
        </p:spPr>
        <p:txBody>
          <a:bodyPr/>
          <a:lstStyle/>
          <a:p>
            <a:r>
              <a:rPr lang="zh-CN" altLang="en-US" sz="1400" dirty="0" smtClean="0"/>
              <a:t>当</a:t>
            </a:r>
            <a:r>
              <a:rPr lang="en-US" altLang="zh-CN" sz="1400" dirty="0" smtClean="0"/>
              <a:t>Ghost OS</a:t>
            </a:r>
            <a:r>
              <a:rPr lang="zh-CN" altLang="en-US" sz="1400" dirty="0" smtClean="0"/>
              <a:t>被发现时，流量从一个虚拟机到另外一个虚拟机，不经过物理网卡，而是直接在</a:t>
            </a:r>
            <a:r>
              <a:rPr lang="en-US" altLang="zh-CN" sz="1400" dirty="0" smtClean="0"/>
              <a:t>Hypervisor</a:t>
            </a:r>
            <a:r>
              <a:rPr lang="zh-CN" altLang="en-US" sz="1400" dirty="0" smtClean="0"/>
              <a:t>的网桥转发，检测变的非常因验</a:t>
            </a:r>
            <a:endParaRPr lang="en-US" altLang="zh-CN" sz="1400" dirty="0" smtClean="0"/>
          </a:p>
          <a:p>
            <a:r>
              <a:rPr lang="zh-CN" altLang="en-US" sz="1400" dirty="0" smtClean="0"/>
              <a:t>基于</a:t>
            </a:r>
            <a:r>
              <a:rPr lang="en-US" altLang="zh-CN" sz="1400" dirty="0" err="1" smtClean="0"/>
              <a:t>Xen</a:t>
            </a:r>
            <a:r>
              <a:rPr lang="zh-CN" altLang="en-US" sz="1400" dirty="0" smtClean="0"/>
              <a:t>架构的另一种情况：</a:t>
            </a:r>
            <a:endParaRPr lang="en-US" altLang="zh-CN" sz="1400" dirty="0" smtClean="0"/>
          </a:p>
          <a:p>
            <a:pPr>
              <a:buNone/>
            </a:pPr>
            <a:r>
              <a:rPr lang="en-US" altLang="zh-CN" sz="1400" dirty="0" smtClean="0"/>
              <a:t>	</a:t>
            </a:r>
            <a:r>
              <a:rPr lang="zh-CN" altLang="en-US" sz="1400" dirty="0" smtClean="0"/>
              <a:t>当虚拟机共享或者重新分配硬件资源时会造成很多的安全风险。信息可能会在虚拟机之间被泄露。</a:t>
            </a:r>
            <a:endParaRPr lang="en-US" altLang="zh-CN" sz="1400" dirty="0" smtClean="0"/>
          </a:p>
          <a:p>
            <a:pPr>
              <a:buNone/>
            </a:pPr>
            <a:r>
              <a:rPr lang="en-US" altLang="zh-CN" sz="1400" dirty="0" smtClean="0"/>
              <a:t>	</a:t>
            </a:r>
            <a:r>
              <a:rPr lang="zh-CN" altLang="en-US" sz="1400" dirty="0" smtClean="0"/>
              <a:t>例如，如果虚拟机占用了额外的内存，然而在释放的时候没有重置这些区域，分配在这块内存上的新的虚拟机就可以读取到敏感信息。</a:t>
            </a:r>
            <a:endParaRPr lang="zh-CN" altLang="en-US" sz="1400" dirty="0"/>
          </a:p>
        </p:txBody>
      </p:sp>
      <p:sp>
        <p:nvSpPr>
          <p:cNvPr id="5" name="圆角矩形 4"/>
          <p:cNvSpPr/>
          <p:nvPr/>
        </p:nvSpPr>
        <p:spPr bwMode="auto">
          <a:xfrm>
            <a:off x="683568" y="2996952"/>
            <a:ext cx="4608512" cy="648072"/>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
                <a:srgbClr val="CC9900"/>
              </a:buClr>
              <a:buSzTx/>
              <a:tabLst/>
            </a:pPr>
            <a:r>
              <a:rPr kumimoji="0" lang="en-US" altLang="zh-CN" sz="1600" b="0" i="0" u="none" strike="noStrike" cap="none" normalizeH="0" baseline="0" dirty="0" smtClean="0">
                <a:ln>
                  <a:noFill/>
                </a:ln>
                <a:solidFill>
                  <a:schemeClr val="tx1"/>
                </a:solidFill>
                <a:effectLst/>
                <a:latin typeface="Arial" charset="0"/>
                <a:ea typeface="宋体" charset="-122"/>
              </a:rPr>
              <a:t>Hypervisor</a:t>
            </a:r>
            <a:endParaRPr kumimoji="0" lang="zh-CN" altLang="en-US" sz="1600" b="0" i="0" u="none" strike="noStrike" cap="none" normalizeH="0" baseline="0" dirty="0" smtClean="0">
              <a:ln>
                <a:noFill/>
              </a:ln>
              <a:solidFill>
                <a:schemeClr val="tx1"/>
              </a:solidFill>
              <a:effectLst/>
              <a:latin typeface="Arial" charset="0"/>
              <a:ea typeface="宋体" charset="-122"/>
            </a:endParaRPr>
          </a:p>
        </p:txBody>
      </p:sp>
      <p:sp>
        <p:nvSpPr>
          <p:cNvPr id="6" name="圆角矩形 5"/>
          <p:cNvSpPr/>
          <p:nvPr/>
        </p:nvSpPr>
        <p:spPr bwMode="auto">
          <a:xfrm>
            <a:off x="899592" y="3861048"/>
            <a:ext cx="1008112"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CPU</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7" name="圆角矩形 6"/>
          <p:cNvSpPr/>
          <p:nvPr/>
        </p:nvSpPr>
        <p:spPr bwMode="auto">
          <a:xfrm>
            <a:off x="2123728" y="3861048"/>
            <a:ext cx="1296144" cy="432048"/>
          </a:xfrm>
          <a:prstGeom prst="roundRect">
            <a:avLst/>
          </a:prstGeom>
          <a:solidFill>
            <a:schemeClr val="bg2">
              <a:lumMod val="60000"/>
              <a:lumOff val="40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Memory</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8" name="圆角矩形 7"/>
          <p:cNvSpPr/>
          <p:nvPr/>
        </p:nvSpPr>
        <p:spPr bwMode="auto">
          <a:xfrm>
            <a:off x="3563888" y="3861048"/>
            <a:ext cx="1008112"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NIC</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9" name="圆角矩形 8"/>
          <p:cNvSpPr/>
          <p:nvPr/>
        </p:nvSpPr>
        <p:spPr bwMode="auto">
          <a:xfrm>
            <a:off x="2195736" y="2204864"/>
            <a:ext cx="864096" cy="648072"/>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Ghost OS</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0" name="圆角矩形 9"/>
          <p:cNvSpPr/>
          <p:nvPr/>
        </p:nvSpPr>
        <p:spPr bwMode="auto">
          <a:xfrm>
            <a:off x="3203848" y="2204864"/>
            <a:ext cx="936104" cy="648072"/>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err="1" smtClean="0">
                <a:latin typeface="Arial" charset="0"/>
                <a:ea typeface="宋体" charset="-122"/>
              </a:rPr>
              <a:t>GhostOS</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1" name="圆角矩形 10"/>
          <p:cNvSpPr/>
          <p:nvPr/>
        </p:nvSpPr>
        <p:spPr bwMode="auto">
          <a:xfrm>
            <a:off x="4355976" y="2204864"/>
            <a:ext cx="864096" cy="648072"/>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err="1" smtClean="0">
                <a:latin typeface="Arial" charset="0"/>
                <a:ea typeface="宋体" charset="-122"/>
              </a:rPr>
              <a:t>GhostOS</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2" name="圆角矩形 11"/>
          <p:cNvSpPr/>
          <p:nvPr/>
        </p:nvSpPr>
        <p:spPr bwMode="auto">
          <a:xfrm>
            <a:off x="827584" y="2204864"/>
            <a:ext cx="936104" cy="648072"/>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Dom0</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3" name="手杖形箭头 12"/>
          <p:cNvSpPr/>
          <p:nvPr/>
        </p:nvSpPr>
        <p:spPr bwMode="auto">
          <a:xfrm flipV="1">
            <a:off x="3491880" y="2852936"/>
            <a:ext cx="1656184" cy="432048"/>
          </a:xfrm>
          <a:prstGeom prst="uturnArrow">
            <a:avLst>
              <a:gd name="adj1" fmla="val 25000"/>
              <a:gd name="adj2" fmla="val 22829"/>
              <a:gd name="adj3" fmla="val 25000"/>
              <a:gd name="adj4" fmla="val 43750"/>
              <a:gd name="adj5" fmla="val 98878"/>
            </a:avLst>
          </a:prstGeom>
          <a:solidFill>
            <a:schemeClr val="tx2">
              <a:lumMod val="40000"/>
              <a:lumOff val="60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4" name="TextBox 13"/>
          <p:cNvSpPr txBox="1"/>
          <p:nvPr/>
        </p:nvSpPr>
        <p:spPr>
          <a:xfrm>
            <a:off x="1835696" y="3247092"/>
            <a:ext cx="2016224" cy="253916"/>
          </a:xfrm>
          <a:prstGeom prst="rect">
            <a:avLst/>
          </a:prstGeom>
          <a:solidFill>
            <a:schemeClr val="bg2">
              <a:lumMod val="60000"/>
              <a:lumOff val="40000"/>
            </a:schemeClr>
          </a:solidFill>
        </p:spPr>
        <p:txBody>
          <a:bodyPr wrap="square" rtlCol="0">
            <a:spAutoFit/>
          </a:bodyPr>
          <a:lstStyle/>
          <a:p>
            <a:r>
              <a:rPr lang="zh-CN" altLang="en-US" sz="1050" dirty="0" smtClean="0"/>
              <a:t>伪物理地址到机器地址映射表</a:t>
            </a:r>
            <a:endParaRPr lang="zh-CN" altLang="en-US" sz="1050" dirty="0"/>
          </a:p>
        </p:txBody>
      </p:sp>
      <p:cxnSp>
        <p:nvCxnSpPr>
          <p:cNvPr id="16" name="直接箭头连接符 15"/>
          <p:cNvCxnSpPr>
            <a:endCxn id="14" idx="0"/>
          </p:cNvCxnSpPr>
          <p:nvPr/>
        </p:nvCxnSpPr>
        <p:spPr bwMode="auto">
          <a:xfrm>
            <a:off x="2843808" y="2780928"/>
            <a:ext cx="0" cy="466164"/>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直接箭头连接符 18"/>
          <p:cNvCxnSpPr>
            <a:stCxn id="14" idx="2"/>
          </p:cNvCxnSpPr>
          <p:nvPr/>
        </p:nvCxnSpPr>
        <p:spPr bwMode="auto">
          <a:xfrm>
            <a:off x="2843808" y="3501008"/>
            <a:ext cx="0" cy="250140"/>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a:t>
            </a:r>
            <a:r>
              <a:rPr lang="en-US" altLang="zh-CN" dirty="0" smtClean="0"/>
              <a:t>Hypervisor </a:t>
            </a:r>
            <a:r>
              <a:rPr lang="zh-CN" altLang="en-US" dirty="0" smtClean="0"/>
              <a:t>的攻击</a:t>
            </a:r>
            <a:endParaRPr lang="zh-CN" altLang="en-US" dirty="0"/>
          </a:p>
        </p:txBody>
      </p:sp>
      <p:sp>
        <p:nvSpPr>
          <p:cNvPr id="3" name="内容占位符 2"/>
          <p:cNvSpPr>
            <a:spLocks noGrp="1"/>
          </p:cNvSpPr>
          <p:nvPr>
            <p:ph idx="1"/>
          </p:nvPr>
        </p:nvSpPr>
        <p:spPr>
          <a:xfrm>
            <a:off x="5652120" y="1628775"/>
            <a:ext cx="3096344" cy="4194175"/>
          </a:xfrm>
        </p:spPr>
        <p:txBody>
          <a:bodyPr/>
          <a:lstStyle/>
          <a:p>
            <a:r>
              <a:rPr lang="zh-CN" altLang="en-US" sz="1600" dirty="0" smtClean="0"/>
              <a:t>对</a:t>
            </a:r>
            <a:r>
              <a:rPr lang="en-US" altLang="zh-CN" sz="1600" dirty="0" smtClean="0"/>
              <a:t>Hypervisor</a:t>
            </a:r>
            <a:r>
              <a:rPr lang="zh-CN" altLang="en-US" sz="1600" dirty="0" smtClean="0"/>
              <a:t>的攻击主要来自于</a:t>
            </a:r>
            <a:r>
              <a:rPr lang="en-US" altLang="zh-CN" sz="1600" dirty="0" smtClean="0"/>
              <a:t>DOS</a:t>
            </a:r>
            <a:r>
              <a:rPr lang="zh-CN" altLang="en-US" sz="1600" dirty="0" smtClean="0"/>
              <a:t>攻击</a:t>
            </a:r>
            <a:r>
              <a:rPr lang="en-US" altLang="zh-CN" sz="1600" dirty="0" smtClean="0"/>
              <a:t>(CVE20122625)</a:t>
            </a:r>
            <a:r>
              <a:rPr lang="zh-CN" altLang="en-US" sz="1600" dirty="0" smtClean="0"/>
              <a:t>。从</a:t>
            </a:r>
            <a:r>
              <a:rPr lang="en-US" altLang="zh-CN" sz="1600" dirty="0" smtClean="0"/>
              <a:t>Ghost OS</a:t>
            </a:r>
            <a:r>
              <a:rPr lang="zh-CN" altLang="en-US" sz="1600" dirty="0" smtClean="0"/>
              <a:t>上直接造成</a:t>
            </a:r>
            <a:r>
              <a:rPr lang="en-US" altLang="zh-CN" sz="1600" dirty="0" smtClean="0"/>
              <a:t>Hypervisor</a:t>
            </a:r>
            <a:r>
              <a:rPr lang="zh-CN" altLang="en-US" sz="1600" dirty="0" smtClean="0"/>
              <a:t>崩溃，使这台主机上的所有虚拟机都停止运行</a:t>
            </a:r>
            <a:endParaRPr lang="en-US" altLang="zh-CN" sz="1600" dirty="0" smtClean="0"/>
          </a:p>
          <a:p>
            <a:r>
              <a:rPr lang="en-US" altLang="zh-CN" sz="1600" dirty="0" smtClean="0"/>
              <a:t>API</a:t>
            </a:r>
            <a:r>
              <a:rPr lang="zh-CN" altLang="en-US" sz="1600" dirty="0" smtClean="0"/>
              <a:t>接口为攻击者提供了更多的攻击路径以及更大的攻击平面。（典型的</a:t>
            </a:r>
            <a:r>
              <a:rPr lang="en-US" altLang="zh-CN" sz="1600" dirty="0" smtClean="0"/>
              <a:t>API</a:t>
            </a:r>
            <a:r>
              <a:rPr lang="zh-CN" altLang="en-US" sz="1600" dirty="0" smtClean="0"/>
              <a:t>包括了</a:t>
            </a:r>
            <a:r>
              <a:rPr lang="en-US" altLang="zh-CN" sz="1600" dirty="0" err="1" smtClean="0"/>
              <a:t>libvirt</a:t>
            </a:r>
            <a:r>
              <a:rPr lang="en-US" altLang="zh-CN" sz="1600" dirty="0" smtClean="0"/>
              <a:t> API</a:t>
            </a:r>
            <a:r>
              <a:rPr lang="zh-CN" altLang="en-US" sz="1600" dirty="0" smtClean="0"/>
              <a:t>，以及由硬件以及带有</a:t>
            </a:r>
            <a:r>
              <a:rPr lang="en-US" altLang="zh-CN" sz="1600" dirty="0" smtClean="0"/>
              <a:t>hypervisor</a:t>
            </a:r>
            <a:r>
              <a:rPr lang="zh-CN" altLang="en-US" sz="1600" dirty="0" smtClean="0"/>
              <a:t>能够处理的参数的处理器指令所产生的中断）</a:t>
            </a:r>
            <a:r>
              <a:rPr lang="en-US" altLang="zh-CN" sz="1600" dirty="0" smtClean="0"/>
              <a:t>(CVE20111898)</a:t>
            </a:r>
            <a:r>
              <a:rPr lang="zh-CN" altLang="en-US" sz="1600" dirty="0" smtClean="0"/>
              <a:t>。</a:t>
            </a:r>
          </a:p>
          <a:p>
            <a:endParaRPr lang="en-US" altLang="zh-CN" sz="1600" dirty="0" smtClean="0"/>
          </a:p>
          <a:p>
            <a:endParaRPr lang="zh-CN" altLang="en-US" sz="1600" dirty="0"/>
          </a:p>
        </p:txBody>
      </p:sp>
      <p:sp>
        <p:nvSpPr>
          <p:cNvPr id="13" name="圆角矩形 12"/>
          <p:cNvSpPr/>
          <p:nvPr/>
        </p:nvSpPr>
        <p:spPr bwMode="auto">
          <a:xfrm>
            <a:off x="683568" y="3140968"/>
            <a:ext cx="4608512" cy="504056"/>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
                <a:srgbClr val="CC9900"/>
              </a:buClr>
              <a:buSzTx/>
              <a:tabLst/>
            </a:pPr>
            <a:r>
              <a:rPr kumimoji="0" lang="en-US" altLang="zh-CN" sz="1600" b="0" i="0" u="none" strike="noStrike" cap="none" normalizeH="0" baseline="0" dirty="0" smtClean="0">
                <a:ln>
                  <a:noFill/>
                </a:ln>
                <a:solidFill>
                  <a:schemeClr val="tx1"/>
                </a:solidFill>
                <a:effectLst/>
                <a:latin typeface="Arial" charset="0"/>
                <a:ea typeface="宋体" charset="-122"/>
              </a:rPr>
              <a:t>Hypervisor</a:t>
            </a:r>
            <a:endParaRPr kumimoji="0" lang="zh-CN" altLang="en-US" sz="1600" b="0" i="0" u="none" strike="noStrike" cap="none" normalizeH="0" baseline="0" dirty="0" smtClean="0">
              <a:ln>
                <a:noFill/>
              </a:ln>
              <a:solidFill>
                <a:schemeClr val="tx1"/>
              </a:solidFill>
              <a:effectLst/>
              <a:latin typeface="Arial" charset="0"/>
              <a:ea typeface="宋体" charset="-122"/>
            </a:endParaRPr>
          </a:p>
        </p:txBody>
      </p:sp>
      <p:sp>
        <p:nvSpPr>
          <p:cNvPr id="15" name="圆角矩形 14"/>
          <p:cNvSpPr/>
          <p:nvPr/>
        </p:nvSpPr>
        <p:spPr bwMode="auto">
          <a:xfrm>
            <a:off x="899592" y="3861048"/>
            <a:ext cx="1008112"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CPU</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6" name="圆角矩形 15"/>
          <p:cNvSpPr/>
          <p:nvPr/>
        </p:nvSpPr>
        <p:spPr bwMode="auto">
          <a:xfrm>
            <a:off x="2123728" y="3861048"/>
            <a:ext cx="1296144" cy="432048"/>
          </a:xfrm>
          <a:prstGeom prst="roundRect">
            <a:avLst/>
          </a:prstGeom>
          <a:solidFill>
            <a:schemeClr val="bg2">
              <a:lumMod val="60000"/>
              <a:lumOff val="40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Memory</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7" name="圆角矩形 16"/>
          <p:cNvSpPr/>
          <p:nvPr/>
        </p:nvSpPr>
        <p:spPr bwMode="auto">
          <a:xfrm>
            <a:off x="3563888" y="3861048"/>
            <a:ext cx="1008112"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NIC</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8" name="圆角矩形 17"/>
          <p:cNvSpPr/>
          <p:nvPr/>
        </p:nvSpPr>
        <p:spPr bwMode="auto">
          <a:xfrm>
            <a:off x="2195736" y="2204864"/>
            <a:ext cx="864096" cy="648072"/>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Ghost OS</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9" name="圆角矩形 18"/>
          <p:cNvSpPr/>
          <p:nvPr/>
        </p:nvSpPr>
        <p:spPr bwMode="auto">
          <a:xfrm>
            <a:off x="3203848" y="2204864"/>
            <a:ext cx="936104" cy="648072"/>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err="1" smtClean="0">
                <a:latin typeface="Arial" charset="0"/>
                <a:ea typeface="宋体" charset="-122"/>
              </a:rPr>
              <a:t>GhostOS</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20" name="圆角矩形 19"/>
          <p:cNvSpPr/>
          <p:nvPr/>
        </p:nvSpPr>
        <p:spPr bwMode="auto">
          <a:xfrm>
            <a:off x="4355976" y="2204864"/>
            <a:ext cx="864096" cy="648072"/>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err="1" smtClean="0">
                <a:latin typeface="Arial" charset="0"/>
                <a:ea typeface="宋体" charset="-122"/>
              </a:rPr>
              <a:t>GhostOS</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21" name="圆角矩形 20"/>
          <p:cNvSpPr/>
          <p:nvPr/>
        </p:nvSpPr>
        <p:spPr bwMode="auto">
          <a:xfrm>
            <a:off x="827584" y="2204864"/>
            <a:ext cx="936104" cy="648072"/>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Dom0</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26" name="下箭头 25"/>
          <p:cNvSpPr/>
          <p:nvPr/>
        </p:nvSpPr>
        <p:spPr bwMode="auto">
          <a:xfrm>
            <a:off x="4644008" y="2924944"/>
            <a:ext cx="288032" cy="504056"/>
          </a:xfrm>
          <a:prstGeom prst="downArrow">
            <a:avLst/>
          </a:prstGeom>
          <a:solidFill>
            <a:schemeClr val="tx2">
              <a:lumMod val="60000"/>
              <a:lumOff val="40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7" name="TextBox 26"/>
          <p:cNvSpPr txBox="1"/>
          <p:nvPr/>
        </p:nvSpPr>
        <p:spPr>
          <a:xfrm>
            <a:off x="539552" y="5229200"/>
            <a:ext cx="5184576" cy="646331"/>
          </a:xfrm>
          <a:prstGeom prst="rect">
            <a:avLst/>
          </a:prstGeom>
          <a:noFill/>
        </p:spPr>
        <p:txBody>
          <a:bodyPr wrap="square" rtlCol="0">
            <a:spAutoFit/>
          </a:bodyPr>
          <a:lstStyle/>
          <a:p>
            <a:r>
              <a:rPr lang="en-US" altLang="zh-CN" b="1" dirty="0" smtClean="0"/>
              <a:t>DOS</a:t>
            </a:r>
            <a:r>
              <a:rPr lang="zh-CN" altLang="en-US" b="1" dirty="0" smtClean="0"/>
              <a:t>攻击对</a:t>
            </a:r>
            <a:r>
              <a:rPr lang="en-US" altLang="zh-CN" b="1" dirty="0" err="1" smtClean="0"/>
              <a:t>Xen</a:t>
            </a:r>
            <a:r>
              <a:rPr lang="zh-CN" altLang="en-US" b="1" dirty="0" smtClean="0"/>
              <a:t>所承载的业务系统的脆弱性提出了严重挑战</a:t>
            </a:r>
            <a:endParaRPr lang="zh-CN" altLang="en-US" b="1" dirty="0"/>
          </a:p>
        </p:txBody>
      </p:sp>
      <p:sp>
        <p:nvSpPr>
          <p:cNvPr id="22" name="下箭头 21"/>
          <p:cNvSpPr/>
          <p:nvPr/>
        </p:nvSpPr>
        <p:spPr bwMode="auto">
          <a:xfrm rot="16200000">
            <a:off x="359533" y="3104964"/>
            <a:ext cx="288032" cy="504056"/>
          </a:xfrm>
          <a:prstGeom prst="downArrow">
            <a:avLst/>
          </a:prstGeom>
          <a:solidFill>
            <a:schemeClr val="tx2">
              <a:lumMod val="60000"/>
              <a:lumOff val="40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3" name="TextBox 22"/>
          <p:cNvSpPr txBox="1"/>
          <p:nvPr/>
        </p:nvSpPr>
        <p:spPr>
          <a:xfrm>
            <a:off x="251520" y="2996952"/>
            <a:ext cx="494046" cy="369332"/>
          </a:xfrm>
          <a:prstGeom prst="rect">
            <a:avLst/>
          </a:prstGeom>
          <a:noFill/>
        </p:spPr>
        <p:txBody>
          <a:bodyPr wrap="none" rtlCol="0">
            <a:spAutoFit/>
          </a:bodyPr>
          <a:lstStyle/>
          <a:p>
            <a:r>
              <a:rPr lang="en-US" altLang="zh-CN" dirty="0" smtClean="0"/>
              <a:t>API</a:t>
            </a:r>
            <a:endParaRPr lang="zh-CN" altLang="en-US" dirty="0"/>
          </a:p>
        </p:txBody>
      </p:sp>
      <p:sp>
        <p:nvSpPr>
          <p:cNvPr id="24" name="TextBox 23"/>
          <p:cNvSpPr txBox="1"/>
          <p:nvPr/>
        </p:nvSpPr>
        <p:spPr>
          <a:xfrm>
            <a:off x="4860032" y="2852936"/>
            <a:ext cx="585417" cy="369332"/>
          </a:xfrm>
          <a:prstGeom prst="rect">
            <a:avLst/>
          </a:prstGeom>
          <a:noFill/>
        </p:spPr>
        <p:txBody>
          <a:bodyPr wrap="none" rtlCol="0">
            <a:spAutoFit/>
          </a:bodyPr>
          <a:lstStyle/>
          <a:p>
            <a:r>
              <a:rPr lang="en-US" altLang="zh-CN" dirty="0" smtClean="0"/>
              <a:t>DOS</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Xen</a:t>
            </a:r>
            <a:r>
              <a:rPr lang="zh-CN" altLang="en-US" dirty="0" smtClean="0"/>
              <a:t>的公开漏洞（</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sz="1800" dirty="0" smtClean="0"/>
              <a:t>CVE-2012-2625 </a:t>
            </a:r>
            <a:br>
              <a:rPr lang="en-US" altLang="zh-CN" sz="1800" dirty="0" smtClean="0"/>
            </a:br>
            <a:r>
              <a:rPr lang="en-US" altLang="zh-CN" sz="1800" dirty="0" smtClean="0"/>
              <a:t/>
            </a:r>
            <a:br>
              <a:rPr lang="en-US" altLang="zh-CN" sz="1800" dirty="0" smtClean="0"/>
            </a:br>
            <a:r>
              <a:rPr lang="en-US" altLang="zh-CN" sz="1800" dirty="0" smtClean="0"/>
              <a:t> </a:t>
            </a:r>
            <a:r>
              <a:rPr lang="zh-CN" altLang="en-US" sz="1800" dirty="0" smtClean="0"/>
              <a:t>漏洞发布时间</a:t>
            </a:r>
            <a:r>
              <a:rPr lang="en-US" altLang="zh-CN" sz="1800" dirty="0" smtClean="0"/>
              <a:t>:2012-05-22</a:t>
            </a:r>
            <a:br>
              <a:rPr lang="en-US" altLang="zh-CN" sz="1800" dirty="0" smtClean="0"/>
            </a:br>
            <a:r>
              <a:rPr lang="en-US" altLang="zh-CN" sz="1800" dirty="0" smtClean="0"/>
              <a:t> </a:t>
            </a:r>
            <a:r>
              <a:rPr lang="zh-CN" altLang="en-US" sz="1800" dirty="0" smtClean="0"/>
              <a:t>影响系统 </a:t>
            </a:r>
            <a:r>
              <a:rPr lang="en-US" altLang="zh-CN" sz="1800" dirty="0" smtClean="0"/>
              <a:t>:</a:t>
            </a:r>
            <a:r>
              <a:rPr lang="en-US" altLang="zh-CN" sz="1800" dirty="0" err="1" smtClean="0"/>
              <a:t>Xen</a:t>
            </a:r>
            <a:r>
              <a:rPr lang="en-US" altLang="zh-CN" sz="1800" dirty="0" smtClean="0"/>
              <a:t> 4.x</a:t>
            </a:r>
            <a:br>
              <a:rPr lang="en-US" altLang="zh-CN" sz="1800" dirty="0" smtClean="0"/>
            </a:br>
            <a:r>
              <a:rPr lang="en-US" altLang="zh-CN" sz="1800" dirty="0" smtClean="0"/>
              <a:t> </a:t>
            </a:r>
            <a:r>
              <a:rPr lang="zh-CN" altLang="en-US" sz="1800" dirty="0" smtClean="0"/>
              <a:t>危害</a:t>
            </a:r>
            <a:r>
              <a:rPr lang="en-US" altLang="zh-CN" sz="1800" dirty="0" smtClean="0"/>
              <a:t>: </a:t>
            </a:r>
            <a:r>
              <a:rPr lang="zh-CN" altLang="en-US" sz="1800" dirty="0" smtClean="0"/>
              <a:t>本地攻击者可以利用漏洞可使系统崩溃。</a:t>
            </a:r>
            <a:br>
              <a:rPr lang="zh-CN" altLang="en-US" sz="1800" dirty="0" smtClean="0"/>
            </a:br>
            <a:r>
              <a:rPr lang="zh-CN" altLang="en-US" sz="1800" dirty="0" smtClean="0"/>
              <a:t> 攻击所需条件</a:t>
            </a:r>
            <a:r>
              <a:rPr lang="en-US" altLang="zh-CN" sz="1800" dirty="0" smtClean="0"/>
              <a:t>: </a:t>
            </a:r>
            <a:r>
              <a:rPr lang="zh-CN" altLang="en-US" sz="1800" dirty="0" smtClean="0"/>
              <a:t>攻击者必须构建恶意内核映像，诱使程序解析。</a:t>
            </a:r>
            <a:br>
              <a:rPr lang="zh-CN" altLang="en-US" sz="1800" dirty="0" smtClean="0"/>
            </a:br>
            <a:r>
              <a:rPr lang="zh-CN" altLang="en-US" sz="1800" dirty="0" smtClean="0"/>
              <a:t> </a:t>
            </a:r>
            <a:br>
              <a:rPr lang="zh-CN" altLang="en-US" sz="1800" dirty="0" smtClean="0"/>
            </a:br>
            <a:r>
              <a:rPr lang="zh-CN" altLang="en-US" sz="1800" dirty="0" smtClean="0"/>
              <a:t>漏洞信息</a:t>
            </a:r>
            <a:br>
              <a:rPr lang="zh-CN" altLang="en-US" sz="1800" dirty="0" smtClean="0"/>
            </a:br>
            <a:r>
              <a:rPr lang="zh-CN" altLang="en-US" sz="1800" dirty="0" smtClean="0"/>
              <a:t>当解压缩内核时</a:t>
            </a:r>
            <a:r>
              <a:rPr lang="en-US" altLang="zh-CN" sz="1800" dirty="0" err="1" smtClean="0"/>
              <a:t>PyGrub</a:t>
            </a:r>
            <a:r>
              <a:rPr lang="zh-CN" altLang="en-US" sz="1800" dirty="0" smtClean="0"/>
              <a:t>存在一个错误，通过超大的内核映像，诱使应用程序解析，</a:t>
            </a:r>
            <a:r>
              <a:rPr lang="en-US" altLang="zh-CN" sz="1800" dirty="0" smtClean="0"/>
              <a:t>Guest</a:t>
            </a:r>
            <a:r>
              <a:rPr lang="zh-CN" altLang="en-US" sz="1800" dirty="0" smtClean="0"/>
              <a:t>虚拟机中的本地用户可导致</a:t>
            </a:r>
            <a:r>
              <a:rPr lang="en-US" altLang="zh-CN" sz="1800" dirty="0" smtClean="0"/>
              <a:t>Hypervisor</a:t>
            </a:r>
            <a:r>
              <a:rPr lang="zh-CN" altLang="en-US" sz="1800" dirty="0" smtClean="0"/>
              <a:t>层崩溃。</a:t>
            </a:r>
            <a:br>
              <a:rPr lang="zh-CN" altLang="en-US" sz="1800" dirty="0" smtClean="0"/>
            </a:br>
            <a:r>
              <a:rPr lang="zh-CN" altLang="en-US" sz="1800" dirty="0" smtClean="0"/>
              <a:t> </a:t>
            </a:r>
            <a:endParaRPr lang="zh-CN" alt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Xen</a:t>
            </a:r>
            <a:r>
              <a:rPr lang="zh-CN" altLang="en-US" dirty="0" smtClean="0"/>
              <a:t>的公开漏洞（</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b="1" dirty="0" smtClean="0"/>
              <a:t>CVE-2011-1898</a:t>
            </a:r>
          </a:p>
          <a:p>
            <a:r>
              <a:rPr lang="en-US" altLang="zh-CN" b="1" dirty="0" smtClean="0"/>
              <a:t>Description</a:t>
            </a:r>
          </a:p>
          <a:p>
            <a:pPr lvl="1"/>
            <a:r>
              <a:rPr lang="en-US" altLang="zh-CN" dirty="0" err="1" smtClean="0"/>
              <a:t>Xen</a:t>
            </a:r>
            <a:r>
              <a:rPr lang="en-US" altLang="zh-CN" dirty="0" smtClean="0"/>
              <a:t>  4.1 &amp; 4.0, when using PCI </a:t>
            </a:r>
            <a:r>
              <a:rPr lang="en-US" altLang="zh-CN" dirty="0" err="1" smtClean="0"/>
              <a:t>passthrough</a:t>
            </a:r>
            <a:r>
              <a:rPr lang="en-US" altLang="zh-CN" dirty="0" smtClean="0"/>
              <a:t> on Intel VT-d chipsets that do not have interrupt remapping, allows guest OS users to gain host OS privileges by "using DMA to generate MSI interrupts by writing to the interrupt injection registers."</a:t>
            </a:r>
            <a:endParaRPr lang="zh-CN" altLang="en-US" dirty="0"/>
          </a:p>
        </p:txBody>
      </p:sp>
      <p:sp>
        <p:nvSpPr>
          <p:cNvPr id="4" name="TextBox 3"/>
          <p:cNvSpPr txBox="1"/>
          <p:nvPr/>
        </p:nvSpPr>
        <p:spPr>
          <a:xfrm>
            <a:off x="928662" y="5721510"/>
            <a:ext cx="7560840" cy="707886"/>
          </a:xfrm>
          <a:prstGeom prst="rect">
            <a:avLst/>
          </a:prstGeom>
          <a:noFill/>
        </p:spPr>
        <p:txBody>
          <a:bodyPr wrap="square" rtlCol="0">
            <a:spAutoFit/>
          </a:bodyPr>
          <a:lstStyle/>
          <a:p>
            <a:r>
              <a:rPr lang="en-US" altLang="zh-CN" sz="2000" dirty="0" err="1" smtClean="0"/>
              <a:t>Xen</a:t>
            </a:r>
            <a:r>
              <a:rPr lang="zh-CN" altLang="en-US" sz="2000" dirty="0" smtClean="0"/>
              <a:t>未对</a:t>
            </a:r>
            <a:r>
              <a:rPr lang="en-US" altLang="zh-CN" sz="2000" dirty="0" smtClean="0"/>
              <a:t>DMA</a:t>
            </a:r>
            <a:r>
              <a:rPr lang="zh-CN" altLang="en-US" sz="2000" dirty="0" smtClean="0"/>
              <a:t>传输做限制。 因此具备</a:t>
            </a:r>
            <a:r>
              <a:rPr lang="en-US" altLang="zh-CN" sz="2000" dirty="0" smtClean="0"/>
              <a:t>DMA</a:t>
            </a:r>
            <a:r>
              <a:rPr lang="zh-CN" altLang="en-US" sz="2000" dirty="0" smtClean="0"/>
              <a:t>能力的设备可以覆盖和写入到系统的任意内存地址，即便是</a:t>
            </a:r>
            <a:r>
              <a:rPr lang="en-US" altLang="zh-CN" sz="2000" dirty="0" err="1" smtClean="0"/>
              <a:t>Xen</a:t>
            </a:r>
            <a:r>
              <a:rPr lang="zh-CN" altLang="en-US" sz="2000" dirty="0" smtClean="0"/>
              <a:t>的内存空间。 </a:t>
            </a:r>
            <a:endParaRPr lang="zh-CN"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err="1" smtClean="0"/>
              <a:t>Xen</a:t>
            </a:r>
            <a:r>
              <a:rPr lang="zh-CN" altLang="en-US" dirty="0" smtClean="0"/>
              <a:t>的其它公开漏洞（</a:t>
            </a:r>
            <a:r>
              <a:rPr lang="en-US" altLang="zh-CN" dirty="0" smtClean="0"/>
              <a:t>DOS</a:t>
            </a:r>
            <a:r>
              <a:rPr lang="zh-CN" altLang="en-US" dirty="0" smtClean="0"/>
              <a:t>）</a:t>
            </a:r>
          </a:p>
        </p:txBody>
      </p:sp>
      <p:sp>
        <p:nvSpPr>
          <p:cNvPr id="14339" name="Rectangle 3"/>
          <p:cNvSpPr>
            <a:spLocks noGrp="1" noChangeArrowheads="1"/>
          </p:cNvSpPr>
          <p:nvPr>
            <p:ph idx="1"/>
          </p:nvPr>
        </p:nvSpPr>
        <p:spPr>
          <a:xfrm>
            <a:off x="755650" y="1697388"/>
            <a:ext cx="7632700" cy="4160504"/>
          </a:xfrm>
        </p:spPr>
        <p:txBody>
          <a:bodyPr/>
          <a:lstStyle/>
          <a:p>
            <a:pPr eaLnBrk="1" hangingPunct="1"/>
            <a:r>
              <a:rPr lang="zh-CN" altLang="en-US" sz="2500" dirty="0" smtClean="0">
                <a:latin typeface="+mj-ea"/>
                <a:ea typeface="+mj-ea"/>
              </a:rPr>
              <a:t>公开的</a:t>
            </a:r>
            <a:r>
              <a:rPr lang="en-US" altLang="zh-CN" sz="2500" dirty="0" smtClean="0">
                <a:latin typeface="+mj-ea"/>
                <a:ea typeface="+mj-ea"/>
              </a:rPr>
              <a:t>CVE</a:t>
            </a:r>
            <a:r>
              <a:rPr lang="zh-CN" altLang="en-US" sz="2500" dirty="0" smtClean="0">
                <a:latin typeface="+mj-ea"/>
                <a:ea typeface="+mj-ea"/>
              </a:rPr>
              <a:t>漏洞，造成</a:t>
            </a:r>
            <a:r>
              <a:rPr lang="en-US" altLang="zh-CN" sz="2500" dirty="0" smtClean="0">
                <a:latin typeface="+mj-ea"/>
                <a:ea typeface="+mj-ea"/>
              </a:rPr>
              <a:t>Hypervisor</a:t>
            </a:r>
            <a:r>
              <a:rPr lang="zh-CN" altLang="en-US" sz="2500" dirty="0" smtClean="0">
                <a:latin typeface="+mj-ea"/>
                <a:ea typeface="+mj-ea"/>
              </a:rPr>
              <a:t>拒绝服务</a:t>
            </a:r>
            <a:endParaRPr lang="en-US" altLang="zh-CN" sz="2500" dirty="0" smtClean="0">
              <a:latin typeface="+mj-ea"/>
              <a:ea typeface="+mj-ea"/>
            </a:endParaRPr>
          </a:p>
          <a:p>
            <a:pPr lvl="1"/>
            <a:r>
              <a:rPr lang="en-US" altLang="zh-CN" sz="2500" dirty="0" smtClean="0"/>
              <a:t>CVE-2010-4255 XEN 4.0.1</a:t>
            </a:r>
            <a:r>
              <a:rPr lang="zh-CN" altLang="zh-CN" sz="2500" dirty="0" smtClean="0"/>
              <a:t>和早期的</a:t>
            </a:r>
            <a:r>
              <a:rPr lang="en-US" altLang="zh-CN" sz="2500" dirty="0" smtClean="0"/>
              <a:t>64bit</a:t>
            </a:r>
            <a:r>
              <a:rPr lang="zh-CN" altLang="zh-CN" sz="2500" dirty="0" smtClean="0"/>
              <a:t>版本，允许</a:t>
            </a:r>
            <a:r>
              <a:rPr lang="en-US" altLang="zh-CN" sz="2500" dirty="0" smtClean="0"/>
              <a:t>guest OS</a:t>
            </a:r>
            <a:r>
              <a:rPr lang="zh-CN" altLang="zh-CN" sz="2500" dirty="0" smtClean="0"/>
              <a:t>通过构造的</a:t>
            </a:r>
            <a:r>
              <a:rPr lang="zh-CN" altLang="en-US" sz="2500" dirty="0" smtClean="0"/>
              <a:t>特殊</a:t>
            </a:r>
            <a:r>
              <a:rPr lang="zh-CN" altLang="zh-CN" sz="2500" dirty="0" smtClean="0"/>
              <a:t>内存访问导致</a:t>
            </a:r>
            <a:r>
              <a:rPr lang="en-US" altLang="zh-CN" sz="2500" dirty="0" smtClean="0"/>
              <a:t>DOS</a:t>
            </a:r>
          </a:p>
          <a:p>
            <a:pPr lvl="1"/>
            <a:r>
              <a:rPr lang="en-US" altLang="zh-CN" sz="2500" dirty="0" smtClean="0"/>
              <a:t>CVE-2010-4247 XEN 3.4.0</a:t>
            </a:r>
            <a:r>
              <a:rPr lang="zh-CN" altLang="zh-CN" sz="2500" dirty="0" smtClean="0"/>
              <a:t>之前版本，</a:t>
            </a:r>
            <a:r>
              <a:rPr lang="zh-CN" altLang="en-US" sz="2500" dirty="0" smtClean="0"/>
              <a:t>通过无限循环和消耗</a:t>
            </a:r>
            <a:r>
              <a:rPr lang="en-US" altLang="zh-CN" sz="2500" dirty="0" smtClean="0"/>
              <a:t>CPU</a:t>
            </a:r>
            <a:r>
              <a:rPr lang="zh-CN" altLang="en-US" sz="2500" dirty="0" smtClean="0"/>
              <a:t>的操作，</a:t>
            </a:r>
            <a:r>
              <a:rPr lang="zh-CN" altLang="zh-CN" sz="2500" dirty="0" smtClean="0"/>
              <a:t>可能允许</a:t>
            </a:r>
            <a:r>
              <a:rPr lang="en-US" altLang="zh-CN" sz="2500" dirty="0" smtClean="0"/>
              <a:t>guest OS</a:t>
            </a:r>
            <a:r>
              <a:rPr lang="zh-CN" altLang="zh-CN" sz="2500" dirty="0" smtClean="0"/>
              <a:t>造成</a:t>
            </a:r>
            <a:r>
              <a:rPr lang="en-US" altLang="zh-CN" sz="2500" dirty="0" smtClean="0"/>
              <a:t>DOS </a:t>
            </a:r>
          </a:p>
          <a:p>
            <a:pPr lvl="1"/>
            <a:r>
              <a:rPr lang="en-US" altLang="zh-CN" sz="2500" dirty="0" smtClean="0"/>
              <a:t>CVE-2010-3699 XEN 3.x</a:t>
            </a:r>
            <a:r>
              <a:rPr lang="zh-CN" altLang="zh-CN" sz="2500" dirty="0" smtClean="0"/>
              <a:t>的后端驱动允许</a:t>
            </a:r>
            <a:r>
              <a:rPr lang="en-US" altLang="zh-CN" sz="2500" dirty="0" smtClean="0"/>
              <a:t>guest OS</a:t>
            </a:r>
            <a:r>
              <a:rPr lang="zh-CN" altLang="en-US" sz="2500" dirty="0" smtClean="0"/>
              <a:t>把自己挂起</a:t>
            </a:r>
            <a:r>
              <a:rPr lang="zh-CN" altLang="zh-CN" sz="2500" dirty="0" smtClean="0"/>
              <a:t>造成</a:t>
            </a:r>
            <a:r>
              <a:rPr lang="en-US" altLang="zh-CN" sz="2500" dirty="0" smtClean="0"/>
              <a:t>DOS</a:t>
            </a:r>
            <a:endParaRPr lang="zh-CN" altLang="en-US" sz="2500" dirty="0" smtClean="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a:t>
            </a:r>
            <a:r>
              <a:rPr lang="en-US" altLang="zh-CN" dirty="0" smtClean="0"/>
              <a:t>Domain0</a:t>
            </a:r>
            <a:r>
              <a:rPr lang="zh-CN" altLang="en-US" dirty="0" smtClean="0"/>
              <a:t>的攻击</a:t>
            </a:r>
            <a:endParaRPr lang="zh-CN" altLang="en-US" dirty="0"/>
          </a:p>
        </p:txBody>
      </p:sp>
      <p:sp>
        <p:nvSpPr>
          <p:cNvPr id="3" name="内容占位符 2"/>
          <p:cNvSpPr>
            <a:spLocks noGrp="1"/>
          </p:cNvSpPr>
          <p:nvPr>
            <p:ph idx="1"/>
          </p:nvPr>
        </p:nvSpPr>
        <p:spPr>
          <a:xfrm>
            <a:off x="5652120" y="1628775"/>
            <a:ext cx="3168352" cy="4194175"/>
          </a:xfrm>
        </p:spPr>
        <p:txBody>
          <a:bodyPr>
            <a:normAutofit fontScale="85000" lnSpcReduction="20000"/>
          </a:bodyPr>
          <a:lstStyle/>
          <a:p>
            <a:r>
              <a:rPr lang="zh-CN" altLang="en-US" dirty="0" smtClean="0"/>
              <a:t>通常提供云计算资源的主机需要用防火墙限制从外部来的访问，因此对</a:t>
            </a:r>
            <a:r>
              <a:rPr lang="en-US" altLang="zh-CN" dirty="0" smtClean="0"/>
              <a:t>Domain0</a:t>
            </a:r>
            <a:r>
              <a:rPr lang="zh-CN" altLang="en-US" dirty="0" smtClean="0"/>
              <a:t>的攻击更多的是从内部发起的。</a:t>
            </a:r>
            <a:endParaRPr lang="en-US" altLang="zh-CN" dirty="0" smtClean="0"/>
          </a:p>
          <a:p>
            <a:r>
              <a:rPr lang="en-US" altLang="zh-CN" dirty="0" smtClean="0"/>
              <a:t>Domain0</a:t>
            </a:r>
            <a:r>
              <a:rPr lang="zh-CN" altLang="en-US" dirty="0" smtClean="0"/>
              <a:t>权限的沦陷，会危及这台主机上的虚拟机的安全</a:t>
            </a:r>
            <a:endParaRPr lang="zh-CN" altLang="en-US" dirty="0"/>
          </a:p>
        </p:txBody>
      </p:sp>
      <p:sp>
        <p:nvSpPr>
          <p:cNvPr id="5" name="圆角矩形 4"/>
          <p:cNvSpPr/>
          <p:nvPr/>
        </p:nvSpPr>
        <p:spPr bwMode="auto">
          <a:xfrm>
            <a:off x="683568" y="2852936"/>
            <a:ext cx="4608512" cy="504056"/>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Arial" charset="0"/>
                <a:ea typeface="宋体" charset="-122"/>
              </a:rPr>
              <a:t>Hypervisor</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6" name="圆角矩形 5"/>
          <p:cNvSpPr/>
          <p:nvPr/>
        </p:nvSpPr>
        <p:spPr bwMode="auto">
          <a:xfrm>
            <a:off x="899592" y="3573016"/>
            <a:ext cx="1008112"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CPU</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7" name="圆角矩形 6"/>
          <p:cNvSpPr/>
          <p:nvPr/>
        </p:nvSpPr>
        <p:spPr bwMode="auto">
          <a:xfrm>
            <a:off x="2123728" y="3573016"/>
            <a:ext cx="1296144"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Memory</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8" name="圆角矩形 7"/>
          <p:cNvSpPr/>
          <p:nvPr/>
        </p:nvSpPr>
        <p:spPr bwMode="auto">
          <a:xfrm>
            <a:off x="3563888" y="3573016"/>
            <a:ext cx="1008112"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NIC</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9" name="圆角矩形 8"/>
          <p:cNvSpPr/>
          <p:nvPr/>
        </p:nvSpPr>
        <p:spPr bwMode="auto">
          <a:xfrm>
            <a:off x="2195736" y="2204864"/>
            <a:ext cx="792088"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OS</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0" name="圆角矩形 9"/>
          <p:cNvSpPr/>
          <p:nvPr/>
        </p:nvSpPr>
        <p:spPr bwMode="auto">
          <a:xfrm>
            <a:off x="3203848" y="2204864"/>
            <a:ext cx="792088"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OS</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1" name="圆角矩形 10"/>
          <p:cNvSpPr/>
          <p:nvPr/>
        </p:nvSpPr>
        <p:spPr bwMode="auto">
          <a:xfrm>
            <a:off x="4427984" y="2204864"/>
            <a:ext cx="792088"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OS</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2" name="圆角矩形 11"/>
          <p:cNvSpPr/>
          <p:nvPr/>
        </p:nvSpPr>
        <p:spPr bwMode="auto">
          <a:xfrm>
            <a:off x="827584" y="2204864"/>
            <a:ext cx="936104" cy="432048"/>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Dom0</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4" name="下箭头 13"/>
          <p:cNvSpPr/>
          <p:nvPr/>
        </p:nvSpPr>
        <p:spPr bwMode="auto">
          <a:xfrm>
            <a:off x="1115616" y="1700808"/>
            <a:ext cx="360040" cy="504056"/>
          </a:xfrm>
          <a:prstGeom prst="downArrow">
            <a:avLst/>
          </a:prstGeom>
          <a:solidFill>
            <a:schemeClr val="tx2">
              <a:lumMod val="40000"/>
              <a:lumOff val="60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1496</Words>
  <PresentationFormat>全屏显示(4:3)</PresentationFormat>
  <Paragraphs>150</Paragraphs>
  <Slides>15</Slides>
  <Notes>8</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Xen基础架构安全性分析</vt:lpstr>
      <vt:lpstr>Xen虚拟化介绍</vt:lpstr>
      <vt:lpstr>Xen安全</vt:lpstr>
      <vt:lpstr>主机内的虚拟机间的攻击</vt:lpstr>
      <vt:lpstr>对Hypervisor 的攻击</vt:lpstr>
      <vt:lpstr>Xen的公开漏洞（1）</vt:lpstr>
      <vt:lpstr>Xen的公开漏洞（2）</vt:lpstr>
      <vt:lpstr>Xen的其它公开漏洞（DOS）</vt:lpstr>
      <vt:lpstr>对Domain0的攻击</vt:lpstr>
      <vt:lpstr>对Hypervisor逃逸攻击</vt:lpstr>
      <vt:lpstr>对虚拟机逃逸的防范</vt:lpstr>
      <vt:lpstr>虚拟机热迁移的安全</vt:lpstr>
      <vt:lpstr>更玄的方式？</vt:lpstr>
      <vt:lpstr>制造一个封闭的Xen</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Xen基础架构安全性分析</dc:title>
  <dc:creator>wind</dc:creator>
  <cp:lastModifiedBy>wind</cp:lastModifiedBy>
  <cp:revision>10</cp:revision>
  <dcterms:created xsi:type="dcterms:W3CDTF">2012-07-04T01:17:07Z</dcterms:created>
  <dcterms:modified xsi:type="dcterms:W3CDTF">2012-07-04T18:22:40Z</dcterms:modified>
</cp:coreProperties>
</file>