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14.xml" ContentType="application/vnd.openxmlformats-officedocument.presentationml.notesSlide+xml"/>
  <Override PartName="/ppt/charts/chart2.xml" ContentType="application/vnd.openxmlformats-officedocument.drawingml.chart+xml"/>
  <Override PartName="/ppt/drawings/drawing2.xml" ContentType="application/vnd.openxmlformats-officedocument.drawingml.chartshape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257" r:id="rId3"/>
    <p:sldId id="258" r:id="rId4"/>
    <p:sldId id="281" r:id="rId5"/>
    <p:sldId id="259" r:id="rId6"/>
    <p:sldId id="280" r:id="rId7"/>
    <p:sldId id="261" r:id="rId8"/>
    <p:sldId id="265" r:id="rId9"/>
    <p:sldId id="264" r:id="rId10"/>
    <p:sldId id="260" r:id="rId11"/>
    <p:sldId id="268" r:id="rId12"/>
    <p:sldId id="266" r:id="rId13"/>
    <p:sldId id="267" r:id="rId14"/>
    <p:sldId id="282" r:id="rId15"/>
    <p:sldId id="269" r:id="rId16"/>
    <p:sldId id="284" r:id="rId17"/>
    <p:sldId id="270" r:id="rId18"/>
    <p:sldId id="271" r:id="rId19"/>
    <p:sldId id="285" r:id="rId20"/>
    <p:sldId id="272" r:id="rId21"/>
    <p:sldId id="273" r:id="rId22"/>
    <p:sldId id="274" r:id="rId23"/>
    <p:sldId id="275" r:id="rId24"/>
    <p:sldId id="276" r:id="rId25"/>
    <p:sldId id="277" r:id="rId26"/>
    <p:sldId id="278" r:id="rId27"/>
    <p:sldId id="279"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522" autoAdjust="0"/>
  </p:normalViewPr>
  <p:slideViewPr>
    <p:cSldViewPr>
      <p:cViewPr>
        <p:scale>
          <a:sx n="60" d="100"/>
          <a:sy n="60" d="100"/>
        </p:scale>
        <p:origin x="-1356" y="18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___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7429881104196925E-2"/>
          <c:y val="0.14220046978907105"/>
          <c:w val="0.85237713113982017"/>
          <c:h val="0.62162108929106996"/>
        </c:manualLayout>
      </c:layout>
      <c:barChart>
        <c:barDir val="col"/>
        <c:grouping val="clustered"/>
        <c:varyColors val="0"/>
        <c:ser>
          <c:idx val="0"/>
          <c:order val="0"/>
          <c:tx>
            <c:strRef>
              <c:f>Sheet1!$B$1</c:f>
              <c:strCache>
                <c:ptCount val="1"/>
                <c:pt idx="0">
                  <c:v>系列 1</c:v>
                </c:pt>
              </c:strCache>
            </c:strRef>
          </c:tx>
          <c:invertIfNegative val="0"/>
          <c:cat>
            <c:numRef>
              <c:f>Sheet1!$A$2:$A$21</c:f>
              <c:numCache>
                <c:formatCode>General</c:formatCode>
                <c:ptCount val="20"/>
                <c:pt idx="0">
                  <c:v>3462</c:v>
                </c:pt>
                <c:pt idx="1">
                  <c:v>4780</c:v>
                </c:pt>
                <c:pt idx="2">
                  <c:v>4134</c:v>
                </c:pt>
                <c:pt idx="3">
                  <c:v>4837</c:v>
                </c:pt>
                <c:pt idx="4">
                  <c:v>4808</c:v>
                </c:pt>
                <c:pt idx="5">
                  <c:v>3269</c:v>
                </c:pt>
                <c:pt idx="6">
                  <c:v>4538</c:v>
                </c:pt>
                <c:pt idx="7">
                  <c:v>17623</c:v>
                </c:pt>
                <c:pt idx="8">
                  <c:v>27699</c:v>
                </c:pt>
                <c:pt idx="9">
                  <c:v>18881</c:v>
                </c:pt>
                <c:pt idx="10">
                  <c:v>28573</c:v>
                </c:pt>
                <c:pt idx="11">
                  <c:v>4812</c:v>
                </c:pt>
                <c:pt idx="12">
                  <c:v>16276</c:v>
                </c:pt>
                <c:pt idx="13">
                  <c:v>4766</c:v>
                </c:pt>
                <c:pt idx="14">
                  <c:v>46475</c:v>
                </c:pt>
                <c:pt idx="15">
                  <c:v>12880</c:v>
                </c:pt>
                <c:pt idx="16">
                  <c:v>10297</c:v>
                </c:pt>
                <c:pt idx="17">
                  <c:v>17816</c:v>
                </c:pt>
                <c:pt idx="18">
                  <c:v>4230</c:v>
                </c:pt>
                <c:pt idx="19">
                  <c:v>17974</c:v>
                </c:pt>
              </c:numCache>
            </c:numRef>
          </c:cat>
          <c:val>
            <c:numRef>
              <c:f>Sheet1!$B$2:$B$21</c:f>
              <c:numCache>
                <c:formatCode>General</c:formatCode>
                <c:ptCount val="20"/>
                <c:pt idx="0">
                  <c:v>378</c:v>
                </c:pt>
                <c:pt idx="1">
                  <c:v>169</c:v>
                </c:pt>
                <c:pt idx="2">
                  <c:v>136</c:v>
                </c:pt>
                <c:pt idx="3">
                  <c:v>52</c:v>
                </c:pt>
                <c:pt idx="4">
                  <c:v>33</c:v>
                </c:pt>
                <c:pt idx="5">
                  <c:v>23</c:v>
                </c:pt>
                <c:pt idx="6">
                  <c:v>21</c:v>
                </c:pt>
                <c:pt idx="7">
                  <c:v>21</c:v>
                </c:pt>
                <c:pt idx="8">
                  <c:v>17</c:v>
                </c:pt>
                <c:pt idx="9">
                  <c:v>16</c:v>
                </c:pt>
                <c:pt idx="10">
                  <c:v>14</c:v>
                </c:pt>
                <c:pt idx="11">
                  <c:v>14</c:v>
                </c:pt>
                <c:pt idx="12">
                  <c:v>13</c:v>
                </c:pt>
                <c:pt idx="13">
                  <c:v>12</c:v>
                </c:pt>
                <c:pt idx="14">
                  <c:v>12</c:v>
                </c:pt>
                <c:pt idx="15">
                  <c:v>12</c:v>
                </c:pt>
                <c:pt idx="16">
                  <c:v>12</c:v>
                </c:pt>
                <c:pt idx="17">
                  <c:v>10</c:v>
                </c:pt>
                <c:pt idx="18">
                  <c:v>10</c:v>
                </c:pt>
                <c:pt idx="19">
                  <c:v>9</c:v>
                </c:pt>
              </c:numCache>
            </c:numRef>
          </c:val>
        </c:ser>
        <c:dLbls>
          <c:showLegendKey val="0"/>
          <c:showVal val="0"/>
          <c:showCatName val="0"/>
          <c:showSerName val="0"/>
          <c:showPercent val="0"/>
          <c:showBubbleSize val="0"/>
        </c:dLbls>
        <c:gapWidth val="150"/>
        <c:axId val="42142336"/>
        <c:axId val="42203008"/>
      </c:barChart>
      <c:catAx>
        <c:axId val="42142336"/>
        <c:scaling>
          <c:orientation val="minMax"/>
        </c:scaling>
        <c:delete val="0"/>
        <c:axPos val="b"/>
        <c:numFmt formatCode="General" sourceLinked="1"/>
        <c:majorTickMark val="out"/>
        <c:minorTickMark val="none"/>
        <c:tickLblPos val="nextTo"/>
        <c:crossAx val="42203008"/>
        <c:crosses val="autoZero"/>
        <c:auto val="1"/>
        <c:lblAlgn val="ctr"/>
        <c:lblOffset val="100"/>
        <c:noMultiLvlLbl val="0"/>
      </c:catAx>
      <c:valAx>
        <c:axId val="42203008"/>
        <c:scaling>
          <c:orientation val="minMax"/>
        </c:scaling>
        <c:delete val="0"/>
        <c:axPos val="l"/>
        <c:majorGridlines/>
        <c:numFmt formatCode="General" sourceLinked="1"/>
        <c:majorTickMark val="out"/>
        <c:minorTickMark val="none"/>
        <c:tickLblPos val="nextTo"/>
        <c:crossAx val="42142336"/>
        <c:crosses val="autoZero"/>
        <c:crossBetween val="between"/>
      </c:valAx>
    </c:plotArea>
    <c:plotVisOnly val="1"/>
    <c:dispBlanksAs val="gap"/>
    <c:showDLblsOverMax val="0"/>
  </c:chart>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420612134714077"/>
          <c:y val="0.13027106465294702"/>
          <c:w val="0.85697520552973905"/>
          <c:h val="0.59875347722007"/>
        </c:manualLayout>
      </c:layout>
      <c:barChart>
        <c:barDir val="col"/>
        <c:grouping val="clustered"/>
        <c:varyColors val="0"/>
        <c:ser>
          <c:idx val="0"/>
          <c:order val="0"/>
          <c:tx>
            <c:strRef>
              <c:f>Sheet1!$B$1</c:f>
              <c:strCache>
                <c:ptCount val="1"/>
                <c:pt idx="0">
                  <c:v>攻击来源前20名的国家和地区</c:v>
                </c:pt>
              </c:strCache>
            </c:strRef>
          </c:tx>
          <c:invertIfNegative val="0"/>
          <c:cat>
            <c:strRef>
              <c:f>Sheet1!$A$2:$A$22</c:f>
              <c:strCache>
                <c:ptCount val="20"/>
                <c:pt idx="0">
                  <c:v>台湾</c:v>
                </c:pt>
                <c:pt idx="1">
                  <c:v>中国</c:v>
                </c:pt>
                <c:pt idx="2">
                  <c:v>美国</c:v>
                </c:pt>
                <c:pt idx="3">
                  <c:v>巴西</c:v>
                </c:pt>
                <c:pt idx="4">
                  <c:v>俄罗斯</c:v>
                </c:pt>
                <c:pt idx="5">
                  <c:v>韩国</c:v>
                </c:pt>
                <c:pt idx="6">
                  <c:v>印度</c:v>
                </c:pt>
                <c:pt idx="7">
                  <c:v>意大利</c:v>
                </c:pt>
                <c:pt idx="8">
                  <c:v>德国</c:v>
                </c:pt>
                <c:pt idx="9">
                  <c:v>印度尼西亚</c:v>
                </c:pt>
                <c:pt idx="10">
                  <c:v>英国</c:v>
                </c:pt>
                <c:pt idx="11">
                  <c:v>法国</c:v>
                </c:pt>
                <c:pt idx="12">
                  <c:v>伊朗</c:v>
                </c:pt>
                <c:pt idx="13">
                  <c:v>越南</c:v>
                </c:pt>
                <c:pt idx="14">
                  <c:v>墨西哥</c:v>
                </c:pt>
                <c:pt idx="15">
                  <c:v>乌克兰</c:v>
                </c:pt>
                <c:pt idx="16">
                  <c:v>哥伦比亚</c:v>
                </c:pt>
                <c:pt idx="17">
                  <c:v>波兰</c:v>
                </c:pt>
                <c:pt idx="18">
                  <c:v>荷兰</c:v>
                </c:pt>
                <c:pt idx="19">
                  <c:v>香港</c:v>
                </c:pt>
              </c:strCache>
            </c:strRef>
          </c:cat>
          <c:val>
            <c:numRef>
              <c:f>Sheet1!$B$2:$B$22</c:f>
              <c:numCache>
                <c:formatCode>General</c:formatCode>
                <c:ptCount val="21"/>
                <c:pt idx="0">
                  <c:v>561</c:v>
                </c:pt>
                <c:pt idx="1">
                  <c:v>334</c:v>
                </c:pt>
                <c:pt idx="2">
                  <c:v>212</c:v>
                </c:pt>
                <c:pt idx="3">
                  <c:v>103</c:v>
                </c:pt>
                <c:pt idx="4">
                  <c:v>57</c:v>
                </c:pt>
                <c:pt idx="5">
                  <c:v>44</c:v>
                </c:pt>
                <c:pt idx="6">
                  <c:v>42</c:v>
                </c:pt>
                <c:pt idx="7">
                  <c:v>35</c:v>
                </c:pt>
                <c:pt idx="8">
                  <c:v>31</c:v>
                </c:pt>
                <c:pt idx="9">
                  <c:v>24</c:v>
                </c:pt>
                <c:pt idx="10">
                  <c:v>23</c:v>
                </c:pt>
                <c:pt idx="11">
                  <c:v>20</c:v>
                </c:pt>
                <c:pt idx="12">
                  <c:v>19</c:v>
                </c:pt>
                <c:pt idx="13">
                  <c:v>17</c:v>
                </c:pt>
                <c:pt idx="14">
                  <c:v>14</c:v>
                </c:pt>
                <c:pt idx="15">
                  <c:v>14</c:v>
                </c:pt>
                <c:pt idx="16">
                  <c:v>14</c:v>
                </c:pt>
                <c:pt idx="17">
                  <c:v>13</c:v>
                </c:pt>
                <c:pt idx="18">
                  <c:v>12</c:v>
                </c:pt>
                <c:pt idx="19">
                  <c:v>11</c:v>
                </c:pt>
              </c:numCache>
            </c:numRef>
          </c:val>
        </c:ser>
        <c:dLbls>
          <c:showLegendKey val="0"/>
          <c:showVal val="0"/>
          <c:showCatName val="0"/>
          <c:showSerName val="0"/>
          <c:showPercent val="0"/>
          <c:showBubbleSize val="0"/>
        </c:dLbls>
        <c:gapWidth val="150"/>
        <c:axId val="41891712"/>
        <c:axId val="41893248"/>
      </c:barChart>
      <c:catAx>
        <c:axId val="41891712"/>
        <c:scaling>
          <c:orientation val="minMax"/>
        </c:scaling>
        <c:delete val="0"/>
        <c:axPos val="b"/>
        <c:majorTickMark val="out"/>
        <c:minorTickMark val="none"/>
        <c:tickLblPos val="nextTo"/>
        <c:crossAx val="41893248"/>
        <c:crosses val="autoZero"/>
        <c:auto val="1"/>
        <c:lblAlgn val="ctr"/>
        <c:lblOffset val="100"/>
        <c:noMultiLvlLbl val="0"/>
      </c:catAx>
      <c:valAx>
        <c:axId val="41893248"/>
        <c:scaling>
          <c:orientation val="minMax"/>
        </c:scaling>
        <c:delete val="0"/>
        <c:axPos val="l"/>
        <c:majorGridlines/>
        <c:numFmt formatCode="General" sourceLinked="1"/>
        <c:majorTickMark val="out"/>
        <c:minorTickMark val="none"/>
        <c:tickLblPos val="nextTo"/>
        <c:crossAx val="41891712"/>
        <c:crosses val="autoZero"/>
        <c:crossBetween val="between"/>
      </c:valAx>
    </c:plotArea>
    <c:plotVisOnly val="1"/>
    <c:dispBlanksAs val="gap"/>
    <c:showDLblsOverMax val="0"/>
  </c:chart>
  <c:externalData r:id="rId1">
    <c:autoUpdate val="0"/>
  </c:externalData>
  <c:userShapes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drawing1.xml><?xml version="1.0" encoding="utf-8"?>
<c:userShapes xmlns:c="http://schemas.openxmlformats.org/drawingml/2006/chart">
  <cdr:relSizeAnchor xmlns:cdr="http://schemas.openxmlformats.org/drawingml/2006/chartDrawing">
    <cdr:from>
      <cdr:x>0.00781</cdr:x>
      <cdr:y>0.3091</cdr:y>
    </cdr:from>
    <cdr:to>
      <cdr:x>0.06574</cdr:x>
      <cdr:y>0.60621</cdr:y>
    </cdr:to>
    <cdr:sp macro="" textlink="">
      <cdr:nvSpPr>
        <cdr:cNvPr id="2" name="文本框 1"/>
        <cdr:cNvSpPr txBox="1"/>
      </cdr:nvSpPr>
      <cdr:spPr>
        <a:xfrm xmlns:a="http://schemas.openxmlformats.org/drawingml/2006/main" rot="16200000">
          <a:off x="-273663" y="1305759"/>
          <a:ext cx="950873" cy="317848"/>
        </a:xfrm>
        <a:prstGeom xmlns:a="http://schemas.openxmlformats.org/drawingml/2006/main" prst="rect">
          <a:avLst/>
        </a:prstGeom>
      </cdr:spPr>
    </cdr:sp>
  </cdr:relSizeAnchor>
  <cdr:relSizeAnchor xmlns:cdr="http://schemas.openxmlformats.org/drawingml/2006/chartDrawing">
    <cdr:from>
      <cdr:x>0</cdr:x>
      <cdr:y>0.28199</cdr:y>
    </cdr:from>
    <cdr:to>
      <cdr:x>0.05217</cdr:x>
      <cdr:y>0.5677</cdr:y>
    </cdr:to>
    <cdr:sp macro="" textlink="">
      <cdr:nvSpPr>
        <cdr:cNvPr id="3" name="文本框 2"/>
        <cdr:cNvSpPr txBox="1"/>
      </cdr:nvSpPr>
      <cdr:spPr>
        <a:xfrm xmlns:a="http://schemas.openxmlformats.org/drawingml/2006/main" rot="16200000">
          <a:off x="-314076" y="1216549"/>
          <a:ext cx="914400" cy="28624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zh-CN" sz="1100"/>
            <a:t>IP</a:t>
          </a:r>
          <a:r>
            <a:rPr lang="zh-CN" altLang="en-US" sz="1100"/>
            <a:t>地址数量</a:t>
          </a:r>
        </a:p>
      </cdr:txBody>
    </cdr:sp>
  </cdr:relSizeAnchor>
  <cdr:relSizeAnchor xmlns:cdr="http://schemas.openxmlformats.org/drawingml/2006/chartDrawing">
    <cdr:from>
      <cdr:x>0.45003</cdr:x>
      <cdr:y>0.86767</cdr:y>
    </cdr:from>
    <cdr:to>
      <cdr:x>0.76452</cdr:x>
      <cdr:y>0.9822</cdr:y>
    </cdr:to>
    <cdr:sp macro="" textlink="">
      <cdr:nvSpPr>
        <cdr:cNvPr id="4" name="文本框 3"/>
        <cdr:cNvSpPr txBox="1"/>
      </cdr:nvSpPr>
      <cdr:spPr>
        <a:xfrm xmlns:a="http://schemas.openxmlformats.org/drawingml/2006/main">
          <a:off x="2488188" y="1938322"/>
          <a:ext cx="1738798" cy="25585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CN" sz="1000" dirty="0"/>
            <a:t>IP</a:t>
          </a:r>
          <a:r>
            <a:rPr lang="zh-CN" altLang="en-US" sz="1000" dirty="0"/>
            <a:t>地址自治域号</a:t>
          </a:r>
        </a:p>
      </cdr:txBody>
    </cdr:sp>
  </cdr:relSizeAnchor>
  <cdr:relSizeAnchor xmlns:cdr="http://schemas.openxmlformats.org/drawingml/2006/chartDrawing">
    <cdr:from>
      <cdr:x>0.20081</cdr:x>
      <cdr:y>0.01587</cdr:y>
    </cdr:from>
    <cdr:to>
      <cdr:x>0.92375</cdr:x>
      <cdr:y>0.20635</cdr:y>
    </cdr:to>
    <cdr:sp macro="" textlink="">
      <cdr:nvSpPr>
        <cdr:cNvPr id="5" name="TextBox 4"/>
        <cdr:cNvSpPr txBox="1"/>
      </cdr:nvSpPr>
      <cdr:spPr>
        <a:xfrm xmlns:a="http://schemas.openxmlformats.org/drawingml/2006/main">
          <a:off x="1800200" y="72008"/>
          <a:ext cx="6480720" cy="864096"/>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zh-CN" altLang="zh-CN" sz="2400" kern="1200" dirty="0" smtClean="0">
              <a:solidFill>
                <a:schemeClr val="tx1"/>
              </a:solidFill>
              <a:effectLst/>
              <a:latin typeface="+mn-lt"/>
              <a:ea typeface="+mn-ea"/>
              <a:cs typeface="+mn-cs"/>
            </a:rPr>
            <a:t>攻击源</a:t>
          </a:r>
          <a:r>
            <a:rPr lang="en-US" altLang="zh-CN" sz="2400" kern="1200" dirty="0" smtClean="0">
              <a:solidFill>
                <a:schemeClr val="tx1"/>
              </a:solidFill>
              <a:effectLst/>
              <a:latin typeface="+mn-lt"/>
              <a:ea typeface="+mn-ea"/>
              <a:cs typeface="+mn-cs"/>
            </a:rPr>
            <a:t>IP</a:t>
          </a:r>
          <a:r>
            <a:rPr lang="zh-CN" altLang="zh-CN" sz="2400" kern="1200" dirty="0" smtClean="0">
              <a:solidFill>
                <a:schemeClr val="tx1"/>
              </a:solidFill>
              <a:effectLst/>
              <a:latin typeface="+mn-lt"/>
              <a:ea typeface="+mn-ea"/>
              <a:cs typeface="+mn-cs"/>
            </a:rPr>
            <a:t>地址</a:t>
          </a:r>
          <a:r>
            <a:rPr lang="zh-CN" altLang="zh-CN" sz="2400" kern="1200" dirty="0" smtClean="0">
              <a:solidFill>
                <a:schemeClr val="tx1"/>
              </a:solidFill>
              <a:effectLst/>
              <a:latin typeface="+mn-lt"/>
              <a:ea typeface="+mn-ea"/>
              <a:cs typeface="+mn-cs"/>
            </a:rPr>
            <a:t>所在自治域号前</a:t>
          </a:r>
          <a:r>
            <a:rPr lang="en-US" altLang="zh-CN" sz="2400" kern="1200" dirty="0" smtClean="0">
              <a:solidFill>
                <a:schemeClr val="tx1"/>
              </a:solidFill>
              <a:effectLst/>
              <a:latin typeface="+mn-lt"/>
              <a:ea typeface="+mn-ea"/>
              <a:cs typeface="+mn-cs"/>
            </a:rPr>
            <a:t>20</a:t>
          </a:r>
          <a:r>
            <a:rPr lang="zh-CN" altLang="zh-CN" sz="2400" kern="1200" dirty="0" smtClean="0">
              <a:solidFill>
                <a:schemeClr val="tx1"/>
              </a:solidFill>
              <a:effectLst/>
              <a:latin typeface="+mn-lt"/>
              <a:ea typeface="+mn-ea"/>
              <a:cs typeface="+mn-cs"/>
            </a:rPr>
            <a:t>位</a:t>
          </a:r>
          <a:endParaRPr lang="zh-CN" altLang="en-US" sz="2400" dirty="0"/>
        </a:p>
      </cdr:txBody>
    </cdr:sp>
  </cdr:relSizeAnchor>
</c:userShapes>
</file>

<file path=ppt/drawings/drawing2.xml><?xml version="1.0" encoding="utf-8"?>
<c:userShapes xmlns:c="http://schemas.openxmlformats.org/drawingml/2006/chart">
  <cdr:relSizeAnchor xmlns:cdr="http://schemas.openxmlformats.org/drawingml/2006/chartDrawing">
    <cdr:from>
      <cdr:x>0</cdr:x>
      <cdr:y>0.15551</cdr:y>
    </cdr:from>
    <cdr:to>
      <cdr:x>0.0603</cdr:x>
      <cdr:y>0.56099</cdr:y>
    </cdr:to>
    <cdr:sp macro="" textlink="">
      <cdr:nvSpPr>
        <cdr:cNvPr id="2" name="文本框 1"/>
        <cdr:cNvSpPr txBox="1"/>
      </cdr:nvSpPr>
      <cdr:spPr>
        <a:xfrm xmlns:a="http://schemas.openxmlformats.org/drawingml/2006/main" rot="16200000">
          <a:off x="-1294852" y="600985"/>
          <a:ext cx="867449" cy="33082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CN" sz="1100"/>
            <a:t>IP</a:t>
          </a:r>
          <a:r>
            <a:rPr lang="zh-CN" altLang="en-US" sz="1100"/>
            <a:t>地址数量</a:t>
          </a:r>
        </a:p>
      </cdr:txBody>
    </cdr:sp>
  </cdr:relSizeAnchor>
  <cdr:relSizeAnchor xmlns:cdr="http://schemas.openxmlformats.org/drawingml/2006/chartDrawing">
    <cdr:from>
      <cdr:x>0.47339</cdr:x>
      <cdr:y>0.86479</cdr:y>
    </cdr:from>
    <cdr:to>
      <cdr:x>0.76821</cdr:x>
      <cdr:y>0.9777</cdr:y>
    </cdr:to>
    <cdr:sp macro="" textlink="">
      <cdr:nvSpPr>
        <cdr:cNvPr id="5" name="文本框 4"/>
        <cdr:cNvSpPr txBox="1"/>
      </cdr:nvSpPr>
      <cdr:spPr>
        <a:xfrm xmlns:a="http://schemas.openxmlformats.org/drawingml/2006/main">
          <a:off x="2619752" y="1780866"/>
          <a:ext cx="1631526" cy="23251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zh-CN" altLang="en-US" sz="1400" dirty="0"/>
            <a:t>源</a:t>
          </a:r>
          <a:r>
            <a:rPr lang="en-US" altLang="zh-CN" sz="1400" dirty="0"/>
            <a:t>IP</a:t>
          </a:r>
          <a:r>
            <a:rPr lang="zh-CN" altLang="en-US" sz="1400" dirty="0"/>
            <a:t>所在国家或地区</a:t>
          </a:r>
        </a:p>
      </cdr:txBody>
    </cdr:sp>
  </cdr:relSizeAnchor>
  <cdr:relSizeAnchor xmlns:cdr="http://schemas.openxmlformats.org/drawingml/2006/chartDrawing">
    <cdr:from>
      <cdr:x>0.23684</cdr:x>
      <cdr:y>0.01471</cdr:y>
    </cdr:from>
    <cdr:to>
      <cdr:x>0.90351</cdr:x>
      <cdr:y>0.14706</cdr:y>
    </cdr:to>
    <cdr:sp macro="" textlink="">
      <cdr:nvSpPr>
        <cdr:cNvPr id="3" name="TextBox 2"/>
        <cdr:cNvSpPr txBox="1"/>
      </cdr:nvSpPr>
      <cdr:spPr>
        <a:xfrm xmlns:a="http://schemas.openxmlformats.org/drawingml/2006/main">
          <a:off x="1944216" y="72008"/>
          <a:ext cx="5472608" cy="64807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zh-CN" altLang="zh-CN" sz="2400" kern="1200" dirty="0" smtClean="0">
              <a:solidFill>
                <a:schemeClr val="tx1"/>
              </a:solidFill>
              <a:effectLst/>
              <a:latin typeface="+mn-lt"/>
              <a:ea typeface="+mn-ea"/>
              <a:cs typeface="+mn-cs"/>
            </a:rPr>
            <a:t>攻击源</a:t>
          </a:r>
          <a:r>
            <a:rPr lang="en-US" altLang="zh-CN" sz="2400" kern="1200" dirty="0" smtClean="0">
              <a:solidFill>
                <a:schemeClr val="tx1"/>
              </a:solidFill>
              <a:effectLst/>
              <a:latin typeface="+mn-lt"/>
              <a:ea typeface="+mn-ea"/>
              <a:cs typeface="+mn-cs"/>
            </a:rPr>
            <a:t>IP</a:t>
          </a:r>
          <a:r>
            <a:rPr lang="zh-CN" altLang="zh-CN" sz="2400" kern="1200" dirty="0" smtClean="0">
              <a:solidFill>
                <a:schemeClr val="tx1"/>
              </a:solidFill>
              <a:effectLst/>
              <a:latin typeface="+mn-lt"/>
              <a:ea typeface="+mn-ea"/>
              <a:cs typeface="+mn-cs"/>
            </a:rPr>
            <a:t>数量排名前</a:t>
          </a:r>
          <a:r>
            <a:rPr lang="en-US" altLang="zh-CN" sz="2400" kern="1200" dirty="0" smtClean="0">
              <a:solidFill>
                <a:schemeClr val="tx1"/>
              </a:solidFill>
              <a:effectLst/>
              <a:latin typeface="+mn-lt"/>
              <a:ea typeface="+mn-ea"/>
              <a:cs typeface="+mn-cs"/>
            </a:rPr>
            <a:t>20</a:t>
          </a:r>
          <a:r>
            <a:rPr lang="zh-CN" altLang="zh-CN" sz="2400" kern="1200" dirty="0" smtClean="0">
              <a:solidFill>
                <a:schemeClr val="tx1"/>
              </a:solidFill>
              <a:effectLst/>
              <a:latin typeface="+mn-lt"/>
              <a:ea typeface="+mn-ea"/>
              <a:cs typeface="+mn-cs"/>
            </a:rPr>
            <a:t>的国家</a:t>
          </a:r>
          <a:r>
            <a:rPr lang="zh-CN" altLang="en-US" sz="2400" kern="1200" dirty="0" smtClean="0">
              <a:solidFill>
                <a:schemeClr val="tx1"/>
              </a:solidFill>
              <a:effectLst/>
              <a:latin typeface="+mn-lt"/>
              <a:ea typeface="+mn-ea"/>
              <a:cs typeface="+mn-cs"/>
            </a:rPr>
            <a:t>或</a:t>
          </a:r>
          <a:r>
            <a:rPr lang="zh-CN" altLang="zh-CN" sz="2400" kern="1200" dirty="0" smtClean="0">
              <a:solidFill>
                <a:schemeClr val="tx1"/>
              </a:solidFill>
              <a:effectLst/>
              <a:latin typeface="+mn-lt"/>
              <a:ea typeface="+mn-ea"/>
              <a:cs typeface="+mn-cs"/>
            </a:rPr>
            <a:t>地区</a:t>
          </a:r>
          <a:endParaRPr lang="zh-CN" altLang="en-US" sz="24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EB7FFB-EAB4-4A66-9DD9-81E17698409C}" type="datetimeFigureOut">
              <a:rPr lang="zh-CN" altLang="en-US" smtClean="0"/>
              <a:t>2012/7/5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C7C9560-3772-4F4C-B079-E8324D0ECF3D}" type="slidenum">
              <a:rPr lang="zh-CN" altLang="en-US" smtClean="0"/>
              <a:t>‹#›</a:t>
            </a:fld>
            <a:endParaRPr lang="zh-CN" altLang="en-US"/>
          </a:p>
        </p:txBody>
      </p:sp>
    </p:spTree>
    <p:extLst>
      <p:ext uri="{BB962C8B-B14F-4D97-AF65-F5344CB8AC3E}">
        <p14:creationId xmlns:p14="http://schemas.microsoft.com/office/powerpoint/2010/main" val="5260154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67AC46-9E3B-45D9-AC01-A9104A0FB9D5}" type="datetimeFigureOut">
              <a:rPr lang="zh-CN" altLang="en-US" smtClean="0"/>
              <a:t>2012/7/5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E77B5F-EA1E-41AE-A88F-DB53D18F25B9}" type="slidenum">
              <a:rPr lang="zh-CN" altLang="en-US" smtClean="0"/>
              <a:t>‹#›</a:t>
            </a:fld>
            <a:endParaRPr lang="zh-CN" altLang="en-US"/>
          </a:p>
        </p:txBody>
      </p:sp>
    </p:spTree>
    <p:extLst>
      <p:ext uri="{BB962C8B-B14F-4D97-AF65-F5344CB8AC3E}">
        <p14:creationId xmlns:p14="http://schemas.microsoft.com/office/powerpoint/2010/main" val="2430827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作者介绍：清华大学计算机科学与技术系在读硕士研究生，主要研究方向为基于发送者信誉的反垃圾邮件技术。曾参加多个国家自然科学基金项目和下一代互联网</a:t>
            </a:r>
            <a:r>
              <a:rPr lang="en-US" altLang="zh-CN" sz="1200" b="0" i="0" kern="1200" dirty="0" smtClean="0">
                <a:solidFill>
                  <a:schemeClr val="tx1"/>
                </a:solidFill>
                <a:effectLst/>
                <a:latin typeface="+mn-lt"/>
                <a:ea typeface="+mn-ea"/>
                <a:cs typeface="+mn-cs"/>
              </a:rPr>
              <a:t>CNGI</a:t>
            </a:r>
            <a:r>
              <a:rPr lang="zh-CN" altLang="en-US" sz="1200" b="0" i="0" kern="1200" dirty="0" smtClean="0">
                <a:solidFill>
                  <a:schemeClr val="tx1"/>
                </a:solidFill>
                <a:effectLst/>
                <a:latin typeface="+mn-lt"/>
                <a:ea typeface="+mn-ea"/>
                <a:cs typeface="+mn-cs"/>
              </a:rPr>
              <a:t>项目。演讲的题目为“</a:t>
            </a:r>
            <a:r>
              <a:rPr lang="en-US" altLang="zh-CN" sz="1200" b="0" i="0" kern="1200" dirty="0" err="1" smtClean="0">
                <a:solidFill>
                  <a:schemeClr val="tx1"/>
                </a:solidFill>
                <a:effectLst/>
                <a:latin typeface="+mn-lt"/>
                <a:ea typeface="+mn-ea"/>
                <a:cs typeface="+mn-cs"/>
              </a:rPr>
              <a:t>Spampot</a:t>
            </a:r>
            <a:r>
              <a:rPr lang="zh-CN" altLang="en-US" sz="1200" b="0" i="0" kern="1200" dirty="0" smtClean="0">
                <a:solidFill>
                  <a:schemeClr val="tx1"/>
                </a:solidFill>
                <a:effectLst/>
                <a:latin typeface="+mn-lt"/>
                <a:ea typeface="+mn-ea"/>
                <a:cs typeface="+mn-cs"/>
              </a:rPr>
              <a:t>：基于分布式蜜罐的垃圾邮件捕获系统”。</a:t>
            </a:r>
            <a:endParaRPr lang="en-US" altLang="zh-CN" sz="1200" b="0" i="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Spampot</a:t>
            </a:r>
            <a:r>
              <a:rPr lang="zh-CN" altLang="zh-CN" sz="1200" kern="1200" dirty="0" smtClean="0">
                <a:solidFill>
                  <a:schemeClr val="tx1"/>
                </a:solidFill>
                <a:effectLst/>
                <a:latin typeface="+mn-lt"/>
                <a:ea typeface="+mn-ea"/>
                <a:cs typeface="+mn-cs"/>
              </a:rPr>
              <a:t>是一个基于分布式低交互蜜罐的垃圾邮件捕获系统，</a:t>
            </a:r>
            <a:r>
              <a:rPr lang="zh-CN" altLang="en-US" sz="1200" kern="1200" dirty="0" smtClean="0">
                <a:solidFill>
                  <a:schemeClr val="tx1"/>
                </a:solidFill>
                <a:effectLst/>
                <a:latin typeface="+mn-lt"/>
                <a:ea typeface="+mn-ea"/>
                <a:cs typeface="+mn-cs"/>
              </a:rPr>
              <a:t>它解决了邮件蜜罐设计和部署中的多个难点，形成了多个特色创新点。</a:t>
            </a:r>
            <a:r>
              <a:rPr lang="zh-CN" altLang="zh-CN" sz="1200" kern="1200" dirty="0" smtClean="0">
                <a:solidFill>
                  <a:schemeClr val="tx1"/>
                </a:solidFill>
                <a:effectLst/>
                <a:latin typeface="+mn-lt"/>
                <a:ea typeface="+mn-ea"/>
                <a:cs typeface="+mn-cs"/>
              </a:rPr>
              <a:t>在实际部署中捕获了大量垃圾邮件样本，通过对数据进行分析，发现了垃圾邮件发送者行为新特征，并发现了用于大规模发送垃圾邮件的僵尸网络。</a:t>
            </a:r>
            <a:endParaRPr lang="zh-CN" altLang="en-US" dirty="0"/>
          </a:p>
        </p:txBody>
      </p:sp>
      <p:sp>
        <p:nvSpPr>
          <p:cNvPr id="4" name="灯片编号占位符 3"/>
          <p:cNvSpPr>
            <a:spLocks noGrp="1"/>
          </p:cNvSpPr>
          <p:nvPr>
            <p:ph type="sldNum" sz="quarter" idx="10"/>
          </p:nvPr>
        </p:nvSpPr>
        <p:spPr/>
        <p:txBody>
          <a:bodyPr/>
          <a:lstStyle/>
          <a:p>
            <a:fld id="{73E77B5F-EA1E-41AE-A88F-DB53D18F25B9}" type="slidenum">
              <a:rPr lang="zh-CN" altLang="en-US" smtClean="0"/>
              <a:t>1</a:t>
            </a:fld>
            <a:endParaRPr lang="zh-CN" altLang="en-US"/>
          </a:p>
        </p:txBody>
      </p:sp>
    </p:spTree>
    <p:extLst>
      <p:ext uri="{BB962C8B-B14F-4D97-AF65-F5344CB8AC3E}">
        <p14:creationId xmlns:p14="http://schemas.microsoft.com/office/powerpoint/2010/main" val="708541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t>
            </a:r>
            <a:r>
              <a:rPr lang="en-US" altLang="zh-CN" dirty="0" smtClean="0"/>
              <a:t>1</a:t>
            </a:r>
            <a:r>
              <a:rPr lang="zh-CN" altLang="en-US" dirty="0" smtClean="0"/>
              <a:t>）</a:t>
            </a:r>
            <a:r>
              <a:rPr lang="en-US" altLang="zh-CN" dirty="0" smtClean="0"/>
              <a:t>-,</a:t>
            </a:r>
            <a:r>
              <a:rPr lang="en-US" altLang="zh-CN" dirty="0" err="1" smtClean="0"/>
              <a:t>Spampot</a:t>
            </a:r>
            <a:r>
              <a:rPr lang="zh-CN" altLang="zh-CN" dirty="0" smtClean="0"/>
              <a:t>系统集成了开放中继、开放代理等多种可以隐藏发件人真实地址信息的服务，并在不同</a:t>
            </a:r>
            <a:r>
              <a:rPr lang="en-US" altLang="zh-CN" dirty="0" smtClean="0"/>
              <a:t>ISP</a:t>
            </a:r>
            <a:r>
              <a:rPr lang="zh-CN" altLang="zh-CN" dirty="0" smtClean="0"/>
              <a:t>分布式部署，最大限度的提高了</a:t>
            </a:r>
            <a:r>
              <a:rPr lang="en-US" altLang="zh-CN" dirty="0" smtClean="0"/>
              <a:t>Spammer</a:t>
            </a:r>
            <a:r>
              <a:rPr lang="zh-CN" altLang="zh-CN" dirty="0" smtClean="0"/>
              <a:t>探测到</a:t>
            </a:r>
            <a:r>
              <a:rPr lang="en-US" altLang="zh-CN" dirty="0" err="1" smtClean="0"/>
              <a:t>Spampot</a:t>
            </a:r>
            <a:r>
              <a:rPr lang="zh-CN" altLang="zh-CN" dirty="0" smtClean="0"/>
              <a:t>系统的可能性。另外蜜罐系统对</a:t>
            </a:r>
            <a:r>
              <a:rPr lang="en-US" altLang="zh-CN" dirty="0" smtClean="0"/>
              <a:t>Spammer</a:t>
            </a:r>
            <a:r>
              <a:rPr lang="zh-CN" altLang="zh-CN" dirty="0" smtClean="0"/>
              <a:t>的“测试邮件”进行了转发，使</a:t>
            </a:r>
            <a:r>
              <a:rPr lang="en-US" altLang="zh-CN" dirty="0" smtClean="0"/>
              <a:t>Spammer</a:t>
            </a:r>
            <a:r>
              <a:rPr lang="zh-CN" altLang="zh-CN" dirty="0" smtClean="0"/>
              <a:t>误以为</a:t>
            </a:r>
            <a:r>
              <a:rPr lang="en-US" altLang="zh-CN" dirty="0" err="1" smtClean="0"/>
              <a:t>Spampot</a:t>
            </a:r>
            <a:r>
              <a:rPr lang="zh-CN" altLang="zh-CN" dirty="0" smtClean="0"/>
              <a:t>系统可以用来发送垃圾邮件。</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2</a:t>
            </a:r>
            <a:r>
              <a:rPr lang="zh-CN" altLang="en-US" dirty="0" smtClean="0"/>
              <a:t>）</a:t>
            </a:r>
            <a:r>
              <a:rPr lang="zh-CN" altLang="zh-CN" dirty="0" smtClean="0"/>
              <a:t>我们设计了识别垃圾邮件为“测试邮件”的方法，仅当邮件为测试邮件时才将其转发，而且系统将转发邮件的服务集中在中心服务器端的一个邮件服务器上，使风险完全集中可控</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3</a:t>
            </a:r>
            <a:r>
              <a:rPr lang="zh-CN" altLang="en-US" dirty="0" smtClean="0"/>
              <a:t>）</a:t>
            </a:r>
            <a:r>
              <a:rPr lang="en-US" altLang="zh-CN" dirty="0" err="1" smtClean="0"/>
              <a:t>Spampot</a:t>
            </a:r>
            <a:r>
              <a:rPr lang="zh-CN" altLang="zh-CN" dirty="0" smtClean="0"/>
              <a:t>系统在转发“测试邮件”时能识别出黑名单组织的测试邮件，并将其丢弃，让黑名单组织以为蜜罐系统不能成功转发邮件，从而不会直接把蜜罐系统的</a:t>
            </a:r>
            <a:r>
              <a:rPr lang="en-US" altLang="zh-CN" dirty="0" smtClean="0"/>
              <a:t>IP</a:t>
            </a:r>
            <a:r>
              <a:rPr lang="zh-CN" altLang="zh-CN" dirty="0" smtClean="0"/>
              <a:t>地址作为可能的垃圾邮件源（开放中继或开放代理）而直接列入黑名单。另外我们仅仅在集中的邮件服务器上转发少量的</a:t>
            </a:r>
            <a:r>
              <a:rPr lang="en-US" altLang="zh-CN" dirty="0" smtClean="0"/>
              <a:t>Spammer</a:t>
            </a:r>
            <a:r>
              <a:rPr lang="zh-CN" altLang="zh-CN" dirty="0" smtClean="0"/>
              <a:t>测试邮件，极大地降低了蜜罐</a:t>
            </a:r>
            <a:r>
              <a:rPr lang="en-US" altLang="zh-CN" dirty="0" smtClean="0"/>
              <a:t>IP</a:t>
            </a:r>
            <a:r>
              <a:rPr lang="zh-CN" altLang="zh-CN" dirty="0" smtClean="0"/>
              <a:t>地址被</a:t>
            </a:r>
            <a:r>
              <a:rPr lang="zh-CN" altLang="en-US" dirty="0" smtClean="0"/>
              <a:t>邮件服务商</a:t>
            </a:r>
            <a:r>
              <a:rPr lang="zh-CN" altLang="zh-CN" dirty="0" smtClean="0"/>
              <a:t>服务商列入黑名单的概率。</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3E77B5F-EA1E-41AE-A88F-DB53D18F25B9}" type="slidenum">
              <a:rPr lang="zh-CN" altLang="en-US" smtClean="0"/>
              <a:t>10</a:t>
            </a:fld>
            <a:endParaRPr lang="zh-CN" altLang="en-US"/>
          </a:p>
        </p:txBody>
      </p:sp>
    </p:spTree>
    <p:extLst>
      <p:ext uri="{BB962C8B-B14F-4D97-AF65-F5344CB8AC3E}">
        <p14:creationId xmlns:p14="http://schemas.microsoft.com/office/powerpoint/2010/main" val="714104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E77B5F-EA1E-41AE-A88F-DB53D18F25B9}" type="slidenum">
              <a:rPr lang="zh-CN" altLang="en-US" smtClean="0"/>
              <a:t>11</a:t>
            </a:fld>
            <a:endParaRPr lang="zh-CN" altLang="en-US"/>
          </a:p>
        </p:txBody>
      </p:sp>
    </p:spTree>
    <p:extLst>
      <p:ext uri="{BB962C8B-B14F-4D97-AF65-F5344CB8AC3E}">
        <p14:creationId xmlns:p14="http://schemas.microsoft.com/office/powerpoint/2010/main" val="3899707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E77B5F-EA1E-41AE-A88F-DB53D18F25B9}" type="slidenum">
              <a:rPr lang="zh-CN" altLang="en-US" smtClean="0"/>
              <a:t>12</a:t>
            </a:fld>
            <a:endParaRPr lang="zh-CN" altLang="en-US"/>
          </a:p>
        </p:txBody>
      </p:sp>
    </p:spTree>
    <p:extLst>
      <p:ext uri="{BB962C8B-B14F-4D97-AF65-F5344CB8AC3E}">
        <p14:creationId xmlns:p14="http://schemas.microsoft.com/office/powerpoint/2010/main" val="750757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如图</a:t>
            </a: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显示：</a:t>
            </a:r>
            <a:r>
              <a:rPr lang="zh-CN" altLang="zh-CN" sz="1200" kern="1200" dirty="0" smtClean="0">
                <a:solidFill>
                  <a:schemeClr val="tx1"/>
                </a:solidFill>
                <a:effectLst/>
                <a:latin typeface="+mn-lt"/>
                <a:ea typeface="+mn-ea"/>
                <a:cs typeface="+mn-cs"/>
              </a:rPr>
              <a:t>连接蜜罐的源</a:t>
            </a:r>
            <a:r>
              <a:rPr lang="en-US" altLang="zh-CN" sz="1200" kern="1200" dirty="0"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地址所在自治域号前</a:t>
            </a:r>
            <a:r>
              <a:rPr lang="en-US" altLang="zh-CN" sz="1200" kern="1200" dirty="0" smtClean="0">
                <a:solidFill>
                  <a:schemeClr val="tx1"/>
                </a:solidFill>
                <a:effectLst/>
                <a:latin typeface="+mn-lt"/>
                <a:ea typeface="+mn-ea"/>
                <a:cs typeface="+mn-cs"/>
              </a:rPr>
              <a:t>20</a:t>
            </a:r>
            <a:r>
              <a:rPr lang="zh-CN" altLang="zh-CN" sz="1200" kern="1200" dirty="0" smtClean="0">
                <a:solidFill>
                  <a:schemeClr val="tx1"/>
                </a:solidFill>
                <a:effectLst/>
                <a:latin typeface="+mn-lt"/>
                <a:ea typeface="+mn-ea"/>
                <a:cs typeface="+mn-cs"/>
              </a:rPr>
              <a:t>位，由图可见</a:t>
            </a:r>
            <a:r>
              <a:rPr lang="en-US" altLang="zh-CN" sz="1200" kern="1200" dirty="0" smtClean="0">
                <a:solidFill>
                  <a:schemeClr val="tx1"/>
                </a:solidFill>
                <a:effectLst/>
                <a:latin typeface="+mn-lt"/>
                <a:ea typeface="+mn-ea"/>
                <a:cs typeface="+mn-cs"/>
              </a:rPr>
              <a:t>3462(</a:t>
            </a:r>
            <a:r>
              <a:rPr lang="zh-CN" altLang="zh-CN" sz="1200" kern="1200" dirty="0" smtClean="0">
                <a:solidFill>
                  <a:schemeClr val="tx1"/>
                </a:solidFill>
                <a:effectLst/>
                <a:latin typeface="+mn-lt"/>
                <a:ea typeface="+mn-ea"/>
                <a:cs typeface="+mn-cs"/>
              </a:rPr>
              <a:t>台湾中华电信</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4780</a:t>
            </a:r>
            <a:r>
              <a:rPr lang="zh-CN" altLang="zh-CN" sz="1200" kern="1200" dirty="0" smtClean="0">
                <a:solidFill>
                  <a:schemeClr val="tx1"/>
                </a:solidFill>
                <a:effectLst/>
                <a:latin typeface="+mn-lt"/>
                <a:ea typeface="+mn-ea"/>
                <a:cs typeface="+mn-cs"/>
              </a:rPr>
              <a:t>（台湾台北）、</a:t>
            </a:r>
            <a:r>
              <a:rPr lang="en-US" altLang="zh-CN" sz="1200" kern="1200" dirty="0" smtClean="0">
                <a:solidFill>
                  <a:schemeClr val="tx1"/>
                </a:solidFill>
                <a:effectLst/>
                <a:latin typeface="+mn-lt"/>
                <a:ea typeface="+mn-ea"/>
                <a:cs typeface="+mn-cs"/>
              </a:rPr>
              <a:t>4134</a:t>
            </a:r>
            <a:r>
              <a:rPr lang="zh-CN" altLang="zh-CN" sz="1200" kern="1200" dirty="0" smtClean="0">
                <a:solidFill>
                  <a:schemeClr val="tx1"/>
                </a:solidFill>
                <a:effectLst/>
                <a:latin typeface="+mn-lt"/>
                <a:ea typeface="+mn-ea"/>
                <a:cs typeface="+mn-cs"/>
              </a:rPr>
              <a:t>（中国电信）三个自治域的</a:t>
            </a:r>
            <a:r>
              <a:rPr lang="en-US" altLang="zh-CN" sz="1200" kern="1200" dirty="0"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地址占了较大比例。</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3E77B5F-EA1E-41AE-A88F-DB53D18F25B9}" type="slidenum">
              <a:rPr lang="zh-CN" altLang="en-US" smtClean="0"/>
              <a:t>13</a:t>
            </a:fld>
            <a:endParaRPr lang="zh-CN" altLang="en-US"/>
          </a:p>
        </p:txBody>
      </p:sp>
    </p:spTree>
    <p:extLst>
      <p:ext uri="{BB962C8B-B14F-4D97-AF65-F5344CB8AC3E}">
        <p14:creationId xmlns:p14="http://schemas.microsoft.com/office/powerpoint/2010/main" val="1616760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smtClean="0">
                <a:solidFill>
                  <a:schemeClr val="tx1"/>
                </a:solidFill>
                <a:effectLst/>
                <a:latin typeface="+mn-lt"/>
                <a:ea typeface="+mn-ea"/>
                <a:cs typeface="+mn-cs"/>
              </a:rPr>
              <a:t>结合</a:t>
            </a:r>
            <a:r>
              <a:rPr lang="en-US" altLang="zh-CN" sz="1200" kern="1200" dirty="0" err="1" smtClean="0">
                <a:solidFill>
                  <a:schemeClr val="tx1"/>
                </a:solidFill>
                <a:effectLst/>
                <a:latin typeface="+mn-lt"/>
                <a:ea typeface="+mn-ea"/>
                <a:cs typeface="+mn-cs"/>
              </a:rPr>
              <a:t>GeoIP</a:t>
            </a:r>
            <a:r>
              <a:rPr lang="zh-CN" altLang="zh-CN" sz="1200" kern="1200" dirty="0" smtClean="0">
                <a:solidFill>
                  <a:schemeClr val="tx1"/>
                </a:solidFill>
                <a:effectLst/>
                <a:latin typeface="+mn-lt"/>
                <a:ea typeface="+mn-ea"/>
                <a:cs typeface="+mn-cs"/>
              </a:rPr>
              <a:t>定位库对攻击源</a:t>
            </a:r>
            <a:r>
              <a:rPr lang="en-US" altLang="zh-CN" sz="1200" kern="1200" dirty="0"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地址所在的国家</a:t>
            </a:r>
            <a:r>
              <a:rPr lang="zh-CN" altLang="en-US" sz="1200" kern="1200" dirty="0" smtClean="0">
                <a:solidFill>
                  <a:schemeClr val="tx1"/>
                </a:solidFill>
                <a:effectLst/>
                <a:latin typeface="+mn-lt"/>
                <a:ea typeface="+mn-ea"/>
                <a:cs typeface="+mn-cs"/>
              </a:rPr>
              <a:t>和地区</a:t>
            </a:r>
            <a:r>
              <a:rPr lang="zh-CN" altLang="zh-CN" sz="1200" kern="1200" dirty="0" smtClean="0">
                <a:solidFill>
                  <a:schemeClr val="tx1"/>
                </a:solidFill>
                <a:effectLst/>
                <a:latin typeface="+mn-lt"/>
                <a:ea typeface="+mn-ea"/>
                <a:cs typeface="+mn-cs"/>
              </a:rPr>
              <a:t>进行查询和统计，图</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给出了部署蜜罐所捕获的攻击源</a:t>
            </a:r>
            <a:r>
              <a:rPr lang="en-US" altLang="zh-CN" sz="1200" kern="1200" dirty="0"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数量排名前</a:t>
            </a:r>
            <a:r>
              <a:rPr lang="en-US" altLang="zh-CN" sz="1200" kern="1200" dirty="0" smtClean="0">
                <a:solidFill>
                  <a:schemeClr val="tx1"/>
                </a:solidFill>
                <a:effectLst/>
                <a:latin typeface="+mn-lt"/>
                <a:ea typeface="+mn-ea"/>
                <a:cs typeface="+mn-cs"/>
              </a:rPr>
              <a:t>20</a:t>
            </a:r>
            <a:r>
              <a:rPr lang="zh-CN" altLang="zh-CN" sz="1200" kern="1200" dirty="0" smtClean="0">
                <a:solidFill>
                  <a:schemeClr val="tx1"/>
                </a:solidFill>
                <a:effectLst/>
                <a:latin typeface="+mn-lt"/>
                <a:ea typeface="+mn-ea"/>
                <a:cs typeface="+mn-cs"/>
              </a:rPr>
              <a:t>的国家和地区列表，前三位依次为台湾地区、中国和美国。</a:t>
            </a:r>
          </a:p>
          <a:p>
            <a:endParaRPr lang="zh-CN" altLang="en-US" dirty="0"/>
          </a:p>
        </p:txBody>
      </p:sp>
      <p:sp>
        <p:nvSpPr>
          <p:cNvPr id="4" name="灯片编号占位符 3"/>
          <p:cNvSpPr>
            <a:spLocks noGrp="1"/>
          </p:cNvSpPr>
          <p:nvPr>
            <p:ph type="sldNum" sz="quarter" idx="10"/>
          </p:nvPr>
        </p:nvSpPr>
        <p:spPr/>
        <p:txBody>
          <a:bodyPr/>
          <a:lstStyle/>
          <a:p>
            <a:fld id="{73E77B5F-EA1E-41AE-A88F-DB53D18F25B9}" type="slidenum">
              <a:rPr lang="zh-CN" altLang="en-US" smtClean="0"/>
              <a:t>14</a:t>
            </a:fld>
            <a:endParaRPr lang="zh-CN" altLang="en-US"/>
          </a:p>
        </p:txBody>
      </p:sp>
    </p:spTree>
    <p:extLst>
      <p:ext uri="{BB962C8B-B14F-4D97-AF65-F5344CB8AC3E}">
        <p14:creationId xmlns:p14="http://schemas.microsoft.com/office/powerpoint/2010/main" val="1616760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从表</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可以看出，在</a:t>
            </a:r>
            <a:r>
              <a:rPr lang="en-US" altLang="zh-CN" sz="1200" kern="1200" dirty="0" smtClean="0">
                <a:solidFill>
                  <a:schemeClr val="tx1"/>
                </a:solidFill>
                <a:effectLst/>
                <a:latin typeface="+mn-lt"/>
                <a:ea typeface="+mn-ea"/>
                <a:cs typeface="+mn-cs"/>
              </a:rPr>
              <a:t>SMTP</a:t>
            </a:r>
            <a:r>
              <a:rPr lang="zh-CN" altLang="zh-CN" sz="1200" kern="1200" dirty="0" smtClean="0">
                <a:solidFill>
                  <a:schemeClr val="tx1"/>
                </a:solidFill>
                <a:effectLst/>
                <a:latin typeface="+mn-lt"/>
                <a:ea typeface="+mn-ea"/>
                <a:cs typeface="+mn-cs"/>
              </a:rPr>
              <a:t>连接的总次数中，</a:t>
            </a:r>
            <a:r>
              <a:rPr lang="en-US" altLang="zh-CN" sz="1200" kern="1200" dirty="0" smtClean="0">
                <a:solidFill>
                  <a:schemeClr val="tx1"/>
                </a:solidFill>
                <a:effectLst/>
                <a:latin typeface="+mn-lt"/>
                <a:ea typeface="+mn-ea"/>
                <a:cs typeface="+mn-cs"/>
              </a:rPr>
              <a:t>SOCKS5</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HTTP Proxy</a:t>
            </a:r>
            <a:r>
              <a:rPr lang="zh-CN" altLang="zh-CN" sz="1200" kern="1200" dirty="0" smtClean="0">
                <a:solidFill>
                  <a:schemeClr val="tx1"/>
                </a:solidFill>
                <a:effectLst/>
                <a:latin typeface="+mn-lt"/>
                <a:ea typeface="+mn-ea"/>
                <a:cs typeface="+mn-cs"/>
              </a:rPr>
              <a:t>协议的方式占据了绝大部分，</a:t>
            </a:r>
            <a:r>
              <a:rPr lang="en-US" altLang="zh-CN" sz="1200" kern="1200" dirty="0" smtClean="0">
                <a:solidFill>
                  <a:schemeClr val="tx1"/>
                </a:solidFill>
                <a:effectLst/>
                <a:latin typeface="+mn-lt"/>
                <a:ea typeface="+mn-ea"/>
                <a:cs typeface="+mn-cs"/>
              </a:rPr>
              <a:t>Open Relay</a:t>
            </a:r>
            <a:r>
              <a:rPr lang="zh-CN" altLang="zh-CN" sz="1200" kern="1200" dirty="0" smtClean="0">
                <a:solidFill>
                  <a:schemeClr val="tx1"/>
                </a:solidFill>
                <a:effectLst/>
                <a:latin typeface="+mn-lt"/>
                <a:ea typeface="+mn-ea"/>
                <a:cs typeface="+mn-cs"/>
              </a:rPr>
              <a:t>协议只是很少的一部分，由此看来，目前</a:t>
            </a:r>
            <a:r>
              <a:rPr lang="en-US" altLang="zh-CN" sz="1200" kern="1200" dirty="0" smtClean="0">
                <a:solidFill>
                  <a:schemeClr val="tx1"/>
                </a:solidFill>
                <a:effectLst/>
                <a:latin typeface="+mn-lt"/>
                <a:ea typeface="+mn-ea"/>
                <a:cs typeface="+mn-cs"/>
              </a:rPr>
              <a:t>Spammer</a:t>
            </a:r>
            <a:r>
              <a:rPr lang="zh-CN" altLang="zh-CN" sz="1200" kern="1200" dirty="0" smtClean="0">
                <a:solidFill>
                  <a:schemeClr val="tx1"/>
                </a:solidFill>
                <a:effectLst/>
                <a:latin typeface="+mn-lt"/>
                <a:ea typeface="+mn-ea"/>
                <a:cs typeface="+mn-cs"/>
              </a:rPr>
              <a:t>主要使用开放代理来发送垃圾邮件。</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3E77B5F-EA1E-41AE-A88F-DB53D18F25B9}" type="slidenum">
              <a:rPr lang="zh-CN" altLang="en-US" smtClean="0"/>
              <a:t>15</a:t>
            </a:fld>
            <a:endParaRPr lang="zh-CN" altLang="en-US"/>
          </a:p>
        </p:txBody>
      </p:sp>
    </p:spTree>
    <p:extLst>
      <p:ext uri="{BB962C8B-B14F-4D97-AF65-F5344CB8AC3E}">
        <p14:creationId xmlns:p14="http://schemas.microsoft.com/office/powerpoint/2010/main" val="3732872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Spampot</a:t>
            </a:r>
            <a:r>
              <a:rPr lang="zh-CN" altLang="zh-CN" sz="1200" kern="1200" dirty="0" smtClean="0">
                <a:solidFill>
                  <a:schemeClr val="tx1"/>
                </a:solidFill>
                <a:effectLst/>
                <a:latin typeface="+mn-lt"/>
                <a:ea typeface="+mn-ea"/>
                <a:cs typeface="+mn-cs"/>
              </a:rPr>
              <a:t>系统捕获的</a:t>
            </a:r>
            <a:r>
              <a:rPr lang="en-US" altLang="zh-CN" sz="1200" kern="1200" dirty="0" smtClean="0">
                <a:solidFill>
                  <a:schemeClr val="tx1"/>
                </a:solidFill>
                <a:effectLst/>
                <a:latin typeface="+mn-lt"/>
                <a:ea typeface="+mn-ea"/>
                <a:cs typeface="+mn-cs"/>
              </a:rPr>
              <a:t>103,499</a:t>
            </a:r>
            <a:r>
              <a:rPr lang="zh-CN" altLang="zh-CN" sz="1200" kern="1200" dirty="0" smtClean="0">
                <a:solidFill>
                  <a:schemeClr val="tx1"/>
                </a:solidFill>
                <a:effectLst/>
                <a:latin typeface="+mn-lt"/>
                <a:ea typeface="+mn-ea"/>
                <a:cs typeface="+mn-cs"/>
              </a:rPr>
              <a:t>封垃圾邮件被指向到</a:t>
            </a:r>
            <a:r>
              <a:rPr lang="en-US" altLang="zh-CN" sz="1200" kern="1200" dirty="0" smtClean="0">
                <a:solidFill>
                  <a:schemeClr val="tx1"/>
                </a:solidFill>
                <a:effectLst/>
                <a:latin typeface="+mn-lt"/>
                <a:ea typeface="+mn-ea"/>
                <a:cs typeface="+mn-cs"/>
              </a:rPr>
              <a:t>3447</a:t>
            </a:r>
            <a:r>
              <a:rPr lang="zh-CN" altLang="zh-CN" sz="1200" kern="1200" dirty="0" smtClean="0">
                <a:solidFill>
                  <a:schemeClr val="tx1"/>
                </a:solidFill>
                <a:effectLst/>
                <a:latin typeface="+mn-lt"/>
                <a:ea typeface="+mn-ea"/>
                <a:cs typeface="+mn-cs"/>
              </a:rPr>
              <a:t>个不同的域名。图</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显示了接收邮件的域名所占的比例分布图。由图</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可知，邮件的接收域名非常的集中，有</a:t>
            </a:r>
            <a:r>
              <a:rPr lang="en-US" altLang="zh-CN" sz="1200" kern="1200" dirty="0" smtClean="0">
                <a:solidFill>
                  <a:schemeClr val="tx1"/>
                </a:solidFill>
                <a:effectLst/>
                <a:latin typeface="+mn-lt"/>
                <a:ea typeface="+mn-ea"/>
                <a:cs typeface="+mn-cs"/>
              </a:rPr>
              <a:t>80.5%</a:t>
            </a:r>
            <a:r>
              <a:rPr lang="zh-CN" altLang="zh-CN" sz="1200" kern="1200" dirty="0" smtClean="0">
                <a:solidFill>
                  <a:schemeClr val="tx1"/>
                </a:solidFill>
                <a:effectLst/>
                <a:latin typeface="+mn-lt"/>
                <a:ea typeface="+mn-ea"/>
                <a:cs typeface="+mn-cs"/>
              </a:rPr>
              <a:t>的域名仅接收了一封邮件。</a:t>
            </a:r>
            <a:r>
              <a:rPr lang="en-US" altLang="zh-CN" sz="1200" kern="1200" dirty="0" smtClean="0">
                <a:solidFill>
                  <a:schemeClr val="tx1"/>
                </a:solidFill>
                <a:effectLst/>
                <a:latin typeface="+mn-lt"/>
                <a:ea typeface="+mn-ea"/>
                <a:cs typeface="+mn-cs"/>
              </a:rPr>
              <a:t>97.5%</a:t>
            </a:r>
            <a:r>
              <a:rPr lang="zh-CN" altLang="zh-CN" sz="1200" kern="1200" dirty="0" smtClean="0">
                <a:solidFill>
                  <a:schemeClr val="tx1"/>
                </a:solidFill>
                <a:effectLst/>
                <a:latin typeface="+mn-lt"/>
                <a:ea typeface="+mn-ea"/>
                <a:cs typeface="+mn-cs"/>
              </a:rPr>
              <a:t>的域名接收邮件少于</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份，接收邮件超过</a:t>
            </a:r>
            <a:r>
              <a:rPr lang="en-US" altLang="zh-CN" sz="1200" kern="1200" dirty="0" smtClean="0">
                <a:solidFill>
                  <a:schemeClr val="tx1"/>
                </a:solidFill>
                <a:effectLst/>
                <a:latin typeface="+mn-lt"/>
                <a:ea typeface="+mn-ea"/>
                <a:cs typeface="+mn-cs"/>
              </a:rPr>
              <a:t>100</a:t>
            </a:r>
            <a:r>
              <a:rPr lang="zh-CN" altLang="zh-CN" sz="1200" kern="1200" dirty="0" smtClean="0">
                <a:solidFill>
                  <a:schemeClr val="tx1"/>
                </a:solidFill>
                <a:effectLst/>
                <a:latin typeface="+mn-lt"/>
                <a:ea typeface="+mn-ea"/>
                <a:cs typeface="+mn-cs"/>
              </a:rPr>
              <a:t>封的域名仅有</a:t>
            </a:r>
            <a:r>
              <a:rPr lang="en-US" altLang="zh-CN" sz="1200" kern="1200" dirty="0" smtClean="0">
                <a:solidFill>
                  <a:schemeClr val="tx1"/>
                </a:solidFill>
                <a:effectLst/>
                <a:latin typeface="+mn-lt"/>
                <a:ea typeface="+mn-ea"/>
                <a:cs typeface="+mn-cs"/>
              </a:rPr>
              <a:t>21</a:t>
            </a:r>
            <a:r>
              <a:rPr lang="zh-CN" altLang="zh-CN" sz="1200" kern="1200" dirty="0" smtClean="0">
                <a:solidFill>
                  <a:schemeClr val="tx1"/>
                </a:solidFill>
                <a:effectLst/>
                <a:latin typeface="+mn-lt"/>
                <a:ea typeface="+mn-ea"/>
                <a:cs typeface="+mn-cs"/>
              </a:rPr>
              <a:t>个，占总域名的</a:t>
            </a:r>
            <a:r>
              <a:rPr lang="en-US" altLang="zh-CN" sz="1200" kern="1200" dirty="0" smtClean="0">
                <a:solidFill>
                  <a:schemeClr val="tx1"/>
                </a:solidFill>
                <a:effectLst/>
                <a:latin typeface="+mn-lt"/>
                <a:ea typeface="+mn-ea"/>
                <a:cs typeface="+mn-cs"/>
              </a:rPr>
              <a:t>0.6%</a:t>
            </a:r>
            <a:r>
              <a:rPr lang="zh-CN" altLang="zh-CN" sz="1200" kern="1200" dirty="0" smtClean="0">
                <a:solidFill>
                  <a:schemeClr val="tx1"/>
                </a:solidFill>
                <a:effectLst/>
                <a:latin typeface="+mn-lt"/>
                <a:ea typeface="+mn-ea"/>
                <a:cs typeface="+mn-cs"/>
              </a:rPr>
              <a:t>，而有三个域名</a:t>
            </a:r>
            <a:r>
              <a:rPr lang="en-US" altLang="zh-CN" sz="1200" kern="1200" dirty="0" smtClean="0">
                <a:solidFill>
                  <a:schemeClr val="tx1"/>
                </a:solidFill>
                <a:effectLst/>
                <a:latin typeface="+mn-lt"/>
                <a:ea typeface="+mn-ea"/>
                <a:cs typeface="+mn-cs"/>
              </a:rPr>
              <a:t>yahoo.com.tw</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hinet.com</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gmail.com</a:t>
            </a:r>
            <a:r>
              <a:rPr lang="zh-CN" altLang="zh-CN" sz="1200" kern="1200" dirty="0" smtClean="0">
                <a:solidFill>
                  <a:schemeClr val="tx1"/>
                </a:solidFill>
                <a:effectLst/>
                <a:latin typeface="+mn-lt"/>
                <a:ea typeface="+mn-ea"/>
                <a:cs typeface="+mn-cs"/>
              </a:rPr>
              <a:t>接收了（</a:t>
            </a:r>
            <a:r>
              <a:rPr lang="en-US" altLang="zh-CN" sz="1200" kern="1200" dirty="0" smtClean="0">
                <a:solidFill>
                  <a:schemeClr val="tx1"/>
                </a:solidFill>
                <a:effectLst/>
                <a:latin typeface="+mn-lt"/>
                <a:ea typeface="+mn-ea"/>
                <a:cs typeface="+mn-cs"/>
              </a:rPr>
              <a:t>95.76%</a:t>
            </a:r>
            <a:r>
              <a:rPr lang="zh-CN" altLang="zh-CN" sz="1200" kern="1200" dirty="0" smtClean="0">
                <a:solidFill>
                  <a:schemeClr val="tx1"/>
                </a:solidFill>
                <a:effectLst/>
                <a:latin typeface="+mn-lt"/>
                <a:ea typeface="+mn-ea"/>
                <a:cs typeface="+mn-cs"/>
              </a:rPr>
              <a:t>）的邮件。由于垃圾邮件发送源</a:t>
            </a:r>
            <a:r>
              <a:rPr lang="en-US" altLang="zh-CN" sz="1200" kern="1200" dirty="0"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地址集中在台湾地区（如图</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所示），因此垃圾邮件目标域名前两名都在台湾地区。</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3E77B5F-EA1E-41AE-A88F-DB53D18F25B9}" type="slidenum">
              <a:rPr lang="zh-CN" altLang="en-US" smtClean="0"/>
              <a:t>16</a:t>
            </a:fld>
            <a:endParaRPr lang="zh-CN" altLang="en-US"/>
          </a:p>
        </p:txBody>
      </p:sp>
    </p:spTree>
    <p:extLst>
      <p:ext uri="{BB962C8B-B14F-4D97-AF65-F5344CB8AC3E}">
        <p14:creationId xmlns:p14="http://schemas.microsoft.com/office/powerpoint/2010/main" val="37328728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包括：</a:t>
            </a:r>
            <a:r>
              <a:rPr lang="zh-CN" altLang="en-US" sz="1200" kern="1200" dirty="0" smtClean="0">
                <a:solidFill>
                  <a:schemeClr val="tx1"/>
                </a:solidFill>
                <a:effectLst/>
                <a:latin typeface="+mn-lt"/>
                <a:ea typeface="+mn-ea"/>
                <a:cs typeface="+mn-cs"/>
              </a:rPr>
              <a:t>分析中发现，</a:t>
            </a:r>
            <a:r>
              <a:rPr lang="en-US" altLang="zh-CN" sz="1200" kern="1200" dirty="0" smtClean="0">
                <a:solidFill>
                  <a:schemeClr val="tx1"/>
                </a:solidFill>
                <a:effectLst/>
                <a:latin typeface="+mn-lt"/>
                <a:ea typeface="+mn-ea"/>
                <a:cs typeface="+mn-cs"/>
              </a:rPr>
              <a:t>spammer</a:t>
            </a:r>
            <a:r>
              <a:rPr lang="zh-CN" altLang="zh-CN" sz="1200" kern="1200" dirty="0" smtClean="0">
                <a:solidFill>
                  <a:schemeClr val="tx1"/>
                </a:solidFill>
                <a:effectLst/>
                <a:latin typeface="+mn-lt"/>
                <a:ea typeface="+mn-ea"/>
                <a:cs typeface="+mn-cs"/>
              </a:rPr>
              <a:t>伪造“</a:t>
            </a:r>
            <a:r>
              <a:rPr lang="en-US" altLang="zh-CN" sz="1200" kern="1200" dirty="0" smtClean="0">
                <a:solidFill>
                  <a:schemeClr val="tx1"/>
                </a:solidFill>
                <a:effectLst/>
                <a:latin typeface="+mn-lt"/>
                <a:ea typeface="+mn-ea"/>
                <a:cs typeface="+mn-cs"/>
              </a:rPr>
              <a:t>Received</a:t>
            </a:r>
            <a:r>
              <a:rPr lang="zh-CN" altLang="zh-CN" sz="1200" kern="1200" dirty="0" smtClean="0">
                <a:solidFill>
                  <a:schemeClr val="tx1"/>
                </a:solidFill>
                <a:effectLst/>
                <a:latin typeface="+mn-lt"/>
                <a:ea typeface="+mn-ea"/>
                <a:cs typeface="+mn-cs"/>
              </a:rPr>
              <a:t>”字段伪装发件人</a:t>
            </a:r>
            <a:r>
              <a:rPr lang="en-US" altLang="zh-CN" sz="1200" kern="1200" dirty="0"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地址信息；伪造“</a:t>
            </a:r>
            <a:r>
              <a:rPr lang="en-US" altLang="zh-CN" sz="1200" kern="1200" dirty="0" smtClean="0">
                <a:solidFill>
                  <a:schemeClr val="tx1"/>
                </a:solidFill>
                <a:effectLst/>
                <a:latin typeface="+mn-lt"/>
                <a:ea typeface="+mn-ea"/>
                <a:cs typeface="+mn-cs"/>
              </a:rPr>
              <a:t>From</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to</a:t>
            </a:r>
            <a:r>
              <a:rPr lang="zh-CN" altLang="zh-CN" sz="1200" kern="1200" dirty="0" smtClean="0">
                <a:solidFill>
                  <a:schemeClr val="tx1"/>
                </a:solidFill>
                <a:effectLst/>
                <a:latin typeface="+mn-lt"/>
                <a:ea typeface="+mn-ea"/>
                <a:cs typeface="+mn-cs"/>
              </a:rPr>
              <a:t>”字段信息来伪装发件人信息以及混淆收件人信息；在邮件正文中</a:t>
            </a:r>
            <a:r>
              <a:rPr lang="zh-CN" altLang="en-US" sz="1200" kern="1200" dirty="0" smtClean="0">
                <a:solidFill>
                  <a:schemeClr val="tx1"/>
                </a:solidFill>
                <a:effectLst/>
                <a:latin typeface="+mn-lt"/>
                <a:ea typeface="+mn-ea"/>
                <a:cs typeface="+mn-cs"/>
              </a:rPr>
              <a:t>使用</a:t>
            </a:r>
            <a:r>
              <a:rPr lang="en-US" altLang="zh-CN" sz="1200" kern="1200" dirty="0" smtClean="0">
                <a:solidFill>
                  <a:schemeClr val="tx1"/>
                </a:solidFill>
                <a:effectLst/>
                <a:latin typeface="+mn-lt"/>
                <a:ea typeface="+mn-ea"/>
                <a:cs typeface="+mn-cs"/>
              </a:rPr>
              <a:t>html</a:t>
            </a:r>
            <a:r>
              <a:rPr lang="zh-CN" altLang="zh-CN" sz="1200" kern="1200" dirty="0" smtClean="0">
                <a:solidFill>
                  <a:schemeClr val="tx1"/>
                </a:solidFill>
                <a:effectLst/>
                <a:latin typeface="+mn-lt"/>
                <a:ea typeface="+mn-ea"/>
                <a:cs typeface="+mn-cs"/>
              </a:rPr>
              <a:t>语言的标记淹没真实的信息；通过对</a:t>
            </a:r>
            <a:r>
              <a:rPr lang="en-US" altLang="zh-CN" sz="1200" kern="1200" dirty="0" smtClean="0">
                <a:solidFill>
                  <a:schemeClr val="tx1"/>
                </a:solidFill>
                <a:effectLst/>
                <a:latin typeface="+mn-lt"/>
                <a:ea typeface="+mn-ea"/>
                <a:cs typeface="+mn-cs"/>
              </a:rPr>
              <a:t>URL</a:t>
            </a:r>
            <a:r>
              <a:rPr lang="zh-CN" altLang="zh-CN" sz="1200" kern="1200" dirty="0" smtClean="0">
                <a:solidFill>
                  <a:schemeClr val="tx1"/>
                </a:solidFill>
                <a:effectLst/>
                <a:latin typeface="+mn-lt"/>
                <a:ea typeface="+mn-ea"/>
                <a:cs typeface="+mn-cs"/>
              </a:rPr>
              <a:t>地址进行编码来改变</a:t>
            </a:r>
            <a:r>
              <a:rPr lang="en-US" altLang="zh-CN" sz="1200" kern="1200" dirty="0" smtClean="0">
                <a:solidFill>
                  <a:schemeClr val="tx1"/>
                </a:solidFill>
                <a:effectLst/>
                <a:latin typeface="+mn-lt"/>
                <a:ea typeface="+mn-ea"/>
                <a:cs typeface="+mn-cs"/>
              </a:rPr>
              <a:t>URL</a:t>
            </a:r>
            <a:r>
              <a:rPr lang="zh-CN" altLang="zh-CN" sz="1200" kern="1200" dirty="0" smtClean="0">
                <a:solidFill>
                  <a:schemeClr val="tx1"/>
                </a:solidFill>
                <a:effectLst/>
                <a:latin typeface="+mn-lt"/>
                <a:ea typeface="+mn-ea"/>
                <a:cs typeface="+mn-cs"/>
              </a:rPr>
              <a:t>特征等。这些新的垃圾邮件特征给基于来源和基于内容的反垃圾邮件技术提出了新的挑战。统计数字如表</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所示。</a:t>
            </a:r>
          </a:p>
          <a:p>
            <a:endParaRPr lang="zh-CN" altLang="en-US" dirty="0"/>
          </a:p>
        </p:txBody>
      </p:sp>
      <p:sp>
        <p:nvSpPr>
          <p:cNvPr id="4" name="灯片编号占位符 3"/>
          <p:cNvSpPr>
            <a:spLocks noGrp="1"/>
          </p:cNvSpPr>
          <p:nvPr>
            <p:ph type="sldNum" sz="quarter" idx="10"/>
          </p:nvPr>
        </p:nvSpPr>
        <p:spPr/>
        <p:txBody>
          <a:bodyPr/>
          <a:lstStyle/>
          <a:p>
            <a:fld id="{73E77B5F-EA1E-41AE-A88F-DB53D18F25B9}" type="slidenum">
              <a:rPr lang="zh-CN" altLang="en-US" smtClean="0"/>
              <a:t>17</a:t>
            </a:fld>
            <a:endParaRPr lang="zh-CN" altLang="en-US"/>
          </a:p>
        </p:txBody>
      </p:sp>
    </p:spTree>
    <p:extLst>
      <p:ext uri="{BB962C8B-B14F-4D97-AF65-F5344CB8AC3E}">
        <p14:creationId xmlns:p14="http://schemas.microsoft.com/office/powerpoint/2010/main" val="3640619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3200" dirty="0" smtClean="0"/>
              <a:t>（</a:t>
            </a:r>
            <a:r>
              <a:rPr lang="en-US" altLang="zh-CN" sz="3200" dirty="0" smtClean="0"/>
              <a:t>1</a:t>
            </a:r>
            <a:r>
              <a:rPr lang="zh-CN" altLang="en-US" sz="3200" dirty="0" smtClean="0"/>
              <a:t>）</a:t>
            </a:r>
            <a:r>
              <a:rPr lang="zh-CN" altLang="zh-CN" sz="3200" dirty="0" smtClean="0"/>
              <a:t>经分析表明，第一类为专用的垃圾邮件服务器，第二类可能是通过大量被感染的主机（</a:t>
            </a:r>
            <a:r>
              <a:rPr lang="en-US" altLang="zh-CN" sz="3200" dirty="0" smtClean="0"/>
              <a:t>botnet</a:t>
            </a:r>
            <a:r>
              <a:rPr lang="zh-CN" altLang="zh-CN" sz="3200" dirty="0" smtClean="0"/>
              <a:t>）或开放代理发送垃圾邮件的，这种方式给黑名单技术提出了挑战</a:t>
            </a:r>
            <a:r>
              <a:rPr lang="zh-CN" altLang="en-US" sz="3200" dirty="0" smtClean="0"/>
              <a:t>。</a:t>
            </a:r>
            <a:endParaRPr lang="en-US" altLang="zh-CN" sz="3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2</a:t>
            </a:r>
            <a:r>
              <a:rPr lang="zh-CN" altLang="en-US" dirty="0" smtClean="0"/>
              <a:t>）</a:t>
            </a:r>
            <a:r>
              <a:rPr lang="zh-CN" altLang="zh-CN" dirty="0" smtClean="0"/>
              <a:t>图</a:t>
            </a:r>
            <a:r>
              <a:rPr lang="en-US" altLang="zh-CN" dirty="0" smtClean="0"/>
              <a:t>5</a:t>
            </a:r>
            <a:r>
              <a:rPr lang="zh-CN" altLang="zh-CN" dirty="0" smtClean="0"/>
              <a:t>显示了连接蜜罐的源</a:t>
            </a:r>
            <a:r>
              <a:rPr lang="en-US" altLang="zh-CN" dirty="0" smtClean="0"/>
              <a:t>IP</a:t>
            </a:r>
            <a:r>
              <a:rPr lang="zh-CN" altLang="zh-CN" dirty="0" smtClean="0"/>
              <a:t>地址的比例分布图，从图中可以看出，许多</a:t>
            </a:r>
            <a:r>
              <a:rPr lang="en-US" altLang="zh-CN" dirty="0" smtClean="0"/>
              <a:t>IP</a:t>
            </a:r>
            <a:r>
              <a:rPr lang="zh-CN" altLang="zh-CN" dirty="0" smtClean="0"/>
              <a:t>的连接次数很少，有</a:t>
            </a:r>
            <a:r>
              <a:rPr lang="en-US" altLang="zh-CN" dirty="0" smtClean="0"/>
              <a:t>21.4%</a:t>
            </a:r>
            <a:r>
              <a:rPr lang="zh-CN" altLang="zh-CN" dirty="0" smtClean="0"/>
              <a:t>的</a:t>
            </a:r>
            <a:r>
              <a:rPr lang="en-US" altLang="zh-CN" dirty="0" smtClean="0"/>
              <a:t>IP</a:t>
            </a:r>
            <a:r>
              <a:rPr lang="zh-CN" altLang="zh-CN" dirty="0" smtClean="0"/>
              <a:t>仅仅连接了</a:t>
            </a:r>
            <a:r>
              <a:rPr lang="en-US" altLang="zh-CN" dirty="0" smtClean="0"/>
              <a:t>1</a:t>
            </a:r>
            <a:r>
              <a:rPr lang="zh-CN" altLang="zh-CN" dirty="0" smtClean="0"/>
              <a:t>次，</a:t>
            </a:r>
            <a:r>
              <a:rPr lang="en-US" altLang="zh-CN" dirty="0" smtClean="0"/>
              <a:t>67.7%</a:t>
            </a:r>
            <a:r>
              <a:rPr lang="zh-CN" altLang="zh-CN" dirty="0" smtClean="0"/>
              <a:t>的连接少于</a:t>
            </a:r>
            <a:r>
              <a:rPr lang="en-US" altLang="zh-CN" dirty="0" smtClean="0"/>
              <a:t>10</a:t>
            </a:r>
            <a:r>
              <a:rPr lang="zh-CN" altLang="zh-CN" dirty="0" smtClean="0"/>
              <a:t>次，而超过</a:t>
            </a:r>
            <a:r>
              <a:rPr lang="en-US" altLang="zh-CN" dirty="0" smtClean="0"/>
              <a:t>1000</a:t>
            </a:r>
            <a:r>
              <a:rPr lang="zh-CN" altLang="zh-CN" dirty="0" smtClean="0"/>
              <a:t>次的仅占</a:t>
            </a:r>
            <a:r>
              <a:rPr lang="en-US" altLang="zh-CN" dirty="0" smtClean="0"/>
              <a:t>0.87%</a:t>
            </a:r>
            <a:r>
              <a:rPr lang="zh-CN" altLang="zh-CN" dirty="0" smtClean="0"/>
              <a:t>（</a:t>
            </a:r>
            <a:r>
              <a:rPr lang="en-US" altLang="zh-CN" dirty="0" smtClean="0"/>
              <a:t>13</a:t>
            </a:r>
            <a:r>
              <a:rPr lang="zh-CN" altLang="zh-CN" dirty="0" smtClean="0"/>
              <a:t>个），但是却发送了</a:t>
            </a:r>
            <a:r>
              <a:rPr lang="en-US" altLang="zh-CN" dirty="0" smtClean="0"/>
              <a:t>20.8%</a:t>
            </a:r>
            <a:r>
              <a:rPr lang="zh-CN" altLang="zh-CN" dirty="0" smtClean="0"/>
              <a:t>的垃圾邮件（</a:t>
            </a:r>
            <a:r>
              <a:rPr lang="en-US" altLang="zh-CN" dirty="0" smtClean="0"/>
              <a:t>21,572</a:t>
            </a:r>
            <a:r>
              <a:rPr lang="zh-CN" altLang="zh-CN" dirty="0" smtClean="0"/>
              <a:t>封邮件）</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3E77B5F-EA1E-41AE-A88F-DB53D18F25B9}" type="slidenum">
              <a:rPr lang="zh-CN" altLang="en-US" smtClean="0"/>
              <a:t>18</a:t>
            </a:fld>
            <a:endParaRPr lang="zh-CN" altLang="en-US"/>
          </a:p>
        </p:txBody>
      </p:sp>
    </p:spTree>
    <p:extLst>
      <p:ext uri="{BB962C8B-B14F-4D97-AF65-F5344CB8AC3E}">
        <p14:creationId xmlns:p14="http://schemas.microsoft.com/office/powerpoint/2010/main" val="41350714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2</a:t>
            </a:r>
            <a:r>
              <a:rPr lang="zh-CN" altLang="en-US" dirty="0" smtClean="0"/>
              <a:t>）</a:t>
            </a:r>
            <a:r>
              <a:rPr lang="zh-CN" altLang="zh-CN" dirty="0" smtClean="0"/>
              <a:t>图</a:t>
            </a:r>
            <a:r>
              <a:rPr lang="en-US" altLang="zh-CN" dirty="0" smtClean="0"/>
              <a:t>5</a:t>
            </a:r>
            <a:r>
              <a:rPr lang="zh-CN" altLang="zh-CN" dirty="0" smtClean="0"/>
              <a:t>显示了连接蜜罐的源</a:t>
            </a:r>
            <a:r>
              <a:rPr lang="en-US" altLang="zh-CN" dirty="0" smtClean="0"/>
              <a:t>IP</a:t>
            </a:r>
            <a:r>
              <a:rPr lang="zh-CN" altLang="zh-CN" dirty="0" smtClean="0"/>
              <a:t>地址的比例分布图，从图中可以看出，许多</a:t>
            </a:r>
            <a:r>
              <a:rPr lang="en-US" altLang="zh-CN" dirty="0" smtClean="0"/>
              <a:t>IP</a:t>
            </a:r>
            <a:r>
              <a:rPr lang="zh-CN" altLang="zh-CN" dirty="0" smtClean="0"/>
              <a:t>的连接次数很少，有</a:t>
            </a:r>
            <a:r>
              <a:rPr lang="en-US" altLang="zh-CN" dirty="0" smtClean="0"/>
              <a:t>21.4%</a:t>
            </a:r>
            <a:r>
              <a:rPr lang="zh-CN" altLang="zh-CN" dirty="0" smtClean="0"/>
              <a:t>的</a:t>
            </a:r>
            <a:r>
              <a:rPr lang="en-US" altLang="zh-CN" dirty="0" smtClean="0"/>
              <a:t>IP</a:t>
            </a:r>
            <a:r>
              <a:rPr lang="zh-CN" altLang="zh-CN" dirty="0" smtClean="0"/>
              <a:t>仅仅连接了</a:t>
            </a:r>
            <a:r>
              <a:rPr lang="en-US" altLang="zh-CN" dirty="0" smtClean="0"/>
              <a:t>1</a:t>
            </a:r>
            <a:r>
              <a:rPr lang="zh-CN" altLang="zh-CN" dirty="0" smtClean="0"/>
              <a:t>次，</a:t>
            </a:r>
            <a:r>
              <a:rPr lang="en-US" altLang="zh-CN" dirty="0" smtClean="0"/>
              <a:t>67.7%</a:t>
            </a:r>
            <a:r>
              <a:rPr lang="zh-CN" altLang="zh-CN" dirty="0" smtClean="0"/>
              <a:t>的连接少于</a:t>
            </a:r>
            <a:r>
              <a:rPr lang="en-US" altLang="zh-CN" dirty="0" smtClean="0"/>
              <a:t>10</a:t>
            </a:r>
            <a:r>
              <a:rPr lang="zh-CN" altLang="zh-CN" dirty="0" smtClean="0"/>
              <a:t>次，而超过</a:t>
            </a:r>
            <a:r>
              <a:rPr lang="en-US" altLang="zh-CN" dirty="0" smtClean="0"/>
              <a:t>1000</a:t>
            </a:r>
            <a:r>
              <a:rPr lang="zh-CN" altLang="zh-CN" dirty="0" smtClean="0"/>
              <a:t>次的仅占</a:t>
            </a:r>
            <a:r>
              <a:rPr lang="en-US" altLang="zh-CN" dirty="0" smtClean="0"/>
              <a:t>0.87%</a:t>
            </a:r>
            <a:r>
              <a:rPr lang="zh-CN" altLang="zh-CN" dirty="0" smtClean="0"/>
              <a:t>（</a:t>
            </a:r>
            <a:r>
              <a:rPr lang="en-US" altLang="zh-CN" dirty="0" smtClean="0"/>
              <a:t>13</a:t>
            </a:r>
            <a:r>
              <a:rPr lang="zh-CN" altLang="zh-CN" dirty="0" smtClean="0"/>
              <a:t>个），但是却发送了</a:t>
            </a:r>
            <a:r>
              <a:rPr lang="en-US" altLang="zh-CN" dirty="0" smtClean="0"/>
              <a:t>20.8%</a:t>
            </a:r>
            <a:r>
              <a:rPr lang="zh-CN" altLang="zh-CN" dirty="0" smtClean="0"/>
              <a:t>的垃圾邮件（</a:t>
            </a:r>
            <a:r>
              <a:rPr lang="en-US" altLang="zh-CN" dirty="0" smtClean="0"/>
              <a:t>21,572</a:t>
            </a:r>
            <a:r>
              <a:rPr lang="zh-CN" altLang="zh-CN" dirty="0" smtClean="0"/>
              <a:t>封邮件）</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3E77B5F-EA1E-41AE-A88F-DB53D18F25B9}" type="slidenum">
              <a:rPr lang="zh-CN" altLang="en-US" smtClean="0"/>
              <a:t>19</a:t>
            </a:fld>
            <a:endParaRPr lang="zh-CN" altLang="en-US"/>
          </a:p>
        </p:txBody>
      </p:sp>
    </p:spTree>
    <p:extLst>
      <p:ext uri="{BB962C8B-B14F-4D97-AF65-F5344CB8AC3E}">
        <p14:creationId xmlns:p14="http://schemas.microsoft.com/office/powerpoint/2010/main" val="4135071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E77B5F-EA1E-41AE-A88F-DB53D18F25B9}" type="slidenum">
              <a:rPr lang="zh-CN" altLang="en-US" smtClean="0"/>
              <a:t>2</a:t>
            </a:fld>
            <a:endParaRPr lang="zh-CN" altLang="en-US"/>
          </a:p>
        </p:txBody>
      </p:sp>
    </p:spTree>
    <p:extLst>
      <p:ext uri="{BB962C8B-B14F-4D97-AF65-F5344CB8AC3E}">
        <p14:creationId xmlns:p14="http://schemas.microsoft.com/office/powerpoint/2010/main" val="4008800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E77B5F-EA1E-41AE-A88F-DB53D18F25B9}" type="slidenum">
              <a:rPr lang="zh-CN" altLang="en-US" smtClean="0"/>
              <a:t>20</a:t>
            </a:fld>
            <a:endParaRPr lang="zh-CN" altLang="en-US"/>
          </a:p>
        </p:txBody>
      </p:sp>
    </p:spTree>
    <p:extLst>
      <p:ext uri="{BB962C8B-B14F-4D97-AF65-F5344CB8AC3E}">
        <p14:creationId xmlns:p14="http://schemas.microsoft.com/office/powerpoint/2010/main" val="944317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a:t>
            </a:r>
            <a:r>
              <a:rPr lang="zh-CN" altLang="zh-CN" sz="1200" dirty="0" smtClean="0"/>
              <a:t>分析：源</a:t>
            </a:r>
            <a:r>
              <a:rPr lang="en-US" altLang="zh-CN" sz="1200" dirty="0" smtClean="0"/>
              <a:t>IP</a:t>
            </a:r>
            <a:r>
              <a:rPr lang="zh-CN" altLang="zh-CN" sz="1200" dirty="0" smtClean="0"/>
              <a:t>地址来自台湾（</a:t>
            </a:r>
            <a:r>
              <a:rPr lang="en-US" altLang="zh-CN" sz="1200" dirty="0" smtClean="0"/>
              <a:t>114.36.128.23</a:t>
            </a:r>
            <a:r>
              <a:rPr lang="zh-CN" altLang="zh-CN" sz="1200" dirty="0" smtClean="0"/>
              <a:t>）的</a:t>
            </a:r>
            <a:r>
              <a:rPr lang="en-US" altLang="zh-CN" sz="1200" dirty="0" smtClean="0"/>
              <a:t>Spammer</a:t>
            </a:r>
            <a:r>
              <a:rPr lang="zh-CN" altLang="zh-CN" sz="1200" dirty="0" smtClean="0"/>
              <a:t>通过伪造“</a:t>
            </a:r>
            <a:r>
              <a:rPr lang="en-US" altLang="zh-CN" sz="1200" dirty="0" smtClean="0"/>
              <a:t>Received</a:t>
            </a:r>
            <a:r>
              <a:rPr lang="zh-CN" altLang="zh-CN" sz="1200" dirty="0" smtClean="0"/>
              <a:t>”字段伪装自己是“挪威”（</a:t>
            </a:r>
            <a:r>
              <a:rPr lang="en-US" altLang="zh-CN" sz="1200" dirty="0" smtClean="0"/>
              <a:t>132.150.183.249</a:t>
            </a:r>
            <a:r>
              <a:rPr lang="zh-CN" altLang="zh-CN" sz="1200" dirty="0" smtClean="0"/>
              <a:t>）的“</a:t>
            </a:r>
            <a:r>
              <a:rPr lang="en-US" altLang="zh-CN" sz="1200" dirty="0" smtClean="0"/>
              <a:t>bb.e5t82la.com</a:t>
            </a:r>
            <a:r>
              <a:rPr lang="zh-CN" altLang="zh-CN" sz="1200" dirty="0" smtClean="0"/>
              <a:t>”，要求通过开放中继转发一封邮件，邮件声称发件人为</a:t>
            </a:r>
            <a:r>
              <a:rPr lang="en-US" altLang="zh-CN" sz="1200" dirty="0" smtClean="0"/>
              <a:t>&lt;z2007tw@yahoo.com.tw&gt;</a:t>
            </a:r>
            <a:r>
              <a:rPr lang="zh-CN" altLang="zh-CN" sz="1200" dirty="0" smtClean="0"/>
              <a:t>，邮件的主题为“</a:t>
            </a:r>
            <a:r>
              <a:rPr lang="en-US" altLang="zh-CN" sz="1200" dirty="0" smtClean="0"/>
              <a:t>BC_xxx.xxx.xxx.158</a:t>
            </a:r>
            <a:r>
              <a:rPr lang="zh-CN" altLang="zh-CN" sz="1200" dirty="0" smtClean="0"/>
              <a:t>”，邮件的正文没有内容</a:t>
            </a:r>
            <a:r>
              <a:rPr lang="en-US" altLang="zh-CN" sz="1200" dirty="0" smtClean="0"/>
              <a:t>,</a:t>
            </a:r>
            <a:r>
              <a:rPr lang="zh-CN" altLang="zh-CN" sz="1200" dirty="0" smtClean="0"/>
              <a:t>而实际上</a:t>
            </a:r>
            <a:r>
              <a:rPr lang="en-US" altLang="zh-CN" sz="1200" dirty="0" smtClean="0"/>
              <a:t>114.36.128.23</a:t>
            </a:r>
            <a:r>
              <a:rPr lang="zh-CN" altLang="zh-CN" sz="1200" dirty="0" smtClean="0"/>
              <a:t>根本不是</a:t>
            </a:r>
            <a:r>
              <a:rPr lang="en-US" altLang="zh-CN" sz="1200" dirty="0" smtClean="0"/>
              <a:t>yahoo.com.tw</a:t>
            </a:r>
            <a:r>
              <a:rPr lang="zh-CN" altLang="zh-CN" sz="1200" dirty="0" smtClean="0"/>
              <a:t>的</a:t>
            </a:r>
            <a:r>
              <a:rPr lang="en-US" altLang="zh-CN" sz="1200" dirty="0" smtClean="0"/>
              <a:t>IP</a:t>
            </a:r>
            <a:r>
              <a:rPr lang="zh-CN" altLang="zh-CN" sz="1200" dirty="0" smtClean="0"/>
              <a:t>地址。</a:t>
            </a:r>
            <a:r>
              <a:rPr lang="zh-CN" altLang="zh-CN" sz="1200" kern="1200" dirty="0" smtClean="0">
                <a:solidFill>
                  <a:schemeClr val="tx1"/>
                </a:solidFill>
                <a:effectLst/>
                <a:latin typeface="+mn-lt"/>
                <a:ea typeface="+mn-ea"/>
                <a:cs typeface="+mn-cs"/>
              </a:rPr>
              <a:t>总结起来就是来自台湾（至少最后一跳是台湾）的</a:t>
            </a:r>
            <a:r>
              <a:rPr lang="en-US" altLang="zh-CN" sz="1200" kern="1200" dirty="0" smtClean="0">
                <a:solidFill>
                  <a:schemeClr val="tx1"/>
                </a:solidFill>
                <a:effectLst/>
                <a:latin typeface="+mn-lt"/>
                <a:ea typeface="+mn-ea"/>
                <a:cs typeface="+mn-cs"/>
              </a:rPr>
              <a:t>Spammer</a:t>
            </a:r>
            <a:r>
              <a:rPr lang="zh-CN" altLang="zh-CN" sz="1200" kern="1200" dirty="0" smtClean="0">
                <a:solidFill>
                  <a:schemeClr val="tx1"/>
                </a:solidFill>
                <a:effectLst/>
                <a:latin typeface="+mn-lt"/>
                <a:ea typeface="+mn-ea"/>
                <a:cs typeface="+mn-cs"/>
              </a:rPr>
              <a:t>试图通过一封测试邮件，测试我们的蜜罐客户端“</a:t>
            </a:r>
            <a:r>
              <a:rPr lang="en-US" altLang="zh-CN" sz="1200" kern="1200" dirty="0" smtClean="0">
                <a:solidFill>
                  <a:schemeClr val="tx1"/>
                </a:solidFill>
                <a:effectLst/>
                <a:latin typeface="+mn-lt"/>
                <a:ea typeface="+mn-ea"/>
                <a:cs typeface="+mn-cs"/>
              </a:rPr>
              <a:t>xxx.xxx.xxx.158</a:t>
            </a:r>
            <a:r>
              <a:rPr lang="zh-CN" altLang="zh-CN" sz="1200" kern="1200" dirty="0" smtClean="0">
                <a:solidFill>
                  <a:schemeClr val="tx1"/>
                </a:solidFill>
                <a:effectLst/>
                <a:latin typeface="+mn-lt"/>
                <a:ea typeface="+mn-ea"/>
                <a:cs typeface="+mn-cs"/>
              </a:rPr>
              <a:t>”是否具有邮件转发功能。如果</a:t>
            </a:r>
            <a:r>
              <a:rPr lang="en-US" altLang="zh-CN" sz="1200" kern="1200" dirty="0" smtClean="0">
                <a:solidFill>
                  <a:schemeClr val="tx1"/>
                </a:solidFill>
                <a:effectLst/>
                <a:latin typeface="+mn-lt"/>
                <a:ea typeface="+mn-ea"/>
                <a:cs typeface="+mn-cs"/>
              </a:rPr>
              <a:t>gk49fawn@yahoo.com.tw</a:t>
            </a:r>
            <a:r>
              <a:rPr lang="zh-CN" altLang="zh-CN" sz="1200" kern="1200" dirty="0" smtClean="0">
                <a:solidFill>
                  <a:schemeClr val="tx1"/>
                </a:solidFill>
                <a:effectLst/>
                <a:latin typeface="+mn-lt"/>
                <a:ea typeface="+mn-ea"/>
                <a:cs typeface="+mn-cs"/>
              </a:rPr>
              <a:t>中收到类似</a:t>
            </a:r>
            <a:r>
              <a:rPr lang="en-US" altLang="zh-CN" sz="1200" kern="1200" dirty="0" smtClean="0">
                <a:solidFill>
                  <a:schemeClr val="tx1"/>
                </a:solidFill>
                <a:effectLst/>
                <a:latin typeface="+mn-lt"/>
                <a:ea typeface="+mn-ea"/>
                <a:cs typeface="+mn-cs"/>
              </a:rPr>
              <a:t>BC_IP</a:t>
            </a:r>
            <a:r>
              <a:rPr lang="zh-CN" altLang="zh-CN" sz="1200" kern="1200" dirty="0" smtClean="0">
                <a:solidFill>
                  <a:schemeClr val="tx1"/>
                </a:solidFill>
                <a:effectLst/>
                <a:latin typeface="+mn-lt"/>
                <a:ea typeface="+mn-ea"/>
                <a:cs typeface="+mn-cs"/>
              </a:rPr>
              <a:t>的邮件，那么，这个</a:t>
            </a:r>
            <a:r>
              <a:rPr lang="en-US" altLang="zh-CN" sz="1200" kern="1200" dirty="0"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地址就可以进行邮件中继转发。</a:t>
            </a:r>
            <a:r>
              <a:rPr lang="en-US" altLang="zh-CN" sz="1200" kern="1200" dirty="0" smtClean="0">
                <a:solidFill>
                  <a:schemeClr val="tx1"/>
                </a:solidFill>
                <a:effectLst/>
                <a:latin typeface="+mn-lt"/>
                <a:ea typeface="+mn-ea"/>
                <a:cs typeface="+mn-cs"/>
              </a:rPr>
              <a:t>Spammer</a:t>
            </a:r>
            <a:r>
              <a:rPr lang="zh-CN" altLang="zh-CN" sz="1200" kern="1200" dirty="0" smtClean="0">
                <a:solidFill>
                  <a:schemeClr val="tx1"/>
                </a:solidFill>
                <a:effectLst/>
                <a:latin typeface="+mn-lt"/>
                <a:ea typeface="+mn-ea"/>
                <a:cs typeface="+mn-cs"/>
              </a:rPr>
              <a:t>收集大量的开放中继</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代理并验证可以发送邮件之后，才会使用这些中继发送大量的垃圾邮件。</a:t>
            </a:r>
            <a:endParaRPr lang="zh-CN" altLang="en-US" dirty="0"/>
          </a:p>
        </p:txBody>
      </p:sp>
      <p:sp>
        <p:nvSpPr>
          <p:cNvPr id="4" name="灯片编号占位符 3"/>
          <p:cNvSpPr>
            <a:spLocks noGrp="1"/>
          </p:cNvSpPr>
          <p:nvPr>
            <p:ph type="sldNum" sz="quarter" idx="10"/>
          </p:nvPr>
        </p:nvSpPr>
        <p:spPr/>
        <p:txBody>
          <a:bodyPr/>
          <a:lstStyle/>
          <a:p>
            <a:fld id="{73E77B5F-EA1E-41AE-A88F-DB53D18F25B9}" type="slidenum">
              <a:rPr lang="zh-CN" altLang="en-US" smtClean="0"/>
              <a:t>21</a:t>
            </a:fld>
            <a:endParaRPr lang="zh-CN" altLang="en-US"/>
          </a:p>
        </p:txBody>
      </p:sp>
    </p:spTree>
    <p:extLst>
      <p:ext uri="{BB962C8B-B14F-4D97-AF65-F5344CB8AC3E}">
        <p14:creationId xmlns:p14="http://schemas.microsoft.com/office/powerpoint/2010/main" val="38179743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t>分析</a:t>
            </a:r>
            <a:r>
              <a:rPr lang="en-US" altLang="zh-CN" dirty="0" smtClean="0"/>
              <a:t>: </a:t>
            </a:r>
            <a:r>
              <a:rPr lang="zh-CN" altLang="zh-CN" dirty="0" smtClean="0"/>
              <a:t>此邮件为</a:t>
            </a:r>
            <a:r>
              <a:rPr lang="en-US" altLang="zh-CN" dirty="0" smtClean="0"/>
              <a:t>njabl.org</a:t>
            </a:r>
            <a:r>
              <a:rPr lang="zh-CN" altLang="zh-CN" dirty="0" smtClean="0"/>
              <a:t>组织的开放中继测试邮件，邮件的收发双方分别为“</a:t>
            </a:r>
            <a:r>
              <a:rPr lang="en-US" altLang="zh-CN" dirty="0" smtClean="0"/>
              <a:t>relaytestsend@rt.rjabl.org</a:t>
            </a:r>
            <a:r>
              <a:rPr lang="zh-CN" altLang="zh-CN" dirty="0" smtClean="0"/>
              <a:t>”和“</a:t>
            </a:r>
            <a:r>
              <a:rPr lang="en-US" altLang="zh-CN" dirty="0" smtClean="0"/>
              <a:t>relaytest@rt.rjabl.org</a:t>
            </a:r>
            <a:r>
              <a:rPr lang="zh-CN" altLang="zh-CN" dirty="0" smtClean="0"/>
              <a:t>”，邮件主题为“</a:t>
            </a:r>
            <a:r>
              <a:rPr lang="en-US" altLang="zh-CN" dirty="0" err="1" smtClean="0"/>
              <a:t>relaytest</a:t>
            </a:r>
            <a:r>
              <a:rPr lang="en-US" altLang="zh-CN" dirty="0" smtClean="0"/>
              <a:t>: xxx.xxx.xxx.159</a:t>
            </a:r>
            <a:r>
              <a:rPr lang="zh-CN" altLang="zh-CN" dirty="0" smtClean="0"/>
              <a:t>”，邮件内容为</a:t>
            </a:r>
            <a:r>
              <a:rPr lang="en-US" altLang="zh-CN" dirty="0" smtClean="0"/>
              <a:t>NJABL</a:t>
            </a:r>
            <a:r>
              <a:rPr lang="zh-CN" altLang="zh-CN" dirty="0" smtClean="0"/>
              <a:t>组织的声明以及</a:t>
            </a:r>
            <a:r>
              <a:rPr lang="en-US" altLang="zh-CN" dirty="0" smtClean="0"/>
              <a:t>PGP</a:t>
            </a:r>
            <a:r>
              <a:rPr lang="zh-CN" altLang="zh-CN" dirty="0" smtClean="0"/>
              <a:t>签名信息，以防被恶意伪造。如果</a:t>
            </a:r>
            <a:r>
              <a:rPr lang="en-US" altLang="zh-CN" dirty="0" smtClean="0"/>
              <a:t>relaytest@rt.rjabl.org</a:t>
            </a:r>
            <a:r>
              <a:rPr lang="zh-CN" altLang="zh-CN" dirty="0" smtClean="0"/>
              <a:t>收到此封邮件，那么</a:t>
            </a:r>
            <a:r>
              <a:rPr lang="en-US" altLang="zh-CN" dirty="0" smtClean="0"/>
              <a:t>xxx.xxx.xxx.159</a:t>
            </a:r>
            <a:r>
              <a:rPr lang="zh-CN" altLang="zh-CN" dirty="0" smtClean="0"/>
              <a:t>将被</a:t>
            </a:r>
            <a:r>
              <a:rPr lang="en-US" altLang="zh-CN" dirty="0" smtClean="0"/>
              <a:t>NJABL</a:t>
            </a:r>
            <a:r>
              <a:rPr lang="zh-CN" altLang="zh-CN" dirty="0" smtClean="0"/>
              <a:t>列入开放中继黑名单</a:t>
            </a:r>
            <a:r>
              <a:rPr lang="zh-CN" altLang="en-US" dirty="0" smtClean="0"/>
              <a:t>。</a:t>
            </a:r>
          </a:p>
          <a:p>
            <a:endParaRPr lang="zh-CN" altLang="en-US" dirty="0"/>
          </a:p>
        </p:txBody>
      </p:sp>
      <p:sp>
        <p:nvSpPr>
          <p:cNvPr id="4" name="灯片编号占位符 3"/>
          <p:cNvSpPr>
            <a:spLocks noGrp="1"/>
          </p:cNvSpPr>
          <p:nvPr>
            <p:ph type="sldNum" sz="quarter" idx="10"/>
          </p:nvPr>
        </p:nvSpPr>
        <p:spPr/>
        <p:txBody>
          <a:bodyPr/>
          <a:lstStyle/>
          <a:p>
            <a:fld id="{73E77B5F-EA1E-41AE-A88F-DB53D18F25B9}" type="slidenum">
              <a:rPr lang="zh-CN" altLang="en-US" smtClean="0"/>
              <a:t>22</a:t>
            </a:fld>
            <a:endParaRPr lang="zh-CN" altLang="en-US"/>
          </a:p>
        </p:txBody>
      </p:sp>
    </p:spTree>
    <p:extLst>
      <p:ext uri="{BB962C8B-B14F-4D97-AF65-F5344CB8AC3E}">
        <p14:creationId xmlns:p14="http://schemas.microsoft.com/office/powerpoint/2010/main" val="4275232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zh-CN" sz="2000" dirty="0" smtClean="0"/>
              <a:t>邮件内容（</a:t>
            </a:r>
            <a:r>
              <a:rPr lang="en-US" altLang="zh-CN" sz="2000" dirty="0" smtClean="0"/>
              <a:t>DATA</a:t>
            </a:r>
            <a:r>
              <a:rPr lang="zh-CN" altLang="zh-CN" sz="2000" dirty="0" smtClean="0"/>
              <a:t>）如图所示。</a:t>
            </a:r>
            <a:r>
              <a:rPr lang="zh-CN" altLang="zh-CN" dirty="0" smtClean="0"/>
              <a:t>伪装关系分析：邮件的真实发件人</a:t>
            </a:r>
            <a:r>
              <a:rPr lang="en-US" altLang="zh-CN" dirty="0" smtClean="0"/>
              <a:t>blnga@yahoo.com.tw</a:t>
            </a:r>
            <a:r>
              <a:rPr lang="zh-CN" altLang="zh-CN" dirty="0" smtClean="0"/>
              <a:t>伪装成了</a:t>
            </a:r>
            <a:r>
              <a:rPr lang="en-US" altLang="zh-CN" dirty="0" smtClean="0"/>
              <a:t>hqrmtk@pxejz.com</a:t>
            </a:r>
            <a:r>
              <a:rPr lang="zh-CN" altLang="zh-CN" dirty="0" smtClean="0"/>
              <a:t>，邮件中的真实收件人有</a:t>
            </a:r>
            <a:r>
              <a:rPr lang="en-US" altLang="zh-CN" dirty="0" smtClean="0"/>
              <a:t>11</a:t>
            </a:r>
            <a:r>
              <a:rPr lang="zh-CN" altLang="zh-CN" dirty="0" smtClean="0"/>
              <a:t>个，而邮件内容只</a:t>
            </a:r>
            <a:r>
              <a:rPr lang="zh-CN" altLang="en-US" dirty="0" smtClean="0"/>
              <a:t>有一个</a:t>
            </a:r>
            <a:r>
              <a:rPr lang="zh-CN" altLang="zh-CN" dirty="0" smtClean="0"/>
              <a:t>（</a:t>
            </a:r>
            <a:r>
              <a:rPr lang="en-US" altLang="zh-CN" dirty="0" smtClean="0"/>
              <a:t>ricky11109@yahoo.com.tw</a:t>
            </a:r>
            <a:r>
              <a:rPr lang="zh-CN" altLang="zh-CN" dirty="0" smtClean="0"/>
              <a:t>），仅仅为</a:t>
            </a:r>
            <a:r>
              <a:rPr lang="en-US" altLang="zh-CN" dirty="0" smtClean="0"/>
              <a:t>SMTP</a:t>
            </a:r>
            <a:r>
              <a:rPr lang="zh-CN" altLang="zh-CN" dirty="0" smtClean="0"/>
              <a:t>命令中个收件人中的一个。仅从用户收到的邮件内容来看，无法查证有多少用户收到此封邮件</a:t>
            </a:r>
            <a:r>
              <a:rPr lang="en-US" altLang="zh-CN" dirty="0" smtClean="0"/>
              <a:t>,</a:t>
            </a:r>
            <a:r>
              <a:rPr lang="zh-CN" altLang="zh-CN" dirty="0" smtClean="0"/>
              <a:t>使垃圾邮件的发送量难于统计</a:t>
            </a:r>
            <a:r>
              <a:rPr lang="en-US" altLang="zh-CN" dirty="0" smtClean="0"/>
              <a:t>,</a:t>
            </a:r>
            <a:r>
              <a:rPr lang="zh-CN" altLang="zh-CN" dirty="0" smtClean="0"/>
              <a:t>同时又保护了</a:t>
            </a:r>
            <a:r>
              <a:rPr lang="en-US" altLang="zh-CN" dirty="0" smtClean="0"/>
              <a:t>Spammer</a:t>
            </a:r>
            <a:r>
              <a:rPr lang="zh-CN" altLang="zh-CN" dirty="0" smtClean="0"/>
              <a:t>的邮件列表</a:t>
            </a:r>
            <a:r>
              <a:rPr lang="zh-CN" altLang="en-US" dirty="0" smtClean="0"/>
              <a:t>。</a:t>
            </a:r>
          </a:p>
          <a:p>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此邮件的正文为一个网页，网页中主要信息是有一个编码的超级链接，这种方式对基于内容的垃圾邮件过滤技术和</a:t>
            </a:r>
            <a:r>
              <a:rPr lang="en-US" altLang="zh-CN" sz="1200" kern="1200" dirty="0" smtClean="0">
                <a:solidFill>
                  <a:schemeClr val="tx1"/>
                </a:solidFill>
                <a:effectLst/>
                <a:latin typeface="+mn-lt"/>
                <a:ea typeface="+mn-ea"/>
                <a:cs typeface="+mn-cs"/>
              </a:rPr>
              <a:t>URL</a:t>
            </a:r>
            <a:r>
              <a:rPr lang="zh-CN" altLang="zh-CN" sz="1200" kern="1200" dirty="0" smtClean="0">
                <a:solidFill>
                  <a:schemeClr val="tx1"/>
                </a:solidFill>
                <a:effectLst/>
                <a:latin typeface="+mn-lt"/>
                <a:ea typeface="+mn-ea"/>
                <a:cs typeface="+mn-cs"/>
              </a:rPr>
              <a:t>黑名单技术提出了更大的挑战。经分析统计发现，</a:t>
            </a:r>
            <a:r>
              <a:rPr lang="en-US" altLang="zh-CN" sz="1200" kern="1200" dirty="0" smtClean="0">
                <a:solidFill>
                  <a:schemeClr val="tx1"/>
                </a:solidFill>
                <a:effectLst/>
                <a:latin typeface="+mn-lt"/>
                <a:ea typeface="+mn-ea"/>
                <a:cs typeface="+mn-cs"/>
              </a:rPr>
              <a:t>69.5%</a:t>
            </a:r>
            <a:r>
              <a:rPr lang="zh-CN" altLang="zh-CN" sz="1200" kern="1200" dirty="0" smtClean="0">
                <a:solidFill>
                  <a:schemeClr val="tx1"/>
                </a:solidFill>
                <a:effectLst/>
                <a:latin typeface="+mn-lt"/>
                <a:ea typeface="+mn-ea"/>
                <a:cs typeface="+mn-cs"/>
              </a:rPr>
              <a:t>的邮件伪造发件人</a:t>
            </a:r>
            <a:r>
              <a:rPr lang="zh-CN" altLang="zh-CN" sz="1200" kern="1200" dirty="0" smtClean="0">
                <a:solidFill>
                  <a:srgbClr val="FF0000"/>
                </a:solidFill>
                <a:effectLst/>
                <a:latin typeface="+mn-lt"/>
                <a:ea typeface="+mn-ea"/>
                <a:cs typeface="+mn-cs"/>
              </a:rPr>
              <a:t>信息</a:t>
            </a:r>
            <a:r>
              <a:rPr lang="zh-CN" altLang="zh-CN" sz="1200" kern="1200" dirty="0" smtClean="0">
                <a:solidFill>
                  <a:schemeClr val="tx1"/>
                </a:solidFill>
                <a:effectLst/>
                <a:latin typeface="+mn-lt"/>
                <a:ea typeface="+mn-ea"/>
                <a:cs typeface="+mn-cs"/>
              </a:rPr>
              <a:t>，而</a:t>
            </a:r>
            <a:r>
              <a:rPr lang="en-US" altLang="zh-CN" sz="1200" kern="1200" dirty="0" smtClean="0">
                <a:solidFill>
                  <a:schemeClr val="tx1"/>
                </a:solidFill>
                <a:effectLst/>
                <a:latin typeface="+mn-lt"/>
                <a:ea typeface="+mn-ea"/>
                <a:cs typeface="+mn-cs"/>
              </a:rPr>
              <a:t>80.7%</a:t>
            </a:r>
            <a:r>
              <a:rPr lang="zh-CN" altLang="zh-CN" sz="1200" kern="1200" dirty="0" smtClean="0">
                <a:solidFill>
                  <a:schemeClr val="tx1"/>
                </a:solidFill>
                <a:effectLst/>
                <a:latin typeface="+mn-lt"/>
                <a:ea typeface="+mn-ea"/>
                <a:cs typeface="+mn-cs"/>
              </a:rPr>
              <a:t>的邮件伪造或隐藏收件人信息。</a:t>
            </a:r>
            <a:endParaRPr lang="zh-CN" altLang="en-US" dirty="0"/>
          </a:p>
        </p:txBody>
      </p:sp>
      <p:sp>
        <p:nvSpPr>
          <p:cNvPr id="4" name="灯片编号占位符 3"/>
          <p:cNvSpPr>
            <a:spLocks noGrp="1"/>
          </p:cNvSpPr>
          <p:nvPr>
            <p:ph type="sldNum" sz="quarter" idx="10"/>
          </p:nvPr>
        </p:nvSpPr>
        <p:spPr/>
        <p:txBody>
          <a:bodyPr/>
          <a:lstStyle/>
          <a:p>
            <a:fld id="{73E77B5F-EA1E-41AE-A88F-DB53D18F25B9}" type="slidenum">
              <a:rPr lang="zh-CN" altLang="en-US" smtClean="0"/>
              <a:t>23</a:t>
            </a:fld>
            <a:endParaRPr lang="zh-CN" altLang="en-US"/>
          </a:p>
        </p:txBody>
      </p:sp>
    </p:spTree>
    <p:extLst>
      <p:ext uri="{BB962C8B-B14F-4D97-AF65-F5344CB8AC3E}">
        <p14:creationId xmlns:p14="http://schemas.microsoft.com/office/powerpoint/2010/main" val="20527828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通过分析上述现象，根据几个要素提取相似行为特征的</a:t>
            </a:r>
            <a:r>
              <a:rPr lang="en-US" altLang="zh-CN" sz="1200" kern="1200" dirty="0" smtClean="0">
                <a:solidFill>
                  <a:schemeClr val="tx1"/>
                </a:solidFill>
                <a:effectLst/>
                <a:latin typeface="+mn-lt"/>
                <a:ea typeface="+mn-ea"/>
                <a:cs typeface="+mn-cs"/>
              </a:rPr>
              <a:t>Spammer</a:t>
            </a:r>
            <a:r>
              <a:rPr lang="zh-CN" altLang="zh-CN" sz="1200" kern="1200" dirty="0" smtClean="0">
                <a:solidFill>
                  <a:schemeClr val="tx1"/>
                </a:solidFill>
                <a:effectLst/>
                <a:latin typeface="+mn-lt"/>
                <a:ea typeface="+mn-ea"/>
                <a:cs typeface="+mn-cs"/>
              </a:rPr>
              <a:t>：时间非常集中；每个主机每次连接发送的垃圾邮件数量相同；每封垃圾邮件的接收者数量基本相同、目标域名基本相似；每封邮件的内容基本相同。经统计分析，在监测周期内，我们发现了</a:t>
            </a:r>
            <a:r>
              <a:rPr lang="en-US" altLang="zh-CN" sz="1200" kern="1200" dirty="0" smtClean="0">
                <a:solidFill>
                  <a:schemeClr val="tx1"/>
                </a:solidFill>
                <a:effectLst/>
                <a:latin typeface="+mn-lt"/>
                <a:ea typeface="+mn-ea"/>
                <a:cs typeface="+mn-cs"/>
              </a:rPr>
              <a:t>11</a:t>
            </a:r>
            <a:r>
              <a:rPr lang="zh-CN" altLang="zh-CN" sz="1200" kern="1200" dirty="0" smtClean="0">
                <a:solidFill>
                  <a:schemeClr val="tx1"/>
                </a:solidFill>
                <a:effectLst/>
                <a:latin typeface="+mn-lt"/>
                <a:ea typeface="+mn-ea"/>
                <a:cs typeface="+mn-cs"/>
              </a:rPr>
              <a:t>个僵尸网络利用</a:t>
            </a:r>
            <a:r>
              <a:rPr lang="en-US" altLang="zh-CN" sz="1200" kern="1200" dirty="0" err="1" smtClean="0">
                <a:solidFill>
                  <a:schemeClr val="tx1"/>
                </a:solidFill>
                <a:effectLst/>
                <a:latin typeface="+mn-lt"/>
                <a:ea typeface="+mn-ea"/>
                <a:cs typeface="+mn-cs"/>
              </a:rPr>
              <a:t>Spampot</a:t>
            </a:r>
            <a:r>
              <a:rPr lang="zh-CN" altLang="zh-CN" sz="1200" kern="1200" dirty="0" smtClean="0">
                <a:solidFill>
                  <a:schemeClr val="tx1"/>
                </a:solidFill>
                <a:effectLst/>
                <a:latin typeface="+mn-lt"/>
                <a:ea typeface="+mn-ea"/>
                <a:cs typeface="+mn-cs"/>
              </a:rPr>
              <a:t>蜜罐系统尝试发送大量垃圾邮件，僵尸网络控制点的分布如表</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所示，而僵尸网络数量排名刚好与图</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中攻击源</a:t>
            </a:r>
            <a:r>
              <a:rPr lang="en-US" altLang="zh-CN" sz="1200" kern="1200" dirty="0" smtClean="0">
                <a:solidFill>
                  <a:schemeClr val="tx1"/>
                </a:solidFill>
                <a:effectLst/>
                <a:latin typeface="+mn-lt"/>
                <a:ea typeface="+mn-ea"/>
                <a:cs typeface="+mn-cs"/>
              </a:rPr>
              <a:t>IP</a:t>
            </a:r>
            <a:r>
              <a:rPr lang="zh-CN" altLang="zh-CN" sz="1200" kern="1200" dirty="0" smtClean="0">
                <a:solidFill>
                  <a:schemeClr val="tx1"/>
                </a:solidFill>
                <a:effectLst/>
                <a:latin typeface="+mn-lt"/>
                <a:ea typeface="+mn-ea"/>
                <a:cs typeface="+mn-cs"/>
              </a:rPr>
              <a:t>数量排名的前四名相同。</a:t>
            </a:r>
            <a:endParaRPr lang="zh-CN" altLang="en-US" dirty="0"/>
          </a:p>
        </p:txBody>
      </p:sp>
      <p:sp>
        <p:nvSpPr>
          <p:cNvPr id="4" name="灯片编号占位符 3"/>
          <p:cNvSpPr>
            <a:spLocks noGrp="1"/>
          </p:cNvSpPr>
          <p:nvPr>
            <p:ph type="sldNum" sz="quarter" idx="10"/>
          </p:nvPr>
        </p:nvSpPr>
        <p:spPr/>
        <p:txBody>
          <a:bodyPr/>
          <a:lstStyle/>
          <a:p>
            <a:fld id="{73E77B5F-EA1E-41AE-A88F-DB53D18F25B9}" type="slidenum">
              <a:rPr lang="zh-CN" altLang="en-US" smtClean="0"/>
              <a:t>24</a:t>
            </a:fld>
            <a:endParaRPr lang="zh-CN" altLang="en-US"/>
          </a:p>
        </p:txBody>
      </p:sp>
    </p:spTree>
    <p:extLst>
      <p:ext uri="{BB962C8B-B14F-4D97-AF65-F5344CB8AC3E}">
        <p14:creationId xmlns:p14="http://schemas.microsoft.com/office/powerpoint/2010/main" val="12791361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t>
            </a:r>
            <a:r>
              <a:rPr lang="en-US" altLang="zh-CN" dirty="0" smtClean="0"/>
              <a:t>1</a:t>
            </a:r>
            <a:r>
              <a:rPr lang="zh-CN" altLang="en-US" dirty="0" smtClean="0"/>
              <a:t>）</a:t>
            </a:r>
            <a:r>
              <a:rPr lang="zh-CN" altLang="zh-CN" dirty="0" smtClean="0"/>
              <a:t>目前将系统采集到的邮件数据都作为垃圾邮件数据处理，</a:t>
            </a:r>
            <a:r>
              <a:rPr lang="zh-CN" altLang="en-US" dirty="0" smtClean="0"/>
              <a:t>如何</a:t>
            </a:r>
            <a:r>
              <a:rPr lang="zh-CN" altLang="zh-CN" dirty="0" smtClean="0"/>
              <a:t>区分垃圾邮件数据和故意用于污染的正常邮件数据，是下一步的重要工作</a:t>
            </a:r>
            <a:r>
              <a:rPr lang="en-US" altLang="zh-CN" dirty="0" smtClean="0"/>
              <a:t>,Spammer</a:t>
            </a:r>
            <a:r>
              <a:rPr lang="zh-CN" altLang="zh-CN" dirty="0" smtClean="0"/>
              <a:t>发现邮件蜜罐后故意污染蜜罐数据的行为，如果</a:t>
            </a:r>
            <a:r>
              <a:rPr lang="en-US" altLang="zh-CN" dirty="0" smtClean="0"/>
              <a:t>Spammer</a:t>
            </a:r>
            <a:r>
              <a:rPr lang="zh-CN" altLang="zh-CN" dirty="0" smtClean="0"/>
              <a:t>故意通过蜜罐系统转发大量公开邮件列表中的正常邮件，这样，蜜罐系统的数据就会受到污染，采集到的数据不一定都是垃圾邮件数据，</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zh-CN" dirty="0" smtClean="0"/>
              <a:t>目前蜜罐系统节点主要部署在教育网内，下一步将增加商业</a:t>
            </a:r>
            <a:r>
              <a:rPr lang="en-US" altLang="zh-CN" dirty="0" smtClean="0"/>
              <a:t>ISP</a:t>
            </a:r>
            <a:r>
              <a:rPr lang="zh-CN" altLang="zh-CN" dirty="0" smtClean="0"/>
              <a:t>中的节点，以便相关监测数据更全面。</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zh-CN" dirty="0" smtClean="0"/>
              <a:t>另外还缺乏深入的样本分析和对垃圾邮件发送者新特征的挖掘，缺少实时的数据分析和挖掘工具来发现</a:t>
            </a:r>
            <a:r>
              <a:rPr lang="en-US" altLang="zh-CN" dirty="0" smtClean="0"/>
              <a:t>Spammer</a:t>
            </a:r>
            <a:r>
              <a:rPr lang="zh-CN" altLang="zh-CN" dirty="0" smtClean="0"/>
              <a:t>的最新行为特征，设计自动识别“僵尸网络”的算法，并自动报警。</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3E77B5F-EA1E-41AE-A88F-DB53D18F25B9}" type="slidenum">
              <a:rPr lang="zh-CN" altLang="en-US" smtClean="0"/>
              <a:t>25</a:t>
            </a:fld>
            <a:endParaRPr lang="zh-CN" altLang="en-US"/>
          </a:p>
        </p:txBody>
      </p:sp>
    </p:spTree>
    <p:extLst>
      <p:ext uri="{BB962C8B-B14F-4D97-AF65-F5344CB8AC3E}">
        <p14:creationId xmlns:p14="http://schemas.microsoft.com/office/powerpoint/2010/main" val="5533186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1</a:t>
            </a:r>
            <a:r>
              <a:rPr lang="zh-CN" altLang="en-US" dirty="0" smtClean="0"/>
              <a:t>）</a:t>
            </a:r>
            <a:r>
              <a:rPr lang="zh-CN" altLang="zh-CN" dirty="0" smtClean="0"/>
              <a:t>设计了一个基于分布式低交互式蜜罐的垃圾邮件捕获系统</a:t>
            </a:r>
            <a:r>
              <a:rPr lang="en-US" altLang="zh-CN" dirty="0" err="1" smtClean="0"/>
              <a:t>Spampot</a:t>
            </a:r>
            <a:r>
              <a:rPr lang="zh-CN" altLang="zh-CN" dirty="0" smtClean="0"/>
              <a:t>，实现开放中继蜜罐与开放代理蜜罐的有机结合，使捕获的垃圾邮件样本更加全面；</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2</a:t>
            </a:r>
            <a:r>
              <a:rPr lang="zh-CN" altLang="en-US" dirty="0" smtClean="0"/>
              <a:t>）</a:t>
            </a:r>
            <a:r>
              <a:rPr lang="zh-CN" altLang="zh-CN" dirty="0" smtClean="0"/>
              <a:t>针对</a:t>
            </a:r>
            <a:r>
              <a:rPr lang="en-US" altLang="zh-CN" dirty="0" smtClean="0"/>
              <a:t>Spammer</a:t>
            </a:r>
            <a:r>
              <a:rPr lang="zh-CN" altLang="zh-CN" dirty="0" smtClean="0"/>
              <a:t>和反垃圾邮件组织对开放中继与开放代理的测试邮件，采用不同的应对策略，既增加蜜罐系统对</a:t>
            </a:r>
            <a:r>
              <a:rPr lang="en-US" altLang="zh-CN" dirty="0" smtClean="0"/>
              <a:t>Spammer</a:t>
            </a:r>
            <a:r>
              <a:rPr lang="zh-CN" altLang="zh-CN" dirty="0" smtClean="0"/>
              <a:t>的粘性，又降低系统被列入黑名单的风险；</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3</a:t>
            </a:r>
            <a:r>
              <a:rPr lang="zh-CN" altLang="en-US" smtClean="0"/>
              <a:t>）</a:t>
            </a:r>
            <a:r>
              <a:rPr lang="zh-CN" altLang="zh-CN" smtClean="0"/>
              <a:t>建立</a:t>
            </a:r>
            <a:r>
              <a:rPr lang="zh-CN" altLang="zh-CN" dirty="0" smtClean="0"/>
              <a:t>了新型垃圾邮件样本库、垃圾邮件源</a:t>
            </a:r>
            <a:r>
              <a:rPr lang="en-US" altLang="zh-CN" dirty="0" smtClean="0"/>
              <a:t>IP</a:t>
            </a:r>
            <a:r>
              <a:rPr lang="zh-CN" altLang="zh-CN" dirty="0" smtClean="0"/>
              <a:t>黑名单库、垃圾邮件中提取的</a:t>
            </a:r>
            <a:r>
              <a:rPr lang="en-US" altLang="zh-CN" dirty="0" smtClean="0"/>
              <a:t>URL</a:t>
            </a:r>
            <a:r>
              <a:rPr lang="zh-CN" altLang="zh-CN" dirty="0" smtClean="0"/>
              <a:t>黑名单库。</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3E77B5F-EA1E-41AE-A88F-DB53D18F25B9}" type="slidenum">
              <a:rPr lang="zh-CN" altLang="en-US" smtClean="0"/>
              <a:t>26</a:t>
            </a:fld>
            <a:endParaRPr lang="zh-CN" altLang="en-US"/>
          </a:p>
        </p:txBody>
      </p:sp>
    </p:spTree>
    <p:extLst>
      <p:ext uri="{BB962C8B-B14F-4D97-AF65-F5344CB8AC3E}">
        <p14:creationId xmlns:p14="http://schemas.microsoft.com/office/powerpoint/2010/main" val="4210830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E77B5F-EA1E-41AE-A88F-DB53D18F25B9}" type="slidenum">
              <a:rPr lang="zh-CN" altLang="en-US" smtClean="0"/>
              <a:t>27</a:t>
            </a:fld>
            <a:endParaRPr lang="zh-CN" altLang="en-US"/>
          </a:p>
        </p:txBody>
      </p:sp>
    </p:spTree>
    <p:extLst>
      <p:ext uri="{BB962C8B-B14F-4D97-AF65-F5344CB8AC3E}">
        <p14:creationId xmlns:p14="http://schemas.microsoft.com/office/powerpoint/2010/main" val="4070167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）图片：大量的垃圾邮件，特别是垃圾邮件与病毒木马的结合，带来了很多网络安全放面的问题。</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世界上有许多反垃圾邮件组织做出了很多努力，如：</a:t>
            </a:r>
            <a:r>
              <a:rPr lang="en-US" altLang="zh-CN" sz="1200" kern="1200" dirty="0" err="1" smtClean="0">
                <a:solidFill>
                  <a:schemeClr val="tx1"/>
                </a:solidFill>
                <a:effectLst/>
                <a:latin typeface="+mn-lt"/>
                <a:ea typeface="+mn-ea"/>
                <a:cs typeface="+mn-cs"/>
              </a:rPr>
              <a:t>Spamhaus</a:t>
            </a:r>
            <a:r>
              <a:rPr lang="zh-CN"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Spamcop</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CAUCE</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MAPS</a:t>
            </a:r>
            <a:r>
              <a:rPr lang="en-US" altLang="zh-CN" sz="1200" kern="1200" baseline="300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SORBS</a:t>
            </a:r>
            <a:r>
              <a:rPr lang="en-US" altLang="zh-CN" sz="1200" kern="1200" baseline="300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、中国反垃圾邮件联盟</a:t>
            </a:r>
            <a:r>
              <a:rPr lang="en-US" altLang="zh-CN" sz="1200" kern="1200" baseline="300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等，他们收集了大量的黑名单数据库</a:t>
            </a:r>
            <a:r>
              <a:rPr lang="en-US" altLang="zh-CN" sz="1200" kern="1200" dirty="0" smtClean="0">
                <a:solidFill>
                  <a:schemeClr val="tx1"/>
                </a:solidFill>
                <a:effectLst/>
                <a:latin typeface="+mn-lt"/>
                <a:ea typeface="+mn-ea"/>
                <a:cs typeface="+mn-cs"/>
              </a:rPr>
              <a:t>DNSBL</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CBL,RBL,SBL-XBL,ROKSO</a:t>
            </a:r>
            <a:r>
              <a:rPr lang="zh-CN" altLang="zh-CN" sz="1200" kern="1200" dirty="0" smtClean="0">
                <a:solidFill>
                  <a:schemeClr val="tx1"/>
                </a:solidFill>
                <a:effectLst/>
                <a:latin typeface="+mn-lt"/>
                <a:ea typeface="+mn-ea"/>
                <a:cs typeface="+mn-cs"/>
              </a:rPr>
              <a:t>等），很多邮件服务提供商都在使用这些黑名单数据，并取得了较好的效果</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3E77B5F-EA1E-41AE-A88F-DB53D18F25B9}" type="slidenum">
              <a:rPr lang="zh-CN" altLang="en-US" smtClean="0"/>
              <a:t>3</a:t>
            </a:fld>
            <a:endParaRPr lang="zh-CN" altLang="en-US"/>
          </a:p>
        </p:txBody>
      </p:sp>
    </p:spTree>
    <p:extLst>
      <p:ext uri="{BB962C8B-B14F-4D97-AF65-F5344CB8AC3E}">
        <p14:creationId xmlns:p14="http://schemas.microsoft.com/office/powerpoint/2010/main" val="2474597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E77B5F-EA1E-41AE-A88F-DB53D18F25B9}" type="slidenum">
              <a:rPr lang="zh-CN" altLang="en-US" smtClean="0"/>
              <a:t>4</a:t>
            </a:fld>
            <a:endParaRPr lang="zh-CN" altLang="en-US"/>
          </a:p>
        </p:txBody>
      </p:sp>
    </p:spTree>
    <p:extLst>
      <p:ext uri="{BB962C8B-B14F-4D97-AF65-F5344CB8AC3E}">
        <p14:creationId xmlns:p14="http://schemas.microsoft.com/office/powerpoint/2010/main" val="3771774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a:t>
            </a:r>
            <a:r>
              <a:rPr lang="zh-CN" altLang="zh-CN" dirty="0" smtClean="0"/>
              <a:t>传统的垃圾邮件收集方法主要包括垃圾邮件过滤软件的自动过滤和邮件用户参与提交。垃圾邮件过滤软件只能发现已被标记过的，而用户参与提交则受到不同用户习惯的影响，都</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zh-CN" dirty="0" smtClean="0"/>
              <a:t>传统反垃圾邮件技术，摆脱不了防御技术所固有的被动性缺陷，而邮件蜜罐技术以其主动防御特性受到越来越多的关注</a:t>
            </a:r>
            <a:r>
              <a:rPr lang="zh-CN" altLang="en-US" dirty="0" smtClean="0"/>
              <a:t>，</a:t>
            </a:r>
            <a:r>
              <a:rPr lang="zh-CN" altLang="zh-CN" dirty="0" smtClean="0"/>
              <a:t>使用蜜罐技术可以收集到最新的垃圾邮件样本，记录垃圾邮件发送者的行为特征，以及定位垃圾邮件发送者源</a:t>
            </a:r>
            <a:r>
              <a:rPr lang="en-US" altLang="zh-CN" dirty="0" smtClean="0"/>
              <a:t>IP</a:t>
            </a:r>
            <a:r>
              <a:rPr lang="zh-CN" altLang="zh-CN" dirty="0" smtClean="0"/>
              <a:t>信息，同时还可以消耗垃圾邮件发送者的时间和资源。</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3E77B5F-EA1E-41AE-A88F-DB53D18F25B9}" type="slidenum">
              <a:rPr lang="zh-CN" altLang="en-US" smtClean="0"/>
              <a:t>5</a:t>
            </a:fld>
            <a:endParaRPr lang="zh-CN" altLang="en-US"/>
          </a:p>
        </p:txBody>
      </p:sp>
    </p:spTree>
    <p:extLst>
      <p:ext uri="{BB962C8B-B14F-4D97-AF65-F5344CB8AC3E}">
        <p14:creationId xmlns:p14="http://schemas.microsoft.com/office/powerpoint/2010/main" val="1847812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E77B5F-EA1E-41AE-A88F-DB53D18F25B9}" type="slidenum">
              <a:rPr lang="zh-CN" altLang="en-US" smtClean="0"/>
              <a:t>6</a:t>
            </a:fld>
            <a:endParaRPr lang="zh-CN" altLang="en-US"/>
          </a:p>
        </p:txBody>
      </p:sp>
    </p:spTree>
    <p:extLst>
      <p:ext uri="{BB962C8B-B14F-4D97-AF65-F5344CB8AC3E}">
        <p14:creationId xmlns:p14="http://schemas.microsoft.com/office/powerpoint/2010/main" val="8896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1</a:t>
            </a:r>
            <a:r>
              <a:rPr lang="zh-CN" altLang="en-US" dirty="0" smtClean="0"/>
              <a:t>）</a:t>
            </a:r>
            <a:r>
              <a:rPr lang="zh-CN" altLang="zh-CN" dirty="0" smtClean="0"/>
              <a:t>在对</a:t>
            </a:r>
            <a:r>
              <a:rPr lang="en-US" altLang="zh-CN" dirty="0" smtClean="0"/>
              <a:t>SMTP</a:t>
            </a:r>
            <a:r>
              <a:rPr lang="zh-CN" altLang="zh-CN" dirty="0" smtClean="0"/>
              <a:t>协议、</a:t>
            </a:r>
            <a:r>
              <a:rPr lang="en-US" altLang="zh-CN" dirty="0" smtClean="0"/>
              <a:t>HTTP Proxy</a:t>
            </a:r>
            <a:r>
              <a:rPr lang="zh-CN" altLang="zh-CN" dirty="0" smtClean="0"/>
              <a:t>协议和</a:t>
            </a:r>
            <a:r>
              <a:rPr lang="en-US" altLang="zh-CN" dirty="0" smtClean="0"/>
              <a:t>SOCKS</a:t>
            </a:r>
            <a:r>
              <a:rPr lang="zh-CN" altLang="zh-CN" dirty="0" smtClean="0"/>
              <a:t>协议分析研究的基础上，设计了一个基于分布式低交互式蜜罐的垃圾邮件捕获系统</a:t>
            </a:r>
            <a:r>
              <a:rPr lang="en-US" altLang="zh-CN" dirty="0" err="1" smtClean="0"/>
              <a:t>Spampot</a:t>
            </a:r>
            <a:r>
              <a:rPr lang="zh-CN" altLang="zh-CN" dirty="0" smtClean="0"/>
              <a:t>，实现了开放中继（</a:t>
            </a:r>
            <a:r>
              <a:rPr lang="en-US" altLang="zh-CN" dirty="0" err="1" smtClean="0"/>
              <a:t>OpenRelay</a:t>
            </a:r>
            <a:r>
              <a:rPr lang="zh-CN" altLang="zh-CN" dirty="0" smtClean="0"/>
              <a:t>）和开放代理（</a:t>
            </a:r>
            <a:r>
              <a:rPr lang="en-US" altLang="zh-CN" dirty="0" err="1" smtClean="0"/>
              <a:t>OpenProxy</a:t>
            </a:r>
            <a:r>
              <a:rPr lang="zh-CN" altLang="zh-CN" dirty="0" smtClean="0"/>
              <a:t>）两大服务类型的邮件蜜罐集成；</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2</a:t>
            </a:r>
            <a:r>
              <a:rPr lang="zh-CN" altLang="en-US" dirty="0" smtClean="0"/>
              <a:t>）</a:t>
            </a:r>
            <a:r>
              <a:rPr lang="zh-CN" altLang="zh-CN" dirty="0" smtClean="0"/>
              <a:t>在实际部署中捕获了大量的垃圾邮件样本，在对数据分析的基础上，发现了新</a:t>
            </a:r>
            <a:r>
              <a:rPr lang="zh-CN" altLang="en-US" dirty="0" smtClean="0"/>
              <a:t>的</a:t>
            </a:r>
            <a:r>
              <a:rPr lang="zh-CN" altLang="zh-CN" dirty="0" smtClean="0"/>
              <a:t>垃圾邮件发送者行为特征，并发现了用于发送垃圾邮件的僵尸网络。</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3E77B5F-EA1E-41AE-A88F-DB53D18F25B9}" type="slidenum">
              <a:rPr lang="zh-CN" altLang="en-US" smtClean="0"/>
              <a:t>7</a:t>
            </a:fld>
            <a:endParaRPr lang="zh-CN" altLang="en-US"/>
          </a:p>
        </p:txBody>
      </p:sp>
    </p:spTree>
    <p:extLst>
      <p:ext uri="{BB962C8B-B14F-4D97-AF65-F5344CB8AC3E}">
        <p14:creationId xmlns:p14="http://schemas.microsoft.com/office/powerpoint/2010/main" val="1800949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smtClean="0"/>
              <a:t>中心服务器端是蜜罐系统的中心，主要完成蜜罐数据的实时接收、分析、处理、存储、查询、展示；实现针对</a:t>
            </a:r>
            <a:r>
              <a:rPr lang="en-US" altLang="zh-CN" dirty="0" smtClean="0"/>
              <a:t>Spammer</a:t>
            </a:r>
            <a:r>
              <a:rPr lang="zh-CN" altLang="zh-CN" dirty="0" smtClean="0"/>
              <a:t>恶意行为的分析、处理等功能；实现对</a:t>
            </a:r>
            <a:r>
              <a:rPr lang="en-US" altLang="zh-CN" dirty="0" smtClean="0"/>
              <a:t>Spammer</a:t>
            </a:r>
            <a:r>
              <a:rPr lang="zh-CN" altLang="zh-CN" dirty="0" smtClean="0"/>
              <a:t>的测试邮件的识别和集中转发功能。</a:t>
            </a:r>
            <a:endParaRPr lang="en-US" altLang="zh-CN" dirty="0" smtClean="0"/>
          </a:p>
          <a:p>
            <a:r>
              <a:rPr lang="zh-CN" altLang="zh-CN" dirty="0" smtClean="0"/>
              <a:t>蜜罐客户端是系统的探针，进行分布式部署，主要完成</a:t>
            </a:r>
            <a:r>
              <a:rPr lang="en-US" altLang="zh-CN" dirty="0" smtClean="0"/>
              <a:t>Spammer</a:t>
            </a:r>
            <a:r>
              <a:rPr lang="zh-CN" altLang="zh-CN" dirty="0" smtClean="0"/>
              <a:t>各种恶意行为和垃圾邮件信息的搜集、上报功能。</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3E77B5F-EA1E-41AE-A88F-DB53D18F25B9}" type="slidenum">
              <a:rPr lang="zh-CN" altLang="en-US" smtClean="0"/>
              <a:t>8</a:t>
            </a:fld>
            <a:endParaRPr lang="zh-CN" altLang="en-US"/>
          </a:p>
        </p:txBody>
      </p:sp>
    </p:spTree>
    <p:extLst>
      <p:ext uri="{BB962C8B-B14F-4D97-AF65-F5344CB8AC3E}">
        <p14:creationId xmlns:p14="http://schemas.microsoft.com/office/powerpoint/2010/main" val="3188931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t>
            </a:r>
            <a:r>
              <a:rPr lang="en-US" altLang="zh-CN" dirty="0" smtClean="0"/>
              <a:t>1</a:t>
            </a:r>
            <a:r>
              <a:rPr lang="zh-CN" altLang="en-US" dirty="0" smtClean="0"/>
              <a:t>）</a:t>
            </a:r>
            <a:r>
              <a:rPr lang="zh-CN" altLang="zh-CN" dirty="0" smtClean="0"/>
              <a:t>开放中继蜜罐与开放代理蜜罐的集成</a:t>
            </a:r>
            <a:r>
              <a:rPr lang="zh-CN" altLang="en-US" dirty="0" smtClean="0"/>
              <a:t>，</a:t>
            </a:r>
            <a:r>
              <a:rPr lang="zh-CN" altLang="zh-CN" dirty="0" smtClean="0"/>
              <a:t>使捕获的垃圾邮件更加全面</a:t>
            </a:r>
            <a:endParaRPr lang="en-US" altLang="zh-CN" dirty="0" smtClean="0"/>
          </a:p>
          <a:p>
            <a:r>
              <a:rPr lang="zh-CN" altLang="en-US" dirty="0" smtClean="0"/>
              <a:t>（</a:t>
            </a:r>
            <a:r>
              <a:rPr lang="en-US" altLang="zh-CN" dirty="0" smtClean="0"/>
              <a:t>2</a:t>
            </a:r>
            <a:r>
              <a:rPr lang="zh-CN" altLang="en-US" dirty="0" smtClean="0"/>
              <a:t>）</a:t>
            </a:r>
            <a:r>
              <a:rPr lang="en-US" altLang="zh-CN" dirty="0" smtClean="0"/>
              <a:t>--,</a:t>
            </a:r>
            <a:r>
              <a:rPr lang="zh-CN" altLang="zh-CN" dirty="0" smtClean="0"/>
              <a:t>既增加蜜罐系统对</a:t>
            </a:r>
            <a:r>
              <a:rPr lang="en-US" altLang="zh-CN" dirty="0" smtClean="0"/>
              <a:t>Spammer</a:t>
            </a:r>
            <a:r>
              <a:rPr lang="zh-CN" altLang="zh-CN" dirty="0" smtClean="0"/>
              <a:t>的粘性，又降低系统被列入黑名单的风险</a:t>
            </a:r>
            <a:endParaRPr lang="zh-CN" altLang="en-US" dirty="0"/>
          </a:p>
        </p:txBody>
      </p:sp>
      <p:sp>
        <p:nvSpPr>
          <p:cNvPr id="4" name="灯片编号占位符 3"/>
          <p:cNvSpPr>
            <a:spLocks noGrp="1"/>
          </p:cNvSpPr>
          <p:nvPr>
            <p:ph type="sldNum" sz="quarter" idx="10"/>
          </p:nvPr>
        </p:nvSpPr>
        <p:spPr/>
        <p:txBody>
          <a:bodyPr/>
          <a:lstStyle/>
          <a:p>
            <a:fld id="{73E77B5F-EA1E-41AE-A88F-DB53D18F25B9}" type="slidenum">
              <a:rPr lang="zh-CN" altLang="en-US" smtClean="0"/>
              <a:t>9</a:t>
            </a:fld>
            <a:endParaRPr lang="zh-CN" altLang="en-US"/>
          </a:p>
        </p:txBody>
      </p:sp>
    </p:spTree>
    <p:extLst>
      <p:ext uri="{BB962C8B-B14F-4D97-AF65-F5344CB8AC3E}">
        <p14:creationId xmlns:p14="http://schemas.microsoft.com/office/powerpoint/2010/main" val="36218445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日期占位符 5"/>
          <p:cNvSpPr>
            <a:spLocks noGrp="1"/>
          </p:cNvSpPr>
          <p:nvPr>
            <p:ph type="dt" sz="half" idx="10"/>
          </p:nvPr>
        </p:nvSpPr>
        <p:spPr/>
        <p:txBody>
          <a:bodyPr/>
          <a:lstStyle/>
          <a:p>
            <a:fld id="{B78C7D3D-10F2-436C-A98A-6C6839D4AEEA}" type="datetimeFigureOut">
              <a:rPr lang="zh-CN" altLang="en-US" smtClean="0"/>
              <a:t>2012/7/5</a:t>
            </a:fld>
            <a:endParaRPr lang="zh-CN" altLang="en-US" dirty="0"/>
          </a:p>
        </p:txBody>
      </p:sp>
      <p:sp>
        <p:nvSpPr>
          <p:cNvPr id="7" name="页脚占位符 6"/>
          <p:cNvSpPr>
            <a:spLocks noGrp="1"/>
          </p:cNvSpPr>
          <p:nvPr>
            <p:ph type="ftr" sz="quarter" idx="11"/>
          </p:nvPr>
        </p:nvSpPr>
        <p:spPr/>
        <p:txBody>
          <a:bodyPr/>
          <a:lstStyle/>
          <a:p>
            <a:endParaRPr lang="zh-CN" altLang="en-US" dirty="0"/>
          </a:p>
        </p:txBody>
      </p:sp>
      <p:sp>
        <p:nvSpPr>
          <p:cNvPr id="8" name="灯片编号占位符 7"/>
          <p:cNvSpPr>
            <a:spLocks noGrp="1"/>
          </p:cNvSpPr>
          <p:nvPr>
            <p:ph type="sldNum" sz="quarter" idx="12"/>
          </p:nvPr>
        </p:nvSpPr>
        <p:spPr/>
        <p:txBody>
          <a:bodyPr/>
          <a:lstStyle/>
          <a:p>
            <a:fld id="{0112C99C-09CD-4067-B4AB-06BE537E51F8}" type="slidenum">
              <a:rPr lang="zh-CN" altLang="en-US" smtClean="0"/>
              <a:t>‹#›</a:t>
            </a:fld>
            <a:endParaRPr lang="zh-CN" altLang="en-US" dirty="0"/>
          </a:p>
        </p:txBody>
      </p:sp>
      <p:sp>
        <p:nvSpPr>
          <p:cNvPr id="10" name="标题 9"/>
          <p:cNvSpPr>
            <a:spLocks noGrp="1"/>
          </p:cNvSpPr>
          <p:nvPr>
            <p:ph type="title"/>
          </p:nvPr>
        </p:nvSpPr>
        <p:spPr>
          <a:xfrm>
            <a:off x="467544" y="2708920"/>
            <a:ext cx="8229600" cy="1143000"/>
          </a:xfrm>
        </p:spPr>
        <p:txBody>
          <a:bodyPr/>
          <a:lstStyle/>
          <a:p>
            <a:r>
              <a:rPr lang="zh-CN" altLang="en-US" dirty="0" smtClean="0"/>
              <a:t>单击此处编辑母版标题样式</a:t>
            </a:r>
            <a:endParaRPr lang="zh-CN" altLang="en-US" dirty="0"/>
          </a:p>
        </p:txBody>
      </p:sp>
      <p:sp>
        <p:nvSpPr>
          <p:cNvPr id="12" name="文本占位符 11"/>
          <p:cNvSpPr>
            <a:spLocks noGrp="1"/>
          </p:cNvSpPr>
          <p:nvPr>
            <p:ph type="body" sz="quarter" idx="13"/>
          </p:nvPr>
        </p:nvSpPr>
        <p:spPr>
          <a:xfrm>
            <a:off x="1619250" y="4076700"/>
            <a:ext cx="5976938" cy="187325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4214670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78C7D3D-10F2-436C-A98A-6C6839D4AEEA}" type="datetimeFigureOut">
              <a:rPr lang="zh-CN" altLang="en-US" smtClean="0"/>
              <a:t>2012/7/5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112C99C-09CD-4067-B4AB-06BE537E51F8}" type="slidenum">
              <a:rPr lang="zh-CN" altLang="en-US" smtClean="0"/>
              <a:t>‹#›</a:t>
            </a:fld>
            <a:endParaRPr lang="zh-CN" altLang="en-US"/>
          </a:p>
        </p:txBody>
      </p:sp>
      <p:sp>
        <p:nvSpPr>
          <p:cNvPr id="9" name="文本占位符 8"/>
          <p:cNvSpPr>
            <a:spLocks noGrp="1"/>
          </p:cNvSpPr>
          <p:nvPr>
            <p:ph type="body" sz="quarter" idx="13"/>
          </p:nvPr>
        </p:nvSpPr>
        <p:spPr>
          <a:xfrm>
            <a:off x="467545" y="1628775"/>
            <a:ext cx="8208911" cy="45370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151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78C7D3D-10F2-436C-A98A-6C6839D4AEEA}" type="datetimeFigureOut">
              <a:rPr lang="zh-CN" altLang="en-US" smtClean="0"/>
              <a:t>2012/7/5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112C99C-09CD-4067-B4AB-06BE537E51F8}" type="slidenum">
              <a:rPr lang="zh-CN" altLang="en-US" smtClean="0"/>
              <a:t>‹#›</a:t>
            </a:fld>
            <a:endParaRPr lang="zh-CN" altLang="en-US"/>
          </a:p>
        </p:txBody>
      </p:sp>
      <p:sp>
        <p:nvSpPr>
          <p:cNvPr id="7" name="文本占位符 6"/>
          <p:cNvSpPr>
            <a:spLocks noGrp="1"/>
          </p:cNvSpPr>
          <p:nvPr>
            <p:ph type="body" sz="quarter" idx="13"/>
          </p:nvPr>
        </p:nvSpPr>
        <p:spPr>
          <a:xfrm>
            <a:off x="468313" y="1773238"/>
            <a:ext cx="8280400" cy="45354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06487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78C7D3D-10F2-436C-A98A-6C6839D4AEEA}" type="datetimeFigureOut">
              <a:rPr lang="zh-CN" altLang="en-US" smtClean="0"/>
              <a:t>2012/7/5</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0112C99C-09CD-4067-B4AB-06BE537E51F8}" type="slidenum">
              <a:rPr lang="zh-CN" altLang="en-US" smtClean="0"/>
              <a:t>‹#›</a:t>
            </a:fld>
            <a:endParaRPr lang="zh-CN" altLang="en-US" dirty="0"/>
          </a:p>
        </p:txBody>
      </p:sp>
    </p:spTree>
    <p:extLst>
      <p:ext uri="{BB962C8B-B14F-4D97-AF65-F5344CB8AC3E}">
        <p14:creationId xmlns:p14="http://schemas.microsoft.com/office/powerpoint/2010/main" val="6337707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8C7D3D-10F2-436C-A98A-6C6839D4AEEA}" type="datetimeFigureOut">
              <a:rPr lang="zh-CN" altLang="en-US" smtClean="0"/>
              <a:t>2012/7/5</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2C99C-09CD-4067-B4AB-06BE537E51F8}" type="slidenum">
              <a:rPr lang="zh-CN" altLang="en-US" smtClean="0"/>
              <a:t>‹#›</a:t>
            </a:fld>
            <a:endParaRPr lang="zh-CN" altLang="en-US" dirty="0"/>
          </a:p>
        </p:txBody>
      </p:sp>
    </p:spTree>
    <p:extLst>
      <p:ext uri="{BB962C8B-B14F-4D97-AF65-F5344CB8AC3E}">
        <p14:creationId xmlns:p14="http://schemas.microsoft.com/office/powerpoint/2010/main" val="987576789"/>
      </p:ext>
    </p:extLst>
  </p:cSld>
  <p:clrMap bg1="lt1" tx1="dk1" bg2="lt2" tx2="dk2" accent1="accent1" accent2="accent2" accent3="accent3" accent4="accent4" accent5="accent5" accent6="accent6" hlink="hlink" folHlink="folHlink"/>
  <p:sldLayoutIdLst>
    <p:sldLayoutId id="2147483654" r:id="rId1"/>
    <p:sldLayoutId id="2147483656" r:id="rId2"/>
    <p:sldLayoutId id="2147483655" r:id="rId3"/>
    <p:sldLayoutId id="2147483657"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b="1" dirty="0"/>
              <a:t>Spampot</a:t>
            </a:r>
            <a:r>
              <a:rPr lang="zh-CN" altLang="zh-CN" b="1" dirty="0"/>
              <a:t>：基于分布式蜜罐的垃圾邮件捕获系统</a:t>
            </a:r>
            <a:endParaRPr lang="zh-CN" altLang="en-US" dirty="0"/>
          </a:p>
        </p:txBody>
      </p:sp>
      <p:sp>
        <p:nvSpPr>
          <p:cNvPr id="5" name="文本占位符 4"/>
          <p:cNvSpPr>
            <a:spLocks noGrp="1"/>
          </p:cNvSpPr>
          <p:nvPr>
            <p:ph type="body" sz="quarter" idx="13"/>
          </p:nvPr>
        </p:nvSpPr>
        <p:spPr>
          <a:xfrm>
            <a:off x="971600" y="4653136"/>
            <a:ext cx="7560840" cy="1296144"/>
          </a:xfrm>
        </p:spPr>
        <p:txBody>
          <a:bodyPr/>
          <a:lstStyle/>
          <a:p>
            <a:pPr marL="0" indent="0" algn="ctr">
              <a:buNone/>
            </a:pPr>
            <a:r>
              <a:rPr lang="zh-CN" altLang="en-US" dirty="0"/>
              <a:t>清华大学计算机科学与技术系 </a:t>
            </a:r>
            <a:r>
              <a:rPr lang="zh-CN" altLang="en-US" dirty="0" smtClean="0"/>
              <a:t>   郭</a:t>
            </a:r>
            <a:r>
              <a:rPr lang="zh-CN" altLang="en-US" dirty="0"/>
              <a:t>军权</a:t>
            </a:r>
            <a:endParaRPr lang="en-US" altLang="zh-CN" dirty="0"/>
          </a:p>
          <a:p>
            <a:pPr marL="0" indent="0" algn="ctr">
              <a:buNone/>
            </a:pPr>
            <a:r>
              <a:rPr lang="en-US" altLang="zh-CN" dirty="0" smtClean="0"/>
              <a:t>2012</a:t>
            </a:r>
            <a:r>
              <a:rPr lang="zh-CN" altLang="en-US" dirty="0"/>
              <a:t>年</a:t>
            </a:r>
            <a:r>
              <a:rPr lang="en-US" altLang="zh-CN" dirty="0"/>
              <a:t>7</a:t>
            </a:r>
            <a:r>
              <a:rPr lang="zh-CN" altLang="en-US" dirty="0"/>
              <a:t>月</a:t>
            </a:r>
          </a:p>
          <a:p>
            <a:endParaRPr lang="zh-CN" altLang="en-US" dirty="0"/>
          </a:p>
        </p:txBody>
      </p:sp>
    </p:spTree>
    <p:extLst>
      <p:ext uri="{BB962C8B-B14F-4D97-AF65-F5344CB8AC3E}">
        <p14:creationId xmlns:p14="http://schemas.microsoft.com/office/powerpoint/2010/main" val="1342000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Spampot</a:t>
            </a:r>
            <a:r>
              <a:rPr lang="zh-CN" altLang="en-US" dirty="0" smtClean="0"/>
              <a:t>系统难点</a:t>
            </a:r>
            <a:endParaRPr lang="zh-CN" altLang="en-US" dirty="0"/>
          </a:p>
        </p:txBody>
      </p:sp>
      <p:sp>
        <p:nvSpPr>
          <p:cNvPr id="3" name="文本占位符 2"/>
          <p:cNvSpPr>
            <a:spLocks noGrp="1"/>
          </p:cNvSpPr>
          <p:nvPr>
            <p:ph type="body" sz="quarter" idx="13"/>
          </p:nvPr>
        </p:nvSpPr>
        <p:spPr/>
        <p:txBody>
          <a:bodyPr>
            <a:normAutofit/>
          </a:bodyPr>
          <a:lstStyle/>
          <a:p>
            <a:pPr>
              <a:buFont typeface="Wingdings" pitchFamily="2" charset="2"/>
              <a:buChar char="Ø"/>
            </a:pPr>
            <a:r>
              <a:rPr lang="zh-CN" altLang="zh-CN" dirty="0" smtClean="0"/>
              <a:t>解决</a:t>
            </a:r>
            <a:r>
              <a:rPr lang="zh-CN" altLang="zh-CN" dirty="0"/>
              <a:t>了垃圾邮件蜜罐设计、实现、部署方面的几个</a:t>
            </a:r>
            <a:r>
              <a:rPr lang="zh-CN" altLang="zh-CN" dirty="0" smtClean="0"/>
              <a:t>难点：</a:t>
            </a:r>
            <a:endParaRPr lang="en-US" altLang="zh-CN" dirty="0" smtClean="0"/>
          </a:p>
          <a:p>
            <a:r>
              <a:rPr lang="zh-CN" altLang="zh-CN" dirty="0"/>
              <a:t>（</a:t>
            </a:r>
            <a:r>
              <a:rPr lang="en-US" altLang="zh-CN" dirty="0"/>
              <a:t>1</a:t>
            </a:r>
            <a:r>
              <a:rPr lang="zh-CN" altLang="zh-CN" dirty="0" smtClean="0"/>
              <a:t>）</a:t>
            </a:r>
            <a:r>
              <a:rPr lang="zh-CN" altLang="en-US" dirty="0" smtClean="0"/>
              <a:t>如何</a:t>
            </a:r>
            <a:r>
              <a:rPr lang="zh-CN" altLang="zh-CN" dirty="0" smtClean="0"/>
              <a:t>诱骗</a:t>
            </a:r>
            <a:r>
              <a:rPr lang="en-US" altLang="zh-CN" dirty="0" smtClean="0"/>
              <a:t>Spammer</a:t>
            </a:r>
            <a:r>
              <a:rPr lang="zh-CN" altLang="en-US" dirty="0" smtClean="0"/>
              <a:t>，使其</a:t>
            </a:r>
            <a:r>
              <a:rPr lang="zh-CN" altLang="zh-CN" dirty="0" smtClean="0"/>
              <a:t>发现</a:t>
            </a:r>
            <a:r>
              <a:rPr lang="zh-CN" altLang="zh-CN" dirty="0"/>
              <a:t>并使用</a:t>
            </a:r>
            <a:r>
              <a:rPr lang="en-US" altLang="zh-CN" dirty="0"/>
              <a:t>Spampot</a:t>
            </a:r>
            <a:r>
              <a:rPr lang="zh-CN" altLang="zh-CN" dirty="0"/>
              <a:t>系统发送大量垃圾邮件</a:t>
            </a:r>
            <a:r>
              <a:rPr lang="zh-CN" altLang="zh-CN" dirty="0" smtClean="0"/>
              <a:t>。</a:t>
            </a:r>
            <a:endParaRPr lang="en-US" altLang="zh-CN" dirty="0" smtClean="0"/>
          </a:p>
          <a:p>
            <a:r>
              <a:rPr lang="zh-CN" altLang="zh-CN" dirty="0"/>
              <a:t>（</a:t>
            </a:r>
            <a:r>
              <a:rPr lang="en-US" altLang="zh-CN" dirty="0"/>
              <a:t>2</a:t>
            </a:r>
            <a:r>
              <a:rPr lang="zh-CN" altLang="zh-CN" dirty="0"/>
              <a:t>）</a:t>
            </a:r>
            <a:r>
              <a:rPr lang="en-US" altLang="zh-CN" dirty="0" err="1"/>
              <a:t>Spampot</a:t>
            </a:r>
            <a:r>
              <a:rPr lang="zh-CN" altLang="zh-CN" dirty="0"/>
              <a:t>系统如何防止被</a:t>
            </a:r>
            <a:r>
              <a:rPr lang="en-US" altLang="zh-CN" dirty="0"/>
              <a:t>Spammer</a:t>
            </a:r>
            <a:r>
              <a:rPr lang="zh-CN" altLang="zh-CN" dirty="0" smtClean="0"/>
              <a:t>滥用。</a:t>
            </a:r>
            <a:endParaRPr lang="en-US" altLang="zh-CN" dirty="0" smtClean="0"/>
          </a:p>
          <a:p>
            <a:r>
              <a:rPr lang="zh-CN" altLang="zh-CN" dirty="0"/>
              <a:t>（</a:t>
            </a:r>
            <a:r>
              <a:rPr lang="en-US" altLang="zh-CN" dirty="0"/>
              <a:t>3</a:t>
            </a:r>
            <a:r>
              <a:rPr lang="zh-CN" altLang="zh-CN" dirty="0"/>
              <a:t>）如何防止</a:t>
            </a:r>
            <a:r>
              <a:rPr lang="en-US" altLang="zh-CN" dirty="0" err="1"/>
              <a:t>Spampot</a:t>
            </a:r>
            <a:r>
              <a:rPr lang="zh-CN" altLang="zh-CN" dirty="0"/>
              <a:t>系统的</a:t>
            </a:r>
            <a:r>
              <a:rPr lang="en-US" altLang="zh-CN" dirty="0"/>
              <a:t>IP</a:t>
            </a:r>
            <a:r>
              <a:rPr lang="zh-CN" altLang="zh-CN" dirty="0"/>
              <a:t>地址被黑名单组织或邮件服务商列入黑名单。</a:t>
            </a:r>
            <a:endParaRPr lang="zh-CN" altLang="en-US" dirty="0"/>
          </a:p>
        </p:txBody>
      </p:sp>
    </p:spTree>
    <p:extLst>
      <p:ext uri="{BB962C8B-B14F-4D97-AF65-F5344CB8AC3E}">
        <p14:creationId xmlns:p14="http://schemas.microsoft.com/office/powerpoint/2010/main" val="3482056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a:t>
            </a:r>
            <a:endParaRPr lang="zh-CN" altLang="en-US" dirty="0"/>
          </a:p>
        </p:txBody>
      </p:sp>
      <p:sp>
        <p:nvSpPr>
          <p:cNvPr id="3" name="文本占位符 2"/>
          <p:cNvSpPr>
            <a:spLocks noGrp="1"/>
          </p:cNvSpPr>
          <p:nvPr>
            <p:ph type="body" sz="quarter" idx="13"/>
          </p:nvPr>
        </p:nvSpPr>
        <p:spPr/>
        <p:txBody>
          <a:bodyPr>
            <a:normAutofit fontScale="77500" lnSpcReduction="20000"/>
          </a:bodyPr>
          <a:lstStyle/>
          <a:p>
            <a:pPr>
              <a:lnSpc>
                <a:spcPct val="150000"/>
              </a:lnSpc>
              <a:buFont typeface="Wingdings" pitchFamily="2" charset="2"/>
              <a:buChar char="Ø"/>
            </a:pPr>
            <a:r>
              <a:rPr lang="zh-CN" altLang="en-US" dirty="0"/>
              <a:t>反垃圾邮件及邮件蜜罐技术介绍</a:t>
            </a:r>
            <a:endParaRPr lang="en-US" altLang="zh-CN" dirty="0"/>
          </a:p>
          <a:p>
            <a:pPr>
              <a:lnSpc>
                <a:spcPct val="150000"/>
              </a:lnSpc>
              <a:buFont typeface="Wingdings" pitchFamily="2" charset="2"/>
              <a:buChar char="Ø"/>
            </a:pPr>
            <a:r>
              <a:rPr lang="en-US" altLang="zh-CN" dirty="0" err="1"/>
              <a:t>Spampot</a:t>
            </a:r>
            <a:r>
              <a:rPr lang="zh-CN" altLang="en-US" dirty="0"/>
              <a:t>系统的设计与特点</a:t>
            </a:r>
            <a:endParaRPr lang="en-US" altLang="zh-CN" dirty="0"/>
          </a:p>
          <a:p>
            <a:pPr>
              <a:lnSpc>
                <a:spcPct val="150000"/>
              </a:lnSpc>
              <a:buFont typeface="Wingdings" pitchFamily="2" charset="2"/>
              <a:buChar char="Ø"/>
            </a:pPr>
            <a:r>
              <a:rPr lang="en-US" altLang="zh-CN" dirty="0" err="1">
                <a:solidFill>
                  <a:srgbClr val="0070C0"/>
                </a:solidFill>
              </a:rPr>
              <a:t>Spampot</a:t>
            </a:r>
            <a:r>
              <a:rPr lang="zh-CN" altLang="en-US" dirty="0">
                <a:solidFill>
                  <a:srgbClr val="0070C0"/>
                </a:solidFill>
              </a:rPr>
              <a:t>系统部署情况与数据分析</a:t>
            </a:r>
            <a:endParaRPr lang="en-US" altLang="zh-CN" dirty="0">
              <a:solidFill>
                <a:srgbClr val="0070C0"/>
              </a:solidFill>
            </a:endParaRPr>
          </a:p>
          <a:p>
            <a:pPr lvl="1">
              <a:lnSpc>
                <a:spcPct val="150000"/>
              </a:lnSpc>
              <a:buFont typeface="Arial" pitchFamily="34" charset="0"/>
              <a:buChar char="•"/>
            </a:pPr>
            <a:r>
              <a:rPr lang="zh-CN" altLang="en-US" dirty="0"/>
              <a:t>捕获数据情况统计</a:t>
            </a:r>
          </a:p>
          <a:p>
            <a:pPr lvl="1">
              <a:lnSpc>
                <a:spcPct val="150000"/>
              </a:lnSpc>
              <a:buFont typeface="Arial" pitchFamily="34" charset="0"/>
              <a:buChar char="•"/>
            </a:pPr>
            <a:r>
              <a:rPr lang="zh-CN" altLang="en-US" dirty="0"/>
              <a:t>伪造或隐藏信息统计</a:t>
            </a:r>
          </a:p>
          <a:p>
            <a:pPr lvl="1">
              <a:lnSpc>
                <a:spcPct val="150000"/>
              </a:lnSpc>
              <a:buFont typeface="Arial" pitchFamily="34" charset="0"/>
              <a:buChar char="•"/>
            </a:pPr>
            <a:r>
              <a:rPr lang="zh-CN" altLang="en-US" dirty="0"/>
              <a:t>典型测试邮件数据分析</a:t>
            </a:r>
          </a:p>
          <a:p>
            <a:pPr lvl="1">
              <a:lnSpc>
                <a:spcPct val="150000"/>
              </a:lnSpc>
              <a:buFont typeface="Arial" pitchFamily="34" charset="0"/>
              <a:buChar char="•"/>
            </a:pPr>
            <a:r>
              <a:rPr lang="zh-CN" altLang="en-US" dirty="0"/>
              <a:t>僵尸网络的发现</a:t>
            </a:r>
            <a:endParaRPr lang="en-US" altLang="zh-CN" dirty="0"/>
          </a:p>
          <a:p>
            <a:pPr>
              <a:lnSpc>
                <a:spcPct val="150000"/>
              </a:lnSpc>
              <a:buFont typeface="Wingdings" pitchFamily="2" charset="2"/>
              <a:buChar char="Ø"/>
            </a:pPr>
            <a:r>
              <a:rPr lang="zh-CN" altLang="en-US" dirty="0" smtClean="0"/>
              <a:t>下一步</a:t>
            </a:r>
            <a:r>
              <a:rPr lang="zh-CN" altLang="en-US" dirty="0"/>
              <a:t>工作</a:t>
            </a:r>
          </a:p>
        </p:txBody>
      </p:sp>
    </p:spTree>
    <p:extLst>
      <p:ext uri="{BB962C8B-B14F-4D97-AF65-F5344CB8AC3E}">
        <p14:creationId xmlns:p14="http://schemas.microsoft.com/office/powerpoint/2010/main" val="20580204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Spampot</a:t>
            </a:r>
            <a:r>
              <a:rPr lang="zh-CN" altLang="en-US" dirty="0"/>
              <a:t>部署</a:t>
            </a:r>
            <a:r>
              <a:rPr lang="zh-CN" altLang="en-US" dirty="0" smtClean="0"/>
              <a:t>情况</a:t>
            </a:r>
            <a:endParaRPr lang="zh-CN" altLang="en-US" dirty="0"/>
          </a:p>
        </p:txBody>
      </p:sp>
      <p:sp>
        <p:nvSpPr>
          <p:cNvPr id="4" name="文本占位符 3"/>
          <p:cNvSpPr>
            <a:spLocks noGrp="1"/>
          </p:cNvSpPr>
          <p:nvPr>
            <p:ph type="body" sz="quarter" idx="13"/>
          </p:nvPr>
        </p:nvSpPr>
        <p:spPr>
          <a:xfrm>
            <a:off x="468313" y="1773238"/>
            <a:ext cx="8280400" cy="5084762"/>
          </a:xfrm>
        </p:spPr>
        <p:txBody>
          <a:bodyPr/>
          <a:lstStyle/>
          <a:p>
            <a:pPr>
              <a:buFont typeface="Wingdings" pitchFamily="2" charset="2"/>
              <a:buChar char="Ø"/>
            </a:pPr>
            <a:r>
              <a:rPr lang="zh-CN" altLang="zh-CN" dirty="0"/>
              <a:t>清华大学网络与信息安全</a:t>
            </a:r>
            <a:r>
              <a:rPr lang="zh-CN" altLang="zh-CN" dirty="0" smtClean="0"/>
              <a:t>实验室分别</a:t>
            </a:r>
            <a:r>
              <a:rPr lang="zh-CN" altLang="zh-CN" dirty="0"/>
              <a:t>在教育网（</a:t>
            </a:r>
            <a:r>
              <a:rPr lang="en-US" altLang="zh-CN" dirty="0"/>
              <a:t>CERNET</a:t>
            </a:r>
            <a:r>
              <a:rPr lang="zh-CN" altLang="zh-CN" dirty="0"/>
              <a:t>）、清华大学、北京大学、北京网通和美国租用主机共部署了</a:t>
            </a:r>
            <a:r>
              <a:rPr lang="en-US" altLang="zh-CN" dirty="0"/>
              <a:t>7</a:t>
            </a:r>
            <a:r>
              <a:rPr lang="zh-CN" altLang="zh-CN" dirty="0"/>
              <a:t>个</a:t>
            </a:r>
            <a:r>
              <a:rPr lang="en-US" altLang="zh-CN" dirty="0" err="1"/>
              <a:t>Spampot</a:t>
            </a:r>
            <a:r>
              <a:rPr lang="zh-CN" altLang="zh-CN" dirty="0"/>
              <a:t>邮件蜜罐客户端，部署以来，记录了来自</a:t>
            </a:r>
            <a:r>
              <a:rPr lang="en-US" altLang="zh-CN" dirty="0"/>
              <a:t>2,138</a:t>
            </a:r>
            <a:r>
              <a:rPr lang="zh-CN" altLang="zh-CN" dirty="0"/>
              <a:t>个</a:t>
            </a:r>
            <a:r>
              <a:rPr lang="en-US" altLang="zh-CN" dirty="0"/>
              <a:t>IP</a:t>
            </a:r>
            <a:r>
              <a:rPr lang="zh-CN" altLang="zh-CN" dirty="0"/>
              <a:t>地址的</a:t>
            </a:r>
            <a:r>
              <a:rPr lang="en-US" altLang="zh-CN" dirty="0"/>
              <a:t>546,001</a:t>
            </a:r>
            <a:r>
              <a:rPr lang="zh-CN" altLang="zh-CN" dirty="0"/>
              <a:t>次的开放中继和开发代理扫描行为，并捕获了发往</a:t>
            </a:r>
            <a:r>
              <a:rPr lang="en-US" altLang="zh-CN" dirty="0"/>
              <a:t>71</a:t>
            </a:r>
            <a:r>
              <a:rPr lang="zh-CN" altLang="zh-CN" dirty="0"/>
              <a:t>万个目的邮箱的</a:t>
            </a:r>
            <a:r>
              <a:rPr lang="en-US" altLang="zh-CN" dirty="0"/>
              <a:t>103,499</a:t>
            </a:r>
            <a:r>
              <a:rPr lang="zh-CN" altLang="zh-CN" dirty="0"/>
              <a:t>份垃圾邮件样本。</a:t>
            </a:r>
            <a:endParaRPr lang="zh-CN" altLang="en-US" dirty="0"/>
          </a:p>
        </p:txBody>
      </p:sp>
    </p:spTree>
    <p:extLst>
      <p:ext uri="{BB962C8B-B14F-4D97-AF65-F5344CB8AC3E}">
        <p14:creationId xmlns:p14="http://schemas.microsoft.com/office/powerpoint/2010/main" val="31792995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垃圾邮件发送</a:t>
            </a:r>
            <a:r>
              <a:rPr lang="zh-CN" altLang="zh-CN" dirty="0" smtClean="0"/>
              <a:t>源情况</a:t>
            </a:r>
            <a:endParaRPr lang="zh-CN" altLang="en-US" dirty="0"/>
          </a:p>
        </p:txBody>
      </p:sp>
      <p:graphicFrame>
        <p:nvGraphicFramePr>
          <p:cNvPr id="5" name="图表 4"/>
          <p:cNvGraphicFramePr/>
          <p:nvPr>
            <p:extLst>
              <p:ext uri="{D42A27DB-BD31-4B8C-83A1-F6EECF244321}">
                <p14:modId xmlns:p14="http://schemas.microsoft.com/office/powerpoint/2010/main" val="3387293228"/>
              </p:ext>
            </p:extLst>
          </p:nvPr>
        </p:nvGraphicFramePr>
        <p:xfrm>
          <a:off x="179512" y="1772816"/>
          <a:ext cx="8964488" cy="453650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248673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垃圾邮件发送</a:t>
            </a:r>
            <a:r>
              <a:rPr lang="zh-CN" altLang="zh-CN" dirty="0" smtClean="0"/>
              <a:t>源情况</a:t>
            </a:r>
            <a:endParaRPr lang="zh-CN" altLang="en-US" dirty="0"/>
          </a:p>
        </p:txBody>
      </p:sp>
      <p:graphicFrame>
        <p:nvGraphicFramePr>
          <p:cNvPr id="6" name="图表 5"/>
          <p:cNvGraphicFramePr/>
          <p:nvPr>
            <p:extLst>
              <p:ext uri="{D42A27DB-BD31-4B8C-83A1-F6EECF244321}">
                <p14:modId xmlns:p14="http://schemas.microsoft.com/office/powerpoint/2010/main" val="3549784416"/>
              </p:ext>
            </p:extLst>
          </p:nvPr>
        </p:nvGraphicFramePr>
        <p:xfrm>
          <a:off x="323528" y="1772816"/>
          <a:ext cx="8208912" cy="489654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166882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捕获</a:t>
            </a:r>
            <a:r>
              <a:rPr lang="zh-CN" altLang="en-US" dirty="0" smtClean="0"/>
              <a:t>攻击</a:t>
            </a:r>
            <a:r>
              <a:rPr lang="zh-CN" altLang="zh-CN" dirty="0" smtClean="0"/>
              <a:t>数据</a:t>
            </a:r>
            <a:r>
              <a:rPr lang="zh-CN" altLang="en-US" dirty="0" smtClean="0"/>
              <a:t>情况统计</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312872250"/>
              </p:ext>
            </p:extLst>
          </p:nvPr>
        </p:nvGraphicFramePr>
        <p:xfrm>
          <a:off x="179512" y="1916832"/>
          <a:ext cx="8649736" cy="4032450"/>
        </p:xfrm>
        <a:graphic>
          <a:graphicData uri="http://schemas.openxmlformats.org/drawingml/2006/table">
            <a:tbl>
              <a:tblPr firstRow="1" firstCol="1" bandRow="1">
                <a:tableStyleId>{5C22544A-7EE6-4342-B048-85BDC9FD1C3A}</a:tableStyleId>
              </a:tblPr>
              <a:tblGrid>
                <a:gridCol w="5534100"/>
                <a:gridCol w="3115636"/>
              </a:tblGrid>
              <a:tr h="448050">
                <a:tc>
                  <a:txBody>
                    <a:bodyPr/>
                    <a:lstStyle/>
                    <a:p>
                      <a:pPr algn="just">
                        <a:spcAft>
                          <a:spcPts val="0"/>
                        </a:spcAft>
                      </a:pPr>
                      <a:r>
                        <a:rPr lang="zh-CN" sz="2400" kern="100" dirty="0">
                          <a:effectLst/>
                        </a:rPr>
                        <a:t>数据类型</a:t>
                      </a:r>
                      <a:endParaRPr lang="zh-CN" sz="2400" kern="100" dirty="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2400" kern="100" dirty="0">
                          <a:effectLst/>
                        </a:rPr>
                        <a:t>数量</a:t>
                      </a:r>
                      <a:endParaRPr lang="zh-CN" sz="2400" kern="100" dirty="0">
                        <a:solidFill>
                          <a:srgbClr val="000000"/>
                        </a:solidFill>
                        <a:effectLst/>
                        <a:latin typeface="Calibri"/>
                        <a:ea typeface="宋体"/>
                        <a:cs typeface="Times New Roman"/>
                      </a:endParaRPr>
                    </a:p>
                  </a:txBody>
                  <a:tcPr marL="68580" marR="68580" marT="0" marB="0"/>
                </a:tc>
              </a:tr>
              <a:tr h="448050">
                <a:tc>
                  <a:txBody>
                    <a:bodyPr/>
                    <a:lstStyle/>
                    <a:p>
                      <a:pPr algn="just">
                        <a:spcAft>
                          <a:spcPts val="0"/>
                        </a:spcAft>
                      </a:pPr>
                      <a:r>
                        <a:rPr lang="en-US" sz="2400" kern="100">
                          <a:effectLst/>
                        </a:rPr>
                        <a:t>SMTP</a:t>
                      </a:r>
                      <a:r>
                        <a:rPr lang="zh-CN" sz="2400" kern="100">
                          <a:effectLst/>
                        </a:rPr>
                        <a:t>连接数量</a:t>
                      </a:r>
                      <a:endParaRPr lang="zh-CN" sz="2400" kern="10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en-US" sz="2400" kern="100">
                          <a:effectLst/>
                        </a:rPr>
                        <a:t>172,099</a:t>
                      </a:r>
                      <a:endParaRPr lang="zh-CN" sz="2400" kern="100">
                        <a:solidFill>
                          <a:srgbClr val="000000"/>
                        </a:solidFill>
                        <a:effectLst/>
                        <a:latin typeface="Calibri"/>
                        <a:ea typeface="宋体"/>
                        <a:cs typeface="Times New Roman"/>
                      </a:endParaRPr>
                    </a:p>
                  </a:txBody>
                  <a:tcPr marL="68580" marR="68580" marT="0" marB="0"/>
                </a:tc>
              </a:tr>
              <a:tr h="896100">
                <a:tc>
                  <a:txBody>
                    <a:bodyPr/>
                    <a:lstStyle/>
                    <a:p>
                      <a:pPr algn="just">
                        <a:spcAft>
                          <a:spcPts val="0"/>
                        </a:spcAft>
                      </a:pPr>
                      <a:r>
                        <a:rPr lang="zh-CN" sz="2400" kern="100">
                          <a:effectLst/>
                        </a:rPr>
                        <a:t>协议比例</a:t>
                      </a:r>
                    </a:p>
                    <a:p>
                      <a:pPr algn="just">
                        <a:spcAft>
                          <a:spcPts val="0"/>
                        </a:spcAft>
                      </a:pPr>
                      <a:r>
                        <a:rPr lang="zh-CN" sz="2400" kern="100">
                          <a:effectLst/>
                        </a:rPr>
                        <a:t>（</a:t>
                      </a:r>
                      <a:r>
                        <a:rPr lang="en-US" sz="2400" kern="100">
                          <a:effectLst/>
                        </a:rPr>
                        <a:t>Open Relay/HTTP Proxy/SOCKS</a:t>
                      </a:r>
                      <a:r>
                        <a:rPr lang="zh-CN" sz="2400" kern="100">
                          <a:effectLst/>
                        </a:rPr>
                        <a:t>）</a:t>
                      </a:r>
                      <a:endParaRPr lang="zh-CN" sz="2400" kern="10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en-US" sz="2400" kern="100">
                          <a:effectLst/>
                        </a:rPr>
                        <a:t>1.3%/46.1%/52.4%</a:t>
                      </a:r>
                      <a:endParaRPr lang="zh-CN" sz="2400" kern="100">
                        <a:solidFill>
                          <a:srgbClr val="000000"/>
                        </a:solidFill>
                        <a:effectLst/>
                        <a:latin typeface="Calibri"/>
                        <a:ea typeface="宋体"/>
                        <a:cs typeface="Times New Roman"/>
                      </a:endParaRPr>
                    </a:p>
                  </a:txBody>
                  <a:tcPr marL="68580" marR="68580" marT="0" marB="0"/>
                </a:tc>
              </a:tr>
              <a:tr h="448050">
                <a:tc>
                  <a:txBody>
                    <a:bodyPr/>
                    <a:lstStyle/>
                    <a:p>
                      <a:pPr algn="just">
                        <a:spcAft>
                          <a:spcPts val="0"/>
                        </a:spcAft>
                      </a:pPr>
                      <a:r>
                        <a:rPr lang="zh-CN" sz="2400" kern="100">
                          <a:effectLst/>
                        </a:rPr>
                        <a:t>请求转发邮件的连接数量</a:t>
                      </a:r>
                      <a:endParaRPr lang="zh-CN" sz="2400" kern="10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en-US" sz="2400" kern="100">
                          <a:effectLst/>
                        </a:rPr>
                        <a:t>103,499</a:t>
                      </a:r>
                      <a:endParaRPr lang="zh-CN" sz="2400" kern="100">
                        <a:solidFill>
                          <a:srgbClr val="000000"/>
                        </a:solidFill>
                        <a:effectLst/>
                        <a:latin typeface="Calibri"/>
                        <a:ea typeface="宋体"/>
                        <a:cs typeface="Times New Roman"/>
                      </a:endParaRPr>
                    </a:p>
                  </a:txBody>
                  <a:tcPr marL="68580" marR="68580" marT="0" marB="0"/>
                </a:tc>
              </a:tr>
              <a:tr h="448050">
                <a:tc>
                  <a:txBody>
                    <a:bodyPr/>
                    <a:lstStyle/>
                    <a:p>
                      <a:pPr algn="just">
                        <a:spcAft>
                          <a:spcPts val="0"/>
                        </a:spcAft>
                      </a:pPr>
                      <a:r>
                        <a:rPr lang="zh-CN" sz="2400" kern="100" dirty="0">
                          <a:effectLst/>
                        </a:rPr>
                        <a:t>恶意源</a:t>
                      </a:r>
                      <a:r>
                        <a:rPr lang="en-US" sz="2400" kern="100" dirty="0">
                          <a:effectLst/>
                        </a:rPr>
                        <a:t>IP</a:t>
                      </a:r>
                      <a:r>
                        <a:rPr lang="zh-CN" sz="2400" kern="100" dirty="0">
                          <a:effectLst/>
                        </a:rPr>
                        <a:t>地址数量</a:t>
                      </a:r>
                      <a:endParaRPr lang="zh-CN" sz="2400" kern="100" dirty="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en-US" sz="2400" kern="100">
                          <a:effectLst/>
                        </a:rPr>
                        <a:t>2,138</a:t>
                      </a:r>
                      <a:endParaRPr lang="zh-CN" sz="2400" kern="100">
                        <a:solidFill>
                          <a:srgbClr val="000000"/>
                        </a:solidFill>
                        <a:effectLst/>
                        <a:latin typeface="Calibri"/>
                        <a:ea typeface="宋体"/>
                        <a:cs typeface="Times New Roman"/>
                      </a:endParaRPr>
                    </a:p>
                  </a:txBody>
                  <a:tcPr marL="68580" marR="68580" marT="0" marB="0"/>
                </a:tc>
              </a:tr>
              <a:tr h="448050">
                <a:tc>
                  <a:txBody>
                    <a:bodyPr/>
                    <a:lstStyle/>
                    <a:p>
                      <a:pPr algn="just">
                        <a:spcAft>
                          <a:spcPts val="0"/>
                        </a:spcAft>
                      </a:pPr>
                      <a:r>
                        <a:rPr lang="zh-CN" sz="2400" kern="100">
                          <a:effectLst/>
                        </a:rPr>
                        <a:t>邮件的收件人次数</a:t>
                      </a:r>
                      <a:endParaRPr lang="zh-CN" sz="2400" kern="10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en-US" sz="2400" kern="100">
                          <a:effectLst/>
                        </a:rPr>
                        <a:t>944,919</a:t>
                      </a:r>
                      <a:endParaRPr lang="zh-CN" sz="2400" kern="100">
                        <a:solidFill>
                          <a:srgbClr val="000000"/>
                        </a:solidFill>
                        <a:effectLst/>
                        <a:latin typeface="Calibri"/>
                        <a:ea typeface="宋体"/>
                        <a:cs typeface="Times New Roman"/>
                      </a:endParaRPr>
                    </a:p>
                  </a:txBody>
                  <a:tcPr marL="68580" marR="68580" marT="0" marB="0"/>
                </a:tc>
              </a:tr>
              <a:tr h="448050">
                <a:tc>
                  <a:txBody>
                    <a:bodyPr/>
                    <a:lstStyle/>
                    <a:p>
                      <a:pPr algn="just">
                        <a:spcAft>
                          <a:spcPts val="0"/>
                        </a:spcAft>
                      </a:pPr>
                      <a:r>
                        <a:rPr lang="zh-CN" sz="2400" kern="100" dirty="0">
                          <a:effectLst/>
                        </a:rPr>
                        <a:t>不同的收件人数量</a:t>
                      </a:r>
                      <a:endParaRPr lang="zh-CN" sz="2400" kern="100" dirty="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en-US" sz="2400" kern="100" dirty="0">
                          <a:effectLst/>
                        </a:rPr>
                        <a:t>718,849</a:t>
                      </a:r>
                      <a:endParaRPr lang="zh-CN" sz="2400" kern="100" dirty="0">
                        <a:solidFill>
                          <a:srgbClr val="000000"/>
                        </a:solidFill>
                        <a:effectLst/>
                        <a:latin typeface="Calibri"/>
                        <a:ea typeface="宋体"/>
                        <a:cs typeface="Times New Roman"/>
                      </a:endParaRPr>
                    </a:p>
                  </a:txBody>
                  <a:tcPr marL="68580" marR="68580" marT="0" marB="0"/>
                </a:tc>
              </a:tr>
              <a:tr h="448050">
                <a:tc>
                  <a:txBody>
                    <a:bodyPr/>
                    <a:lstStyle/>
                    <a:p>
                      <a:pPr algn="just">
                        <a:spcAft>
                          <a:spcPts val="0"/>
                        </a:spcAft>
                      </a:pPr>
                      <a:r>
                        <a:rPr lang="zh-CN" sz="2400" kern="100" dirty="0">
                          <a:effectLst/>
                        </a:rPr>
                        <a:t>不同的目标域名数量</a:t>
                      </a:r>
                      <a:endParaRPr lang="zh-CN" sz="2400" kern="100" dirty="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en-US" sz="2400" kern="100" dirty="0">
                          <a:effectLst/>
                        </a:rPr>
                        <a:t>3,447</a:t>
                      </a:r>
                      <a:endParaRPr lang="zh-CN" sz="2400" kern="100" dirty="0">
                        <a:solidFill>
                          <a:srgbClr val="000000"/>
                        </a:solidFill>
                        <a:effectLst/>
                        <a:latin typeface="Calibri"/>
                        <a:ea typeface="宋体"/>
                        <a:cs typeface="Times New Roman"/>
                      </a:endParaRPr>
                    </a:p>
                  </a:txBody>
                  <a:tcPr marL="68580" marR="68580" marT="0" marB="0"/>
                </a:tc>
              </a:tr>
            </a:tbl>
          </a:graphicData>
        </a:graphic>
      </p:graphicFrame>
      <p:sp>
        <p:nvSpPr>
          <p:cNvPr id="6" name="TextBox 5"/>
          <p:cNvSpPr txBox="1"/>
          <p:nvPr/>
        </p:nvSpPr>
        <p:spPr>
          <a:xfrm>
            <a:off x="2915816" y="6093296"/>
            <a:ext cx="3467616" cy="584775"/>
          </a:xfrm>
          <a:prstGeom prst="rect">
            <a:avLst/>
          </a:prstGeom>
          <a:noFill/>
        </p:spPr>
        <p:txBody>
          <a:bodyPr wrap="none" rtlCol="0">
            <a:spAutoFit/>
          </a:bodyPr>
          <a:lstStyle/>
          <a:p>
            <a:r>
              <a:rPr lang="zh-CN" altLang="zh-CN" sz="3200" dirty="0"/>
              <a:t>捕获数据情况统计</a:t>
            </a:r>
            <a:endParaRPr lang="zh-CN" altLang="en-US" sz="3200" dirty="0"/>
          </a:p>
        </p:txBody>
      </p:sp>
    </p:spTree>
    <p:extLst>
      <p:ext uri="{BB962C8B-B14F-4D97-AF65-F5344CB8AC3E}">
        <p14:creationId xmlns:p14="http://schemas.microsoft.com/office/powerpoint/2010/main" val="29428292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捕获</a:t>
            </a:r>
            <a:r>
              <a:rPr lang="zh-CN" altLang="zh-CN" dirty="0" smtClean="0"/>
              <a:t>数据</a:t>
            </a:r>
            <a:r>
              <a:rPr lang="zh-CN" altLang="en-US" dirty="0" smtClean="0"/>
              <a:t>情况统计</a:t>
            </a:r>
            <a:endParaRPr lang="zh-CN" altLang="en-US" dirty="0"/>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08520" y="2050560"/>
            <a:ext cx="9252520" cy="4793178"/>
          </a:xfrm>
          <a:prstGeom prst="rect">
            <a:avLst/>
          </a:prstGeom>
          <a:noFill/>
          <a:ln>
            <a:noFill/>
          </a:ln>
        </p:spPr>
      </p:pic>
      <p:sp>
        <p:nvSpPr>
          <p:cNvPr id="7" name="TextBox 6"/>
          <p:cNvSpPr txBox="1"/>
          <p:nvPr/>
        </p:nvSpPr>
        <p:spPr>
          <a:xfrm>
            <a:off x="3203848" y="1809395"/>
            <a:ext cx="2954655" cy="461665"/>
          </a:xfrm>
          <a:prstGeom prst="rect">
            <a:avLst/>
          </a:prstGeom>
          <a:noFill/>
        </p:spPr>
        <p:txBody>
          <a:bodyPr wrap="none" rtlCol="0">
            <a:spAutoFit/>
          </a:bodyPr>
          <a:lstStyle/>
          <a:p>
            <a:r>
              <a:rPr lang="zh-CN" altLang="en-US" sz="2400" dirty="0" smtClean="0"/>
              <a:t>接收邮件的域名情况</a:t>
            </a:r>
            <a:endParaRPr lang="zh-CN" altLang="en-US" sz="2400" dirty="0"/>
          </a:p>
        </p:txBody>
      </p:sp>
      <p:sp>
        <p:nvSpPr>
          <p:cNvPr id="8" name="TextBox 7"/>
          <p:cNvSpPr txBox="1"/>
          <p:nvPr/>
        </p:nvSpPr>
        <p:spPr>
          <a:xfrm>
            <a:off x="4139952" y="3356992"/>
            <a:ext cx="3024336" cy="369332"/>
          </a:xfrm>
          <a:prstGeom prst="rect">
            <a:avLst/>
          </a:prstGeom>
          <a:noFill/>
        </p:spPr>
        <p:txBody>
          <a:bodyPr wrap="square" rtlCol="0">
            <a:spAutoFit/>
          </a:bodyPr>
          <a:lstStyle/>
          <a:p>
            <a:endParaRPr lang="zh-CN" altLang="en-US" dirty="0"/>
          </a:p>
        </p:txBody>
      </p:sp>
      <p:sp>
        <p:nvSpPr>
          <p:cNvPr id="9" name="TextBox 8"/>
          <p:cNvSpPr txBox="1"/>
          <p:nvPr/>
        </p:nvSpPr>
        <p:spPr>
          <a:xfrm>
            <a:off x="2915816" y="3726324"/>
            <a:ext cx="5112568" cy="1754326"/>
          </a:xfrm>
          <a:prstGeom prst="rect">
            <a:avLst/>
          </a:prstGeom>
          <a:noFill/>
        </p:spPr>
        <p:txBody>
          <a:bodyPr wrap="square" rtlCol="0">
            <a:spAutoFit/>
          </a:bodyPr>
          <a:lstStyle/>
          <a:p>
            <a:r>
              <a:rPr lang="en-US" altLang="zh-CN" dirty="0" smtClean="0"/>
              <a:t>1</a:t>
            </a:r>
            <a:r>
              <a:rPr lang="zh-CN" altLang="en-US" dirty="0" smtClean="0"/>
              <a:t>、</a:t>
            </a:r>
            <a:r>
              <a:rPr lang="en-US" altLang="zh-CN" dirty="0" smtClean="0"/>
              <a:t>80.5</a:t>
            </a:r>
            <a:r>
              <a:rPr lang="en-US" altLang="zh-CN" dirty="0"/>
              <a:t>%</a:t>
            </a:r>
            <a:r>
              <a:rPr lang="zh-CN" altLang="zh-CN" dirty="0"/>
              <a:t>的域名仅接收了一封邮件</a:t>
            </a:r>
            <a:r>
              <a:rPr lang="zh-CN" altLang="zh-CN" dirty="0" smtClean="0"/>
              <a:t>。</a:t>
            </a:r>
            <a:endParaRPr lang="en-US" altLang="zh-CN" dirty="0" smtClean="0"/>
          </a:p>
          <a:p>
            <a:r>
              <a:rPr lang="en-US" altLang="zh-CN" dirty="0" smtClean="0"/>
              <a:t>2</a:t>
            </a:r>
            <a:r>
              <a:rPr lang="zh-CN" altLang="en-US" dirty="0" smtClean="0"/>
              <a:t>、</a:t>
            </a:r>
            <a:r>
              <a:rPr lang="en-US" altLang="zh-CN" dirty="0" smtClean="0"/>
              <a:t>97.5</a:t>
            </a:r>
            <a:r>
              <a:rPr lang="en-US" altLang="zh-CN" dirty="0"/>
              <a:t>%</a:t>
            </a:r>
            <a:r>
              <a:rPr lang="zh-CN" altLang="zh-CN" dirty="0"/>
              <a:t>的域名接收邮件少于</a:t>
            </a:r>
            <a:r>
              <a:rPr lang="en-US" altLang="zh-CN" dirty="0"/>
              <a:t>10</a:t>
            </a:r>
            <a:r>
              <a:rPr lang="zh-CN" altLang="zh-CN" dirty="0" smtClean="0"/>
              <a:t>份</a:t>
            </a:r>
            <a:r>
              <a:rPr lang="en-US" altLang="zh-CN" dirty="0" smtClean="0"/>
              <a:t>;</a:t>
            </a:r>
          </a:p>
          <a:p>
            <a:r>
              <a:rPr lang="en-US" altLang="zh-CN" dirty="0" smtClean="0"/>
              <a:t>3</a:t>
            </a:r>
            <a:r>
              <a:rPr lang="zh-CN" altLang="en-US" dirty="0" smtClean="0"/>
              <a:t>、</a:t>
            </a:r>
            <a:r>
              <a:rPr lang="zh-CN" altLang="zh-CN" dirty="0" smtClean="0"/>
              <a:t>超过</a:t>
            </a:r>
            <a:r>
              <a:rPr lang="en-US" altLang="zh-CN" dirty="0"/>
              <a:t>100</a:t>
            </a:r>
            <a:r>
              <a:rPr lang="zh-CN" altLang="zh-CN" dirty="0"/>
              <a:t>封的域名仅有</a:t>
            </a:r>
            <a:r>
              <a:rPr lang="en-US" altLang="zh-CN" dirty="0"/>
              <a:t>21</a:t>
            </a:r>
            <a:r>
              <a:rPr lang="zh-CN" altLang="zh-CN" dirty="0"/>
              <a:t>个，占总域名的</a:t>
            </a:r>
            <a:r>
              <a:rPr lang="en-US" altLang="zh-CN" dirty="0"/>
              <a:t>0.6</a:t>
            </a:r>
            <a:r>
              <a:rPr lang="en-US" altLang="zh-CN" dirty="0" smtClean="0"/>
              <a:t>%</a:t>
            </a:r>
            <a:r>
              <a:rPr lang="zh-CN" altLang="en-US" dirty="0" smtClean="0"/>
              <a:t>。</a:t>
            </a:r>
            <a:endParaRPr lang="en-US" altLang="zh-CN" dirty="0" smtClean="0"/>
          </a:p>
          <a:p>
            <a:r>
              <a:rPr lang="en-US" altLang="zh-CN" dirty="0" smtClean="0"/>
              <a:t>4</a:t>
            </a:r>
            <a:r>
              <a:rPr lang="zh-CN" altLang="en-US" smtClean="0"/>
              <a:t>、有</a:t>
            </a:r>
            <a:r>
              <a:rPr lang="zh-CN" altLang="zh-CN" smtClean="0"/>
              <a:t>三</a:t>
            </a:r>
            <a:r>
              <a:rPr lang="zh-CN" altLang="zh-CN" dirty="0"/>
              <a:t>个域名</a:t>
            </a:r>
            <a:r>
              <a:rPr lang="en-US" altLang="zh-CN" dirty="0"/>
              <a:t>yahoo.com.tw</a:t>
            </a:r>
            <a:r>
              <a:rPr lang="zh-CN" altLang="zh-CN" dirty="0"/>
              <a:t>、</a:t>
            </a:r>
            <a:r>
              <a:rPr lang="en-US" altLang="zh-CN" dirty="0"/>
              <a:t>hinet.com</a:t>
            </a:r>
            <a:r>
              <a:rPr lang="zh-CN" altLang="zh-CN" dirty="0"/>
              <a:t>和</a:t>
            </a:r>
            <a:r>
              <a:rPr lang="en-US" altLang="zh-CN" dirty="0"/>
              <a:t>gmail.com</a:t>
            </a:r>
            <a:r>
              <a:rPr lang="zh-CN" altLang="zh-CN" dirty="0"/>
              <a:t>接收</a:t>
            </a:r>
            <a:r>
              <a:rPr lang="zh-CN" altLang="zh-CN" dirty="0" smtClean="0"/>
              <a:t>了</a:t>
            </a:r>
            <a:r>
              <a:rPr lang="en-US" altLang="zh-CN" dirty="0" smtClean="0"/>
              <a:t>95.76%</a:t>
            </a:r>
            <a:r>
              <a:rPr lang="zh-CN" altLang="zh-CN" dirty="0" smtClean="0"/>
              <a:t>的邮件</a:t>
            </a:r>
            <a:r>
              <a:rPr lang="zh-CN" altLang="en-US" dirty="0" smtClean="0"/>
              <a:t>。</a:t>
            </a:r>
            <a:endParaRPr lang="zh-CN" altLang="en-US" dirty="0"/>
          </a:p>
        </p:txBody>
      </p:sp>
    </p:spTree>
    <p:extLst>
      <p:ext uri="{BB962C8B-B14F-4D97-AF65-F5344CB8AC3E}">
        <p14:creationId xmlns:p14="http://schemas.microsoft.com/office/powerpoint/2010/main" val="2829153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Spammer</a:t>
            </a:r>
            <a:r>
              <a:rPr lang="zh-CN" altLang="zh-CN" dirty="0"/>
              <a:t>伪造或隐藏信息统计</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224352212"/>
              </p:ext>
            </p:extLst>
          </p:nvPr>
        </p:nvGraphicFramePr>
        <p:xfrm>
          <a:off x="2195736" y="3861048"/>
          <a:ext cx="4896544" cy="2592289"/>
        </p:xfrm>
        <a:graphic>
          <a:graphicData uri="http://schemas.openxmlformats.org/drawingml/2006/table">
            <a:tbl>
              <a:tblPr firstRow="1" firstCol="1" bandRow="1">
                <a:tableStyleId>{9D7B26C5-4107-4FEC-AEDC-1716B250A1EF}</a:tableStyleId>
              </a:tblPr>
              <a:tblGrid>
                <a:gridCol w="2929351"/>
                <a:gridCol w="1967193"/>
              </a:tblGrid>
              <a:tr h="370327">
                <a:tc>
                  <a:txBody>
                    <a:bodyPr/>
                    <a:lstStyle/>
                    <a:p>
                      <a:pPr indent="192405" algn="just">
                        <a:spcAft>
                          <a:spcPts val="0"/>
                        </a:spcAft>
                      </a:pPr>
                      <a:r>
                        <a:rPr lang="zh-CN" sz="1200" kern="100" dirty="0">
                          <a:effectLst/>
                        </a:rPr>
                        <a:t>伪造或隐藏信息类型</a:t>
                      </a:r>
                      <a:endParaRPr lang="zh-CN" sz="1200" kern="100" dirty="0">
                        <a:solidFill>
                          <a:srgbClr val="000000"/>
                        </a:solidFill>
                        <a:effectLst/>
                        <a:latin typeface="Calibri"/>
                        <a:ea typeface="宋体"/>
                        <a:cs typeface="Times New Roman"/>
                      </a:endParaRPr>
                    </a:p>
                  </a:txBody>
                  <a:tcPr marL="68580" marR="68580" marT="0" marB="0"/>
                </a:tc>
                <a:tc>
                  <a:txBody>
                    <a:bodyPr/>
                    <a:lstStyle/>
                    <a:p>
                      <a:pPr indent="193040" algn="just">
                        <a:spcAft>
                          <a:spcPts val="0"/>
                        </a:spcAft>
                      </a:pPr>
                      <a:r>
                        <a:rPr lang="zh-CN" sz="1200" kern="100">
                          <a:effectLst/>
                        </a:rPr>
                        <a:t>比例（百分百）</a:t>
                      </a:r>
                      <a:endParaRPr lang="zh-CN" sz="1200" kern="100">
                        <a:solidFill>
                          <a:srgbClr val="000000"/>
                        </a:solidFill>
                        <a:effectLst/>
                        <a:latin typeface="Calibri"/>
                        <a:ea typeface="宋体"/>
                        <a:cs typeface="Times New Roman"/>
                      </a:endParaRPr>
                    </a:p>
                  </a:txBody>
                  <a:tcPr marL="68580" marR="68580" marT="0" marB="0"/>
                </a:tc>
              </a:tr>
              <a:tr h="370327">
                <a:tc>
                  <a:txBody>
                    <a:bodyPr/>
                    <a:lstStyle/>
                    <a:p>
                      <a:pPr indent="192405" algn="just">
                        <a:spcAft>
                          <a:spcPts val="0"/>
                        </a:spcAft>
                      </a:pPr>
                      <a:r>
                        <a:rPr lang="zh-CN" sz="1200" kern="100" dirty="0">
                          <a:effectLst/>
                        </a:rPr>
                        <a:t>伪造发件人源</a:t>
                      </a:r>
                      <a:r>
                        <a:rPr lang="en-US" sz="1200" kern="100" dirty="0">
                          <a:effectLst/>
                        </a:rPr>
                        <a:t>IP</a:t>
                      </a:r>
                      <a:r>
                        <a:rPr lang="zh-CN" sz="1200" kern="100" dirty="0">
                          <a:effectLst/>
                        </a:rPr>
                        <a:t>地址</a:t>
                      </a:r>
                      <a:endParaRPr lang="zh-CN" sz="1200" kern="100" dirty="0">
                        <a:solidFill>
                          <a:srgbClr val="000000"/>
                        </a:solidFill>
                        <a:effectLst/>
                        <a:latin typeface="Calibri"/>
                        <a:ea typeface="宋体"/>
                        <a:cs typeface="Times New Roman"/>
                      </a:endParaRPr>
                    </a:p>
                  </a:txBody>
                  <a:tcPr marL="68580" marR="68580" marT="0" marB="0">
                    <a:noFill/>
                  </a:tcPr>
                </a:tc>
                <a:tc>
                  <a:txBody>
                    <a:bodyPr/>
                    <a:lstStyle/>
                    <a:p>
                      <a:pPr indent="193040" algn="just">
                        <a:spcAft>
                          <a:spcPts val="0"/>
                        </a:spcAft>
                      </a:pPr>
                      <a:r>
                        <a:rPr lang="en-US" sz="1200" kern="100">
                          <a:effectLst/>
                        </a:rPr>
                        <a:t>69.5</a:t>
                      </a:r>
                      <a:endParaRPr lang="zh-CN" sz="1200" kern="100">
                        <a:solidFill>
                          <a:srgbClr val="000000"/>
                        </a:solidFill>
                        <a:effectLst/>
                        <a:latin typeface="Calibri"/>
                        <a:ea typeface="宋体"/>
                        <a:cs typeface="Times New Roman"/>
                      </a:endParaRPr>
                    </a:p>
                  </a:txBody>
                  <a:tcPr marL="68580" marR="68580" marT="0" marB="0">
                    <a:noFill/>
                  </a:tcPr>
                </a:tc>
              </a:tr>
              <a:tr h="370327">
                <a:tc>
                  <a:txBody>
                    <a:bodyPr/>
                    <a:lstStyle/>
                    <a:p>
                      <a:pPr indent="192405" algn="just">
                        <a:spcAft>
                          <a:spcPts val="0"/>
                        </a:spcAft>
                      </a:pPr>
                      <a:r>
                        <a:rPr lang="zh-CN" sz="1200" kern="100">
                          <a:effectLst/>
                        </a:rPr>
                        <a:t>伪造发件人邮件地址</a:t>
                      </a:r>
                      <a:endParaRPr lang="zh-CN" sz="1200" kern="100">
                        <a:solidFill>
                          <a:srgbClr val="000000"/>
                        </a:solidFill>
                        <a:effectLst/>
                        <a:latin typeface="Calibri"/>
                        <a:ea typeface="宋体"/>
                        <a:cs typeface="Times New Roman"/>
                      </a:endParaRPr>
                    </a:p>
                  </a:txBody>
                  <a:tcPr marL="68580" marR="68580" marT="0" marB="0"/>
                </a:tc>
                <a:tc>
                  <a:txBody>
                    <a:bodyPr/>
                    <a:lstStyle/>
                    <a:p>
                      <a:pPr indent="193040" algn="just">
                        <a:spcAft>
                          <a:spcPts val="0"/>
                        </a:spcAft>
                      </a:pPr>
                      <a:r>
                        <a:rPr lang="en-US" sz="1200" kern="100" dirty="0">
                          <a:effectLst/>
                        </a:rPr>
                        <a:t>40.7</a:t>
                      </a:r>
                      <a:endParaRPr lang="zh-CN" sz="1200" kern="100" dirty="0">
                        <a:solidFill>
                          <a:srgbClr val="000000"/>
                        </a:solidFill>
                        <a:effectLst/>
                        <a:latin typeface="Calibri"/>
                        <a:ea typeface="宋体"/>
                        <a:cs typeface="Times New Roman"/>
                      </a:endParaRPr>
                    </a:p>
                  </a:txBody>
                  <a:tcPr marL="68580" marR="68580" marT="0" marB="0"/>
                </a:tc>
              </a:tr>
              <a:tr h="370327">
                <a:tc>
                  <a:txBody>
                    <a:bodyPr/>
                    <a:lstStyle/>
                    <a:p>
                      <a:pPr indent="192405" algn="just">
                        <a:spcAft>
                          <a:spcPts val="0"/>
                        </a:spcAft>
                      </a:pPr>
                      <a:r>
                        <a:rPr lang="zh-CN" sz="1200" kern="100">
                          <a:effectLst/>
                        </a:rPr>
                        <a:t>伪造或隐藏收件人邮件地址</a:t>
                      </a:r>
                      <a:endParaRPr lang="zh-CN" sz="1200" kern="100">
                        <a:solidFill>
                          <a:srgbClr val="000000"/>
                        </a:solidFill>
                        <a:effectLst/>
                        <a:latin typeface="Calibri"/>
                        <a:ea typeface="宋体"/>
                        <a:cs typeface="Times New Roman"/>
                      </a:endParaRPr>
                    </a:p>
                  </a:txBody>
                  <a:tcPr marL="68580" marR="68580" marT="0" marB="0">
                    <a:noFill/>
                  </a:tcPr>
                </a:tc>
                <a:tc>
                  <a:txBody>
                    <a:bodyPr/>
                    <a:lstStyle/>
                    <a:p>
                      <a:pPr indent="193040" algn="just">
                        <a:spcAft>
                          <a:spcPts val="0"/>
                        </a:spcAft>
                      </a:pPr>
                      <a:r>
                        <a:rPr lang="en-US" sz="1200" kern="100" dirty="0">
                          <a:effectLst/>
                        </a:rPr>
                        <a:t>80.7</a:t>
                      </a:r>
                      <a:endParaRPr lang="zh-CN" sz="1200" kern="100" dirty="0">
                        <a:solidFill>
                          <a:srgbClr val="000000"/>
                        </a:solidFill>
                        <a:effectLst/>
                        <a:latin typeface="Calibri"/>
                        <a:ea typeface="宋体"/>
                        <a:cs typeface="Times New Roman"/>
                      </a:endParaRPr>
                    </a:p>
                  </a:txBody>
                  <a:tcPr marL="68580" marR="68580" marT="0" marB="0">
                    <a:noFill/>
                  </a:tcPr>
                </a:tc>
              </a:tr>
              <a:tr h="370327">
                <a:tc>
                  <a:txBody>
                    <a:bodyPr/>
                    <a:lstStyle/>
                    <a:p>
                      <a:pPr indent="192405" algn="just">
                        <a:spcAft>
                          <a:spcPts val="0"/>
                        </a:spcAft>
                      </a:pPr>
                      <a:r>
                        <a:rPr lang="zh-CN" sz="1200" kern="100">
                          <a:effectLst/>
                        </a:rPr>
                        <a:t>邮件正文使用网页</a:t>
                      </a:r>
                      <a:endParaRPr lang="zh-CN" sz="1200" kern="100">
                        <a:solidFill>
                          <a:srgbClr val="000000"/>
                        </a:solidFill>
                        <a:effectLst/>
                        <a:latin typeface="Calibri"/>
                        <a:ea typeface="宋体"/>
                        <a:cs typeface="Times New Roman"/>
                      </a:endParaRPr>
                    </a:p>
                  </a:txBody>
                  <a:tcPr marL="68580" marR="68580" marT="0" marB="0"/>
                </a:tc>
                <a:tc>
                  <a:txBody>
                    <a:bodyPr/>
                    <a:lstStyle/>
                    <a:p>
                      <a:pPr indent="193040" algn="just">
                        <a:spcAft>
                          <a:spcPts val="0"/>
                        </a:spcAft>
                      </a:pPr>
                      <a:r>
                        <a:rPr lang="en-US" sz="1200" kern="100">
                          <a:effectLst/>
                        </a:rPr>
                        <a:t>88.9</a:t>
                      </a:r>
                      <a:endParaRPr lang="zh-CN" sz="1200" kern="100">
                        <a:solidFill>
                          <a:srgbClr val="000000"/>
                        </a:solidFill>
                        <a:effectLst/>
                        <a:latin typeface="Calibri"/>
                        <a:ea typeface="宋体"/>
                        <a:cs typeface="Times New Roman"/>
                      </a:endParaRPr>
                    </a:p>
                  </a:txBody>
                  <a:tcPr marL="68580" marR="68580" marT="0" marB="0"/>
                </a:tc>
              </a:tr>
              <a:tr h="370327">
                <a:tc>
                  <a:txBody>
                    <a:bodyPr/>
                    <a:lstStyle/>
                    <a:p>
                      <a:pPr indent="192405" algn="just">
                        <a:spcAft>
                          <a:spcPts val="0"/>
                        </a:spcAft>
                      </a:pPr>
                      <a:r>
                        <a:rPr lang="zh-CN" sz="1200" kern="100">
                          <a:effectLst/>
                        </a:rPr>
                        <a:t>邮件中使用编码的</a:t>
                      </a:r>
                      <a:r>
                        <a:rPr lang="en-US" sz="1200" kern="100">
                          <a:effectLst/>
                        </a:rPr>
                        <a:t>URL</a:t>
                      </a:r>
                      <a:endParaRPr lang="zh-CN" sz="1200" kern="100">
                        <a:solidFill>
                          <a:srgbClr val="000000"/>
                        </a:solidFill>
                        <a:effectLst/>
                        <a:latin typeface="Calibri"/>
                        <a:ea typeface="宋体"/>
                        <a:cs typeface="Times New Roman"/>
                      </a:endParaRPr>
                    </a:p>
                  </a:txBody>
                  <a:tcPr marL="68580" marR="68580" marT="0" marB="0">
                    <a:noFill/>
                  </a:tcPr>
                </a:tc>
                <a:tc>
                  <a:txBody>
                    <a:bodyPr/>
                    <a:lstStyle/>
                    <a:p>
                      <a:pPr indent="193040" algn="just">
                        <a:spcAft>
                          <a:spcPts val="0"/>
                        </a:spcAft>
                      </a:pPr>
                      <a:r>
                        <a:rPr lang="en-US" sz="1200" kern="100">
                          <a:effectLst/>
                        </a:rPr>
                        <a:t>70.2</a:t>
                      </a:r>
                      <a:endParaRPr lang="zh-CN" sz="1200" kern="100">
                        <a:solidFill>
                          <a:srgbClr val="000000"/>
                        </a:solidFill>
                        <a:effectLst/>
                        <a:latin typeface="Calibri"/>
                        <a:ea typeface="宋体"/>
                        <a:cs typeface="Times New Roman"/>
                      </a:endParaRPr>
                    </a:p>
                  </a:txBody>
                  <a:tcPr marL="68580" marR="68580" marT="0" marB="0">
                    <a:noFill/>
                  </a:tcPr>
                </a:tc>
              </a:tr>
              <a:tr h="370327">
                <a:tc>
                  <a:txBody>
                    <a:bodyPr/>
                    <a:lstStyle/>
                    <a:p>
                      <a:pPr indent="192405" algn="just">
                        <a:spcAft>
                          <a:spcPts val="0"/>
                        </a:spcAft>
                      </a:pPr>
                      <a:r>
                        <a:rPr lang="zh-CN" sz="1200" kern="100">
                          <a:effectLst/>
                        </a:rPr>
                        <a:t>邮件中使用图片传递信息</a:t>
                      </a:r>
                      <a:endParaRPr lang="zh-CN" sz="1200" kern="100">
                        <a:solidFill>
                          <a:srgbClr val="000000"/>
                        </a:solidFill>
                        <a:effectLst/>
                        <a:latin typeface="Calibri"/>
                        <a:ea typeface="宋体"/>
                        <a:cs typeface="Times New Roman"/>
                      </a:endParaRPr>
                    </a:p>
                  </a:txBody>
                  <a:tcPr marL="68580" marR="68580" marT="0" marB="0"/>
                </a:tc>
                <a:tc>
                  <a:txBody>
                    <a:bodyPr/>
                    <a:lstStyle/>
                    <a:p>
                      <a:pPr indent="193040" algn="just">
                        <a:spcAft>
                          <a:spcPts val="0"/>
                        </a:spcAft>
                      </a:pPr>
                      <a:r>
                        <a:rPr lang="en-US" sz="1200" kern="100" dirty="0">
                          <a:effectLst/>
                        </a:rPr>
                        <a:t>2.7</a:t>
                      </a:r>
                      <a:endParaRPr lang="zh-CN" sz="1200" kern="100" dirty="0">
                        <a:solidFill>
                          <a:srgbClr val="000000"/>
                        </a:solidFill>
                        <a:effectLst/>
                        <a:latin typeface="Calibri"/>
                        <a:ea typeface="宋体"/>
                        <a:cs typeface="Times New Roman"/>
                      </a:endParaRPr>
                    </a:p>
                  </a:txBody>
                  <a:tcPr marL="68580" marR="68580" marT="0" marB="0"/>
                </a:tc>
              </a:tr>
            </a:tbl>
          </a:graphicData>
        </a:graphic>
      </p:graphicFrame>
      <p:sp>
        <p:nvSpPr>
          <p:cNvPr id="5" name="文本占位符 2"/>
          <p:cNvSpPr>
            <a:spLocks noGrp="1"/>
          </p:cNvSpPr>
          <p:nvPr>
            <p:ph type="body" sz="quarter" idx="13"/>
          </p:nvPr>
        </p:nvSpPr>
        <p:spPr>
          <a:xfrm>
            <a:off x="468313" y="1773238"/>
            <a:ext cx="8280400" cy="4535487"/>
          </a:xfrm>
        </p:spPr>
        <p:txBody>
          <a:bodyPr/>
          <a:lstStyle/>
          <a:p>
            <a:r>
              <a:rPr lang="zh-CN" altLang="zh-CN" dirty="0"/>
              <a:t>经过大量的数据分析发现，</a:t>
            </a:r>
            <a:r>
              <a:rPr lang="en-US" altLang="zh-CN" dirty="0"/>
              <a:t>Spammer</a:t>
            </a:r>
            <a:r>
              <a:rPr lang="zh-CN" altLang="zh-CN" dirty="0"/>
              <a:t>使用了</a:t>
            </a:r>
            <a:r>
              <a:rPr lang="zh-CN" altLang="zh-CN" dirty="0" smtClean="0"/>
              <a:t>各种伪装</a:t>
            </a:r>
            <a:r>
              <a:rPr lang="zh-CN" altLang="zh-CN" dirty="0"/>
              <a:t>与混淆技术手段来改变垃圾邮件的</a:t>
            </a:r>
            <a:r>
              <a:rPr lang="zh-CN" altLang="zh-CN" dirty="0" smtClean="0"/>
              <a:t>特征</a:t>
            </a:r>
            <a:r>
              <a:rPr lang="zh-CN" altLang="en-US" dirty="0" smtClean="0"/>
              <a:t>。</a:t>
            </a:r>
            <a:endParaRPr lang="en-US" altLang="zh-CN" dirty="0" smtClean="0"/>
          </a:p>
        </p:txBody>
      </p:sp>
    </p:spTree>
    <p:extLst>
      <p:ext uri="{BB962C8B-B14F-4D97-AF65-F5344CB8AC3E}">
        <p14:creationId xmlns:p14="http://schemas.microsoft.com/office/powerpoint/2010/main" val="237517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邮件源发送的邮件</a:t>
            </a:r>
            <a:r>
              <a:rPr lang="zh-CN" altLang="zh-CN" dirty="0" smtClean="0"/>
              <a:t>数量</a:t>
            </a:r>
            <a:r>
              <a:rPr lang="zh-CN" altLang="en-US" dirty="0" smtClean="0"/>
              <a:t>分类</a:t>
            </a:r>
            <a:endParaRPr lang="zh-CN" altLang="en-US" dirty="0"/>
          </a:p>
        </p:txBody>
      </p:sp>
      <p:sp>
        <p:nvSpPr>
          <p:cNvPr id="3" name="文本占位符 2"/>
          <p:cNvSpPr>
            <a:spLocks noGrp="1"/>
          </p:cNvSpPr>
          <p:nvPr>
            <p:ph type="body" sz="quarter" idx="13"/>
          </p:nvPr>
        </p:nvSpPr>
        <p:spPr/>
        <p:txBody>
          <a:bodyPr>
            <a:normAutofit/>
          </a:bodyPr>
          <a:lstStyle/>
          <a:p>
            <a:r>
              <a:rPr lang="zh-CN" altLang="zh-CN" dirty="0"/>
              <a:t>从每个垃圾邮件源发送的邮件数量来看，可以将</a:t>
            </a:r>
            <a:r>
              <a:rPr lang="en-US" altLang="zh-CN" dirty="0"/>
              <a:t>Spammer</a:t>
            </a:r>
            <a:r>
              <a:rPr lang="zh-CN" altLang="zh-CN" dirty="0"/>
              <a:t>分为两类</a:t>
            </a:r>
            <a:r>
              <a:rPr lang="zh-CN" altLang="zh-CN" dirty="0" smtClean="0"/>
              <a:t>：</a:t>
            </a:r>
            <a:endParaRPr lang="en-US" altLang="zh-CN" dirty="0" smtClean="0"/>
          </a:p>
          <a:p>
            <a:pPr marL="914400" lvl="1" indent="-457200">
              <a:buFont typeface="+mj-lt"/>
              <a:buAutoNum type="arabicPeriod"/>
            </a:pPr>
            <a:r>
              <a:rPr lang="zh-CN" altLang="zh-CN" sz="2400" dirty="0" smtClean="0"/>
              <a:t>发送</a:t>
            </a:r>
            <a:r>
              <a:rPr lang="zh-CN" altLang="zh-CN" sz="2400" dirty="0"/>
              <a:t>巨量邮件的</a:t>
            </a:r>
            <a:r>
              <a:rPr lang="en-US" altLang="zh-CN" sz="2400" dirty="0"/>
              <a:t>Spammer</a:t>
            </a:r>
            <a:r>
              <a:rPr lang="zh-CN" altLang="zh-CN" sz="2400" dirty="0"/>
              <a:t>，它在一段较短的时间内通过一个主机地址发送大量的垃圾邮件</a:t>
            </a:r>
            <a:r>
              <a:rPr lang="zh-CN" altLang="zh-CN" sz="2400" dirty="0" smtClean="0"/>
              <a:t>；</a:t>
            </a:r>
            <a:endParaRPr lang="en-US" altLang="zh-CN" sz="2400" dirty="0" smtClean="0"/>
          </a:p>
          <a:p>
            <a:pPr marL="914400" lvl="1" indent="-457200">
              <a:buFont typeface="+mj-lt"/>
              <a:buAutoNum type="arabicPeriod"/>
            </a:pPr>
            <a:r>
              <a:rPr lang="zh-CN" altLang="zh-CN" sz="2400" dirty="0" smtClean="0"/>
              <a:t>发送</a:t>
            </a:r>
            <a:r>
              <a:rPr lang="zh-CN" altLang="zh-CN" sz="2400" dirty="0"/>
              <a:t>少量邮件</a:t>
            </a:r>
            <a:r>
              <a:rPr lang="zh-CN" altLang="zh-CN" sz="2400" dirty="0" smtClean="0"/>
              <a:t>的</a:t>
            </a:r>
            <a:r>
              <a:rPr lang="en-US" altLang="zh-CN" sz="2400" dirty="0" smtClean="0"/>
              <a:t>Spammer</a:t>
            </a:r>
            <a:r>
              <a:rPr lang="zh-CN" altLang="zh-CN" sz="2400" dirty="0"/>
              <a:t>，它通过大量的主机，每个主机仅发送少量的垃圾邮件</a:t>
            </a:r>
            <a:r>
              <a:rPr lang="zh-CN" altLang="zh-CN" sz="2400" dirty="0" smtClean="0"/>
              <a:t>。</a:t>
            </a:r>
            <a:endParaRPr lang="en-US" altLang="zh-CN" sz="2400" dirty="0" smtClean="0"/>
          </a:p>
          <a:p>
            <a:pPr marL="365125" lvl="1" indent="-365125">
              <a:buFont typeface="Wingdings" pitchFamily="2" charset="2"/>
              <a:buChar char="l"/>
            </a:pPr>
            <a:endParaRPr lang="zh-CN" altLang="zh-CN" sz="3200" dirty="0"/>
          </a:p>
        </p:txBody>
      </p:sp>
    </p:spTree>
    <p:extLst>
      <p:ext uri="{BB962C8B-B14F-4D97-AF65-F5344CB8AC3E}">
        <p14:creationId xmlns:p14="http://schemas.microsoft.com/office/powerpoint/2010/main" val="163513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邮件源发送的邮件</a:t>
            </a:r>
            <a:r>
              <a:rPr lang="zh-CN" altLang="zh-CN" dirty="0" smtClean="0"/>
              <a:t>数量</a:t>
            </a:r>
            <a:r>
              <a:rPr lang="zh-CN" altLang="en-US" dirty="0" smtClean="0"/>
              <a:t>分类</a:t>
            </a:r>
            <a:endParaRPr lang="zh-CN" altLang="en-US" dirty="0"/>
          </a:p>
        </p:txBody>
      </p:sp>
      <p:sp>
        <p:nvSpPr>
          <p:cNvPr id="3" name="文本占位符 2"/>
          <p:cNvSpPr>
            <a:spLocks noGrp="1"/>
          </p:cNvSpPr>
          <p:nvPr>
            <p:ph type="body" sz="quarter" idx="13"/>
          </p:nvPr>
        </p:nvSpPr>
        <p:spPr/>
        <p:txBody>
          <a:bodyPr>
            <a:normAutofit/>
          </a:bodyPr>
          <a:lstStyle/>
          <a:p>
            <a:pPr marL="0" lvl="1" indent="0" algn="ctr">
              <a:buNone/>
            </a:pPr>
            <a:r>
              <a:rPr lang="zh-CN" altLang="zh-CN" sz="3200" dirty="0"/>
              <a:t>源</a:t>
            </a:r>
            <a:r>
              <a:rPr lang="en-US" altLang="zh-CN" sz="3200" dirty="0"/>
              <a:t>IP</a:t>
            </a:r>
            <a:r>
              <a:rPr lang="zh-CN" altLang="zh-CN" sz="3200" dirty="0"/>
              <a:t>地址连接</a:t>
            </a:r>
            <a:r>
              <a:rPr lang="zh-CN" altLang="zh-CN" sz="3200" dirty="0" smtClean="0"/>
              <a:t>蜜罐</a:t>
            </a:r>
            <a:r>
              <a:rPr lang="zh-CN" altLang="en-US" sz="3200" dirty="0" smtClean="0"/>
              <a:t>次数</a:t>
            </a:r>
            <a:r>
              <a:rPr lang="en-US" altLang="zh-CN" sz="3200" dirty="0" smtClean="0"/>
              <a:t>CDF</a:t>
            </a:r>
            <a:r>
              <a:rPr lang="zh-CN" altLang="zh-CN" sz="3200" dirty="0" smtClean="0"/>
              <a:t>图</a:t>
            </a:r>
            <a:endParaRPr lang="zh-CN" altLang="zh-CN" sz="3200" dirty="0"/>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34538" y="2001218"/>
            <a:ext cx="9178538" cy="4824552"/>
          </a:xfrm>
          <a:prstGeom prst="rect">
            <a:avLst/>
          </a:prstGeom>
          <a:noFill/>
          <a:ln>
            <a:noFill/>
          </a:ln>
        </p:spPr>
      </p:pic>
      <p:sp>
        <p:nvSpPr>
          <p:cNvPr id="4" name="TextBox 3"/>
          <p:cNvSpPr txBox="1"/>
          <p:nvPr/>
        </p:nvSpPr>
        <p:spPr>
          <a:xfrm>
            <a:off x="4067945" y="3861048"/>
            <a:ext cx="4176464" cy="1754326"/>
          </a:xfrm>
          <a:prstGeom prst="rect">
            <a:avLst/>
          </a:prstGeom>
          <a:noFill/>
        </p:spPr>
        <p:txBody>
          <a:bodyPr wrap="square" rtlCol="0">
            <a:spAutoFit/>
          </a:bodyPr>
          <a:lstStyle/>
          <a:p>
            <a:pPr marL="0" lvl="1"/>
            <a:r>
              <a:rPr lang="en-US" altLang="zh-CN" dirty="0" smtClean="0"/>
              <a:t>1</a:t>
            </a:r>
            <a:r>
              <a:rPr lang="zh-CN" altLang="en-US" dirty="0" smtClean="0"/>
              <a:t>、</a:t>
            </a:r>
            <a:r>
              <a:rPr lang="en-US" altLang="zh-CN" dirty="0" smtClean="0"/>
              <a:t>21.4</a:t>
            </a:r>
            <a:r>
              <a:rPr lang="en-US" altLang="zh-CN" dirty="0"/>
              <a:t>%</a:t>
            </a:r>
            <a:r>
              <a:rPr lang="zh-CN" altLang="zh-CN" dirty="0"/>
              <a:t>的</a:t>
            </a:r>
            <a:r>
              <a:rPr lang="en-US" altLang="zh-CN" dirty="0"/>
              <a:t>IP</a:t>
            </a:r>
            <a:r>
              <a:rPr lang="zh-CN" altLang="zh-CN" dirty="0"/>
              <a:t>仅仅连接了</a:t>
            </a:r>
            <a:r>
              <a:rPr lang="en-US" altLang="zh-CN" dirty="0"/>
              <a:t>1</a:t>
            </a:r>
            <a:r>
              <a:rPr lang="zh-CN" altLang="zh-CN" dirty="0" smtClean="0"/>
              <a:t>次</a:t>
            </a:r>
            <a:r>
              <a:rPr lang="zh-CN" altLang="en-US" dirty="0" smtClean="0"/>
              <a:t>；</a:t>
            </a:r>
            <a:endParaRPr lang="en-US" altLang="zh-CN" dirty="0" smtClean="0"/>
          </a:p>
          <a:p>
            <a:pPr marL="0" lvl="1"/>
            <a:r>
              <a:rPr lang="en-US" altLang="zh-CN" dirty="0" smtClean="0"/>
              <a:t>2</a:t>
            </a:r>
            <a:r>
              <a:rPr lang="zh-CN" altLang="en-US" dirty="0" smtClean="0"/>
              <a:t>、</a:t>
            </a:r>
            <a:r>
              <a:rPr lang="en-US" altLang="zh-CN" dirty="0" smtClean="0"/>
              <a:t>67.7</a:t>
            </a:r>
            <a:r>
              <a:rPr lang="en-US" altLang="zh-CN" dirty="0"/>
              <a:t>%</a:t>
            </a:r>
            <a:r>
              <a:rPr lang="zh-CN" altLang="zh-CN" dirty="0"/>
              <a:t>的连接少于</a:t>
            </a:r>
            <a:r>
              <a:rPr lang="en-US" altLang="zh-CN" dirty="0"/>
              <a:t>10</a:t>
            </a:r>
            <a:r>
              <a:rPr lang="zh-CN" altLang="zh-CN" dirty="0" smtClean="0"/>
              <a:t>次</a:t>
            </a:r>
            <a:r>
              <a:rPr lang="zh-CN" altLang="en-US" dirty="0" smtClean="0"/>
              <a:t>；</a:t>
            </a:r>
            <a:endParaRPr lang="en-US" altLang="zh-CN" dirty="0" smtClean="0"/>
          </a:p>
          <a:p>
            <a:pPr marL="0" lvl="1"/>
            <a:r>
              <a:rPr lang="en-US" altLang="zh-CN" dirty="0" smtClean="0"/>
              <a:t>3</a:t>
            </a:r>
            <a:r>
              <a:rPr lang="zh-CN" altLang="en-US" dirty="0" smtClean="0"/>
              <a:t>、</a:t>
            </a:r>
            <a:r>
              <a:rPr lang="en-US" altLang="zh-CN" dirty="0"/>
              <a:t>0.87%</a:t>
            </a:r>
            <a:r>
              <a:rPr lang="zh-CN" altLang="zh-CN" dirty="0"/>
              <a:t>（</a:t>
            </a:r>
            <a:r>
              <a:rPr lang="en-US" altLang="zh-CN" dirty="0"/>
              <a:t>13</a:t>
            </a:r>
            <a:r>
              <a:rPr lang="zh-CN" altLang="zh-CN" dirty="0"/>
              <a:t>个</a:t>
            </a:r>
            <a:r>
              <a:rPr lang="zh-CN" altLang="zh-CN" dirty="0" smtClean="0"/>
              <a:t>）</a:t>
            </a:r>
            <a:r>
              <a:rPr lang="zh-CN" altLang="en-US" dirty="0" smtClean="0"/>
              <a:t>的连接</a:t>
            </a:r>
            <a:r>
              <a:rPr lang="zh-CN" altLang="zh-CN" dirty="0" smtClean="0"/>
              <a:t>超过</a:t>
            </a:r>
            <a:r>
              <a:rPr lang="en-US" altLang="zh-CN" dirty="0"/>
              <a:t>1000</a:t>
            </a:r>
            <a:r>
              <a:rPr lang="zh-CN" altLang="zh-CN" dirty="0" smtClean="0"/>
              <a:t>次</a:t>
            </a:r>
            <a:r>
              <a:rPr lang="zh-CN" altLang="en-US" dirty="0" smtClean="0"/>
              <a:t>，</a:t>
            </a:r>
            <a:r>
              <a:rPr lang="zh-CN" altLang="zh-CN" dirty="0" smtClean="0"/>
              <a:t>但是</a:t>
            </a:r>
            <a:r>
              <a:rPr lang="zh-CN" altLang="zh-CN" dirty="0"/>
              <a:t>却发送了</a:t>
            </a:r>
            <a:r>
              <a:rPr lang="en-US" altLang="zh-CN" dirty="0"/>
              <a:t>20.8%</a:t>
            </a:r>
            <a:r>
              <a:rPr lang="zh-CN" altLang="zh-CN" dirty="0"/>
              <a:t>的垃圾邮件（</a:t>
            </a:r>
            <a:r>
              <a:rPr lang="en-US" altLang="zh-CN" dirty="0"/>
              <a:t>21,572</a:t>
            </a:r>
            <a:r>
              <a:rPr lang="zh-CN" altLang="zh-CN" dirty="0"/>
              <a:t>封邮件</a:t>
            </a:r>
            <a:r>
              <a:rPr lang="zh-CN" altLang="zh-CN" dirty="0" smtClean="0"/>
              <a:t>）</a:t>
            </a:r>
            <a:r>
              <a:rPr lang="zh-CN" altLang="en-US" dirty="0" smtClean="0"/>
              <a:t>。</a:t>
            </a:r>
            <a:endParaRPr lang="zh-CN" altLang="en-US" dirty="0"/>
          </a:p>
          <a:p>
            <a:endParaRPr lang="zh-CN" altLang="en-US" dirty="0"/>
          </a:p>
        </p:txBody>
      </p:sp>
    </p:spTree>
    <p:extLst>
      <p:ext uri="{BB962C8B-B14F-4D97-AF65-F5344CB8AC3E}">
        <p14:creationId xmlns:p14="http://schemas.microsoft.com/office/powerpoint/2010/main" val="2170034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a:t>
            </a:r>
            <a:endParaRPr lang="zh-CN" altLang="en-US" dirty="0"/>
          </a:p>
        </p:txBody>
      </p:sp>
      <p:sp>
        <p:nvSpPr>
          <p:cNvPr id="3" name="文本占位符 2"/>
          <p:cNvSpPr>
            <a:spLocks noGrp="1"/>
          </p:cNvSpPr>
          <p:nvPr>
            <p:ph type="body" sz="quarter" idx="13"/>
          </p:nvPr>
        </p:nvSpPr>
        <p:spPr/>
        <p:txBody>
          <a:bodyPr>
            <a:normAutofit fontScale="77500" lnSpcReduction="20000"/>
          </a:bodyPr>
          <a:lstStyle/>
          <a:p>
            <a:pPr>
              <a:lnSpc>
                <a:spcPct val="150000"/>
              </a:lnSpc>
              <a:buFont typeface="Wingdings" pitchFamily="2" charset="2"/>
              <a:buChar char="Ø"/>
            </a:pPr>
            <a:r>
              <a:rPr lang="zh-CN" altLang="en-US" dirty="0" smtClean="0"/>
              <a:t>邮件蜜罐技术介绍</a:t>
            </a:r>
            <a:endParaRPr lang="en-US" altLang="zh-CN" dirty="0" smtClean="0"/>
          </a:p>
          <a:p>
            <a:pPr>
              <a:lnSpc>
                <a:spcPct val="150000"/>
              </a:lnSpc>
              <a:buFont typeface="Wingdings" pitchFamily="2" charset="2"/>
              <a:buChar char="Ø"/>
            </a:pPr>
            <a:r>
              <a:rPr lang="en-US" altLang="zh-CN" dirty="0" smtClean="0"/>
              <a:t>Spampot</a:t>
            </a:r>
            <a:r>
              <a:rPr lang="zh-CN" altLang="en-US" dirty="0" smtClean="0"/>
              <a:t>系统的设计与特点</a:t>
            </a:r>
            <a:endParaRPr lang="en-US" altLang="zh-CN" dirty="0" smtClean="0"/>
          </a:p>
          <a:p>
            <a:pPr>
              <a:lnSpc>
                <a:spcPct val="150000"/>
              </a:lnSpc>
              <a:buFont typeface="Wingdings" pitchFamily="2" charset="2"/>
              <a:buChar char="Ø"/>
            </a:pPr>
            <a:r>
              <a:rPr lang="en-US" altLang="zh-CN" dirty="0" err="1" smtClean="0"/>
              <a:t>Spampot</a:t>
            </a:r>
            <a:r>
              <a:rPr lang="zh-CN" altLang="en-US" dirty="0" smtClean="0"/>
              <a:t>系统部署情况与数据分析</a:t>
            </a:r>
            <a:endParaRPr lang="en-US" altLang="zh-CN" dirty="0" smtClean="0"/>
          </a:p>
          <a:p>
            <a:pPr lvl="1">
              <a:lnSpc>
                <a:spcPct val="150000"/>
              </a:lnSpc>
              <a:buFont typeface="Arial" pitchFamily="34" charset="0"/>
              <a:buChar char="•"/>
            </a:pPr>
            <a:r>
              <a:rPr lang="zh-CN" altLang="en-US" dirty="0" smtClean="0"/>
              <a:t>捕获</a:t>
            </a:r>
            <a:r>
              <a:rPr lang="zh-CN" altLang="en-US" dirty="0"/>
              <a:t>数据情况统计</a:t>
            </a:r>
          </a:p>
          <a:p>
            <a:pPr lvl="1">
              <a:lnSpc>
                <a:spcPct val="150000"/>
              </a:lnSpc>
              <a:buFont typeface="Arial" pitchFamily="34" charset="0"/>
              <a:buChar char="•"/>
            </a:pPr>
            <a:r>
              <a:rPr lang="zh-CN" altLang="en-US" dirty="0"/>
              <a:t>伪造或隐藏信息统计</a:t>
            </a:r>
          </a:p>
          <a:p>
            <a:pPr lvl="1">
              <a:lnSpc>
                <a:spcPct val="150000"/>
              </a:lnSpc>
              <a:buFont typeface="Arial" pitchFamily="34" charset="0"/>
              <a:buChar char="•"/>
            </a:pPr>
            <a:r>
              <a:rPr lang="zh-CN" altLang="en-US" dirty="0" smtClean="0"/>
              <a:t>典型测试邮件</a:t>
            </a:r>
            <a:r>
              <a:rPr lang="zh-CN" altLang="en-US" dirty="0"/>
              <a:t>数据分析</a:t>
            </a:r>
          </a:p>
          <a:p>
            <a:pPr lvl="1">
              <a:lnSpc>
                <a:spcPct val="150000"/>
              </a:lnSpc>
              <a:buFont typeface="Arial" pitchFamily="34" charset="0"/>
              <a:buChar char="•"/>
            </a:pPr>
            <a:r>
              <a:rPr lang="zh-CN" altLang="en-US" dirty="0" smtClean="0"/>
              <a:t>僵尸</a:t>
            </a:r>
            <a:r>
              <a:rPr lang="zh-CN" altLang="en-US" dirty="0"/>
              <a:t>网络的发现</a:t>
            </a:r>
            <a:endParaRPr lang="en-US" altLang="zh-CN" dirty="0" smtClean="0"/>
          </a:p>
          <a:p>
            <a:pPr>
              <a:lnSpc>
                <a:spcPct val="150000"/>
              </a:lnSpc>
              <a:buFont typeface="Wingdings" pitchFamily="2" charset="2"/>
              <a:buChar char="Ø"/>
            </a:pPr>
            <a:r>
              <a:rPr lang="zh-CN" altLang="en-US" dirty="0" smtClean="0"/>
              <a:t>下一步工作</a:t>
            </a:r>
            <a:endParaRPr lang="zh-CN" altLang="en-US" dirty="0"/>
          </a:p>
        </p:txBody>
      </p:sp>
    </p:spTree>
    <p:extLst>
      <p:ext uri="{BB962C8B-B14F-4D97-AF65-F5344CB8AC3E}">
        <p14:creationId xmlns:p14="http://schemas.microsoft.com/office/powerpoint/2010/main" val="1323968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Spammer</a:t>
            </a:r>
            <a:r>
              <a:rPr lang="zh-CN" altLang="en-US" dirty="0" smtClean="0"/>
              <a:t>为什么使用蜜罐系统</a:t>
            </a:r>
            <a:endParaRPr lang="zh-CN" altLang="en-US" dirty="0"/>
          </a:p>
        </p:txBody>
      </p:sp>
      <p:sp>
        <p:nvSpPr>
          <p:cNvPr id="3" name="文本占位符 2"/>
          <p:cNvSpPr>
            <a:spLocks noGrp="1"/>
          </p:cNvSpPr>
          <p:nvPr>
            <p:ph type="body" sz="quarter" idx="13"/>
          </p:nvPr>
        </p:nvSpPr>
        <p:spPr/>
        <p:txBody>
          <a:bodyPr>
            <a:normAutofit lnSpcReduction="10000"/>
          </a:bodyPr>
          <a:lstStyle/>
          <a:p>
            <a:r>
              <a:rPr lang="en-US" altLang="zh-CN" dirty="0"/>
              <a:t>Spammer</a:t>
            </a:r>
            <a:r>
              <a:rPr lang="zh-CN" altLang="zh-CN" dirty="0"/>
              <a:t>使用我们的蜜罐转发邮件可能有两个原因</a:t>
            </a:r>
            <a:r>
              <a:rPr lang="zh-CN" altLang="zh-CN" dirty="0" smtClean="0"/>
              <a:t>：</a:t>
            </a:r>
            <a:endParaRPr lang="en-US" altLang="zh-CN" dirty="0" smtClean="0"/>
          </a:p>
          <a:p>
            <a:pPr lvl="1"/>
            <a:r>
              <a:rPr lang="zh-CN" altLang="zh-CN" dirty="0" smtClean="0"/>
              <a:t>（</a:t>
            </a:r>
            <a:r>
              <a:rPr lang="en-US" altLang="zh-CN" dirty="0"/>
              <a:t>1</a:t>
            </a:r>
            <a:r>
              <a:rPr lang="zh-CN" altLang="zh-CN" dirty="0"/>
              <a:t>）</a:t>
            </a:r>
            <a:r>
              <a:rPr lang="en-US" altLang="zh-CN" dirty="0"/>
              <a:t>Spammer</a:t>
            </a:r>
            <a:r>
              <a:rPr lang="zh-CN" altLang="zh-CN" dirty="0"/>
              <a:t>的</a:t>
            </a:r>
            <a:r>
              <a:rPr lang="en-US" altLang="zh-CN" dirty="0"/>
              <a:t>IP</a:t>
            </a:r>
            <a:r>
              <a:rPr lang="zh-CN" altLang="zh-CN" dirty="0"/>
              <a:t>地址已经</a:t>
            </a:r>
            <a:r>
              <a:rPr lang="zh-CN" altLang="zh-CN" dirty="0" smtClean="0"/>
              <a:t>在黑名单</a:t>
            </a:r>
            <a:r>
              <a:rPr lang="zh-CN" altLang="zh-CN" dirty="0"/>
              <a:t>列表中了，世界上大部分邮件服务器会拒绝他们的邮件。经统计发现，连接蜜罐的</a:t>
            </a:r>
            <a:r>
              <a:rPr lang="en-US" altLang="zh-CN" dirty="0"/>
              <a:t>IP</a:t>
            </a:r>
            <a:r>
              <a:rPr lang="zh-CN" altLang="zh-CN" dirty="0"/>
              <a:t>地址在世界最著名的</a:t>
            </a:r>
            <a:r>
              <a:rPr lang="en-US" altLang="zh-CN" dirty="0"/>
              <a:t>6</a:t>
            </a:r>
            <a:r>
              <a:rPr lang="zh-CN" altLang="zh-CN" dirty="0"/>
              <a:t>个</a:t>
            </a:r>
            <a:r>
              <a:rPr lang="en-US" altLang="zh-CN" dirty="0"/>
              <a:t>DNSBL</a:t>
            </a:r>
            <a:r>
              <a:rPr lang="zh-CN" altLang="zh-CN" dirty="0"/>
              <a:t>中，有</a:t>
            </a:r>
            <a:r>
              <a:rPr lang="en-US" altLang="zh-CN" dirty="0"/>
              <a:t>76.3%</a:t>
            </a:r>
            <a:r>
              <a:rPr lang="zh-CN" altLang="zh-CN" dirty="0"/>
              <a:t>的</a:t>
            </a:r>
            <a:r>
              <a:rPr lang="en-US" altLang="zh-CN" dirty="0"/>
              <a:t>IP</a:t>
            </a:r>
            <a:r>
              <a:rPr lang="zh-CN" altLang="zh-CN" dirty="0"/>
              <a:t>地址至少在一个黑名单列表中了</a:t>
            </a:r>
            <a:r>
              <a:rPr lang="zh-CN" altLang="zh-CN" dirty="0" smtClean="0"/>
              <a:t>；</a:t>
            </a:r>
            <a:endParaRPr lang="en-US" altLang="zh-CN" dirty="0" smtClean="0"/>
          </a:p>
          <a:p>
            <a:pPr lvl="1"/>
            <a:r>
              <a:rPr lang="zh-CN" altLang="zh-CN" dirty="0" smtClean="0"/>
              <a:t>（</a:t>
            </a:r>
            <a:r>
              <a:rPr lang="en-US" altLang="zh-CN" dirty="0"/>
              <a:t>2</a:t>
            </a:r>
            <a:r>
              <a:rPr lang="zh-CN" altLang="zh-CN" dirty="0"/>
              <a:t>）</a:t>
            </a:r>
            <a:r>
              <a:rPr lang="en-US" altLang="zh-CN" dirty="0"/>
              <a:t>IP</a:t>
            </a:r>
            <a:r>
              <a:rPr lang="zh-CN" altLang="zh-CN" dirty="0"/>
              <a:t>地址尚未被列入黑名单，但使用代理转发，可以减少他们的</a:t>
            </a:r>
            <a:r>
              <a:rPr lang="en-US" altLang="zh-CN" dirty="0"/>
              <a:t>IP</a:t>
            </a:r>
            <a:r>
              <a:rPr lang="zh-CN" altLang="zh-CN" dirty="0"/>
              <a:t>地址被列入黑名单的概率。</a:t>
            </a:r>
          </a:p>
          <a:p>
            <a:endParaRPr lang="zh-CN" altLang="en-US" dirty="0"/>
          </a:p>
        </p:txBody>
      </p:sp>
      <p:sp>
        <p:nvSpPr>
          <p:cNvPr id="4" name="TextBox 3"/>
          <p:cNvSpPr txBox="1"/>
          <p:nvPr/>
        </p:nvSpPr>
        <p:spPr>
          <a:xfrm>
            <a:off x="323528" y="6381328"/>
            <a:ext cx="9001000" cy="646331"/>
          </a:xfrm>
          <a:prstGeom prst="rect">
            <a:avLst/>
          </a:prstGeom>
          <a:noFill/>
        </p:spPr>
        <p:txBody>
          <a:bodyPr wrap="square" rtlCol="0">
            <a:spAutoFit/>
          </a:bodyPr>
          <a:lstStyle/>
          <a:p>
            <a:r>
              <a:rPr lang="zh-CN" altLang="zh-CN" dirty="0" smtClean="0"/>
              <a:t>六</a:t>
            </a:r>
            <a:r>
              <a:rPr lang="zh-CN" altLang="zh-CN" dirty="0"/>
              <a:t>个黑名单：</a:t>
            </a:r>
            <a:r>
              <a:rPr lang="en-US" altLang="zh-CN" dirty="0"/>
              <a:t>spamhaus.org,spamcop.net,njabl.org,sorbs.net,abuseat.org,anti-spam.org.cn</a:t>
            </a:r>
            <a:endParaRPr lang="zh-CN" altLang="zh-CN" dirty="0"/>
          </a:p>
          <a:p>
            <a:endParaRPr lang="zh-CN" altLang="en-US" dirty="0"/>
          </a:p>
        </p:txBody>
      </p:sp>
    </p:spTree>
    <p:extLst>
      <p:ext uri="{BB962C8B-B14F-4D97-AF65-F5344CB8AC3E}">
        <p14:creationId xmlns:p14="http://schemas.microsoft.com/office/powerpoint/2010/main" val="55092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3068960"/>
            <a:ext cx="7200800"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zh-CN" altLang="zh-CN" dirty="0" smtClean="0"/>
              <a:t>典型</a:t>
            </a:r>
            <a:r>
              <a:rPr lang="zh-CN" altLang="en-US" dirty="0"/>
              <a:t>测试</a:t>
            </a:r>
            <a:r>
              <a:rPr lang="zh-CN" altLang="zh-CN" dirty="0" smtClean="0"/>
              <a:t>邮件</a:t>
            </a:r>
            <a:r>
              <a:rPr lang="zh-CN" altLang="zh-CN" dirty="0"/>
              <a:t>数据分析</a:t>
            </a:r>
            <a:endParaRPr lang="zh-CN" altLang="en-US" dirty="0"/>
          </a:p>
        </p:txBody>
      </p:sp>
      <p:sp>
        <p:nvSpPr>
          <p:cNvPr id="3" name="文本占位符 2"/>
          <p:cNvSpPr>
            <a:spLocks noGrp="1"/>
          </p:cNvSpPr>
          <p:nvPr>
            <p:ph type="body" sz="quarter" idx="13"/>
          </p:nvPr>
        </p:nvSpPr>
        <p:spPr/>
        <p:txBody>
          <a:bodyPr>
            <a:normAutofit/>
          </a:bodyPr>
          <a:lstStyle/>
          <a:p>
            <a:pPr>
              <a:buFont typeface="Wingdings" pitchFamily="2" charset="2"/>
              <a:buChar char="Ø"/>
            </a:pPr>
            <a:r>
              <a:rPr lang="en-US" altLang="zh-CN" sz="2400" dirty="0" smtClean="0"/>
              <a:t>1</a:t>
            </a:r>
            <a:r>
              <a:rPr lang="zh-CN" altLang="en-US" sz="2400" dirty="0" smtClean="0"/>
              <a:t>、</a:t>
            </a:r>
            <a:r>
              <a:rPr lang="en-US" altLang="zh-CN" sz="2400" dirty="0" smtClean="0"/>
              <a:t>Spammer</a:t>
            </a:r>
            <a:r>
              <a:rPr lang="zh-CN" altLang="zh-CN" sz="2400" dirty="0" smtClean="0"/>
              <a:t>的测试邮件：蜜罐系统于</a:t>
            </a:r>
            <a:r>
              <a:rPr lang="en-US" altLang="zh-CN" sz="2400" dirty="0" smtClean="0"/>
              <a:t>2012-03-19 21:57</a:t>
            </a:r>
            <a:r>
              <a:rPr lang="zh-CN" altLang="zh-CN" sz="2400" dirty="0" smtClean="0"/>
              <a:t>收到一封来自</a:t>
            </a:r>
            <a:r>
              <a:rPr lang="en-US" altLang="zh-CN" sz="2400" dirty="0" smtClean="0"/>
              <a:t>IP</a:t>
            </a:r>
            <a:r>
              <a:rPr lang="zh-CN" altLang="zh-CN" sz="2400" dirty="0" smtClean="0"/>
              <a:t>地址为</a:t>
            </a:r>
            <a:r>
              <a:rPr lang="en-US" altLang="zh-CN" sz="2400" dirty="0" smtClean="0"/>
              <a:t>114.36.128.23</a:t>
            </a:r>
            <a:r>
              <a:rPr lang="zh-CN" altLang="zh-CN" sz="2400" dirty="0" smtClean="0"/>
              <a:t>的测试邮件，内容如图</a:t>
            </a:r>
            <a:r>
              <a:rPr lang="en-US" altLang="zh-CN" sz="2400" dirty="0" smtClean="0"/>
              <a:t>:</a:t>
            </a:r>
          </a:p>
          <a:p>
            <a:endParaRPr lang="en-US" altLang="zh-CN" sz="2400" dirty="0"/>
          </a:p>
          <a:p>
            <a:endParaRPr lang="en-US" altLang="zh-CN" sz="2400" dirty="0" smtClean="0"/>
          </a:p>
          <a:p>
            <a:endParaRPr lang="en-US" altLang="zh-CN" sz="2400" dirty="0"/>
          </a:p>
          <a:p>
            <a:endParaRPr lang="en-US" altLang="zh-CN" sz="2400" dirty="0" smtClean="0"/>
          </a:p>
          <a:p>
            <a:pPr marL="0" indent="0" latinLnBrk="1">
              <a:buNone/>
            </a:pPr>
            <a:endParaRPr lang="zh-CN" altLang="en-US" sz="2400" dirty="0"/>
          </a:p>
        </p:txBody>
      </p:sp>
      <p:sp>
        <p:nvSpPr>
          <p:cNvPr id="4" name="文本框 1"/>
          <p:cNvSpPr txBox="1"/>
          <p:nvPr/>
        </p:nvSpPr>
        <p:spPr>
          <a:xfrm>
            <a:off x="9324528" y="2674640"/>
            <a:ext cx="7416824" cy="3672408"/>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2000" kern="100" dirty="0">
                <a:effectLst/>
                <a:ea typeface="宋体"/>
                <a:cs typeface="Times New Roman"/>
              </a:rPr>
              <a:t>Received: from </a:t>
            </a:r>
            <a:r>
              <a:rPr lang="en-US" sz="2000" kern="100" dirty="0">
                <a:solidFill>
                  <a:srgbClr val="FF0000"/>
                </a:solidFill>
                <a:effectLst/>
                <a:ea typeface="宋体"/>
                <a:cs typeface="Times New Roman"/>
              </a:rPr>
              <a:t>bb.e5t82la.com [132.150.183.249] </a:t>
            </a:r>
            <a:r>
              <a:rPr lang="en-US" sz="2000" kern="100" dirty="0">
                <a:effectLst/>
                <a:ea typeface="宋体"/>
                <a:cs typeface="Times New Roman"/>
              </a:rPr>
              <a:t>by xxx.xxx.xxx.158 with ESMTP id 12732567; Mon, 19 Mar 2012 11:48:19 -0200</a:t>
            </a:r>
            <a:endParaRPr lang="zh-CN" sz="2000" kern="100" dirty="0">
              <a:effectLst/>
              <a:ea typeface="宋体"/>
              <a:cs typeface="Times New Roman"/>
            </a:endParaRPr>
          </a:p>
          <a:p>
            <a:pPr algn="just">
              <a:spcAft>
                <a:spcPts val="0"/>
              </a:spcAft>
            </a:pPr>
            <a:r>
              <a:rPr lang="en-US" sz="2000" kern="100" dirty="0">
                <a:effectLst/>
                <a:ea typeface="宋体"/>
                <a:cs typeface="Times New Roman"/>
              </a:rPr>
              <a:t>Message-ID: &lt;8sbwd4ox2j$92674-$zc@m21.b8.gtz5&gt;</a:t>
            </a:r>
            <a:endParaRPr lang="zh-CN" sz="2000" kern="100" dirty="0">
              <a:effectLst/>
              <a:ea typeface="宋体"/>
              <a:cs typeface="Times New Roman"/>
            </a:endParaRPr>
          </a:p>
          <a:p>
            <a:pPr algn="just">
              <a:spcAft>
                <a:spcPts val="0"/>
              </a:spcAft>
            </a:pPr>
            <a:r>
              <a:rPr lang="en-US" sz="2000" kern="100" dirty="0">
                <a:effectLst/>
                <a:ea typeface="宋体"/>
                <a:cs typeface="Times New Roman"/>
              </a:rPr>
              <a:t>From: "" &lt;</a:t>
            </a:r>
            <a:r>
              <a:rPr lang="en-US" sz="2000" kern="100" dirty="0">
                <a:solidFill>
                  <a:srgbClr val="FF0000"/>
                </a:solidFill>
                <a:effectLst/>
                <a:ea typeface="宋体"/>
                <a:cs typeface="Times New Roman"/>
              </a:rPr>
              <a:t>z2007tw@yahoo.com.tw</a:t>
            </a:r>
            <a:r>
              <a:rPr lang="en-US" sz="2000" kern="100" dirty="0">
                <a:effectLst/>
                <a:ea typeface="宋体"/>
                <a:cs typeface="Times New Roman"/>
              </a:rPr>
              <a:t>&gt;</a:t>
            </a:r>
            <a:endParaRPr lang="zh-CN" sz="2000" kern="100" dirty="0">
              <a:effectLst/>
              <a:ea typeface="宋体"/>
              <a:cs typeface="Times New Roman"/>
            </a:endParaRPr>
          </a:p>
          <a:p>
            <a:pPr algn="just">
              <a:spcAft>
                <a:spcPts val="0"/>
              </a:spcAft>
            </a:pPr>
            <a:r>
              <a:rPr lang="en-US" sz="2000" kern="100" dirty="0">
                <a:effectLst/>
                <a:ea typeface="宋体"/>
                <a:cs typeface="Times New Roman"/>
              </a:rPr>
              <a:t>To: &lt;</a:t>
            </a:r>
            <a:r>
              <a:rPr lang="en-US" sz="2000" kern="100" dirty="0">
                <a:solidFill>
                  <a:srgbClr val="FF0000"/>
                </a:solidFill>
                <a:effectLst/>
                <a:ea typeface="宋体"/>
                <a:cs typeface="Times New Roman"/>
              </a:rPr>
              <a:t>gk49fawn@yahoo.com.tw</a:t>
            </a:r>
            <a:r>
              <a:rPr lang="en-US" sz="2000" kern="100" dirty="0">
                <a:effectLst/>
                <a:ea typeface="宋体"/>
                <a:cs typeface="Times New Roman"/>
              </a:rPr>
              <a:t>&gt;</a:t>
            </a:r>
            <a:endParaRPr lang="zh-CN" sz="2000" kern="100" dirty="0">
              <a:effectLst/>
              <a:ea typeface="宋体"/>
              <a:cs typeface="Times New Roman"/>
            </a:endParaRPr>
          </a:p>
          <a:p>
            <a:pPr algn="just">
              <a:spcAft>
                <a:spcPts val="0"/>
              </a:spcAft>
            </a:pPr>
            <a:r>
              <a:rPr lang="en-US" sz="2000" kern="100" dirty="0">
                <a:solidFill>
                  <a:srgbClr val="FF0000"/>
                </a:solidFill>
                <a:effectLst/>
                <a:ea typeface="宋体"/>
                <a:cs typeface="Times New Roman"/>
              </a:rPr>
              <a:t>Subject: BC_ xxx.xxx.xxx.158</a:t>
            </a:r>
            <a:endParaRPr lang="zh-CN" sz="2000" kern="100" dirty="0">
              <a:solidFill>
                <a:srgbClr val="FF0000"/>
              </a:solidFill>
              <a:effectLst/>
              <a:ea typeface="宋体"/>
              <a:cs typeface="Times New Roman"/>
            </a:endParaRPr>
          </a:p>
          <a:p>
            <a:pPr algn="just">
              <a:spcAft>
                <a:spcPts val="0"/>
              </a:spcAft>
            </a:pPr>
            <a:r>
              <a:rPr lang="en-US" sz="2000" kern="100" dirty="0">
                <a:effectLst/>
                <a:ea typeface="宋体"/>
                <a:cs typeface="Times New Roman"/>
              </a:rPr>
              <a:t>Date: Mon, 19 Mar 12 11:48:19 GMT</a:t>
            </a:r>
            <a:endParaRPr lang="zh-CN" sz="2000" kern="100" dirty="0">
              <a:effectLst/>
              <a:ea typeface="宋体"/>
              <a:cs typeface="Times New Roman"/>
            </a:endParaRPr>
          </a:p>
          <a:p>
            <a:pPr algn="just">
              <a:spcAft>
                <a:spcPts val="0"/>
              </a:spcAft>
            </a:pPr>
            <a:r>
              <a:rPr lang="en-US" sz="2000" kern="100" dirty="0">
                <a:effectLst/>
                <a:ea typeface="宋体"/>
                <a:cs typeface="Times New Roman"/>
              </a:rPr>
              <a:t>MIME-Version: 1.0</a:t>
            </a:r>
            <a:endParaRPr lang="zh-CN" sz="2000" kern="100" dirty="0">
              <a:effectLst/>
              <a:ea typeface="宋体"/>
              <a:cs typeface="Times New Roman"/>
            </a:endParaRPr>
          </a:p>
          <a:p>
            <a:pPr algn="just">
              <a:spcAft>
                <a:spcPts val="0"/>
              </a:spcAft>
            </a:pPr>
            <a:r>
              <a:rPr lang="en-US" sz="2000" kern="100" dirty="0">
                <a:effectLst/>
                <a:ea typeface="宋体"/>
                <a:cs typeface="Times New Roman"/>
              </a:rPr>
              <a:t>Content-Type: multipart/alternative;</a:t>
            </a:r>
            <a:endParaRPr lang="zh-CN" sz="2000" kern="100" dirty="0">
              <a:effectLst/>
              <a:ea typeface="宋体"/>
              <a:cs typeface="Times New Roman"/>
            </a:endParaRPr>
          </a:p>
          <a:p>
            <a:pPr algn="just">
              <a:spcAft>
                <a:spcPts val="0"/>
              </a:spcAft>
            </a:pPr>
            <a:r>
              <a:rPr lang="en-US" sz="2000" kern="100" dirty="0">
                <a:effectLst/>
                <a:ea typeface="宋体"/>
                <a:cs typeface="Times New Roman"/>
              </a:rPr>
              <a:t>boundary="----=_NextPart_000_000D_01C2CC60.49F4EC70"</a:t>
            </a:r>
            <a:endParaRPr lang="zh-CN" sz="2000" kern="100" dirty="0">
              <a:effectLst/>
              <a:ea typeface="宋体"/>
              <a:cs typeface="Times New Roman"/>
            </a:endParaRPr>
          </a:p>
        </p:txBody>
      </p:sp>
    </p:spTree>
    <p:extLst>
      <p:ext uri="{BB962C8B-B14F-4D97-AF65-F5344CB8AC3E}">
        <p14:creationId xmlns:p14="http://schemas.microsoft.com/office/powerpoint/2010/main" val="170804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1.11111E-6 L -0.93316 -0.00023 " pathEditMode="relative" rAng="0" ptsTypes="AA">
                                      <p:cBhvr>
                                        <p:cTn id="6" dur="2000" fill="hold"/>
                                        <p:tgtEl>
                                          <p:spTgt spid="4"/>
                                        </p:tgtEl>
                                        <p:attrNameLst>
                                          <p:attrName>ppt_x</p:attrName>
                                          <p:attrName>ppt_y</p:attrName>
                                        </p:attrNameLst>
                                      </p:cBhvr>
                                      <p:rCtr x="-46667"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典型</a:t>
            </a:r>
            <a:r>
              <a:rPr lang="zh-CN" altLang="en-US" dirty="0"/>
              <a:t>测试</a:t>
            </a:r>
            <a:r>
              <a:rPr lang="zh-CN" altLang="zh-CN" dirty="0"/>
              <a:t>邮件数据分析</a:t>
            </a:r>
            <a:endParaRPr lang="zh-CN" altLang="en-US" dirty="0"/>
          </a:p>
        </p:txBody>
      </p:sp>
      <p:sp>
        <p:nvSpPr>
          <p:cNvPr id="3" name="文本占位符 2"/>
          <p:cNvSpPr>
            <a:spLocks noGrp="1"/>
          </p:cNvSpPr>
          <p:nvPr>
            <p:ph type="body" sz="quarter" idx="13"/>
          </p:nvPr>
        </p:nvSpPr>
        <p:spPr/>
        <p:txBody>
          <a:bodyPr>
            <a:normAutofit/>
          </a:bodyPr>
          <a:lstStyle/>
          <a:p>
            <a:r>
              <a:rPr lang="en-US" altLang="zh-CN" sz="2000" dirty="0" smtClean="0"/>
              <a:t>2</a:t>
            </a:r>
            <a:r>
              <a:rPr lang="zh-CN" altLang="en-US" sz="2000" dirty="0" smtClean="0"/>
              <a:t>、</a:t>
            </a:r>
            <a:r>
              <a:rPr lang="en-US" altLang="zh-CN" sz="2000" dirty="0" smtClean="0"/>
              <a:t>NJABL</a:t>
            </a:r>
            <a:r>
              <a:rPr lang="zh-CN" altLang="zh-CN" sz="2000" dirty="0"/>
              <a:t>组织扫描可能的垃圾邮件源的测试邮件，如</a:t>
            </a:r>
            <a:r>
              <a:rPr lang="zh-CN" altLang="zh-CN" sz="2000" dirty="0" smtClean="0"/>
              <a:t>图</a:t>
            </a:r>
            <a:r>
              <a:rPr lang="zh-CN" altLang="en-US" sz="2000" dirty="0" smtClean="0"/>
              <a:t>下图</a:t>
            </a:r>
            <a:r>
              <a:rPr lang="zh-CN" altLang="zh-CN" sz="2000" dirty="0" smtClean="0"/>
              <a:t>所</a:t>
            </a:r>
            <a:r>
              <a:rPr lang="zh-CN" altLang="zh-CN" sz="2000" dirty="0"/>
              <a:t>示</a:t>
            </a:r>
            <a:endParaRPr lang="zh-CN" altLang="en-US" sz="2000" dirty="0"/>
          </a:p>
        </p:txBody>
      </p:sp>
      <p:sp>
        <p:nvSpPr>
          <p:cNvPr id="4" name="文本框 3"/>
          <p:cNvSpPr txBox="1"/>
          <p:nvPr/>
        </p:nvSpPr>
        <p:spPr>
          <a:xfrm>
            <a:off x="899592" y="2177298"/>
            <a:ext cx="7632848" cy="4680702"/>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l">
              <a:spcAft>
                <a:spcPts val="0"/>
              </a:spcAft>
            </a:pPr>
            <a:r>
              <a:rPr lang="en-US" sz="2000" kern="100" dirty="0">
                <a:effectLst/>
                <a:ea typeface="宋体"/>
                <a:cs typeface="Times New Roman"/>
              </a:rPr>
              <a:t>X-RT-Subject: </a:t>
            </a:r>
            <a:r>
              <a:rPr lang="en-US" sz="2000" kern="100" dirty="0" err="1">
                <a:effectLst/>
                <a:ea typeface="宋体"/>
                <a:cs typeface="Times New Roman"/>
              </a:rPr>
              <a:t>relaytest</a:t>
            </a:r>
            <a:r>
              <a:rPr lang="en-US" sz="2000" kern="100" dirty="0">
                <a:effectLst/>
                <a:ea typeface="宋体"/>
                <a:cs typeface="Times New Roman"/>
              </a:rPr>
              <a:t>: xxx.xxx.xxx.159</a:t>
            </a:r>
            <a:endParaRPr lang="zh-CN" sz="2000" kern="100" dirty="0">
              <a:effectLst/>
              <a:ea typeface="宋体"/>
              <a:cs typeface="Times New Roman"/>
            </a:endParaRPr>
          </a:p>
          <a:p>
            <a:pPr algn="l">
              <a:spcAft>
                <a:spcPts val="0"/>
              </a:spcAft>
            </a:pPr>
            <a:r>
              <a:rPr lang="en-US" sz="2000" kern="100" dirty="0">
                <a:effectLst/>
                <a:ea typeface="宋体"/>
                <a:cs typeface="Times New Roman"/>
              </a:rPr>
              <a:t>X-RT-From: relaytestsend@rt.njabl.org</a:t>
            </a:r>
            <a:endParaRPr lang="zh-CN" sz="2000" kern="100" dirty="0">
              <a:effectLst/>
              <a:ea typeface="宋体"/>
              <a:cs typeface="Times New Roman"/>
            </a:endParaRPr>
          </a:p>
          <a:p>
            <a:pPr algn="l">
              <a:spcAft>
                <a:spcPts val="0"/>
              </a:spcAft>
            </a:pPr>
            <a:r>
              <a:rPr lang="en-US" sz="2000" kern="100" dirty="0">
                <a:effectLst/>
                <a:ea typeface="宋体"/>
                <a:cs typeface="Times New Roman"/>
              </a:rPr>
              <a:t>X-RT-To: relaytest@rr.njabl.org</a:t>
            </a:r>
            <a:endParaRPr lang="zh-CN" sz="2000" kern="100" dirty="0">
              <a:effectLst/>
              <a:ea typeface="宋体"/>
              <a:cs typeface="Times New Roman"/>
            </a:endParaRPr>
          </a:p>
          <a:p>
            <a:pPr algn="l">
              <a:spcAft>
                <a:spcPts val="0"/>
              </a:spcAft>
            </a:pPr>
            <a:r>
              <a:rPr lang="en-US" sz="2000" kern="100" dirty="0">
                <a:effectLst/>
                <a:ea typeface="宋体"/>
                <a:cs typeface="Times New Roman"/>
              </a:rPr>
              <a:t>From: relaytestsend@rt.njabl.org</a:t>
            </a:r>
            <a:endParaRPr lang="zh-CN" sz="2000" kern="100" dirty="0">
              <a:effectLst/>
              <a:ea typeface="宋体"/>
              <a:cs typeface="Times New Roman"/>
            </a:endParaRPr>
          </a:p>
          <a:p>
            <a:pPr algn="l">
              <a:spcAft>
                <a:spcPts val="0"/>
              </a:spcAft>
            </a:pPr>
            <a:r>
              <a:rPr lang="en-US" sz="2000" kern="100" dirty="0">
                <a:effectLst/>
                <a:ea typeface="宋体"/>
                <a:cs typeface="Times New Roman"/>
              </a:rPr>
              <a:t>To: relaytest@rr.njabl.org</a:t>
            </a:r>
            <a:endParaRPr lang="zh-CN" sz="2000" kern="100" dirty="0">
              <a:effectLst/>
              <a:ea typeface="宋体"/>
              <a:cs typeface="Times New Roman"/>
            </a:endParaRPr>
          </a:p>
          <a:p>
            <a:pPr algn="l">
              <a:spcAft>
                <a:spcPts val="0"/>
              </a:spcAft>
            </a:pPr>
            <a:r>
              <a:rPr lang="en-US" sz="2000" kern="100" dirty="0">
                <a:effectLst/>
                <a:ea typeface="宋体"/>
                <a:cs typeface="Times New Roman"/>
              </a:rPr>
              <a:t>Message-id: &lt;1332303152.1895.0@rt.njabl.org&gt;</a:t>
            </a:r>
            <a:endParaRPr lang="zh-CN" sz="2000" kern="100" dirty="0">
              <a:effectLst/>
              <a:ea typeface="宋体"/>
              <a:cs typeface="Times New Roman"/>
            </a:endParaRPr>
          </a:p>
          <a:p>
            <a:pPr algn="l">
              <a:spcAft>
                <a:spcPts val="0"/>
              </a:spcAft>
            </a:pPr>
            <a:r>
              <a:rPr lang="en-US" sz="2000" kern="100" dirty="0">
                <a:effectLst/>
                <a:ea typeface="宋体"/>
                <a:cs typeface="Times New Roman"/>
              </a:rPr>
              <a:t>Subject: </a:t>
            </a:r>
            <a:r>
              <a:rPr lang="en-US" sz="2000" kern="100" dirty="0" err="1">
                <a:solidFill>
                  <a:srgbClr val="FF0000"/>
                </a:solidFill>
                <a:effectLst/>
                <a:ea typeface="宋体"/>
                <a:cs typeface="Times New Roman"/>
              </a:rPr>
              <a:t>relaytest</a:t>
            </a:r>
            <a:r>
              <a:rPr lang="en-US" sz="2000" kern="100" dirty="0">
                <a:solidFill>
                  <a:srgbClr val="FF0000"/>
                </a:solidFill>
                <a:effectLst/>
                <a:ea typeface="宋体"/>
                <a:cs typeface="Times New Roman"/>
              </a:rPr>
              <a:t>: xxx.xxx.xxx.159</a:t>
            </a:r>
            <a:endParaRPr lang="zh-CN" sz="2000" kern="100" dirty="0">
              <a:solidFill>
                <a:srgbClr val="FF0000"/>
              </a:solidFill>
              <a:effectLst/>
              <a:ea typeface="宋体"/>
              <a:cs typeface="Times New Roman"/>
            </a:endParaRPr>
          </a:p>
          <a:p>
            <a:pPr algn="l">
              <a:spcAft>
                <a:spcPts val="0"/>
              </a:spcAft>
            </a:pPr>
            <a:r>
              <a:rPr lang="en-US" sz="2000" kern="100" dirty="0">
                <a:effectLst/>
                <a:ea typeface="宋体"/>
                <a:cs typeface="Times New Roman"/>
              </a:rPr>
              <a:t>This is an automated test message for the purpose of finding </a:t>
            </a:r>
            <a:r>
              <a:rPr lang="en-US" sz="2000" kern="100" dirty="0" smtClean="0">
                <a:effectLst/>
                <a:ea typeface="宋体"/>
                <a:cs typeface="Times New Roman"/>
              </a:rPr>
              <a:t>and adding </a:t>
            </a:r>
            <a:r>
              <a:rPr lang="en-US" sz="2000" kern="100" dirty="0">
                <a:effectLst/>
                <a:ea typeface="宋体"/>
                <a:cs typeface="Times New Roman"/>
              </a:rPr>
              <a:t>open relays to our </a:t>
            </a:r>
            <a:r>
              <a:rPr lang="en-US" sz="2000" kern="100" dirty="0" err="1">
                <a:effectLst/>
                <a:ea typeface="宋体"/>
                <a:cs typeface="Times New Roman"/>
              </a:rPr>
              <a:t>dnsbl</a:t>
            </a:r>
            <a:r>
              <a:rPr lang="en-US" sz="2000" kern="100" dirty="0">
                <a:effectLst/>
                <a:ea typeface="宋体"/>
                <a:cs typeface="Times New Roman"/>
              </a:rPr>
              <a:t>.  If you have any </a:t>
            </a:r>
            <a:r>
              <a:rPr lang="en-US" sz="2000" kern="100" dirty="0" smtClean="0">
                <a:effectLst/>
                <a:ea typeface="宋体"/>
                <a:cs typeface="Times New Roman"/>
              </a:rPr>
              <a:t> </a:t>
            </a:r>
            <a:r>
              <a:rPr lang="en-US" sz="2000" kern="100" dirty="0" err="1" smtClean="0">
                <a:effectLst/>
                <a:ea typeface="宋体"/>
                <a:cs typeface="Times New Roman"/>
              </a:rPr>
              <a:t>uestions</a:t>
            </a:r>
            <a:r>
              <a:rPr lang="en-US" sz="2000" kern="100" dirty="0">
                <a:effectLst/>
                <a:ea typeface="宋体"/>
                <a:cs typeface="Times New Roman"/>
              </a:rPr>
              <a:t>, </a:t>
            </a:r>
            <a:r>
              <a:rPr lang="en-US" sz="2000" kern="100" dirty="0" smtClean="0">
                <a:effectLst/>
                <a:ea typeface="宋体"/>
                <a:cs typeface="Times New Roman"/>
              </a:rPr>
              <a:t>see  http</a:t>
            </a:r>
            <a:r>
              <a:rPr lang="en-US" sz="2000" kern="100" dirty="0">
                <a:effectLst/>
                <a:ea typeface="宋体"/>
                <a:cs typeface="Times New Roman"/>
              </a:rPr>
              <a:t>://njabl.org/</a:t>
            </a:r>
            <a:endParaRPr lang="zh-CN" sz="2000" kern="100" dirty="0">
              <a:effectLst/>
              <a:ea typeface="宋体"/>
              <a:cs typeface="Times New Roman"/>
            </a:endParaRPr>
          </a:p>
          <a:p>
            <a:pPr algn="l">
              <a:spcAft>
                <a:spcPts val="0"/>
              </a:spcAft>
            </a:pPr>
            <a:r>
              <a:rPr lang="en-US" sz="2000" kern="100" dirty="0">
                <a:effectLst/>
                <a:ea typeface="宋体"/>
                <a:cs typeface="Times New Roman"/>
              </a:rPr>
              <a:t>-----</a:t>
            </a:r>
            <a:r>
              <a:rPr lang="en-US" sz="2000" kern="100" dirty="0">
                <a:solidFill>
                  <a:srgbClr val="FF0000"/>
                </a:solidFill>
                <a:effectLst/>
                <a:ea typeface="宋体"/>
                <a:cs typeface="Times New Roman"/>
              </a:rPr>
              <a:t>BEGIN PGP MESSAGE-</a:t>
            </a:r>
            <a:r>
              <a:rPr lang="en-US" sz="2000" kern="100" dirty="0">
                <a:effectLst/>
                <a:ea typeface="宋体"/>
                <a:cs typeface="Times New Roman"/>
              </a:rPr>
              <a:t>----</a:t>
            </a:r>
            <a:endParaRPr lang="zh-CN" sz="2000" kern="100" dirty="0">
              <a:effectLst/>
              <a:ea typeface="宋体"/>
              <a:cs typeface="Times New Roman"/>
            </a:endParaRPr>
          </a:p>
          <a:p>
            <a:pPr algn="l">
              <a:spcAft>
                <a:spcPts val="0"/>
              </a:spcAft>
            </a:pPr>
            <a:r>
              <a:rPr lang="en-US" sz="2000" kern="100" dirty="0">
                <a:effectLst/>
                <a:ea typeface="宋体"/>
                <a:cs typeface="Times New Roman"/>
              </a:rPr>
              <a:t>Version: </a:t>
            </a:r>
            <a:r>
              <a:rPr lang="en-US" sz="2000" kern="100" dirty="0" err="1">
                <a:effectLst/>
                <a:ea typeface="宋体"/>
                <a:cs typeface="Times New Roman"/>
              </a:rPr>
              <a:t>GnuPG</a:t>
            </a:r>
            <a:r>
              <a:rPr lang="en-US" sz="2000" kern="100" dirty="0">
                <a:effectLst/>
                <a:ea typeface="宋体"/>
                <a:cs typeface="Times New Roman"/>
              </a:rPr>
              <a:t> v1.4.5 (GNU/Linux)</a:t>
            </a:r>
            <a:endParaRPr lang="zh-CN" sz="2000" kern="100" dirty="0">
              <a:effectLst/>
              <a:ea typeface="宋体"/>
              <a:cs typeface="Times New Roman"/>
            </a:endParaRPr>
          </a:p>
          <a:p>
            <a:pPr algn="l">
              <a:spcAft>
                <a:spcPts val="0"/>
              </a:spcAft>
            </a:pPr>
            <a:r>
              <a:rPr lang="en-US" sz="2000" kern="100" dirty="0">
                <a:effectLst/>
                <a:latin typeface="Times New Roman"/>
                <a:ea typeface="宋体"/>
                <a:cs typeface="Times New Roman"/>
              </a:rPr>
              <a:t>hQEOA6y+u+WccJSVEAP+IjI/7Ayb1zYFcYFTmR7Fau4t3I5t3pFJWCFPfl7+DctfO5T+epNG3l/UBM1KM0ieoGoYDEUCVb4bfTSivIC……</a:t>
            </a:r>
            <a:endParaRPr lang="zh-CN" sz="2000" kern="100" dirty="0">
              <a:effectLst/>
              <a:ea typeface="宋体"/>
              <a:cs typeface="Times New Roman"/>
            </a:endParaRPr>
          </a:p>
          <a:p>
            <a:pPr algn="l">
              <a:spcAft>
                <a:spcPts val="0"/>
              </a:spcAft>
            </a:pPr>
            <a:r>
              <a:rPr lang="en-US" sz="2000" kern="100" dirty="0">
                <a:effectLst/>
                <a:ea typeface="宋体"/>
                <a:cs typeface="Times New Roman"/>
              </a:rPr>
              <a:t>-----END PGP MESSAGE-----</a:t>
            </a:r>
            <a:endParaRPr lang="zh-CN" sz="2000" kern="100" dirty="0">
              <a:effectLst/>
              <a:ea typeface="宋体"/>
              <a:cs typeface="Times New Roman"/>
            </a:endParaRPr>
          </a:p>
        </p:txBody>
      </p:sp>
    </p:spTree>
    <p:extLst>
      <p:ext uri="{BB962C8B-B14F-4D97-AF65-F5344CB8AC3E}">
        <p14:creationId xmlns:p14="http://schemas.microsoft.com/office/powerpoint/2010/main" val="95030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7" y="3573016"/>
            <a:ext cx="6558511" cy="2761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zh-CN" altLang="zh-CN" dirty="0"/>
              <a:t>伪装发件人</a:t>
            </a:r>
            <a:r>
              <a:rPr lang="zh-CN" altLang="zh-CN" dirty="0" smtClean="0"/>
              <a:t>垃圾</a:t>
            </a:r>
            <a:r>
              <a:rPr lang="zh-CN" altLang="zh-CN" dirty="0"/>
              <a:t>邮件样本</a:t>
            </a:r>
            <a:endParaRPr lang="zh-CN" altLang="en-US" dirty="0"/>
          </a:p>
        </p:txBody>
      </p:sp>
      <p:sp>
        <p:nvSpPr>
          <p:cNvPr id="3" name="文本占位符 2"/>
          <p:cNvSpPr>
            <a:spLocks noGrp="1"/>
          </p:cNvSpPr>
          <p:nvPr>
            <p:ph type="body" sz="quarter" idx="13"/>
          </p:nvPr>
        </p:nvSpPr>
        <p:spPr/>
        <p:txBody>
          <a:bodyPr/>
          <a:lstStyle/>
          <a:p>
            <a:pPr>
              <a:buFont typeface="Wingdings" pitchFamily="2" charset="2"/>
              <a:buChar char="Ø"/>
            </a:pPr>
            <a:r>
              <a:rPr lang="zh-CN" altLang="zh-CN" sz="2400" dirty="0"/>
              <a:t>蜜罐系统收到的垃圾邮件存在大量的伪装发件人，隐藏收件人等特征的行为</a:t>
            </a:r>
            <a:r>
              <a:rPr lang="zh-CN" altLang="zh-CN" sz="2400" dirty="0" smtClean="0"/>
              <a:t>。</a:t>
            </a:r>
            <a:endParaRPr lang="en-US" altLang="zh-CN" sz="2400" dirty="0" smtClean="0"/>
          </a:p>
          <a:p>
            <a:pPr lvl="1"/>
            <a:r>
              <a:rPr lang="zh-CN" altLang="zh-CN" sz="2000" dirty="0"/>
              <a:t>北京大学的蜜罐客户端于收到一封来自</a:t>
            </a:r>
            <a:r>
              <a:rPr lang="en-US" altLang="zh-CN" sz="2000" dirty="0"/>
              <a:t>120.151.160.68</a:t>
            </a:r>
            <a:r>
              <a:rPr lang="zh-CN" altLang="zh-CN" sz="2000" dirty="0"/>
              <a:t>的垃圾邮件，此邮件声称发件人为“</a:t>
            </a:r>
            <a:r>
              <a:rPr lang="en-US" altLang="zh-CN" sz="2000" dirty="0"/>
              <a:t>blnga@yahoo.com.tw</a:t>
            </a:r>
            <a:r>
              <a:rPr lang="zh-CN" altLang="zh-CN" sz="2000" dirty="0"/>
              <a:t>”，收件人为“</a:t>
            </a:r>
            <a:r>
              <a:rPr lang="en-US" altLang="zh-CN" sz="2000" dirty="0"/>
              <a:t>ricky11109@yahoo.com.tw</a:t>
            </a:r>
            <a:r>
              <a:rPr lang="zh-CN" altLang="zh-CN" sz="2000" dirty="0"/>
              <a:t>”等</a:t>
            </a:r>
            <a:r>
              <a:rPr lang="en-US" altLang="zh-CN" sz="2000" dirty="0"/>
              <a:t>11</a:t>
            </a:r>
            <a:r>
              <a:rPr lang="zh-CN" altLang="zh-CN" sz="2000" dirty="0"/>
              <a:t>个雅虎邮箱</a:t>
            </a:r>
            <a:r>
              <a:rPr lang="zh-CN" altLang="zh-CN" sz="2000" dirty="0" smtClean="0"/>
              <a:t>。</a:t>
            </a:r>
            <a:endParaRPr lang="zh-CN" altLang="zh-CN" sz="2400" dirty="0"/>
          </a:p>
          <a:p>
            <a:endParaRPr lang="zh-CN" altLang="en-US" dirty="0"/>
          </a:p>
        </p:txBody>
      </p:sp>
      <p:sp>
        <p:nvSpPr>
          <p:cNvPr id="4" name="文本框 86"/>
          <p:cNvSpPr txBox="1"/>
          <p:nvPr/>
        </p:nvSpPr>
        <p:spPr>
          <a:xfrm>
            <a:off x="9324528" y="2562310"/>
            <a:ext cx="7776864" cy="4032448"/>
          </a:xfrm>
          <a:prstGeom prst="rect">
            <a:avLst/>
          </a:prstGeom>
          <a:solidFill>
            <a:sysClr val="window" lastClr="FFFFFF"/>
          </a:solidFill>
          <a:ln w="6350">
            <a:solidFill>
              <a:prstClr val="black"/>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l" latinLnBrk="1">
              <a:spcAft>
                <a:spcPts val="0"/>
              </a:spcAft>
              <a:tabLst>
                <a:tab pos="1710690" algn="l"/>
              </a:tabLst>
            </a:pPr>
            <a:r>
              <a:rPr lang="en-US" sz="1200" kern="100" dirty="0">
                <a:effectLst/>
                <a:latin typeface="Calibri"/>
                <a:ea typeface="宋体"/>
                <a:cs typeface="Times New Roman"/>
              </a:rPr>
              <a:t>Message-ID: &lt;71123aa6d2814f4d8c6f408a59121fdd@d76060e08b1144aea5abd1262dbf11e6&gt;</a:t>
            </a:r>
            <a:endParaRPr lang="zh-CN" sz="1200" kern="100" dirty="0">
              <a:effectLst/>
              <a:latin typeface="Calibri"/>
              <a:ea typeface="宋体"/>
              <a:cs typeface="Times New Roman"/>
            </a:endParaRPr>
          </a:p>
          <a:p>
            <a:pPr algn="l" latinLnBrk="1">
              <a:spcAft>
                <a:spcPts val="0"/>
              </a:spcAft>
              <a:tabLst>
                <a:tab pos="1710690" algn="l"/>
              </a:tabLst>
            </a:pPr>
            <a:r>
              <a:rPr lang="en-US" sz="1200" kern="100" dirty="0">
                <a:effectLst/>
                <a:latin typeface="Calibri"/>
                <a:ea typeface="宋体"/>
                <a:cs typeface="Times New Roman"/>
              </a:rPr>
              <a:t>Date: Sat, 11 Feb 2012 09:11:28 GMT</a:t>
            </a:r>
            <a:endParaRPr lang="zh-CN" sz="1200" kern="100" dirty="0">
              <a:effectLst/>
              <a:latin typeface="Calibri"/>
              <a:ea typeface="宋体"/>
              <a:cs typeface="Times New Roman"/>
            </a:endParaRPr>
          </a:p>
          <a:p>
            <a:pPr algn="l" latinLnBrk="1">
              <a:spcAft>
                <a:spcPts val="0"/>
              </a:spcAft>
              <a:tabLst>
                <a:tab pos="1710690" algn="l"/>
              </a:tabLst>
            </a:pPr>
            <a:r>
              <a:rPr lang="en-US" sz="1200" kern="100" dirty="0">
                <a:effectLst/>
                <a:latin typeface="Calibri"/>
                <a:ea typeface="宋体"/>
                <a:cs typeface="Times New Roman"/>
              </a:rPr>
              <a:t>Mime-Version: 1.0</a:t>
            </a:r>
            <a:endParaRPr lang="zh-CN" sz="1200" kern="100" dirty="0">
              <a:effectLst/>
              <a:latin typeface="Calibri"/>
              <a:ea typeface="宋体"/>
              <a:cs typeface="Times New Roman"/>
            </a:endParaRPr>
          </a:p>
          <a:p>
            <a:pPr algn="l" latinLnBrk="1">
              <a:spcAft>
                <a:spcPts val="0"/>
              </a:spcAft>
              <a:tabLst>
                <a:tab pos="1710690" algn="l"/>
              </a:tabLst>
            </a:pPr>
            <a:r>
              <a:rPr lang="en-US" sz="1200" kern="100" dirty="0">
                <a:solidFill>
                  <a:srgbClr val="FF0000"/>
                </a:solidFill>
                <a:effectLst/>
                <a:latin typeface="Calibri"/>
                <a:ea typeface="宋体"/>
                <a:cs typeface="Times New Roman"/>
              </a:rPr>
              <a:t>From</a:t>
            </a:r>
            <a:r>
              <a:rPr lang="en-US" sz="1200" kern="100" dirty="0">
                <a:effectLst/>
                <a:latin typeface="Calibri"/>
                <a:ea typeface="宋体"/>
                <a:cs typeface="Times New Roman"/>
              </a:rPr>
              <a:t>: =?utf-8?B?5Y676YGO55qE6aSQXOW7s+Wwj+WnkOi3n+WlueWAkeWlveWDj+iAtjs=?= &lt;</a:t>
            </a:r>
            <a:r>
              <a:rPr lang="en-US" sz="1200" kern="100" dirty="0">
                <a:solidFill>
                  <a:srgbClr val="FF0000"/>
                </a:solidFill>
                <a:effectLst/>
                <a:latin typeface="Calibri"/>
                <a:ea typeface="宋体"/>
                <a:cs typeface="Times New Roman"/>
              </a:rPr>
              <a:t>hqrmtk@pxejz.com</a:t>
            </a:r>
            <a:r>
              <a:rPr lang="en-US" sz="1200" kern="100" dirty="0">
                <a:effectLst/>
                <a:latin typeface="Calibri"/>
                <a:ea typeface="宋体"/>
                <a:cs typeface="Times New Roman"/>
              </a:rPr>
              <a:t>&gt;</a:t>
            </a:r>
            <a:endParaRPr lang="zh-CN" sz="1200" kern="100" dirty="0">
              <a:effectLst/>
              <a:latin typeface="Calibri"/>
              <a:ea typeface="宋体"/>
              <a:cs typeface="Times New Roman"/>
            </a:endParaRPr>
          </a:p>
          <a:p>
            <a:pPr algn="l" latinLnBrk="1">
              <a:spcAft>
                <a:spcPts val="0"/>
              </a:spcAft>
              <a:tabLst>
                <a:tab pos="1710690" algn="l"/>
              </a:tabLst>
            </a:pPr>
            <a:r>
              <a:rPr lang="en-US" sz="1200" kern="100" dirty="0">
                <a:solidFill>
                  <a:srgbClr val="FF0000"/>
                </a:solidFill>
                <a:effectLst/>
                <a:latin typeface="Calibri"/>
                <a:ea typeface="宋体"/>
                <a:cs typeface="Times New Roman"/>
              </a:rPr>
              <a:t>To</a:t>
            </a:r>
            <a:r>
              <a:rPr lang="en-US" sz="1200" kern="100" dirty="0">
                <a:effectLst/>
                <a:latin typeface="Calibri"/>
                <a:ea typeface="宋体"/>
                <a:cs typeface="Times New Roman"/>
              </a:rPr>
              <a:t>: </a:t>
            </a:r>
            <a:r>
              <a:rPr lang="en-US" sz="1200" kern="100" dirty="0">
                <a:solidFill>
                  <a:srgbClr val="FF0000"/>
                </a:solidFill>
                <a:effectLst/>
                <a:latin typeface="Calibri"/>
                <a:ea typeface="宋体"/>
                <a:cs typeface="Times New Roman"/>
              </a:rPr>
              <a:t>ricky11109@yahoo.com.tw</a:t>
            </a:r>
            <a:endParaRPr lang="zh-CN" sz="1200" kern="100" dirty="0">
              <a:solidFill>
                <a:srgbClr val="FF0000"/>
              </a:solidFill>
              <a:effectLst/>
              <a:latin typeface="Calibri"/>
              <a:ea typeface="宋体"/>
              <a:cs typeface="Times New Roman"/>
            </a:endParaRPr>
          </a:p>
          <a:p>
            <a:pPr algn="l" latinLnBrk="1">
              <a:spcAft>
                <a:spcPts val="0"/>
              </a:spcAft>
              <a:tabLst>
                <a:tab pos="1710690" algn="l"/>
              </a:tabLst>
            </a:pPr>
            <a:r>
              <a:rPr lang="en-US" sz="1200" kern="100" dirty="0">
                <a:effectLst/>
                <a:latin typeface="Calibri"/>
                <a:ea typeface="宋体"/>
                <a:cs typeface="Times New Roman"/>
              </a:rPr>
              <a:t>Subject: =?BIG5?B?r3Uut1EgpEAgrdMurdMgrL0gqdQgpWguqdAutqEuqqMutroufCAuLmIubiByIGwuZSBpLnAu?=</a:t>
            </a:r>
            <a:endParaRPr lang="zh-CN" sz="1200" kern="100" dirty="0">
              <a:effectLst/>
              <a:latin typeface="Calibri"/>
              <a:ea typeface="宋体"/>
              <a:cs typeface="Times New Roman"/>
            </a:endParaRPr>
          </a:p>
          <a:p>
            <a:pPr algn="l" latinLnBrk="1">
              <a:spcAft>
                <a:spcPts val="0"/>
              </a:spcAft>
              <a:tabLst>
                <a:tab pos="1710690" algn="l"/>
              </a:tabLst>
            </a:pPr>
            <a:r>
              <a:rPr lang="en-US" sz="1200" kern="100" dirty="0">
                <a:effectLst/>
                <a:latin typeface="Calibri"/>
                <a:ea typeface="宋体"/>
                <a:cs typeface="Times New Roman"/>
              </a:rPr>
              <a:t>X-</a:t>
            </a:r>
            <a:r>
              <a:rPr lang="en-US" sz="1200" kern="100" dirty="0" err="1">
                <a:effectLst/>
                <a:latin typeface="Calibri"/>
                <a:ea typeface="宋体"/>
                <a:cs typeface="Times New Roman"/>
              </a:rPr>
              <a:t>MimeOLE</a:t>
            </a:r>
            <a:r>
              <a:rPr lang="en-US" sz="1200" kern="100" dirty="0">
                <a:effectLst/>
                <a:latin typeface="Calibri"/>
                <a:ea typeface="宋体"/>
                <a:cs typeface="Times New Roman"/>
              </a:rPr>
              <a:t>: Produced By Microsoft </a:t>
            </a:r>
            <a:r>
              <a:rPr lang="en-US" sz="1200" kern="100" dirty="0" err="1">
                <a:effectLst/>
                <a:latin typeface="Calibri"/>
                <a:ea typeface="宋体"/>
                <a:cs typeface="Times New Roman"/>
              </a:rPr>
              <a:t>MimeOLE</a:t>
            </a:r>
            <a:r>
              <a:rPr lang="en-US" sz="1200" kern="100" dirty="0">
                <a:effectLst/>
                <a:latin typeface="Calibri"/>
                <a:ea typeface="宋体"/>
                <a:cs typeface="Times New Roman"/>
              </a:rPr>
              <a:t> V6.00.2800.1106</a:t>
            </a:r>
            <a:endParaRPr lang="zh-CN" sz="1200" kern="100" dirty="0">
              <a:effectLst/>
              <a:latin typeface="Calibri"/>
              <a:ea typeface="宋体"/>
              <a:cs typeface="Times New Roman"/>
            </a:endParaRPr>
          </a:p>
          <a:p>
            <a:pPr algn="l" latinLnBrk="1">
              <a:spcAft>
                <a:spcPts val="0"/>
              </a:spcAft>
              <a:tabLst>
                <a:tab pos="1710690" algn="l"/>
              </a:tabLst>
            </a:pPr>
            <a:r>
              <a:rPr lang="en-US" sz="1200" kern="100" dirty="0">
                <a:effectLst/>
                <a:latin typeface="Calibri"/>
                <a:ea typeface="宋体"/>
                <a:cs typeface="Times New Roman"/>
              </a:rPr>
              <a:t>Content-Type: text/html;</a:t>
            </a:r>
            <a:endParaRPr lang="zh-CN" sz="1200" kern="100" dirty="0">
              <a:effectLst/>
              <a:latin typeface="Calibri"/>
              <a:ea typeface="宋体"/>
              <a:cs typeface="Times New Roman"/>
            </a:endParaRPr>
          </a:p>
          <a:p>
            <a:pPr algn="l" latinLnBrk="1">
              <a:spcAft>
                <a:spcPts val="0"/>
              </a:spcAft>
              <a:tabLst>
                <a:tab pos="1710690" algn="l"/>
              </a:tabLst>
            </a:pPr>
            <a:r>
              <a:rPr lang="en-US" sz="1200" kern="100" dirty="0">
                <a:effectLst/>
                <a:latin typeface="Calibri"/>
                <a:ea typeface="宋体"/>
                <a:cs typeface="Times New Roman"/>
              </a:rPr>
              <a:t>        charset="BIG5"</a:t>
            </a:r>
            <a:endParaRPr lang="zh-CN" sz="1200" kern="100" dirty="0">
              <a:effectLst/>
              <a:latin typeface="Calibri"/>
              <a:ea typeface="宋体"/>
              <a:cs typeface="Times New Roman"/>
            </a:endParaRPr>
          </a:p>
          <a:p>
            <a:pPr algn="l" latinLnBrk="1">
              <a:spcAft>
                <a:spcPts val="0"/>
              </a:spcAft>
              <a:tabLst>
                <a:tab pos="1710690" algn="l"/>
              </a:tabLst>
            </a:pPr>
            <a:r>
              <a:rPr lang="en-US" sz="1200" kern="100" dirty="0">
                <a:effectLst/>
                <a:latin typeface="Calibri"/>
                <a:ea typeface="宋体"/>
                <a:cs typeface="Times New Roman"/>
              </a:rPr>
              <a:t>Content-Transfer-Encoding: 8bit</a:t>
            </a:r>
            <a:endParaRPr lang="zh-CN" sz="1200" kern="100" dirty="0">
              <a:effectLst/>
              <a:latin typeface="Calibri"/>
              <a:ea typeface="宋体"/>
              <a:cs typeface="Times New Roman"/>
            </a:endParaRPr>
          </a:p>
          <a:p>
            <a:pPr algn="l" latinLnBrk="1">
              <a:spcAft>
                <a:spcPts val="0"/>
              </a:spcAft>
              <a:tabLst>
                <a:tab pos="1710690" algn="l"/>
              </a:tabLst>
            </a:pPr>
            <a:r>
              <a:rPr lang="en-US" sz="1200" kern="100" dirty="0">
                <a:effectLst/>
                <a:latin typeface="Calibri"/>
                <a:ea typeface="宋体"/>
                <a:cs typeface="Times New Roman"/>
              </a:rPr>
              <a:t>&lt;html&gt;</a:t>
            </a:r>
            <a:endParaRPr lang="zh-CN" sz="1200" kern="100" dirty="0">
              <a:effectLst/>
              <a:latin typeface="Calibri"/>
              <a:ea typeface="宋体"/>
              <a:cs typeface="Times New Roman"/>
            </a:endParaRPr>
          </a:p>
          <a:p>
            <a:pPr algn="l" latinLnBrk="1">
              <a:spcAft>
                <a:spcPts val="0"/>
              </a:spcAft>
              <a:tabLst>
                <a:tab pos="1710690" algn="l"/>
              </a:tabLst>
            </a:pPr>
            <a:r>
              <a:rPr lang="en-US" sz="1200" kern="100" dirty="0">
                <a:effectLst/>
                <a:latin typeface="Calibri"/>
                <a:ea typeface="宋体"/>
                <a:cs typeface="Times New Roman"/>
              </a:rPr>
              <a:t>&lt;head&gt;</a:t>
            </a:r>
            <a:endParaRPr lang="zh-CN" sz="1200" kern="100" dirty="0">
              <a:effectLst/>
              <a:latin typeface="Calibri"/>
              <a:ea typeface="宋体"/>
              <a:cs typeface="Times New Roman"/>
            </a:endParaRPr>
          </a:p>
          <a:p>
            <a:pPr algn="l" latinLnBrk="1">
              <a:spcAft>
                <a:spcPts val="0"/>
              </a:spcAft>
              <a:tabLst>
                <a:tab pos="1710690" algn="l"/>
              </a:tabLst>
            </a:pPr>
            <a:r>
              <a:rPr lang="en-US" sz="1200" kern="100" dirty="0">
                <a:effectLst/>
                <a:latin typeface="Calibri"/>
                <a:ea typeface="宋体"/>
                <a:cs typeface="Times New Roman"/>
              </a:rPr>
              <a:t>&lt;meta http-</a:t>
            </a:r>
            <a:r>
              <a:rPr lang="en-US" sz="1200" kern="100" dirty="0" err="1">
                <a:effectLst/>
                <a:latin typeface="Calibri"/>
                <a:ea typeface="宋体"/>
                <a:cs typeface="Times New Roman"/>
              </a:rPr>
              <a:t>equiv</a:t>
            </a:r>
            <a:r>
              <a:rPr lang="en-US" sz="1200" kern="100" dirty="0">
                <a:effectLst/>
                <a:latin typeface="Calibri"/>
                <a:ea typeface="宋体"/>
                <a:cs typeface="Times New Roman"/>
              </a:rPr>
              <a:t>="Content-Type" content="text/html; charset=big5"&gt;</a:t>
            </a:r>
            <a:endParaRPr lang="zh-CN" sz="1200" kern="100" dirty="0">
              <a:effectLst/>
              <a:latin typeface="Calibri"/>
              <a:ea typeface="宋体"/>
              <a:cs typeface="Times New Roman"/>
            </a:endParaRPr>
          </a:p>
          <a:p>
            <a:pPr algn="l" latinLnBrk="1">
              <a:spcAft>
                <a:spcPts val="0"/>
              </a:spcAft>
              <a:tabLst>
                <a:tab pos="1710690" algn="l"/>
              </a:tabLst>
            </a:pPr>
            <a:r>
              <a:rPr lang="en-US" sz="1200" kern="100" dirty="0">
                <a:effectLst/>
                <a:latin typeface="Calibri"/>
                <a:ea typeface="宋体"/>
                <a:cs typeface="Times New Roman"/>
              </a:rPr>
              <a:t>&lt;title&gt;</a:t>
            </a:r>
            <a:r>
              <a:rPr lang="en-US" sz="1200" kern="100" dirty="0" err="1">
                <a:effectLst/>
                <a:latin typeface="Calibri"/>
                <a:ea typeface="宋体"/>
                <a:cs typeface="Times New Roman"/>
              </a:rPr>
              <a:t>lvncN</a:t>
            </a:r>
            <a:r>
              <a:rPr lang="en-US" sz="1200" kern="100" dirty="0">
                <a:effectLst/>
                <a:latin typeface="Calibri"/>
                <a:ea typeface="宋体"/>
                <a:cs typeface="Times New Roman"/>
              </a:rPr>
              <a:t> </a:t>
            </a:r>
            <a:r>
              <a:rPr lang="en-US" sz="1200" kern="100" dirty="0" err="1">
                <a:effectLst/>
                <a:latin typeface="Calibri"/>
                <a:ea typeface="宋体"/>
                <a:cs typeface="Times New Roman"/>
              </a:rPr>
              <a:t>ayK</a:t>
            </a:r>
            <a:r>
              <a:rPr lang="en-US" sz="1200" kern="100" dirty="0">
                <a:effectLst/>
                <a:latin typeface="Calibri"/>
                <a:ea typeface="宋体"/>
                <a:cs typeface="Times New Roman"/>
              </a:rPr>
              <a:t> </a:t>
            </a:r>
            <a:r>
              <a:rPr lang="en-US" sz="1200" kern="100" dirty="0" err="1">
                <a:effectLst/>
                <a:latin typeface="Calibri"/>
                <a:ea typeface="宋体"/>
                <a:cs typeface="Times New Roman"/>
              </a:rPr>
              <a:t>Okyam</a:t>
            </a:r>
            <a:r>
              <a:rPr lang="en-US" sz="1200" kern="100" dirty="0">
                <a:effectLst/>
                <a:latin typeface="Calibri"/>
                <a:ea typeface="宋体"/>
                <a:cs typeface="Times New Roman"/>
              </a:rPr>
              <a:t> </a:t>
            </a:r>
            <a:r>
              <a:rPr lang="en-US" sz="1200" kern="100" dirty="0" err="1">
                <a:effectLst/>
                <a:latin typeface="Calibri"/>
                <a:ea typeface="宋体"/>
                <a:cs typeface="Times New Roman"/>
              </a:rPr>
              <a:t>vFPlx</a:t>
            </a:r>
            <a:r>
              <a:rPr lang="en-US" sz="1200" kern="100" dirty="0">
                <a:effectLst/>
                <a:latin typeface="Calibri"/>
                <a:ea typeface="宋体"/>
                <a:cs typeface="Times New Roman"/>
              </a:rPr>
              <a:t>&lt;font color="#Y8U4MW" size="6"&gt;&amp;#x7ffb;&amp;#x958b;&amp;#x5973;&amp;#21451;&amp;#39479;&amp;#x7a74;&amp;#36817;&amp;#25293;&amp;#x6e05;&amp;#x6670;&amp;#29305;&amp;#23531;yCkSu </a:t>
            </a:r>
            <a:r>
              <a:rPr lang="en-US" sz="1200" kern="100" dirty="0" err="1">
                <a:effectLst/>
                <a:latin typeface="Calibri"/>
                <a:ea typeface="宋体"/>
                <a:cs typeface="Times New Roman"/>
              </a:rPr>
              <a:t>ofAKs</a:t>
            </a:r>
            <a:r>
              <a:rPr lang="en-US" sz="1200" kern="100" dirty="0">
                <a:effectLst/>
                <a:latin typeface="Calibri"/>
                <a:ea typeface="宋体"/>
                <a:cs typeface="Times New Roman"/>
              </a:rPr>
              <a:t> </a:t>
            </a:r>
            <a:r>
              <a:rPr lang="en-US" sz="1200" kern="100" dirty="0" err="1">
                <a:effectLst/>
                <a:latin typeface="Calibri"/>
                <a:ea typeface="宋体"/>
                <a:cs typeface="Times New Roman"/>
              </a:rPr>
              <a:t>eVfub</a:t>
            </a:r>
            <a:r>
              <a:rPr lang="en-US" sz="1200" kern="100" dirty="0">
                <a:effectLst/>
                <a:latin typeface="Calibri"/>
                <a:ea typeface="宋体"/>
                <a:cs typeface="Times New Roman"/>
              </a:rPr>
              <a:t> </a:t>
            </a:r>
            <a:r>
              <a:rPr lang="en-US" sz="1200" kern="100" dirty="0" err="1">
                <a:effectLst/>
                <a:latin typeface="Calibri"/>
                <a:ea typeface="宋体"/>
                <a:cs typeface="Times New Roman"/>
              </a:rPr>
              <a:t>fkP</a:t>
            </a:r>
            <a:r>
              <a:rPr lang="en-US" sz="1200" kern="100" dirty="0">
                <a:effectLst/>
                <a:latin typeface="Calibri"/>
                <a:ea typeface="宋体"/>
                <a:cs typeface="Times New Roman"/>
              </a:rPr>
              <a:t>&lt;/title&gt;</a:t>
            </a:r>
            <a:endParaRPr lang="zh-CN" sz="1200" kern="100" dirty="0">
              <a:effectLst/>
              <a:latin typeface="Calibri"/>
              <a:ea typeface="宋体"/>
              <a:cs typeface="Times New Roman"/>
            </a:endParaRPr>
          </a:p>
          <a:p>
            <a:pPr algn="l" latinLnBrk="1">
              <a:spcAft>
                <a:spcPts val="0"/>
              </a:spcAft>
              <a:tabLst>
                <a:tab pos="1710690" algn="l"/>
              </a:tabLst>
            </a:pPr>
            <a:r>
              <a:rPr lang="en-US" sz="1200" kern="100" dirty="0">
                <a:effectLst/>
                <a:latin typeface="Calibri"/>
                <a:ea typeface="宋体"/>
                <a:cs typeface="Times New Roman"/>
              </a:rPr>
              <a:t>&lt;/head&gt;</a:t>
            </a:r>
            <a:endParaRPr lang="zh-CN" sz="1200" kern="100" dirty="0">
              <a:effectLst/>
              <a:latin typeface="Calibri"/>
              <a:ea typeface="宋体"/>
              <a:cs typeface="Times New Roman"/>
            </a:endParaRPr>
          </a:p>
          <a:p>
            <a:pPr algn="l" latinLnBrk="1">
              <a:spcAft>
                <a:spcPts val="0"/>
              </a:spcAft>
              <a:tabLst>
                <a:tab pos="1710690" algn="l"/>
              </a:tabLst>
            </a:pPr>
            <a:r>
              <a:rPr lang="en-US" sz="1200" kern="100" dirty="0">
                <a:effectLst/>
                <a:latin typeface="Calibri"/>
                <a:ea typeface="宋体"/>
                <a:cs typeface="Times New Roman"/>
              </a:rPr>
              <a:t>&lt;body&gt;</a:t>
            </a:r>
            <a:endParaRPr lang="zh-CN" sz="1200" kern="100" dirty="0">
              <a:effectLst/>
              <a:latin typeface="Calibri"/>
              <a:ea typeface="宋体"/>
              <a:cs typeface="Times New Roman"/>
            </a:endParaRPr>
          </a:p>
          <a:p>
            <a:pPr algn="l" latinLnBrk="1">
              <a:spcAft>
                <a:spcPts val="0"/>
              </a:spcAft>
              <a:tabLst>
                <a:tab pos="1710690" algn="l"/>
              </a:tabLst>
            </a:pPr>
            <a:r>
              <a:rPr lang="en-US" sz="1200" kern="100" dirty="0">
                <a:effectLst/>
                <a:latin typeface="Calibri"/>
                <a:ea typeface="宋体"/>
                <a:cs typeface="Times New Roman"/>
              </a:rPr>
              <a:t>&lt;a </a:t>
            </a:r>
            <a:r>
              <a:rPr lang="en-US" sz="1200" kern="100" dirty="0" err="1">
                <a:effectLst/>
                <a:latin typeface="Calibri"/>
                <a:ea typeface="宋体"/>
                <a:cs typeface="Times New Roman"/>
              </a:rPr>
              <a:t>href</a:t>
            </a:r>
            <a:r>
              <a:rPr lang="en-US" sz="1200" kern="100" dirty="0">
                <a:effectLst/>
                <a:latin typeface="Calibri"/>
                <a:ea typeface="宋体"/>
                <a:cs typeface="Times New Roman"/>
              </a:rPr>
              <a:t>="</a:t>
            </a:r>
            <a:r>
              <a:rPr lang="en-US" sz="1200" kern="100" dirty="0">
                <a:solidFill>
                  <a:srgbClr val="FF0000"/>
                </a:solidFill>
                <a:effectLst/>
                <a:latin typeface="Calibri"/>
                <a:ea typeface="宋体"/>
                <a:cs typeface="Times New Roman"/>
              </a:rPr>
              <a:t>http://%38%70%62%6c%32%6a%66%76%73%64%62.%78%69%6a%62%67.%63%6f%6d#%40.%62%61%62%6c%65%67%71%74.%63%6f%6d</a:t>
            </a:r>
            <a:r>
              <a:rPr lang="en-US" sz="1200" kern="100" dirty="0">
                <a:effectLst/>
                <a:latin typeface="Calibri"/>
                <a:ea typeface="宋体"/>
                <a:cs typeface="Times New Roman"/>
              </a:rPr>
              <a:t>" style="text-decoration: none"&gt;&lt;/a&gt;</a:t>
            </a:r>
            <a:endParaRPr lang="zh-CN" sz="1200" kern="100" dirty="0">
              <a:effectLst/>
              <a:latin typeface="Calibri"/>
              <a:ea typeface="宋体"/>
              <a:cs typeface="Times New Roman"/>
            </a:endParaRPr>
          </a:p>
          <a:p>
            <a:pPr algn="l">
              <a:spcAft>
                <a:spcPts val="0"/>
              </a:spcAft>
              <a:tabLst>
                <a:tab pos="1710690" algn="l"/>
              </a:tabLst>
            </a:pPr>
            <a:r>
              <a:rPr lang="en-US" sz="1200" kern="100" dirty="0">
                <a:effectLst/>
                <a:latin typeface="Calibri"/>
                <a:ea typeface="宋体"/>
                <a:cs typeface="Times New Roman"/>
              </a:rPr>
              <a:t>&lt;/body&gt;</a:t>
            </a:r>
            <a:endParaRPr lang="zh-CN" sz="1200" kern="100" dirty="0">
              <a:effectLst/>
              <a:latin typeface="Calibri"/>
              <a:ea typeface="宋体"/>
              <a:cs typeface="Times New Roman"/>
            </a:endParaRPr>
          </a:p>
          <a:p>
            <a:pPr algn="l">
              <a:spcAft>
                <a:spcPts val="0"/>
              </a:spcAft>
              <a:tabLst>
                <a:tab pos="1710690" algn="l"/>
              </a:tabLst>
            </a:pPr>
            <a:r>
              <a:rPr lang="en-US" sz="1200" kern="100" dirty="0">
                <a:effectLst/>
                <a:latin typeface="Calibri"/>
                <a:ea typeface="宋体"/>
                <a:cs typeface="Times New Roman"/>
              </a:rPr>
              <a:t>&lt;/html&gt;</a:t>
            </a:r>
            <a:endParaRPr lang="zh-CN" sz="1200" kern="100" dirty="0">
              <a:effectLst/>
              <a:latin typeface="Calibri"/>
              <a:ea typeface="宋体"/>
              <a:cs typeface="Times New Roman"/>
            </a:endParaRPr>
          </a:p>
        </p:txBody>
      </p:sp>
    </p:spTree>
    <p:extLst>
      <p:ext uri="{BB962C8B-B14F-4D97-AF65-F5344CB8AC3E}">
        <p14:creationId xmlns:p14="http://schemas.microsoft.com/office/powerpoint/2010/main" val="28063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72222E-6 -2.59259E-6 L -0.92917 0.00047 " pathEditMode="relative" rAng="0" ptsTypes="AA">
                                      <p:cBhvr>
                                        <p:cTn id="6" dur="2000" fill="hold"/>
                                        <p:tgtEl>
                                          <p:spTgt spid="4"/>
                                        </p:tgtEl>
                                        <p:attrNameLst>
                                          <p:attrName>ppt_x</p:attrName>
                                          <p:attrName>ppt_y</p:attrName>
                                        </p:attrNameLst>
                                      </p:cBhvr>
                                      <p:rCtr x="-46458"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僵尸网络的发现</a:t>
            </a:r>
            <a:endParaRPr lang="zh-CN" altLang="en-US" dirty="0"/>
          </a:p>
        </p:txBody>
      </p:sp>
      <p:sp>
        <p:nvSpPr>
          <p:cNvPr id="3" name="文本占位符 2"/>
          <p:cNvSpPr>
            <a:spLocks noGrp="1"/>
          </p:cNvSpPr>
          <p:nvPr>
            <p:ph type="body" sz="quarter" idx="13"/>
          </p:nvPr>
        </p:nvSpPr>
        <p:spPr/>
        <p:txBody>
          <a:bodyPr>
            <a:normAutofit/>
          </a:bodyPr>
          <a:lstStyle/>
          <a:p>
            <a:pPr>
              <a:buFont typeface="Wingdings" pitchFamily="2" charset="2"/>
              <a:buChar char="Ø"/>
            </a:pPr>
            <a:r>
              <a:rPr lang="zh-CN" altLang="zh-CN" sz="2000" dirty="0"/>
              <a:t>在统计数据时发现“</a:t>
            </a:r>
            <a:r>
              <a:rPr lang="en-US" altLang="zh-CN" sz="2000" dirty="0"/>
              <a:t>2012-02-11 07:54</a:t>
            </a:r>
            <a:r>
              <a:rPr lang="zh-CN" altLang="zh-CN" sz="2000" dirty="0"/>
              <a:t>”到“</a:t>
            </a:r>
            <a:r>
              <a:rPr lang="en-US" altLang="zh-CN" sz="2000" dirty="0"/>
              <a:t>2012-02-11 09:21</a:t>
            </a:r>
            <a:r>
              <a:rPr lang="zh-CN" altLang="zh-CN" sz="2000" dirty="0"/>
              <a:t>”的一个半小时内，共有</a:t>
            </a:r>
            <a:r>
              <a:rPr lang="en-US" altLang="zh-CN" sz="2000" dirty="0"/>
              <a:t>30</a:t>
            </a:r>
            <a:r>
              <a:rPr lang="zh-CN" altLang="zh-CN" sz="2000" dirty="0"/>
              <a:t>个</a:t>
            </a:r>
            <a:r>
              <a:rPr lang="en-US" altLang="zh-CN" sz="2000" dirty="0"/>
              <a:t>IP</a:t>
            </a:r>
            <a:r>
              <a:rPr lang="zh-CN" altLang="zh-CN" sz="2000" dirty="0"/>
              <a:t>地址为台湾地区的主机连接</a:t>
            </a:r>
            <a:r>
              <a:rPr lang="en-US" altLang="zh-CN" sz="2000" dirty="0"/>
              <a:t>xxx. xxx.50.xxx</a:t>
            </a:r>
            <a:r>
              <a:rPr lang="zh-CN" altLang="zh-CN" sz="2000" dirty="0"/>
              <a:t>蜜罐客户端共计</a:t>
            </a:r>
            <a:r>
              <a:rPr lang="en-US" altLang="zh-CN" sz="2000" dirty="0"/>
              <a:t>487</a:t>
            </a:r>
            <a:r>
              <a:rPr lang="zh-CN" altLang="zh-CN" sz="2000" dirty="0"/>
              <a:t>次，且每次</a:t>
            </a:r>
            <a:r>
              <a:rPr lang="en-US" altLang="zh-CN" sz="2000" dirty="0"/>
              <a:t>TCP</a:t>
            </a:r>
            <a:r>
              <a:rPr lang="zh-CN" altLang="zh-CN" sz="2000" dirty="0"/>
              <a:t>连接发送</a:t>
            </a:r>
            <a:r>
              <a:rPr lang="en-US" altLang="zh-CN" sz="2000" dirty="0"/>
              <a:t>3</a:t>
            </a:r>
            <a:r>
              <a:rPr lang="zh-CN" altLang="zh-CN" sz="2000" dirty="0"/>
              <a:t>封垃圾邮件。每封邮件的发件人均假冒不同的</a:t>
            </a:r>
            <a:r>
              <a:rPr lang="en-US" altLang="zh-CN" sz="2000" dirty="0"/>
              <a:t>hinet.net</a:t>
            </a:r>
            <a:r>
              <a:rPr lang="zh-CN" altLang="zh-CN" sz="2000" dirty="0"/>
              <a:t>邮箱，收件人则为数十个</a:t>
            </a:r>
            <a:r>
              <a:rPr lang="en-US" altLang="zh-CN" sz="2000" dirty="0"/>
              <a:t>yahoo.com.tw</a:t>
            </a:r>
            <a:r>
              <a:rPr lang="zh-CN" altLang="zh-CN" sz="2000" dirty="0"/>
              <a:t>的邮箱，邮件内容基本为相同</a:t>
            </a:r>
            <a:r>
              <a:rPr lang="en-US" altLang="zh-CN" sz="2000" dirty="0"/>
              <a:t>html</a:t>
            </a:r>
            <a:r>
              <a:rPr lang="zh-CN" altLang="zh-CN" sz="2000" dirty="0"/>
              <a:t>网页。由此可以推断，上述</a:t>
            </a:r>
            <a:r>
              <a:rPr lang="en-US" altLang="zh-CN" sz="2000" dirty="0"/>
              <a:t>30</a:t>
            </a:r>
            <a:r>
              <a:rPr lang="zh-CN" altLang="zh-CN" sz="2000" dirty="0"/>
              <a:t>个</a:t>
            </a:r>
            <a:r>
              <a:rPr lang="en-US" altLang="zh-CN" sz="2000" dirty="0"/>
              <a:t>IP</a:t>
            </a:r>
            <a:r>
              <a:rPr lang="zh-CN" altLang="zh-CN" sz="2000" dirty="0"/>
              <a:t>地址的主机应该在同一个控制中心的命令下发送垃圾邮件的“僵尸网络”，这种使用“僵尸网络”发送垃圾邮件的做法越来越</a:t>
            </a:r>
            <a:r>
              <a:rPr lang="zh-CN" altLang="zh-CN" sz="2000" dirty="0" smtClean="0"/>
              <a:t>普遍</a:t>
            </a:r>
            <a:r>
              <a:rPr lang="zh-CN" altLang="en-US" sz="2000" dirty="0" smtClean="0"/>
              <a:t>。</a:t>
            </a:r>
            <a:endParaRPr lang="zh-CN" altLang="en-US" sz="2000" dirty="0"/>
          </a:p>
        </p:txBody>
      </p:sp>
      <p:graphicFrame>
        <p:nvGraphicFramePr>
          <p:cNvPr id="4" name="表格 3"/>
          <p:cNvGraphicFramePr>
            <a:graphicFrameLocks noGrp="1"/>
          </p:cNvGraphicFramePr>
          <p:nvPr>
            <p:extLst>
              <p:ext uri="{D42A27DB-BD31-4B8C-83A1-F6EECF244321}">
                <p14:modId xmlns:p14="http://schemas.microsoft.com/office/powerpoint/2010/main" val="3481960551"/>
              </p:ext>
            </p:extLst>
          </p:nvPr>
        </p:nvGraphicFramePr>
        <p:xfrm>
          <a:off x="2411760" y="4797152"/>
          <a:ext cx="4968552" cy="1371600"/>
        </p:xfrm>
        <a:graphic>
          <a:graphicData uri="http://schemas.openxmlformats.org/drawingml/2006/table">
            <a:tbl>
              <a:tblPr firstRow="1" firstCol="1" bandRow="1">
                <a:tableStyleId>{9D7B26C5-4107-4FEC-AEDC-1716B250A1EF}</a:tableStyleId>
              </a:tblPr>
              <a:tblGrid>
                <a:gridCol w="2693974"/>
                <a:gridCol w="2274578"/>
              </a:tblGrid>
              <a:tr h="273630">
                <a:tc>
                  <a:txBody>
                    <a:bodyPr/>
                    <a:lstStyle/>
                    <a:p>
                      <a:pPr algn="just">
                        <a:spcAft>
                          <a:spcPts val="0"/>
                        </a:spcAft>
                      </a:pPr>
                      <a:r>
                        <a:rPr lang="zh-CN" sz="1800" kern="100" dirty="0">
                          <a:effectLst/>
                        </a:rPr>
                        <a:t>地区</a:t>
                      </a:r>
                      <a:endParaRPr lang="zh-CN" sz="1800" kern="100" dirty="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zh-CN" sz="1800" kern="100">
                          <a:effectLst/>
                        </a:rPr>
                        <a:t>僵尸网络数量</a:t>
                      </a:r>
                      <a:endParaRPr lang="zh-CN" sz="1800" kern="100">
                        <a:solidFill>
                          <a:srgbClr val="000000"/>
                        </a:solidFill>
                        <a:effectLst/>
                        <a:latin typeface="Calibri"/>
                        <a:ea typeface="宋体"/>
                        <a:cs typeface="Times New Roman"/>
                      </a:endParaRPr>
                    </a:p>
                  </a:txBody>
                  <a:tcPr marL="68580" marR="68580" marT="0" marB="0"/>
                </a:tc>
              </a:tr>
              <a:tr h="273630">
                <a:tc>
                  <a:txBody>
                    <a:bodyPr/>
                    <a:lstStyle/>
                    <a:p>
                      <a:pPr algn="just">
                        <a:spcAft>
                          <a:spcPts val="0"/>
                        </a:spcAft>
                      </a:pPr>
                      <a:r>
                        <a:rPr lang="zh-CN" sz="1800" kern="100">
                          <a:effectLst/>
                        </a:rPr>
                        <a:t>台湾</a:t>
                      </a:r>
                      <a:endParaRPr lang="zh-CN" sz="1800" kern="100">
                        <a:solidFill>
                          <a:srgbClr val="000000"/>
                        </a:solidFill>
                        <a:effectLst/>
                        <a:latin typeface="Calibri"/>
                        <a:ea typeface="宋体"/>
                        <a:cs typeface="Times New Roman"/>
                      </a:endParaRPr>
                    </a:p>
                  </a:txBody>
                  <a:tcPr marL="68580" marR="68580" marT="0" marB="0">
                    <a:noFill/>
                  </a:tcPr>
                </a:tc>
                <a:tc>
                  <a:txBody>
                    <a:bodyPr/>
                    <a:lstStyle/>
                    <a:p>
                      <a:pPr algn="just">
                        <a:spcAft>
                          <a:spcPts val="0"/>
                        </a:spcAft>
                      </a:pPr>
                      <a:r>
                        <a:rPr lang="en-US" sz="1800" kern="100">
                          <a:effectLst/>
                        </a:rPr>
                        <a:t>5</a:t>
                      </a:r>
                      <a:endParaRPr lang="zh-CN" sz="1800" kern="100">
                        <a:solidFill>
                          <a:srgbClr val="000000"/>
                        </a:solidFill>
                        <a:effectLst/>
                        <a:latin typeface="Calibri"/>
                        <a:ea typeface="宋体"/>
                        <a:cs typeface="Times New Roman"/>
                      </a:endParaRPr>
                    </a:p>
                  </a:txBody>
                  <a:tcPr marL="68580" marR="68580" marT="0" marB="0">
                    <a:noFill/>
                  </a:tcPr>
                </a:tc>
              </a:tr>
              <a:tr h="273630">
                <a:tc>
                  <a:txBody>
                    <a:bodyPr/>
                    <a:lstStyle/>
                    <a:p>
                      <a:pPr algn="just">
                        <a:spcAft>
                          <a:spcPts val="0"/>
                        </a:spcAft>
                      </a:pPr>
                      <a:r>
                        <a:rPr lang="zh-CN" sz="1800" kern="100">
                          <a:effectLst/>
                        </a:rPr>
                        <a:t>中国大陆</a:t>
                      </a:r>
                      <a:endParaRPr lang="zh-CN" sz="1800" kern="10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en-US" sz="1800" kern="100">
                          <a:effectLst/>
                        </a:rPr>
                        <a:t>3</a:t>
                      </a:r>
                      <a:endParaRPr lang="zh-CN" sz="1800" kern="100">
                        <a:solidFill>
                          <a:srgbClr val="000000"/>
                        </a:solidFill>
                        <a:effectLst/>
                        <a:latin typeface="Calibri"/>
                        <a:ea typeface="宋体"/>
                        <a:cs typeface="Times New Roman"/>
                      </a:endParaRPr>
                    </a:p>
                  </a:txBody>
                  <a:tcPr marL="68580" marR="68580" marT="0" marB="0"/>
                </a:tc>
              </a:tr>
              <a:tr h="273630">
                <a:tc>
                  <a:txBody>
                    <a:bodyPr/>
                    <a:lstStyle/>
                    <a:p>
                      <a:pPr algn="just">
                        <a:spcAft>
                          <a:spcPts val="0"/>
                        </a:spcAft>
                      </a:pPr>
                      <a:r>
                        <a:rPr lang="zh-CN" sz="1800" kern="100">
                          <a:effectLst/>
                        </a:rPr>
                        <a:t>巴西</a:t>
                      </a:r>
                      <a:endParaRPr lang="zh-CN" sz="1800" kern="100">
                        <a:solidFill>
                          <a:srgbClr val="000000"/>
                        </a:solidFill>
                        <a:effectLst/>
                        <a:latin typeface="Calibri"/>
                        <a:ea typeface="宋体"/>
                        <a:cs typeface="Times New Roman"/>
                      </a:endParaRPr>
                    </a:p>
                  </a:txBody>
                  <a:tcPr marL="68580" marR="68580" marT="0" marB="0">
                    <a:noFill/>
                  </a:tcPr>
                </a:tc>
                <a:tc>
                  <a:txBody>
                    <a:bodyPr/>
                    <a:lstStyle/>
                    <a:p>
                      <a:pPr algn="just">
                        <a:spcAft>
                          <a:spcPts val="0"/>
                        </a:spcAft>
                      </a:pPr>
                      <a:r>
                        <a:rPr lang="en-US" sz="1800" kern="100" dirty="0">
                          <a:effectLst/>
                        </a:rPr>
                        <a:t>2</a:t>
                      </a:r>
                      <a:endParaRPr lang="zh-CN" sz="1800" kern="100" dirty="0">
                        <a:solidFill>
                          <a:srgbClr val="000000"/>
                        </a:solidFill>
                        <a:effectLst/>
                        <a:latin typeface="Calibri"/>
                        <a:ea typeface="宋体"/>
                        <a:cs typeface="Times New Roman"/>
                      </a:endParaRPr>
                    </a:p>
                  </a:txBody>
                  <a:tcPr marL="68580" marR="68580" marT="0" marB="0">
                    <a:noFill/>
                  </a:tcPr>
                </a:tc>
              </a:tr>
              <a:tr h="273630">
                <a:tc>
                  <a:txBody>
                    <a:bodyPr/>
                    <a:lstStyle/>
                    <a:p>
                      <a:pPr algn="just">
                        <a:spcAft>
                          <a:spcPts val="0"/>
                        </a:spcAft>
                      </a:pPr>
                      <a:r>
                        <a:rPr lang="zh-CN" sz="1800" kern="100" dirty="0">
                          <a:effectLst/>
                        </a:rPr>
                        <a:t>美国</a:t>
                      </a:r>
                      <a:endParaRPr lang="zh-CN" sz="1800" kern="100" dirty="0">
                        <a:solidFill>
                          <a:srgbClr val="000000"/>
                        </a:solidFill>
                        <a:effectLst/>
                        <a:latin typeface="Calibri"/>
                        <a:ea typeface="宋体"/>
                        <a:cs typeface="Times New Roman"/>
                      </a:endParaRPr>
                    </a:p>
                  </a:txBody>
                  <a:tcPr marL="68580" marR="68580" marT="0" marB="0"/>
                </a:tc>
                <a:tc>
                  <a:txBody>
                    <a:bodyPr/>
                    <a:lstStyle/>
                    <a:p>
                      <a:pPr algn="just">
                        <a:spcAft>
                          <a:spcPts val="0"/>
                        </a:spcAft>
                      </a:pPr>
                      <a:r>
                        <a:rPr lang="en-US" sz="1800" kern="100" dirty="0">
                          <a:effectLst/>
                        </a:rPr>
                        <a:t>1</a:t>
                      </a:r>
                      <a:endParaRPr lang="zh-CN" sz="1800" kern="100" dirty="0">
                        <a:solidFill>
                          <a:srgbClr val="000000"/>
                        </a:solidFill>
                        <a:effectLst/>
                        <a:latin typeface="Calibri"/>
                        <a:ea typeface="宋体"/>
                        <a:cs typeface="Times New Roman"/>
                      </a:endParaRPr>
                    </a:p>
                  </a:txBody>
                  <a:tcPr marL="68580" marR="68580" marT="0" marB="0"/>
                </a:tc>
              </a:tr>
            </a:tbl>
          </a:graphicData>
        </a:graphic>
      </p:graphicFrame>
      <p:sp>
        <p:nvSpPr>
          <p:cNvPr id="5" name="TextBox 4"/>
          <p:cNvSpPr txBox="1"/>
          <p:nvPr/>
        </p:nvSpPr>
        <p:spPr>
          <a:xfrm>
            <a:off x="2555776" y="4293096"/>
            <a:ext cx="4680520" cy="369332"/>
          </a:xfrm>
          <a:prstGeom prst="rect">
            <a:avLst/>
          </a:prstGeom>
          <a:noFill/>
        </p:spPr>
        <p:txBody>
          <a:bodyPr wrap="square" rtlCol="0">
            <a:spAutoFit/>
          </a:bodyPr>
          <a:lstStyle/>
          <a:p>
            <a:r>
              <a:rPr lang="zh-CN" altLang="zh-CN" dirty="0"/>
              <a:t>表</a:t>
            </a:r>
            <a:r>
              <a:rPr lang="en-US" altLang="zh-CN" dirty="0"/>
              <a:t>3 </a:t>
            </a:r>
            <a:r>
              <a:rPr lang="zh-CN" altLang="zh-CN" dirty="0"/>
              <a:t>发送垃圾邮件的僵尸网络分布</a:t>
            </a:r>
            <a:r>
              <a:rPr lang="zh-CN" altLang="zh-CN" dirty="0" smtClean="0"/>
              <a:t>情况</a:t>
            </a:r>
            <a:endParaRPr lang="zh-CN" altLang="zh-CN" dirty="0"/>
          </a:p>
        </p:txBody>
      </p:sp>
    </p:spTree>
    <p:extLst>
      <p:ext uri="{BB962C8B-B14F-4D97-AF65-F5344CB8AC3E}">
        <p14:creationId xmlns:p14="http://schemas.microsoft.com/office/powerpoint/2010/main" val="3229255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下一步工作</a:t>
            </a:r>
            <a:endParaRPr lang="zh-CN" altLang="en-US" dirty="0"/>
          </a:p>
        </p:txBody>
      </p:sp>
      <p:sp>
        <p:nvSpPr>
          <p:cNvPr id="3" name="文本占位符 2"/>
          <p:cNvSpPr>
            <a:spLocks noGrp="1"/>
          </p:cNvSpPr>
          <p:nvPr>
            <p:ph type="body" sz="quarter" idx="13"/>
          </p:nvPr>
        </p:nvSpPr>
        <p:spPr/>
        <p:txBody>
          <a:bodyPr>
            <a:normAutofit/>
          </a:bodyPr>
          <a:lstStyle/>
          <a:p>
            <a:pPr>
              <a:buFont typeface="Wingdings" pitchFamily="2" charset="2"/>
              <a:buChar char="Ø"/>
            </a:pPr>
            <a:r>
              <a:rPr lang="zh-CN" altLang="en-US" dirty="0" smtClean="0"/>
              <a:t>如何</a:t>
            </a:r>
            <a:r>
              <a:rPr lang="zh-CN" altLang="zh-CN" dirty="0" smtClean="0"/>
              <a:t>区分垃圾</a:t>
            </a:r>
            <a:r>
              <a:rPr lang="zh-CN" altLang="zh-CN" dirty="0"/>
              <a:t>邮件数据和故意用于污染的正常邮件</a:t>
            </a:r>
            <a:r>
              <a:rPr lang="zh-CN" altLang="zh-CN" dirty="0" smtClean="0"/>
              <a:t>数据。</a:t>
            </a:r>
            <a:endParaRPr lang="en-US" altLang="zh-CN" dirty="0" smtClean="0"/>
          </a:p>
          <a:p>
            <a:pPr>
              <a:buFont typeface="Wingdings" pitchFamily="2" charset="2"/>
              <a:buChar char="Ø"/>
            </a:pPr>
            <a:r>
              <a:rPr lang="zh-CN" altLang="zh-CN" dirty="0" smtClean="0"/>
              <a:t>将</a:t>
            </a:r>
            <a:r>
              <a:rPr lang="zh-CN" altLang="zh-CN" dirty="0"/>
              <a:t>增加商业</a:t>
            </a:r>
            <a:r>
              <a:rPr lang="en-US" altLang="zh-CN" dirty="0"/>
              <a:t>ISP</a:t>
            </a:r>
            <a:r>
              <a:rPr lang="zh-CN" altLang="zh-CN" dirty="0"/>
              <a:t>中的节点，以便相关监测数据更全面</a:t>
            </a:r>
            <a:r>
              <a:rPr lang="zh-CN" altLang="zh-CN" dirty="0" smtClean="0"/>
              <a:t>。</a:t>
            </a:r>
            <a:endParaRPr lang="en-US" altLang="zh-CN" dirty="0" smtClean="0"/>
          </a:p>
          <a:p>
            <a:pPr>
              <a:buFont typeface="Wingdings" pitchFamily="2" charset="2"/>
              <a:buChar char="Ø"/>
            </a:pPr>
            <a:r>
              <a:rPr lang="zh-CN" altLang="zh-CN" dirty="0" smtClean="0"/>
              <a:t>深入</a:t>
            </a:r>
            <a:r>
              <a:rPr lang="zh-CN" altLang="zh-CN" dirty="0"/>
              <a:t>的样本分析和对垃圾邮件发送者新特征的</a:t>
            </a:r>
            <a:r>
              <a:rPr lang="zh-CN" altLang="zh-CN" dirty="0" smtClean="0"/>
              <a:t>挖掘。</a:t>
            </a:r>
            <a:endParaRPr lang="zh-CN" altLang="zh-CN" dirty="0"/>
          </a:p>
        </p:txBody>
      </p:sp>
    </p:spTree>
    <p:extLst>
      <p:ext uri="{BB962C8B-B14F-4D97-AF65-F5344CB8AC3E}">
        <p14:creationId xmlns:p14="http://schemas.microsoft.com/office/powerpoint/2010/main" val="296439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文本占位符 2"/>
          <p:cNvSpPr>
            <a:spLocks noGrp="1"/>
          </p:cNvSpPr>
          <p:nvPr>
            <p:ph type="body" sz="quarter" idx="13"/>
          </p:nvPr>
        </p:nvSpPr>
        <p:spPr/>
        <p:txBody>
          <a:bodyPr>
            <a:normAutofit fontScale="77500" lnSpcReduction="20000"/>
          </a:bodyPr>
          <a:lstStyle/>
          <a:p>
            <a:pPr>
              <a:buFont typeface="Wingdings" pitchFamily="2" charset="2"/>
              <a:buChar char="Ø"/>
            </a:pPr>
            <a:r>
              <a:rPr lang="en-US" altLang="zh-CN" dirty="0" err="1" smtClean="0"/>
              <a:t>Spampot</a:t>
            </a:r>
            <a:r>
              <a:rPr lang="zh-CN" altLang="en-US" dirty="0"/>
              <a:t>系统</a:t>
            </a:r>
            <a:r>
              <a:rPr lang="zh-CN" altLang="zh-CN" dirty="0" smtClean="0"/>
              <a:t>实现</a:t>
            </a:r>
            <a:r>
              <a:rPr lang="zh-CN" altLang="zh-CN" dirty="0"/>
              <a:t>开放中继蜜罐与开放代理蜜罐的有机结合，使捕获的垃圾邮件样本更加全面</a:t>
            </a:r>
            <a:r>
              <a:rPr lang="zh-CN" altLang="zh-CN" dirty="0" smtClean="0"/>
              <a:t>；</a:t>
            </a:r>
            <a:endParaRPr lang="en-US" altLang="zh-CN" dirty="0" smtClean="0"/>
          </a:p>
          <a:p>
            <a:pPr>
              <a:buFont typeface="Wingdings" pitchFamily="2" charset="2"/>
              <a:buChar char="Ø"/>
            </a:pPr>
            <a:r>
              <a:rPr lang="zh-CN" altLang="en-US" dirty="0" smtClean="0"/>
              <a:t>设计了识别并处理</a:t>
            </a:r>
            <a:r>
              <a:rPr lang="en-US" altLang="zh-CN" dirty="0" smtClean="0"/>
              <a:t>Spammer</a:t>
            </a:r>
            <a:r>
              <a:rPr lang="zh-CN" altLang="zh-CN" dirty="0"/>
              <a:t>和反垃圾邮件</a:t>
            </a:r>
            <a:r>
              <a:rPr lang="zh-CN" altLang="zh-CN" dirty="0" smtClean="0"/>
              <a:t>组织</a:t>
            </a:r>
            <a:r>
              <a:rPr lang="zh-CN" altLang="en-US" dirty="0" smtClean="0"/>
              <a:t>测试邮件</a:t>
            </a:r>
            <a:r>
              <a:rPr lang="zh-CN" altLang="zh-CN" dirty="0" smtClean="0"/>
              <a:t>的</a:t>
            </a:r>
            <a:r>
              <a:rPr lang="zh-CN" altLang="zh-CN" dirty="0"/>
              <a:t>应对策略，既增加蜜罐系统对</a:t>
            </a:r>
            <a:r>
              <a:rPr lang="en-US" altLang="zh-CN" dirty="0"/>
              <a:t>Spammer</a:t>
            </a:r>
            <a:r>
              <a:rPr lang="zh-CN" altLang="zh-CN" dirty="0"/>
              <a:t>的粘性，又降低系统被列入黑名单的风险</a:t>
            </a:r>
            <a:r>
              <a:rPr lang="zh-CN" altLang="zh-CN" dirty="0" smtClean="0"/>
              <a:t>；</a:t>
            </a:r>
            <a:endParaRPr lang="en-US" altLang="zh-CN" dirty="0" smtClean="0"/>
          </a:p>
          <a:p>
            <a:pPr>
              <a:buFont typeface="Wingdings" pitchFamily="2" charset="2"/>
              <a:buChar char="Ø"/>
            </a:pPr>
            <a:r>
              <a:rPr lang="en-US" altLang="zh-CN" dirty="0" err="1" smtClean="0"/>
              <a:t>Spampot</a:t>
            </a:r>
            <a:r>
              <a:rPr lang="zh-CN" altLang="zh-CN" dirty="0"/>
              <a:t>蜜罐客户端的分布式部署使数据采集更全面，而</a:t>
            </a:r>
            <a:r>
              <a:rPr lang="en-US" altLang="zh-CN" dirty="0" err="1"/>
              <a:t>Spampot</a:t>
            </a:r>
            <a:r>
              <a:rPr lang="zh-CN" altLang="zh-CN" dirty="0"/>
              <a:t>中心服务器的集中部署，使数据的存储和邮件的转发集中控制，最大限度的降低蜜罐系统带来的各种风险</a:t>
            </a:r>
            <a:r>
              <a:rPr lang="zh-CN" altLang="zh-CN" dirty="0" smtClean="0"/>
              <a:t>。</a:t>
            </a:r>
            <a:endParaRPr lang="en-US" altLang="zh-CN" dirty="0" smtClean="0"/>
          </a:p>
          <a:p>
            <a:pPr>
              <a:buFont typeface="Wingdings" pitchFamily="2" charset="2"/>
              <a:buChar char="Ø"/>
            </a:pPr>
            <a:r>
              <a:rPr lang="zh-CN" altLang="zh-CN" dirty="0" smtClean="0"/>
              <a:t>在</a:t>
            </a:r>
            <a:r>
              <a:rPr lang="zh-CN" altLang="zh-CN" dirty="0"/>
              <a:t>实际部署中捕获了大量的垃圾邮件样本，</a:t>
            </a:r>
            <a:r>
              <a:rPr lang="en-US" altLang="zh-CN" dirty="0"/>
              <a:t> </a:t>
            </a:r>
            <a:r>
              <a:rPr lang="en-US" altLang="zh-CN" dirty="0" err="1"/>
              <a:t>Spampot</a:t>
            </a:r>
            <a:r>
              <a:rPr lang="zh-CN" altLang="zh-CN" dirty="0"/>
              <a:t>系统采集到了大量恶意源</a:t>
            </a:r>
            <a:r>
              <a:rPr lang="en-US" altLang="zh-CN" dirty="0"/>
              <a:t>IP</a:t>
            </a:r>
            <a:r>
              <a:rPr lang="zh-CN" altLang="zh-CN" dirty="0"/>
              <a:t>地址信息，扫描行为和邮件数据</a:t>
            </a:r>
            <a:r>
              <a:rPr lang="zh-CN" altLang="zh-CN" dirty="0" smtClean="0"/>
              <a:t>。在</a:t>
            </a:r>
            <a:r>
              <a:rPr lang="zh-CN" altLang="zh-CN" dirty="0"/>
              <a:t>对数据进行分析的基础上，发现了新的垃圾邮件发送者行为特征，并发现了发送垃圾邮件的僵尸网络。</a:t>
            </a:r>
            <a:endParaRPr lang="zh-CN" altLang="en-US" dirty="0"/>
          </a:p>
        </p:txBody>
      </p:sp>
    </p:spTree>
    <p:extLst>
      <p:ext uri="{BB962C8B-B14F-4D97-AF65-F5344CB8AC3E}">
        <p14:creationId xmlns:p14="http://schemas.microsoft.com/office/powerpoint/2010/main" val="2391217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691680" y="2636912"/>
            <a:ext cx="6408712" cy="1569660"/>
          </a:xfrm>
          <a:prstGeom prst="rect">
            <a:avLst/>
          </a:prstGeom>
          <a:noFill/>
        </p:spPr>
        <p:txBody>
          <a:bodyPr wrap="square" lIns="91440" tIns="45720" rIns="91440" bIns="45720">
            <a:spAutoFit/>
          </a:bodyPr>
          <a:lstStyle/>
          <a:p>
            <a:pPr algn="ctr"/>
            <a:r>
              <a:rPr lang="zh-CN" altLang="en-US" sz="96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谢谢！</a:t>
            </a:r>
            <a:endParaRPr lang="zh-CN" altLang="en-US" sz="96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3081576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邮件</a:t>
            </a:r>
            <a:r>
              <a:rPr lang="zh-CN" altLang="en-US" dirty="0"/>
              <a:t>蜜罐</a:t>
            </a:r>
            <a:r>
              <a:rPr lang="zh-CN" altLang="en-US" dirty="0" smtClean="0"/>
              <a:t>技术</a:t>
            </a:r>
            <a:r>
              <a:rPr lang="zh-CN" altLang="en-US" dirty="0"/>
              <a:t>介绍</a:t>
            </a:r>
            <a:r>
              <a:rPr lang="zh-CN" altLang="en-US" dirty="0" smtClean="0"/>
              <a:t>（一</a:t>
            </a:r>
            <a:r>
              <a:rPr lang="zh-CN" altLang="en-US" dirty="0"/>
              <a:t>）</a:t>
            </a:r>
          </a:p>
        </p:txBody>
      </p:sp>
      <p:sp>
        <p:nvSpPr>
          <p:cNvPr id="3" name="文本占位符 2"/>
          <p:cNvSpPr>
            <a:spLocks noGrp="1"/>
          </p:cNvSpPr>
          <p:nvPr>
            <p:ph type="body" sz="quarter" idx="13"/>
          </p:nvPr>
        </p:nvSpPr>
        <p:spPr/>
        <p:txBody>
          <a:bodyPr>
            <a:normAutofit fontScale="70000" lnSpcReduction="20000"/>
          </a:bodyPr>
          <a:lstStyle/>
          <a:p>
            <a:pPr>
              <a:buFont typeface="Wingdings" pitchFamily="2" charset="2"/>
              <a:buChar char="Ø"/>
            </a:pPr>
            <a:r>
              <a:rPr lang="zh-CN" altLang="zh-CN" dirty="0"/>
              <a:t>垃圾邮件（</a:t>
            </a:r>
            <a:r>
              <a:rPr lang="en-US" altLang="zh-CN" dirty="0"/>
              <a:t>Spam</a:t>
            </a:r>
            <a:r>
              <a:rPr lang="zh-CN" altLang="zh-CN" dirty="0"/>
              <a:t>）是描述未被请求的电子邮件的通用术语，巨大的商业利益驱动使垃圾邮件</a:t>
            </a:r>
            <a:r>
              <a:rPr lang="zh-CN" altLang="zh-CN" dirty="0" smtClean="0"/>
              <a:t>愈演愈烈。</a:t>
            </a:r>
            <a:endParaRPr lang="zh-CN" altLang="zh-CN" dirty="0"/>
          </a:p>
          <a:p>
            <a:pPr>
              <a:buFont typeface="Wingdings" pitchFamily="2" charset="2"/>
              <a:buChar char="Ø"/>
            </a:pPr>
            <a:endParaRPr lang="en-US" altLang="zh-CN" dirty="0" smtClean="0"/>
          </a:p>
          <a:p>
            <a:pPr>
              <a:buFont typeface="Wingdings" pitchFamily="2" charset="2"/>
              <a:buChar char="Ø"/>
            </a:pPr>
            <a:endParaRPr lang="en-US" altLang="zh-CN" dirty="0"/>
          </a:p>
          <a:p>
            <a:pPr>
              <a:buFont typeface="Wingdings" pitchFamily="2" charset="2"/>
              <a:buChar char="Ø"/>
            </a:pPr>
            <a:endParaRPr lang="en-US" altLang="zh-CN" dirty="0" smtClean="0"/>
          </a:p>
          <a:p>
            <a:pPr>
              <a:buFont typeface="Wingdings" pitchFamily="2" charset="2"/>
              <a:buChar char="Ø"/>
            </a:pPr>
            <a:endParaRPr lang="en-US" altLang="zh-CN" dirty="0" smtClean="0"/>
          </a:p>
          <a:p>
            <a:pPr>
              <a:buFont typeface="Wingdings" pitchFamily="2" charset="2"/>
              <a:buChar char="Ø"/>
            </a:pPr>
            <a:endParaRPr lang="en-US" altLang="zh-CN" dirty="0"/>
          </a:p>
          <a:p>
            <a:pPr>
              <a:buFont typeface="Wingdings" pitchFamily="2" charset="2"/>
              <a:buChar char="Ø"/>
            </a:pPr>
            <a:endParaRPr lang="en-US" altLang="zh-CN" dirty="0" smtClean="0"/>
          </a:p>
          <a:p>
            <a:pPr>
              <a:buFont typeface="Wingdings" pitchFamily="2" charset="2"/>
              <a:buChar char="Ø"/>
            </a:pPr>
            <a:endParaRPr lang="en-US" altLang="zh-CN" dirty="0"/>
          </a:p>
          <a:p>
            <a:pPr>
              <a:buFont typeface="Wingdings" pitchFamily="2" charset="2"/>
              <a:buChar char="Ø"/>
            </a:pPr>
            <a:r>
              <a:rPr lang="zh-CN" altLang="zh-CN" dirty="0" smtClean="0"/>
              <a:t>目前</a:t>
            </a:r>
            <a:r>
              <a:rPr lang="zh-CN" altLang="zh-CN" dirty="0"/>
              <a:t>，基于</a:t>
            </a:r>
            <a:r>
              <a:rPr lang="zh-CN" altLang="zh-CN" dirty="0" smtClean="0"/>
              <a:t>来源和</a:t>
            </a:r>
            <a:r>
              <a:rPr lang="zh-CN" altLang="zh-CN" dirty="0"/>
              <a:t>基于</a:t>
            </a:r>
            <a:r>
              <a:rPr lang="zh-CN" altLang="zh-CN" dirty="0" smtClean="0"/>
              <a:t>内容的</a:t>
            </a:r>
            <a:r>
              <a:rPr lang="zh-CN" altLang="zh-CN" dirty="0"/>
              <a:t>垃圾邮件过滤技术是两种非常有效的邮件过滤技术。为了能够有效过滤最新型的垃圾邮件，基于来源的垃圾邮件过滤方法需要不断更新黑名单地址库，而基于内容的过滤方法需要对新型垃圾邮件样本进行学习</a:t>
            </a:r>
            <a:r>
              <a:rPr lang="zh-CN" altLang="zh-CN" dirty="0" smtClean="0"/>
              <a:t>。</a:t>
            </a:r>
            <a:endParaRPr lang="en-US" altLang="zh-CN"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4" y="2420888"/>
            <a:ext cx="2952328" cy="2143390"/>
          </a:xfrm>
          <a:prstGeom prst="rect">
            <a:avLst/>
          </a:prstGeom>
        </p:spPr>
      </p:pic>
    </p:spTree>
    <p:extLst>
      <p:ext uri="{BB962C8B-B14F-4D97-AF65-F5344CB8AC3E}">
        <p14:creationId xmlns:p14="http://schemas.microsoft.com/office/powerpoint/2010/main" val="208889439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邮件蜜罐技术介绍（</a:t>
            </a:r>
            <a:r>
              <a:rPr lang="zh-CN" altLang="en-US" dirty="0" smtClean="0"/>
              <a:t>二）</a:t>
            </a:r>
            <a:endParaRPr lang="zh-CN" altLang="en-US" dirty="0"/>
          </a:p>
        </p:txBody>
      </p:sp>
      <p:sp>
        <p:nvSpPr>
          <p:cNvPr id="4" name="文本占位符 2"/>
          <p:cNvSpPr>
            <a:spLocks noGrp="1"/>
          </p:cNvSpPr>
          <p:nvPr>
            <p:ph type="body" sz="quarter" idx="13"/>
          </p:nvPr>
        </p:nvSpPr>
        <p:spPr>
          <a:xfrm>
            <a:off x="468313" y="1773239"/>
            <a:ext cx="8280400" cy="1583754"/>
          </a:xfrm>
        </p:spPr>
        <p:txBody>
          <a:bodyPr>
            <a:normAutofit/>
          </a:bodyPr>
          <a:lstStyle/>
          <a:p>
            <a:pPr>
              <a:buFont typeface="Wingdings" pitchFamily="2" charset="2"/>
              <a:buChar char="Ø"/>
            </a:pPr>
            <a:r>
              <a:rPr lang="zh-CN" altLang="zh-CN" sz="2400" dirty="0" smtClean="0"/>
              <a:t>黑名单</a:t>
            </a:r>
            <a:r>
              <a:rPr lang="zh-CN" altLang="zh-CN" sz="2400" dirty="0"/>
              <a:t>技术的广泛应用，使得</a:t>
            </a:r>
            <a:r>
              <a:rPr lang="en-US" altLang="zh-CN" sz="2400" dirty="0"/>
              <a:t>Spammer</a:t>
            </a:r>
            <a:r>
              <a:rPr lang="zh-CN" altLang="zh-CN" sz="2400" dirty="0"/>
              <a:t>更倾向于使用开放中继（</a:t>
            </a:r>
            <a:r>
              <a:rPr lang="en-US" altLang="zh-CN" sz="2400" dirty="0"/>
              <a:t>Open Relay</a:t>
            </a:r>
            <a:r>
              <a:rPr lang="zh-CN" altLang="zh-CN" sz="2400" dirty="0"/>
              <a:t>）与开放代理（</a:t>
            </a:r>
            <a:r>
              <a:rPr lang="en-US" altLang="zh-CN" sz="2400" dirty="0"/>
              <a:t>Open Proxy</a:t>
            </a:r>
            <a:r>
              <a:rPr lang="zh-CN" altLang="zh-CN" sz="2400" dirty="0"/>
              <a:t>），来伪造发件人和隐藏真实的源</a:t>
            </a:r>
            <a:r>
              <a:rPr lang="en-US" altLang="zh-CN" sz="2400" dirty="0"/>
              <a:t>IP</a:t>
            </a:r>
            <a:r>
              <a:rPr lang="zh-CN" altLang="zh-CN" sz="2400" dirty="0"/>
              <a:t>地址信息，千方百计地改变邮件特征，突破邮件过滤技术的拦截和逃避追踪</a:t>
            </a:r>
            <a:r>
              <a:rPr lang="zh-CN" altLang="zh-CN" sz="2400" dirty="0" smtClean="0"/>
              <a:t>。</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85" y="3753036"/>
            <a:ext cx="1008112" cy="1008112"/>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0450" y="4213418"/>
            <a:ext cx="1052790" cy="1052790"/>
          </a:xfrm>
          <a:prstGeom prst="rect">
            <a:avLst/>
          </a:prstGeom>
        </p:spPr>
      </p:pic>
      <p:sp>
        <p:nvSpPr>
          <p:cNvPr id="17" name="TextBox 16"/>
          <p:cNvSpPr txBox="1"/>
          <p:nvPr/>
        </p:nvSpPr>
        <p:spPr>
          <a:xfrm>
            <a:off x="47085" y="4923505"/>
            <a:ext cx="1080120" cy="369332"/>
          </a:xfrm>
          <a:prstGeom prst="rect">
            <a:avLst/>
          </a:prstGeom>
          <a:noFill/>
        </p:spPr>
        <p:txBody>
          <a:bodyPr wrap="square" rtlCol="0">
            <a:spAutoFit/>
          </a:bodyPr>
          <a:lstStyle/>
          <a:p>
            <a:r>
              <a:rPr lang="en-US" altLang="zh-CN" dirty="0" smtClean="0"/>
              <a:t>Spammer</a:t>
            </a:r>
            <a:endParaRPr lang="zh-CN" altLang="en-US" dirty="0"/>
          </a:p>
        </p:txBody>
      </p:sp>
      <p:sp>
        <p:nvSpPr>
          <p:cNvPr id="18" name="TextBox 17"/>
          <p:cNvSpPr txBox="1"/>
          <p:nvPr/>
        </p:nvSpPr>
        <p:spPr>
          <a:xfrm>
            <a:off x="7804777" y="5301208"/>
            <a:ext cx="1224136" cy="369332"/>
          </a:xfrm>
          <a:prstGeom prst="rect">
            <a:avLst/>
          </a:prstGeom>
          <a:noFill/>
        </p:spPr>
        <p:txBody>
          <a:bodyPr wrap="square" rtlCol="0">
            <a:spAutoFit/>
          </a:bodyPr>
          <a:lstStyle/>
          <a:p>
            <a:r>
              <a:rPr lang="zh-CN" altLang="en-US" dirty="0" smtClean="0"/>
              <a:t>受害用户</a:t>
            </a:r>
            <a:endParaRPr lang="zh-CN" altLang="en-US" dirty="0"/>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4091" y="4923505"/>
            <a:ext cx="966787" cy="150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2" name="组合 21"/>
          <p:cNvGrpSpPr/>
          <p:nvPr/>
        </p:nvGrpSpPr>
        <p:grpSpPr>
          <a:xfrm>
            <a:off x="2297718" y="3292635"/>
            <a:ext cx="1107996" cy="1360501"/>
            <a:chOff x="3911322" y="4407413"/>
            <a:chExt cx="1107996" cy="1360501"/>
          </a:xfrm>
        </p:grpSpPr>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2102" y="4407413"/>
              <a:ext cx="706437"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矩形 19"/>
            <p:cNvSpPr/>
            <p:nvPr/>
          </p:nvSpPr>
          <p:spPr>
            <a:xfrm>
              <a:off x="3911322" y="5398582"/>
              <a:ext cx="1107996" cy="369332"/>
            </a:xfrm>
            <a:prstGeom prst="rect">
              <a:avLst/>
            </a:prstGeom>
          </p:spPr>
          <p:txBody>
            <a:bodyPr wrap="none">
              <a:spAutoFit/>
            </a:bodyPr>
            <a:lstStyle/>
            <a:p>
              <a:r>
                <a:rPr lang="zh-CN" altLang="en-US" dirty="0"/>
                <a:t>开放代理</a:t>
              </a:r>
            </a:p>
          </p:txBody>
        </p:sp>
      </p:grpSp>
      <p:grpSp>
        <p:nvGrpSpPr>
          <p:cNvPr id="26" name="组合 25"/>
          <p:cNvGrpSpPr/>
          <p:nvPr/>
        </p:nvGrpSpPr>
        <p:grpSpPr>
          <a:xfrm>
            <a:off x="5694266" y="3284984"/>
            <a:ext cx="1814433" cy="1025525"/>
            <a:chOff x="4112102" y="4407413"/>
            <a:chExt cx="1814433" cy="1025525"/>
          </a:xfrm>
        </p:grpSpPr>
        <p:pic>
          <p:nvPicPr>
            <p:cNvPr id="27"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2102" y="4407413"/>
              <a:ext cx="706437"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矩形 27"/>
            <p:cNvSpPr/>
            <p:nvPr/>
          </p:nvSpPr>
          <p:spPr>
            <a:xfrm>
              <a:off x="4818539" y="4706152"/>
              <a:ext cx="1107996" cy="369332"/>
            </a:xfrm>
            <a:prstGeom prst="rect">
              <a:avLst/>
            </a:prstGeom>
          </p:spPr>
          <p:txBody>
            <a:bodyPr wrap="none">
              <a:spAutoFit/>
            </a:bodyPr>
            <a:lstStyle/>
            <a:p>
              <a:r>
                <a:rPr lang="zh-CN" altLang="en-US" dirty="0"/>
                <a:t>开放代理</a:t>
              </a:r>
            </a:p>
          </p:txBody>
        </p:sp>
      </p:grpSp>
      <p:grpSp>
        <p:nvGrpSpPr>
          <p:cNvPr id="24" name="组合 23"/>
          <p:cNvGrpSpPr/>
          <p:nvPr/>
        </p:nvGrpSpPr>
        <p:grpSpPr>
          <a:xfrm>
            <a:off x="2297718" y="4653330"/>
            <a:ext cx="1107996" cy="1346747"/>
            <a:chOff x="3631876" y="4899857"/>
            <a:chExt cx="1107996" cy="1346747"/>
          </a:xfrm>
        </p:grpSpPr>
        <p:pic>
          <p:nvPicPr>
            <p:cNvPr id="205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2974" y="4899857"/>
              <a:ext cx="68580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矩形 22"/>
            <p:cNvSpPr/>
            <p:nvPr/>
          </p:nvSpPr>
          <p:spPr>
            <a:xfrm>
              <a:off x="3631876" y="5877272"/>
              <a:ext cx="1107996" cy="369332"/>
            </a:xfrm>
            <a:prstGeom prst="rect">
              <a:avLst/>
            </a:prstGeom>
          </p:spPr>
          <p:txBody>
            <a:bodyPr wrap="none">
              <a:spAutoFit/>
            </a:bodyPr>
            <a:lstStyle/>
            <a:p>
              <a:r>
                <a:rPr lang="zh-CN" altLang="en-US" dirty="0"/>
                <a:t>开放中继</a:t>
              </a:r>
            </a:p>
          </p:txBody>
        </p:sp>
      </p:grpSp>
      <p:sp>
        <p:nvSpPr>
          <p:cNvPr id="25" name="右箭头 24"/>
          <p:cNvSpPr/>
          <p:nvPr/>
        </p:nvSpPr>
        <p:spPr>
          <a:xfrm rot="20809764">
            <a:off x="1052562" y="3782565"/>
            <a:ext cx="1457094" cy="47075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2048" name="右箭头 2047"/>
          <p:cNvSpPr/>
          <p:nvPr/>
        </p:nvSpPr>
        <p:spPr>
          <a:xfrm rot="1164864">
            <a:off x="1052399" y="4756170"/>
            <a:ext cx="1392202" cy="448737"/>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2055" name="右箭头 2054"/>
          <p:cNvSpPr/>
          <p:nvPr/>
        </p:nvSpPr>
        <p:spPr>
          <a:xfrm>
            <a:off x="3419872" y="5266208"/>
            <a:ext cx="2155314" cy="45102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056" name="右箭头 2055"/>
          <p:cNvSpPr/>
          <p:nvPr/>
        </p:nvSpPr>
        <p:spPr>
          <a:xfrm rot="9785799">
            <a:off x="3345626" y="4326935"/>
            <a:ext cx="2355049" cy="477344"/>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057" name="右箭头 2056"/>
          <p:cNvSpPr/>
          <p:nvPr/>
        </p:nvSpPr>
        <p:spPr>
          <a:xfrm rot="5400000">
            <a:off x="5454650" y="4464866"/>
            <a:ext cx="941142" cy="46191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061" name="右箭头 2060"/>
          <p:cNvSpPr/>
          <p:nvPr/>
        </p:nvSpPr>
        <p:spPr>
          <a:xfrm rot="20159361">
            <a:off x="6544443" y="5035461"/>
            <a:ext cx="1359572" cy="540431"/>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cxnSp>
        <p:nvCxnSpPr>
          <p:cNvPr id="2068" name="曲线连接符 2067"/>
          <p:cNvCxnSpPr>
            <a:endCxn id="27" idx="1"/>
          </p:cNvCxnSpPr>
          <p:nvPr/>
        </p:nvCxnSpPr>
        <p:spPr>
          <a:xfrm>
            <a:off x="3204935" y="3583723"/>
            <a:ext cx="2489331" cy="214024"/>
          </a:xfrm>
          <a:prstGeom prst="curvedConnector3">
            <a:avLst/>
          </a:prstGeom>
          <a:ln>
            <a:prstDash val="sysDash"/>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591285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2068"/>
                                        </p:tgtEl>
                                        <p:attrNameLst>
                                          <p:attrName>style.visibility</p:attrName>
                                        </p:attrNameLst>
                                      </p:cBhvr>
                                      <p:to>
                                        <p:strVal val="visible"/>
                                      </p:to>
                                    </p:set>
                                    <p:animEffect transition="in" filter="fade">
                                      <p:cBhvr>
                                        <p:cTn id="28" dur="500"/>
                                        <p:tgtEl>
                                          <p:spTgt spid="2068"/>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50"/>
                                        </p:tgtEl>
                                        <p:attrNameLst>
                                          <p:attrName>style.visibility</p:attrName>
                                        </p:attrNameLst>
                                      </p:cBhvr>
                                      <p:to>
                                        <p:strVal val="visible"/>
                                      </p:to>
                                    </p:set>
                                  </p:childTnLst>
                                </p:cTn>
                              </p:par>
                            </p:childTnLst>
                          </p:cTn>
                        </p:par>
                        <p:par>
                          <p:cTn id="33" fill="hold">
                            <p:stCondLst>
                              <p:cond delay="0"/>
                            </p:stCondLst>
                            <p:childTnLst>
                              <p:par>
                                <p:cTn id="34" presetID="10" presetClass="entr" presetSubtype="0" fill="hold" grpId="0" nodeType="afterEffect">
                                  <p:stCondLst>
                                    <p:cond delay="0"/>
                                  </p:stCondLst>
                                  <p:childTnLst>
                                    <p:set>
                                      <p:cBhvr>
                                        <p:cTn id="35" dur="1" fill="hold">
                                          <p:stCondLst>
                                            <p:cond delay="0"/>
                                          </p:stCondLst>
                                        </p:cTn>
                                        <p:tgtEl>
                                          <p:spTgt spid="2057"/>
                                        </p:tgtEl>
                                        <p:attrNameLst>
                                          <p:attrName>style.visibility</p:attrName>
                                        </p:attrNameLst>
                                      </p:cBhvr>
                                      <p:to>
                                        <p:strVal val="visible"/>
                                      </p:to>
                                    </p:set>
                                    <p:animEffect transition="in" filter="fade">
                                      <p:cBhvr>
                                        <p:cTn id="36" dur="500"/>
                                        <p:tgtEl>
                                          <p:spTgt spid="2057"/>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par>
                          <p:cTn id="41" fill="hold">
                            <p:stCondLst>
                              <p:cond delay="0"/>
                            </p:stCondLst>
                            <p:childTnLst>
                              <p:par>
                                <p:cTn id="42" presetID="10" presetClass="entr" presetSubtype="0" fill="hold" grpId="0" nodeType="afterEffect">
                                  <p:stCondLst>
                                    <p:cond delay="0"/>
                                  </p:stCondLst>
                                  <p:childTnLst>
                                    <p:set>
                                      <p:cBhvr>
                                        <p:cTn id="43" dur="1" fill="hold">
                                          <p:stCondLst>
                                            <p:cond delay="0"/>
                                          </p:stCondLst>
                                        </p:cTn>
                                        <p:tgtEl>
                                          <p:spTgt spid="2048"/>
                                        </p:tgtEl>
                                        <p:attrNameLst>
                                          <p:attrName>style.visibility</p:attrName>
                                        </p:attrNameLst>
                                      </p:cBhvr>
                                      <p:to>
                                        <p:strVal val="visible"/>
                                      </p:to>
                                    </p:set>
                                    <p:animEffect transition="in" filter="fade">
                                      <p:cBhvr>
                                        <p:cTn id="44" dur="500"/>
                                        <p:tgtEl>
                                          <p:spTgt spid="204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056"/>
                                        </p:tgtEl>
                                        <p:attrNameLst>
                                          <p:attrName>style.visibility</p:attrName>
                                        </p:attrNameLst>
                                      </p:cBhvr>
                                      <p:to>
                                        <p:strVal val="visible"/>
                                      </p:to>
                                    </p:set>
                                    <p:animEffect transition="in" filter="fade">
                                      <p:cBhvr>
                                        <p:cTn id="49" dur="500"/>
                                        <p:tgtEl>
                                          <p:spTgt spid="205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055"/>
                                        </p:tgtEl>
                                        <p:attrNameLst>
                                          <p:attrName>style.visibility</p:attrName>
                                        </p:attrNameLst>
                                      </p:cBhvr>
                                      <p:to>
                                        <p:strVal val="visible"/>
                                      </p:to>
                                    </p:set>
                                    <p:animEffect transition="in" filter="fade">
                                      <p:cBhvr>
                                        <p:cTn id="54" dur="500"/>
                                        <p:tgtEl>
                                          <p:spTgt spid="2055"/>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061"/>
                                        </p:tgtEl>
                                        <p:attrNameLst>
                                          <p:attrName>style.visibility</p:attrName>
                                        </p:attrNameLst>
                                      </p:cBhvr>
                                      <p:to>
                                        <p:strVal val="visible"/>
                                      </p:to>
                                    </p:set>
                                    <p:animEffect transition="in" filter="fade">
                                      <p:cBhvr>
                                        <p:cTn id="59" dur="500"/>
                                        <p:tgtEl>
                                          <p:spTgt spid="2061"/>
                                        </p:tgtEl>
                                      </p:cBhvr>
                                    </p:animEffect>
                                  </p:childTnLst>
                                </p:cTn>
                              </p:par>
                            </p:childTnLst>
                          </p:cTn>
                        </p:par>
                        <p:par>
                          <p:cTn id="60" fill="hold">
                            <p:stCondLst>
                              <p:cond delay="500"/>
                            </p:stCondLst>
                            <p:childTnLst>
                              <p:par>
                                <p:cTn id="61" presetID="1" presetClass="entr" presetSubtype="0" fill="hold" nodeType="after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5" grpId="0" animBg="1"/>
      <p:bldP spid="2048" grpId="0" animBg="1"/>
      <p:bldP spid="2055" grpId="0" animBg="1"/>
      <p:bldP spid="2056" grpId="0" animBg="1"/>
      <p:bldP spid="2057" grpId="0" animBg="1"/>
      <p:bldP spid="206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邮件蜜罐技术介绍（</a:t>
            </a:r>
            <a:r>
              <a:rPr lang="zh-CN" altLang="en-US" dirty="0" smtClean="0"/>
              <a:t>三）</a:t>
            </a:r>
            <a:endParaRPr lang="zh-CN" altLang="en-US" dirty="0"/>
          </a:p>
        </p:txBody>
      </p:sp>
      <p:sp>
        <p:nvSpPr>
          <p:cNvPr id="3" name="文本占位符 2"/>
          <p:cNvSpPr>
            <a:spLocks noGrp="1"/>
          </p:cNvSpPr>
          <p:nvPr>
            <p:ph type="body" sz="quarter" idx="13"/>
          </p:nvPr>
        </p:nvSpPr>
        <p:spPr/>
        <p:txBody>
          <a:bodyPr>
            <a:normAutofit/>
          </a:bodyPr>
          <a:lstStyle/>
          <a:p>
            <a:pPr>
              <a:buFont typeface="Wingdings" pitchFamily="2" charset="2"/>
              <a:buChar char="Ø"/>
            </a:pPr>
            <a:r>
              <a:rPr lang="zh-CN" altLang="zh-CN" dirty="0"/>
              <a:t>理解垃圾邮件发送者的行为特征（</a:t>
            </a:r>
            <a:r>
              <a:rPr lang="en-US" altLang="zh-CN" dirty="0"/>
              <a:t>Spammer behavior</a:t>
            </a:r>
            <a:r>
              <a:rPr lang="zh-CN" altLang="zh-CN" dirty="0"/>
              <a:t>）是与垃圾邮件做长期斗争的关键一步。如何收集大量的垃圾邮件，是研究垃圾邮件发送者行为的首要任务</a:t>
            </a:r>
            <a:r>
              <a:rPr lang="zh-CN" altLang="en-US" dirty="0"/>
              <a:t>。</a:t>
            </a:r>
            <a:endParaRPr lang="en-US" altLang="zh-CN" dirty="0"/>
          </a:p>
          <a:p>
            <a:pPr>
              <a:buFont typeface="Wingdings" pitchFamily="2" charset="2"/>
              <a:buChar char="Ø"/>
            </a:pPr>
            <a:r>
              <a:rPr lang="zh-CN" altLang="zh-CN" dirty="0"/>
              <a:t>传统的垃圾邮件收集</a:t>
            </a:r>
            <a:r>
              <a:rPr lang="zh-CN" altLang="zh-CN" dirty="0" smtClean="0"/>
              <a:t>方法难以</a:t>
            </a:r>
            <a:r>
              <a:rPr lang="zh-CN" altLang="zh-CN" dirty="0"/>
              <a:t>及时搜集最新型的垃圾邮件样本</a:t>
            </a:r>
            <a:r>
              <a:rPr lang="zh-CN" altLang="zh-CN" dirty="0" smtClean="0"/>
              <a:t>。</a:t>
            </a:r>
            <a:endParaRPr lang="en-US" altLang="zh-CN" dirty="0" smtClean="0"/>
          </a:p>
          <a:p>
            <a:pPr>
              <a:buFont typeface="Wingdings" pitchFamily="2" charset="2"/>
              <a:buChar char="Ø"/>
            </a:pPr>
            <a:r>
              <a:rPr lang="zh-CN" altLang="zh-CN" dirty="0" smtClean="0"/>
              <a:t>邮件</a:t>
            </a:r>
            <a:r>
              <a:rPr lang="zh-CN" altLang="zh-CN" dirty="0"/>
              <a:t>蜜罐技术以其主动防御特性受到越来越多的关注</a:t>
            </a:r>
            <a:r>
              <a:rPr lang="zh-CN" altLang="zh-CN" dirty="0" smtClean="0"/>
              <a:t>。</a:t>
            </a:r>
            <a:endParaRPr lang="zh-CN" altLang="en-US" dirty="0"/>
          </a:p>
        </p:txBody>
      </p:sp>
    </p:spTree>
    <p:extLst>
      <p:ext uri="{BB962C8B-B14F-4D97-AF65-F5344CB8AC3E}">
        <p14:creationId xmlns:p14="http://schemas.microsoft.com/office/powerpoint/2010/main" val="117654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a:t>
            </a:r>
            <a:endParaRPr lang="zh-CN" altLang="en-US" dirty="0"/>
          </a:p>
        </p:txBody>
      </p:sp>
      <p:sp>
        <p:nvSpPr>
          <p:cNvPr id="3" name="文本占位符 2"/>
          <p:cNvSpPr>
            <a:spLocks noGrp="1"/>
          </p:cNvSpPr>
          <p:nvPr>
            <p:ph type="body" sz="quarter" idx="13"/>
          </p:nvPr>
        </p:nvSpPr>
        <p:spPr/>
        <p:txBody>
          <a:bodyPr>
            <a:normAutofit fontScale="77500" lnSpcReduction="20000"/>
          </a:bodyPr>
          <a:lstStyle/>
          <a:p>
            <a:pPr>
              <a:lnSpc>
                <a:spcPct val="150000"/>
              </a:lnSpc>
              <a:buFont typeface="Wingdings" pitchFamily="2" charset="2"/>
              <a:buChar char="Ø"/>
            </a:pPr>
            <a:r>
              <a:rPr lang="zh-CN" altLang="en-US" dirty="0"/>
              <a:t>反垃圾邮件及邮件蜜罐技术介绍</a:t>
            </a:r>
            <a:endParaRPr lang="en-US" altLang="zh-CN" dirty="0"/>
          </a:p>
          <a:p>
            <a:pPr>
              <a:lnSpc>
                <a:spcPct val="150000"/>
              </a:lnSpc>
              <a:buFont typeface="Wingdings" pitchFamily="2" charset="2"/>
              <a:buChar char="Ø"/>
            </a:pPr>
            <a:r>
              <a:rPr lang="en-US" altLang="zh-CN" dirty="0" err="1">
                <a:solidFill>
                  <a:srgbClr val="0070C0"/>
                </a:solidFill>
              </a:rPr>
              <a:t>Spampot</a:t>
            </a:r>
            <a:r>
              <a:rPr lang="zh-CN" altLang="en-US" dirty="0">
                <a:solidFill>
                  <a:srgbClr val="0070C0"/>
                </a:solidFill>
              </a:rPr>
              <a:t>系统的设计与特点</a:t>
            </a:r>
            <a:endParaRPr lang="en-US" altLang="zh-CN" dirty="0">
              <a:solidFill>
                <a:srgbClr val="0070C0"/>
              </a:solidFill>
            </a:endParaRPr>
          </a:p>
          <a:p>
            <a:pPr>
              <a:lnSpc>
                <a:spcPct val="150000"/>
              </a:lnSpc>
              <a:buFont typeface="Wingdings" pitchFamily="2" charset="2"/>
              <a:buChar char="Ø"/>
            </a:pPr>
            <a:r>
              <a:rPr lang="en-US" altLang="zh-CN" dirty="0" err="1"/>
              <a:t>Spampot</a:t>
            </a:r>
            <a:r>
              <a:rPr lang="zh-CN" altLang="en-US" dirty="0"/>
              <a:t>系统部署情况与数据分析</a:t>
            </a:r>
            <a:endParaRPr lang="en-US" altLang="zh-CN" dirty="0"/>
          </a:p>
          <a:p>
            <a:pPr lvl="1">
              <a:lnSpc>
                <a:spcPct val="150000"/>
              </a:lnSpc>
              <a:buFont typeface="Arial" pitchFamily="34" charset="0"/>
              <a:buChar char="•"/>
            </a:pPr>
            <a:r>
              <a:rPr lang="zh-CN" altLang="en-US" dirty="0"/>
              <a:t>捕获数据情况统计</a:t>
            </a:r>
          </a:p>
          <a:p>
            <a:pPr lvl="1">
              <a:lnSpc>
                <a:spcPct val="150000"/>
              </a:lnSpc>
              <a:buFont typeface="Arial" pitchFamily="34" charset="0"/>
              <a:buChar char="•"/>
            </a:pPr>
            <a:r>
              <a:rPr lang="zh-CN" altLang="en-US" dirty="0"/>
              <a:t>伪造或隐藏信息统计</a:t>
            </a:r>
          </a:p>
          <a:p>
            <a:pPr lvl="1">
              <a:lnSpc>
                <a:spcPct val="150000"/>
              </a:lnSpc>
              <a:buFont typeface="Arial" pitchFamily="34" charset="0"/>
              <a:buChar char="•"/>
            </a:pPr>
            <a:r>
              <a:rPr lang="zh-CN" altLang="en-US" dirty="0"/>
              <a:t>典型测试邮件数据分析</a:t>
            </a:r>
          </a:p>
          <a:p>
            <a:pPr lvl="1">
              <a:lnSpc>
                <a:spcPct val="150000"/>
              </a:lnSpc>
              <a:buFont typeface="Arial" pitchFamily="34" charset="0"/>
              <a:buChar char="•"/>
            </a:pPr>
            <a:r>
              <a:rPr lang="zh-CN" altLang="en-US" dirty="0"/>
              <a:t>僵尸网络的发现</a:t>
            </a:r>
            <a:endParaRPr lang="en-US" altLang="zh-CN" dirty="0"/>
          </a:p>
          <a:p>
            <a:pPr>
              <a:lnSpc>
                <a:spcPct val="150000"/>
              </a:lnSpc>
              <a:buFont typeface="Wingdings" pitchFamily="2" charset="2"/>
              <a:buChar char="Ø"/>
            </a:pPr>
            <a:r>
              <a:rPr lang="zh-CN" altLang="en-US" dirty="0" smtClean="0"/>
              <a:t>下一步</a:t>
            </a:r>
            <a:r>
              <a:rPr lang="zh-CN" altLang="en-US" dirty="0"/>
              <a:t>工作</a:t>
            </a:r>
          </a:p>
        </p:txBody>
      </p:sp>
    </p:spTree>
    <p:extLst>
      <p:ext uri="{BB962C8B-B14F-4D97-AF65-F5344CB8AC3E}">
        <p14:creationId xmlns:p14="http://schemas.microsoft.com/office/powerpoint/2010/main" val="151534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Spampot</a:t>
            </a:r>
            <a:r>
              <a:rPr lang="zh-CN" altLang="en-US" dirty="0" smtClean="0"/>
              <a:t>系统</a:t>
            </a:r>
            <a:endParaRPr lang="zh-CN" altLang="en-US" dirty="0"/>
          </a:p>
        </p:txBody>
      </p:sp>
      <p:sp>
        <p:nvSpPr>
          <p:cNvPr id="3" name="文本占位符 2"/>
          <p:cNvSpPr>
            <a:spLocks noGrp="1"/>
          </p:cNvSpPr>
          <p:nvPr>
            <p:ph type="body" sz="quarter" idx="13"/>
          </p:nvPr>
        </p:nvSpPr>
        <p:spPr/>
        <p:txBody>
          <a:bodyPr>
            <a:normAutofit/>
          </a:bodyPr>
          <a:lstStyle/>
          <a:p>
            <a:pPr>
              <a:buFont typeface="Wingdings" pitchFamily="2" charset="2"/>
              <a:buChar char="Ø"/>
            </a:pPr>
            <a:r>
              <a:rPr lang="en-US" altLang="zh-CN" dirty="0" err="1"/>
              <a:t>Spampot</a:t>
            </a:r>
            <a:r>
              <a:rPr lang="zh-CN" altLang="zh-CN" dirty="0"/>
              <a:t>系统是一个集成了开放中继与开放代理的分布式垃圾邮件蜜罐系统</a:t>
            </a:r>
            <a:r>
              <a:rPr lang="zh-CN" altLang="zh-CN" dirty="0" smtClean="0"/>
              <a:t>，建立</a:t>
            </a:r>
            <a:r>
              <a:rPr lang="zh-CN" altLang="zh-CN" dirty="0"/>
              <a:t>了新型垃圾邮件样本库、垃圾邮件发送者源</a:t>
            </a:r>
            <a:r>
              <a:rPr lang="en-US" altLang="zh-CN" dirty="0" smtClean="0"/>
              <a:t>IP</a:t>
            </a:r>
            <a:r>
              <a:rPr lang="zh-CN" altLang="en-US" dirty="0" smtClean="0"/>
              <a:t>地址</a:t>
            </a:r>
            <a:r>
              <a:rPr lang="zh-CN" altLang="en-US" dirty="0"/>
              <a:t>等</a:t>
            </a:r>
            <a:r>
              <a:rPr lang="zh-CN" altLang="zh-CN" dirty="0" smtClean="0"/>
              <a:t>黑名单库。</a:t>
            </a:r>
            <a:endParaRPr lang="en-US" altLang="zh-CN" dirty="0" smtClean="0"/>
          </a:p>
          <a:p>
            <a:pPr>
              <a:buFont typeface="Wingdings" pitchFamily="2" charset="2"/>
              <a:buChar char="Ø"/>
            </a:pPr>
            <a:r>
              <a:rPr lang="zh-CN" altLang="en-US" dirty="0" smtClean="0"/>
              <a:t>系统</a:t>
            </a:r>
            <a:r>
              <a:rPr lang="zh-CN" altLang="zh-CN" dirty="0" smtClean="0"/>
              <a:t>主要</a:t>
            </a:r>
            <a:r>
              <a:rPr lang="zh-CN" altLang="zh-CN" dirty="0"/>
              <a:t>由蜜罐客户端和中心服务器端两部分组成</a:t>
            </a:r>
            <a:r>
              <a:rPr lang="zh-CN" altLang="zh-CN" dirty="0" smtClean="0"/>
              <a:t>。系统</a:t>
            </a:r>
            <a:r>
              <a:rPr lang="zh-CN" altLang="zh-CN" dirty="0"/>
              <a:t>总体框架如</a:t>
            </a:r>
            <a:r>
              <a:rPr lang="zh-CN" altLang="en-US" dirty="0"/>
              <a:t>下图</a:t>
            </a:r>
            <a:r>
              <a:rPr lang="zh-CN" altLang="zh-CN" dirty="0"/>
              <a:t>所示。</a:t>
            </a:r>
          </a:p>
          <a:p>
            <a:endParaRPr lang="zh-CN" altLang="en-US" dirty="0"/>
          </a:p>
        </p:txBody>
      </p:sp>
    </p:spTree>
    <p:extLst>
      <p:ext uri="{BB962C8B-B14F-4D97-AF65-F5344CB8AC3E}">
        <p14:creationId xmlns:p14="http://schemas.microsoft.com/office/powerpoint/2010/main" val="41167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421310308"/>
              </p:ext>
            </p:extLst>
          </p:nvPr>
        </p:nvGraphicFramePr>
        <p:xfrm>
          <a:off x="64095" y="1243308"/>
          <a:ext cx="9015809" cy="5589240"/>
        </p:xfrm>
        <a:graphic>
          <a:graphicData uri="http://schemas.openxmlformats.org/presentationml/2006/ole">
            <mc:AlternateContent xmlns:mc="http://schemas.openxmlformats.org/markup-compatibility/2006">
              <mc:Choice xmlns:v="urn:schemas-microsoft-com:vml" Requires="v">
                <p:oleObj spid="_x0000_s1089" name="Visio" r:id="rId4" imgW="6151026" imgH="3814323" progId="Visio.Drawing.11">
                  <p:embed/>
                </p:oleObj>
              </mc:Choice>
              <mc:Fallback>
                <p:oleObj name="Visio" r:id="rId4" imgW="6151026" imgH="3814323" progId="Visio.Drawing.11">
                  <p:embed/>
                  <p:pic>
                    <p:nvPicPr>
                      <p:cNvPr id="0" name="Object 1"/>
                      <p:cNvPicPr>
                        <a:picLocks noChangeAspect="1" noChangeArrowheads="1"/>
                      </p:cNvPicPr>
                      <p:nvPr/>
                    </p:nvPicPr>
                    <p:blipFill>
                      <a:blip r:embed="rId5"/>
                      <a:srcRect/>
                      <a:stretch>
                        <a:fillRect/>
                      </a:stretch>
                    </p:blipFill>
                    <p:spPr bwMode="auto">
                      <a:xfrm>
                        <a:off x="64095" y="1243308"/>
                        <a:ext cx="9015809" cy="5589240"/>
                      </a:xfrm>
                      <a:prstGeom prst="rect">
                        <a:avLst/>
                      </a:prstGeom>
                      <a:noFill/>
                    </p:spPr>
                  </p:pic>
                </p:oleObj>
              </mc:Fallback>
            </mc:AlternateContent>
          </a:graphicData>
        </a:graphic>
      </p:graphicFrame>
      <p:sp>
        <p:nvSpPr>
          <p:cNvPr id="7" name="标题 1"/>
          <p:cNvSpPr>
            <a:spLocks noGrp="1"/>
          </p:cNvSpPr>
          <p:nvPr>
            <p:ph type="title"/>
          </p:nvPr>
        </p:nvSpPr>
        <p:spPr>
          <a:xfrm>
            <a:off x="457200" y="274638"/>
            <a:ext cx="8229600" cy="1143000"/>
          </a:xfrm>
        </p:spPr>
        <p:txBody>
          <a:bodyPr>
            <a:normAutofit/>
          </a:bodyPr>
          <a:lstStyle/>
          <a:p>
            <a:r>
              <a:rPr lang="en-US" altLang="zh-CN" dirty="0"/>
              <a:t>Spampot</a:t>
            </a:r>
            <a:r>
              <a:rPr lang="zh-CN" altLang="zh-CN" dirty="0"/>
              <a:t>系统框架设计与部署</a:t>
            </a:r>
            <a:endParaRPr lang="zh-CN" altLang="en-US" dirty="0"/>
          </a:p>
        </p:txBody>
      </p:sp>
    </p:spTree>
    <p:extLst>
      <p:ext uri="{BB962C8B-B14F-4D97-AF65-F5344CB8AC3E}">
        <p14:creationId xmlns:p14="http://schemas.microsoft.com/office/powerpoint/2010/main" val="2872878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Spampot</a:t>
            </a:r>
            <a:r>
              <a:rPr lang="zh-CN" altLang="en-US" dirty="0"/>
              <a:t>系统的</a:t>
            </a:r>
            <a:r>
              <a:rPr lang="zh-CN" altLang="en-US" dirty="0" smtClean="0"/>
              <a:t>设计特点</a:t>
            </a:r>
            <a:endParaRPr lang="zh-CN" altLang="en-US" dirty="0"/>
          </a:p>
        </p:txBody>
      </p:sp>
      <p:sp>
        <p:nvSpPr>
          <p:cNvPr id="3" name="文本占位符 2"/>
          <p:cNvSpPr>
            <a:spLocks noGrp="1"/>
          </p:cNvSpPr>
          <p:nvPr>
            <p:ph type="body" sz="quarter" idx="13"/>
          </p:nvPr>
        </p:nvSpPr>
        <p:spPr>
          <a:xfrm>
            <a:off x="468313" y="1773238"/>
            <a:ext cx="8280400" cy="5084762"/>
          </a:xfrm>
        </p:spPr>
        <p:txBody>
          <a:bodyPr>
            <a:normAutofit/>
          </a:bodyPr>
          <a:lstStyle/>
          <a:p>
            <a:r>
              <a:rPr lang="en-US" altLang="zh-CN" sz="4000" dirty="0" err="1" smtClean="0"/>
              <a:t>Spampot</a:t>
            </a:r>
            <a:r>
              <a:rPr lang="zh-CN" altLang="zh-CN" sz="4000" dirty="0"/>
              <a:t>系统的设计和部署有</a:t>
            </a:r>
            <a:r>
              <a:rPr lang="en-US" altLang="zh-CN" sz="4000" dirty="0"/>
              <a:t>3</a:t>
            </a:r>
            <a:r>
              <a:rPr lang="zh-CN" altLang="zh-CN" sz="4000" dirty="0"/>
              <a:t>个特色创新点</a:t>
            </a:r>
            <a:r>
              <a:rPr lang="zh-CN" altLang="zh-CN" sz="4000" dirty="0" smtClean="0"/>
              <a:t>：</a:t>
            </a:r>
            <a:endParaRPr lang="en-US" altLang="zh-CN" sz="4000" dirty="0" smtClean="0"/>
          </a:p>
          <a:p>
            <a:pPr lvl="1"/>
            <a:r>
              <a:rPr lang="zh-CN" altLang="zh-CN" dirty="0" smtClean="0"/>
              <a:t>（</a:t>
            </a:r>
            <a:r>
              <a:rPr lang="en-US" altLang="zh-CN" dirty="0"/>
              <a:t>1</a:t>
            </a:r>
            <a:r>
              <a:rPr lang="zh-CN" altLang="zh-CN" dirty="0"/>
              <a:t>）开放中继蜜罐与开放代理蜜罐的</a:t>
            </a:r>
            <a:r>
              <a:rPr lang="zh-CN" altLang="zh-CN" dirty="0" smtClean="0"/>
              <a:t>集成；</a:t>
            </a:r>
            <a:endParaRPr lang="en-US" altLang="zh-CN" dirty="0" smtClean="0"/>
          </a:p>
          <a:p>
            <a:pPr lvl="1"/>
            <a:r>
              <a:rPr lang="zh-CN" altLang="zh-CN" dirty="0" smtClean="0"/>
              <a:t>（</a:t>
            </a:r>
            <a:r>
              <a:rPr lang="en-US" altLang="zh-CN" dirty="0"/>
              <a:t>2</a:t>
            </a:r>
            <a:r>
              <a:rPr lang="zh-CN" altLang="zh-CN" dirty="0"/>
              <a:t>）针对</a:t>
            </a:r>
            <a:r>
              <a:rPr lang="en-US" altLang="zh-CN" dirty="0"/>
              <a:t>Spammer</a:t>
            </a:r>
            <a:r>
              <a:rPr lang="zh-CN" altLang="zh-CN" dirty="0"/>
              <a:t>和反垃圾邮件组织对</a:t>
            </a:r>
            <a:r>
              <a:rPr lang="en-US" altLang="zh-CN" dirty="0"/>
              <a:t>Open Proxy</a:t>
            </a:r>
            <a:r>
              <a:rPr lang="zh-CN" altLang="zh-CN" dirty="0"/>
              <a:t>、</a:t>
            </a:r>
            <a:r>
              <a:rPr lang="en-US" altLang="zh-CN" dirty="0"/>
              <a:t>Open Relay</a:t>
            </a:r>
            <a:r>
              <a:rPr lang="zh-CN" altLang="zh-CN" dirty="0"/>
              <a:t>的测试邮件，采用不同的应对</a:t>
            </a:r>
            <a:r>
              <a:rPr lang="zh-CN" altLang="zh-CN" dirty="0" smtClean="0"/>
              <a:t>策略；</a:t>
            </a:r>
            <a:endParaRPr lang="en-US" altLang="zh-CN" dirty="0" smtClean="0"/>
          </a:p>
          <a:p>
            <a:pPr lvl="1"/>
            <a:r>
              <a:rPr lang="zh-CN" altLang="zh-CN" dirty="0" smtClean="0"/>
              <a:t>（</a:t>
            </a:r>
            <a:r>
              <a:rPr lang="en-US" altLang="zh-CN" dirty="0"/>
              <a:t>3</a:t>
            </a:r>
            <a:r>
              <a:rPr lang="zh-CN" altLang="zh-CN" dirty="0"/>
              <a:t>）</a:t>
            </a:r>
            <a:r>
              <a:rPr lang="en-US" altLang="zh-CN" dirty="0"/>
              <a:t>Spampot</a:t>
            </a:r>
            <a:r>
              <a:rPr lang="zh-CN" altLang="zh-CN" dirty="0"/>
              <a:t>蜜罐客户端的分布式部署使得数据采集更全面，而</a:t>
            </a:r>
            <a:r>
              <a:rPr lang="en-US" altLang="zh-CN" dirty="0"/>
              <a:t>Spampot</a:t>
            </a:r>
            <a:r>
              <a:rPr lang="zh-CN" altLang="zh-CN" dirty="0"/>
              <a:t>中心服务器的集中部署，使数据的存储和邮件的转发集中控制，最大限度的降低蜜罐系统带来的各种风险</a:t>
            </a:r>
            <a:r>
              <a:rPr lang="zh-CN" altLang="zh-CN" dirty="0" smtClean="0"/>
              <a:t>。</a:t>
            </a:r>
            <a:endParaRPr lang="zh-CN" altLang="zh-CN" dirty="0"/>
          </a:p>
        </p:txBody>
      </p:sp>
    </p:spTree>
    <p:extLst>
      <p:ext uri="{BB962C8B-B14F-4D97-AF65-F5344CB8AC3E}">
        <p14:creationId xmlns:p14="http://schemas.microsoft.com/office/powerpoint/2010/main" val="3389976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2153</TotalTime>
  <Words>4110</Words>
  <Application>Microsoft Office PowerPoint</Application>
  <PresentationFormat>全屏显示(4:3)</PresentationFormat>
  <Paragraphs>266</Paragraphs>
  <Slides>27</Slides>
  <Notes>27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29" baseType="lpstr">
      <vt:lpstr>Office 主题​​</vt:lpstr>
      <vt:lpstr>Visio</vt:lpstr>
      <vt:lpstr>Spampot：基于分布式蜜罐的垃圾邮件捕获系统</vt:lpstr>
      <vt:lpstr>内容</vt:lpstr>
      <vt:lpstr>邮件蜜罐技术介绍（一）</vt:lpstr>
      <vt:lpstr>邮件蜜罐技术介绍（二）</vt:lpstr>
      <vt:lpstr>邮件蜜罐技术介绍（三）</vt:lpstr>
      <vt:lpstr>内容</vt:lpstr>
      <vt:lpstr>Spampot系统</vt:lpstr>
      <vt:lpstr>Spampot系统框架设计与部署</vt:lpstr>
      <vt:lpstr>Spampot系统的设计特点</vt:lpstr>
      <vt:lpstr>Spampot系统难点</vt:lpstr>
      <vt:lpstr>内容</vt:lpstr>
      <vt:lpstr>Spampot部署情况</vt:lpstr>
      <vt:lpstr>垃圾邮件发送源情况</vt:lpstr>
      <vt:lpstr>垃圾邮件发送源情况</vt:lpstr>
      <vt:lpstr>捕获攻击数据情况统计</vt:lpstr>
      <vt:lpstr>捕获数据情况统计</vt:lpstr>
      <vt:lpstr>Spammer伪造或隐藏信息统计</vt:lpstr>
      <vt:lpstr>邮件源发送的邮件数量分类</vt:lpstr>
      <vt:lpstr>邮件源发送的邮件数量分类</vt:lpstr>
      <vt:lpstr>Spammer为什么使用蜜罐系统</vt:lpstr>
      <vt:lpstr>典型测试邮件数据分析</vt:lpstr>
      <vt:lpstr>典型测试邮件数据分析</vt:lpstr>
      <vt:lpstr>伪装发件人垃圾邮件样本</vt:lpstr>
      <vt:lpstr>僵尸网络的发现</vt:lpstr>
      <vt:lpstr>下一步工作</vt:lpstr>
      <vt:lpstr>总结</vt:lpstr>
      <vt:lpstr>PowerPoint 演示文稿</vt:lpstr>
    </vt:vector>
  </TitlesOfParts>
  <Company>CCERT@THU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基于发送者信誉的反垃圾邮件技术研究 Research on sender reputation based anti-spam technologies </dc:title>
  <dc:creator>gjq</dc:creator>
  <cp:lastModifiedBy>gjq</cp:lastModifiedBy>
  <cp:revision>83</cp:revision>
  <dcterms:created xsi:type="dcterms:W3CDTF">2012-06-21T02:24:31Z</dcterms:created>
  <dcterms:modified xsi:type="dcterms:W3CDTF">2012-07-05T02:25:57Z</dcterms:modified>
</cp:coreProperties>
</file>