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avi" ContentType="video/avi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22"/>
  </p:notesMasterIdLst>
  <p:sldIdLst>
    <p:sldId id="289" r:id="rId3"/>
    <p:sldId id="258" r:id="rId4"/>
    <p:sldId id="259" r:id="rId5"/>
    <p:sldId id="284" r:id="rId6"/>
    <p:sldId id="285" r:id="rId7"/>
    <p:sldId id="262" r:id="rId8"/>
    <p:sldId id="281" r:id="rId9"/>
    <p:sldId id="290" r:id="rId10"/>
    <p:sldId id="263" r:id="rId11"/>
    <p:sldId id="291" r:id="rId12"/>
    <p:sldId id="282" r:id="rId13"/>
    <p:sldId id="273" r:id="rId14"/>
    <p:sldId id="274" r:id="rId15"/>
    <p:sldId id="275" r:id="rId16"/>
    <p:sldId id="286" r:id="rId17"/>
    <p:sldId id="276" r:id="rId18"/>
    <p:sldId id="283" r:id="rId19"/>
    <p:sldId id="277" r:id="rId20"/>
    <p:sldId id="26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1250" autoAdjust="0"/>
  </p:normalViewPr>
  <p:slideViewPr>
    <p:cSldViewPr>
      <p:cViewPr>
        <p:scale>
          <a:sx n="50" d="100"/>
          <a:sy n="50" d="100"/>
        </p:scale>
        <p:origin x="-1267" y="-58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2EA887-AD51-4941-81D1-5C3ECF74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9802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E786D5-6890-482B-8D2E-772E8495DD45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8DB81EE7-1A33-4786-8FE9-7873166C1076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9E1684-AF6B-4336-B9E3-DC4BD2D35C0A}" type="slidenum">
              <a:rPr lang="en-US" altLang="zh-CN" sz="1200"/>
              <a:pPr algn="r"/>
              <a:t>11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5C7CF4-41C3-4E94-B1D0-4B5F4995E901}" type="slidenum">
              <a:rPr lang="en-US" altLang="zh-CN" sz="1200"/>
              <a:pPr algn="r"/>
              <a:t>12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575EA-FB85-4D2A-9812-3912F14421D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EDF635-555B-41EA-A53E-BF605775EB7C}" type="slidenum">
              <a:rPr lang="en-US" altLang="zh-CN" sz="1200"/>
              <a:pPr algn="r"/>
              <a:t>14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lvl="1" eaLnBrk="1" hangingPunct="1"/>
            <a:endParaRPr lang="zh-CN" alt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555EE1-DB8E-4E66-A6EF-9D09776648E8}" type="slidenum">
              <a:rPr lang="en-US" altLang="zh-CN" sz="1200"/>
              <a:pPr algn="r"/>
              <a:t>15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lvl="1" eaLnBrk="1" hangingPunct="1"/>
            <a:endParaRPr lang="en-US" altLang="zh-CN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25871-8B0A-4B17-A4A1-5BE3A7CC29F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F77844-8AC6-44CE-9556-2124AF3A315A}" type="slidenum">
              <a:rPr lang="en-US" altLang="zh-CN" sz="1200"/>
              <a:pPr algn="r"/>
              <a:t>17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78A8F-5D77-4D46-8DE5-8CC9152A865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798A82-C09B-4FD6-862D-45D5AA632270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9A8878-C33A-4266-B8F4-E4C5CBDF37B9}" type="slidenum">
              <a:rPr lang="en-US" altLang="zh-CN" sz="1200"/>
              <a:pPr algn="r"/>
              <a:t>3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marL="0" lvl="1" eaLnBrk="1" hangingPunct="1"/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402CBD-664D-44B0-87AD-FB269C7671D0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5CE4AF-F9D6-428A-91AF-29A2A6E23C9B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lvl="1"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1428D1-DE05-4967-8312-66F5731869A7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endParaRPr lang="en-US" altLang="zh-CN" dirty="0" smtClean="0">
              <a:sym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D1579E-3634-4F0B-8795-60B80AB65F88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B0A39-085B-4D15-B791-A27D1E0FDD0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7CE418-75FC-44FA-9893-0DB180D1D392}" type="slidenum">
              <a:rPr lang="en-US" altLang="zh-CN" sz="1200"/>
              <a:pPr algn="r"/>
              <a:t>9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27E9-0981-4339-B586-3B2138CDC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CC88-34BB-4137-B499-7E81D6A94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81737-5B3E-4CB8-B00F-58EAA40A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8D37-B765-4511-9499-213B0938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88507-7126-4FDD-9E1B-2EA4A74A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F871-C5F8-40EA-A959-7FBDD281C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F1E6A-810F-41B7-813D-98A3546E7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7D90-B8F4-48D4-8C7F-A78ED4806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8B9F5-9E10-4020-8E7D-9D32E4D91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0AD6B-3257-4F1E-A2E9-3128A5155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6883-F5D1-4D02-9801-AB18586C8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6C36-D5D6-4EC5-9E12-275F0D0BA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0AF31-C59B-4D35-9ED9-38A59CD7F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30F74-667D-4C3D-A5C2-E726F7AE6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D14D7-FDFB-4E88-8DD4-D0FA7AB37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86801-B63E-4963-8CDD-76CB56076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C0FF8-3D13-4B62-B16E-24133D01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6D1D-2E42-4315-BC71-8DBE70717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A3BED-07EA-4E54-9B69-C18BAA23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67D48-FD64-400C-B9F9-62736867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9F9D-414B-41F1-85D5-FA33EF012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E046-FC53-4E6F-9152-05FC2B9DC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8382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A51CA7-628F-459D-B38D-FF7817CF6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a_1"/>
          <p:cNvPicPr>
            <a:picLocks noChangeAspect="1" noChangeArrowheads="1"/>
          </p:cNvPicPr>
          <p:nvPr userDrawn="1"/>
        </p:nvPicPr>
        <p:blipFill>
          <a:blip r:embed="rId13" cstate="print"/>
          <a:srcRect l="2174"/>
          <a:stretch>
            <a:fillRect/>
          </a:stretch>
        </p:blipFill>
        <p:spPr bwMode="auto"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grpSp>
        <p:nvGrpSpPr>
          <p:cNvPr id="3082" name="Group 10"/>
          <p:cNvGrpSpPr>
            <a:grpSpLocks/>
          </p:cNvGrpSpPr>
          <p:nvPr userDrawn="1"/>
        </p:nvGrpSpPr>
        <p:grpSpPr bwMode="auto"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1035" name="Rectangle 12"/>
            <p:cNvSpPr>
              <a:spLocks noChangeArrowheads="1"/>
            </p:cNvSpPr>
            <p:nvPr userDrawn="1"/>
          </p:nvSpPr>
          <p:spPr bwMode="auto">
            <a:xfrm rot="16200000">
              <a:off x="2" y="-1"/>
              <a:ext cx="165" cy="168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Rectangle 13"/>
            <p:cNvSpPr>
              <a:spLocks noChangeArrowheads="1"/>
            </p:cNvSpPr>
            <p:nvPr userDrawn="1"/>
          </p:nvSpPr>
          <p:spPr bwMode="auto">
            <a:xfrm rot="16200000">
              <a:off x="191" y="-1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4"/>
            <p:cNvSpPr>
              <a:spLocks noChangeArrowheads="1"/>
            </p:cNvSpPr>
            <p:nvPr userDrawn="1"/>
          </p:nvSpPr>
          <p:spPr bwMode="auto">
            <a:xfrm rot="162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5"/>
            <p:cNvSpPr>
              <a:spLocks noChangeArrowheads="1"/>
            </p:cNvSpPr>
            <p:nvPr userDrawn="1"/>
          </p:nvSpPr>
          <p:spPr bwMode="auto">
            <a:xfrm rot="162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Rectangle 16"/>
            <p:cNvSpPr>
              <a:spLocks noChangeArrowheads="1"/>
            </p:cNvSpPr>
            <p:nvPr userDrawn="1"/>
          </p:nvSpPr>
          <p:spPr bwMode="auto">
            <a:xfrm rot="16200000">
              <a:off x="2" y="190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Rectangle 17"/>
            <p:cNvSpPr>
              <a:spLocks noChangeArrowheads="1"/>
            </p:cNvSpPr>
            <p:nvPr userDrawn="1"/>
          </p:nvSpPr>
          <p:spPr bwMode="auto">
            <a:xfrm rot="16200000">
              <a:off x="2" y="380"/>
              <a:ext cx="165" cy="168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cmpd="sng">
              <a:solidFill>
                <a:schemeClr val="bg1">
                  <a:alpha val="7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41" name="Rectangle 18"/>
          <p:cNvSpPr>
            <a:spLocks noChangeArrowheads="1"/>
          </p:cNvSpPr>
          <p:nvPr userDrawn="1"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2" name="Rectangle 19"/>
          <p:cNvSpPr>
            <a:spLocks noChangeArrowheads="1"/>
          </p:cNvSpPr>
          <p:nvPr userDrawn="1"/>
        </p:nvSpPr>
        <p:spPr bwMode="auto">
          <a:xfrm>
            <a:off x="-11113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3" name="Rectangle 20"/>
          <p:cNvSpPr>
            <a:spLocks noChangeArrowheads="1"/>
          </p:cNvSpPr>
          <p:nvPr userDrawn="1"/>
        </p:nvSpPr>
        <p:spPr bwMode="auto"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4" name="Rectangle 21"/>
          <p:cNvSpPr>
            <a:spLocks noChangeArrowheads="1"/>
          </p:cNvSpPr>
          <p:nvPr userDrawn="1"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5" name="Rectangle 22"/>
          <p:cNvSpPr>
            <a:spLocks noChangeArrowheads="1"/>
          </p:cNvSpPr>
          <p:nvPr userDrawn="1"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a_1"/>
          <p:cNvPicPr>
            <a:picLocks noChangeAspect="1" noChangeArrowheads="1"/>
          </p:cNvPicPr>
          <p:nvPr userDrawn="1"/>
        </p:nvPicPr>
        <p:blipFill>
          <a:blip r:embed="rId14" cstate="print"/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0" descr="mao1-1"/>
          <p:cNvSpPr>
            <a:spLocks noChangeAspect="1" noChangeArrowheads="1"/>
          </p:cNvSpPr>
          <p:nvPr userDrawn="1"/>
        </p:nvSpPr>
        <p:spPr bwMode="auto">
          <a:xfrm>
            <a:off x="8153400" y="4967288"/>
            <a:ext cx="969963" cy="900112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4" name="Rectangle 11" descr="xmy2-1"/>
          <p:cNvSpPr>
            <a:spLocks noChangeAspect="1" noChangeArrowheads="1"/>
          </p:cNvSpPr>
          <p:nvPr userDrawn="1"/>
        </p:nvSpPr>
        <p:spPr bwMode="auto">
          <a:xfrm>
            <a:off x="8153400" y="3976688"/>
            <a:ext cx="969963" cy="900112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5" name="Rectangle 12" descr="xm-1"/>
          <p:cNvSpPr>
            <a:spLocks noChangeArrowheads="1"/>
          </p:cNvSpPr>
          <p:nvPr userDrawn="1"/>
        </p:nvSpPr>
        <p:spPr bwMode="auto">
          <a:xfrm>
            <a:off x="6019800" y="5957888"/>
            <a:ext cx="1066800" cy="900112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6" name="Rectangle 13" descr="xue2-1"/>
          <p:cNvSpPr>
            <a:spLocks noChangeAspect="1" noChangeArrowheads="1"/>
          </p:cNvSpPr>
          <p:nvPr userDrawn="1"/>
        </p:nvSpPr>
        <p:spPr bwMode="auto">
          <a:xfrm>
            <a:off x="7134225" y="5943600"/>
            <a:ext cx="969963" cy="900113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7" name="Rectangle 14" descr="mao-1"/>
          <p:cNvSpPr>
            <a:spLocks noChangeAspect="1" noChangeArrowheads="1"/>
          </p:cNvSpPr>
          <p:nvPr userDrawn="1"/>
        </p:nvSpPr>
        <p:spPr bwMode="auto">
          <a:xfrm>
            <a:off x="7107238" y="4967288"/>
            <a:ext cx="969962" cy="900112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8" name="Rectangle 15" descr="xiaoxun-1"/>
          <p:cNvSpPr>
            <a:spLocks noChangeAspect="1" noChangeArrowheads="1"/>
          </p:cNvSpPr>
          <p:nvPr userDrawn="1"/>
        </p:nvSpPr>
        <p:spPr bwMode="auto">
          <a:xfrm>
            <a:off x="8153400" y="5943600"/>
            <a:ext cx="969963" cy="900113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222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9" name="Line 1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0" name="Line 17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1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62" name="Rectangle 19"/>
          <p:cNvSpPr>
            <a:spLocks noChangeArrowheads="1"/>
          </p:cNvSpPr>
          <p:nvPr userDrawn="1"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11" name="Picture 20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905000" y="1219200"/>
            <a:ext cx="5562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Line 21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8382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1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E6DAA53-F335-438C-96E1-A5A3A149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ideo" Target="../media/media1.avi"/><Relationship Id="rId5" Type="http://schemas.openxmlformats.org/officeDocument/2006/relationships/image" Target="../media/image13.png"/><Relationship Id="rId4" Type="http://schemas.microsoft.com/office/2007/relationships/media" Target="../media/media1.avi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2743200"/>
            <a:ext cx="8424862" cy="685800"/>
          </a:xfrm>
        </p:spPr>
        <p:txBody>
          <a:bodyPr/>
          <a:lstStyle/>
          <a:p>
            <a:pPr algn="ctr" eaLnBrk="1" hangingPunct="1"/>
            <a:r>
              <a:rPr lang="zh-CN" altLang="en-US" sz="2800" smtClean="0">
                <a:solidFill>
                  <a:schemeClr val="bg1"/>
                </a:solidFill>
              </a:rPr>
              <a:t>基于</a:t>
            </a:r>
            <a:r>
              <a:rPr lang="en-US" altLang="zh-CN" sz="2800" smtClean="0">
                <a:solidFill>
                  <a:schemeClr val="bg1"/>
                </a:solidFill>
              </a:rPr>
              <a:t>Cookie</a:t>
            </a:r>
            <a:r>
              <a:rPr lang="zh-CN" altLang="en-US" sz="2800" smtClean="0">
                <a:solidFill>
                  <a:schemeClr val="bg1"/>
                </a:solidFill>
              </a:rPr>
              <a:t>劫持的</a:t>
            </a:r>
            <a:r>
              <a:rPr lang="en-US" altLang="zh-CN" sz="2800" smtClean="0">
                <a:solidFill>
                  <a:schemeClr val="bg1"/>
                </a:solidFill>
              </a:rPr>
              <a:t>Deep-Web</a:t>
            </a:r>
            <a:r>
              <a:rPr lang="zh-CN" altLang="en-US" sz="2800" smtClean="0">
                <a:solidFill>
                  <a:schemeClr val="bg1"/>
                </a:solidFill>
              </a:rPr>
              <a:t>用户数据安全性分析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5301208"/>
            <a:ext cx="228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报告人：王昆</a:t>
            </a:r>
            <a:endParaRPr lang="en-US" altLang="zh-CN" sz="2000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8080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2012</a:t>
            </a:r>
            <a:r>
              <a:rPr lang="zh-CN" altLang="en-US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年</a:t>
            </a:r>
            <a:r>
              <a:rPr lang="en-US" altLang="zh-CN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zh-CN" altLang="en-US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月</a:t>
            </a:r>
            <a:r>
              <a:rPr lang="en-US" altLang="zh-CN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zh-CN" altLang="en-US" sz="2000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日</a:t>
            </a:r>
          </a:p>
        </p:txBody>
      </p:sp>
    </p:spTree>
  </p:cSld>
  <p:clrMapOvr>
    <a:masterClrMapping/>
  </p:clrMapOvr>
  <p:transition spd="slow" advTm="28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研</a:t>
            </a:r>
            <a:r>
              <a:rPr lang="zh-CN" altLang="en-US"/>
              <a:t>究背景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n-US" altLang="zh-CN" sz="2800" dirty="0" smtClean="0">
              <a:sym typeface="Arial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录制333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827583" y="980728"/>
            <a:ext cx="8136905" cy="5760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53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主要内容</a:t>
            </a:r>
            <a:endParaRPr lang="en-US" b="0" smtClean="0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905000" y="3994150"/>
            <a:ext cx="5105400" cy="555625"/>
            <a:chOff x="0" y="0"/>
            <a:chExt cx="3216" cy="350"/>
          </a:xfrm>
        </p:grpSpPr>
        <p:sp>
          <p:nvSpPr>
            <p:cNvPr id="13331" name="Line 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结        论</a:t>
              </a:r>
            </a:p>
          </p:txBody>
        </p:sp>
        <p:sp>
          <p:nvSpPr>
            <p:cNvPr id="13334" name="Text Box 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1905000" y="1479550"/>
            <a:ext cx="5105400" cy="555625"/>
            <a:chOff x="0" y="0"/>
            <a:chExt cx="3216" cy="350"/>
          </a:xfrm>
        </p:grpSpPr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1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3329" name="Text Box 1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研究背景</a:t>
              </a:r>
            </a:p>
          </p:txBody>
        </p:sp>
        <p:sp>
          <p:nvSpPr>
            <p:cNvPr id="13330" name="Text Box 1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3317" name="Group 13"/>
          <p:cNvGrpSpPr>
            <a:grpSpLocks/>
          </p:cNvGrpSpPr>
          <p:nvPr/>
        </p:nvGrpSpPr>
        <p:grpSpPr bwMode="auto">
          <a:xfrm>
            <a:off x="1905000" y="2317750"/>
            <a:ext cx="5105400" cy="555625"/>
            <a:chOff x="0" y="0"/>
            <a:chExt cx="3216" cy="350"/>
          </a:xfrm>
        </p:grpSpPr>
        <p:sp>
          <p:nvSpPr>
            <p:cNvPr id="13323" name="Line 1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>
                  <a:sym typeface="Arial" pitchFamily="34" charset="0"/>
                </a:rPr>
                <a:t>实验设计</a:t>
              </a:r>
              <a:endParaRPr lang="en-US" sz="3200">
                <a:sym typeface="Arial" pitchFamily="34" charset="0"/>
              </a:endParaRPr>
            </a:p>
          </p:txBody>
        </p:sp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05000" y="3155950"/>
            <a:ext cx="5105400" cy="650875"/>
            <a:chOff x="0" y="0"/>
            <a:chExt cx="3216" cy="410"/>
          </a:xfrm>
        </p:grpSpPr>
        <p:sp>
          <p:nvSpPr>
            <p:cNvPr id="13319" name="Line 19"/>
            <p:cNvSpPr>
              <a:spLocks noChangeShapeType="1"/>
            </p:cNvSpPr>
            <p:nvPr/>
          </p:nvSpPr>
          <p:spPr bwMode="auto">
            <a:xfrm>
              <a:off x="193" y="34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Rectangle 2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3321" name="Text Box 21"/>
            <p:cNvSpPr txBox="1">
              <a:spLocks noChangeArrowheads="1"/>
            </p:cNvSpPr>
            <p:nvPr/>
          </p:nvSpPr>
          <p:spPr bwMode="auto">
            <a:xfrm>
              <a:off x="1008" y="42"/>
              <a:ext cx="19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sz="3200"/>
                <a:t>实验结果与分析</a:t>
              </a:r>
            </a:p>
          </p:txBody>
        </p:sp>
        <p:sp>
          <p:nvSpPr>
            <p:cNvPr id="13322" name="Text Box 2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实验结果与分析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1042988" y="765175"/>
            <a:ext cx="8001000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通过对用户登录数据包信息的分析，各个</a:t>
            </a:r>
            <a:r>
              <a:rPr lang="en-US" altLang="zh-CN" sz="2800" smtClean="0"/>
              <a:t>deep-web</a:t>
            </a:r>
            <a:r>
              <a:rPr lang="zh-CN" altLang="en-US" sz="2800" smtClean="0"/>
              <a:t>网站登录方式以及用户密码加密情况如下表所示：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1403350" y="1628775"/>
          <a:ext cx="7346652" cy="4876800"/>
        </p:xfrm>
        <a:graphic>
          <a:graphicData uri="http://schemas.openxmlformats.org/drawingml/2006/table">
            <a:tbl>
              <a:tblPr/>
              <a:tblGrid>
                <a:gridCol w="2704802"/>
                <a:gridCol w="2365375"/>
                <a:gridCol w="2276475"/>
              </a:tblGrid>
              <a:tr h="609600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网站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登陆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登陆账号密码是否密文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Facebook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黑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96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twitter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人人网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开心网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新浪微博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腾讯微博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网易微博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CSDN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北邮人论坛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水木论坛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亚马逊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淘宝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京东商城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当当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 </a:t>
                      </a: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实验结果与分析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1042988" y="766763"/>
            <a:ext cx="8001000" cy="100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对</a:t>
            </a:r>
            <a:r>
              <a:rPr lang="en-US" altLang="zh-CN" sz="2800" smtClean="0"/>
              <a:t>facebook</a:t>
            </a:r>
            <a:r>
              <a:rPr lang="zh-CN" altLang="en-US" sz="2800" smtClean="0"/>
              <a:t>等</a:t>
            </a:r>
            <a:r>
              <a:rPr lang="en-US" altLang="zh-CN" sz="2800" smtClean="0"/>
              <a:t>10</a:t>
            </a:r>
            <a:r>
              <a:rPr lang="zh-CN" altLang="en-US" sz="2800" smtClean="0"/>
              <a:t>个网站实施</a:t>
            </a:r>
            <a:r>
              <a:rPr lang="en-US" altLang="zh-CN" sz="2800" smtClean="0"/>
              <a:t>cookie</a:t>
            </a:r>
            <a:r>
              <a:rPr lang="zh-CN" altLang="en-US" sz="2800" smtClean="0"/>
              <a:t>劫持攻击，可以得到各个网站对</a:t>
            </a:r>
            <a:r>
              <a:rPr lang="en-US" altLang="zh-CN" sz="2800" smtClean="0"/>
              <a:t>cookie</a:t>
            </a:r>
            <a:r>
              <a:rPr lang="zh-CN" altLang="en-US" sz="2800" smtClean="0"/>
              <a:t>劫持攻击的防御能力以及</a:t>
            </a:r>
            <a:r>
              <a:rPr lang="en-US" altLang="zh-CN" sz="2800" smtClean="0"/>
              <a:t>cookie</a:t>
            </a:r>
            <a:r>
              <a:rPr lang="zh-CN" altLang="en-US" sz="2800" smtClean="0"/>
              <a:t>的配置策略，如下表所示：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Group 5"/>
          <p:cNvGraphicFramePr>
            <a:graphicFrameLocks noGrp="1"/>
          </p:cNvGraphicFramePr>
          <p:nvPr/>
        </p:nvGraphicFramePr>
        <p:xfrm>
          <a:off x="1403350" y="2060575"/>
          <a:ext cx="7489825" cy="4394203"/>
        </p:xfrm>
        <a:graphic>
          <a:graphicData uri="http://schemas.openxmlformats.org/drawingml/2006/table">
            <a:tbl>
              <a:tblPr/>
              <a:tblGrid>
                <a:gridCol w="1498600"/>
                <a:gridCol w="871538"/>
                <a:gridCol w="1173162"/>
                <a:gridCol w="1187450"/>
                <a:gridCol w="1185863"/>
                <a:gridCol w="1573212"/>
              </a:tblGrid>
              <a:tr h="9302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网站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有效性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是否可以全操作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有效期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用户注销后可用性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不同网段是否有效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facebook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twitter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开心网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新浪微博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天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腾讯微博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网易微博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淘宝网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当当网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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7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京东商城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亚马逊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Wingdings" pitchFamily="2" charset="2"/>
                        </a:rPr>
                        <a:t>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6096000" cy="381000"/>
          </a:xfrm>
        </p:spPr>
        <p:txBody>
          <a:bodyPr/>
          <a:lstStyle/>
          <a:p>
            <a:pPr eaLnBrk="1" hangingPunct="1"/>
            <a:r>
              <a:rPr lang="zh-CN" smtClean="0"/>
              <a:t>实验结果与分析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1042988" y="765175"/>
            <a:ext cx="8001000" cy="576103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通过以上表可以得出以下结论：</a:t>
            </a:r>
            <a:endParaRPr lang="en-US" sz="2800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zh-CN" altLang="en-US" sz="2400" dirty="0" smtClean="0"/>
              <a:t>所测试的网站</a:t>
            </a:r>
            <a:r>
              <a:rPr lang="zh-CN" altLang="en-US" sz="2400" dirty="0" smtClean="0">
                <a:solidFill>
                  <a:srgbClr val="FF0000"/>
                </a:solidFill>
              </a:rPr>
              <a:t>均无法</a:t>
            </a:r>
            <a:r>
              <a:rPr lang="zh-CN" altLang="en-US" sz="2400" dirty="0" smtClean="0"/>
              <a:t>抵御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劫持攻击。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zh-CN" altLang="en-US" sz="2400" dirty="0" smtClean="0"/>
              <a:t>仿冒用户登录绝大多数网站后，可以实施合法用户的</a:t>
            </a:r>
            <a:r>
              <a:rPr lang="zh-CN" altLang="en-US" sz="2400" dirty="0" smtClean="0">
                <a:solidFill>
                  <a:srgbClr val="FF0000"/>
                </a:solidFill>
              </a:rPr>
              <a:t>所用操作</a:t>
            </a:r>
            <a:r>
              <a:rPr lang="zh-CN" altLang="en-US" sz="2400" dirty="0" smtClean="0"/>
              <a:t>。</a:t>
            </a:r>
            <a:endParaRPr lang="en-US" sz="2400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zh-CN" altLang="en-US" sz="2400" dirty="0" smtClean="0"/>
              <a:t>各个网站缺省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的有效期均不相同，从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天到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年不等。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有效期内，除了</a:t>
            </a:r>
            <a:r>
              <a:rPr lang="en-US" altLang="zh-CN" sz="2400" dirty="0" err="1" smtClean="0"/>
              <a:t>facebook</a:t>
            </a:r>
            <a:r>
              <a:rPr lang="zh-CN" altLang="en-US" sz="2400" dirty="0" smtClean="0"/>
              <a:t>，用户的所有</a:t>
            </a:r>
            <a:r>
              <a:rPr lang="zh-CN" altLang="en-US" sz="2400" dirty="0" smtClean="0">
                <a:solidFill>
                  <a:srgbClr val="FF0000"/>
                </a:solidFill>
              </a:rPr>
              <a:t>注销和退出操作</a:t>
            </a:r>
            <a:r>
              <a:rPr lang="zh-CN" altLang="en-US" sz="2400" dirty="0" smtClean="0"/>
              <a:t>都不会导致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的失效。对于</a:t>
            </a:r>
            <a:r>
              <a:rPr lang="en-US" altLang="zh-CN" sz="2400" dirty="0" err="1" smtClean="0"/>
              <a:t>facebook</a:t>
            </a:r>
            <a:r>
              <a:rPr lang="zh-CN" altLang="en-US" sz="2400" dirty="0" smtClean="0"/>
              <a:t>，当使用同一账号的所有终端都注销的时候，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就会失效。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zh-CN" altLang="en-US" sz="2400" dirty="0" smtClean="0"/>
              <a:t>对于所有测试网站，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不同网段</a:t>
            </a:r>
            <a:r>
              <a:rPr lang="zh-CN" altLang="en-US" sz="2400" dirty="0" smtClean="0"/>
              <a:t>的主机使用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信息仿冒登录均有效。</a:t>
            </a:r>
            <a:endParaRPr lang="en-US" sz="2400" dirty="0" smtClean="0"/>
          </a:p>
          <a:p>
            <a:pPr marL="914400" lvl="1" indent="-457200" eaLnBrk="1" hangingPunct="1"/>
            <a:endParaRPr lang="en-US" sz="1600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实验结果与分析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1042988" y="765175"/>
            <a:ext cx="8001000" cy="5761038"/>
          </a:xfrm>
        </p:spPr>
        <p:txBody>
          <a:bodyPr/>
          <a:lstStyle/>
          <a:p>
            <a:pPr marL="57150" indent="0" eaLnBrk="1" hangingPunct="1">
              <a:buFontTx/>
              <a:buNone/>
              <a:defRPr/>
            </a:pPr>
            <a:r>
              <a:rPr lang="zh-CN" altLang="en-US" sz="2800" dirty="0">
                <a:latin typeface="+mn-ea"/>
              </a:rPr>
              <a:t>实验中发现，</a:t>
            </a:r>
            <a:r>
              <a:rPr lang="en-US" altLang="zh-CN" sz="2800" dirty="0" err="1">
                <a:latin typeface="+mn-ea"/>
              </a:rPr>
              <a:t>facebook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twitter</a:t>
            </a:r>
            <a:r>
              <a:rPr lang="zh-CN" altLang="en-US" sz="2800" dirty="0">
                <a:latin typeface="+mn-ea"/>
              </a:rPr>
              <a:t>向用户提供了一种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完全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HTTPS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协议</a:t>
            </a:r>
            <a:r>
              <a:rPr lang="zh-CN" altLang="en-US" sz="2800" dirty="0" smtClean="0">
                <a:latin typeface="+mn-ea"/>
              </a:rPr>
              <a:t>方式</a:t>
            </a:r>
            <a:r>
              <a:rPr lang="zh-CN" altLang="en-US" sz="2800" dirty="0">
                <a:latin typeface="+mn-ea"/>
              </a:rPr>
              <a:t>，即用户不仅在建立连接时采用</a:t>
            </a:r>
            <a:r>
              <a:rPr lang="en-US" altLang="zh-CN" sz="2800" dirty="0">
                <a:latin typeface="+mn-ea"/>
              </a:rPr>
              <a:t>HTTPS</a:t>
            </a:r>
            <a:r>
              <a:rPr lang="zh-CN" altLang="en-US" sz="2800" dirty="0">
                <a:latin typeface="+mn-ea"/>
              </a:rPr>
              <a:t>协议，在用户操作时，也采用</a:t>
            </a:r>
            <a:r>
              <a:rPr lang="en-US" altLang="zh-CN" sz="2800" dirty="0">
                <a:latin typeface="+mn-ea"/>
              </a:rPr>
              <a:t>HTTPS</a:t>
            </a:r>
            <a:r>
              <a:rPr lang="zh-CN" altLang="en-US" sz="2800" dirty="0">
                <a:latin typeface="+mn-ea"/>
              </a:rPr>
              <a:t>协议传输数据</a:t>
            </a:r>
            <a:r>
              <a:rPr lang="zh-CN" altLang="en-US" sz="3600" dirty="0" smtClean="0">
                <a:latin typeface="+mn-ea"/>
              </a:rPr>
              <a:t>。</a:t>
            </a:r>
            <a:endParaRPr lang="en-US" altLang="zh-CN" sz="3600" dirty="0" smtClean="0">
              <a:latin typeface="+mn-ea"/>
            </a:endParaRPr>
          </a:p>
          <a:p>
            <a:pPr marL="57150" indent="0" eaLnBrk="1" hangingPunct="1">
              <a:buFontTx/>
              <a:buNone/>
              <a:defRPr/>
            </a:pPr>
            <a:endParaRPr lang="en-US" altLang="zh-CN" sz="36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</a:rPr>
              <a:t>优点：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安全性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高</a:t>
            </a:r>
            <a:r>
              <a:rPr lang="zh-CN" altLang="en-US" sz="2400" dirty="0">
                <a:latin typeface="+mn-ea"/>
              </a:rPr>
              <a:t>，对于这种完全</a:t>
            </a:r>
            <a:r>
              <a:rPr lang="en-US" altLang="zh-CN" sz="2400" dirty="0">
                <a:latin typeface="+mn-ea"/>
              </a:rPr>
              <a:t>HTTPS</a:t>
            </a:r>
            <a:r>
              <a:rPr lang="zh-CN" altLang="en-US" sz="2400" dirty="0">
                <a:latin typeface="+mn-ea"/>
              </a:rPr>
              <a:t>协议方式，可以完全抵御</a:t>
            </a:r>
            <a:r>
              <a:rPr lang="en-US" altLang="zh-CN" sz="2400" dirty="0">
                <a:latin typeface="+mn-ea"/>
              </a:rPr>
              <a:t>cookie</a:t>
            </a:r>
            <a:r>
              <a:rPr lang="zh-CN" altLang="en-US" sz="2400" dirty="0">
                <a:latin typeface="+mn-ea"/>
              </a:rPr>
              <a:t>劫持攻击。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+mn-ea"/>
              </a:rPr>
              <a:t>缺点：</a:t>
            </a:r>
            <a:r>
              <a:rPr lang="zh-CN" altLang="en-US" sz="2400" dirty="0" smtClean="0">
                <a:latin typeface="+mn-ea"/>
              </a:rPr>
              <a:t>导致</a:t>
            </a:r>
            <a:r>
              <a:rPr lang="zh-CN" altLang="en-US" sz="2400" dirty="0">
                <a:latin typeface="+mn-ea"/>
              </a:rPr>
              <a:t>页面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加载速度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降低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安全等级制度</a:t>
            </a:r>
            <a:endParaRPr 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安全措施</a:t>
            </a:r>
            <a:endParaRPr 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612775" y="765175"/>
            <a:ext cx="8208963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>
                <a:latin typeface="宋体" pitchFamily="2" charset="-122"/>
              </a:rPr>
              <a:t>为保障用户数据安全，主流</a:t>
            </a:r>
            <a:r>
              <a:rPr lang="en-US" altLang="zh-CN" sz="2800" dirty="0" smtClean="0">
                <a:latin typeface="宋体" pitchFamily="2" charset="-122"/>
              </a:rPr>
              <a:t>deep-web</a:t>
            </a:r>
            <a:r>
              <a:rPr lang="zh-CN" altLang="zh-CN" sz="2800" dirty="0" smtClean="0">
                <a:latin typeface="宋体" pitchFamily="2" charset="-122"/>
              </a:rPr>
              <a:t>网站</a:t>
            </a:r>
            <a:r>
              <a:rPr lang="zh-CN" altLang="en-US" sz="2800" dirty="0" smtClean="0">
                <a:latin typeface="宋体" pitchFamily="2" charset="-122"/>
              </a:rPr>
              <a:t>可以</a:t>
            </a:r>
            <a:r>
              <a:rPr lang="zh-CN" altLang="zh-CN" sz="2800" dirty="0" smtClean="0">
                <a:latin typeface="宋体" pitchFamily="2" charset="-122"/>
              </a:rPr>
              <a:t>以在以下几个方面采取安全措施</a:t>
            </a:r>
            <a:r>
              <a:rPr lang="zh-CN" altLang="zh-CN" dirty="0" smtClean="0">
                <a:latin typeface="宋体" pitchFamily="2" charset="-122"/>
              </a:rPr>
              <a:t>：</a:t>
            </a:r>
            <a:endParaRPr lang="en-US" dirty="0" smtClean="0">
              <a:latin typeface="宋体" pitchFamily="2" charset="-122"/>
            </a:endParaRP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 smtClean="0">
                <a:latin typeface="宋体" pitchFamily="2" charset="-122"/>
              </a:rPr>
              <a:t>登录时采取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HTTPS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方式</a:t>
            </a:r>
            <a:r>
              <a:rPr lang="zh-CN" altLang="en-US" sz="2400" dirty="0" smtClean="0">
                <a:latin typeface="宋体" pitchFamily="2" charset="-122"/>
              </a:rPr>
              <a:t>传输用户名及密码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重要数据</a:t>
            </a:r>
            <a:r>
              <a:rPr lang="zh-CN" altLang="en-US" sz="2400" dirty="0" smtClean="0">
                <a:latin typeface="宋体" pitchFamily="2" charset="-122"/>
              </a:rPr>
              <a:t>采用类似淘宝网、当当网等的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多次验证</a:t>
            </a:r>
            <a:r>
              <a:rPr lang="zh-CN" altLang="en-US" sz="2400" dirty="0" smtClean="0">
                <a:latin typeface="宋体" pitchFamily="2" charset="-122"/>
              </a:rPr>
              <a:t>方式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>
                <a:latin typeface="宋体" pitchFamily="2" charset="-122"/>
              </a:rPr>
              <a:t>cookie</a:t>
            </a:r>
            <a:r>
              <a:rPr lang="zh-CN" altLang="en-US" sz="2400" dirty="0" smtClean="0">
                <a:latin typeface="宋体" pitchFamily="2" charset="-122"/>
              </a:rPr>
              <a:t>有效期设置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不宜过长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>
                <a:latin typeface="宋体" pitchFamily="2" charset="-122"/>
              </a:rPr>
              <a:t>cookie</a:t>
            </a:r>
            <a:r>
              <a:rPr lang="zh-CN" altLang="en-US" sz="2400" dirty="0" smtClean="0">
                <a:latin typeface="宋体" pitchFamily="2" charset="-122"/>
              </a:rPr>
              <a:t>有效期理应在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注销之后失效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 smtClean="0">
                <a:latin typeface="宋体" pitchFamily="2" charset="-122"/>
              </a:rPr>
              <a:t>对于跨网段攻击，建立一定的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验证</a:t>
            </a:r>
            <a:r>
              <a:rPr lang="zh-CN" altLang="en-US" sz="2400" dirty="0" smtClean="0">
                <a:latin typeface="宋体" pitchFamily="2" charset="-122"/>
              </a:rPr>
              <a:t>机制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 smtClean="0">
                <a:latin typeface="宋体" pitchFamily="2" charset="-122"/>
              </a:rPr>
              <a:t>建立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安全等级制度</a:t>
            </a:r>
            <a:r>
              <a:rPr lang="zh-CN" altLang="en-US" sz="2400" dirty="0" smtClean="0">
                <a:latin typeface="宋体" pitchFamily="2" charset="-122"/>
              </a:rPr>
              <a:t>，对安全性要求较高的用户或在不安全环境下的用户</a:t>
            </a:r>
            <a:r>
              <a:rPr lang="zh-CN" altLang="en-US" sz="2400" dirty="0">
                <a:latin typeface="宋体" pitchFamily="2" charset="-122"/>
              </a:rPr>
              <a:t>提供完全</a:t>
            </a:r>
            <a:r>
              <a:rPr lang="en-US" altLang="zh-CN" sz="2400" dirty="0">
                <a:latin typeface="宋体" pitchFamily="2" charset="-122"/>
              </a:rPr>
              <a:t>HTTPS</a:t>
            </a:r>
            <a:r>
              <a:rPr lang="zh-CN" altLang="en-US" sz="2400" dirty="0">
                <a:latin typeface="宋体" pitchFamily="2" charset="-122"/>
              </a:rPr>
              <a:t>协议传输方式的登录选项。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主要内容</a:t>
            </a:r>
            <a:endParaRPr lang="en-US" b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3994150"/>
            <a:ext cx="5105400" cy="650875"/>
            <a:chOff x="0" y="0"/>
            <a:chExt cx="3216" cy="410"/>
          </a:xfrm>
        </p:grpSpPr>
        <p:sp>
          <p:nvSpPr>
            <p:cNvPr id="19475" name="Line 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9477" name="Text Box 6"/>
            <p:cNvSpPr txBox="1">
              <a:spLocks noChangeArrowheads="1"/>
            </p:cNvSpPr>
            <p:nvPr/>
          </p:nvSpPr>
          <p:spPr bwMode="auto">
            <a:xfrm>
              <a:off x="1008" y="42"/>
              <a:ext cx="12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结</a:t>
              </a:r>
              <a:r>
                <a:rPr lang="zh-CN" altLang="en-US" sz="3200">
                  <a:solidFill>
                    <a:srgbClr val="FF3300"/>
                  </a:solidFill>
                  <a:sym typeface="Arial" pitchFamily="34" charset="0"/>
                </a:rPr>
                <a:t>        </a:t>
              </a:r>
              <a:r>
                <a:rPr lang="zh-CN" altLang="en-US" sz="3200">
                  <a:sym typeface="Arial" pitchFamily="34" charset="0"/>
                </a:rPr>
                <a:t>论</a:t>
              </a:r>
              <a:endParaRPr lang="en-US" sz="3200">
                <a:sym typeface="Arial" pitchFamily="34" charset="0"/>
              </a:endParaRPr>
            </a:p>
          </p:txBody>
        </p:sp>
        <p:sp>
          <p:nvSpPr>
            <p:cNvPr id="19478" name="Text Box 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1905000" y="1479550"/>
            <a:ext cx="5105400" cy="555625"/>
            <a:chOff x="0" y="0"/>
            <a:chExt cx="3216" cy="350"/>
          </a:xfrm>
        </p:grpSpPr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Rectangle 1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9473" name="Text Box 1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研究背景</a:t>
              </a:r>
            </a:p>
          </p:txBody>
        </p:sp>
        <p:sp>
          <p:nvSpPr>
            <p:cNvPr id="19474" name="Text Box 1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1905000" y="2317750"/>
            <a:ext cx="5105400" cy="555625"/>
            <a:chOff x="0" y="0"/>
            <a:chExt cx="3216" cy="350"/>
          </a:xfrm>
        </p:grpSpPr>
        <p:sp>
          <p:nvSpPr>
            <p:cNvPr id="19467" name="Line 1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9469" name="Text Box 1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>
                  <a:sym typeface="Arial" pitchFamily="34" charset="0"/>
                </a:rPr>
                <a:t>实验设计</a:t>
              </a:r>
              <a:endParaRPr lang="en-US" sz="3200">
                <a:sym typeface="Arial" pitchFamily="34" charset="0"/>
              </a:endParaRP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1905000" y="3155950"/>
            <a:ext cx="5105400" cy="555625"/>
            <a:chOff x="0" y="0"/>
            <a:chExt cx="3216" cy="350"/>
          </a:xfrm>
        </p:grpSpPr>
        <p:sp>
          <p:nvSpPr>
            <p:cNvPr id="19463" name="Line 19"/>
            <p:cNvSpPr>
              <a:spLocks noChangeShapeType="1"/>
            </p:cNvSpPr>
            <p:nvPr/>
          </p:nvSpPr>
          <p:spPr bwMode="auto">
            <a:xfrm>
              <a:off x="193" y="34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Rectangle 2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9465" name="Text Box 2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实验结果与分析</a:t>
              </a:r>
            </a:p>
          </p:txBody>
        </p:sp>
        <p:sp>
          <p:nvSpPr>
            <p:cNvPr id="19466" name="Text Box 2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结论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1143000" y="836613"/>
            <a:ext cx="8001000" cy="5545137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本文通过对主流</a:t>
            </a:r>
            <a:r>
              <a:rPr lang="en-US" altLang="zh-CN" sz="2800" dirty="0" smtClean="0"/>
              <a:t>deep-web</a:t>
            </a:r>
            <a:r>
              <a:rPr lang="zh-CN" altLang="en-US" sz="2800" dirty="0" smtClean="0"/>
              <a:t>网站实施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劫持实验，验证这些网站对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劫持攻击的防御能力，分析其采用的安全策略。并提出一定的防御性建议。</a:t>
            </a:r>
            <a:endParaRPr lang="en-US" altLang="zh-CN" sz="28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zh-CN" altLang="en-US" sz="2800" dirty="0" smtClean="0"/>
              <a:t>实验结果表明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当前主流</a:t>
            </a:r>
            <a:r>
              <a:rPr lang="en-US" altLang="zh-CN" sz="2400" dirty="0" smtClean="0"/>
              <a:t>deep-web</a:t>
            </a:r>
            <a:r>
              <a:rPr lang="zh-CN" altLang="en-US" sz="2400" dirty="0" smtClean="0"/>
              <a:t>网站，特别是国内社交网站对于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劫持的抵御能力较差。而</a:t>
            </a:r>
            <a:r>
              <a:rPr lang="en-US" altLang="zh-CN" sz="2400" dirty="0" err="1" smtClean="0"/>
              <a:t>facebook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twitter</a:t>
            </a:r>
            <a:r>
              <a:rPr lang="zh-CN" altLang="en-US" sz="2400" dirty="0" smtClean="0"/>
              <a:t>通过采用可选的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完全</a:t>
            </a:r>
            <a:r>
              <a:rPr lang="en-US" altLang="zh-CN" sz="2400" dirty="0" smtClean="0">
                <a:solidFill>
                  <a:srgbClr val="FF0000"/>
                </a:solidFill>
              </a:rPr>
              <a:t>HTTPS</a:t>
            </a:r>
            <a:r>
              <a:rPr lang="zh-CN" altLang="en-US" sz="2400" dirty="0" smtClean="0">
                <a:solidFill>
                  <a:srgbClr val="FF0000"/>
                </a:solidFill>
              </a:rPr>
              <a:t>传输模式</a:t>
            </a:r>
            <a:r>
              <a:rPr lang="zh-CN" altLang="en-US" sz="2400" dirty="0" smtClean="0"/>
              <a:t>建立的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安全等级制度</a:t>
            </a:r>
            <a:r>
              <a:rPr lang="zh-CN" altLang="en-US" sz="2400" dirty="0" smtClean="0"/>
              <a:t>值得国内社交网站学习。</a:t>
            </a:r>
            <a:endParaRPr lang="en-US" sz="2400" dirty="0" smtClean="0"/>
          </a:p>
          <a:p>
            <a:pPr lvl="1" eaLnBrk="1" hangingPunct="1"/>
            <a:r>
              <a:rPr lang="zh-CN" altLang="en-US" sz="2400" dirty="0" smtClean="0"/>
              <a:t>淘宝网和当当网等国内电子商务网站采取的</a:t>
            </a:r>
            <a:r>
              <a:rPr lang="zh-CN" altLang="en-US" sz="2400" dirty="0" smtClean="0">
                <a:solidFill>
                  <a:srgbClr val="FF0000"/>
                </a:solidFill>
              </a:rPr>
              <a:t>多层验证</a:t>
            </a:r>
            <a:r>
              <a:rPr lang="zh-CN" altLang="en-US" sz="2400" dirty="0" smtClean="0"/>
              <a:t>方式也可以一定程度上抵御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劫持攻击。</a:t>
            </a:r>
            <a:endParaRPr lang="en-US" altLang="zh-CN" sz="2400" dirty="0" smtClean="0"/>
          </a:p>
          <a:p>
            <a:pPr lvl="1" eaLnBrk="1" hangingPunct="1">
              <a:buFontTx/>
              <a:buNone/>
            </a:pPr>
            <a:endParaRPr lang="en-US" altLang="zh-CN" sz="2400" dirty="0" smtClean="0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1676400" y="2743200"/>
            <a:ext cx="6172200" cy="838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6338E"/>
                    </a:gs>
                    <a:gs pos="100000">
                      <a:srgbClr val="2AA1DC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5F5F5F">
                      <a:alpha val="68999"/>
                    </a:srgbClr>
                  </a:outerShdw>
                </a:effectLst>
                <a:latin typeface="Arial Black"/>
              </a:rPr>
              <a:t>Thank You !</a:t>
            </a:r>
            <a:endParaRPr lang="zh-CN" altLang="en-US" sz="3600" kern="1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6338E"/>
                  </a:gs>
                  <a:gs pos="100000">
                    <a:srgbClr val="2AA1DC"/>
                  </a:gs>
                </a:gsLst>
                <a:lin ang="0" scaled="1"/>
              </a:gradFill>
              <a:effectLst>
                <a:outerShdw dist="35921" dir="2700000" sy="50000" rotWithShape="0">
                  <a:srgbClr val="5F5F5F">
                    <a:alpha val="68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主要内容</a:t>
            </a:r>
            <a:endParaRPr lang="en-US" b="0" smtClean="0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905000" y="3994150"/>
            <a:ext cx="5105400" cy="555625"/>
            <a:chOff x="0" y="0"/>
            <a:chExt cx="3216" cy="350"/>
          </a:xfrm>
        </p:grpSpPr>
        <p:sp>
          <p:nvSpPr>
            <p:cNvPr id="6163" name="Line 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结        论</a:t>
              </a:r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1479550"/>
            <a:ext cx="5105400" cy="555625"/>
            <a:chOff x="0" y="0"/>
            <a:chExt cx="3216" cy="350"/>
          </a:xfrm>
        </p:grpSpPr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Rectangle 1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6161" name="Text Box 1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研究背景</a:t>
              </a:r>
            </a:p>
          </p:txBody>
        </p: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1905000" y="2317750"/>
            <a:ext cx="5105400" cy="555625"/>
            <a:chOff x="0" y="0"/>
            <a:chExt cx="3216" cy="350"/>
          </a:xfrm>
        </p:grpSpPr>
        <p:sp>
          <p:nvSpPr>
            <p:cNvPr id="6155" name="Line 1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6157" name="Text Box 1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实验设计</a:t>
              </a:r>
            </a:p>
          </p:txBody>
        </p:sp>
        <p:sp>
          <p:nvSpPr>
            <p:cNvPr id="6158" name="Text Box 1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1905000" y="3155950"/>
            <a:ext cx="5105400" cy="555625"/>
            <a:chOff x="0" y="0"/>
            <a:chExt cx="3216" cy="350"/>
          </a:xfrm>
        </p:grpSpPr>
        <p:sp>
          <p:nvSpPr>
            <p:cNvPr id="6151" name="Line 19"/>
            <p:cNvSpPr>
              <a:spLocks noChangeShapeType="1"/>
            </p:cNvSpPr>
            <p:nvPr/>
          </p:nvSpPr>
          <p:spPr bwMode="auto">
            <a:xfrm>
              <a:off x="193" y="34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2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6153" name="Text Box 2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sz="3200"/>
                <a:t>实验结果与分析</a:t>
              </a:r>
            </a:p>
          </p:txBody>
        </p:sp>
        <p:sp>
          <p:nvSpPr>
            <p:cNvPr id="6154" name="Text Box 2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研究背景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900113" y="714356"/>
            <a:ext cx="8243887" cy="614364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400" dirty="0" smtClean="0"/>
              <a:t>Deep-Web</a:t>
            </a:r>
          </a:p>
          <a:p>
            <a:pPr lvl="1" eaLnBrk="1" hangingPunct="1"/>
            <a:r>
              <a:rPr lang="zh-CN" altLang="en-US" sz="2400" dirty="0" smtClean="0"/>
              <a:t>概念：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中不能被传统搜索引擎索引到的那部分内容．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特点：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信息量大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访问量高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信息质量高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增长速度快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 smtClean="0"/>
              <a:t>安全风险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对数据库的攻击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模仿用户行为 获得数据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 smtClean="0"/>
              <a:t>安全事件：</a:t>
            </a:r>
            <a:endParaRPr lang="en-US" altLang="zh-CN" sz="2400" dirty="0" smtClean="0"/>
          </a:p>
          <a:p>
            <a:pPr lvl="2" eaLnBrk="1" hangingPunct="1"/>
            <a:r>
              <a:rPr lang="en-US" altLang="zh-CN" sz="2000" dirty="0" smtClean="0"/>
              <a:t>2011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22</a:t>
            </a:r>
            <a:r>
              <a:rPr lang="zh-CN" altLang="en-US" sz="2000" dirty="0" smtClean="0"/>
              <a:t>日，以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、人人网、开心网为代表的一些社交网站的用户信息被黑客公布，涉及用户资料近</a:t>
            </a:r>
            <a:r>
              <a:rPr lang="en-US" altLang="zh-CN" sz="2000" dirty="0" smtClean="0"/>
              <a:t>5000</a:t>
            </a:r>
            <a:r>
              <a:rPr lang="zh-CN" altLang="en-US" sz="2000" dirty="0" smtClean="0"/>
              <a:t>万份</a:t>
            </a:r>
            <a:endParaRPr lang="en-US" altLang="zh-CN" sz="2000" dirty="0" smtClean="0"/>
          </a:p>
          <a:p>
            <a:pPr lvl="2" eaLnBrk="1" hangingPunct="1"/>
            <a:r>
              <a:rPr lang="en-US" altLang="zh-CN" sz="2000" dirty="0" smtClean="0"/>
              <a:t>2012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日，当当网半年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次信息被盗，导致信息被盗，礼品卡盗刷等现象。虽然原因还不明确，但之前的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等被盗引起的关联已经被有关方面视为这次事件的主要原因。</a:t>
            </a:r>
            <a:endParaRPr lang="en-US" altLang="zh-CN" sz="20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研究背景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4294967295"/>
          </p:nvPr>
        </p:nvSpPr>
        <p:spPr>
          <a:xfrm>
            <a:off x="900113" y="908050"/>
            <a:ext cx="8243887" cy="59499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Deep-Web</a:t>
            </a:r>
            <a:r>
              <a:rPr lang="zh-CN" altLang="en-US" sz="2800" dirty="0" smtClean="0"/>
              <a:t>网站一般采取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机制</a:t>
            </a:r>
          </a:p>
          <a:p>
            <a:pPr lvl="1" eaLnBrk="1" hangingPunct="1"/>
            <a:r>
              <a:rPr lang="zh-CN" altLang="en-US" sz="2400" dirty="0" smtClean="0"/>
              <a:t>优势：</a:t>
            </a:r>
            <a:r>
              <a:rPr lang="zh-CN" altLang="en-US" sz="2400" dirty="0" smtClean="0">
                <a:solidFill>
                  <a:srgbClr val="FF0000"/>
                </a:solidFill>
              </a:rPr>
              <a:t>免去重复登录，为用户提供方便</a:t>
            </a:r>
          </a:p>
          <a:p>
            <a:pPr lvl="1" eaLnBrk="1" hangingPunct="1"/>
            <a:r>
              <a:rPr lang="zh-CN" altLang="en-US" sz="2400" dirty="0" smtClean="0"/>
              <a:t>劣势：</a:t>
            </a:r>
            <a:r>
              <a:rPr lang="zh-CN" altLang="en-US" sz="2400" dirty="0" smtClean="0">
                <a:solidFill>
                  <a:srgbClr val="FF0000"/>
                </a:solidFill>
              </a:rPr>
              <a:t>cookie信息可能被劫持，并被非法用户冒用，导致合法用户信息泄露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2800" dirty="0" smtClean="0"/>
              <a:t>通过</a:t>
            </a:r>
            <a:r>
              <a:rPr lang="en-US" altLang="zh-CN" sz="2800" dirty="0" smtClean="0"/>
              <a:t>cookie</a:t>
            </a:r>
            <a:r>
              <a:rPr lang="zh-CN" altLang="zh-CN" sz="2800" dirty="0" smtClean="0"/>
              <a:t>建立</a:t>
            </a:r>
            <a:r>
              <a:rPr lang="en-US" altLang="zh-CN" sz="2800" dirty="0" smtClean="0"/>
              <a:t>session</a:t>
            </a:r>
            <a:r>
              <a:rPr lang="zh-CN" altLang="zh-CN" sz="2800" dirty="0" smtClean="0"/>
              <a:t>的流程如图所示</a:t>
            </a:r>
            <a:endParaRPr lang="zh-CN" altLang="en-US" sz="2800" dirty="0" smtClean="0">
              <a:sym typeface="Arial" pitchFamily="34" charset="0"/>
            </a:endParaRPr>
          </a:p>
          <a:p>
            <a:pPr eaLnBrk="1" hangingPunct="1"/>
            <a:endParaRPr lang="zh-CN" altLang="en-US" sz="4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/>
        </p:nvGraphicFramePr>
        <p:xfrm>
          <a:off x="1692275" y="3429000"/>
          <a:ext cx="6524625" cy="2879725"/>
        </p:xfrm>
        <a:graphic>
          <a:graphicData uri="http://schemas.openxmlformats.org/presentationml/2006/ole">
            <p:oleObj spid="_x0000_s1035" name="Visio" r:id="rId4" imgW="7806690" imgH="348565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研究背景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900113" y="908050"/>
            <a:ext cx="8243887" cy="5949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为了保障用户登陆和数据传输安全，目前几乎</a:t>
            </a:r>
            <a:r>
              <a:rPr lang="zh-CN" altLang="zh-CN" sz="2800" kern="1200" dirty="0" smtClean="0"/>
              <a:t>所有</a:t>
            </a:r>
            <a:r>
              <a:rPr lang="zh-CN" altLang="zh-CN" sz="2800" kern="1200" dirty="0"/>
              <a:t>的银行网站、电子商务网站和部分社交网络网</a:t>
            </a:r>
            <a:r>
              <a:rPr lang="zh-CN" altLang="zh-CN" sz="2800" kern="1200" dirty="0" smtClean="0"/>
              <a:t>站</a:t>
            </a:r>
            <a:r>
              <a:rPr lang="zh-CN" altLang="en-US" sz="2800" kern="1200" dirty="0" smtClean="0"/>
              <a:t>登录时</a:t>
            </a:r>
            <a:r>
              <a:rPr lang="zh-CN" altLang="zh-CN" sz="2800" kern="1200" dirty="0" smtClean="0"/>
              <a:t>都</a:t>
            </a:r>
            <a:r>
              <a:rPr lang="zh-CN" altLang="zh-CN" sz="2800" kern="1200" dirty="0"/>
              <a:t>采用了</a:t>
            </a:r>
            <a:r>
              <a:rPr lang="en-US" altLang="zh-CN" sz="2800" kern="1200" dirty="0"/>
              <a:t>HTTPS</a:t>
            </a:r>
            <a:r>
              <a:rPr lang="zh-CN" altLang="zh-CN" sz="2800" kern="1200" dirty="0" smtClean="0"/>
              <a:t>协议</a:t>
            </a:r>
            <a:r>
              <a:rPr lang="zh-CN" altLang="en-US" sz="2800" kern="1200" dirty="0" smtClean="0"/>
              <a:t>。</a:t>
            </a:r>
            <a:endParaRPr lang="en-US" altLang="zh-CN" sz="2800" kern="1200" dirty="0" smtClean="0"/>
          </a:p>
          <a:p>
            <a:pPr eaLnBrk="1" hangingPunct="1">
              <a:defRPr/>
            </a:pPr>
            <a:r>
              <a:rPr lang="en-US" altLang="zh-CN" sz="2800" kern="1200" dirty="0"/>
              <a:t>HTTPS</a:t>
            </a:r>
            <a:r>
              <a:rPr lang="zh-CN" altLang="zh-CN" sz="2800" kern="1200" dirty="0"/>
              <a:t>协议使用安全套接字层</a:t>
            </a:r>
            <a:r>
              <a:rPr lang="en-US" altLang="zh-CN" sz="2800" kern="1200" dirty="0"/>
              <a:t>(SSL)</a:t>
            </a:r>
            <a:r>
              <a:rPr lang="zh-CN" altLang="zh-CN" sz="2800" kern="1200" dirty="0"/>
              <a:t>进行信息交换，是</a:t>
            </a:r>
            <a:r>
              <a:rPr lang="en-US" altLang="zh-CN" sz="2800" kern="1200" dirty="0"/>
              <a:t>HTTP</a:t>
            </a:r>
            <a:r>
              <a:rPr lang="zh-CN" altLang="zh-CN" sz="2800" kern="1200" dirty="0"/>
              <a:t>的安全版。相比较于</a:t>
            </a:r>
            <a:r>
              <a:rPr lang="en-US" altLang="zh-CN" sz="2800" kern="1200" dirty="0"/>
              <a:t>HTTP</a:t>
            </a:r>
            <a:r>
              <a:rPr lang="zh-CN" altLang="zh-CN" sz="2800" kern="1200" dirty="0"/>
              <a:t>协议，</a:t>
            </a:r>
            <a:r>
              <a:rPr lang="en-US" altLang="zh-CN" sz="2800" kern="1200" dirty="0"/>
              <a:t>HTTPS</a:t>
            </a:r>
            <a:r>
              <a:rPr lang="zh-CN" altLang="zh-CN" sz="2800" kern="1200" dirty="0"/>
              <a:t>协议解决了</a:t>
            </a:r>
            <a:r>
              <a:rPr lang="zh-CN" altLang="zh-CN" sz="2800" kern="1200" dirty="0">
                <a:solidFill>
                  <a:srgbClr val="FF0000"/>
                </a:solidFill>
              </a:rPr>
              <a:t>信任主机、通信数据防泄密防篡改</a:t>
            </a:r>
            <a:r>
              <a:rPr lang="zh-CN" altLang="zh-CN" sz="2800" kern="1200" dirty="0"/>
              <a:t>等功能</a:t>
            </a:r>
            <a:r>
              <a:rPr lang="zh-CN" altLang="zh-CN" sz="2800" kern="1200" dirty="0" smtClean="0"/>
              <a:t>。</a:t>
            </a:r>
            <a:endParaRPr lang="en-US" altLang="zh-CN" sz="2800" kern="1200" dirty="0" smtClean="0"/>
          </a:p>
          <a:p>
            <a:pPr eaLnBrk="1" hangingPunct="1">
              <a:defRPr/>
            </a:pPr>
            <a:r>
              <a:rPr lang="zh-CN" altLang="en-US" sz="2800" kern="1200" dirty="0" smtClean="0"/>
              <a:t>即使采用</a:t>
            </a:r>
            <a:r>
              <a:rPr lang="en-US" altLang="zh-CN" sz="2800" kern="1200" dirty="0" smtClean="0"/>
              <a:t>HTTPS</a:t>
            </a:r>
            <a:r>
              <a:rPr lang="zh-CN" altLang="en-US" sz="2800" kern="1200" dirty="0" smtClean="0"/>
              <a:t>方式，如果对</a:t>
            </a:r>
            <a:r>
              <a:rPr lang="en-US" altLang="zh-CN" sz="2800" kern="1200" dirty="0" smtClean="0"/>
              <a:t>cookie</a:t>
            </a:r>
            <a:r>
              <a:rPr lang="zh-CN" altLang="en-US" sz="2800" kern="1200" dirty="0" smtClean="0"/>
              <a:t>管理不善，同样会导致安全问题</a:t>
            </a:r>
            <a:endParaRPr lang="zh-CN" altLang="en-US" sz="2800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研</a:t>
            </a:r>
            <a:r>
              <a:rPr lang="zh-CN" altLang="en-US" smtClean="0"/>
              <a:t>究背景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n-US" altLang="zh-CN" sz="2800" smtClean="0">
              <a:sym typeface="Arial" pitchFamily="34" charset="0"/>
            </a:endParaRPr>
          </a:p>
          <a:p>
            <a:pPr eaLnBrk="1" hangingPunct="1"/>
            <a:r>
              <a:rPr lang="zh-CN" altLang="en-US" sz="2800" smtClean="0">
                <a:sym typeface="Arial" pitchFamily="34" charset="0"/>
              </a:rPr>
              <a:t>本文的研究目标</a:t>
            </a:r>
            <a:r>
              <a:rPr lang="zh-CN" altLang="en-US" sz="2800" smtClean="0">
                <a:sym typeface="Wingdings" pitchFamily="2" charset="2"/>
              </a:rPr>
              <a:t> </a:t>
            </a:r>
            <a:endParaRPr lang="en-US" sz="2800" smtClean="0">
              <a:sym typeface="Arial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smtClean="0">
                <a:sym typeface="Arial" pitchFamily="34" charset="0"/>
              </a:rPr>
              <a:t>	</a:t>
            </a:r>
            <a:r>
              <a:rPr lang="zh-CN" altLang="en-US" sz="2800" smtClean="0">
                <a:sym typeface="Arial" pitchFamily="34" charset="0"/>
              </a:rPr>
              <a:t>通过设计cookie劫持实验，从几个方面测试国内外主流社交网站和电子商务网站的安全机制，验证其抵御cookie劫持攻击的能力，并提出相应的安全措施。</a:t>
            </a:r>
            <a:endParaRPr lang="en-US" altLang="en-US" sz="2800" smtClean="0">
              <a:sym typeface="Arial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主要内容</a:t>
            </a:r>
            <a:endParaRPr lang="en-US" b="0" smtClean="0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905000" y="3994150"/>
            <a:ext cx="5105400" cy="555625"/>
            <a:chOff x="0" y="0"/>
            <a:chExt cx="3216" cy="350"/>
          </a:xfrm>
        </p:grpSpPr>
        <p:sp>
          <p:nvSpPr>
            <p:cNvPr id="10259" name="Line 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Rectangle 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0261" name="Text Box 6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结        论</a:t>
              </a:r>
            </a:p>
          </p:txBody>
        </p:sp>
        <p:sp>
          <p:nvSpPr>
            <p:cNvPr id="10262" name="Text Box 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0244" name="Group 8"/>
          <p:cNvGrpSpPr>
            <a:grpSpLocks/>
          </p:cNvGrpSpPr>
          <p:nvPr/>
        </p:nvGrpSpPr>
        <p:grpSpPr bwMode="auto">
          <a:xfrm>
            <a:off x="1905000" y="1479550"/>
            <a:ext cx="5105400" cy="555625"/>
            <a:chOff x="0" y="0"/>
            <a:chExt cx="3216" cy="350"/>
          </a:xfrm>
        </p:grpSpPr>
        <p:sp>
          <p:nvSpPr>
            <p:cNvPr id="10255" name="Line 9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0257" name="Text Box 1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/>
                <a:t>研究背景</a:t>
              </a:r>
            </a:p>
          </p:txBody>
        </p:sp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05000" y="2317750"/>
            <a:ext cx="5105400" cy="650875"/>
            <a:chOff x="0" y="0"/>
            <a:chExt cx="3216" cy="410"/>
          </a:xfrm>
        </p:grpSpPr>
        <p:sp>
          <p:nvSpPr>
            <p:cNvPr id="10251" name="Line 14"/>
            <p:cNvSpPr>
              <a:spLocks noChangeShapeType="1"/>
            </p:cNvSpPr>
            <p:nvPr/>
          </p:nvSpPr>
          <p:spPr bwMode="auto">
            <a:xfrm>
              <a:off x="192" y="35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15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0253" name="Text Box 16"/>
            <p:cNvSpPr txBox="1">
              <a:spLocks noChangeArrowheads="1"/>
            </p:cNvSpPr>
            <p:nvPr/>
          </p:nvSpPr>
          <p:spPr bwMode="auto">
            <a:xfrm>
              <a:off x="1008" y="42"/>
              <a:ext cx="115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>
                  <a:sym typeface="Arial" pitchFamily="34" charset="0"/>
                </a:rPr>
                <a:t>实验设计</a:t>
              </a:r>
              <a:endParaRPr lang="en-US" sz="3200">
                <a:sym typeface="Arial" pitchFamily="34" charset="0"/>
              </a:endParaRPr>
            </a:p>
          </p:txBody>
        </p: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0246" name="Group 18"/>
          <p:cNvGrpSpPr>
            <a:grpSpLocks/>
          </p:cNvGrpSpPr>
          <p:nvPr/>
        </p:nvGrpSpPr>
        <p:grpSpPr bwMode="auto">
          <a:xfrm>
            <a:off x="1905000" y="3155950"/>
            <a:ext cx="5105400" cy="555625"/>
            <a:chOff x="0" y="0"/>
            <a:chExt cx="3216" cy="350"/>
          </a:xfrm>
        </p:grpSpPr>
        <p:sp>
          <p:nvSpPr>
            <p:cNvPr id="10247" name="Line 19"/>
            <p:cNvSpPr>
              <a:spLocks noChangeShapeType="1"/>
            </p:cNvSpPr>
            <p:nvPr/>
          </p:nvSpPr>
          <p:spPr bwMode="auto">
            <a:xfrm>
              <a:off x="193" y="34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0"/>
            <p:cNvSpPr>
              <a:spLocks noChangeArrowheads="1"/>
            </p:cNvSpPr>
            <p:nvPr/>
          </p:nvSpPr>
          <p:spPr bwMode="auto">
            <a:xfrm rot="3419336">
              <a:off x="13" y="-13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3200"/>
            </a:p>
          </p:txBody>
        </p:sp>
        <p:sp>
          <p:nvSpPr>
            <p:cNvPr id="10249" name="Text Box 21"/>
            <p:cNvSpPr txBox="1">
              <a:spLocks noChangeArrowheads="1"/>
            </p:cNvSpPr>
            <p:nvPr/>
          </p:nvSpPr>
          <p:spPr bwMode="auto">
            <a:xfrm>
              <a:off x="1008" y="4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sz="3200"/>
                <a:t>实验结果与分析</a:t>
              </a:r>
            </a:p>
          </p:txBody>
        </p:sp>
        <p:sp>
          <p:nvSpPr>
            <p:cNvPr id="10250" name="Text Box 22"/>
            <p:cNvSpPr txBox="1">
              <a:spLocks noChangeArrowheads="1"/>
            </p:cNvSpPr>
            <p:nvPr/>
          </p:nvSpPr>
          <p:spPr bwMode="auto">
            <a:xfrm>
              <a:off x="48" y="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813" y="1484313"/>
            <a:ext cx="6769100" cy="4154487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ea"/>
                <a:ea typeface="+mn-ea"/>
              </a:rPr>
              <a:t>Cookie</a:t>
            </a:r>
            <a:r>
              <a:rPr lang="zh-CN" altLang="en-US" sz="2800" dirty="0">
                <a:latin typeface="+mn-ea"/>
                <a:ea typeface="+mn-ea"/>
              </a:rPr>
              <a:t>的获取方式主要有以下三种：</a:t>
            </a:r>
            <a:endParaRPr lang="en-US" altLang="zh-CN" sz="2800" dirty="0">
              <a:latin typeface="+mn-ea"/>
              <a:ea typeface="+mn-ea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+mn-ea"/>
                <a:ea typeface="+mn-ea"/>
              </a:rPr>
              <a:t>在局域网内部获取同一局域网中其他用户的</a:t>
            </a:r>
            <a:r>
              <a:rPr lang="en-US" sz="2400" dirty="0">
                <a:latin typeface="+mn-ea"/>
                <a:ea typeface="+mn-ea"/>
              </a:rPr>
              <a:t>cookie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+mn-ea"/>
                <a:ea typeface="+mn-ea"/>
              </a:rPr>
              <a:t>在局域网与外网的出入口处截获</a:t>
            </a:r>
            <a:r>
              <a:rPr lang="en-US" altLang="zh-CN" sz="2400" dirty="0">
                <a:latin typeface="+mn-ea"/>
                <a:ea typeface="+mn-ea"/>
              </a:rPr>
              <a:t>cookie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+mn-ea"/>
                <a:ea typeface="+mn-ea"/>
              </a:rPr>
              <a:t>编写攻击脚本程序获得他人</a:t>
            </a:r>
            <a:r>
              <a:rPr lang="en-US" sz="2400" dirty="0">
                <a:latin typeface="+mn-ea"/>
                <a:ea typeface="+mn-ea"/>
              </a:rPr>
              <a:t>cookie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marL="514350" indent="-514350">
              <a:defRPr/>
            </a:pPr>
            <a:r>
              <a:rPr lang="zh-CN" altLang="en-US" sz="2800" dirty="0">
                <a:latin typeface="+mn-ea"/>
                <a:ea typeface="+mn-ea"/>
              </a:rPr>
              <a:t>     </a:t>
            </a:r>
            <a:endParaRPr lang="en-US" altLang="zh-CN" sz="2800" dirty="0">
              <a:latin typeface="+mn-ea"/>
              <a:ea typeface="+mn-ea"/>
            </a:endParaRPr>
          </a:p>
          <a:p>
            <a:pPr indent="-514350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	</a:t>
            </a:r>
            <a:r>
              <a:rPr lang="zh-CN" altLang="en-US" sz="2800" dirty="0" smtClean="0">
                <a:latin typeface="+mn-ea"/>
                <a:ea typeface="+mn-ea"/>
              </a:rPr>
              <a:t>出</a:t>
            </a:r>
            <a:r>
              <a:rPr lang="zh-CN" altLang="en-US" sz="2800" dirty="0">
                <a:latin typeface="+mn-ea"/>
                <a:ea typeface="+mn-ea"/>
              </a:rPr>
              <a:t>于实用和便捷的考虑本文采取第一种方式</a:t>
            </a:r>
            <a:r>
              <a:rPr lang="zh-CN" altLang="en-US" sz="2800" dirty="0" smtClean="0">
                <a:latin typeface="+mn-ea"/>
                <a:ea typeface="+mn-ea"/>
              </a:rPr>
              <a:t>，即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模拟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局域网环境获取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cookie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defRPr/>
            </a:pPr>
            <a:endParaRPr lang="en-US" altLang="zh-CN" sz="2800" dirty="0">
              <a:latin typeface="+mn-ea"/>
              <a:ea typeface="+mn-ea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988" y="17463"/>
            <a:ext cx="6553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j-ea"/>
                <a:ea typeface="+mj-ea"/>
              </a:rPr>
              <a:t>cookie</a:t>
            </a:r>
            <a:r>
              <a:rPr lang="zh-CN" altLang="en-US" sz="3200" b="1" dirty="0">
                <a:latin typeface="+mj-ea"/>
                <a:ea typeface="+mj-ea"/>
              </a:rPr>
              <a:t>获取方式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实验设计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984250" y="622300"/>
            <a:ext cx="8153400" cy="590391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实验环境示意图：</a:t>
            </a:r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zh-CN" altLang="en-US" sz="2400" smtClean="0"/>
              <a:t>目标网站：</a:t>
            </a:r>
            <a:endParaRPr lang="en-US" sz="2400" smtClean="0"/>
          </a:p>
          <a:p>
            <a:pPr lvl="1" eaLnBrk="1" hangingPunct="1"/>
            <a:r>
              <a:rPr lang="en-US" altLang="zh-CN" sz="1600" smtClean="0"/>
              <a:t>SNS</a:t>
            </a:r>
            <a:r>
              <a:rPr lang="zh-CN" altLang="en-US" sz="1600" smtClean="0"/>
              <a:t>：</a:t>
            </a:r>
            <a:r>
              <a:rPr lang="en-US" altLang="zh-CN" sz="1600" smtClean="0"/>
              <a:t>facebook</a:t>
            </a:r>
            <a:r>
              <a:rPr lang="en-US" altLang="zh-CN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人人网 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开心网</a:t>
            </a:r>
            <a:endParaRPr lang="en-US" sz="1600" smtClean="0"/>
          </a:p>
          <a:p>
            <a:pPr lvl="1" eaLnBrk="1" hangingPunct="1"/>
            <a:r>
              <a:rPr lang="zh-CN" altLang="en-US" sz="1600" smtClean="0"/>
              <a:t>微博：</a:t>
            </a:r>
            <a:r>
              <a:rPr lang="en-US" altLang="zh-CN" sz="1600" smtClean="0"/>
              <a:t>twitter</a:t>
            </a:r>
            <a:r>
              <a:rPr lang="zh-CN" altLang="en-US" sz="1600" smtClean="0">
                <a:latin typeface="宋体" pitchFamily="2" charset="-122"/>
              </a:rPr>
              <a:t> 、</a:t>
            </a:r>
            <a:r>
              <a:rPr lang="zh-CN" altLang="en-US" sz="1600" smtClean="0"/>
              <a:t>新浪微博 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腾讯微博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网易微博</a:t>
            </a:r>
            <a:endParaRPr lang="en-US" sz="1600" smtClean="0"/>
          </a:p>
          <a:p>
            <a:pPr lvl="1" eaLnBrk="1" hangingPunct="1"/>
            <a:r>
              <a:rPr lang="zh-CN" altLang="en-US" sz="1600" smtClean="0"/>
              <a:t>论坛类：</a:t>
            </a:r>
            <a:r>
              <a:rPr lang="en-US" altLang="zh-CN" sz="1600" smtClean="0"/>
              <a:t>CSDN</a:t>
            </a:r>
            <a:r>
              <a:rPr lang="zh-CN" altLang="en-US" sz="1600" smtClean="0">
                <a:latin typeface="宋体" pitchFamily="2" charset="-122"/>
              </a:rPr>
              <a:t> 、</a:t>
            </a:r>
            <a:r>
              <a:rPr lang="zh-CN" altLang="en-US" sz="1600" smtClean="0"/>
              <a:t>水木社区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北邮人论坛</a:t>
            </a:r>
            <a:endParaRPr lang="en-US" sz="1600" smtClean="0"/>
          </a:p>
          <a:p>
            <a:pPr lvl="1" eaLnBrk="1" hangingPunct="1"/>
            <a:r>
              <a:rPr lang="zh-CN" altLang="en-US" sz="1600" smtClean="0"/>
              <a:t>电子商务类：亚马逊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淘宝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京东</a:t>
            </a:r>
            <a:r>
              <a:rPr lang="zh-CN" altLang="en-US" sz="1600" smtClean="0">
                <a:latin typeface="宋体" pitchFamily="2" charset="-122"/>
              </a:rPr>
              <a:t>、</a:t>
            </a:r>
            <a:r>
              <a:rPr lang="zh-CN" altLang="en-US" sz="1600" smtClean="0"/>
              <a:t>当当</a:t>
            </a:r>
            <a:endParaRPr lang="en-US" sz="1600" smtClean="0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74"/>
          <p:cNvGraphicFramePr>
            <a:graphicFrameLocks noChangeAspect="1"/>
          </p:cNvGraphicFramePr>
          <p:nvPr/>
        </p:nvGraphicFramePr>
        <p:xfrm>
          <a:off x="1038225" y="692150"/>
          <a:ext cx="5027613" cy="3976688"/>
        </p:xfrm>
        <a:graphic>
          <a:graphicData uri="http://schemas.openxmlformats.org/presentationml/2006/ole">
            <p:oleObj spid="_x0000_s2077" r:id="rId4" imgW="5600733" imgH="3944269" progId="">
              <p:embed/>
            </p:oleObj>
          </a:graphicData>
        </a:graphic>
      </p:graphicFrame>
      <p:graphicFrame>
        <p:nvGraphicFramePr>
          <p:cNvPr id="16390" name="Object 75"/>
          <p:cNvGraphicFramePr>
            <a:graphicFrameLocks noChangeAspect="1"/>
          </p:cNvGraphicFramePr>
          <p:nvPr/>
        </p:nvGraphicFramePr>
        <p:xfrm>
          <a:off x="5003800" y="692150"/>
          <a:ext cx="4351338" cy="4826000"/>
        </p:xfrm>
        <a:graphic>
          <a:graphicData uri="http://schemas.openxmlformats.org/presentationml/2006/ole">
            <p:oleObj spid="_x0000_s2078" r:id="rId5" imgW="2033195" imgH="2843210" progId="">
              <p:embed/>
            </p:oleObj>
          </a:graphicData>
        </a:graphic>
      </p:graphicFrame>
      <p:graphicFrame>
        <p:nvGraphicFramePr>
          <p:cNvPr id="2" name="Object 76"/>
          <p:cNvGraphicFramePr>
            <a:graphicFrameLocks noChangeAspect="1"/>
          </p:cNvGraphicFramePr>
          <p:nvPr/>
        </p:nvGraphicFramePr>
        <p:xfrm>
          <a:off x="900113" y="676275"/>
          <a:ext cx="7826375" cy="6191250"/>
        </p:xfrm>
        <a:graphic>
          <a:graphicData uri="http://schemas.openxmlformats.org/presentationml/2006/ole">
            <p:oleObj spid="_x0000_s2079" r:id="rId6" imgW="5600733" imgH="39442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Pages>0</Pages>
  <Words>1010</Words>
  <Characters>0</Characters>
  <Application>Microsoft Office PowerPoint</Application>
  <DocSecurity>0</DocSecurity>
  <PresentationFormat>全屏显示(4:3)</PresentationFormat>
  <Lines>0</Lines>
  <Paragraphs>247</Paragraphs>
  <Slides>19</Slides>
  <Notes>18</Notes>
  <HiddenSlides>0</HiddenSlides>
  <MMClips>1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1_默认设计模板</vt:lpstr>
      <vt:lpstr>2_默认设计模板</vt:lpstr>
      <vt:lpstr>Visio</vt:lpstr>
      <vt:lpstr>基于Cookie劫持的Deep-Web用户数据安全性分析</vt:lpstr>
      <vt:lpstr>主要内容</vt:lpstr>
      <vt:lpstr>研究背景</vt:lpstr>
      <vt:lpstr>研究背景</vt:lpstr>
      <vt:lpstr>研究背景</vt:lpstr>
      <vt:lpstr>研究背景</vt:lpstr>
      <vt:lpstr>主要内容</vt:lpstr>
      <vt:lpstr>幻灯片 8</vt:lpstr>
      <vt:lpstr>实验设计</vt:lpstr>
      <vt:lpstr>研究背景</vt:lpstr>
      <vt:lpstr>主要内容</vt:lpstr>
      <vt:lpstr>实验结果与分析</vt:lpstr>
      <vt:lpstr>实验结果与分析</vt:lpstr>
      <vt:lpstr>实验结果与分析</vt:lpstr>
      <vt:lpstr>实验结果与分析</vt:lpstr>
      <vt:lpstr>安全措施</vt:lpstr>
      <vt:lpstr>主要内容</vt:lpstr>
      <vt:lpstr>结论</vt:lpstr>
      <vt:lpstr>幻灯片 19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subject/>
  <dc:creator>pxewk</dc:creator>
  <cp:keywords/>
  <dc:description/>
  <cp:lastModifiedBy>PACIER</cp:lastModifiedBy>
  <cp:revision>135</cp:revision>
  <cp:lastPrinted>1899-12-30T00:00:00Z</cp:lastPrinted>
  <dcterms:created xsi:type="dcterms:W3CDTF">2008-06-11T04:13:56Z</dcterms:created>
  <dcterms:modified xsi:type="dcterms:W3CDTF">2012-07-07T15:08:00Z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