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309" r:id="rId2"/>
    <p:sldId id="302" r:id="rId3"/>
    <p:sldId id="293" r:id="rId4"/>
    <p:sldId id="292" r:id="rId5"/>
    <p:sldId id="306" r:id="rId6"/>
    <p:sldId id="307" r:id="rId7"/>
    <p:sldId id="296" r:id="rId8"/>
    <p:sldId id="297" r:id="rId9"/>
    <p:sldId id="295" r:id="rId10"/>
    <p:sldId id="308" r:id="rId11"/>
    <p:sldId id="300" r:id="rId12"/>
    <p:sldId id="290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D30"/>
    <a:srgbClr val="FF5D12"/>
    <a:srgbClr val="767271"/>
    <a:srgbClr val="2D3050"/>
    <a:srgbClr val="192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/>
    <p:restoredTop sz="88554"/>
  </p:normalViewPr>
  <p:slideViewPr>
    <p:cSldViewPr snapToGrid="0" snapToObjects="1" showGuides="1">
      <p:cViewPr varScale="1">
        <p:scale>
          <a:sx n="91" d="100"/>
          <a:sy n="91" d="100"/>
        </p:scale>
        <p:origin x="522" y="33"/>
      </p:cViewPr>
      <p:guideLst>
        <p:guide orient="horz" pos="4176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835D-3D95-8E4E-81F3-77D0BC5901CB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5BA87-2985-1B48-86F5-06BDF00E1D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NUL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3"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" name="Shape 36"/>
          <p:cNvSpPr>
            <a:spLocks noGrp="1"/>
          </p:cNvSpPr>
          <p:nvPr>
            <p:ph type="title" hasCustomPrompt="1"/>
          </p:nvPr>
        </p:nvSpPr>
        <p:spPr>
          <a:xfrm>
            <a:off x="716052" y="2226366"/>
            <a:ext cx="11253700" cy="225594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950" b="1" i="0" spc="0">
                <a:solidFill>
                  <a:schemeClr val="bg1">
                    <a:lumMod val="95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" name="Shape 140"/>
          <p:cNvSpPr/>
          <p:nvPr userDrawn="1"/>
        </p:nvSpPr>
        <p:spPr>
          <a:xfrm>
            <a:off x="362824" y="2504662"/>
            <a:ext cx="130976" cy="1639956"/>
          </a:xfrm>
          <a:prstGeom prst="rect">
            <a:avLst/>
          </a:prstGeom>
          <a:solidFill>
            <a:srgbClr val="FF5D1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39" y="534127"/>
            <a:ext cx="3106707" cy="68878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endParaRPr lang="en-US" sz="1100" kern="0" dirty="0">
              <a:solidFill>
                <a:schemeClr val="bg1"/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3"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12675" y="2716590"/>
            <a:ext cx="4416740" cy="1299432"/>
            <a:chOff x="7864260" y="5571100"/>
            <a:chExt cx="8833479" cy="259886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864260" y="5571100"/>
              <a:ext cx="8833479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75000"/>
                  <a:alpha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64260" y="8169964"/>
              <a:ext cx="8833479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75000"/>
                  <a:alpha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Rectangle 9"/>
          <p:cNvSpPr/>
          <p:nvPr userDrawn="1"/>
        </p:nvSpPr>
        <p:spPr>
          <a:xfrm>
            <a:off x="3028545" y="2789129"/>
            <a:ext cx="6096000" cy="1154162"/>
          </a:xfrm>
          <a:prstGeom prst="rect">
            <a:avLst/>
          </a:prstGeom>
        </p:spPr>
        <p:txBody>
          <a:bodyPr lIns="45719" tIns="22860" rIns="45719" bIns="22860">
            <a:spAutoFit/>
          </a:bodyPr>
          <a:lstStyle/>
          <a:p>
            <a:pPr algn="ctr"/>
            <a:r>
              <a:rPr lang="en-US" sz="7200" dirty="0">
                <a:solidFill>
                  <a:srgbClr val="F0F0F0"/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Thank You</a:t>
            </a:r>
            <a:endParaRPr lang="en-US" sz="1000" dirty="0">
              <a:solidFill>
                <a:srgbClr val="F0F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01" y="1832441"/>
            <a:ext cx="3356687" cy="51203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28545" y="415094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/>
            </a:r>
            <a:br>
              <a:rPr lang="en-US" sz="2800" b="1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</a:br>
            <a:r>
              <a:rPr lang="en-US" sz="28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www.lookingglasscyber.com</a:t>
            </a:r>
            <a:endParaRPr lang="en-US" sz="1050" dirty="0"/>
          </a:p>
        </p:txBody>
      </p:sp>
      <p:pic>
        <p:nvPicPr>
          <p:cNvPr id="13" name="Graphic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9547" y="5534987"/>
            <a:ext cx="328794" cy="316148"/>
          </a:xfrm>
          <a:prstGeom prst="rect">
            <a:avLst/>
          </a:prstGeom>
        </p:spPr>
      </p:pic>
      <p:pic>
        <p:nvPicPr>
          <p:cNvPr id="14" name="Graphic 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612" y="5534988"/>
            <a:ext cx="150939" cy="313270"/>
          </a:xfrm>
          <a:prstGeom prst="rect">
            <a:avLst/>
          </a:prstGeom>
        </p:spPr>
      </p:pic>
      <p:pic>
        <p:nvPicPr>
          <p:cNvPr id="15" name="Graphic 8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6250" y="5532421"/>
            <a:ext cx="459595" cy="3158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2250" y="5553636"/>
            <a:ext cx="347770" cy="34777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23564" y="5901404"/>
            <a:ext cx="1244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LG_Cyber</a:t>
            </a:r>
            <a:endParaRPr lang="en-US" sz="16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92411" y="5901404"/>
            <a:ext cx="2424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/company/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LookingGlass</a:t>
            </a:r>
            <a:endParaRPr lang="en-US" sz="160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8131437" y="5901404"/>
            <a:ext cx="2618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/+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LookingGlassCyber</a:t>
            </a:r>
            <a:endParaRPr lang="en-US" sz="16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785976" y="5906924"/>
            <a:ext cx="2095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LookingGlassCyber</a:t>
            </a:r>
            <a:endParaRPr lang="en-US" sz="16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1"/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/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3"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" name="Shape 36"/>
          <p:cNvSpPr>
            <a:spLocks noGrp="1"/>
          </p:cNvSpPr>
          <p:nvPr>
            <p:ph type="title" hasCustomPrompt="1"/>
          </p:nvPr>
        </p:nvSpPr>
        <p:spPr>
          <a:xfrm>
            <a:off x="716052" y="2226366"/>
            <a:ext cx="11253700" cy="225594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950" b="1" i="0" spc="0">
                <a:solidFill>
                  <a:schemeClr val="bg1">
                    <a:lumMod val="95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15964" y="3630725"/>
            <a:ext cx="8378343" cy="8515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250" b="0" i="0">
                <a:solidFill>
                  <a:srgbClr val="D9D9D9"/>
                </a:solidFill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pPr lvl="0"/>
            <a:r>
              <a:rPr lang="en-US" dirty="0"/>
              <a:t>Sub Text</a:t>
            </a:r>
          </a:p>
        </p:txBody>
      </p:sp>
      <p:sp>
        <p:nvSpPr>
          <p:cNvPr id="17" name="Shape 140"/>
          <p:cNvSpPr/>
          <p:nvPr userDrawn="1"/>
        </p:nvSpPr>
        <p:spPr>
          <a:xfrm>
            <a:off x="362826" y="3861353"/>
            <a:ext cx="130888" cy="1585292"/>
          </a:xfrm>
          <a:prstGeom prst="rect">
            <a:avLst/>
          </a:prstGeom>
          <a:solidFill>
            <a:schemeClr val="bg1">
              <a:alpha val="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" name="Shape 140"/>
          <p:cNvSpPr/>
          <p:nvPr userDrawn="1"/>
        </p:nvSpPr>
        <p:spPr>
          <a:xfrm>
            <a:off x="362824" y="2504662"/>
            <a:ext cx="130976" cy="1639956"/>
          </a:xfrm>
          <a:prstGeom prst="rect">
            <a:avLst/>
          </a:prstGeom>
          <a:solidFill>
            <a:srgbClr val="FF5D1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39" y="534127"/>
            <a:ext cx="3106707" cy="6887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3"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1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00584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391" y="308383"/>
            <a:ext cx="474990" cy="413418"/>
          </a:xfrm>
          <a:prstGeom prst="rect">
            <a:avLst/>
          </a:prstGeom>
          <a:effectLst/>
        </p:spPr>
      </p:pic>
      <p:sp>
        <p:nvSpPr>
          <p:cNvPr id="7" name="Shape 140"/>
          <p:cNvSpPr/>
          <p:nvPr userDrawn="1"/>
        </p:nvSpPr>
        <p:spPr>
          <a:xfrm>
            <a:off x="331919" y="208768"/>
            <a:ext cx="59728" cy="5822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1788" y="1307307"/>
            <a:ext cx="5785984" cy="511889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1"/>
          </p:nvPr>
        </p:nvSpPr>
        <p:spPr>
          <a:xfrm>
            <a:off x="6258201" y="1307307"/>
            <a:ext cx="5785984" cy="511889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Shape 36"/>
          <p:cNvSpPr txBox="1">
            <a:spLocks/>
          </p:cNvSpPr>
          <p:nvPr userDrawn="1"/>
        </p:nvSpPr>
        <p:spPr>
          <a:xfrm>
            <a:off x="546652" y="205691"/>
            <a:ext cx="11423099" cy="635000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50" b="0" i="0" kern="1200" spc="0">
                <a:solidFill>
                  <a:schemeClr val="bg1">
                    <a:lumMod val="95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lang="en-US" smtClean="0"/>
              <a:t>Title Text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2">
                  <a:lumMod val="50000"/>
                </a:schemeClr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46652" y="198873"/>
            <a:ext cx="11423099" cy="635000"/>
          </a:xfrm>
          <a:prstGeom prst="rect">
            <a:avLst/>
          </a:prstGeom>
        </p:spPr>
        <p:txBody>
          <a:bodyPr anchor="t"/>
          <a:lstStyle>
            <a:lvl1pPr algn="l">
              <a:defRPr sz="3450" b="0" i="0" spc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Shape 140"/>
          <p:cNvSpPr/>
          <p:nvPr userDrawn="1"/>
        </p:nvSpPr>
        <p:spPr>
          <a:xfrm>
            <a:off x="331919" y="208768"/>
            <a:ext cx="59728" cy="582266"/>
          </a:xfrm>
          <a:prstGeom prst="rect">
            <a:avLst/>
          </a:prstGeom>
          <a:solidFill>
            <a:srgbClr val="FF5D1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1788" y="1307307"/>
            <a:ext cx="11558588" cy="511889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391" y="309077"/>
            <a:ext cx="474990" cy="412029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2">
                  <a:lumMod val="50000"/>
                </a:schemeClr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1788" y="1307307"/>
            <a:ext cx="5785984" cy="511889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1"/>
          </p:nvPr>
        </p:nvSpPr>
        <p:spPr>
          <a:xfrm>
            <a:off x="6258201" y="1307307"/>
            <a:ext cx="5785984" cy="511889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hape 36"/>
          <p:cNvSpPr>
            <a:spLocks noGrp="1"/>
          </p:cNvSpPr>
          <p:nvPr>
            <p:ph type="title"/>
          </p:nvPr>
        </p:nvSpPr>
        <p:spPr>
          <a:xfrm>
            <a:off x="546652" y="198873"/>
            <a:ext cx="11423099" cy="635000"/>
          </a:xfrm>
          <a:prstGeom prst="rect">
            <a:avLst/>
          </a:prstGeom>
        </p:spPr>
        <p:txBody>
          <a:bodyPr anchor="t"/>
          <a:lstStyle>
            <a:lvl1pPr algn="l">
              <a:defRPr sz="3450" b="0" i="0" spc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40"/>
          <p:cNvSpPr/>
          <p:nvPr userDrawn="1"/>
        </p:nvSpPr>
        <p:spPr>
          <a:xfrm>
            <a:off x="331919" y="208768"/>
            <a:ext cx="59728" cy="582266"/>
          </a:xfrm>
          <a:prstGeom prst="rect">
            <a:avLst/>
          </a:prstGeom>
          <a:solidFill>
            <a:srgbClr val="FF5D1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391" y="309077"/>
            <a:ext cx="474990" cy="412029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2">
                  <a:lumMod val="50000"/>
                </a:schemeClr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83235"/>
            <a:ext cx="12192000" cy="58666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46652" y="198873"/>
            <a:ext cx="11423099" cy="635000"/>
          </a:xfrm>
          <a:prstGeom prst="rect">
            <a:avLst/>
          </a:prstGeom>
        </p:spPr>
        <p:txBody>
          <a:bodyPr anchor="t"/>
          <a:lstStyle>
            <a:lvl1pPr algn="l">
              <a:defRPr sz="3450" b="0" i="0" spc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Shape 140"/>
          <p:cNvSpPr/>
          <p:nvPr userDrawn="1"/>
        </p:nvSpPr>
        <p:spPr>
          <a:xfrm>
            <a:off x="331919" y="208768"/>
            <a:ext cx="59728" cy="582266"/>
          </a:xfrm>
          <a:prstGeom prst="rect">
            <a:avLst/>
          </a:prstGeom>
          <a:solidFill>
            <a:srgbClr val="FF5D1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1788" y="1307307"/>
            <a:ext cx="11558588" cy="4975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391" y="309077"/>
            <a:ext cx="474990" cy="412029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1"/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83235"/>
            <a:ext cx="12192000" cy="58666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1788" y="1307307"/>
            <a:ext cx="5785984" cy="4975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1"/>
          </p:nvPr>
        </p:nvSpPr>
        <p:spPr>
          <a:xfrm>
            <a:off x="6258201" y="1307307"/>
            <a:ext cx="5785984" cy="4975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  <a:lvl2pPr marL="634984" indent="-317492">
              <a:spcBef>
                <a:spcPts val="0"/>
              </a:spcBef>
              <a:spcAft>
                <a:spcPts val="300"/>
              </a:spcAft>
              <a:buFont typeface="Tw Cen MT" panose="020B0602020104020603" pitchFamily="34" charset="0"/>
              <a:buChar char="-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2pPr>
            <a:lvl3pPr marL="952476" indent="-31749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3pPr>
            <a:lvl4pPr marL="1269969" indent="-317492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2500" b="0" i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hape 36"/>
          <p:cNvSpPr>
            <a:spLocks noGrp="1"/>
          </p:cNvSpPr>
          <p:nvPr>
            <p:ph type="title"/>
          </p:nvPr>
        </p:nvSpPr>
        <p:spPr>
          <a:xfrm>
            <a:off x="546652" y="198873"/>
            <a:ext cx="11423099" cy="635000"/>
          </a:xfrm>
          <a:prstGeom prst="rect">
            <a:avLst/>
          </a:prstGeom>
        </p:spPr>
        <p:txBody>
          <a:bodyPr anchor="t"/>
          <a:lstStyle>
            <a:lvl1pPr algn="l">
              <a:defRPr sz="3450" b="0" i="0" spc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40"/>
          <p:cNvSpPr/>
          <p:nvPr userDrawn="1"/>
        </p:nvSpPr>
        <p:spPr>
          <a:xfrm>
            <a:off x="331919" y="208768"/>
            <a:ext cx="59728" cy="582266"/>
          </a:xfrm>
          <a:prstGeom prst="rect">
            <a:avLst/>
          </a:prstGeom>
          <a:solidFill>
            <a:srgbClr val="FF5D1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391" y="309077"/>
            <a:ext cx="474990" cy="412029"/>
          </a:xfrm>
          <a:prstGeom prst="rect">
            <a:avLst/>
          </a:prstGeom>
          <a:effectLst/>
        </p:spPr>
      </p:pic>
      <p:sp>
        <p:nvSpPr>
          <p:cNvPr id="11" name="TextBox 10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1"/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1"/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391" y="309077"/>
            <a:ext cx="474990" cy="412029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 userDrawn="1"/>
        </p:nvSpPr>
        <p:spPr>
          <a:xfrm>
            <a:off x="12907108" y="7649307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1783" y="6467043"/>
            <a:ext cx="2333158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defTabSz="412741"/>
            <a:r>
              <a:rPr lang="de-DE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© 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2017 LookingGlass</a:t>
            </a:r>
            <a:r>
              <a:rPr lang="en-US" sz="1200" kern="0" baseline="3000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™</a:t>
            </a:r>
            <a:r>
              <a:rPr lang="en-US" sz="1200" kern="0" dirty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t>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58366" y="6467043"/>
            <a:ext cx="1649495" cy="2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rtlCol="0" anchor="t">
            <a:noAutofit/>
          </a:bodyPr>
          <a:lstStyle/>
          <a:p>
            <a:pPr algn="r" defTabSz="412741"/>
            <a:fld id="{07CC618F-EA60-43AC-AFC4-5EA995D3F62A}" type="slidenum">
              <a:rPr lang="de-DE" sz="1200" kern="0">
                <a:solidFill>
                  <a:schemeClr val="bg2">
                    <a:lumMod val="50000"/>
                  </a:schemeClr>
                </a:solidFill>
                <a:latin typeface="Tw Cen MT Std Light" charset="0"/>
                <a:ea typeface="Tw Cen MT Std Light" charset="0"/>
                <a:cs typeface="Tw Cen MT Std Light" charset="0"/>
                <a:sym typeface="Helvetica Light"/>
              </a:rPr>
              <a:pPr algn="r" defTabSz="412741"/>
              <a:t>‹#›</a:t>
            </a:fld>
            <a:endParaRPr lang="en-US" sz="1100" kern="0" dirty="0">
              <a:solidFill>
                <a:schemeClr val="bg2">
                  <a:lumMod val="50000"/>
                </a:schemeClr>
              </a:solidFill>
              <a:latin typeface="Tw Cen MT Std Light" charset="0"/>
              <a:ea typeface="Tw Cen MT Std Light" charset="0"/>
              <a:cs typeface="Tw Cen MT Std Light" charset="0"/>
              <a:sym typeface="Helvetica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6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54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ybersecurity_Information_Sharing_Act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rt_contract)" TargetMode="External"/><Relationship Id="rId2" Type="http://schemas.openxmlformats.org/officeDocument/2006/relationships/hyperlink" Target="https://en.wikipedia.org/wiki/Data-centric_security)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NULL"/><Relationship Id="rId10" Type="http://schemas.openxmlformats.org/officeDocument/2006/relationships/image" Target="../media/image13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dhs.gov/ciscp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dhs.gov/ais)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www.cyberthreatalliance.org/" TargetMode="External"/><Relationship Id="rId4" Type="http://schemas.openxmlformats.org/officeDocument/2006/relationships/hyperlink" Target="https://www.fsisac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52" y="1818861"/>
            <a:ext cx="11253700" cy="2663447"/>
          </a:xfrm>
        </p:spPr>
        <p:txBody>
          <a:bodyPr>
            <a:normAutofit fontScale="90000"/>
          </a:bodyPr>
          <a:lstStyle/>
          <a:p>
            <a:r>
              <a:rPr lang="en-US"/>
              <a:t>Creating &amp; Sharing Value with Network Activity &amp;</a:t>
            </a:r>
            <a:br>
              <a:rPr lang="en-US"/>
            </a:br>
            <a:r>
              <a:rPr lang="en-US"/>
              <a:t>Threat Correlation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5565" y="5348603"/>
            <a:ext cx="8378343" cy="85158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Jamison M. Day, Ph.D.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Distinguished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9112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Cybersecurity Information Sharing Act (CISA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Addresses Some Legal &amp; Privacy </a:t>
            </a:r>
            <a:r>
              <a:rPr lang="en-US" sz="2800" dirty="0" smtClean="0"/>
              <a:t>Issues</a:t>
            </a:r>
          </a:p>
          <a:p>
            <a:pPr marL="317492" lvl="1" indent="0">
              <a:buNone/>
            </a:pP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://en.wikipedia.org/wiki/Cybersecurity_Information_Sharing_Act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2"/>
            <a:endParaRPr lang="en-US" sz="2000" dirty="0"/>
          </a:p>
          <a:p>
            <a:pPr lvl="1"/>
            <a:r>
              <a:rPr lang="en-US" dirty="0" smtClean="0"/>
              <a:t>Liability </a:t>
            </a:r>
            <a:r>
              <a:rPr lang="en-US" dirty="0"/>
              <a:t>P</a:t>
            </a:r>
            <a:r>
              <a:rPr lang="en-US" dirty="0" smtClean="0"/>
              <a:t>rotection</a:t>
            </a:r>
          </a:p>
          <a:p>
            <a:pPr lvl="2"/>
            <a:r>
              <a:rPr lang="en-US" dirty="0" smtClean="0"/>
              <a:t>Provides </a:t>
            </a:r>
            <a:r>
              <a:rPr lang="en-US" dirty="0"/>
              <a:t>liability protection from lawsuits for a private sector entity that is </a:t>
            </a:r>
            <a:r>
              <a:rPr lang="en-US" dirty="0" smtClean="0"/>
              <a:t>sharing </a:t>
            </a:r>
            <a:r>
              <a:rPr lang="en-US" dirty="0"/>
              <a:t>or receiving cyber threat </a:t>
            </a:r>
            <a:r>
              <a:rPr lang="en-US" dirty="0" smtClean="0"/>
              <a:t>indicators.</a:t>
            </a:r>
          </a:p>
          <a:p>
            <a:pPr lvl="2"/>
            <a:endParaRPr lang="en-US" sz="2000" dirty="0" smtClean="0"/>
          </a:p>
          <a:p>
            <a:pPr lvl="1"/>
            <a:r>
              <a:rPr lang="en-US" dirty="0" smtClean="0"/>
              <a:t>Guidelines for Treatment </a:t>
            </a:r>
            <a:r>
              <a:rPr lang="en-US" dirty="0"/>
              <a:t>of Personally Identifiable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Remove PII not directly related to cyber security threat.</a:t>
            </a:r>
          </a:p>
          <a:p>
            <a:pPr lvl="2"/>
            <a:endParaRPr lang="en-US" sz="2000" dirty="0"/>
          </a:p>
          <a:p>
            <a:pPr lvl="1"/>
            <a:r>
              <a:rPr lang="en-US" dirty="0" smtClean="0"/>
              <a:t>Industry </a:t>
            </a:r>
            <a:r>
              <a:rPr lang="en-US" dirty="0"/>
              <a:t>to Government Privacy </a:t>
            </a:r>
            <a:r>
              <a:rPr lang="en-US" dirty="0" smtClean="0"/>
              <a:t>Protections</a:t>
            </a:r>
          </a:p>
          <a:p>
            <a:pPr lvl="2"/>
            <a:r>
              <a:rPr lang="en-US" dirty="0" smtClean="0"/>
              <a:t>Ensures guidelines exist for </a:t>
            </a:r>
            <a:r>
              <a:rPr lang="en-US" dirty="0"/>
              <a:t>the receipt, retention, use, and dissemination of cyber threat indicators by a federal entity obtained when cyber threat indicators are shared with the federal </a:t>
            </a:r>
            <a:r>
              <a:rPr lang="en-US" dirty="0" smtClean="0"/>
              <a:t>government.</a:t>
            </a:r>
          </a:p>
        </p:txBody>
      </p:sp>
    </p:spTree>
    <p:extLst>
      <p:ext uri="{BB962C8B-B14F-4D97-AF65-F5344CB8AC3E}">
        <p14:creationId xmlns:p14="http://schemas.microsoft.com/office/powerpoint/2010/main" val="11886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Directions for Improved Information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Legal &amp; Privacy</a:t>
            </a:r>
            <a:r>
              <a:rPr lang="en-US" dirty="0"/>
              <a:t>: Maintain Control Over Shared Info</a:t>
            </a:r>
            <a:endParaRPr lang="en-US" dirty="0" smtClean="0"/>
          </a:p>
          <a:p>
            <a:pPr lvl="1"/>
            <a:r>
              <a:rPr lang="en-US" dirty="0" smtClean="0"/>
              <a:t>Data Centric Security (</a:t>
            </a:r>
            <a:r>
              <a:rPr lang="en-US" dirty="0" smtClean="0">
                <a:hlinkClick r:id="rId2"/>
              </a:rPr>
              <a:t>https://en.wikipedia.org/wiki/Data-centric_security)</a:t>
            </a:r>
            <a:endParaRPr lang="en-US" dirty="0" smtClean="0"/>
          </a:p>
          <a:p>
            <a:pPr lvl="2"/>
            <a:r>
              <a:rPr lang="en-US" dirty="0" smtClean="0"/>
              <a:t>Secure the data itself rather than computers, networks, and applications</a:t>
            </a:r>
          </a:p>
          <a:p>
            <a:pPr lvl="1"/>
            <a:r>
              <a:rPr lang="en-US" dirty="0" smtClean="0"/>
              <a:t>Post-Distribution Access Control</a:t>
            </a:r>
          </a:p>
          <a:p>
            <a:pPr lvl="1"/>
            <a:r>
              <a:rPr lang="en-US" dirty="0" smtClean="0"/>
              <a:t>Audit Requests, Access, &amp; Denial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Value Creation: Compensate for Information Value</a:t>
            </a:r>
          </a:p>
          <a:p>
            <a:pPr lvl="1"/>
            <a:r>
              <a:rPr lang="en-US" dirty="0" smtClean="0"/>
              <a:t>Smart Contracts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en.wikipedia.org/wiki/Smart_contract)</a:t>
            </a:r>
            <a:endParaRPr lang="en-US" dirty="0"/>
          </a:p>
          <a:p>
            <a:pPr lvl="2"/>
            <a:r>
              <a:rPr lang="en-US" dirty="0" smtClean="0"/>
              <a:t>Low transaction </a:t>
            </a:r>
            <a:r>
              <a:rPr lang="en-US" dirty="0"/>
              <a:t>c</a:t>
            </a:r>
            <a:r>
              <a:rPr lang="en-US" dirty="0" smtClean="0"/>
              <a:t>ost, self-executing, self-enforcing</a:t>
            </a:r>
            <a:endParaRPr lang="en-US" dirty="0"/>
          </a:p>
          <a:p>
            <a:pPr lvl="1"/>
            <a:r>
              <a:rPr lang="en-US" dirty="0" smtClean="0"/>
              <a:t>Use of Information Transfers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Trust: Create Sharing Communities</a:t>
            </a:r>
          </a:p>
          <a:p>
            <a:pPr lvl="1"/>
            <a:r>
              <a:rPr lang="en-US"/>
              <a:t>Social </a:t>
            </a:r>
            <a:r>
              <a:rPr lang="en-US" smtClean="0"/>
              <a:t>Reputation Feedback Mechanism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1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12675" y="2716590"/>
            <a:ext cx="4416740" cy="1299432"/>
            <a:chOff x="7864260" y="5571100"/>
            <a:chExt cx="8833479" cy="2598864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864260" y="5571100"/>
              <a:ext cx="8833479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75000"/>
                  <a:alpha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864260" y="8169964"/>
              <a:ext cx="8833479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75000"/>
                  <a:alpha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Rectangle 3"/>
          <p:cNvSpPr/>
          <p:nvPr/>
        </p:nvSpPr>
        <p:spPr>
          <a:xfrm>
            <a:off x="3028545" y="2789129"/>
            <a:ext cx="6096000" cy="1154162"/>
          </a:xfrm>
          <a:prstGeom prst="rect">
            <a:avLst/>
          </a:prstGeom>
        </p:spPr>
        <p:txBody>
          <a:bodyPr lIns="45719" tIns="22860" rIns="45719" bIns="22860">
            <a:spAutoFit/>
          </a:bodyPr>
          <a:lstStyle/>
          <a:p>
            <a:pPr algn="ctr"/>
            <a:r>
              <a:rPr lang="en-US" sz="7200" dirty="0">
                <a:solidFill>
                  <a:srgbClr val="F0F0F0"/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Thank You</a:t>
            </a:r>
            <a:endParaRPr lang="en-US" sz="1000" dirty="0">
              <a:solidFill>
                <a:srgbClr val="F0F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01" y="1832441"/>
            <a:ext cx="3356687" cy="5120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8545" y="415094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/>
            </a:r>
            <a:br>
              <a:rPr lang="en-US" sz="2800" b="1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</a:br>
            <a:r>
              <a:rPr lang="en-US" sz="28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www.lookingglasscyber.com</a:t>
            </a:r>
            <a:endParaRPr lang="en-US" sz="1050" dirty="0"/>
          </a:p>
        </p:txBody>
      </p:sp>
      <p:pic>
        <p:nvPicPr>
          <p:cNvPr id="9" name="Graphic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9547" y="5534987"/>
            <a:ext cx="328794" cy="316148"/>
          </a:xfrm>
          <a:prstGeom prst="rect">
            <a:avLst/>
          </a:prstGeom>
        </p:spPr>
      </p:pic>
      <p:pic>
        <p:nvPicPr>
          <p:cNvPr id="12" name="Graphic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612" y="5534988"/>
            <a:ext cx="150939" cy="313270"/>
          </a:xfrm>
          <a:prstGeom prst="rect">
            <a:avLst/>
          </a:prstGeom>
        </p:spPr>
      </p:pic>
      <p:pic>
        <p:nvPicPr>
          <p:cNvPr id="13" name="Graphic 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6250" y="5532421"/>
            <a:ext cx="459595" cy="315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2250" y="5553636"/>
            <a:ext cx="347770" cy="3477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23564" y="5901404"/>
            <a:ext cx="1244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LG_Cyber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792411" y="5901404"/>
            <a:ext cx="2424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/company/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LookingGlass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131437" y="5901404"/>
            <a:ext cx="2618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/+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LookingGlassCyber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785976" y="5906924"/>
            <a:ext cx="2095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/</a:t>
            </a:r>
            <a:r>
              <a:rPr lang="en-US" sz="1600" dirty="0" err="1">
                <a:solidFill>
                  <a:srgbClr val="FFFFFF">
                    <a:lumMod val="95000"/>
                  </a:srgbClr>
                </a:solidFill>
                <a:latin typeface="Tw Cen MT" charset="0"/>
                <a:ea typeface="Tw Cen MT" charset="0"/>
                <a:cs typeface="Tw Cen MT" charset="0"/>
                <a:sym typeface="Helvetica Neue Medium"/>
              </a:rPr>
              <a:t>LookingGlassCyber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We’ve Got AV </a:t>
            </a:r>
            <a:r>
              <a:rPr lang="en-US" sz="3600" dirty="0"/>
              <a:t>Protection &amp; </a:t>
            </a:r>
            <a:r>
              <a:rPr lang="en-US" sz="3600" dirty="0" smtClean="0"/>
              <a:t>Firewall. We’re SAFE, Right?!?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43% of attacks come </a:t>
            </a:r>
            <a:r>
              <a:rPr lang="en-US" dirty="0"/>
              <a:t>from </a:t>
            </a:r>
            <a:r>
              <a:rPr lang="en-US" dirty="0" smtClean="0"/>
              <a:t>phishing</a:t>
            </a:r>
          </a:p>
          <a:p>
            <a:pPr marL="634984" lvl="2" indent="0">
              <a:buNone/>
            </a:pPr>
            <a:r>
              <a:rPr lang="en-US" sz="1600" dirty="0" smtClean="0"/>
              <a:t>(https</a:t>
            </a:r>
            <a:r>
              <a:rPr lang="en-US" sz="1600" dirty="0"/>
              <a:t>://</a:t>
            </a:r>
            <a:r>
              <a:rPr lang="en-US" sz="1600" dirty="0" err="1"/>
              <a:t>healthitsecurity.com</a:t>
            </a:r>
            <a:r>
              <a:rPr lang="en-US" sz="1600" dirty="0"/>
              <a:t>/news/</a:t>
            </a:r>
            <a:r>
              <a:rPr lang="en-US" sz="1600" dirty="0" err="1"/>
              <a:t>verizon</a:t>
            </a:r>
            <a:r>
              <a:rPr lang="en-US" sz="1600" dirty="0"/>
              <a:t>-finds-phishing-attacks-malware-top-data-breach-causes)</a:t>
            </a:r>
            <a:endParaRPr lang="en-US" sz="1600" dirty="0" smtClean="0"/>
          </a:p>
          <a:p>
            <a:pPr lvl="1"/>
            <a:r>
              <a:rPr lang="en-US" dirty="0" smtClean="0"/>
              <a:t>Hoping for good decisions by humans</a:t>
            </a:r>
          </a:p>
          <a:p>
            <a:pPr lvl="1"/>
            <a:r>
              <a:rPr lang="en-US" dirty="0" smtClean="0"/>
              <a:t>Need threat intel gateway to supplement firewall</a:t>
            </a:r>
          </a:p>
          <a:p>
            <a:endParaRPr lang="en-US" dirty="0" smtClean="0"/>
          </a:p>
          <a:p>
            <a:r>
              <a:rPr lang="en-US" dirty="0" smtClean="0"/>
              <a:t>Up to 63% of attacks originate in the supply chain</a:t>
            </a:r>
          </a:p>
          <a:p>
            <a:pPr marL="634984" lvl="2" indent="0">
              <a:buNone/>
            </a:pPr>
            <a:r>
              <a:rPr lang="en-US" sz="1400" dirty="0"/>
              <a:t>(http://</a:t>
            </a:r>
            <a:r>
              <a:rPr lang="en-US" sz="1400" dirty="0" err="1"/>
              <a:t>go.soha.io</a:t>
            </a:r>
            <a:r>
              <a:rPr lang="en-US" sz="1400" dirty="0"/>
              <a:t>/</a:t>
            </a:r>
            <a:r>
              <a:rPr lang="en-US" sz="1400" dirty="0" err="1"/>
              <a:t>hubfs</a:t>
            </a:r>
            <a:r>
              <a:rPr lang="en-US" sz="1400" dirty="0"/>
              <a:t>/</a:t>
            </a:r>
            <a:r>
              <a:rPr lang="en-US" sz="1400" dirty="0" err="1"/>
              <a:t>Survey_Reports</a:t>
            </a:r>
            <a:r>
              <a:rPr lang="en-US" sz="1400" dirty="0"/>
              <a:t>/Soha_Systems_Third_Party_Advisory_Group_2016_IT_Survey_Report.pdf?t=1467123126371)</a:t>
            </a:r>
            <a:endParaRPr lang="en-US" sz="1400" dirty="0" smtClean="0"/>
          </a:p>
          <a:p>
            <a:pPr lvl="1"/>
            <a:r>
              <a:rPr lang="en-US" dirty="0" smtClean="0"/>
              <a:t>Need 3</a:t>
            </a:r>
            <a:r>
              <a:rPr lang="en-US" baseline="30000" dirty="0" smtClean="0"/>
              <a:t>rd</a:t>
            </a:r>
            <a:r>
              <a:rPr lang="en-US" dirty="0" smtClean="0"/>
              <a:t> party monitoring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patching issues</a:t>
            </a:r>
          </a:p>
          <a:p>
            <a:pPr lvl="1"/>
            <a:r>
              <a:rPr lang="en-US" dirty="0" smtClean="0"/>
              <a:t>Applying newest patch crashes our systems! Test and deploy process requires time.</a:t>
            </a:r>
          </a:p>
          <a:p>
            <a:pPr lvl="1"/>
            <a:r>
              <a:rPr lang="en-US" dirty="0" smtClean="0"/>
              <a:t>Need Patch Camouflage</a:t>
            </a:r>
          </a:p>
        </p:txBody>
      </p:sp>
    </p:spTree>
    <p:extLst>
      <p:ext uri="{BB962C8B-B14F-4D97-AF65-F5344CB8AC3E}">
        <p14:creationId xmlns:p14="http://schemas.microsoft.com/office/powerpoint/2010/main" val="9439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Network Activity &amp; Threat Correlation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Creating Value Within Your Organization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Sharing Value Between Organizations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Does Information Sharing Work?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Doesn’t Information Sharing Work?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Potential Directions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Value: Continuous Improvement Cycle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1" y="833873"/>
            <a:ext cx="10510599" cy="54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66" y="833873"/>
            <a:ext cx="9745623" cy="51803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Value: Threat Information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6011056"/>
            <a:ext cx="11558588" cy="415144"/>
          </a:xfrm>
        </p:spPr>
        <p:txBody>
          <a:bodyPr/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Sharing </a:t>
            </a:r>
            <a:r>
              <a:rPr lang="en-US" sz="2000" b="1" i="1" dirty="0" err="1" smtClean="0">
                <a:solidFill>
                  <a:schemeClr val="accent1"/>
                </a:solidFill>
              </a:rPr>
              <a:t>NetFlow</a:t>
            </a:r>
            <a:r>
              <a:rPr lang="en-US" sz="2000" b="1" i="1" dirty="0" smtClean="0">
                <a:solidFill>
                  <a:schemeClr val="accent1"/>
                </a:solidFill>
              </a:rPr>
              <a:t> or PCAP data is not necessary.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Threat Information Sharing Model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Public Sector</a:t>
            </a:r>
          </a:p>
          <a:p>
            <a:pPr lvl="1"/>
            <a:r>
              <a:rPr lang="en-US" dirty="0" smtClean="0"/>
              <a:t>DHS </a:t>
            </a:r>
            <a:r>
              <a:rPr lang="en-US" dirty="0"/>
              <a:t>Cyber Information </a:t>
            </a:r>
            <a:r>
              <a:rPr lang="en-US" dirty="0" smtClean="0"/>
              <a:t>Sharing AIS &amp; CISCP</a:t>
            </a:r>
          </a:p>
          <a:p>
            <a:pPr lvl="2"/>
            <a:r>
              <a:rPr lang="en-US" sz="2000" dirty="0" smtClean="0"/>
              <a:t>(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www.dhs.gov/ais)</a:t>
            </a:r>
            <a:endParaRPr lang="en-US" sz="2000" dirty="0" smtClean="0"/>
          </a:p>
          <a:p>
            <a:pPr lvl="2"/>
            <a:r>
              <a:rPr lang="en-US" sz="2000" dirty="0" smtClean="0"/>
              <a:t>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www.dhs.gov/ciscp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dirty="0" smtClean="0"/>
          </a:p>
          <a:p>
            <a:r>
              <a:rPr lang="en-US" dirty="0" smtClean="0"/>
              <a:t>Critical Infrastructure</a:t>
            </a:r>
            <a:endParaRPr lang="en-US" dirty="0"/>
          </a:p>
          <a:p>
            <a:pPr lvl="1"/>
            <a:r>
              <a:rPr lang="en-US" dirty="0" smtClean="0"/>
              <a:t>FS-ISAC</a:t>
            </a:r>
          </a:p>
          <a:p>
            <a:pPr lvl="2"/>
            <a:r>
              <a:rPr lang="en-US" dirty="0"/>
              <a:t>(</a:t>
            </a:r>
            <a:r>
              <a:rPr lang="en-US" dirty="0">
                <a:hlinkClick r:id="rId4"/>
              </a:rPr>
              <a:t>https://www.fsisac.com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 Private Sector Sharing</a:t>
            </a:r>
          </a:p>
          <a:p>
            <a:pPr lvl="1"/>
            <a:r>
              <a:rPr lang="en-US" dirty="0" smtClean="0"/>
              <a:t>Cyber </a:t>
            </a:r>
            <a:r>
              <a:rPr lang="en-US" dirty="0"/>
              <a:t>Threat Alliance (CTA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https://www.cyberthreatalliance.org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03" y="3158552"/>
            <a:ext cx="50038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53" y="1470747"/>
            <a:ext cx="34163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03" y="4808257"/>
            <a:ext cx="2565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Information Sharing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Cyber Security </a:t>
            </a:r>
            <a:r>
              <a:rPr lang="en-US" dirty="0"/>
              <a:t>&amp;</a:t>
            </a:r>
            <a:r>
              <a:rPr lang="en-US" dirty="0" smtClean="0"/>
              <a:t> Tragedy of the Commons</a:t>
            </a:r>
          </a:p>
          <a:p>
            <a:pPr lvl="1"/>
            <a:r>
              <a:rPr lang="en-US" dirty="0" smtClean="0"/>
              <a:t>Industry-Wide vs. Individual Company Concern</a:t>
            </a:r>
          </a:p>
          <a:p>
            <a:pPr lvl="2"/>
            <a:r>
              <a:rPr lang="en-US" dirty="0" smtClean="0"/>
              <a:t>How much focus is on the pie vs. the slice?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How might sharing threat information affect a company’s competitive advantage?</a:t>
            </a:r>
          </a:p>
          <a:p>
            <a:r>
              <a:rPr lang="en-US" dirty="0" smtClean="0"/>
              <a:t>How does the </a:t>
            </a:r>
            <a:r>
              <a:rPr lang="en-US" dirty="0"/>
              <a:t>compromise </a:t>
            </a:r>
            <a:r>
              <a:rPr lang="en-US" dirty="0" smtClean="0"/>
              <a:t>of one company affect an entire industry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Consider Financial &amp; Critical Infrastructure vs. Retail &amp; Manufacturing</a:t>
            </a:r>
          </a:p>
          <a:p>
            <a:pPr lvl="2"/>
            <a:r>
              <a:rPr lang="en-US" dirty="0" smtClean="0"/>
              <a:t>Regulatory Control</a:t>
            </a:r>
          </a:p>
          <a:p>
            <a:pPr lvl="2"/>
            <a:r>
              <a:rPr lang="en-US" dirty="0" smtClean="0"/>
              <a:t>Joint Visibility in Customer Trust/Confidence</a:t>
            </a:r>
          </a:p>
        </p:txBody>
      </p:sp>
      <p:sp>
        <p:nvSpPr>
          <p:cNvPr id="4" name="Oval 3"/>
          <p:cNvSpPr/>
          <p:nvPr/>
        </p:nvSpPr>
        <p:spPr>
          <a:xfrm>
            <a:off x="5036695" y="2563319"/>
            <a:ext cx="1588957" cy="1588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/>
          <p:cNvSpPr/>
          <p:nvPr/>
        </p:nvSpPr>
        <p:spPr>
          <a:xfrm>
            <a:off x="5036695" y="2563319"/>
            <a:ext cx="1588957" cy="1588957"/>
          </a:xfrm>
          <a:prstGeom prst="pie">
            <a:avLst>
              <a:gd name="adj1" fmla="val 0"/>
              <a:gd name="adj2" fmla="val 37536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36352" y="986078"/>
            <a:ext cx="1588957" cy="1588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8336352" y="986078"/>
            <a:ext cx="1588957" cy="1588957"/>
          </a:xfrm>
          <a:prstGeom prst="pie">
            <a:avLst>
              <a:gd name="adj1" fmla="val 0"/>
              <a:gd name="adj2" fmla="val 192153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98828" y="3052127"/>
            <a:ext cx="1231610" cy="123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8498828" y="3052127"/>
            <a:ext cx="1231610" cy="1231610"/>
          </a:xfrm>
          <a:prstGeom prst="pie">
            <a:avLst>
              <a:gd name="adj1" fmla="val 0"/>
              <a:gd name="adj2" fmla="val 37536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6625652" y="1780557"/>
            <a:ext cx="1710700" cy="1577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6625652" y="3357798"/>
            <a:ext cx="1873176" cy="310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04546" y="2663609"/>
            <a:ext cx="59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89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Doesn’t Information Sharing Work?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608387" y="833873"/>
            <a:ext cx="9299628" cy="5254545"/>
            <a:chOff x="1388359" y="968785"/>
            <a:chExt cx="10091258" cy="5701838"/>
          </a:xfrm>
        </p:grpSpPr>
        <p:sp>
          <p:nvSpPr>
            <p:cNvPr id="7" name="Rounded Rectangle 6"/>
            <p:cNvSpPr/>
            <p:nvPr/>
          </p:nvSpPr>
          <p:spPr>
            <a:xfrm>
              <a:off x="6705357" y="968785"/>
              <a:ext cx="2275870" cy="5701838"/>
            </a:xfrm>
            <a:prstGeom prst="roundRect">
              <a:avLst>
                <a:gd name="adj" fmla="val 1034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944586" y="1046809"/>
              <a:ext cx="1655372" cy="6437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Collection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944586" y="3499213"/>
              <a:ext cx="1655372" cy="6437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Processing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944586" y="5951616"/>
              <a:ext cx="1655372" cy="6437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Sharing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88359" y="3897728"/>
              <a:ext cx="1366066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Source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Identification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90276" y="3292291"/>
              <a:ext cx="1366065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Inaccessibility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260474" y="2401378"/>
              <a:ext cx="1348822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Inadequate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Stream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50895" y="1799773"/>
              <a:ext cx="1366065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Inconsistent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Data/Formats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56642" y="3012564"/>
              <a:ext cx="1350738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Unreliability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56642" y="5457304"/>
              <a:ext cx="1348822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Unwillingness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26919" y="3292291"/>
              <a:ext cx="1366066" cy="459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Low Priority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6919" y="3907307"/>
              <a:ext cx="1366066" cy="498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Storage Media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Misalignment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9481291" y="3407248"/>
              <a:ext cx="1998326" cy="827686"/>
            </a:xfrm>
            <a:prstGeom prst="octagon">
              <a:avLst>
                <a:gd name="adj" fmla="val 29287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Cyber Threat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Detection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9" idx="6"/>
            </p:cNvCxnSpPr>
            <p:nvPr/>
          </p:nvCxnSpPr>
          <p:spPr bwMode="auto">
            <a:xfrm>
              <a:off x="8599958" y="3821091"/>
              <a:ext cx="864354" cy="53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>
              <a:off x="4792985" y="3522204"/>
              <a:ext cx="2151600" cy="2751290"/>
            </a:xfrm>
            <a:prstGeom prst="bentConnector3">
              <a:avLst>
                <a:gd name="adj1" fmla="val 155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2" name="AutoShape 20"/>
            <p:cNvCxnSpPr>
              <a:cxnSpLocks noChangeShapeType="1"/>
            </p:cNvCxnSpPr>
            <p:nvPr/>
          </p:nvCxnSpPr>
          <p:spPr bwMode="auto">
            <a:xfrm flipV="1">
              <a:off x="4792985" y="1368687"/>
              <a:ext cx="2151600" cy="2787692"/>
            </a:xfrm>
            <a:prstGeom prst="bentConnector3">
              <a:avLst>
                <a:gd name="adj1" fmla="val 1580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>
              <a:off x="4792985" y="3522204"/>
              <a:ext cx="2151600" cy="298887"/>
            </a:xfrm>
            <a:prstGeom prst="bentConnector3">
              <a:avLst>
                <a:gd name="adj1" fmla="val 1540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4" name="AutoShape 22"/>
            <p:cNvCxnSpPr>
              <a:cxnSpLocks noChangeShapeType="1"/>
            </p:cNvCxnSpPr>
            <p:nvPr/>
          </p:nvCxnSpPr>
          <p:spPr bwMode="auto">
            <a:xfrm>
              <a:off x="2756340" y="3522204"/>
              <a:ext cx="4188245" cy="2751290"/>
            </a:xfrm>
            <a:prstGeom prst="bentConnector3">
              <a:avLst>
                <a:gd name="adj1" fmla="val 736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5" name="AutoShape 23"/>
            <p:cNvCxnSpPr>
              <a:cxnSpLocks noChangeShapeType="1"/>
            </p:cNvCxnSpPr>
            <p:nvPr/>
          </p:nvCxnSpPr>
          <p:spPr bwMode="auto">
            <a:xfrm flipV="1">
              <a:off x="2754425" y="1368687"/>
              <a:ext cx="4190161" cy="2758954"/>
            </a:xfrm>
            <a:prstGeom prst="bentConnector3">
              <a:avLst>
                <a:gd name="adj1" fmla="val 740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6" name="AutoShape 24"/>
            <p:cNvCxnSpPr>
              <a:cxnSpLocks noChangeShapeType="1"/>
            </p:cNvCxnSpPr>
            <p:nvPr/>
          </p:nvCxnSpPr>
          <p:spPr bwMode="auto">
            <a:xfrm>
              <a:off x="6605464" y="5687216"/>
              <a:ext cx="1166808" cy="2644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7" name="AutoShape 25"/>
            <p:cNvCxnSpPr>
              <a:cxnSpLocks noChangeShapeType="1"/>
            </p:cNvCxnSpPr>
            <p:nvPr/>
          </p:nvCxnSpPr>
          <p:spPr bwMode="auto">
            <a:xfrm>
              <a:off x="6616959" y="2029686"/>
              <a:ext cx="1155313" cy="146952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8" name="AutoShape 26"/>
            <p:cNvCxnSpPr>
              <a:cxnSpLocks noChangeShapeType="1"/>
            </p:cNvCxnSpPr>
            <p:nvPr/>
          </p:nvCxnSpPr>
          <p:spPr bwMode="auto">
            <a:xfrm>
              <a:off x="6609296" y="2631291"/>
              <a:ext cx="1162976" cy="867922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cxnSp>
          <p:nvCxnSpPr>
            <p:cNvPr id="29" name="AutoShape 27"/>
            <p:cNvCxnSpPr>
              <a:cxnSpLocks noChangeShapeType="1"/>
            </p:cNvCxnSpPr>
            <p:nvPr/>
          </p:nvCxnSpPr>
          <p:spPr bwMode="auto">
            <a:xfrm>
              <a:off x="6607380" y="3242477"/>
              <a:ext cx="1164892" cy="256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</p:grpSp>
      <p:sp>
        <p:nvSpPr>
          <p:cNvPr id="31" name="TextBox 30"/>
          <p:cNvSpPr txBox="1"/>
          <p:nvPr/>
        </p:nvSpPr>
        <p:spPr>
          <a:xfrm>
            <a:off x="419725" y="6131924"/>
            <a:ext cx="11376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Day, Jamison M.; </a:t>
            </a:r>
            <a:r>
              <a:rPr lang="en-US" sz="1100" dirty="0" err="1"/>
              <a:t>Junglas</a:t>
            </a:r>
            <a:r>
              <a:rPr lang="en-US" sz="1100" dirty="0"/>
              <a:t>, Iris; and Silva, </a:t>
            </a:r>
            <a:r>
              <a:rPr lang="en-US" sz="1100" dirty="0" err="1"/>
              <a:t>Leiser</a:t>
            </a:r>
            <a:r>
              <a:rPr lang="en-US" sz="1100" dirty="0"/>
              <a:t> (2009) "Information Flow Impediments in Disaster Relief Supply Chains," </a:t>
            </a:r>
            <a:r>
              <a:rPr lang="en-US" sz="1100" i="1" dirty="0"/>
              <a:t>Journal of the Association for Information Systems</a:t>
            </a:r>
            <a:r>
              <a:rPr lang="en-US" sz="1100" dirty="0"/>
              <a:t>: Vol. 10 : </a:t>
            </a:r>
            <a:r>
              <a:rPr lang="en-US" sz="1100" dirty="0" err="1"/>
              <a:t>Iss</a:t>
            </a:r>
            <a:r>
              <a:rPr lang="en-US" sz="1100" dirty="0"/>
              <a:t>. 8 , Article 1. </a:t>
            </a:r>
          </a:p>
        </p:txBody>
      </p:sp>
      <p:cxnSp>
        <p:nvCxnSpPr>
          <p:cNvPr id="48" name="AutoShape 15"/>
          <p:cNvCxnSpPr>
            <a:cxnSpLocks noChangeShapeType="1"/>
            <a:stCxn id="8" idx="5"/>
            <a:endCxn id="9" idx="7"/>
          </p:cNvCxnSpPr>
          <p:nvPr/>
        </p:nvCxnSpPr>
        <p:spPr bwMode="auto">
          <a:xfrm>
            <a:off x="8030851" y="1412151"/>
            <a:ext cx="0" cy="1840525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lg"/>
          </a:ln>
        </p:spPr>
      </p:cxnSp>
      <p:cxnSp>
        <p:nvCxnSpPr>
          <p:cNvPr id="51" name="AutoShape 15"/>
          <p:cNvCxnSpPr>
            <a:cxnSpLocks noChangeShapeType="1"/>
            <a:stCxn id="10" idx="7"/>
            <a:endCxn id="9" idx="5"/>
          </p:cNvCxnSpPr>
          <p:nvPr/>
        </p:nvCxnSpPr>
        <p:spPr bwMode="auto">
          <a:xfrm flipV="1">
            <a:off x="8030851" y="3672171"/>
            <a:ext cx="0" cy="1840524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 type="triangle" w="med" len="lg"/>
            <a:tailEnd type="triangle" w="med" len="lg"/>
          </a:ln>
        </p:spPr>
      </p:cxnSp>
      <p:cxnSp>
        <p:nvCxnSpPr>
          <p:cNvPr id="55" name="Curved Connector 54"/>
          <p:cNvCxnSpPr>
            <a:stCxn id="8" idx="6"/>
            <a:endCxn id="10" idx="6"/>
          </p:cNvCxnSpPr>
          <p:nvPr/>
        </p:nvCxnSpPr>
        <p:spPr>
          <a:xfrm>
            <a:off x="8254257" y="1202404"/>
            <a:ext cx="12700" cy="452003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Inaccessibility</a:t>
            </a:r>
          </a:p>
          <a:p>
            <a:pPr lvl="1"/>
            <a:r>
              <a:rPr lang="en-US" dirty="0" smtClean="0"/>
              <a:t>Can’t obtain data known to exist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Source Identification</a:t>
            </a:r>
          </a:p>
          <a:p>
            <a:pPr lvl="1"/>
            <a:r>
              <a:rPr lang="en-US" dirty="0" smtClean="0"/>
              <a:t>Not knowing where to obtain data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Low Priority</a:t>
            </a:r>
          </a:p>
          <a:p>
            <a:pPr lvl="1"/>
            <a:r>
              <a:rPr lang="en-US" dirty="0" smtClean="0"/>
              <a:t>Data is not important enough to collect, process, share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Storage Media Misalignment</a:t>
            </a:r>
          </a:p>
          <a:p>
            <a:pPr lvl="1"/>
            <a:r>
              <a:rPr lang="en-US" dirty="0" smtClean="0"/>
              <a:t>Data storage method does not support desired information activities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Inconsistent Data Formats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Different data configurations limit comparison or aggregation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Inadequate Stream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 much or too little information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Unreliability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 confidence in data content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Unwillingness</a:t>
            </a:r>
          </a:p>
          <a:p>
            <a:pPr lvl="1"/>
            <a:r>
              <a:rPr lang="en-US" dirty="0" smtClean="0"/>
              <a:t>Refusal to transmit data to others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Impediments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Tough Issue: “Unwillingness”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Value Creation</a:t>
            </a:r>
            <a:r>
              <a:rPr lang="en-US" sz="2000" dirty="0" smtClean="0"/>
              <a:t>: Hoarding knowledge to maintain competitive advantage</a:t>
            </a:r>
          </a:p>
          <a:p>
            <a:pPr lvl="1"/>
            <a:r>
              <a:rPr lang="en-US" sz="2000" dirty="0" smtClean="0"/>
              <a:t>Cyber investments shouldn’t help </a:t>
            </a:r>
            <a:r>
              <a:rPr lang="en-US" sz="2000" dirty="0"/>
              <a:t>competitors / should be </a:t>
            </a:r>
            <a:r>
              <a:rPr lang="en-US" sz="2000" dirty="0" smtClean="0"/>
              <a:t>compensated</a:t>
            </a:r>
          </a:p>
          <a:p>
            <a:pPr lvl="1"/>
            <a:r>
              <a:rPr lang="en-US" sz="2000" dirty="0" smtClean="0"/>
              <a:t>Takes additional energy/investment to effectively share information</a:t>
            </a:r>
          </a:p>
          <a:p>
            <a:pPr lvl="1"/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Trust</a:t>
            </a:r>
            <a:r>
              <a:rPr lang="en-US" sz="2000" dirty="0" smtClean="0"/>
              <a:t>: Lack of confidence in a partner or community to treat your information as desired</a:t>
            </a:r>
          </a:p>
          <a:p>
            <a:pPr lvl="1"/>
            <a:r>
              <a:rPr lang="en-US" sz="2000" dirty="0" smtClean="0"/>
              <a:t>Attribution or anonymity</a:t>
            </a:r>
          </a:p>
          <a:p>
            <a:pPr lvl="1"/>
            <a:r>
              <a:rPr lang="en-US" sz="2000" dirty="0" smtClean="0"/>
              <a:t>Distribution restrictions</a:t>
            </a:r>
          </a:p>
          <a:p>
            <a:pPr lvl="1"/>
            <a:r>
              <a:rPr lang="en-US" sz="2000" dirty="0" smtClean="0"/>
              <a:t>Augmentation or modification</a:t>
            </a:r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Privacy</a:t>
            </a:r>
            <a:r>
              <a:rPr lang="en-US" sz="2000" dirty="0" smtClean="0"/>
              <a:t>: Information content infringes on others rights or puts others at risk</a:t>
            </a:r>
          </a:p>
          <a:p>
            <a:pPr lvl="1"/>
            <a:r>
              <a:rPr lang="en-US" sz="2000" dirty="0" smtClean="0"/>
              <a:t>Personally Identifiable Information (PII)</a:t>
            </a:r>
          </a:p>
          <a:p>
            <a:pPr lvl="1"/>
            <a:r>
              <a:rPr lang="en-US" sz="2000" dirty="0" smtClean="0"/>
              <a:t>Organization affiliation or association</a:t>
            </a:r>
          </a:p>
          <a:p>
            <a:pPr lvl="1"/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Legal</a:t>
            </a:r>
            <a:r>
              <a:rPr lang="en-US" sz="2000" dirty="0" smtClean="0"/>
              <a:t>: Regulatory restrictions or legal liabilities related to sharing the information</a:t>
            </a:r>
          </a:p>
          <a:p>
            <a:pPr lvl="1"/>
            <a:r>
              <a:rPr lang="en-US" sz="2000" dirty="0" smtClean="0"/>
              <a:t>International sharing limitations</a:t>
            </a:r>
          </a:p>
          <a:p>
            <a:pPr lvl="1"/>
            <a:r>
              <a:rPr lang="en-US" sz="2000" dirty="0" smtClean="0"/>
              <a:t>Potential legal retaliation (note: no </a:t>
            </a:r>
            <a:r>
              <a:rPr lang="en-US" sz="2000" dirty="0"/>
              <a:t>civil/criminal cases </a:t>
            </a:r>
            <a:r>
              <a:rPr lang="en-US" sz="2000" dirty="0" smtClean="0"/>
              <a:t>with negative impact on TI sharer</a:t>
            </a:r>
            <a:r>
              <a:rPr lang="mr-IN" sz="2000" dirty="0" smtClean="0"/>
              <a:t>…</a:t>
            </a:r>
            <a:r>
              <a:rPr lang="en-US" sz="2000" dirty="0" smtClean="0"/>
              <a:t> yet)</a:t>
            </a:r>
          </a:p>
        </p:txBody>
      </p:sp>
    </p:spTree>
    <p:extLst>
      <p:ext uri="{BB962C8B-B14F-4D97-AF65-F5344CB8AC3E}">
        <p14:creationId xmlns:p14="http://schemas.microsoft.com/office/powerpoint/2010/main" val="14054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L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30104</TotalTime>
  <Words>689</Words>
  <Application>Microsoft Office PowerPoint</Application>
  <PresentationFormat>Widescreen</PresentationFormat>
  <Paragraphs>151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Helvetica Light</vt:lpstr>
      <vt:lpstr>Helvetica Neue Medium</vt:lpstr>
      <vt:lpstr>Mangal</vt:lpstr>
      <vt:lpstr>Tw Cen MT</vt:lpstr>
      <vt:lpstr>Tw Cen MT Std Light</vt:lpstr>
      <vt:lpstr>Wingdings</vt:lpstr>
      <vt:lpstr>INTERNAL ONLY</vt:lpstr>
      <vt:lpstr>Creating &amp; Sharing Value with Network Activity &amp; Threat Correlation</vt:lpstr>
      <vt:lpstr>Overview</vt:lpstr>
      <vt:lpstr>Creating Value: Continuous Improvement Cycle</vt:lpstr>
      <vt:lpstr>Sharing Value: Threat Information </vt:lpstr>
      <vt:lpstr>Some Threat Information Sharing Model Examples</vt:lpstr>
      <vt:lpstr>When Does Information Sharing Work?</vt:lpstr>
      <vt:lpstr>Why Doesn’t Information Sharing Work?</vt:lpstr>
      <vt:lpstr>Information Flow Impediments</vt:lpstr>
      <vt:lpstr>The Tough Issue: “Unwillingness”</vt:lpstr>
      <vt:lpstr>2015 Cybersecurity Information Sharing Act (CISA)</vt:lpstr>
      <vt:lpstr>Potential Directions for Improved Information Sharing</vt:lpstr>
      <vt:lpstr>PowerPoint Presentation</vt:lpstr>
      <vt:lpstr>We’ve Got AV Protection &amp; Firewall. We’re SAFE, Right?!?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Nemitz</dc:creator>
  <cp:lastModifiedBy>Aaron M. Detwiler</cp:lastModifiedBy>
  <cp:revision>251</cp:revision>
  <dcterms:created xsi:type="dcterms:W3CDTF">2017-10-28T19:05:07Z</dcterms:created>
  <dcterms:modified xsi:type="dcterms:W3CDTF">2018-01-09T14:43:06Z</dcterms:modified>
</cp:coreProperties>
</file>