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63" r:id="rId5"/>
    <p:sldId id="259" r:id="rId6"/>
    <p:sldId id="260" r:id="rId7"/>
    <p:sldId id="262" r:id="rId8"/>
    <p:sldId id="264" r:id="rId9"/>
    <p:sldId id="261"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97" d="100"/>
          <a:sy n="97" d="100"/>
        </p:scale>
        <p:origin x="48" y="171"/>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heath\Documents\DHS%20Analytics\BPresultsReal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heath\Documents\DHS%20Analytics\BPresultsReal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dirty="0"/>
              <a:t>Sample</a:t>
            </a:r>
            <a:r>
              <a:rPr lang="en-US" sz="1800" baseline="0" dirty="0"/>
              <a:t> Results – 20% Seed Size, Strong Relationships</a:t>
            </a:r>
            <a:endParaRPr lang="en-US" sz="1800" dirty="0"/>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1 Iteration</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'20_0.75_0.25'!$B$2:$B$11</c:f>
              <c:numCache>
                <c:formatCode>General</c:formatCode>
                <c:ptCount val="10"/>
                <c:pt idx="0">
                  <c:v>0.5</c:v>
                </c:pt>
                <c:pt idx="1">
                  <c:v>0.55000000000000004</c:v>
                </c:pt>
                <c:pt idx="2">
                  <c:v>0.6</c:v>
                </c:pt>
                <c:pt idx="3">
                  <c:v>0.65</c:v>
                </c:pt>
                <c:pt idx="4">
                  <c:v>0.7</c:v>
                </c:pt>
                <c:pt idx="5">
                  <c:v>0.75</c:v>
                </c:pt>
                <c:pt idx="6">
                  <c:v>0.8</c:v>
                </c:pt>
                <c:pt idx="7">
                  <c:v>0.85</c:v>
                </c:pt>
                <c:pt idx="8">
                  <c:v>0.9</c:v>
                </c:pt>
                <c:pt idx="9">
                  <c:v>0.95</c:v>
                </c:pt>
              </c:numCache>
            </c:numRef>
          </c:xVal>
          <c:yVal>
            <c:numRef>
              <c:f>'20_0.75_0.25'!$I$2:$I$11</c:f>
              <c:numCache>
                <c:formatCode>General</c:formatCode>
                <c:ptCount val="10"/>
                <c:pt idx="0">
                  <c:v>396.43866591294665</c:v>
                </c:pt>
                <c:pt idx="1">
                  <c:v>396.15602035047755</c:v>
                </c:pt>
                <c:pt idx="2">
                  <c:v>395.87337478801447</c:v>
                </c:pt>
                <c:pt idx="3">
                  <c:v>395.59072922555146</c:v>
                </c:pt>
                <c:pt idx="4">
                  <c:v>395.02543810062019</c:v>
                </c:pt>
                <c:pt idx="5">
                  <c:v>8.8185415488977412</c:v>
                </c:pt>
                <c:pt idx="6">
                  <c:v>8.5924250989260642</c:v>
                </c:pt>
                <c:pt idx="7">
                  <c:v>8.3097795364614573</c:v>
                </c:pt>
                <c:pt idx="8">
                  <c:v>7.6879592990389209</c:v>
                </c:pt>
                <c:pt idx="9">
                  <c:v>7.1791972866022373</c:v>
                </c:pt>
              </c:numCache>
            </c:numRef>
          </c:yVal>
          <c:smooth val="0"/>
          <c:extLst xmlns:c16r2="http://schemas.microsoft.com/office/drawing/2015/06/chart">
            <c:ext xmlns:c16="http://schemas.microsoft.com/office/drawing/2014/chart" uri="{C3380CC4-5D6E-409C-BE32-E72D297353CC}">
              <c16:uniqueId val="{00000000-C168-4D56-9056-B04C16C782AC}"/>
            </c:ext>
          </c:extLst>
        </c:ser>
        <c:ser>
          <c:idx val="1"/>
          <c:order val="1"/>
          <c:tx>
            <c:v>5 Iterations</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'20_0.75_0.25'!$B$14:$B$23</c:f>
              <c:numCache>
                <c:formatCode>General</c:formatCode>
                <c:ptCount val="10"/>
                <c:pt idx="0">
                  <c:v>0.5</c:v>
                </c:pt>
                <c:pt idx="1">
                  <c:v>0.55000000000000004</c:v>
                </c:pt>
                <c:pt idx="2">
                  <c:v>0.6</c:v>
                </c:pt>
                <c:pt idx="3">
                  <c:v>0.65</c:v>
                </c:pt>
                <c:pt idx="4">
                  <c:v>0.7</c:v>
                </c:pt>
                <c:pt idx="5">
                  <c:v>0.75</c:v>
                </c:pt>
                <c:pt idx="6">
                  <c:v>0.8</c:v>
                </c:pt>
                <c:pt idx="7">
                  <c:v>0.85</c:v>
                </c:pt>
                <c:pt idx="8">
                  <c:v>0.9</c:v>
                </c:pt>
                <c:pt idx="9">
                  <c:v>0.95</c:v>
                </c:pt>
              </c:numCache>
            </c:numRef>
          </c:xVal>
          <c:yVal>
            <c:numRef>
              <c:f>'20_0.75_0.25'!$I$14:$I$23</c:f>
              <c:numCache>
                <c:formatCode>General</c:formatCode>
                <c:ptCount val="10"/>
                <c:pt idx="0">
                  <c:v>396.72131147541006</c:v>
                </c:pt>
                <c:pt idx="1">
                  <c:v>396.43866591294528</c:v>
                </c:pt>
                <c:pt idx="2">
                  <c:v>396.43866591294585</c:v>
                </c:pt>
                <c:pt idx="3">
                  <c:v>396.2125494629729</c:v>
                </c:pt>
                <c:pt idx="4">
                  <c:v>396.15602035047976</c:v>
                </c:pt>
                <c:pt idx="5">
                  <c:v>9.383832673826932</c:v>
                </c:pt>
                <c:pt idx="6">
                  <c:v>9.3273035613339825</c:v>
                </c:pt>
                <c:pt idx="7">
                  <c:v>9.2707744488411734</c:v>
                </c:pt>
                <c:pt idx="8">
                  <c:v>8.7054833239117695</c:v>
                </c:pt>
                <c:pt idx="9">
                  <c:v>8.3097795364612974</c:v>
                </c:pt>
              </c:numCache>
            </c:numRef>
          </c:yVal>
          <c:smooth val="0"/>
          <c:extLst xmlns:c16r2="http://schemas.microsoft.com/office/drawing/2015/06/chart">
            <c:ext xmlns:c16="http://schemas.microsoft.com/office/drawing/2014/chart" uri="{C3380CC4-5D6E-409C-BE32-E72D297353CC}">
              <c16:uniqueId val="{00000001-C168-4D56-9056-B04C16C782AC}"/>
            </c:ext>
          </c:extLst>
        </c:ser>
        <c:dLbls>
          <c:showLegendKey val="0"/>
          <c:showVal val="0"/>
          <c:showCatName val="0"/>
          <c:showSerName val="0"/>
          <c:showPercent val="0"/>
          <c:showBubbleSize val="0"/>
        </c:dLbls>
        <c:axId val="351423480"/>
        <c:axId val="351422696"/>
      </c:scatterChart>
      <c:valAx>
        <c:axId val="351423480"/>
        <c:scaling>
          <c:orientation val="minMax"/>
          <c:max val="1"/>
          <c:min val="0.4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Threshold</a:t>
                </a:r>
                <a:r>
                  <a:rPr lang="en-US" sz="1800" baseline="0"/>
                  <a:t> for Malicious Label Decision</a:t>
                </a:r>
                <a:endParaRPr lang="en-US" sz="1800"/>
              </a:p>
            </c:rich>
          </c:tx>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51422696"/>
        <c:crosses val="autoZero"/>
        <c:crossBetween val="midCat"/>
      </c:valAx>
      <c:valAx>
        <c:axId val="351422696"/>
        <c:scaling>
          <c:orientation val="minMax"/>
          <c:max val="4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a:t>
                </a:r>
                <a:r>
                  <a:rPr lang="en-US" sz="1800" baseline="0"/>
                  <a:t> Improvement</a:t>
                </a:r>
                <a:endParaRPr lang="en-US" sz="1800"/>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51423480"/>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dirty="0"/>
              <a:t>Sample</a:t>
            </a:r>
            <a:r>
              <a:rPr lang="en-US" sz="1800" baseline="0" dirty="0"/>
              <a:t> Results – 10% Seed Size, Asymmetric Relationships</a:t>
            </a:r>
            <a:endParaRPr lang="en-US" sz="1800" dirty="0"/>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1 Iteration</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'0.51_0.49_0.75_0.25'!$B$2:$B$11</c:f>
              <c:numCache>
                <c:formatCode>General</c:formatCode>
                <c:ptCount val="10"/>
                <c:pt idx="0">
                  <c:v>0.5</c:v>
                </c:pt>
                <c:pt idx="1">
                  <c:v>0.55000000000000004</c:v>
                </c:pt>
                <c:pt idx="2">
                  <c:v>0.6</c:v>
                </c:pt>
                <c:pt idx="3">
                  <c:v>0.65</c:v>
                </c:pt>
                <c:pt idx="4">
                  <c:v>0.7</c:v>
                </c:pt>
                <c:pt idx="5">
                  <c:v>0.75</c:v>
                </c:pt>
                <c:pt idx="6">
                  <c:v>0.8</c:v>
                </c:pt>
                <c:pt idx="7">
                  <c:v>0.85</c:v>
                </c:pt>
                <c:pt idx="8">
                  <c:v>0.9</c:v>
                </c:pt>
                <c:pt idx="9">
                  <c:v>0.95</c:v>
                </c:pt>
              </c:numCache>
            </c:numRef>
          </c:xVal>
          <c:yVal>
            <c:numRef>
              <c:f>'0.51_0.49_0.75_0.25'!$I$2:$I$11</c:f>
              <c:numCache>
                <c:formatCode>General</c:formatCode>
                <c:ptCount val="10"/>
                <c:pt idx="0">
                  <c:v>900.79185520362137</c:v>
                </c:pt>
                <c:pt idx="1">
                  <c:v>900.79185520362034</c:v>
                </c:pt>
                <c:pt idx="2">
                  <c:v>900.79185520361909</c:v>
                </c:pt>
                <c:pt idx="3">
                  <c:v>900.79185520361978</c:v>
                </c:pt>
                <c:pt idx="4">
                  <c:v>900.67873303167426</c:v>
                </c:pt>
                <c:pt idx="5">
                  <c:v>29.63800904977289</c:v>
                </c:pt>
                <c:pt idx="6">
                  <c:v>29.638009049773327</c:v>
                </c:pt>
                <c:pt idx="7">
                  <c:v>29.41176470588227</c:v>
                </c:pt>
                <c:pt idx="8">
                  <c:v>27.036199095022244</c:v>
                </c:pt>
                <c:pt idx="9">
                  <c:v>26.244343891402927</c:v>
                </c:pt>
              </c:numCache>
            </c:numRef>
          </c:yVal>
          <c:smooth val="0"/>
          <c:extLst xmlns:c16r2="http://schemas.microsoft.com/office/drawing/2015/06/chart">
            <c:ext xmlns:c16="http://schemas.microsoft.com/office/drawing/2014/chart" uri="{C3380CC4-5D6E-409C-BE32-E72D297353CC}">
              <c16:uniqueId val="{00000000-635C-4158-8B19-B254936F3C63}"/>
            </c:ext>
          </c:extLst>
        </c:ser>
        <c:ser>
          <c:idx val="1"/>
          <c:order val="1"/>
          <c:tx>
            <c:v>5 Iterations</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'0.51_0.49_0.75_0.25'!$B$14:$B$23</c:f>
              <c:numCache>
                <c:formatCode>General</c:formatCode>
                <c:ptCount val="10"/>
                <c:pt idx="0">
                  <c:v>0.5</c:v>
                </c:pt>
                <c:pt idx="1">
                  <c:v>0.55000000000000004</c:v>
                </c:pt>
                <c:pt idx="2">
                  <c:v>0.6</c:v>
                </c:pt>
                <c:pt idx="3">
                  <c:v>0.65</c:v>
                </c:pt>
                <c:pt idx="4">
                  <c:v>0.7</c:v>
                </c:pt>
                <c:pt idx="5">
                  <c:v>0.75</c:v>
                </c:pt>
                <c:pt idx="6">
                  <c:v>0.8</c:v>
                </c:pt>
                <c:pt idx="7">
                  <c:v>0.85</c:v>
                </c:pt>
                <c:pt idx="8">
                  <c:v>0.9</c:v>
                </c:pt>
                <c:pt idx="9">
                  <c:v>0.95</c:v>
                </c:pt>
              </c:numCache>
            </c:numRef>
          </c:xVal>
          <c:yVal>
            <c:numRef>
              <c:f>'0.51_0.49_0.75_0.25'!$I$14:$I$23</c:f>
              <c:numCache>
                <c:formatCode>General</c:formatCode>
                <c:ptCount val="10"/>
                <c:pt idx="0">
                  <c:v>900.79185520361841</c:v>
                </c:pt>
                <c:pt idx="1">
                  <c:v>900.79185520361841</c:v>
                </c:pt>
                <c:pt idx="2">
                  <c:v>900.79185520361841</c:v>
                </c:pt>
                <c:pt idx="3">
                  <c:v>900.79185520361841</c:v>
                </c:pt>
                <c:pt idx="4">
                  <c:v>900.79185520361932</c:v>
                </c:pt>
                <c:pt idx="5">
                  <c:v>29.638009049773643</c:v>
                </c:pt>
                <c:pt idx="6">
                  <c:v>29.638009049773196</c:v>
                </c:pt>
                <c:pt idx="7">
                  <c:v>29.524886877827406</c:v>
                </c:pt>
                <c:pt idx="8">
                  <c:v>27.149321266968517</c:v>
                </c:pt>
                <c:pt idx="9">
                  <c:v>26.809954751131947</c:v>
                </c:pt>
              </c:numCache>
            </c:numRef>
          </c:yVal>
          <c:smooth val="0"/>
          <c:extLst xmlns:c16r2="http://schemas.microsoft.com/office/drawing/2015/06/chart">
            <c:ext xmlns:c16="http://schemas.microsoft.com/office/drawing/2014/chart" uri="{C3380CC4-5D6E-409C-BE32-E72D297353CC}">
              <c16:uniqueId val="{00000001-635C-4158-8B19-B254936F3C63}"/>
            </c:ext>
          </c:extLst>
        </c:ser>
        <c:dLbls>
          <c:showLegendKey val="0"/>
          <c:showVal val="0"/>
          <c:showCatName val="0"/>
          <c:showSerName val="0"/>
          <c:showPercent val="0"/>
          <c:showBubbleSize val="0"/>
        </c:dLbls>
        <c:axId val="351419952"/>
        <c:axId val="351420344"/>
      </c:scatterChart>
      <c:valAx>
        <c:axId val="351419952"/>
        <c:scaling>
          <c:orientation val="minMax"/>
          <c:max val="1"/>
          <c:min val="0.4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Threshold</a:t>
                </a:r>
                <a:r>
                  <a:rPr lang="en-US" sz="1800" baseline="0"/>
                  <a:t> for Malicious Label Decision</a:t>
                </a:r>
                <a:endParaRPr lang="en-US" sz="1800"/>
              </a:p>
            </c:rich>
          </c:tx>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51420344"/>
        <c:crosses val="autoZero"/>
        <c:crossBetween val="midCat"/>
      </c:valAx>
      <c:valAx>
        <c:axId val="351420344"/>
        <c:scaling>
          <c:orientation val="minMax"/>
          <c:max val="905"/>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a:t>
                </a:r>
                <a:r>
                  <a:rPr lang="en-US" sz="1800" baseline="0"/>
                  <a:t> Improvement</a:t>
                </a:r>
                <a:endParaRPr lang="en-US" sz="1800"/>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51419952"/>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hyperlink" Target="http://www.youtube.com/mitrecorp" TargetMode="Externa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mitre.org/" TargetMode="External"/><Relationship Id="rId2" Type="http://schemas.openxmlformats.org/officeDocument/2006/relationships/hyperlink" Target="http://twitter.com/MITREcorp" TargetMode="External"/><Relationship Id="rId1" Type="http://schemas.openxmlformats.org/officeDocument/2006/relationships/slideMaster" Target="../slideMasters/slideMaster1.xml"/><Relationship Id="rId6" Type="http://schemas.openxmlformats.org/officeDocument/2006/relationships/hyperlink" Target="http://www.linkedin.com/company/mitre" TargetMode="External"/><Relationship Id="rId11" Type="http://schemas.openxmlformats.org/officeDocument/2006/relationships/image" Target="../media/image6.png"/><Relationship Id="rId5" Type="http://schemas.openxmlformats.org/officeDocument/2006/relationships/image" Target="../media/image3.jpeg"/><Relationship Id="rId10" Type="http://schemas.openxmlformats.org/officeDocument/2006/relationships/hyperlink" Target="https://plus.google.com/+MitreOrgFFRDCs/posts" TargetMode="External"/><Relationship Id="rId4" Type="http://schemas.openxmlformats.org/officeDocument/2006/relationships/hyperlink" Target="http://www.facebook.com/MITREcorp" TargetMode="External"/><Relationship Id="rId9"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 name="Text Box 34"/>
          <p:cNvSpPr txBox="1">
            <a:spLocks noChangeArrowheads="1"/>
          </p:cNvSpPr>
          <p:nvPr/>
        </p:nvSpPr>
        <p:spPr bwMode="auto">
          <a:xfrm>
            <a:off x="9267807" y="6533104"/>
            <a:ext cx="2552301" cy="215444"/>
          </a:xfrm>
          <a:prstGeom prst="rect">
            <a:avLst/>
          </a:prstGeom>
          <a:noFill/>
          <a:ln w="9525">
            <a:noFill/>
            <a:miter lim="800000"/>
            <a:headEnd/>
            <a:tailEnd/>
          </a:ln>
          <a:effectLst/>
        </p:spPr>
        <p:txBody>
          <a:bodyPr wrap="none">
            <a:spAutoFit/>
          </a:bodyPr>
          <a:lstStyle/>
          <a:p>
            <a:pPr algn="r">
              <a:lnSpc>
                <a:spcPct val="100000"/>
              </a:lnSpc>
              <a:spcAft>
                <a:spcPct val="0"/>
              </a:spcAft>
              <a:buClrTx/>
            </a:pPr>
            <a:r>
              <a:rPr lang="en-US" altLang="en-US" sz="800" b="0" dirty="0">
                <a:solidFill>
                  <a:schemeClr val="tx1">
                    <a:lumMod val="50000"/>
                    <a:lumOff val="50000"/>
                  </a:schemeClr>
                </a:solidFill>
                <a:latin typeface="Arial" pitchFamily="34" charset="0"/>
                <a:cs typeface="Arial" pitchFamily="34" charset="0"/>
              </a:rPr>
              <a:t>© 2017</a:t>
            </a:r>
            <a:r>
              <a:rPr lang="en-US" altLang="en-US" sz="800" b="0" baseline="0" dirty="0">
                <a:solidFill>
                  <a:schemeClr val="tx1">
                    <a:lumMod val="50000"/>
                    <a:lumOff val="50000"/>
                  </a:schemeClr>
                </a:solidFill>
                <a:latin typeface="Arial" pitchFamily="34" charset="0"/>
                <a:cs typeface="Arial" pitchFamily="34" charset="0"/>
              </a:rPr>
              <a:t> </a:t>
            </a:r>
            <a:r>
              <a:rPr lang="en-US" altLang="en-US" sz="800" b="0" dirty="0">
                <a:solidFill>
                  <a:schemeClr val="tx1">
                    <a:lumMod val="50000"/>
                    <a:lumOff val="50000"/>
                  </a:schemeClr>
                </a:solidFill>
                <a:latin typeface="Arial" pitchFamily="34" charset="0"/>
                <a:cs typeface="Arial" pitchFamily="34" charset="0"/>
              </a:rPr>
              <a:t>The MITRE Corporation. All rights reserved.</a:t>
            </a:r>
          </a:p>
        </p:txBody>
      </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Arial" pitchFamily="34" charset="0"/>
                <a:cs typeface="Arial" pitchFamily="34" charset="0"/>
              </a:defRPr>
            </a:lvl1pPr>
          </a:lstStyle>
          <a:p>
            <a:r>
              <a:rPr lang="en-US" dirty="0"/>
              <a:t>Title here</a:t>
            </a:r>
          </a:p>
        </p:txBody>
      </p:sp>
      <p:cxnSp>
        <p:nvCxnSpPr>
          <p:cNvPr id="15" name="Straight Connector 14"/>
          <p:cNvCxnSpPr/>
          <p:nvPr/>
        </p:nvCxnSpPr>
        <p:spPr bwMode="auto">
          <a:xfrm>
            <a:off x="1098208" y="2448468"/>
            <a:ext cx="10593057" cy="0"/>
          </a:xfrm>
          <a:prstGeom prst="line">
            <a:avLst/>
          </a:prstGeom>
          <a:solidFill>
            <a:srgbClr val="FFCC99"/>
          </a:solidFill>
          <a:ln w="12700" cap="flat" cmpd="sng" algn="ctr">
            <a:solidFill>
              <a:srgbClr val="C1CD23"/>
            </a:solidFill>
            <a:prstDash val="solid"/>
            <a:round/>
            <a:headEnd type="none" w="med" len="med"/>
            <a:tailEnd type="none" w="med" len="med"/>
          </a:ln>
          <a:effectLst/>
        </p:spPr>
      </p:cxnSp>
      <p:cxnSp>
        <p:nvCxnSpPr>
          <p:cNvPr id="16" name="Straight Connector 15"/>
          <p:cNvCxnSpPr/>
          <p:nvPr/>
        </p:nvCxnSpPr>
        <p:spPr bwMode="auto">
          <a:xfrm>
            <a:off x="1098208" y="6534227"/>
            <a:ext cx="10593057" cy="0"/>
          </a:xfrm>
          <a:prstGeom prst="line">
            <a:avLst/>
          </a:prstGeom>
          <a:solidFill>
            <a:srgbClr val="FFCC99"/>
          </a:solidFill>
          <a:ln w="12700" cap="flat" cmpd="sng" algn="ctr">
            <a:solidFill>
              <a:srgbClr val="C1CD23"/>
            </a:solidFill>
            <a:prstDash val="solid"/>
            <a:round/>
            <a:headEnd type="none" w="med" len="med"/>
            <a:tailEnd type="none" w="med" len="med"/>
          </a:ln>
          <a:effectLst/>
        </p:spPr>
      </p:cxn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2848" y="6276196"/>
            <a:ext cx="670505" cy="243820"/>
          </a:xfrm>
          <a:prstGeom prst="rect">
            <a:avLst/>
          </a:prstGeom>
        </p:spPr>
      </p:pic>
      <p:sp>
        <p:nvSpPr>
          <p:cNvPr id="18" name="Rectangle 17"/>
          <p:cNvSpPr/>
          <p:nvPr/>
        </p:nvSpPr>
        <p:spPr bwMode="auto">
          <a:xfrm>
            <a:off x="0" y="0"/>
            <a:ext cx="407324" cy="2398143"/>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rgbClr val="C1CD23"/>
            </a:solidFill>
            <a:prstDash val="solid"/>
            <a:round/>
            <a:headEnd type="none" w="med" len="med"/>
            <a:tailEnd type="none" w="med" len="med"/>
          </a:ln>
          <a:effectLst/>
        </p:spPr>
      </p:cxnSp>
      <p:cxnSp>
        <p:nvCxnSpPr>
          <p:cNvPr id="22" name="Straight Connector 21"/>
          <p:cNvCxnSpPr/>
          <p:nvPr/>
        </p:nvCxnSpPr>
        <p:spPr bwMode="auto">
          <a:xfrm>
            <a:off x="1098208" y="6534227"/>
            <a:ext cx="10593057" cy="0"/>
          </a:xfrm>
          <a:prstGeom prst="line">
            <a:avLst/>
          </a:prstGeom>
          <a:solidFill>
            <a:srgbClr val="FFCC99"/>
          </a:solidFill>
          <a:ln w="12700" cap="flat" cmpd="sng" algn="ctr">
            <a:solidFill>
              <a:srgbClr val="C1CD23"/>
            </a:solidFill>
            <a:prstDash val="solid"/>
            <a:round/>
            <a:headEnd type="none" w="med" len="med"/>
            <a:tailEnd type="none" w="med" len="med"/>
          </a:ln>
          <a:effectLst/>
        </p:spPr>
      </p:cxn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2848" y="6276196"/>
            <a:ext cx="670505" cy="243820"/>
          </a:xfrm>
          <a:prstGeom prst="rect">
            <a:avLst/>
          </a:prstGeom>
        </p:spPr>
      </p:pic>
      <p:sp>
        <p:nvSpPr>
          <p:cNvPr id="24" name="Rectangle 23"/>
          <p:cNvSpPr/>
          <p:nvPr/>
        </p:nvSpPr>
        <p:spPr bwMode="auto">
          <a:xfrm>
            <a:off x="0" y="0"/>
            <a:ext cx="407324" cy="2398143"/>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25" name="Rectangle 24"/>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dirty="0"/>
              <a:t>Author</a:t>
            </a:r>
          </a:p>
        </p:txBody>
      </p:sp>
    </p:spTree>
    <p:extLst>
      <p:ext uri="{BB962C8B-B14F-4D97-AF65-F5344CB8AC3E}">
        <p14:creationId xmlns:p14="http://schemas.microsoft.com/office/powerpoint/2010/main" val="2310908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0" y="274640"/>
            <a:ext cx="10972800" cy="868363"/>
          </a:xfrm>
          <a:prstGeom prst="rect">
            <a:avLst/>
          </a:prstGeom>
        </p:spPr>
        <p:txBody>
          <a:bodyPr vert="horz" lIns="91440" tIns="45720" rIns="91440" bIns="45720" rtlCol="0" anchor="ctr" anchorCtr="0">
            <a:normAutofit/>
          </a:bodyPr>
          <a:lstStyle>
            <a:lvl1pPr>
              <a:lnSpc>
                <a:spcPts val="3200"/>
              </a:lnSpc>
              <a:defRPr lang="en-US"/>
            </a:lvl1pPr>
          </a:lstStyle>
          <a:p>
            <a:r>
              <a:rPr lang="en-US" dirty="0"/>
              <a:t>Click to edit Master title style</a:t>
            </a:r>
          </a:p>
        </p:txBody>
      </p:sp>
      <p:sp>
        <p:nvSpPr>
          <p:cNvPr id="8" name="Text Placeholder 2"/>
          <p:cNvSpPr>
            <a:spLocks noGrp="1"/>
          </p:cNvSpPr>
          <p:nvPr>
            <p:ph idx="1"/>
          </p:nvPr>
        </p:nvSpPr>
        <p:spPr>
          <a:xfrm>
            <a:off x="812800" y="1447800"/>
            <a:ext cx="10972800" cy="4962525"/>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088" indent="-280981">
              <a:buClr>
                <a:schemeClr val="tx2"/>
              </a:buClr>
              <a:defRPr lang="en-US" smtClean="0"/>
            </a:lvl4pPr>
            <a:lvl5pPr marL="1319180" indent="-228594">
              <a:buClr>
                <a:schemeClr val="tx2"/>
              </a:buClr>
              <a:buSzPct val="60000"/>
              <a:buFont typeface="Wingdings" pitchFamily="2" charset="2"/>
              <a:buChar char="q"/>
              <a:tabLst/>
              <a:defRPr lang="en-US" smtClean="0"/>
            </a:lvl5pPr>
            <a:lvl6pPr marL="1608098" indent="-228594">
              <a:buClr>
                <a:schemeClr val="tx2"/>
              </a:buClr>
              <a:buFont typeface="Helvetica LT Std" pitchFamily="34" charset="0"/>
              <a:buChar char="–"/>
              <a:tabLst/>
              <a:defRPr lang="en-US" smtClean="0"/>
            </a:lvl6pPr>
          </a:lstStyle>
          <a:p>
            <a:pPr lvl="0"/>
            <a:r>
              <a:rPr lang="en-US"/>
              <a:t>Edit Master text styles</a:t>
            </a:r>
          </a:p>
        </p:txBody>
      </p:sp>
    </p:spTree>
    <p:extLst>
      <p:ext uri="{BB962C8B-B14F-4D97-AF65-F5344CB8AC3E}">
        <p14:creationId xmlns:p14="http://schemas.microsoft.com/office/powerpoint/2010/main" val="307082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1" y="0"/>
            <a:ext cx="533399" cy="6858000"/>
            <a:chOff x="1" y="0"/>
            <a:chExt cx="380999" cy="6858000"/>
          </a:xfrm>
        </p:grpSpPr>
        <p:sp>
          <p:nvSpPr>
            <p:cNvPr id="17" name="Rectangle 16"/>
            <p:cNvSpPr/>
            <p:nvPr/>
          </p:nvSpPr>
          <p:spPr bwMode="auto">
            <a:xfrm>
              <a:off x="1" y="0"/>
              <a:ext cx="380999" cy="3276600"/>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Arial" pitchFamily="34" charset="0"/>
                <a:cs typeface="Times New Roman" pitchFamily="18" charset="0"/>
              </a:defRPr>
            </a:lvl1pPr>
          </a:lstStyle>
          <a:p>
            <a:r>
              <a:rPr lang="en-US" dirty="0"/>
              <a:t>Divider Slide – Section Title here</a:t>
            </a:r>
          </a:p>
        </p:txBody>
      </p:sp>
      <p:sp>
        <p:nvSpPr>
          <p:cNvPr id="14" name="TextBox 13"/>
          <p:cNvSpPr txBox="1"/>
          <p:nvPr/>
        </p:nvSpPr>
        <p:spPr>
          <a:xfrm>
            <a:off x="9525000" y="64176"/>
            <a:ext cx="2138947" cy="246221"/>
          </a:xfrm>
          <a:prstGeom prst="rect">
            <a:avLst/>
          </a:prstGeom>
          <a:noFill/>
        </p:spPr>
        <p:txBody>
          <a:bodyPr wrap="square" rtlCol="0">
            <a:spAutoFit/>
          </a:bodyPr>
          <a:lstStyle/>
          <a:p>
            <a:pPr marL="0" marR="0" indent="0" algn="r" defTabSz="914377" rtl="0" eaLnBrk="1" fontAlgn="auto" latinLnBrk="0" hangingPunct="1">
              <a:lnSpc>
                <a:spcPct val="100000"/>
              </a:lnSpc>
              <a:spcBef>
                <a:spcPts val="0"/>
              </a:spcBef>
              <a:spcAft>
                <a:spcPts val="600"/>
              </a:spcAft>
              <a:buClrTx/>
              <a:buSzTx/>
              <a:buFontTx/>
              <a:buNone/>
              <a:tabLst/>
              <a:defRPr/>
            </a:pPr>
            <a:r>
              <a:rPr lang="en-US" sz="1000" dirty="0">
                <a:solidFill>
                  <a:srgbClr val="C1CD23"/>
                </a:solidFill>
                <a:latin typeface="Arial" pitchFamily="34" charset="0"/>
              </a:rPr>
              <a:t>|</a:t>
            </a:r>
            <a:r>
              <a:rPr lang="en-US" sz="1000" dirty="0">
                <a:latin typeface="Arial" pitchFamily="34" charset="0"/>
              </a:rPr>
              <a:t> </a:t>
            </a:r>
            <a:fld id="{295008BC-DA31-4D19-837B-EFA4386B05F5}" type="slidenum">
              <a:rPr lang="en-US" sz="1000" smtClean="0">
                <a:solidFill>
                  <a:schemeClr val="tx1">
                    <a:lumMod val="50000"/>
                    <a:lumOff val="50000"/>
                  </a:schemeClr>
                </a:solidFill>
                <a:latin typeface="Arial" pitchFamily="34" charset="0"/>
              </a:rPr>
              <a:pPr marL="0" marR="0" indent="0" algn="r" defTabSz="914377" rtl="0" eaLnBrk="1" fontAlgn="auto" latinLnBrk="0" hangingPunct="1">
                <a:lnSpc>
                  <a:spcPct val="100000"/>
                </a:lnSpc>
                <a:spcBef>
                  <a:spcPts val="0"/>
                </a:spcBef>
                <a:spcAft>
                  <a:spcPts val="600"/>
                </a:spcAft>
                <a:buClrTx/>
                <a:buSzTx/>
                <a:buFontTx/>
                <a:buNone/>
                <a:tabLst/>
                <a:defRPr/>
              </a:pPr>
              <a:t>‹#›</a:t>
            </a:fld>
            <a:r>
              <a:rPr lang="en-US" sz="1000" dirty="0">
                <a:latin typeface="Arial" pitchFamily="34" charset="0"/>
              </a:rPr>
              <a:t> </a:t>
            </a:r>
            <a:r>
              <a:rPr lang="en-US" sz="1000" dirty="0">
                <a:solidFill>
                  <a:srgbClr val="C1CD23"/>
                </a:solidFill>
                <a:latin typeface="Arial" pitchFamily="34" charset="0"/>
              </a:rPr>
              <a:t>|</a:t>
            </a:r>
            <a:r>
              <a:rPr lang="en-US" sz="1000" dirty="0">
                <a:ea typeface="Verdana" pitchFamily="34" charset="0"/>
                <a:cs typeface="Verdana" pitchFamily="34" charset="0"/>
              </a:rPr>
              <a:t> </a:t>
            </a: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4200" y="6477000"/>
            <a:ext cx="670505" cy="243820"/>
          </a:xfrm>
          <a:prstGeom prst="rect">
            <a:avLst/>
          </a:prstGeom>
        </p:spPr>
      </p:pic>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11666483" y="0"/>
            <a:ext cx="533399" cy="6858000"/>
            <a:chOff x="1" y="0"/>
            <a:chExt cx="380999" cy="6858000"/>
          </a:xfrm>
        </p:grpSpPr>
        <p:sp>
          <p:nvSpPr>
            <p:cNvPr id="32" name="Rectangle 31"/>
            <p:cNvSpPr/>
            <p:nvPr/>
          </p:nvSpPr>
          <p:spPr bwMode="auto">
            <a:xfrm>
              <a:off x="1" y="0"/>
              <a:ext cx="380999" cy="3276600"/>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 name="Rectangle 3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Tree>
    <p:extLst>
      <p:ext uri="{BB962C8B-B14F-4D97-AF65-F5344CB8AC3E}">
        <p14:creationId xmlns:p14="http://schemas.microsoft.com/office/powerpoint/2010/main" val="322923595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498603"/>
            <a:ext cx="5384800" cy="4525963"/>
          </a:xfrm>
        </p:spPr>
        <p:txBody>
          <a:bodyPr>
            <a:noAutofit/>
          </a:bodyPr>
          <a:lstStyle>
            <a:lvl1pPr>
              <a:defRPr sz="2000">
                <a:latin typeface="Arial" pitchFamily="34" charset="0"/>
              </a:defRPr>
            </a:lvl1pPr>
            <a:lvl2pPr>
              <a:defRPr sz="2000">
                <a:latin typeface="Arial" pitchFamily="34" charset="0"/>
              </a:defRPr>
            </a:lvl2pPr>
            <a:lvl3pPr>
              <a:defRPr sz="1800">
                <a:latin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400800" y="1498603"/>
            <a:ext cx="5384800" cy="4525963"/>
          </a:xfrm>
        </p:spPr>
        <p:txBody>
          <a:bodyPr>
            <a:noAutofit/>
          </a:bodyPr>
          <a:lstStyle>
            <a:lvl1pPr>
              <a:defRPr sz="2000">
                <a:latin typeface="Arial" pitchFamily="34" charset="0"/>
              </a:defRPr>
            </a:lvl1pPr>
            <a:lvl2pPr>
              <a:defRPr sz="2000">
                <a:latin typeface="Arial" pitchFamily="34" charset="0"/>
              </a:defRPr>
            </a:lvl2pPr>
            <a:lvl3pPr>
              <a:defRPr sz="1800">
                <a:latin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28516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812800" y="274640"/>
            <a:ext cx="10972800" cy="868363"/>
          </a:xfrm>
          <a:prstGeom prst="rect">
            <a:avLst/>
          </a:prstGeom>
        </p:spPr>
        <p:txBody>
          <a:bodyPr vert="horz" lIns="91440" tIns="45720" rIns="91440" bIns="45720" rtlCol="0" anchor="ctr" anchorCtr="0">
            <a:normAutofit/>
          </a:bodyPr>
          <a:lstStyle>
            <a:lvl1pPr>
              <a:lnSpc>
                <a:spcPts val="3200"/>
              </a:lnSpc>
              <a:defRPr lang="en-US"/>
            </a:lvl1pPr>
          </a:lstStyle>
          <a:p>
            <a:r>
              <a:rPr lang="en-US"/>
              <a:t>Click to edit Master title style</a:t>
            </a:r>
          </a:p>
        </p:txBody>
      </p:sp>
    </p:spTree>
    <p:extLst>
      <p:ext uri="{BB962C8B-B14F-4D97-AF65-F5344CB8AC3E}">
        <p14:creationId xmlns:p14="http://schemas.microsoft.com/office/powerpoint/2010/main" val="2931643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Tree>
    <p:extLst>
      <p:ext uri="{BB962C8B-B14F-4D97-AF65-F5344CB8AC3E}">
        <p14:creationId xmlns:p14="http://schemas.microsoft.com/office/powerpoint/2010/main" val="807988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1639" y="6540147"/>
            <a:ext cx="670505" cy="243820"/>
          </a:xfrm>
          <a:prstGeom prst="rect">
            <a:avLst/>
          </a:prstGeom>
        </p:spPr>
      </p:pic>
      <p:sp>
        <p:nvSpPr>
          <p:cNvPr id="5" name="Rectangle 4"/>
          <p:cNvSpPr/>
          <p:nvPr/>
        </p:nvSpPr>
        <p:spPr>
          <a:xfrm>
            <a:off x="838200" y="6629400"/>
            <a:ext cx="5763390" cy="123111"/>
          </a:xfrm>
          <a:prstGeom prst="rect">
            <a:avLst/>
          </a:prstGeom>
        </p:spPr>
        <p:txBody>
          <a:bodyPr wrap="square" lIns="0" tIns="0" rIns="0" bIns="0">
            <a:spAutoFit/>
          </a:bodyPr>
          <a:lstStyle/>
          <a:p>
            <a:r>
              <a:rPr lang="en-US" altLang="en-US" sz="800" dirty="0">
                <a:solidFill>
                  <a:schemeClr val="tx1">
                    <a:lumMod val="50000"/>
                    <a:lumOff val="50000"/>
                  </a:schemeClr>
                </a:solidFill>
                <a:latin typeface="Arial" pitchFamily="34" charset="0"/>
                <a:cs typeface="Arial" pitchFamily="34" charset="0"/>
              </a:rPr>
              <a:t>© 2017 The MITRE Corporation. All rights reserved.  For Internal MITRE Use.</a:t>
            </a:r>
            <a:endParaRPr lang="en-US" sz="800"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2534425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grpSp>
        <p:nvGrpSpPr>
          <p:cNvPr id="4" name="Group 3"/>
          <p:cNvGrpSpPr/>
          <p:nvPr/>
        </p:nvGrpSpPr>
        <p:grpSpPr>
          <a:xfrm>
            <a:off x="4180109" y="4759342"/>
            <a:ext cx="3732451" cy="687607"/>
            <a:chOff x="2659017" y="4816914"/>
            <a:chExt cx="3732451" cy="687607"/>
          </a:xfrm>
        </p:grpSpPr>
        <p:pic>
          <p:nvPicPr>
            <p:cNvPr id="5" name="Picture 4">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59017" y="4940349"/>
              <a:ext cx="443605" cy="443605"/>
            </a:xfrm>
            <a:prstGeom prst="rect">
              <a:avLst/>
            </a:prstGeom>
          </p:spPr>
        </p:pic>
        <p:pic>
          <p:nvPicPr>
            <p:cNvPr id="6" name="Picture 5">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74271" y="4982267"/>
              <a:ext cx="377994" cy="377994"/>
            </a:xfrm>
            <a:prstGeom prst="rect">
              <a:avLst/>
            </a:prstGeom>
          </p:spPr>
        </p:pic>
        <p:pic>
          <p:nvPicPr>
            <p:cNvPr id="7" name="Picture 6">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90385" y="4959899"/>
              <a:ext cx="1114344" cy="413237"/>
            </a:xfrm>
            <a:prstGeom prst="rect">
              <a:avLst/>
            </a:prstGeom>
          </p:spPr>
        </p:pic>
        <p:pic>
          <p:nvPicPr>
            <p:cNvPr id="8" name="Picture 7">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01766" y="4816914"/>
              <a:ext cx="972527" cy="687607"/>
            </a:xfrm>
            <a:prstGeom prst="rect">
              <a:avLst/>
            </a:prstGeom>
          </p:spPr>
        </p:pic>
        <p:pic>
          <p:nvPicPr>
            <p:cNvPr id="9" name="Picture 8">
              <a:hlinkClick r:id="rId10"/>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05535" y="4973550"/>
              <a:ext cx="385933" cy="385933"/>
            </a:xfrm>
            <a:prstGeom prst="rect">
              <a:avLst/>
            </a:prstGeom>
          </p:spPr>
        </p:pic>
      </p:grpSp>
      <p:sp>
        <p:nvSpPr>
          <p:cNvPr id="10" name="TextBox 9"/>
          <p:cNvSpPr txBox="1"/>
          <p:nvPr/>
        </p:nvSpPr>
        <p:spPr>
          <a:xfrm>
            <a:off x="3153845" y="2396381"/>
            <a:ext cx="5784978" cy="2277547"/>
          </a:xfrm>
          <a:prstGeom prst="rect">
            <a:avLst/>
          </a:prstGeom>
          <a:noFill/>
        </p:spPr>
        <p:txBody>
          <a:bodyPr wrap="square" rtlCol="0">
            <a:spAutoFit/>
          </a:bodyPr>
          <a:lstStyle/>
          <a:p>
            <a:pPr algn="ctr">
              <a:spcAft>
                <a:spcPts val="600"/>
              </a:spcAft>
            </a:pPr>
            <a:r>
              <a:rPr lang="en-US" sz="1600" dirty="0">
                <a:solidFill>
                  <a:schemeClr val="tx1">
                    <a:lumMod val="50000"/>
                    <a:lumOff val="50000"/>
                  </a:schemeClr>
                </a:solidFill>
              </a:rPr>
              <a:t>MITRE is a not-for-profit organization whose sole focus is to operate federally funded research and development centers, or FFRDCs. Independent and objective, we take on some of our nation's—and the world’s—most critical challenges and provide innovative, practical solutions.</a:t>
            </a:r>
          </a:p>
          <a:p>
            <a:pPr marL="0" lvl="1" algn="ctr">
              <a:spcAft>
                <a:spcPts val="600"/>
              </a:spcAft>
            </a:pPr>
            <a:r>
              <a:rPr lang="en-US" dirty="0">
                <a:solidFill>
                  <a:schemeClr val="tx1">
                    <a:lumMod val="50000"/>
                    <a:lumOff val="50000"/>
                  </a:schemeClr>
                </a:solidFill>
              </a:rPr>
              <a:t>Learn and share more about MITRE, FFRDCs,</a:t>
            </a:r>
            <a:br>
              <a:rPr lang="en-US" dirty="0">
                <a:solidFill>
                  <a:schemeClr val="tx1">
                    <a:lumMod val="50000"/>
                    <a:lumOff val="50000"/>
                  </a:schemeClr>
                </a:solidFill>
              </a:rPr>
            </a:br>
            <a:r>
              <a:rPr lang="en-US" dirty="0">
                <a:solidFill>
                  <a:schemeClr val="tx1">
                    <a:lumMod val="50000"/>
                    <a:lumOff val="50000"/>
                  </a:schemeClr>
                </a:solidFill>
              </a:rPr>
              <a:t>and our unique value at </a:t>
            </a:r>
            <a:r>
              <a:rPr lang="en-US" u="sng" dirty="0">
                <a:solidFill>
                  <a:schemeClr val="tx1">
                    <a:lumMod val="50000"/>
                    <a:lumOff val="50000"/>
                  </a:schemeClr>
                </a:solidFill>
                <a:hlinkClick r:id="rId12"/>
              </a:rPr>
              <a:t>www.mitre.org</a:t>
            </a:r>
            <a:r>
              <a:rPr lang="en-US" dirty="0">
                <a:solidFill>
                  <a:schemeClr val="tx1">
                    <a:lumMod val="50000"/>
                    <a:lumOff val="50000"/>
                  </a:schemeClr>
                </a:solidFill>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11" name="Picture 1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181600" y="1295400"/>
            <a:ext cx="1729468" cy="791415"/>
          </a:xfrm>
          <a:prstGeom prst="rect">
            <a:avLst/>
          </a:prstGeom>
        </p:spPr>
      </p:pic>
    </p:spTree>
    <p:extLst>
      <p:ext uri="{BB962C8B-B14F-4D97-AF65-F5344CB8AC3E}">
        <p14:creationId xmlns:p14="http://schemas.microsoft.com/office/powerpoint/2010/main" val="139226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40"/>
            <a:ext cx="10972800" cy="868363"/>
          </a:xfrm>
          <a:prstGeom prst="rect">
            <a:avLst/>
          </a:prstGeom>
        </p:spPr>
        <p:txBody>
          <a:bodyPr vert="horz" lIns="91440" tIns="45720" rIns="91440" bIns="45720" rtlCol="0" anchor="ctr" anchorCtr="0">
            <a:noAutofit/>
          </a:bodyPr>
          <a:lstStyle/>
          <a:p>
            <a:r>
              <a:rPr lang="en-US"/>
              <a:t>Click to edit Master title style</a:t>
            </a:r>
          </a:p>
        </p:txBody>
      </p:sp>
      <p:sp>
        <p:nvSpPr>
          <p:cNvPr id="3" name="Text Placeholder 2"/>
          <p:cNvSpPr>
            <a:spLocks noGrp="1"/>
          </p:cNvSpPr>
          <p:nvPr>
            <p:ph type="body" idx="1"/>
          </p:nvPr>
        </p:nvSpPr>
        <p:spPr>
          <a:xfrm>
            <a:off x="812800" y="1447801"/>
            <a:ext cx="10972800" cy="4943475"/>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p:txBody>
      </p:sp>
      <p:cxnSp>
        <p:nvCxnSpPr>
          <p:cNvPr id="9" name="Straight Connector 8"/>
          <p:cNvCxnSpPr/>
          <p:nvPr/>
        </p:nvCxnSpPr>
        <p:spPr bwMode="auto">
          <a:xfrm>
            <a:off x="824412" y="1295400"/>
            <a:ext cx="10961189"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0" name="Rectangle 9"/>
          <p:cNvSpPr/>
          <p:nvPr/>
        </p:nvSpPr>
        <p:spPr bwMode="auto">
          <a:xfrm>
            <a:off x="2" y="1"/>
            <a:ext cx="405352"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 name="Rectangle 10"/>
          <p:cNvSpPr/>
          <p:nvPr/>
        </p:nvSpPr>
        <p:spPr bwMode="auto">
          <a:xfrm>
            <a:off x="2" y="1371601"/>
            <a:ext cx="405352"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3" name="TextBox 12"/>
          <p:cNvSpPr txBox="1"/>
          <p:nvPr/>
        </p:nvSpPr>
        <p:spPr>
          <a:xfrm>
            <a:off x="9765909" y="64176"/>
            <a:ext cx="2138947" cy="246221"/>
          </a:xfrm>
          <a:prstGeom prst="rect">
            <a:avLst/>
          </a:prstGeom>
          <a:noFill/>
        </p:spPr>
        <p:txBody>
          <a:bodyPr wrap="square" rtlCol="0">
            <a:spAutoFit/>
          </a:bodyPr>
          <a:lstStyle/>
          <a:p>
            <a:pPr marL="0" marR="0" indent="0" algn="r" defTabSz="914377" rtl="0" eaLnBrk="1" fontAlgn="auto" latinLnBrk="0" hangingPunct="1">
              <a:lnSpc>
                <a:spcPct val="100000"/>
              </a:lnSpc>
              <a:spcBef>
                <a:spcPts val="0"/>
              </a:spcBef>
              <a:spcAft>
                <a:spcPts val="600"/>
              </a:spcAft>
              <a:buClrTx/>
              <a:buSzTx/>
              <a:buFontTx/>
              <a:buNone/>
              <a:tabLst/>
              <a:defRPr/>
            </a:pPr>
            <a:r>
              <a:rPr lang="en-US" sz="1000">
                <a:solidFill>
                  <a:srgbClr val="C1CD23"/>
                </a:solidFill>
                <a:latin typeface="Arial" pitchFamily="34" charset="0"/>
              </a:rPr>
              <a:t>|</a:t>
            </a:r>
            <a:r>
              <a:rPr lang="en-US" sz="1000">
                <a:latin typeface="Arial" pitchFamily="34" charset="0"/>
              </a:rPr>
              <a:t> </a:t>
            </a:r>
            <a:fld id="{295008BC-DA31-4D19-837B-EFA4386B05F5}" type="slidenum">
              <a:rPr lang="en-US" sz="1000" smtClean="0">
                <a:solidFill>
                  <a:schemeClr val="tx1">
                    <a:lumMod val="50000"/>
                    <a:lumOff val="50000"/>
                  </a:schemeClr>
                </a:solidFill>
                <a:latin typeface="Arial" pitchFamily="34" charset="0"/>
              </a:rPr>
              <a:pPr marL="0" marR="0" indent="0" algn="r" defTabSz="914377" rtl="0" eaLnBrk="1" fontAlgn="auto" latinLnBrk="0" hangingPunct="1">
                <a:lnSpc>
                  <a:spcPct val="100000"/>
                </a:lnSpc>
                <a:spcBef>
                  <a:spcPts val="0"/>
                </a:spcBef>
                <a:spcAft>
                  <a:spcPts val="600"/>
                </a:spcAft>
                <a:buClrTx/>
                <a:buSzTx/>
                <a:buFontTx/>
                <a:buNone/>
                <a:tabLst/>
                <a:defRPr/>
              </a:pPr>
              <a:t>‹#›</a:t>
            </a:fld>
            <a:r>
              <a:rPr lang="en-US" sz="1000">
                <a:latin typeface="Arial" pitchFamily="34" charset="0"/>
              </a:rPr>
              <a:t> </a:t>
            </a:r>
            <a:r>
              <a:rPr lang="en-US" sz="1000">
                <a:solidFill>
                  <a:srgbClr val="C1CD23"/>
                </a:solidFill>
                <a:latin typeface="Arial" pitchFamily="34" charset="0"/>
              </a:rPr>
              <a:t>|</a:t>
            </a:r>
            <a:r>
              <a:rPr lang="en-US" sz="1000">
                <a:ea typeface="Verdana" pitchFamily="34" charset="0"/>
                <a:cs typeface="Verdana" pitchFamily="34" charset="0"/>
              </a:rPr>
              <a:t> </a:t>
            </a:r>
          </a:p>
        </p:txBody>
      </p:sp>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381639" y="6540147"/>
            <a:ext cx="670505" cy="243820"/>
          </a:xfrm>
          <a:prstGeom prst="rect">
            <a:avLst/>
          </a:prstGeom>
        </p:spPr>
      </p:pic>
      <p:pic>
        <p:nvPicPr>
          <p:cNvPr id="18" name="Picture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381639" y="6540147"/>
            <a:ext cx="670505" cy="243820"/>
          </a:xfrm>
          <a:prstGeom prst="rect">
            <a:avLst/>
          </a:prstGeom>
        </p:spPr>
      </p:pic>
      <p:sp>
        <p:nvSpPr>
          <p:cNvPr id="20" name="Rectangle 19"/>
          <p:cNvSpPr/>
          <p:nvPr/>
        </p:nvSpPr>
        <p:spPr>
          <a:xfrm>
            <a:off x="838200" y="6629400"/>
            <a:ext cx="5763390" cy="123111"/>
          </a:xfrm>
          <a:prstGeom prst="rect">
            <a:avLst/>
          </a:prstGeom>
        </p:spPr>
        <p:txBody>
          <a:bodyPr wrap="square" lIns="0" tIns="0" rIns="0" bIns="0">
            <a:spAutoFit/>
          </a:bodyPr>
          <a:lstStyle/>
          <a:p>
            <a:r>
              <a:rPr lang="en-US" altLang="en-US" sz="800" dirty="0">
                <a:solidFill>
                  <a:schemeClr val="tx1">
                    <a:lumMod val="50000"/>
                    <a:lumOff val="50000"/>
                  </a:schemeClr>
                </a:solidFill>
                <a:latin typeface="Arial" pitchFamily="34" charset="0"/>
                <a:cs typeface="Arial" pitchFamily="34" charset="0"/>
              </a:rPr>
              <a:t>© 2017 The MITRE Corporation. All rights reserved. </a:t>
            </a:r>
            <a:endParaRPr lang="en-US" sz="800"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28394367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914377" rtl="0" eaLnBrk="1" latinLnBrk="0" hangingPunct="1">
        <a:lnSpc>
          <a:spcPts val="3200"/>
        </a:lnSpc>
        <a:spcBef>
          <a:spcPct val="0"/>
        </a:spcBef>
        <a:buNone/>
        <a:defRPr lang="en-US" sz="3200" b="1" kern="1200">
          <a:solidFill>
            <a:schemeClr val="tx2"/>
          </a:solidFill>
          <a:latin typeface="Arial" pitchFamily="34" charset="0"/>
          <a:ea typeface="Verdana" pitchFamily="34" charset="0"/>
          <a:cs typeface="Arial" pitchFamily="34" charset="0"/>
        </a:defRPr>
      </a:lvl1pPr>
    </p:titleStyle>
    <p:bodyStyle>
      <a:lvl1pPr marL="231769" indent="-231769" algn="l" defTabSz="914377" rtl="0" eaLnBrk="1" latinLnBrk="0" hangingPunct="1">
        <a:spcBef>
          <a:spcPts val="0"/>
        </a:spcBef>
        <a:spcAft>
          <a:spcPts val="600"/>
        </a:spcAft>
        <a:buClr>
          <a:schemeClr val="tx2"/>
        </a:buClr>
        <a:buSzPct val="120000"/>
        <a:buFont typeface="Wingdings" pitchFamily="2" charset="2"/>
        <a:buChar char="§"/>
        <a:defRPr sz="2400" b="1" kern="1200">
          <a:solidFill>
            <a:schemeClr val="tx1"/>
          </a:solidFill>
          <a:latin typeface="Arial" pitchFamily="34" charset="0"/>
          <a:ea typeface="+mn-ea"/>
          <a:cs typeface="Arial" pitchFamily="34" charset="0"/>
        </a:defRPr>
      </a:lvl1pPr>
      <a:lvl2pPr marL="515926" indent="-228594" algn="l" defTabSz="914377" rtl="0" eaLnBrk="1" latinLnBrk="0" hangingPunct="1">
        <a:spcBef>
          <a:spcPts val="0"/>
        </a:spcBef>
        <a:spcAft>
          <a:spcPts val="600"/>
        </a:spcAft>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747695" indent="-231769" algn="l" defTabSz="914377"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Arial" pitchFamily="34" charset="0"/>
          <a:ea typeface="+mn-ea"/>
          <a:cs typeface="Arial" pitchFamily="34" charset="0"/>
        </a:defRPr>
      </a:lvl3pPr>
      <a:lvl4pPr marL="1030262" indent="-228594" algn="l" defTabSz="914377" rtl="0" eaLnBrk="1" latinLnBrk="0" hangingPunct="1">
        <a:spcBef>
          <a:spcPts val="0"/>
        </a:spcBef>
        <a:spcAft>
          <a:spcPts val="600"/>
        </a:spcAft>
        <a:buClr>
          <a:schemeClr val="tx2"/>
        </a:buClr>
        <a:buFont typeface="Arial" pitchFamily="34" charset="0"/>
        <a:buChar char="–"/>
        <a:defRPr sz="1800" kern="1200">
          <a:solidFill>
            <a:schemeClr val="tx1"/>
          </a:solidFill>
          <a:latin typeface="Arial" pitchFamily="34" charset="0"/>
          <a:ea typeface="+mn-ea"/>
          <a:cs typeface="Arial" pitchFamily="34" charset="0"/>
        </a:defRPr>
      </a:lvl4pPr>
      <a:lvl5pPr marL="1319180" indent="-228594" algn="l" defTabSz="914377" rtl="0" eaLnBrk="1" latinLnBrk="0" hangingPunct="1">
        <a:spcBef>
          <a:spcPts val="0"/>
        </a:spcBef>
        <a:spcAft>
          <a:spcPts val="600"/>
        </a:spcAft>
        <a:buClr>
          <a:schemeClr val="tx2"/>
        </a:buClr>
        <a:buSzPct val="60000"/>
        <a:buFont typeface="Wingdings" pitchFamily="2" charset="2"/>
        <a:buChar char="q"/>
        <a:defRPr sz="1800" kern="1200">
          <a:solidFill>
            <a:schemeClr val="tx1"/>
          </a:solidFill>
          <a:latin typeface="Arial" pitchFamily="34" charset="0"/>
          <a:ea typeface="+mn-ea"/>
          <a:cs typeface="Arial" pitchFamily="34" charset="0"/>
        </a:defRPr>
      </a:lvl5pPr>
      <a:lvl6pPr marL="1608098" indent="-228594" algn="l" defTabSz="914377" rtl="0" eaLnBrk="1" latinLnBrk="0" hangingPunct="1">
        <a:spcBef>
          <a:spcPts val="0"/>
        </a:spcBef>
        <a:spcAft>
          <a:spcPts val="600"/>
        </a:spcAft>
        <a:buClr>
          <a:schemeClr val="tx2"/>
        </a:buClr>
        <a:buFont typeface="Helvetica LT Std" pitchFamily="34" charset="0"/>
        <a:buChar char="–"/>
        <a:defRPr sz="1800" kern="1200">
          <a:solidFill>
            <a:schemeClr val="tx1"/>
          </a:solidFill>
          <a:latin typeface="Arial" pitchFamily="34" charset="0"/>
          <a:ea typeface="+mn-ea"/>
          <a:cs typeface="Arial" pitchFamily="34" charset="0"/>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2.svg"/><Relationship Id="rId4" Type="http://schemas.openxmlformats.org/officeDocument/2006/relationships/image" Target="../media/image10.png"/><Relationship Id="rId9" Type="http://schemas.openxmlformats.org/officeDocument/2006/relationships/image" Target="../media/image16.svg"/></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2.sv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BE80F7-DD24-4D23-9D57-9A0BE8A27722}"/>
              </a:ext>
            </a:extLst>
          </p:cNvPr>
          <p:cNvSpPr>
            <a:spLocks noGrp="1"/>
          </p:cNvSpPr>
          <p:nvPr>
            <p:ph type="ctrTitle" sz="quarter"/>
          </p:nvPr>
        </p:nvSpPr>
        <p:spPr>
          <a:xfrm>
            <a:off x="1523999" y="141595"/>
            <a:ext cx="9389423" cy="2387600"/>
          </a:xfrm>
        </p:spPr>
        <p:txBody>
          <a:bodyPr/>
          <a:lstStyle/>
          <a:p>
            <a:r>
              <a:rPr lang="en-US" dirty="0"/>
              <a:t>Detecting Malicious Domains and IPs by Fusing Threat Feeds and Passive DNS through Graph Inference</a:t>
            </a:r>
          </a:p>
        </p:txBody>
      </p:sp>
      <p:sp>
        <p:nvSpPr>
          <p:cNvPr id="3" name="Subtitle 2">
            <a:extLst>
              <a:ext uri="{FF2B5EF4-FFF2-40B4-BE49-F238E27FC236}">
                <a16:creationId xmlns="" xmlns:a16="http://schemas.microsoft.com/office/drawing/2014/main" id="{DB84318E-0C85-42F5-B663-BEBA13AE09AD}"/>
              </a:ext>
            </a:extLst>
          </p:cNvPr>
          <p:cNvSpPr>
            <a:spLocks noGrp="1"/>
          </p:cNvSpPr>
          <p:nvPr>
            <p:ph type="subTitle" idx="1"/>
          </p:nvPr>
        </p:nvSpPr>
        <p:spPr>
          <a:xfrm>
            <a:off x="1465007" y="5202238"/>
            <a:ext cx="9144000" cy="1655762"/>
          </a:xfrm>
        </p:spPr>
        <p:txBody>
          <a:bodyPr/>
          <a:lstStyle/>
          <a:p>
            <a:r>
              <a:rPr lang="en-US" dirty="0"/>
              <a:t>Emily Heath, PhD</a:t>
            </a:r>
          </a:p>
          <a:p>
            <a:r>
              <a:rPr lang="en-US" dirty="0"/>
              <a:t>Eric Harley</a:t>
            </a:r>
          </a:p>
          <a:p>
            <a:r>
              <a:rPr lang="en-US" dirty="0"/>
              <a:t>The MITRE Corporation</a:t>
            </a:r>
          </a:p>
          <a:p>
            <a:r>
              <a:rPr lang="en-US" sz="1200" dirty="0">
                <a:latin typeface="Calibri" panose="020F0502020204030204" pitchFamily="34" charset="0"/>
                <a:cs typeface="Calibri" panose="020F0502020204030204" pitchFamily="34" charset="0"/>
              </a:rPr>
              <a:t>Approved for Public Release; Distribution Unlimited. Case Number 17-4450</a:t>
            </a:r>
          </a:p>
        </p:txBody>
      </p:sp>
      <p:pic>
        <p:nvPicPr>
          <p:cNvPr id="8" name="Picture 7">
            <a:extLst>
              <a:ext uri="{FF2B5EF4-FFF2-40B4-BE49-F238E27FC236}">
                <a16:creationId xmlns="" xmlns:a16="http://schemas.microsoft.com/office/drawing/2014/main" id="{2FC77D18-6E81-455E-BE1A-7ADEDDD180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3038" y="2515881"/>
            <a:ext cx="2887937" cy="2406614"/>
          </a:xfrm>
          <a:prstGeom prst="rect">
            <a:avLst/>
          </a:prstGeom>
        </p:spPr>
      </p:pic>
      <p:sp>
        <p:nvSpPr>
          <p:cNvPr id="6" name="TextBox 5">
            <a:extLst>
              <a:ext uri="{FF2B5EF4-FFF2-40B4-BE49-F238E27FC236}">
                <a16:creationId xmlns="" xmlns:a16="http://schemas.microsoft.com/office/drawing/2014/main" id="{925CA9AE-F34C-436E-8DBF-53BDAEFB6B1E}"/>
              </a:ext>
            </a:extLst>
          </p:cNvPr>
          <p:cNvSpPr txBox="1"/>
          <p:nvPr/>
        </p:nvSpPr>
        <p:spPr>
          <a:xfrm>
            <a:off x="657074" y="2962939"/>
            <a:ext cx="11405569" cy="1477328"/>
          </a:xfrm>
          <a:prstGeom prst="rect">
            <a:avLst/>
          </a:prstGeom>
          <a:noFill/>
        </p:spPr>
        <p:txBody>
          <a:bodyPr wrap="square" rtlCol="0">
            <a:spAutoFit/>
          </a:bodyPr>
          <a:lstStyle/>
          <a:p>
            <a:r>
              <a:rPr lang="en-US" sz="2400" dirty="0"/>
              <a:t>findervid.com/admin</a:t>
            </a:r>
            <a:r>
              <a:rPr lang="en-US" dirty="0"/>
              <a:t>		</a:t>
            </a:r>
            <a:r>
              <a:rPr lang="en-US" sz="2000" dirty="0"/>
              <a:t>195.154.34.135</a:t>
            </a:r>
            <a:r>
              <a:rPr lang="en-US" dirty="0"/>
              <a:t>			</a:t>
            </a:r>
            <a:r>
              <a:rPr lang="en-US" sz="1400" dirty="0"/>
              <a:t>stopwell.org/</a:t>
            </a:r>
            <a:r>
              <a:rPr lang="en-US" sz="1400" dirty="0" err="1"/>
              <a:t>cp.php?m</a:t>
            </a:r>
            <a:r>
              <a:rPr lang="en-US" sz="1400" dirty="0"/>
              <a:t>=login</a:t>
            </a:r>
          </a:p>
          <a:p>
            <a:r>
              <a:rPr lang="en-US" sz="1600" dirty="0"/>
              <a:t>havephun.org/frmcp1</a:t>
            </a:r>
            <a:r>
              <a:rPr lang="en-US" dirty="0"/>
              <a:t>			</a:t>
            </a:r>
            <a:r>
              <a:rPr lang="en-US" sz="3000" dirty="0"/>
              <a:t>rus99.net/se/logs	</a:t>
            </a:r>
            <a:r>
              <a:rPr lang="en-US" dirty="0"/>
              <a:t>	195.208.185.49</a:t>
            </a:r>
          </a:p>
          <a:p>
            <a:r>
              <a:rPr lang="en-US" sz="3200" dirty="0"/>
              <a:t>198.12.153.10</a:t>
            </a:r>
            <a:r>
              <a:rPr lang="en-US" dirty="0"/>
              <a:t>		mmmoney1.com/panel/ 		</a:t>
            </a:r>
            <a:r>
              <a:rPr lang="en-US" sz="3600" dirty="0"/>
              <a:t>sagradiana.net/</a:t>
            </a:r>
            <a:r>
              <a:rPr lang="en-US" sz="3600" dirty="0" err="1"/>
              <a:t>lin</a:t>
            </a:r>
            <a:r>
              <a:rPr lang="en-US" sz="3600" dirty="0"/>
              <a:t>/</a:t>
            </a:r>
          </a:p>
        </p:txBody>
      </p:sp>
    </p:spTree>
    <p:extLst>
      <p:ext uri="{BB962C8B-B14F-4D97-AF65-F5344CB8AC3E}">
        <p14:creationId xmlns:p14="http://schemas.microsoft.com/office/powerpoint/2010/main" val="1367103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F73165-A915-4149-B0A2-E25C258CE5F0}"/>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 xmlns:a16="http://schemas.microsoft.com/office/drawing/2014/main" id="{68697DD8-3069-49DE-9DD9-4E0D24601546}"/>
              </a:ext>
            </a:extLst>
          </p:cNvPr>
          <p:cNvSpPr>
            <a:spLocks noGrp="1"/>
          </p:cNvSpPr>
          <p:nvPr>
            <p:ph idx="1"/>
          </p:nvPr>
        </p:nvSpPr>
        <p:spPr/>
        <p:txBody>
          <a:bodyPr/>
          <a:lstStyle/>
          <a:p>
            <a:r>
              <a:rPr lang="en-US" dirty="0"/>
              <a:t>BPA shows a lot of potential for identifying previously unknown malicious domains and IPs quickly and accurately</a:t>
            </a:r>
          </a:p>
          <a:p>
            <a:endParaRPr lang="en-US" dirty="0"/>
          </a:p>
          <a:p>
            <a:r>
              <a:rPr lang="en-US" dirty="0"/>
              <a:t>Simplicity of algorithm allows for multiple sources of information to be effectively fused </a:t>
            </a:r>
          </a:p>
          <a:p>
            <a:endParaRPr lang="en-US" dirty="0"/>
          </a:p>
          <a:p>
            <a:r>
              <a:rPr lang="en-US" dirty="0"/>
              <a:t>Computational considerations resulting from messy real data can be handled efficiently in different ways</a:t>
            </a:r>
          </a:p>
          <a:p>
            <a:endParaRPr lang="en-US" dirty="0"/>
          </a:p>
          <a:p>
            <a:r>
              <a:rPr lang="en-US" dirty="0"/>
              <a:t>Various </a:t>
            </a:r>
            <a:r>
              <a:rPr lang="en-US"/>
              <a:t>open areas </a:t>
            </a:r>
            <a:r>
              <a:rPr lang="en-US" dirty="0"/>
              <a:t>allow analysts the opportunity to tune the approach to their environment</a:t>
            </a:r>
          </a:p>
        </p:txBody>
      </p:sp>
    </p:spTree>
    <p:extLst>
      <p:ext uri="{BB962C8B-B14F-4D97-AF65-F5344CB8AC3E}">
        <p14:creationId xmlns:p14="http://schemas.microsoft.com/office/powerpoint/2010/main" val="889694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60786AA-F0C6-4EA2-AC79-00F8CB88EE47}"/>
              </a:ext>
            </a:extLst>
          </p:cNvPr>
          <p:cNvSpPr>
            <a:spLocks noGrp="1"/>
          </p:cNvSpPr>
          <p:nvPr>
            <p:ph type="title"/>
          </p:nvPr>
        </p:nvSpPr>
        <p:spPr>
          <a:xfrm>
            <a:off x="826761" y="2955019"/>
            <a:ext cx="10972800" cy="868363"/>
          </a:xfrm>
        </p:spPr>
        <p:txBody>
          <a:bodyPr/>
          <a:lstStyle/>
          <a:p>
            <a:pPr algn="ctr"/>
            <a:r>
              <a:rPr lang="en-US" dirty="0"/>
              <a:t>Thank you! Questions?</a:t>
            </a:r>
          </a:p>
        </p:txBody>
      </p:sp>
    </p:spTree>
    <p:extLst>
      <p:ext uri="{BB962C8B-B14F-4D97-AF65-F5344CB8AC3E}">
        <p14:creationId xmlns:p14="http://schemas.microsoft.com/office/powerpoint/2010/main" val="3232089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8C850E-6C6A-41DD-9435-7F3B91527F16}"/>
              </a:ext>
            </a:extLst>
          </p:cNvPr>
          <p:cNvSpPr>
            <a:spLocks noGrp="1"/>
          </p:cNvSpPr>
          <p:nvPr>
            <p:ph type="title"/>
          </p:nvPr>
        </p:nvSpPr>
        <p:spPr/>
        <p:txBody>
          <a:bodyPr/>
          <a:lstStyle/>
          <a:p>
            <a:r>
              <a:rPr lang="en-US" dirty="0"/>
              <a:t>Current Problems</a:t>
            </a:r>
          </a:p>
        </p:txBody>
      </p:sp>
      <p:sp>
        <p:nvSpPr>
          <p:cNvPr id="3" name="Content Placeholder 2">
            <a:extLst>
              <a:ext uri="{FF2B5EF4-FFF2-40B4-BE49-F238E27FC236}">
                <a16:creationId xmlns="" xmlns:a16="http://schemas.microsoft.com/office/drawing/2014/main" id="{7B65538F-682B-4031-B6C0-10EB053DA85A}"/>
              </a:ext>
            </a:extLst>
          </p:cNvPr>
          <p:cNvSpPr>
            <a:spLocks noGrp="1"/>
          </p:cNvSpPr>
          <p:nvPr>
            <p:ph idx="1"/>
          </p:nvPr>
        </p:nvSpPr>
        <p:spPr>
          <a:xfrm>
            <a:off x="812799" y="1447800"/>
            <a:ext cx="11039499" cy="4962525"/>
          </a:xfrm>
        </p:spPr>
        <p:txBody>
          <a:bodyPr>
            <a:normAutofit fontScale="92500" lnSpcReduction="10000"/>
          </a:bodyPr>
          <a:lstStyle/>
          <a:p>
            <a:r>
              <a:rPr lang="en-US" dirty="0"/>
              <a:t>Analysts are inundated with threat feeds, indicators,                                  network data, analytic results, etc.</a:t>
            </a:r>
          </a:p>
          <a:p>
            <a:r>
              <a:rPr lang="en-US" dirty="0"/>
              <a:t>Besides handling the volume, there are other problems                                    with using this information efficiently</a:t>
            </a:r>
          </a:p>
          <a:p>
            <a:pPr lvl="1"/>
            <a:r>
              <a:rPr lang="en-US" dirty="0"/>
              <a:t>Timeliness</a:t>
            </a:r>
          </a:p>
          <a:p>
            <a:pPr lvl="1"/>
            <a:r>
              <a:rPr lang="en-US" dirty="0"/>
              <a:t>Coordinating and combining data</a:t>
            </a:r>
          </a:p>
          <a:p>
            <a:r>
              <a:rPr lang="en-US" dirty="0"/>
              <a:t>Intuition: threat actors re-use infrastructure and tend to get their infrastructure from similar places</a:t>
            </a:r>
          </a:p>
          <a:p>
            <a:pPr lvl="1"/>
            <a:r>
              <a:rPr lang="en-US" dirty="0"/>
              <a:t>Analysts anticipate being able to pivot from one known malicious domain to more, or to malicious IPs</a:t>
            </a:r>
          </a:p>
          <a:p>
            <a:pPr marL="0" indent="0" algn="ctr">
              <a:buNone/>
            </a:pPr>
            <a:r>
              <a:rPr lang="en-US" sz="3500" dirty="0">
                <a:solidFill>
                  <a:schemeClr val="accent1">
                    <a:lumMod val="75000"/>
                  </a:schemeClr>
                </a:solidFill>
              </a:rPr>
              <a:t>How can analysts exploit this intuition and move from flagging what is already known to be malicious to identifying new maliciousness?</a:t>
            </a:r>
          </a:p>
        </p:txBody>
      </p:sp>
      <p:pic>
        <p:nvPicPr>
          <p:cNvPr id="17" name="Graphic 16" descr="Database">
            <a:extLst>
              <a:ext uri="{FF2B5EF4-FFF2-40B4-BE49-F238E27FC236}">
                <a16:creationId xmlns="" xmlns:a16="http://schemas.microsoft.com/office/drawing/2014/main" id="{2EBE7C96-58C2-4312-8B77-5CDF5A5109D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0882636" y="1470460"/>
            <a:ext cx="914400" cy="914400"/>
          </a:xfrm>
          <a:prstGeom prst="rect">
            <a:avLst/>
          </a:prstGeom>
        </p:spPr>
      </p:pic>
      <p:pic>
        <p:nvPicPr>
          <p:cNvPr id="19" name="Graphic 18" descr="Magnifying glass">
            <a:extLst>
              <a:ext uri="{FF2B5EF4-FFF2-40B4-BE49-F238E27FC236}">
                <a16:creationId xmlns="" xmlns:a16="http://schemas.microsoft.com/office/drawing/2014/main" id="{8DCAA438-4470-48A0-8B20-B0CA17FC5A4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0402431" y="2190261"/>
            <a:ext cx="849885" cy="849885"/>
          </a:xfrm>
          <a:prstGeom prst="rect">
            <a:avLst/>
          </a:prstGeom>
        </p:spPr>
      </p:pic>
      <p:pic>
        <p:nvPicPr>
          <p:cNvPr id="21" name="Graphic 20" descr="Gears">
            <a:extLst>
              <a:ext uri="{FF2B5EF4-FFF2-40B4-BE49-F238E27FC236}">
                <a16:creationId xmlns="" xmlns:a16="http://schemas.microsoft.com/office/drawing/2014/main" id="{9F05C6CC-4A12-488D-BBBF-05CF3C1A2B1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937990" y="1463476"/>
            <a:ext cx="914400" cy="914400"/>
          </a:xfrm>
          <a:prstGeom prst="rect">
            <a:avLst/>
          </a:prstGeom>
        </p:spPr>
      </p:pic>
      <p:pic>
        <p:nvPicPr>
          <p:cNvPr id="23" name="Graphic 22" descr="Warning">
            <a:extLst>
              <a:ext uri="{FF2B5EF4-FFF2-40B4-BE49-F238E27FC236}">
                <a16:creationId xmlns="" xmlns:a16="http://schemas.microsoft.com/office/drawing/2014/main" id="{6ED0EBA3-C1B0-466B-B1D0-FAE1D8806C1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8724607" y="1673782"/>
            <a:ext cx="1366364" cy="1366364"/>
          </a:xfrm>
          <a:prstGeom prst="rect">
            <a:avLst/>
          </a:prstGeom>
        </p:spPr>
      </p:pic>
    </p:spTree>
    <p:extLst>
      <p:ext uri="{BB962C8B-B14F-4D97-AF65-F5344CB8AC3E}">
        <p14:creationId xmlns:p14="http://schemas.microsoft.com/office/powerpoint/2010/main" val="39653596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27021887-9F59-47D2-B76E-E445A1137C3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92" r="3232" b="13774"/>
          <a:stretch/>
        </p:blipFill>
        <p:spPr>
          <a:xfrm>
            <a:off x="6627838" y="5360995"/>
            <a:ext cx="2596251" cy="1246025"/>
          </a:xfrm>
          <a:prstGeom prst="rect">
            <a:avLst/>
          </a:prstGeom>
        </p:spPr>
      </p:pic>
      <p:sp>
        <p:nvSpPr>
          <p:cNvPr id="2" name="Title 1">
            <a:extLst>
              <a:ext uri="{FF2B5EF4-FFF2-40B4-BE49-F238E27FC236}">
                <a16:creationId xmlns="" xmlns:a16="http://schemas.microsoft.com/office/drawing/2014/main" id="{767EF061-02AF-47DC-B627-257875D1A7CA}"/>
              </a:ext>
            </a:extLst>
          </p:cNvPr>
          <p:cNvSpPr>
            <a:spLocks noGrp="1"/>
          </p:cNvSpPr>
          <p:nvPr>
            <p:ph type="title"/>
          </p:nvPr>
        </p:nvSpPr>
        <p:spPr/>
        <p:txBody>
          <a:bodyPr>
            <a:normAutofit/>
          </a:bodyPr>
          <a:lstStyle/>
          <a:p>
            <a:r>
              <a:rPr lang="en-US" dirty="0"/>
              <a:t>Using the Intuition</a:t>
            </a:r>
          </a:p>
        </p:txBody>
      </p:sp>
      <p:sp>
        <p:nvSpPr>
          <p:cNvPr id="3" name="Content Placeholder 2">
            <a:extLst>
              <a:ext uri="{FF2B5EF4-FFF2-40B4-BE49-F238E27FC236}">
                <a16:creationId xmlns="" xmlns:a16="http://schemas.microsoft.com/office/drawing/2014/main" id="{656F2167-748C-4084-9CBD-B2DA25F619C6}"/>
              </a:ext>
            </a:extLst>
          </p:cNvPr>
          <p:cNvSpPr>
            <a:spLocks noGrp="1"/>
          </p:cNvSpPr>
          <p:nvPr>
            <p:ph idx="1"/>
          </p:nvPr>
        </p:nvSpPr>
        <p:spPr>
          <a:xfrm>
            <a:off x="812800" y="1357057"/>
            <a:ext cx="10972800" cy="5274088"/>
          </a:xfrm>
        </p:spPr>
        <p:txBody>
          <a:bodyPr>
            <a:normAutofit/>
          </a:bodyPr>
          <a:lstStyle/>
          <a:p>
            <a:r>
              <a:rPr lang="en-US" dirty="0"/>
              <a:t>Idea: the digital neighborhood of an unknown domain or IP can be used to estimate its likelihood of being malicious</a:t>
            </a:r>
          </a:p>
          <a:p>
            <a:r>
              <a:rPr lang="en-US" dirty="0"/>
              <a:t>Homophily: birds of a feather flock                                                    together</a:t>
            </a:r>
          </a:p>
          <a:p>
            <a:r>
              <a:rPr lang="en-US" dirty="0"/>
              <a:t>Unknown domains and IPs associated with                                         known malicious domains and IPs are                                                    more likely to be malicious</a:t>
            </a:r>
          </a:p>
          <a:p>
            <a:r>
              <a:rPr lang="en-US" dirty="0"/>
              <a:t>Known maliciousness could come from                                                    any information source</a:t>
            </a:r>
          </a:p>
          <a:p>
            <a:r>
              <a:rPr lang="en-US" dirty="0"/>
              <a:t>Information can be propagated throughout the network to uncover new maliciousness</a:t>
            </a:r>
          </a:p>
          <a:p>
            <a:r>
              <a:rPr lang="en-US" dirty="0"/>
              <a:t>Formal method: graph inference</a:t>
            </a:r>
          </a:p>
        </p:txBody>
      </p:sp>
      <p:pic>
        <p:nvPicPr>
          <p:cNvPr id="7" name="Picture 6">
            <a:extLst>
              <a:ext uri="{FF2B5EF4-FFF2-40B4-BE49-F238E27FC236}">
                <a16:creationId xmlns="" xmlns:a16="http://schemas.microsoft.com/office/drawing/2014/main" id="{5E5FCA9E-68AC-4C5C-98CA-D535A4C17F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61259" y="5540472"/>
            <a:ext cx="1559034" cy="876341"/>
          </a:xfrm>
          <a:prstGeom prst="rect">
            <a:avLst/>
          </a:prstGeom>
        </p:spPr>
      </p:pic>
      <p:sp>
        <p:nvSpPr>
          <p:cNvPr id="4" name="Oval 3">
            <a:extLst>
              <a:ext uri="{FF2B5EF4-FFF2-40B4-BE49-F238E27FC236}">
                <a16:creationId xmlns="" xmlns:a16="http://schemas.microsoft.com/office/drawing/2014/main" id="{193EB9BB-E321-45B3-BF5E-72E0075338AA}"/>
              </a:ext>
            </a:extLst>
          </p:cNvPr>
          <p:cNvSpPr/>
          <p:nvPr/>
        </p:nvSpPr>
        <p:spPr>
          <a:xfrm>
            <a:off x="7494108" y="2008408"/>
            <a:ext cx="1012122" cy="496668"/>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solidFill>
                  <a:schemeClr val="tx1"/>
                </a:solidFill>
              </a:rPr>
              <a:t>Domain 1</a:t>
            </a:r>
          </a:p>
        </p:txBody>
      </p:sp>
      <p:sp>
        <p:nvSpPr>
          <p:cNvPr id="8" name="Oval 7">
            <a:extLst>
              <a:ext uri="{FF2B5EF4-FFF2-40B4-BE49-F238E27FC236}">
                <a16:creationId xmlns="" xmlns:a16="http://schemas.microsoft.com/office/drawing/2014/main" id="{2214E39A-C1BA-473D-8452-81AAD50A9514}"/>
              </a:ext>
            </a:extLst>
          </p:cNvPr>
          <p:cNvSpPr/>
          <p:nvPr/>
        </p:nvSpPr>
        <p:spPr>
          <a:xfrm>
            <a:off x="7494108" y="2719131"/>
            <a:ext cx="1012122" cy="496668"/>
          </a:xfrm>
          <a:prstGeom prst="ellipse">
            <a:avLst/>
          </a:prstGeom>
          <a:solidFill>
            <a:schemeClr val="bg2"/>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chemeClr val="tx1"/>
                </a:solidFill>
              </a:rPr>
              <a:t>Domain 2</a:t>
            </a:r>
          </a:p>
        </p:txBody>
      </p:sp>
      <p:sp>
        <p:nvSpPr>
          <p:cNvPr id="9" name="Oval 8">
            <a:extLst>
              <a:ext uri="{FF2B5EF4-FFF2-40B4-BE49-F238E27FC236}">
                <a16:creationId xmlns="" xmlns:a16="http://schemas.microsoft.com/office/drawing/2014/main" id="{7C91404C-5EA8-4C83-B2DB-78CC28F8E2D6}"/>
              </a:ext>
            </a:extLst>
          </p:cNvPr>
          <p:cNvSpPr/>
          <p:nvPr/>
        </p:nvSpPr>
        <p:spPr>
          <a:xfrm>
            <a:off x="7494108" y="3429854"/>
            <a:ext cx="1012122" cy="496668"/>
          </a:xfrm>
          <a:prstGeom prst="ellipse">
            <a:avLst/>
          </a:prstGeom>
          <a:solidFill>
            <a:schemeClr val="bg2"/>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chemeClr val="tx1"/>
                </a:solidFill>
              </a:rPr>
              <a:t>Domain 3</a:t>
            </a:r>
          </a:p>
        </p:txBody>
      </p:sp>
      <p:sp>
        <p:nvSpPr>
          <p:cNvPr id="10" name="Oval 9">
            <a:extLst>
              <a:ext uri="{FF2B5EF4-FFF2-40B4-BE49-F238E27FC236}">
                <a16:creationId xmlns="" xmlns:a16="http://schemas.microsoft.com/office/drawing/2014/main" id="{692A1544-7CE8-48A4-8168-6E9B6E26499C}"/>
              </a:ext>
            </a:extLst>
          </p:cNvPr>
          <p:cNvSpPr/>
          <p:nvPr/>
        </p:nvSpPr>
        <p:spPr>
          <a:xfrm>
            <a:off x="7494108" y="4140577"/>
            <a:ext cx="1012122" cy="496668"/>
          </a:xfrm>
          <a:prstGeom prst="ellipse">
            <a:avLst/>
          </a:prstGeom>
          <a:solidFill>
            <a:schemeClr val="accent4">
              <a:lumMod val="60000"/>
              <a:lumOff val="40000"/>
            </a:schemeClr>
          </a:solidFill>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chemeClr val="tx1"/>
                </a:solidFill>
              </a:rPr>
              <a:t>Domain 4</a:t>
            </a:r>
          </a:p>
        </p:txBody>
      </p:sp>
      <p:sp>
        <p:nvSpPr>
          <p:cNvPr id="6" name="Oval 5">
            <a:extLst>
              <a:ext uri="{FF2B5EF4-FFF2-40B4-BE49-F238E27FC236}">
                <a16:creationId xmlns="" xmlns:a16="http://schemas.microsoft.com/office/drawing/2014/main" id="{C8DA8DBC-1725-423B-BC20-1263D84D3E94}"/>
              </a:ext>
            </a:extLst>
          </p:cNvPr>
          <p:cNvSpPr/>
          <p:nvPr/>
        </p:nvSpPr>
        <p:spPr>
          <a:xfrm>
            <a:off x="9561259" y="2008408"/>
            <a:ext cx="652256" cy="382679"/>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solidFill>
                  <a:schemeClr val="tx1"/>
                </a:solidFill>
              </a:rPr>
              <a:t>IP 1</a:t>
            </a:r>
          </a:p>
        </p:txBody>
      </p:sp>
      <p:sp>
        <p:nvSpPr>
          <p:cNvPr id="11" name="Oval 10">
            <a:extLst>
              <a:ext uri="{FF2B5EF4-FFF2-40B4-BE49-F238E27FC236}">
                <a16:creationId xmlns="" xmlns:a16="http://schemas.microsoft.com/office/drawing/2014/main" id="{3E518A70-042B-422A-8B24-1EB8B1DD6F37}"/>
              </a:ext>
            </a:extLst>
          </p:cNvPr>
          <p:cNvSpPr/>
          <p:nvPr/>
        </p:nvSpPr>
        <p:spPr>
          <a:xfrm>
            <a:off x="9561259" y="2480085"/>
            <a:ext cx="652256" cy="382679"/>
          </a:xfrm>
          <a:prstGeom prst="ellipse">
            <a:avLst/>
          </a:prstGeom>
          <a:solidFill>
            <a:schemeClr val="bg2"/>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chemeClr val="tx1"/>
                </a:solidFill>
              </a:rPr>
              <a:t>IP 2</a:t>
            </a:r>
          </a:p>
        </p:txBody>
      </p:sp>
      <p:sp>
        <p:nvSpPr>
          <p:cNvPr id="14" name="Oval 13">
            <a:extLst>
              <a:ext uri="{FF2B5EF4-FFF2-40B4-BE49-F238E27FC236}">
                <a16:creationId xmlns="" xmlns:a16="http://schemas.microsoft.com/office/drawing/2014/main" id="{E4D68C9A-4D63-43B5-8DD6-069C76D61385}"/>
              </a:ext>
            </a:extLst>
          </p:cNvPr>
          <p:cNvSpPr/>
          <p:nvPr/>
        </p:nvSpPr>
        <p:spPr>
          <a:xfrm>
            <a:off x="9561259" y="2951762"/>
            <a:ext cx="652256" cy="382679"/>
          </a:xfrm>
          <a:prstGeom prst="ellipse">
            <a:avLst/>
          </a:prstGeom>
          <a:solidFill>
            <a:schemeClr val="accent4">
              <a:lumMod val="60000"/>
              <a:lumOff val="40000"/>
            </a:schemeClr>
          </a:solidFill>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chemeClr val="tx1"/>
                </a:solidFill>
              </a:rPr>
              <a:t>IP 3</a:t>
            </a:r>
          </a:p>
        </p:txBody>
      </p:sp>
      <p:sp>
        <p:nvSpPr>
          <p:cNvPr id="15" name="Oval 14">
            <a:extLst>
              <a:ext uri="{FF2B5EF4-FFF2-40B4-BE49-F238E27FC236}">
                <a16:creationId xmlns="" xmlns:a16="http://schemas.microsoft.com/office/drawing/2014/main" id="{80B1642F-28A7-4469-8205-E58539A1A80E}"/>
              </a:ext>
            </a:extLst>
          </p:cNvPr>
          <p:cNvSpPr/>
          <p:nvPr/>
        </p:nvSpPr>
        <p:spPr>
          <a:xfrm>
            <a:off x="9561259" y="3423439"/>
            <a:ext cx="652256" cy="382679"/>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solidFill>
                  <a:schemeClr val="tx1"/>
                </a:solidFill>
              </a:rPr>
              <a:t>IP 4</a:t>
            </a:r>
          </a:p>
        </p:txBody>
      </p:sp>
      <p:sp>
        <p:nvSpPr>
          <p:cNvPr id="16" name="Oval 15">
            <a:extLst>
              <a:ext uri="{FF2B5EF4-FFF2-40B4-BE49-F238E27FC236}">
                <a16:creationId xmlns="" xmlns:a16="http://schemas.microsoft.com/office/drawing/2014/main" id="{B6AB159F-A46B-4EE2-8E7A-349037E19AF7}"/>
              </a:ext>
            </a:extLst>
          </p:cNvPr>
          <p:cNvSpPr/>
          <p:nvPr/>
        </p:nvSpPr>
        <p:spPr>
          <a:xfrm>
            <a:off x="9561259" y="3895116"/>
            <a:ext cx="652256" cy="382679"/>
          </a:xfrm>
          <a:prstGeom prst="ellipse">
            <a:avLst/>
          </a:prstGeom>
          <a:solidFill>
            <a:schemeClr val="accent4">
              <a:lumMod val="60000"/>
              <a:lumOff val="40000"/>
            </a:schemeClr>
          </a:solidFill>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chemeClr val="tx1"/>
                </a:solidFill>
              </a:rPr>
              <a:t>IP 5</a:t>
            </a:r>
          </a:p>
        </p:txBody>
      </p:sp>
      <p:sp>
        <p:nvSpPr>
          <p:cNvPr id="17" name="Oval 16">
            <a:extLst>
              <a:ext uri="{FF2B5EF4-FFF2-40B4-BE49-F238E27FC236}">
                <a16:creationId xmlns="" xmlns:a16="http://schemas.microsoft.com/office/drawing/2014/main" id="{E5DAE1C4-5F7D-499E-93A2-7D1AE9B78B46}"/>
              </a:ext>
            </a:extLst>
          </p:cNvPr>
          <p:cNvSpPr/>
          <p:nvPr/>
        </p:nvSpPr>
        <p:spPr>
          <a:xfrm>
            <a:off x="9561259" y="4366793"/>
            <a:ext cx="652256" cy="382679"/>
          </a:xfrm>
          <a:prstGeom prst="ellipse">
            <a:avLst/>
          </a:prstGeom>
          <a:solidFill>
            <a:schemeClr val="bg2"/>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chemeClr val="tx1"/>
                </a:solidFill>
              </a:rPr>
              <a:t>IP 6</a:t>
            </a:r>
          </a:p>
        </p:txBody>
      </p:sp>
      <p:cxnSp>
        <p:nvCxnSpPr>
          <p:cNvPr id="19" name="Straight Connector 18">
            <a:extLst>
              <a:ext uri="{FF2B5EF4-FFF2-40B4-BE49-F238E27FC236}">
                <a16:creationId xmlns="" xmlns:a16="http://schemas.microsoft.com/office/drawing/2014/main" id="{D0933315-17EC-4155-B426-D22E8EE6EBEE}"/>
              </a:ext>
            </a:extLst>
          </p:cNvPr>
          <p:cNvCxnSpPr>
            <a:cxnSpLocks/>
            <a:stCxn id="4" idx="6"/>
            <a:endCxn id="6" idx="2"/>
          </p:cNvCxnSpPr>
          <p:nvPr/>
        </p:nvCxnSpPr>
        <p:spPr>
          <a:xfrm flipV="1">
            <a:off x="8506230" y="2199748"/>
            <a:ext cx="1055029" cy="569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13CC94AD-339D-4520-86D8-B1A219EB2C22}"/>
              </a:ext>
            </a:extLst>
          </p:cNvPr>
          <p:cNvCxnSpPr>
            <a:cxnSpLocks/>
            <a:stCxn id="4" idx="6"/>
            <a:endCxn id="11" idx="2"/>
          </p:cNvCxnSpPr>
          <p:nvPr/>
        </p:nvCxnSpPr>
        <p:spPr>
          <a:xfrm>
            <a:off x="8506230" y="2256742"/>
            <a:ext cx="1055029" cy="414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4CAE564D-FFEE-4B52-9919-0A94D3497670}"/>
              </a:ext>
            </a:extLst>
          </p:cNvPr>
          <p:cNvCxnSpPr>
            <a:cxnSpLocks/>
            <a:stCxn id="4" idx="6"/>
            <a:endCxn id="15" idx="2"/>
          </p:cNvCxnSpPr>
          <p:nvPr/>
        </p:nvCxnSpPr>
        <p:spPr>
          <a:xfrm>
            <a:off x="8506230" y="2256742"/>
            <a:ext cx="1055029" cy="13580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E2041454-BBC7-4462-8D15-C6D1FC41325D}"/>
              </a:ext>
            </a:extLst>
          </p:cNvPr>
          <p:cNvCxnSpPr>
            <a:cxnSpLocks/>
            <a:stCxn id="8" idx="6"/>
            <a:endCxn id="11" idx="2"/>
          </p:cNvCxnSpPr>
          <p:nvPr/>
        </p:nvCxnSpPr>
        <p:spPr>
          <a:xfrm flipV="1">
            <a:off x="8506230" y="2671425"/>
            <a:ext cx="1055029" cy="296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54732522-8134-4C88-9AFF-848825E0965E}"/>
              </a:ext>
            </a:extLst>
          </p:cNvPr>
          <p:cNvCxnSpPr>
            <a:cxnSpLocks/>
            <a:stCxn id="8" idx="6"/>
            <a:endCxn id="14" idx="2"/>
          </p:cNvCxnSpPr>
          <p:nvPr/>
        </p:nvCxnSpPr>
        <p:spPr>
          <a:xfrm>
            <a:off x="8506230" y="2967465"/>
            <a:ext cx="1055029" cy="1756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AA84E22F-C356-492D-8FE2-13B5E32E25CC}"/>
              </a:ext>
            </a:extLst>
          </p:cNvPr>
          <p:cNvCxnSpPr>
            <a:cxnSpLocks/>
            <a:stCxn id="8" idx="6"/>
            <a:endCxn id="16" idx="2"/>
          </p:cNvCxnSpPr>
          <p:nvPr/>
        </p:nvCxnSpPr>
        <p:spPr>
          <a:xfrm>
            <a:off x="8506230" y="2967465"/>
            <a:ext cx="1055029" cy="1118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 xmlns:a16="http://schemas.microsoft.com/office/drawing/2014/main" id="{E08ED973-F64D-4D1E-B5CD-CB8755AAC564}"/>
              </a:ext>
            </a:extLst>
          </p:cNvPr>
          <p:cNvCxnSpPr>
            <a:cxnSpLocks/>
            <a:stCxn id="9" idx="6"/>
            <a:endCxn id="15" idx="2"/>
          </p:cNvCxnSpPr>
          <p:nvPr/>
        </p:nvCxnSpPr>
        <p:spPr>
          <a:xfrm flipV="1">
            <a:off x="8506230" y="3614779"/>
            <a:ext cx="1055029" cy="63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B718DDD4-BE36-4BC8-838A-6E4B11FB02DA}"/>
              </a:ext>
            </a:extLst>
          </p:cNvPr>
          <p:cNvCxnSpPr>
            <a:cxnSpLocks/>
            <a:stCxn id="9" idx="6"/>
            <a:endCxn id="17" idx="2"/>
          </p:cNvCxnSpPr>
          <p:nvPr/>
        </p:nvCxnSpPr>
        <p:spPr>
          <a:xfrm>
            <a:off x="8506230" y="3678188"/>
            <a:ext cx="1055029" cy="8799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 xmlns:a16="http://schemas.microsoft.com/office/drawing/2014/main" id="{0478521E-120F-4881-BA95-8ECEE95F7011}"/>
              </a:ext>
            </a:extLst>
          </p:cNvPr>
          <p:cNvCxnSpPr>
            <a:cxnSpLocks/>
            <a:stCxn id="10" idx="6"/>
            <a:endCxn id="14" idx="2"/>
          </p:cNvCxnSpPr>
          <p:nvPr/>
        </p:nvCxnSpPr>
        <p:spPr>
          <a:xfrm flipV="1">
            <a:off x="8506230" y="3143102"/>
            <a:ext cx="1055029" cy="1245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 xmlns:a16="http://schemas.microsoft.com/office/drawing/2014/main" id="{F5B5EE46-319F-4467-8C57-4164A3671F2E}"/>
              </a:ext>
            </a:extLst>
          </p:cNvPr>
          <p:cNvCxnSpPr>
            <a:cxnSpLocks/>
            <a:stCxn id="10" idx="6"/>
            <a:endCxn id="16" idx="2"/>
          </p:cNvCxnSpPr>
          <p:nvPr/>
        </p:nvCxnSpPr>
        <p:spPr>
          <a:xfrm flipV="1">
            <a:off x="8506230" y="4086456"/>
            <a:ext cx="1055029" cy="3024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 xmlns:a16="http://schemas.microsoft.com/office/drawing/2014/main" id="{5078FA78-9D2A-4784-AAF7-89C4D37FC524}"/>
              </a:ext>
            </a:extLst>
          </p:cNvPr>
          <p:cNvSpPr/>
          <p:nvPr/>
        </p:nvSpPr>
        <p:spPr>
          <a:xfrm>
            <a:off x="10573381" y="2008408"/>
            <a:ext cx="1211444" cy="710724"/>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solidFill>
                  <a:schemeClr val="tx1"/>
                </a:solidFill>
              </a:rPr>
              <a:t>Known Bad</a:t>
            </a:r>
          </a:p>
        </p:txBody>
      </p:sp>
      <p:sp>
        <p:nvSpPr>
          <p:cNvPr id="49" name="Oval 48">
            <a:extLst>
              <a:ext uri="{FF2B5EF4-FFF2-40B4-BE49-F238E27FC236}">
                <a16:creationId xmlns="" xmlns:a16="http://schemas.microsoft.com/office/drawing/2014/main" id="{3E5FFE33-0009-41D6-90A1-AA666F66F8D0}"/>
              </a:ext>
            </a:extLst>
          </p:cNvPr>
          <p:cNvSpPr/>
          <p:nvPr/>
        </p:nvSpPr>
        <p:spPr>
          <a:xfrm>
            <a:off x="10573381" y="3020979"/>
            <a:ext cx="1211444" cy="710724"/>
          </a:xfrm>
          <a:prstGeom prst="ellipse">
            <a:avLst/>
          </a:prstGeom>
          <a:solidFill>
            <a:schemeClr val="accent4">
              <a:lumMod val="60000"/>
              <a:lumOff val="40000"/>
            </a:schemeClr>
          </a:solidFill>
          <a:ln>
            <a:solidFill>
              <a:schemeClr val="accent4">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solidFill>
                  <a:schemeClr val="tx1"/>
                </a:solidFill>
              </a:rPr>
              <a:t>Known Good</a:t>
            </a:r>
          </a:p>
        </p:txBody>
      </p:sp>
      <p:sp>
        <p:nvSpPr>
          <p:cNvPr id="50" name="Oval 49">
            <a:extLst>
              <a:ext uri="{FF2B5EF4-FFF2-40B4-BE49-F238E27FC236}">
                <a16:creationId xmlns="" xmlns:a16="http://schemas.microsoft.com/office/drawing/2014/main" id="{95E96289-8F08-4D46-90DA-03C29E9449BE}"/>
              </a:ext>
            </a:extLst>
          </p:cNvPr>
          <p:cNvSpPr/>
          <p:nvPr/>
        </p:nvSpPr>
        <p:spPr>
          <a:xfrm>
            <a:off x="10573380" y="4033550"/>
            <a:ext cx="1211445" cy="710724"/>
          </a:xfrm>
          <a:prstGeom prst="ellipse">
            <a:avLst/>
          </a:prstGeom>
          <a:solidFill>
            <a:schemeClr val="bg2"/>
          </a:solidFill>
          <a:ln>
            <a:solidFill>
              <a:schemeClr val="bg1">
                <a:lumMod val="6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solidFill>
                  <a:schemeClr val="tx1"/>
                </a:solidFill>
              </a:rPr>
              <a:t>Unknown</a:t>
            </a:r>
          </a:p>
        </p:txBody>
      </p:sp>
    </p:spTree>
    <p:extLst>
      <p:ext uri="{BB962C8B-B14F-4D97-AF65-F5344CB8AC3E}">
        <p14:creationId xmlns:p14="http://schemas.microsoft.com/office/powerpoint/2010/main" val="1225114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449B77-1D9C-4E98-BF6B-B487BB8B2476}"/>
              </a:ext>
            </a:extLst>
          </p:cNvPr>
          <p:cNvSpPr>
            <a:spLocks noGrp="1"/>
          </p:cNvSpPr>
          <p:nvPr>
            <p:ph type="title"/>
          </p:nvPr>
        </p:nvSpPr>
        <p:spPr/>
        <p:txBody>
          <a:bodyPr/>
          <a:lstStyle/>
          <a:p>
            <a:r>
              <a:rPr lang="en-US" dirty="0"/>
              <a:t>Belief Propagation Algorithm (BPA)</a:t>
            </a:r>
          </a:p>
        </p:txBody>
      </p:sp>
      <p:sp>
        <p:nvSpPr>
          <p:cNvPr id="3" name="Content Placeholder 2">
            <a:extLst>
              <a:ext uri="{FF2B5EF4-FFF2-40B4-BE49-F238E27FC236}">
                <a16:creationId xmlns="" xmlns:a16="http://schemas.microsoft.com/office/drawing/2014/main" id="{0841F846-B27D-4DF2-B38E-CE8B8BC88013}"/>
              </a:ext>
            </a:extLst>
          </p:cNvPr>
          <p:cNvSpPr>
            <a:spLocks noGrp="1"/>
          </p:cNvSpPr>
          <p:nvPr>
            <p:ph idx="1"/>
          </p:nvPr>
        </p:nvSpPr>
        <p:spPr>
          <a:xfrm>
            <a:off x="812800" y="1447800"/>
            <a:ext cx="7484276" cy="5302008"/>
          </a:xfrm>
        </p:spPr>
        <p:txBody>
          <a:bodyPr>
            <a:normAutofit fontScale="92500" lnSpcReduction="10000"/>
          </a:bodyPr>
          <a:lstStyle/>
          <a:p>
            <a:r>
              <a:rPr lang="en-US" dirty="0"/>
              <a:t>BPA: Graph inference method for estimating a node’s marginal probability</a:t>
            </a:r>
          </a:p>
          <a:p>
            <a:pPr lvl="1"/>
            <a:r>
              <a:rPr lang="en-US" dirty="0"/>
              <a:t>Prior knowledge for some nodes (known states)</a:t>
            </a:r>
          </a:p>
          <a:p>
            <a:pPr lvl="1"/>
            <a:r>
              <a:rPr lang="en-US" dirty="0"/>
              <a:t>Statistical dependencies between nodes (homophily or heterophily)</a:t>
            </a:r>
          </a:p>
          <a:p>
            <a:r>
              <a:rPr lang="en-US" dirty="0"/>
              <a:t>Nodes pass messages to neighbors each round</a:t>
            </a:r>
          </a:p>
          <a:p>
            <a:pPr lvl="1"/>
            <a:r>
              <a:rPr lang="en-US" dirty="0"/>
              <a:t>Messages: vectors with an entry for each state</a:t>
            </a:r>
          </a:p>
          <a:p>
            <a:pPr lvl="1"/>
            <a:r>
              <a:rPr lang="en-US" dirty="0"/>
              <a:t>Entry contains sender’s perception of the recipient’s </a:t>
            </a:r>
          </a:p>
          <a:p>
            <a:pPr lvl="1"/>
            <a:r>
              <a:rPr lang="en-US" dirty="0"/>
              <a:t>likelihood of being in that state</a:t>
            </a:r>
          </a:p>
          <a:p>
            <a:pPr lvl="1"/>
            <a:r>
              <a:rPr lang="en-US" dirty="0"/>
              <a:t>Synchronous update schedule: messages in one iteration depend upon messages in previous iteration</a:t>
            </a:r>
          </a:p>
          <a:p>
            <a:r>
              <a:rPr lang="en-US" dirty="0"/>
              <a:t>After message passing, final belief values can be computed for each node</a:t>
            </a:r>
          </a:p>
          <a:p>
            <a:pPr lvl="1"/>
            <a:r>
              <a:rPr lang="en-US" dirty="0"/>
              <a:t>Beliefs: vectors with final value for each state</a:t>
            </a:r>
          </a:p>
          <a:p>
            <a:pPr lvl="1"/>
            <a:r>
              <a:rPr lang="en-US" dirty="0"/>
              <a:t>With threshold, values can be used to assign a label to a node</a:t>
            </a:r>
          </a:p>
        </p:txBody>
      </p:sp>
      <p:pic>
        <p:nvPicPr>
          <p:cNvPr id="5" name="Graphic 4" descr="Envelope">
            <a:extLst>
              <a:ext uri="{FF2B5EF4-FFF2-40B4-BE49-F238E27FC236}">
                <a16:creationId xmlns="" xmlns:a16="http://schemas.microsoft.com/office/drawing/2014/main" id="{012F8464-8187-471A-89EC-AAD399112E9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422027" y="1906565"/>
            <a:ext cx="774797" cy="774797"/>
          </a:xfrm>
          <a:prstGeom prst="rect">
            <a:avLst/>
          </a:prstGeom>
        </p:spPr>
      </p:pic>
      <p:pic>
        <p:nvPicPr>
          <p:cNvPr id="7" name="Graphic 6" descr="Open envelope">
            <a:extLst>
              <a:ext uri="{FF2B5EF4-FFF2-40B4-BE49-F238E27FC236}">
                <a16:creationId xmlns="" xmlns:a16="http://schemas.microsoft.com/office/drawing/2014/main" id="{DD93CDBB-DDA9-493E-B910-558110C9273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9447636" y="4982417"/>
            <a:ext cx="774797" cy="774797"/>
          </a:xfrm>
          <a:prstGeom prst="rect">
            <a:avLst/>
          </a:prstGeom>
        </p:spPr>
      </p:pic>
      <p:sp>
        <p:nvSpPr>
          <p:cNvPr id="8" name="Oval 7">
            <a:extLst>
              <a:ext uri="{FF2B5EF4-FFF2-40B4-BE49-F238E27FC236}">
                <a16:creationId xmlns="" xmlns:a16="http://schemas.microsoft.com/office/drawing/2014/main" id="{39DF4563-D312-4C5F-AD49-E7CBDFECB2C5}"/>
              </a:ext>
            </a:extLst>
          </p:cNvPr>
          <p:cNvSpPr/>
          <p:nvPr/>
        </p:nvSpPr>
        <p:spPr>
          <a:xfrm>
            <a:off x="8972855" y="2607088"/>
            <a:ext cx="451385" cy="4816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i</a:t>
            </a:r>
          </a:p>
        </p:txBody>
      </p:sp>
      <p:sp>
        <p:nvSpPr>
          <p:cNvPr id="9" name="Oval 8">
            <a:extLst>
              <a:ext uri="{FF2B5EF4-FFF2-40B4-BE49-F238E27FC236}">
                <a16:creationId xmlns="" xmlns:a16="http://schemas.microsoft.com/office/drawing/2014/main" id="{B3156A0E-8D41-4F35-9235-BC5EF5C47976}"/>
              </a:ext>
            </a:extLst>
          </p:cNvPr>
          <p:cNvSpPr/>
          <p:nvPr/>
        </p:nvSpPr>
        <p:spPr>
          <a:xfrm>
            <a:off x="10226446" y="2627045"/>
            <a:ext cx="451385" cy="4816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j</a:t>
            </a:r>
          </a:p>
        </p:txBody>
      </p:sp>
      <p:sp>
        <p:nvSpPr>
          <p:cNvPr id="10" name="Rectangle 9">
            <a:extLst>
              <a:ext uri="{FF2B5EF4-FFF2-40B4-BE49-F238E27FC236}">
                <a16:creationId xmlns="" xmlns:a16="http://schemas.microsoft.com/office/drawing/2014/main" id="{36AD7632-58B8-4699-B369-FDE988EB4266}"/>
              </a:ext>
            </a:extLst>
          </p:cNvPr>
          <p:cNvSpPr/>
          <p:nvPr/>
        </p:nvSpPr>
        <p:spPr>
          <a:xfrm>
            <a:off x="9262661" y="5958226"/>
            <a:ext cx="1144745" cy="48861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Label</a:t>
            </a:r>
          </a:p>
        </p:txBody>
      </p:sp>
      <p:cxnSp>
        <p:nvCxnSpPr>
          <p:cNvPr id="12" name="Connector: Curved 11">
            <a:extLst>
              <a:ext uri="{FF2B5EF4-FFF2-40B4-BE49-F238E27FC236}">
                <a16:creationId xmlns="" xmlns:a16="http://schemas.microsoft.com/office/drawing/2014/main" id="{B780DCA5-1502-43BE-9029-9B93DF733185}"/>
              </a:ext>
            </a:extLst>
          </p:cNvPr>
          <p:cNvCxnSpPr>
            <a:cxnSpLocks/>
            <a:stCxn id="8" idx="0"/>
            <a:endCxn id="5" idx="1"/>
          </p:cNvCxnSpPr>
          <p:nvPr/>
        </p:nvCxnSpPr>
        <p:spPr>
          <a:xfrm rot="5400000" flipH="1" flipV="1">
            <a:off x="9153725" y="2338787"/>
            <a:ext cx="313124" cy="22347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 xmlns:a16="http://schemas.microsoft.com/office/drawing/2014/main" id="{BD34B011-33AF-4165-9B39-C011944A637B}"/>
              </a:ext>
            </a:extLst>
          </p:cNvPr>
          <p:cNvCxnSpPr>
            <a:cxnSpLocks/>
            <a:stCxn id="5" idx="3"/>
            <a:endCxn id="9" idx="0"/>
          </p:cNvCxnSpPr>
          <p:nvPr/>
        </p:nvCxnSpPr>
        <p:spPr>
          <a:xfrm>
            <a:off x="10196824" y="2293964"/>
            <a:ext cx="255315" cy="33308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2" name="Graphic 21" descr="Envelope">
            <a:extLst>
              <a:ext uri="{FF2B5EF4-FFF2-40B4-BE49-F238E27FC236}">
                <a16:creationId xmlns="" xmlns:a16="http://schemas.microsoft.com/office/drawing/2014/main" id="{DCED6323-E319-4C79-99B8-079639998A7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424240" y="3014443"/>
            <a:ext cx="774797" cy="774797"/>
          </a:xfrm>
          <a:prstGeom prst="rect">
            <a:avLst/>
          </a:prstGeom>
        </p:spPr>
      </p:pic>
      <p:cxnSp>
        <p:nvCxnSpPr>
          <p:cNvPr id="24" name="Connector: Curved 23">
            <a:extLst>
              <a:ext uri="{FF2B5EF4-FFF2-40B4-BE49-F238E27FC236}">
                <a16:creationId xmlns="" xmlns:a16="http://schemas.microsoft.com/office/drawing/2014/main" id="{6DA97E67-3C30-49FA-B157-9129E713A679}"/>
              </a:ext>
            </a:extLst>
          </p:cNvPr>
          <p:cNvCxnSpPr>
            <a:cxnSpLocks/>
            <a:stCxn id="9" idx="4"/>
            <a:endCxn id="22" idx="3"/>
          </p:cNvCxnSpPr>
          <p:nvPr/>
        </p:nvCxnSpPr>
        <p:spPr>
          <a:xfrm rot="5400000">
            <a:off x="10179005" y="3128707"/>
            <a:ext cx="293167" cy="253102"/>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 xmlns:a16="http://schemas.microsoft.com/office/drawing/2014/main" id="{C6E6C014-BFBB-47C4-8EA1-B944810150CD}"/>
              </a:ext>
            </a:extLst>
          </p:cNvPr>
          <p:cNvCxnSpPr>
            <a:cxnSpLocks/>
            <a:stCxn id="22" idx="1"/>
            <a:endCxn id="8" idx="4"/>
          </p:cNvCxnSpPr>
          <p:nvPr/>
        </p:nvCxnSpPr>
        <p:spPr>
          <a:xfrm rot="10800000">
            <a:off x="9198548" y="3088718"/>
            <a:ext cx="225692" cy="313124"/>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 xmlns:a16="http://schemas.microsoft.com/office/drawing/2014/main" id="{27F20C9A-8352-40DE-8A4C-0F02C2E170E1}"/>
              </a:ext>
            </a:extLst>
          </p:cNvPr>
          <p:cNvCxnSpPr>
            <a:cxnSpLocks/>
            <a:stCxn id="145" idx="2"/>
            <a:endCxn id="7" idx="0"/>
          </p:cNvCxnSpPr>
          <p:nvPr/>
        </p:nvCxnSpPr>
        <p:spPr>
          <a:xfrm>
            <a:off x="9835035" y="4781405"/>
            <a:ext cx="0" cy="2010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 xmlns:a16="http://schemas.microsoft.com/office/drawing/2014/main" id="{C2207074-1BA2-4A1A-BA8C-3557208CF1DE}"/>
              </a:ext>
            </a:extLst>
          </p:cNvPr>
          <p:cNvCxnSpPr>
            <a:cxnSpLocks/>
            <a:stCxn id="7" idx="2"/>
            <a:endCxn id="10" idx="0"/>
          </p:cNvCxnSpPr>
          <p:nvPr/>
        </p:nvCxnSpPr>
        <p:spPr>
          <a:xfrm flipH="1">
            <a:off x="9835034" y="5757214"/>
            <a:ext cx="1" cy="2010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2" name="Graphic 51" descr="Envelope">
            <a:extLst>
              <a:ext uri="{FF2B5EF4-FFF2-40B4-BE49-F238E27FC236}">
                <a16:creationId xmlns="" xmlns:a16="http://schemas.microsoft.com/office/drawing/2014/main" id="{225CDF53-0138-43EF-AD67-2DD87F04694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400329" y="1712176"/>
            <a:ext cx="236551" cy="236551"/>
          </a:xfrm>
          <a:prstGeom prst="rect">
            <a:avLst/>
          </a:prstGeom>
        </p:spPr>
      </p:pic>
      <p:pic>
        <p:nvPicPr>
          <p:cNvPr id="53" name="Graphic 52" descr="Envelope">
            <a:extLst>
              <a:ext uri="{FF2B5EF4-FFF2-40B4-BE49-F238E27FC236}">
                <a16:creationId xmlns="" xmlns:a16="http://schemas.microsoft.com/office/drawing/2014/main" id="{9121DFB9-F97C-4214-A200-C7F1C9E9AAD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178256" y="1886414"/>
            <a:ext cx="236551" cy="236551"/>
          </a:xfrm>
          <a:prstGeom prst="rect">
            <a:avLst/>
          </a:prstGeom>
        </p:spPr>
      </p:pic>
      <p:pic>
        <p:nvPicPr>
          <p:cNvPr id="54" name="Graphic 53" descr="Envelope">
            <a:extLst>
              <a:ext uri="{FF2B5EF4-FFF2-40B4-BE49-F238E27FC236}">
                <a16:creationId xmlns="" xmlns:a16="http://schemas.microsoft.com/office/drawing/2014/main" id="{0E998CFC-0441-4620-9E4C-7FF6E20C2A5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163778" y="1537938"/>
            <a:ext cx="236551" cy="236551"/>
          </a:xfrm>
          <a:prstGeom prst="rect">
            <a:avLst/>
          </a:prstGeom>
        </p:spPr>
      </p:pic>
      <p:pic>
        <p:nvPicPr>
          <p:cNvPr id="55" name="Graphic 54" descr="Envelope">
            <a:extLst>
              <a:ext uri="{FF2B5EF4-FFF2-40B4-BE49-F238E27FC236}">
                <a16:creationId xmlns="" xmlns:a16="http://schemas.microsoft.com/office/drawing/2014/main" id="{0159E25A-99EE-4CA9-8A06-8ACF2B4BA85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1283987" y="3780394"/>
            <a:ext cx="236551" cy="236551"/>
          </a:xfrm>
          <a:prstGeom prst="rect">
            <a:avLst/>
          </a:prstGeom>
        </p:spPr>
      </p:pic>
      <p:pic>
        <p:nvPicPr>
          <p:cNvPr id="56" name="Graphic 55" descr="Envelope">
            <a:extLst>
              <a:ext uri="{FF2B5EF4-FFF2-40B4-BE49-F238E27FC236}">
                <a16:creationId xmlns="" xmlns:a16="http://schemas.microsoft.com/office/drawing/2014/main" id="{C1F3F741-AE54-4F23-A508-5BE47503C68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0999152" y="3810900"/>
            <a:ext cx="236551" cy="236551"/>
          </a:xfrm>
          <a:prstGeom prst="rect">
            <a:avLst/>
          </a:prstGeom>
        </p:spPr>
      </p:pic>
      <p:pic>
        <p:nvPicPr>
          <p:cNvPr id="57" name="Graphic 56" descr="Envelope">
            <a:extLst>
              <a:ext uri="{FF2B5EF4-FFF2-40B4-BE49-F238E27FC236}">
                <a16:creationId xmlns="" xmlns:a16="http://schemas.microsoft.com/office/drawing/2014/main" id="{E73354BA-A7F7-4892-866C-0691A883832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600237" y="1537938"/>
            <a:ext cx="236551" cy="236551"/>
          </a:xfrm>
          <a:prstGeom prst="rect">
            <a:avLst/>
          </a:prstGeom>
        </p:spPr>
      </p:pic>
      <p:pic>
        <p:nvPicPr>
          <p:cNvPr id="58" name="Graphic 57" descr="Envelope">
            <a:extLst>
              <a:ext uri="{FF2B5EF4-FFF2-40B4-BE49-F238E27FC236}">
                <a16:creationId xmlns="" xmlns:a16="http://schemas.microsoft.com/office/drawing/2014/main" id="{F2EE3E2E-8EC4-4CE8-B7C6-36FE8A038C9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587424" y="1918944"/>
            <a:ext cx="236551" cy="236551"/>
          </a:xfrm>
          <a:prstGeom prst="rect">
            <a:avLst/>
          </a:prstGeom>
        </p:spPr>
      </p:pic>
      <p:pic>
        <p:nvPicPr>
          <p:cNvPr id="59" name="Graphic 58" descr="Envelope">
            <a:extLst>
              <a:ext uri="{FF2B5EF4-FFF2-40B4-BE49-F238E27FC236}">
                <a16:creationId xmlns="" xmlns:a16="http://schemas.microsoft.com/office/drawing/2014/main" id="{8BB174B7-C313-4926-A8D1-7ACAA587A77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0814210" y="3595915"/>
            <a:ext cx="236551" cy="236551"/>
          </a:xfrm>
          <a:prstGeom prst="rect">
            <a:avLst/>
          </a:prstGeom>
        </p:spPr>
      </p:pic>
      <p:pic>
        <p:nvPicPr>
          <p:cNvPr id="60" name="Graphic 59" descr="Envelope">
            <a:extLst>
              <a:ext uri="{FF2B5EF4-FFF2-40B4-BE49-F238E27FC236}">
                <a16:creationId xmlns="" xmlns:a16="http://schemas.microsoft.com/office/drawing/2014/main" id="{2B3567FB-DA34-47B3-9517-1DED1646209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1170588" y="3580773"/>
            <a:ext cx="236551" cy="236551"/>
          </a:xfrm>
          <a:prstGeom prst="rect">
            <a:avLst/>
          </a:prstGeom>
        </p:spPr>
      </p:pic>
      <p:pic>
        <p:nvPicPr>
          <p:cNvPr id="61" name="Graphic 60" descr="Envelope">
            <a:extLst>
              <a:ext uri="{FF2B5EF4-FFF2-40B4-BE49-F238E27FC236}">
                <a16:creationId xmlns="" xmlns:a16="http://schemas.microsoft.com/office/drawing/2014/main" id="{FC488657-1C62-4CAF-BD52-D29A76DABBF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1288864" y="3335546"/>
            <a:ext cx="236551" cy="236551"/>
          </a:xfrm>
          <a:prstGeom prst="rect">
            <a:avLst/>
          </a:prstGeom>
        </p:spPr>
      </p:pic>
      <p:pic>
        <p:nvPicPr>
          <p:cNvPr id="62" name="Graphic 61" descr="Envelope">
            <a:extLst>
              <a:ext uri="{FF2B5EF4-FFF2-40B4-BE49-F238E27FC236}">
                <a16:creationId xmlns="" xmlns:a16="http://schemas.microsoft.com/office/drawing/2014/main" id="{FABC56E0-ED71-4C98-958A-FA7F9DC03B2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0928336" y="3364503"/>
            <a:ext cx="236551" cy="236551"/>
          </a:xfrm>
          <a:prstGeom prst="rect">
            <a:avLst/>
          </a:prstGeom>
        </p:spPr>
      </p:pic>
      <p:sp>
        <p:nvSpPr>
          <p:cNvPr id="102" name="Oval 101">
            <a:extLst>
              <a:ext uri="{FF2B5EF4-FFF2-40B4-BE49-F238E27FC236}">
                <a16:creationId xmlns="" xmlns:a16="http://schemas.microsoft.com/office/drawing/2014/main" id="{63513D49-BA67-4314-968B-64B11B3DF97E}"/>
              </a:ext>
            </a:extLst>
          </p:cNvPr>
          <p:cNvSpPr/>
          <p:nvPr/>
        </p:nvSpPr>
        <p:spPr>
          <a:xfrm>
            <a:off x="7990065" y="1423963"/>
            <a:ext cx="1060983" cy="823658"/>
          </a:xfrm>
          <a:prstGeom prst="ellipse">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3" name="Oval 102">
            <a:extLst>
              <a:ext uri="{FF2B5EF4-FFF2-40B4-BE49-F238E27FC236}">
                <a16:creationId xmlns="" xmlns:a16="http://schemas.microsoft.com/office/drawing/2014/main" id="{936740F3-DEF8-445B-9A1C-E88122E43067}"/>
              </a:ext>
            </a:extLst>
          </p:cNvPr>
          <p:cNvSpPr/>
          <p:nvPr/>
        </p:nvSpPr>
        <p:spPr>
          <a:xfrm>
            <a:off x="10689916" y="3237552"/>
            <a:ext cx="1074042" cy="980882"/>
          </a:xfrm>
          <a:prstGeom prst="ellipse">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8" name="TextBox 127">
            <a:extLst>
              <a:ext uri="{FF2B5EF4-FFF2-40B4-BE49-F238E27FC236}">
                <a16:creationId xmlns="" xmlns:a16="http://schemas.microsoft.com/office/drawing/2014/main" id="{4328C062-8F7D-40B8-9A64-2E2EFCB3FD2C}"/>
              </a:ext>
            </a:extLst>
          </p:cNvPr>
          <p:cNvSpPr txBox="1"/>
          <p:nvPr/>
        </p:nvSpPr>
        <p:spPr>
          <a:xfrm>
            <a:off x="10452138" y="4206674"/>
            <a:ext cx="1574665" cy="461665"/>
          </a:xfrm>
          <a:prstGeom prst="rect">
            <a:avLst/>
          </a:prstGeom>
          <a:noFill/>
        </p:spPr>
        <p:txBody>
          <a:bodyPr wrap="square" rtlCol="0">
            <a:spAutoFit/>
          </a:bodyPr>
          <a:lstStyle/>
          <a:p>
            <a:pPr>
              <a:spcAft>
                <a:spcPts val="600"/>
              </a:spcAft>
            </a:pPr>
            <a:r>
              <a:rPr lang="en-US" sz="1200" dirty="0">
                <a:ea typeface="Verdana" pitchFamily="34" charset="0"/>
                <a:cs typeface="Verdana" pitchFamily="34" charset="0"/>
              </a:rPr>
              <a:t>Messages from j’s other neighbors</a:t>
            </a:r>
          </a:p>
        </p:txBody>
      </p:sp>
      <p:sp>
        <p:nvSpPr>
          <p:cNvPr id="129" name="TextBox 128">
            <a:extLst>
              <a:ext uri="{FF2B5EF4-FFF2-40B4-BE49-F238E27FC236}">
                <a16:creationId xmlns="" xmlns:a16="http://schemas.microsoft.com/office/drawing/2014/main" id="{A274AF22-1CFC-4091-8620-CFBF7AEACEC5}"/>
              </a:ext>
            </a:extLst>
          </p:cNvPr>
          <p:cNvSpPr txBox="1"/>
          <p:nvPr/>
        </p:nvSpPr>
        <p:spPr>
          <a:xfrm>
            <a:off x="7766901" y="2226750"/>
            <a:ext cx="1574665" cy="461665"/>
          </a:xfrm>
          <a:prstGeom prst="rect">
            <a:avLst/>
          </a:prstGeom>
          <a:noFill/>
        </p:spPr>
        <p:txBody>
          <a:bodyPr wrap="square" rtlCol="0">
            <a:spAutoFit/>
          </a:bodyPr>
          <a:lstStyle/>
          <a:p>
            <a:pPr>
              <a:spcAft>
                <a:spcPts val="600"/>
              </a:spcAft>
            </a:pPr>
            <a:r>
              <a:rPr lang="en-US" sz="1200" dirty="0">
                <a:ea typeface="Verdana" pitchFamily="34" charset="0"/>
                <a:cs typeface="Verdana" pitchFamily="34" charset="0"/>
              </a:rPr>
              <a:t>Messages from i’s other neighbors</a:t>
            </a:r>
          </a:p>
        </p:txBody>
      </p:sp>
      <p:cxnSp>
        <p:nvCxnSpPr>
          <p:cNvPr id="131" name="Straight Arrow Connector 130">
            <a:extLst>
              <a:ext uri="{FF2B5EF4-FFF2-40B4-BE49-F238E27FC236}">
                <a16:creationId xmlns="" xmlns:a16="http://schemas.microsoft.com/office/drawing/2014/main" id="{0CFA03A2-0BFC-4D6B-BAA4-203B7D861A24}"/>
              </a:ext>
            </a:extLst>
          </p:cNvPr>
          <p:cNvCxnSpPr>
            <a:cxnSpLocks/>
            <a:stCxn id="102" idx="6"/>
          </p:cNvCxnSpPr>
          <p:nvPr/>
        </p:nvCxnSpPr>
        <p:spPr>
          <a:xfrm>
            <a:off x="9051048" y="1835792"/>
            <a:ext cx="710782" cy="2289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 xmlns:a16="http://schemas.microsoft.com/office/drawing/2014/main" id="{7E7F49AD-483D-4FB2-8AF7-D470F440B42D}"/>
              </a:ext>
            </a:extLst>
          </p:cNvPr>
          <p:cNvCxnSpPr>
            <a:cxnSpLocks/>
            <a:stCxn id="103" idx="2"/>
          </p:cNvCxnSpPr>
          <p:nvPr/>
        </p:nvCxnSpPr>
        <p:spPr>
          <a:xfrm flipH="1" flipV="1">
            <a:off x="9875083" y="3609730"/>
            <a:ext cx="814833" cy="1182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 xmlns:a16="http://schemas.microsoft.com/office/drawing/2014/main" id="{06A49D92-2A0B-4888-9E27-5D8FD27CE4CE}"/>
              </a:ext>
            </a:extLst>
          </p:cNvPr>
          <p:cNvSpPr/>
          <p:nvPr/>
        </p:nvSpPr>
        <p:spPr>
          <a:xfrm>
            <a:off x="7817771" y="1344015"/>
            <a:ext cx="4034528" cy="343739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9" name="TextBox 158">
            <a:extLst>
              <a:ext uri="{FF2B5EF4-FFF2-40B4-BE49-F238E27FC236}">
                <a16:creationId xmlns="" xmlns:a16="http://schemas.microsoft.com/office/drawing/2014/main" id="{4EF94CC5-F7EE-4A4E-9E8E-3CB6D60A7DD3}"/>
              </a:ext>
            </a:extLst>
          </p:cNvPr>
          <p:cNvSpPr txBox="1"/>
          <p:nvPr/>
        </p:nvSpPr>
        <p:spPr>
          <a:xfrm>
            <a:off x="10189293" y="5172338"/>
            <a:ext cx="1574665" cy="276999"/>
          </a:xfrm>
          <a:prstGeom prst="rect">
            <a:avLst/>
          </a:prstGeom>
          <a:noFill/>
        </p:spPr>
        <p:txBody>
          <a:bodyPr wrap="square" rtlCol="0">
            <a:spAutoFit/>
          </a:bodyPr>
          <a:lstStyle/>
          <a:p>
            <a:pPr>
              <a:spcAft>
                <a:spcPts val="600"/>
              </a:spcAft>
            </a:pPr>
            <a:r>
              <a:rPr lang="en-US" sz="1200" dirty="0">
                <a:ea typeface="Verdana" pitchFamily="34" charset="0"/>
                <a:cs typeface="Verdana" pitchFamily="34" charset="0"/>
              </a:rPr>
              <a:t>Final beliefs</a:t>
            </a:r>
          </a:p>
        </p:txBody>
      </p:sp>
    </p:spTree>
    <p:extLst>
      <p:ext uri="{BB962C8B-B14F-4D97-AF65-F5344CB8AC3E}">
        <p14:creationId xmlns:p14="http://schemas.microsoft.com/office/powerpoint/2010/main" val="703071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4FC4DB-C56D-4F75-907E-7FBEE654719D}"/>
              </a:ext>
            </a:extLst>
          </p:cNvPr>
          <p:cNvSpPr>
            <a:spLocks noGrp="1"/>
          </p:cNvSpPr>
          <p:nvPr>
            <p:ph type="title"/>
          </p:nvPr>
        </p:nvSpPr>
        <p:spPr/>
        <p:txBody>
          <a:bodyPr/>
          <a:lstStyle/>
          <a:p>
            <a:r>
              <a:rPr lang="en-US" dirty="0"/>
              <a:t>BPA for Malicious Domains and IPs</a:t>
            </a:r>
          </a:p>
        </p:txBody>
      </p:sp>
      <p:sp>
        <p:nvSpPr>
          <p:cNvPr id="3" name="Content Placeholder 2">
            <a:extLst>
              <a:ext uri="{FF2B5EF4-FFF2-40B4-BE49-F238E27FC236}">
                <a16:creationId xmlns="" xmlns:a16="http://schemas.microsoft.com/office/drawing/2014/main" id="{94484505-A73E-43CB-9FD2-D00DD8233CC0}"/>
              </a:ext>
            </a:extLst>
          </p:cNvPr>
          <p:cNvSpPr>
            <a:spLocks noGrp="1"/>
          </p:cNvSpPr>
          <p:nvPr>
            <p:ph sz="half" idx="1"/>
          </p:nvPr>
        </p:nvSpPr>
        <p:spPr>
          <a:xfrm>
            <a:off x="826320" y="1382806"/>
            <a:ext cx="5384800" cy="4990907"/>
          </a:xfrm>
        </p:spPr>
        <p:txBody>
          <a:bodyPr>
            <a:normAutofit/>
          </a:bodyPr>
          <a:lstStyle/>
          <a:p>
            <a:r>
              <a:rPr lang="en-US" dirty="0"/>
              <a:t>Build a bipartite graph of domains and IPs</a:t>
            </a:r>
          </a:p>
          <a:p>
            <a:pPr lvl="1"/>
            <a:r>
              <a:rPr lang="en-US" dirty="0"/>
              <a:t>Include edge if domain resolves to IP</a:t>
            </a:r>
          </a:p>
          <a:p>
            <a:pPr lvl="1"/>
            <a:r>
              <a:rPr lang="en-US" dirty="0"/>
              <a:t>Use passive DNS data to construct</a:t>
            </a:r>
          </a:p>
          <a:p>
            <a:pPr lvl="1"/>
            <a:endParaRPr lang="en-US" dirty="0"/>
          </a:p>
          <a:p>
            <a:pPr lvl="1"/>
            <a:endParaRPr lang="en-US" dirty="0"/>
          </a:p>
          <a:p>
            <a:pPr lvl="1"/>
            <a:endParaRPr lang="en-US" dirty="0"/>
          </a:p>
          <a:p>
            <a:pPr lvl="1"/>
            <a:endParaRPr lang="en-US" dirty="0"/>
          </a:p>
          <a:p>
            <a:r>
              <a:rPr lang="en-US" dirty="0"/>
              <a:t>Modify key parameters of interest</a:t>
            </a:r>
          </a:p>
          <a:p>
            <a:pPr lvl="1"/>
            <a:r>
              <a:rPr lang="en-US" dirty="0"/>
              <a:t>Seed size of known labels</a:t>
            </a:r>
          </a:p>
          <a:p>
            <a:pPr lvl="1"/>
            <a:r>
              <a:rPr lang="en-US" dirty="0"/>
              <a:t>Number of iterations</a:t>
            </a:r>
          </a:p>
          <a:p>
            <a:pPr lvl="1"/>
            <a:r>
              <a:rPr lang="en-US" dirty="0"/>
              <a:t>Strength of relationships between nodes</a:t>
            </a:r>
          </a:p>
          <a:p>
            <a:pPr lvl="1"/>
            <a:r>
              <a:rPr lang="en-US" dirty="0"/>
              <a:t>Threshold values for label decisions</a:t>
            </a:r>
          </a:p>
        </p:txBody>
      </p:sp>
      <p:sp>
        <p:nvSpPr>
          <p:cNvPr id="62" name="Content Placeholder 61">
            <a:extLst>
              <a:ext uri="{FF2B5EF4-FFF2-40B4-BE49-F238E27FC236}">
                <a16:creationId xmlns="" xmlns:a16="http://schemas.microsoft.com/office/drawing/2014/main" id="{1352749D-53E1-45FB-A48B-E7DA0DF902B8}"/>
              </a:ext>
            </a:extLst>
          </p:cNvPr>
          <p:cNvSpPr>
            <a:spLocks noGrp="1"/>
          </p:cNvSpPr>
          <p:nvPr>
            <p:ph sz="half" idx="2"/>
          </p:nvPr>
        </p:nvSpPr>
        <p:spPr>
          <a:xfrm>
            <a:off x="6211120" y="1388614"/>
            <a:ext cx="5384800" cy="4525963"/>
          </a:xfrm>
        </p:spPr>
        <p:txBody>
          <a:bodyPr/>
          <a:lstStyle/>
          <a:p>
            <a:r>
              <a:rPr lang="en-US" dirty="0"/>
              <a:t>Seed the graph with some known labels</a:t>
            </a:r>
          </a:p>
          <a:p>
            <a:pPr lvl="1"/>
            <a:r>
              <a:rPr lang="en-US" dirty="0"/>
              <a:t>Two states: malicious and benign</a:t>
            </a:r>
          </a:p>
          <a:p>
            <a:pPr lvl="1"/>
            <a:endParaRPr lang="en-US" dirty="0"/>
          </a:p>
          <a:p>
            <a:pPr marL="287332" lvl="1" indent="0">
              <a:buNone/>
            </a:pPr>
            <a:endParaRPr lang="en-US" dirty="0"/>
          </a:p>
          <a:p>
            <a:pPr marL="287332" lvl="1" indent="0">
              <a:buNone/>
            </a:pPr>
            <a:endParaRPr lang="en-US" dirty="0"/>
          </a:p>
          <a:p>
            <a:r>
              <a:rPr lang="en-US" dirty="0"/>
              <a:t>Test as a semi-supervised learning problem</a:t>
            </a:r>
          </a:p>
          <a:p>
            <a:pPr lvl="1"/>
            <a:r>
              <a:rPr lang="en-US" dirty="0"/>
              <a:t>Measure percentage improvement in baseline true positive rate (TPR)</a:t>
            </a:r>
          </a:p>
          <a:p>
            <a:pPr marL="0" indent="0">
              <a:buNone/>
            </a:pPr>
            <a:endParaRPr lang="en-US" dirty="0"/>
          </a:p>
        </p:txBody>
      </p:sp>
      <p:sp>
        <p:nvSpPr>
          <p:cNvPr id="4" name="Oval 3">
            <a:extLst>
              <a:ext uri="{FF2B5EF4-FFF2-40B4-BE49-F238E27FC236}">
                <a16:creationId xmlns="" xmlns:a16="http://schemas.microsoft.com/office/drawing/2014/main" id="{7A0E5952-322E-4C37-BF48-9E140D48764B}"/>
              </a:ext>
            </a:extLst>
          </p:cNvPr>
          <p:cNvSpPr/>
          <p:nvPr/>
        </p:nvSpPr>
        <p:spPr>
          <a:xfrm>
            <a:off x="1970608" y="3356706"/>
            <a:ext cx="452461" cy="868896"/>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a:extLst>
              <a:ext uri="{FF2B5EF4-FFF2-40B4-BE49-F238E27FC236}">
                <a16:creationId xmlns="" xmlns:a16="http://schemas.microsoft.com/office/drawing/2014/main" id="{04E8FAA4-5AE3-49A0-AA94-BF8A077B8A9C}"/>
              </a:ext>
            </a:extLst>
          </p:cNvPr>
          <p:cNvSpPr/>
          <p:nvPr/>
        </p:nvSpPr>
        <p:spPr>
          <a:xfrm>
            <a:off x="3647240" y="3221473"/>
            <a:ext cx="474558" cy="118749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 xmlns:a16="http://schemas.microsoft.com/office/drawing/2014/main" id="{05880901-85C0-4B50-8494-7715CA8D164D}"/>
              </a:ext>
            </a:extLst>
          </p:cNvPr>
          <p:cNvSpPr txBox="1"/>
          <p:nvPr/>
        </p:nvSpPr>
        <p:spPr>
          <a:xfrm>
            <a:off x="1784556" y="2988568"/>
            <a:ext cx="824564" cy="276999"/>
          </a:xfrm>
          <a:prstGeom prst="rect">
            <a:avLst/>
          </a:prstGeom>
          <a:noFill/>
        </p:spPr>
        <p:txBody>
          <a:bodyPr wrap="square" rtlCol="0">
            <a:spAutoFit/>
          </a:bodyPr>
          <a:lstStyle/>
          <a:p>
            <a:pPr>
              <a:spcAft>
                <a:spcPts val="600"/>
              </a:spcAft>
            </a:pPr>
            <a:r>
              <a:rPr lang="en-US" sz="1200" dirty="0">
                <a:ea typeface="Verdana" pitchFamily="34" charset="0"/>
                <a:cs typeface="Verdana" pitchFamily="34" charset="0"/>
              </a:rPr>
              <a:t>Domains</a:t>
            </a:r>
          </a:p>
        </p:txBody>
      </p:sp>
      <p:sp>
        <p:nvSpPr>
          <p:cNvPr id="7" name="TextBox 6">
            <a:extLst>
              <a:ext uri="{FF2B5EF4-FFF2-40B4-BE49-F238E27FC236}">
                <a16:creationId xmlns="" xmlns:a16="http://schemas.microsoft.com/office/drawing/2014/main" id="{E07555BC-7B70-4092-8BD8-D9410CB675E4}"/>
              </a:ext>
            </a:extLst>
          </p:cNvPr>
          <p:cNvSpPr txBox="1"/>
          <p:nvPr/>
        </p:nvSpPr>
        <p:spPr>
          <a:xfrm>
            <a:off x="3680641" y="2987045"/>
            <a:ext cx="824564" cy="276999"/>
          </a:xfrm>
          <a:prstGeom prst="rect">
            <a:avLst/>
          </a:prstGeom>
          <a:noFill/>
        </p:spPr>
        <p:txBody>
          <a:bodyPr wrap="square" rtlCol="0">
            <a:spAutoFit/>
          </a:bodyPr>
          <a:lstStyle/>
          <a:p>
            <a:pPr>
              <a:spcAft>
                <a:spcPts val="600"/>
              </a:spcAft>
            </a:pPr>
            <a:r>
              <a:rPr lang="en-US" sz="1200" dirty="0">
                <a:ea typeface="Verdana" pitchFamily="34" charset="0"/>
                <a:cs typeface="Verdana" pitchFamily="34" charset="0"/>
              </a:rPr>
              <a:t>IPs</a:t>
            </a:r>
          </a:p>
        </p:txBody>
      </p:sp>
      <p:sp>
        <p:nvSpPr>
          <p:cNvPr id="8" name="Oval 7">
            <a:extLst>
              <a:ext uri="{FF2B5EF4-FFF2-40B4-BE49-F238E27FC236}">
                <a16:creationId xmlns="" xmlns:a16="http://schemas.microsoft.com/office/drawing/2014/main" id="{0A6F1FAE-9972-41CE-AE2F-F88746525359}"/>
              </a:ext>
            </a:extLst>
          </p:cNvPr>
          <p:cNvSpPr/>
          <p:nvPr/>
        </p:nvSpPr>
        <p:spPr>
          <a:xfrm>
            <a:off x="2178242" y="3387578"/>
            <a:ext cx="45719" cy="48127"/>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Oval 8">
            <a:extLst>
              <a:ext uri="{FF2B5EF4-FFF2-40B4-BE49-F238E27FC236}">
                <a16:creationId xmlns="" xmlns:a16="http://schemas.microsoft.com/office/drawing/2014/main" id="{D17E68D8-8C6C-46DB-848A-C60A76BDC5D6}"/>
              </a:ext>
            </a:extLst>
          </p:cNvPr>
          <p:cNvSpPr/>
          <p:nvPr/>
        </p:nvSpPr>
        <p:spPr>
          <a:xfrm>
            <a:off x="2176272" y="3483294"/>
            <a:ext cx="45719" cy="48127"/>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Oval 9">
            <a:extLst>
              <a:ext uri="{FF2B5EF4-FFF2-40B4-BE49-F238E27FC236}">
                <a16:creationId xmlns="" xmlns:a16="http://schemas.microsoft.com/office/drawing/2014/main" id="{CEE0B8E8-C87E-4130-BC72-4C990355A1FE}"/>
              </a:ext>
            </a:extLst>
          </p:cNvPr>
          <p:cNvSpPr/>
          <p:nvPr/>
        </p:nvSpPr>
        <p:spPr>
          <a:xfrm>
            <a:off x="2178354" y="3579010"/>
            <a:ext cx="45719" cy="48127"/>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a:extLst>
              <a:ext uri="{FF2B5EF4-FFF2-40B4-BE49-F238E27FC236}">
                <a16:creationId xmlns="" xmlns:a16="http://schemas.microsoft.com/office/drawing/2014/main" id="{6A56FF99-9630-41D6-A1FC-C20A93EC6249}"/>
              </a:ext>
            </a:extLst>
          </p:cNvPr>
          <p:cNvSpPr/>
          <p:nvPr/>
        </p:nvSpPr>
        <p:spPr>
          <a:xfrm>
            <a:off x="2176272" y="3674726"/>
            <a:ext cx="45719" cy="48127"/>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Oval 11">
            <a:extLst>
              <a:ext uri="{FF2B5EF4-FFF2-40B4-BE49-F238E27FC236}">
                <a16:creationId xmlns="" xmlns:a16="http://schemas.microsoft.com/office/drawing/2014/main" id="{608D2772-3602-40E7-8FF8-0FEEB3A3DBF3}"/>
              </a:ext>
            </a:extLst>
          </p:cNvPr>
          <p:cNvSpPr/>
          <p:nvPr/>
        </p:nvSpPr>
        <p:spPr>
          <a:xfrm>
            <a:off x="2178544" y="3767091"/>
            <a:ext cx="45719" cy="48127"/>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 xmlns:a16="http://schemas.microsoft.com/office/drawing/2014/main" id="{048986E5-69F9-48C6-BB09-EC619418FAAE}"/>
              </a:ext>
            </a:extLst>
          </p:cNvPr>
          <p:cNvSpPr/>
          <p:nvPr/>
        </p:nvSpPr>
        <p:spPr>
          <a:xfrm>
            <a:off x="2176272" y="3859456"/>
            <a:ext cx="45719" cy="48127"/>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 xmlns:a16="http://schemas.microsoft.com/office/drawing/2014/main" id="{A4F76B1B-F9A6-4A0E-97CB-8EFFA5107C97}"/>
              </a:ext>
            </a:extLst>
          </p:cNvPr>
          <p:cNvSpPr/>
          <p:nvPr/>
        </p:nvSpPr>
        <p:spPr>
          <a:xfrm>
            <a:off x="2173980" y="3958523"/>
            <a:ext cx="45719" cy="48127"/>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Oval 14">
            <a:extLst>
              <a:ext uri="{FF2B5EF4-FFF2-40B4-BE49-F238E27FC236}">
                <a16:creationId xmlns="" xmlns:a16="http://schemas.microsoft.com/office/drawing/2014/main" id="{49FC8A20-CAB7-4357-BB7B-E4442AD83DC1}"/>
              </a:ext>
            </a:extLst>
          </p:cNvPr>
          <p:cNvSpPr/>
          <p:nvPr/>
        </p:nvSpPr>
        <p:spPr>
          <a:xfrm>
            <a:off x="2173980" y="4053789"/>
            <a:ext cx="45719" cy="48127"/>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Oval 15">
            <a:extLst>
              <a:ext uri="{FF2B5EF4-FFF2-40B4-BE49-F238E27FC236}">
                <a16:creationId xmlns="" xmlns:a16="http://schemas.microsoft.com/office/drawing/2014/main" id="{E5087CF0-812E-4A4F-BB61-8B2F66E977AC}"/>
              </a:ext>
            </a:extLst>
          </p:cNvPr>
          <p:cNvSpPr/>
          <p:nvPr/>
        </p:nvSpPr>
        <p:spPr>
          <a:xfrm>
            <a:off x="2173980" y="4143253"/>
            <a:ext cx="45719" cy="48127"/>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Oval 16">
            <a:extLst>
              <a:ext uri="{FF2B5EF4-FFF2-40B4-BE49-F238E27FC236}">
                <a16:creationId xmlns="" xmlns:a16="http://schemas.microsoft.com/office/drawing/2014/main" id="{529B1404-8817-4A19-9AB1-4AAEFB5D850F}"/>
              </a:ext>
            </a:extLst>
          </p:cNvPr>
          <p:cNvSpPr/>
          <p:nvPr/>
        </p:nvSpPr>
        <p:spPr>
          <a:xfrm>
            <a:off x="3866034" y="3268248"/>
            <a:ext cx="45719" cy="48127"/>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 xmlns:a16="http://schemas.microsoft.com/office/drawing/2014/main" id="{AC85DF51-C7A1-4C79-A8CD-4593003D02C1}"/>
              </a:ext>
            </a:extLst>
          </p:cNvPr>
          <p:cNvSpPr/>
          <p:nvPr/>
        </p:nvSpPr>
        <p:spPr>
          <a:xfrm>
            <a:off x="3863952" y="3363964"/>
            <a:ext cx="45719" cy="48127"/>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Oval 18">
            <a:extLst>
              <a:ext uri="{FF2B5EF4-FFF2-40B4-BE49-F238E27FC236}">
                <a16:creationId xmlns="" xmlns:a16="http://schemas.microsoft.com/office/drawing/2014/main" id="{DB66B069-73C4-407D-A2A2-7B6ABC749885}"/>
              </a:ext>
            </a:extLst>
          </p:cNvPr>
          <p:cNvSpPr/>
          <p:nvPr/>
        </p:nvSpPr>
        <p:spPr>
          <a:xfrm>
            <a:off x="3866224" y="3456329"/>
            <a:ext cx="45719" cy="48127"/>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Oval 19">
            <a:extLst>
              <a:ext uri="{FF2B5EF4-FFF2-40B4-BE49-F238E27FC236}">
                <a16:creationId xmlns="" xmlns:a16="http://schemas.microsoft.com/office/drawing/2014/main" id="{EEC31FDE-A695-4E7D-81A6-3918EB653442}"/>
              </a:ext>
            </a:extLst>
          </p:cNvPr>
          <p:cNvSpPr/>
          <p:nvPr/>
        </p:nvSpPr>
        <p:spPr>
          <a:xfrm>
            <a:off x="3863952" y="3548694"/>
            <a:ext cx="45719" cy="48127"/>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val 20">
            <a:extLst>
              <a:ext uri="{FF2B5EF4-FFF2-40B4-BE49-F238E27FC236}">
                <a16:creationId xmlns="" xmlns:a16="http://schemas.microsoft.com/office/drawing/2014/main" id="{19BBC7FA-CA02-4E62-813B-C4576FCE706F}"/>
              </a:ext>
            </a:extLst>
          </p:cNvPr>
          <p:cNvSpPr/>
          <p:nvPr/>
        </p:nvSpPr>
        <p:spPr>
          <a:xfrm>
            <a:off x="3861660" y="3647761"/>
            <a:ext cx="45719" cy="48127"/>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Oval 21">
            <a:extLst>
              <a:ext uri="{FF2B5EF4-FFF2-40B4-BE49-F238E27FC236}">
                <a16:creationId xmlns="" xmlns:a16="http://schemas.microsoft.com/office/drawing/2014/main" id="{F9BD729A-ED3B-4000-9ABD-D931646051A0}"/>
              </a:ext>
            </a:extLst>
          </p:cNvPr>
          <p:cNvSpPr/>
          <p:nvPr/>
        </p:nvSpPr>
        <p:spPr>
          <a:xfrm>
            <a:off x="3861660" y="3743027"/>
            <a:ext cx="45719" cy="48127"/>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a:extLst>
              <a:ext uri="{FF2B5EF4-FFF2-40B4-BE49-F238E27FC236}">
                <a16:creationId xmlns="" xmlns:a16="http://schemas.microsoft.com/office/drawing/2014/main" id="{CB34F275-BD8F-4B8A-9BCF-B9B283C2623B}"/>
              </a:ext>
            </a:extLst>
          </p:cNvPr>
          <p:cNvSpPr/>
          <p:nvPr/>
        </p:nvSpPr>
        <p:spPr>
          <a:xfrm>
            <a:off x="3859178" y="3854197"/>
            <a:ext cx="45719" cy="48127"/>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Oval 23">
            <a:extLst>
              <a:ext uri="{FF2B5EF4-FFF2-40B4-BE49-F238E27FC236}">
                <a16:creationId xmlns="" xmlns:a16="http://schemas.microsoft.com/office/drawing/2014/main" id="{C88DDBC8-8BA7-4950-8FC8-8388B9950C5E}"/>
              </a:ext>
            </a:extLst>
          </p:cNvPr>
          <p:cNvSpPr/>
          <p:nvPr/>
        </p:nvSpPr>
        <p:spPr>
          <a:xfrm>
            <a:off x="3857096" y="3949913"/>
            <a:ext cx="45719" cy="48127"/>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Oval 24">
            <a:extLst>
              <a:ext uri="{FF2B5EF4-FFF2-40B4-BE49-F238E27FC236}">
                <a16:creationId xmlns="" xmlns:a16="http://schemas.microsoft.com/office/drawing/2014/main" id="{0176D1A7-A488-478C-91C0-C16DA38351F7}"/>
              </a:ext>
            </a:extLst>
          </p:cNvPr>
          <p:cNvSpPr/>
          <p:nvPr/>
        </p:nvSpPr>
        <p:spPr>
          <a:xfrm>
            <a:off x="3859368" y="4042278"/>
            <a:ext cx="45719" cy="48127"/>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Oval 25">
            <a:extLst>
              <a:ext uri="{FF2B5EF4-FFF2-40B4-BE49-F238E27FC236}">
                <a16:creationId xmlns="" xmlns:a16="http://schemas.microsoft.com/office/drawing/2014/main" id="{BF71096F-ED3E-43ED-9CA3-1C6C6970A623}"/>
              </a:ext>
            </a:extLst>
          </p:cNvPr>
          <p:cNvSpPr/>
          <p:nvPr/>
        </p:nvSpPr>
        <p:spPr>
          <a:xfrm>
            <a:off x="3857096" y="4134643"/>
            <a:ext cx="45719" cy="48127"/>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Oval 26">
            <a:extLst>
              <a:ext uri="{FF2B5EF4-FFF2-40B4-BE49-F238E27FC236}">
                <a16:creationId xmlns="" xmlns:a16="http://schemas.microsoft.com/office/drawing/2014/main" id="{91DD562E-C798-47A0-8D96-2F4B6A446077}"/>
              </a:ext>
            </a:extLst>
          </p:cNvPr>
          <p:cNvSpPr/>
          <p:nvPr/>
        </p:nvSpPr>
        <p:spPr>
          <a:xfrm>
            <a:off x="3854804" y="4233710"/>
            <a:ext cx="45719" cy="48127"/>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 xmlns:a16="http://schemas.microsoft.com/office/drawing/2014/main" id="{4104F404-52E5-4F1F-B3B8-9A1C894F123F}"/>
              </a:ext>
            </a:extLst>
          </p:cNvPr>
          <p:cNvSpPr/>
          <p:nvPr/>
        </p:nvSpPr>
        <p:spPr>
          <a:xfrm>
            <a:off x="3854804" y="4328976"/>
            <a:ext cx="45719" cy="48127"/>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0" name="Straight Connector 29">
            <a:extLst>
              <a:ext uri="{FF2B5EF4-FFF2-40B4-BE49-F238E27FC236}">
                <a16:creationId xmlns="" xmlns:a16="http://schemas.microsoft.com/office/drawing/2014/main" id="{098B5128-81AC-436F-9B5F-8E7DE4258FE1}"/>
              </a:ext>
            </a:extLst>
          </p:cNvPr>
          <p:cNvCxnSpPr>
            <a:cxnSpLocks/>
            <a:stCxn id="4" idx="7"/>
            <a:endCxn id="5" idx="1"/>
          </p:cNvCxnSpPr>
          <p:nvPr/>
        </p:nvCxnSpPr>
        <p:spPr>
          <a:xfrm flipV="1">
            <a:off x="2356808" y="3395377"/>
            <a:ext cx="1359929" cy="885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E4824531-6CD3-4653-9D52-99CDC1C62192}"/>
              </a:ext>
            </a:extLst>
          </p:cNvPr>
          <p:cNvCxnSpPr>
            <a:cxnSpLocks/>
            <a:stCxn id="4" idx="7"/>
            <a:endCxn id="5" idx="2"/>
          </p:cNvCxnSpPr>
          <p:nvPr/>
        </p:nvCxnSpPr>
        <p:spPr>
          <a:xfrm>
            <a:off x="2356808" y="3483953"/>
            <a:ext cx="1290432" cy="3312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 xmlns:a16="http://schemas.microsoft.com/office/drawing/2014/main" id="{9836759A-6E89-4EC4-9C38-36AC537C2F4E}"/>
              </a:ext>
            </a:extLst>
          </p:cNvPr>
          <p:cNvCxnSpPr>
            <a:cxnSpLocks/>
            <a:stCxn id="4" idx="7"/>
            <a:endCxn id="5" idx="3"/>
          </p:cNvCxnSpPr>
          <p:nvPr/>
        </p:nvCxnSpPr>
        <p:spPr>
          <a:xfrm>
            <a:off x="2356808" y="3483953"/>
            <a:ext cx="1359929" cy="7511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 xmlns:a16="http://schemas.microsoft.com/office/drawing/2014/main" id="{E2E103F5-62D5-42C1-8D4C-70E4F5162D1C}"/>
              </a:ext>
            </a:extLst>
          </p:cNvPr>
          <p:cNvCxnSpPr>
            <a:cxnSpLocks/>
            <a:stCxn id="4" idx="6"/>
            <a:endCxn id="5" idx="1"/>
          </p:cNvCxnSpPr>
          <p:nvPr/>
        </p:nvCxnSpPr>
        <p:spPr>
          <a:xfrm flipV="1">
            <a:off x="2423069" y="3395377"/>
            <a:ext cx="1293668" cy="395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 xmlns:a16="http://schemas.microsoft.com/office/drawing/2014/main" id="{D0619935-AEA9-4219-ADA6-786FC168E165}"/>
              </a:ext>
            </a:extLst>
          </p:cNvPr>
          <p:cNvCxnSpPr>
            <a:cxnSpLocks/>
            <a:stCxn id="4" idx="6"/>
            <a:endCxn id="5" idx="2"/>
          </p:cNvCxnSpPr>
          <p:nvPr/>
        </p:nvCxnSpPr>
        <p:spPr>
          <a:xfrm>
            <a:off x="2423069" y="3791154"/>
            <a:ext cx="1224171" cy="24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 xmlns:a16="http://schemas.microsoft.com/office/drawing/2014/main" id="{B81953D5-1E55-420A-906D-FB352BA95A0F}"/>
              </a:ext>
            </a:extLst>
          </p:cNvPr>
          <p:cNvCxnSpPr>
            <a:cxnSpLocks/>
            <a:stCxn id="4" idx="6"/>
            <a:endCxn id="5" idx="3"/>
          </p:cNvCxnSpPr>
          <p:nvPr/>
        </p:nvCxnSpPr>
        <p:spPr>
          <a:xfrm>
            <a:off x="2423069" y="3791154"/>
            <a:ext cx="1293668" cy="443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 xmlns:a16="http://schemas.microsoft.com/office/drawing/2014/main" id="{6499028A-09B4-451F-85DC-0B1B2CC60DCE}"/>
              </a:ext>
            </a:extLst>
          </p:cNvPr>
          <p:cNvCxnSpPr>
            <a:cxnSpLocks/>
            <a:stCxn id="4" idx="5"/>
            <a:endCxn id="5" idx="1"/>
          </p:cNvCxnSpPr>
          <p:nvPr/>
        </p:nvCxnSpPr>
        <p:spPr>
          <a:xfrm flipV="1">
            <a:off x="2356808" y="3395377"/>
            <a:ext cx="1359929" cy="7029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 xmlns:a16="http://schemas.microsoft.com/office/drawing/2014/main" id="{46C88F17-37DF-4C65-97E5-262609642AC4}"/>
              </a:ext>
            </a:extLst>
          </p:cNvPr>
          <p:cNvCxnSpPr>
            <a:cxnSpLocks/>
            <a:stCxn id="4" idx="5"/>
            <a:endCxn id="5" idx="2"/>
          </p:cNvCxnSpPr>
          <p:nvPr/>
        </p:nvCxnSpPr>
        <p:spPr>
          <a:xfrm flipV="1">
            <a:off x="2356808" y="3815218"/>
            <a:ext cx="1290432" cy="28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 xmlns:a16="http://schemas.microsoft.com/office/drawing/2014/main" id="{1FAC89F9-2A02-4F8F-BD36-53053B226716}"/>
              </a:ext>
            </a:extLst>
          </p:cNvPr>
          <p:cNvCxnSpPr>
            <a:cxnSpLocks/>
            <a:stCxn id="4" idx="5"/>
            <a:endCxn id="5" idx="3"/>
          </p:cNvCxnSpPr>
          <p:nvPr/>
        </p:nvCxnSpPr>
        <p:spPr>
          <a:xfrm>
            <a:off x="2356808" y="4098355"/>
            <a:ext cx="1359929" cy="1367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 xmlns:a16="http://schemas.microsoft.com/office/drawing/2014/main" id="{13CD6141-FB4D-4C18-ABFD-92A19149CD76}"/>
              </a:ext>
            </a:extLst>
          </p:cNvPr>
          <p:cNvSpPr/>
          <p:nvPr/>
        </p:nvSpPr>
        <p:spPr>
          <a:xfrm>
            <a:off x="6535380" y="2272084"/>
            <a:ext cx="2210229" cy="87679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chemeClr val="accent5"/>
                </a:solidFill>
              </a:rPr>
              <a:t>Malicious Labels</a:t>
            </a:r>
          </a:p>
          <a:p>
            <a:pPr algn="ctr"/>
            <a:r>
              <a:rPr lang="en-US" dirty="0">
                <a:solidFill>
                  <a:schemeClr val="tx1"/>
                </a:solidFill>
              </a:rPr>
              <a:t>-</a:t>
            </a:r>
            <a:r>
              <a:rPr lang="en-US" sz="1200" dirty="0">
                <a:solidFill>
                  <a:schemeClr val="tx1"/>
                </a:solidFill>
              </a:rPr>
              <a:t>Threat Feeds</a:t>
            </a:r>
          </a:p>
          <a:p>
            <a:pPr algn="ctr"/>
            <a:r>
              <a:rPr lang="en-US" sz="1200" dirty="0">
                <a:solidFill>
                  <a:schemeClr val="tx1"/>
                </a:solidFill>
              </a:rPr>
              <a:t>-Analytic Outputs</a:t>
            </a:r>
          </a:p>
        </p:txBody>
      </p:sp>
      <p:sp>
        <p:nvSpPr>
          <p:cNvPr id="61" name="Rectangle 60">
            <a:extLst>
              <a:ext uri="{FF2B5EF4-FFF2-40B4-BE49-F238E27FC236}">
                <a16:creationId xmlns="" xmlns:a16="http://schemas.microsoft.com/office/drawing/2014/main" id="{3EDA6C4F-A84D-400C-9786-61692A2CCC05}"/>
              </a:ext>
            </a:extLst>
          </p:cNvPr>
          <p:cNvSpPr/>
          <p:nvPr/>
        </p:nvSpPr>
        <p:spPr>
          <a:xfrm>
            <a:off x="8980481" y="2272083"/>
            <a:ext cx="2210229" cy="876797"/>
          </a:xfrm>
          <a:prstGeom prst="rect">
            <a:avLst/>
          </a:prstGeom>
          <a:ln>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chemeClr val="accent4">
                    <a:lumMod val="75000"/>
                  </a:schemeClr>
                </a:solidFill>
              </a:rPr>
              <a:t>Benign Labels</a:t>
            </a:r>
          </a:p>
          <a:p>
            <a:pPr algn="ctr"/>
            <a:r>
              <a:rPr lang="en-US" dirty="0">
                <a:solidFill>
                  <a:schemeClr val="tx1"/>
                </a:solidFill>
              </a:rPr>
              <a:t>-</a:t>
            </a:r>
            <a:r>
              <a:rPr lang="en-US" sz="1200" dirty="0">
                <a:solidFill>
                  <a:schemeClr val="tx1"/>
                </a:solidFill>
              </a:rPr>
              <a:t>Alexa Domains</a:t>
            </a:r>
          </a:p>
          <a:p>
            <a:pPr algn="ctr"/>
            <a:r>
              <a:rPr lang="en-US" sz="1200" dirty="0">
                <a:solidFill>
                  <a:schemeClr val="tx1"/>
                </a:solidFill>
              </a:rPr>
              <a:t>-Umbrella List</a:t>
            </a:r>
          </a:p>
        </p:txBody>
      </p:sp>
      <p:sp>
        <p:nvSpPr>
          <p:cNvPr id="63" name="Oval 62">
            <a:extLst>
              <a:ext uri="{FF2B5EF4-FFF2-40B4-BE49-F238E27FC236}">
                <a16:creationId xmlns="" xmlns:a16="http://schemas.microsoft.com/office/drawing/2014/main" id="{6CD8FC24-0AAA-4081-83F5-4705C319FAEE}"/>
              </a:ext>
            </a:extLst>
          </p:cNvPr>
          <p:cNvSpPr/>
          <p:nvPr/>
        </p:nvSpPr>
        <p:spPr>
          <a:xfrm rot="16200000">
            <a:off x="7923735" y="3006514"/>
            <a:ext cx="1642930" cy="50601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 xmlns:a16="http://schemas.microsoft.com/office/drawing/2014/main" id="{1146769E-4076-45E1-842B-994B00137D6C}"/>
              </a:ext>
            </a:extLst>
          </p:cNvPr>
          <p:cNvSpPr/>
          <p:nvPr/>
        </p:nvSpPr>
        <p:spPr>
          <a:xfrm>
            <a:off x="6906945" y="4821476"/>
            <a:ext cx="2020180" cy="109310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 xmlns:a16="http://schemas.microsoft.com/office/drawing/2014/main" id="{9F291BBA-01E5-4ECB-8CD2-3BBC9F49CA28}"/>
              </a:ext>
            </a:extLst>
          </p:cNvPr>
          <p:cNvSpPr/>
          <p:nvPr/>
        </p:nvSpPr>
        <p:spPr>
          <a:xfrm>
            <a:off x="7741748" y="4906682"/>
            <a:ext cx="139603" cy="15356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 xmlns:a16="http://schemas.microsoft.com/office/drawing/2014/main" id="{5DFB1E2A-C5DD-4440-A59F-1581D4D1D3C0}"/>
              </a:ext>
            </a:extLst>
          </p:cNvPr>
          <p:cNvSpPr/>
          <p:nvPr/>
        </p:nvSpPr>
        <p:spPr>
          <a:xfrm>
            <a:off x="10616491" y="5669803"/>
            <a:ext cx="139603" cy="153563"/>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 xmlns:a16="http://schemas.microsoft.com/office/drawing/2014/main" id="{998A3A5C-5013-4275-96D6-EF34203E7D1A}"/>
              </a:ext>
            </a:extLst>
          </p:cNvPr>
          <p:cNvSpPr/>
          <p:nvPr/>
        </p:nvSpPr>
        <p:spPr>
          <a:xfrm>
            <a:off x="8037882" y="5203075"/>
            <a:ext cx="139603" cy="15356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 xmlns:a16="http://schemas.microsoft.com/office/drawing/2014/main" id="{BDB2A0EE-96FF-4A3D-9D2A-2855C9289DBF}"/>
              </a:ext>
            </a:extLst>
          </p:cNvPr>
          <p:cNvSpPr/>
          <p:nvPr/>
        </p:nvSpPr>
        <p:spPr>
          <a:xfrm>
            <a:off x="8362025" y="5319668"/>
            <a:ext cx="139603" cy="15356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 xmlns:a16="http://schemas.microsoft.com/office/drawing/2014/main" id="{91514E90-6C9D-4BE1-9F47-3FF03377B320}"/>
              </a:ext>
            </a:extLst>
          </p:cNvPr>
          <p:cNvSpPr/>
          <p:nvPr/>
        </p:nvSpPr>
        <p:spPr>
          <a:xfrm>
            <a:off x="8609784" y="5208469"/>
            <a:ext cx="139603" cy="15356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 xmlns:a16="http://schemas.microsoft.com/office/drawing/2014/main" id="{F5E71E6F-97B8-4F63-969B-65791402BF89}"/>
              </a:ext>
            </a:extLst>
          </p:cNvPr>
          <p:cNvSpPr/>
          <p:nvPr/>
        </p:nvSpPr>
        <p:spPr>
          <a:xfrm>
            <a:off x="8637518" y="4811268"/>
            <a:ext cx="139603" cy="153563"/>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 xmlns:a16="http://schemas.microsoft.com/office/drawing/2014/main" id="{58C63F5A-09C9-4BB8-85AE-6A7553FDD5F4}"/>
              </a:ext>
            </a:extLst>
          </p:cNvPr>
          <p:cNvSpPr/>
          <p:nvPr/>
        </p:nvSpPr>
        <p:spPr>
          <a:xfrm>
            <a:off x="7739595" y="5182003"/>
            <a:ext cx="139603" cy="15356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 xmlns:a16="http://schemas.microsoft.com/office/drawing/2014/main" id="{205F6994-9D9C-4229-BBCF-308E81D4C34B}"/>
              </a:ext>
            </a:extLst>
          </p:cNvPr>
          <p:cNvSpPr txBox="1"/>
          <p:nvPr/>
        </p:nvSpPr>
        <p:spPr>
          <a:xfrm>
            <a:off x="6890022" y="5516395"/>
            <a:ext cx="2163848" cy="276999"/>
          </a:xfrm>
          <a:prstGeom prst="rect">
            <a:avLst/>
          </a:prstGeom>
          <a:noFill/>
        </p:spPr>
        <p:txBody>
          <a:bodyPr wrap="square" rtlCol="0">
            <a:spAutoFit/>
          </a:bodyPr>
          <a:lstStyle/>
          <a:p>
            <a:pPr algn="ctr"/>
            <a:r>
              <a:rPr lang="en-US" sz="1200" dirty="0"/>
              <a:t>Initial Known Bad</a:t>
            </a:r>
          </a:p>
        </p:txBody>
      </p:sp>
      <p:sp>
        <p:nvSpPr>
          <p:cNvPr id="73" name="Oval 72">
            <a:extLst>
              <a:ext uri="{FF2B5EF4-FFF2-40B4-BE49-F238E27FC236}">
                <a16:creationId xmlns="" xmlns:a16="http://schemas.microsoft.com/office/drawing/2014/main" id="{72E992DC-8985-4446-8CC1-0D3D5B9BE995}"/>
              </a:ext>
            </a:extLst>
          </p:cNvPr>
          <p:cNvSpPr/>
          <p:nvPr/>
        </p:nvSpPr>
        <p:spPr>
          <a:xfrm>
            <a:off x="8062255" y="4940794"/>
            <a:ext cx="139603" cy="15356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 xmlns:a16="http://schemas.microsoft.com/office/drawing/2014/main" id="{13A9145C-B13D-46E0-8C1D-C8500A71361C}"/>
              </a:ext>
            </a:extLst>
          </p:cNvPr>
          <p:cNvSpPr/>
          <p:nvPr/>
        </p:nvSpPr>
        <p:spPr>
          <a:xfrm>
            <a:off x="9815628" y="5370828"/>
            <a:ext cx="139603" cy="153563"/>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 xmlns:a16="http://schemas.microsoft.com/office/drawing/2014/main" id="{C00A20A4-70A2-48D6-B8CB-9C31D990E70C}"/>
              </a:ext>
            </a:extLst>
          </p:cNvPr>
          <p:cNvSpPr/>
          <p:nvPr/>
        </p:nvSpPr>
        <p:spPr>
          <a:xfrm>
            <a:off x="10981991" y="5516240"/>
            <a:ext cx="139603" cy="153563"/>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 xmlns:a16="http://schemas.microsoft.com/office/drawing/2014/main" id="{B38DEC1C-BE9D-44E9-81AF-CFC3272DFD78}"/>
              </a:ext>
            </a:extLst>
          </p:cNvPr>
          <p:cNvSpPr/>
          <p:nvPr/>
        </p:nvSpPr>
        <p:spPr>
          <a:xfrm>
            <a:off x="10616490" y="5195818"/>
            <a:ext cx="139603" cy="153563"/>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 xmlns:a16="http://schemas.microsoft.com/office/drawing/2014/main" id="{392DCD02-D8A0-4F61-82F4-25CA62A2BA49}"/>
              </a:ext>
            </a:extLst>
          </p:cNvPr>
          <p:cNvSpPr/>
          <p:nvPr/>
        </p:nvSpPr>
        <p:spPr>
          <a:xfrm>
            <a:off x="8383263" y="5025598"/>
            <a:ext cx="139603" cy="15356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 xmlns:a16="http://schemas.microsoft.com/office/drawing/2014/main" id="{23EAD76A-10C3-4F10-861A-90BEB94A88C4}"/>
              </a:ext>
            </a:extLst>
          </p:cNvPr>
          <p:cNvSpPr/>
          <p:nvPr/>
        </p:nvSpPr>
        <p:spPr>
          <a:xfrm>
            <a:off x="9380327" y="5250236"/>
            <a:ext cx="139603" cy="153563"/>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 xmlns:a16="http://schemas.microsoft.com/office/drawing/2014/main" id="{F30A59D1-2284-4A53-B0DA-4F47D506BCA4}"/>
              </a:ext>
            </a:extLst>
          </p:cNvPr>
          <p:cNvSpPr/>
          <p:nvPr/>
        </p:nvSpPr>
        <p:spPr>
          <a:xfrm>
            <a:off x="9003018" y="4888050"/>
            <a:ext cx="139603" cy="153563"/>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 xmlns:a16="http://schemas.microsoft.com/office/drawing/2014/main" id="{DF262926-861F-467C-B383-25AE58DAABD2}"/>
              </a:ext>
            </a:extLst>
          </p:cNvPr>
          <p:cNvSpPr/>
          <p:nvPr/>
        </p:nvSpPr>
        <p:spPr>
          <a:xfrm>
            <a:off x="9024412" y="5252698"/>
            <a:ext cx="139603" cy="153563"/>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 xmlns:a16="http://schemas.microsoft.com/office/drawing/2014/main" id="{C5B8192C-3998-4B94-A76D-27CA4ECD1292}"/>
              </a:ext>
            </a:extLst>
          </p:cNvPr>
          <p:cNvSpPr/>
          <p:nvPr/>
        </p:nvSpPr>
        <p:spPr>
          <a:xfrm>
            <a:off x="10139623" y="5040743"/>
            <a:ext cx="139603" cy="153563"/>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 xmlns:a16="http://schemas.microsoft.com/office/drawing/2014/main" id="{F5468CD1-67B3-4ED2-A270-C1A84FFE0C46}"/>
              </a:ext>
            </a:extLst>
          </p:cNvPr>
          <p:cNvSpPr/>
          <p:nvPr/>
        </p:nvSpPr>
        <p:spPr>
          <a:xfrm>
            <a:off x="10241344" y="5415974"/>
            <a:ext cx="139603" cy="153563"/>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 xmlns:a16="http://schemas.microsoft.com/office/drawing/2014/main" id="{EE9F8085-E0A0-4F2F-A9DC-2CBAF5ECE68B}"/>
              </a:ext>
            </a:extLst>
          </p:cNvPr>
          <p:cNvSpPr/>
          <p:nvPr/>
        </p:nvSpPr>
        <p:spPr>
          <a:xfrm>
            <a:off x="9774123" y="4961647"/>
            <a:ext cx="139603" cy="153563"/>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 xmlns:a16="http://schemas.microsoft.com/office/drawing/2014/main" id="{4F948469-ACFC-48B6-80B8-E1687FE7D26F}"/>
              </a:ext>
            </a:extLst>
          </p:cNvPr>
          <p:cNvSpPr/>
          <p:nvPr/>
        </p:nvSpPr>
        <p:spPr>
          <a:xfrm>
            <a:off x="6686882" y="5173602"/>
            <a:ext cx="139603" cy="153563"/>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 xmlns:a16="http://schemas.microsoft.com/office/drawing/2014/main" id="{D10096C8-8BF1-47AF-8B73-D388489FB46D}"/>
              </a:ext>
            </a:extLst>
          </p:cNvPr>
          <p:cNvSpPr/>
          <p:nvPr/>
        </p:nvSpPr>
        <p:spPr>
          <a:xfrm>
            <a:off x="9317960" y="4884865"/>
            <a:ext cx="139603" cy="153563"/>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 xmlns:a16="http://schemas.microsoft.com/office/drawing/2014/main" id="{ED8F3629-28BB-419C-93FA-39F445A0F9AD}"/>
              </a:ext>
            </a:extLst>
          </p:cNvPr>
          <p:cNvSpPr/>
          <p:nvPr/>
        </p:nvSpPr>
        <p:spPr>
          <a:xfrm>
            <a:off x="9492082" y="5627580"/>
            <a:ext cx="139603" cy="153563"/>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 xmlns:a16="http://schemas.microsoft.com/office/drawing/2014/main" id="{6F1D9773-0009-4074-A813-E338A14CF40E}"/>
              </a:ext>
            </a:extLst>
          </p:cNvPr>
          <p:cNvSpPr/>
          <p:nvPr/>
        </p:nvSpPr>
        <p:spPr>
          <a:xfrm>
            <a:off x="9843925" y="5827952"/>
            <a:ext cx="139603" cy="153563"/>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 xmlns:a16="http://schemas.microsoft.com/office/drawing/2014/main" id="{F04ECF9E-A686-49C1-BA01-0CDB18283745}"/>
              </a:ext>
            </a:extLst>
          </p:cNvPr>
          <p:cNvSpPr/>
          <p:nvPr/>
        </p:nvSpPr>
        <p:spPr>
          <a:xfrm>
            <a:off x="9142621" y="5639018"/>
            <a:ext cx="139603" cy="153563"/>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 xmlns:a16="http://schemas.microsoft.com/office/drawing/2014/main" id="{EC6C7F6B-7FD0-4B27-95B3-C87EEA6BFBB0}"/>
              </a:ext>
            </a:extLst>
          </p:cNvPr>
          <p:cNvSpPr/>
          <p:nvPr/>
        </p:nvSpPr>
        <p:spPr>
          <a:xfrm>
            <a:off x="10209425" y="5848621"/>
            <a:ext cx="139603" cy="153563"/>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 xmlns:a16="http://schemas.microsoft.com/office/drawing/2014/main" id="{A015BB04-A12E-4C78-9E64-3B4C441989F9}"/>
              </a:ext>
            </a:extLst>
          </p:cNvPr>
          <p:cNvSpPr txBox="1"/>
          <p:nvPr/>
        </p:nvSpPr>
        <p:spPr>
          <a:xfrm>
            <a:off x="8037882" y="6020440"/>
            <a:ext cx="2061755" cy="276999"/>
          </a:xfrm>
          <a:prstGeom prst="rect">
            <a:avLst/>
          </a:prstGeom>
          <a:noFill/>
        </p:spPr>
        <p:txBody>
          <a:bodyPr wrap="square" rtlCol="0">
            <a:spAutoFit/>
          </a:bodyPr>
          <a:lstStyle/>
          <a:p>
            <a:r>
              <a:rPr lang="en-US" sz="1200" dirty="0"/>
              <a:t>BP Identified Bad</a:t>
            </a:r>
          </a:p>
        </p:txBody>
      </p:sp>
      <p:sp>
        <p:nvSpPr>
          <p:cNvPr id="91" name="Oval 90">
            <a:extLst>
              <a:ext uri="{FF2B5EF4-FFF2-40B4-BE49-F238E27FC236}">
                <a16:creationId xmlns="" xmlns:a16="http://schemas.microsoft.com/office/drawing/2014/main" id="{3C17A8E4-AA13-48E9-B483-7CB34E78ACE5}"/>
              </a:ext>
            </a:extLst>
          </p:cNvPr>
          <p:cNvSpPr/>
          <p:nvPr/>
        </p:nvSpPr>
        <p:spPr>
          <a:xfrm>
            <a:off x="7456586" y="4939365"/>
            <a:ext cx="139603" cy="15356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 xmlns:a16="http://schemas.microsoft.com/office/drawing/2014/main" id="{5D3F0DA8-2AA0-4BD9-84A4-8C0AB2FF1435}"/>
              </a:ext>
            </a:extLst>
          </p:cNvPr>
          <p:cNvSpPr/>
          <p:nvPr/>
        </p:nvSpPr>
        <p:spPr>
          <a:xfrm>
            <a:off x="7468586" y="5230233"/>
            <a:ext cx="139603" cy="15356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 xmlns:a16="http://schemas.microsoft.com/office/drawing/2014/main" id="{6007FCE1-EF5D-42FC-90F5-72B8F0A74A0A}"/>
              </a:ext>
            </a:extLst>
          </p:cNvPr>
          <p:cNvSpPr/>
          <p:nvPr/>
        </p:nvSpPr>
        <p:spPr>
          <a:xfrm>
            <a:off x="7190410" y="5100226"/>
            <a:ext cx="139603" cy="15356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 xmlns:a16="http://schemas.microsoft.com/office/drawing/2014/main" id="{652E7C66-95BA-485A-A593-6AFF58BE8924}"/>
              </a:ext>
            </a:extLst>
          </p:cNvPr>
          <p:cNvSpPr/>
          <p:nvPr/>
        </p:nvSpPr>
        <p:spPr>
          <a:xfrm>
            <a:off x="6436428" y="5326112"/>
            <a:ext cx="139603" cy="153563"/>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 xmlns:a16="http://schemas.microsoft.com/office/drawing/2014/main" id="{1EB46722-6433-4B2B-BABF-3FB0C2F1D684}"/>
              </a:ext>
            </a:extLst>
          </p:cNvPr>
          <p:cNvSpPr/>
          <p:nvPr/>
        </p:nvSpPr>
        <p:spPr>
          <a:xfrm>
            <a:off x="6680872" y="5536583"/>
            <a:ext cx="139603" cy="153563"/>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 xmlns:a16="http://schemas.microsoft.com/office/drawing/2014/main" id="{143859B4-223E-4C91-9D23-C55A507ADF59}"/>
              </a:ext>
            </a:extLst>
          </p:cNvPr>
          <p:cNvSpPr/>
          <p:nvPr/>
        </p:nvSpPr>
        <p:spPr>
          <a:xfrm>
            <a:off x="6380971" y="5627623"/>
            <a:ext cx="139603" cy="153563"/>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 xmlns:a16="http://schemas.microsoft.com/office/drawing/2014/main" id="{695B6753-846D-4250-806A-C6B24C6F622B}"/>
              </a:ext>
            </a:extLst>
          </p:cNvPr>
          <p:cNvSpPr/>
          <p:nvPr/>
        </p:nvSpPr>
        <p:spPr>
          <a:xfrm>
            <a:off x="9492082" y="5995955"/>
            <a:ext cx="139603" cy="153563"/>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 xmlns:a16="http://schemas.microsoft.com/office/drawing/2014/main" id="{B8F3FAB3-349A-4B6F-8B09-EFE0342C5F3D}"/>
              </a:ext>
            </a:extLst>
          </p:cNvPr>
          <p:cNvSpPr/>
          <p:nvPr/>
        </p:nvSpPr>
        <p:spPr>
          <a:xfrm>
            <a:off x="6838596" y="5831667"/>
            <a:ext cx="139603" cy="153563"/>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 xmlns:a16="http://schemas.microsoft.com/office/drawing/2014/main" id="{75F773EF-6F33-45F6-B5BD-DEA02CC8AD2C}"/>
              </a:ext>
            </a:extLst>
          </p:cNvPr>
          <p:cNvSpPr/>
          <p:nvPr/>
        </p:nvSpPr>
        <p:spPr>
          <a:xfrm>
            <a:off x="7141649" y="5938961"/>
            <a:ext cx="139603" cy="153563"/>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 xmlns:a16="http://schemas.microsoft.com/office/drawing/2014/main" id="{B0AC26BC-0FC5-4EAA-BBC7-762498F5B223}"/>
              </a:ext>
            </a:extLst>
          </p:cNvPr>
          <p:cNvSpPr/>
          <p:nvPr/>
        </p:nvSpPr>
        <p:spPr>
          <a:xfrm>
            <a:off x="7494525" y="6066194"/>
            <a:ext cx="139603" cy="153563"/>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 xmlns:a16="http://schemas.microsoft.com/office/drawing/2014/main" id="{E8A78108-E05B-4F1A-82EA-B3A4272C6338}"/>
              </a:ext>
            </a:extLst>
          </p:cNvPr>
          <p:cNvSpPr/>
          <p:nvPr/>
        </p:nvSpPr>
        <p:spPr>
          <a:xfrm>
            <a:off x="7816867" y="6105648"/>
            <a:ext cx="139603" cy="153563"/>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 xmlns:a16="http://schemas.microsoft.com/office/drawing/2014/main" id="{29E819B0-50C3-4EC6-A919-9B6224CD8A76}"/>
              </a:ext>
            </a:extLst>
          </p:cNvPr>
          <p:cNvSpPr/>
          <p:nvPr/>
        </p:nvSpPr>
        <p:spPr>
          <a:xfrm>
            <a:off x="8844656" y="5845673"/>
            <a:ext cx="139603" cy="153563"/>
          </a:xfrm>
          <a:prstGeom prst="ellipse">
            <a:avLst/>
          </a:prstGeom>
          <a:solidFill>
            <a:srgbClr val="FF33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 xmlns:a16="http://schemas.microsoft.com/office/drawing/2014/main" id="{203DB0BE-F612-42D1-A01D-CD3BB577F0E9}"/>
              </a:ext>
            </a:extLst>
          </p:cNvPr>
          <p:cNvSpPr/>
          <p:nvPr/>
        </p:nvSpPr>
        <p:spPr>
          <a:xfrm>
            <a:off x="7157842" y="5362055"/>
            <a:ext cx="139603" cy="15356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89112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0F6F9F-C15A-4F51-9E0B-9EF26ADEF37A}"/>
              </a:ext>
            </a:extLst>
          </p:cNvPr>
          <p:cNvSpPr>
            <a:spLocks noGrp="1"/>
          </p:cNvSpPr>
          <p:nvPr>
            <p:ph type="title"/>
          </p:nvPr>
        </p:nvSpPr>
        <p:spPr/>
        <p:txBody>
          <a:bodyPr/>
          <a:lstStyle/>
          <a:p>
            <a:r>
              <a:rPr lang="en-US" dirty="0"/>
              <a:t>Using Real Data</a:t>
            </a:r>
          </a:p>
        </p:txBody>
      </p:sp>
      <p:sp>
        <p:nvSpPr>
          <p:cNvPr id="3" name="Content Placeholder 2">
            <a:extLst>
              <a:ext uri="{FF2B5EF4-FFF2-40B4-BE49-F238E27FC236}">
                <a16:creationId xmlns="" xmlns:a16="http://schemas.microsoft.com/office/drawing/2014/main" id="{2082ED7B-B8A9-4EC9-9795-9C1ED7CAE4CB}"/>
              </a:ext>
            </a:extLst>
          </p:cNvPr>
          <p:cNvSpPr>
            <a:spLocks noGrp="1"/>
          </p:cNvSpPr>
          <p:nvPr>
            <p:ph sz="half" idx="1"/>
          </p:nvPr>
        </p:nvSpPr>
        <p:spPr>
          <a:xfrm>
            <a:off x="812800" y="1348476"/>
            <a:ext cx="10972800" cy="5106913"/>
          </a:xfrm>
        </p:spPr>
        <p:txBody>
          <a:bodyPr>
            <a:noAutofit/>
          </a:bodyPr>
          <a:lstStyle/>
          <a:p>
            <a:r>
              <a:rPr lang="en-US" dirty="0"/>
              <a:t>Data set constructed from following:</a:t>
            </a:r>
          </a:p>
          <a:p>
            <a:pPr lvl="1"/>
            <a:r>
              <a:rPr lang="en-US" sz="1900" dirty="0" err="1"/>
              <a:t>Censys</a:t>
            </a:r>
            <a:r>
              <a:rPr lang="en-US" sz="1900" dirty="0"/>
              <a:t> data set for passive DNS</a:t>
            </a:r>
          </a:p>
          <a:p>
            <a:pPr lvl="1"/>
            <a:r>
              <a:rPr lang="en-US" sz="1900" dirty="0"/>
              <a:t>Threat feeds for malicious labels</a:t>
            </a:r>
          </a:p>
          <a:p>
            <a:pPr lvl="2"/>
            <a:r>
              <a:rPr lang="en-US" sz="1900" dirty="0" err="1"/>
              <a:t>hpHosts</a:t>
            </a:r>
            <a:r>
              <a:rPr lang="en-US" sz="1900" dirty="0"/>
              <a:t> EMD by Malwarebytes</a:t>
            </a:r>
          </a:p>
          <a:p>
            <a:pPr lvl="2"/>
            <a:r>
              <a:rPr lang="en-US" sz="1900" dirty="0"/>
              <a:t>Malware Domain Blocklist</a:t>
            </a:r>
          </a:p>
          <a:p>
            <a:pPr lvl="2"/>
            <a:r>
              <a:rPr lang="en-US" sz="1900" dirty="0" err="1"/>
              <a:t>CyberCrime</a:t>
            </a:r>
            <a:r>
              <a:rPr lang="en-US" sz="1900" dirty="0"/>
              <a:t> Tracker</a:t>
            </a:r>
          </a:p>
          <a:p>
            <a:pPr lvl="1"/>
            <a:r>
              <a:rPr lang="en-US" sz="1900" dirty="0"/>
              <a:t>Alexa &amp; Umbrella lists for benign labels</a:t>
            </a:r>
          </a:p>
          <a:p>
            <a:pPr lvl="1"/>
            <a:endParaRPr lang="en-US" sz="1900" dirty="0"/>
          </a:p>
          <a:p>
            <a:pPr marL="1828800"/>
            <a:r>
              <a:rPr lang="en-US" dirty="0"/>
              <a:t>Surprise issue: underflow in message/belief computations</a:t>
            </a:r>
          </a:p>
          <a:p>
            <a:pPr marL="2011680" lvl="1"/>
            <a:r>
              <a:rPr lang="en-US" sz="1900" dirty="0"/>
              <a:t>Source: nodes with high numbers of neighbors</a:t>
            </a:r>
          </a:p>
          <a:p>
            <a:pPr marL="1828800"/>
            <a:r>
              <a:rPr lang="en-US" dirty="0"/>
              <a:t>Resolution: Two implementations</a:t>
            </a:r>
          </a:p>
          <a:p>
            <a:pPr marL="2011680" lvl="1"/>
            <a:r>
              <a:rPr lang="en-US" sz="1900" dirty="0"/>
              <a:t>Decimal package approach</a:t>
            </a:r>
          </a:p>
          <a:p>
            <a:pPr marL="2011680" lvl="1"/>
            <a:r>
              <a:rPr lang="en-US" sz="1900" dirty="0"/>
              <a:t>Log-space transformation approach</a:t>
            </a:r>
          </a:p>
          <a:p>
            <a:pPr marL="2011680" lvl="1"/>
            <a:r>
              <a:rPr lang="en-US" sz="1900" dirty="0"/>
              <a:t>Optional feature to “shuffle” order of neighbors</a:t>
            </a:r>
          </a:p>
        </p:txBody>
      </p:sp>
      <p:sp>
        <p:nvSpPr>
          <p:cNvPr id="37" name="Rectangle 36">
            <a:extLst>
              <a:ext uri="{FF2B5EF4-FFF2-40B4-BE49-F238E27FC236}">
                <a16:creationId xmlns="" xmlns:a16="http://schemas.microsoft.com/office/drawing/2014/main" id="{323B1FA2-33A7-438A-8CE3-7407A57AAED9}"/>
              </a:ext>
            </a:extLst>
          </p:cNvPr>
          <p:cNvSpPr/>
          <p:nvPr/>
        </p:nvSpPr>
        <p:spPr>
          <a:xfrm>
            <a:off x="812799" y="1361862"/>
            <a:ext cx="5378595" cy="294374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ectangle 37">
            <a:extLst>
              <a:ext uri="{FF2B5EF4-FFF2-40B4-BE49-F238E27FC236}">
                <a16:creationId xmlns="" xmlns:a16="http://schemas.microsoft.com/office/drawing/2014/main" id="{1DFE059D-055C-4F33-9C49-6D54EB225E75}"/>
              </a:ext>
            </a:extLst>
          </p:cNvPr>
          <p:cNvSpPr/>
          <p:nvPr/>
        </p:nvSpPr>
        <p:spPr>
          <a:xfrm>
            <a:off x="2390492" y="4353634"/>
            <a:ext cx="7601803" cy="2129051"/>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4" name="Table 3">
            <a:extLst>
              <a:ext uri="{FF2B5EF4-FFF2-40B4-BE49-F238E27FC236}">
                <a16:creationId xmlns="" xmlns:a16="http://schemas.microsoft.com/office/drawing/2014/main" id="{F1B9F87F-A9FC-45D1-82D4-D25CFC75A6CB}"/>
              </a:ext>
            </a:extLst>
          </p:cNvPr>
          <p:cNvGraphicFramePr>
            <a:graphicFrameLocks noGrp="1"/>
          </p:cNvGraphicFramePr>
          <p:nvPr>
            <p:extLst>
              <p:ext uri="{D42A27DB-BD31-4B8C-83A1-F6EECF244321}">
                <p14:modId xmlns:p14="http://schemas.microsoft.com/office/powerpoint/2010/main" val="150470093"/>
              </p:ext>
            </p:extLst>
          </p:nvPr>
        </p:nvGraphicFramePr>
        <p:xfrm>
          <a:off x="6387615" y="1361862"/>
          <a:ext cx="5397986" cy="2888970"/>
        </p:xfrm>
        <a:graphic>
          <a:graphicData uri="http://schemas.openxmlformats.org/drawingml/2006/table">
            <a:tbl>
              <a:tblPr firstRow="1" bandRow="1">
                <a:tableStyleId>{5940675A-B579-460E-94D1-54222C63F5DA}</a:tableStyleId>
              </a:tblPr>
              <a:tblGrid>
                <a:gridCol w="2698993">
                  <a:extLst>
                    <a:ext uri="{9D8B030D-6E8A-4147-A177-3AD203B41FA5}">
                      <a16:colId xmlns="" xmlns:a16="http://schemas.microsoft.com/office/drawing/2014/main" val="2722827226"/>
                    </a:ext>
                  </a:extLst>
                </a:gridCol>
                <a:gridCol w="2698993">
                  <a:extLst>
                    <a:ext uri="{9D8B030D-6E8A-4147-A177-3AD203B41FA5}">
                      <a16:colId xmlns="" xmlns:a16="http://schemas.microsoft.com/office/drawing/2014/main" val="1700713618"/>
                    </a:ext>
                  </a:extLst>
                </a:gridCol>
              </a:tblGrid>
              <a:tr h="420535">
                <a:tc gridSpan="2">
                  <a:txBody>
                    <a:bodyPr/>
                    <a:lstStyle/>
                    <a:p>
                      <a:pPr algn="ctr"/>
                      <a:r>
                        <a:rPr lang="en-US" dirty="0">
                          <a:solidFill>
                            <a:schemeClr val="bg1"/>
                          </a:solidFill>
                        </a:rPr>
                        <a:t>Network Statistics</a:t>
                      </a:r>
                    </a:p>
                  </a:txBody>
                  <a:tcPr>
                    <a:solidFill>
                      <a:schemeClr val="tx2"/>
                    </a:solidFill>
                  </a:tcPr>
                </a:tc>
                <a:tc hMerge="1">
                  <a:txBody>
                    <a:bodyPr/>
                    <a:lstStyle/>
                    <a:p>
                      <a:endParaRPr lang="en-US" dirty="0"/>
                    </a:p>
                  </a:txBody>
                  <a:tcPr/>
                </a:tc>
                <a:extLst>
                  <a:ext uri="{0D108BD9-81ED-4DB2-BD59-A6C34878D82A}">
                    <a16:rowId xmlns="" xmlns:a16="http://schemas.microsoft.com/office/drawing/2014/main" val="472518791"/>
                  </a:ext>
                </a:extLst>
              </a:tr>
              <a:tr h="420535">
                <a:tc>
                  <a:txBody>
                    <a:bodyPr/>
                    <a:lstStyle/>
                    <a:p>
                      <a:r>
                        <a:rPr lang="en-US" dirty="0"/>
                        <a:t>No. of Edges</a:t>
                      </a:r>
                    </a:p>
                  </a:txBody>
                  <a:tcPr>
                    <a:solidFill>
                      <a:schemeClr val="bg2"/>
                    </a:solidFill>
                  </a:tcPr>
                </a:tc>
                <a:tc>
                  <a:txBody>
                    <a:bodyPr/>
                    <a:lstStyle/>
                    <a:p>
                      <a:r>
                        <a:rPr lang="en-US" dirty="0"/>
                        <a:t>2,120,375</a:t>
                      </a:r>
                    </a:p>
                  </a:txBody>
                  <a:tcPr>
                    <a:solidFill>
                      <a:schemeClr val="bg2"/>
                    </a:solidFill>
                  </a:tcPr>
                </a:tc>
                <a:extLst>
                  <a:ext uri="{0D108BD9-81ED-4DB2-BD59-A6C34878D82A}">
                    <a16:rowId xmlns="" xmlns:a16="http://schemas.microsoft.com/office/drawing/2014/main" val="646402626"/>
                  </a:ext>
                </a:extLst>
              </a:tr>
              <a:tr h="420535">
                <a:tc>
                  <a:txBody>
                    <a:bodyPr/>
                    <a:lstStyle/>
                    <a:p>
                      <a:r>
                        <a:rPr lang="en-US" dirty="0"/>
                        <a:t>No. of Nodes</a:t>
                      </a:r>
                    </a:p>
                  </a:txBody>
                  <a:tcPr/>
                </a:tc>
                <a:tc>
                  <a:txBody>
                    <a:bodyPr/>
                    <a:lstStyle/>
                    <a:p>
                      <a:r>
                        <a:rPr lang="en-US" dirty="0"/>
                        <a:t>152,904</a:t>
                      </a:r>
                    </a:p>
                  </a:txBody>
                  <a:tcPr/>
                </a:tc>
                <a:extLst>
                  <a:ext uri="{0D108BD9-81ED-4DB2-BD59-A6C34878D82A}">
                    <a16:rowId xmlns="" xmlns:a16="http://schemas.microsoft.com/office/drawing/2014/main" val="2651486153"/>
                  </a:ext>
                </a:extLst>
              </a:tr>
              <a:tr h="420535">
                <a:tc>
                  <a:txBody>
                    <a:bodyPr/>
                    <a:lstStyle/>
                    <a:p>
                      <a:r>
                        <a:rPr lang="en-US" dirty="0"/>
                        <a:t>Max node degree</a:t>
                      </a:r>
                    </a:p>
                  </a:txBody>
                  <a:tcPr>
                    <a:solidFill>
                      <a:schemeClr val="bg2"/>
                    </a:solidFill>
                  </a:tcPr>
                </a:tc>
                <a:tc>
                  <a:txBody>
                    <a:bodyPr/>
                    <a:lstStyle/>
                    <a:p>
                      <a:r>
                        <a:rPr lang="en-US" dirty="0"/>
                        <a:t>22,432</a:t>
                      </a:r>
                    </a:p>
                  </a:txBody>
                  <a:tcPr>
                    <a:solidFill>
                      <a:schemeClr val="bg2"/>
                    </a:solidFill>
                  </a:tcPr>
                </a:tc>
                <a:extLst>
                  <a:ext uri="{0D108BD9-81ED-4DB2-BD59-A6C34878D82A}">
                    <a16:rowId xmlns="" xmlns:a16="http://schemas.microsoft.com/office/drawing/2014/main" val="229912164"/>
                  </a:ext>
                </a:extLst>
              </a:tr>
              <a:tr h="420535">
                <a:tc>
                  <a:txBody>
                    <a:bodyPr/>
                    <a:lstStyle/>
                    <a:p>
                      <a:r>
                        <a:rPr lang="en-US" dirty="0"/>
                        <a:t>Average node degree</a:t>
                      </a:r>
                    </a:p>
                  </a:txBody>
                  <a:tcPr/>
                </a:tc>
                <a:tc>
                  <a:txBody>
                    <a:bodyPr/>
                    <a:lstStyle/>
                    <a:p>
                      <a:r>
                        <a:rPr lang="en-US" dirty="0"/>
                        <a:t>27.89</a:t>
                      </a:r>
                    </a:p>
                  </a:txBody>
                  <a:tcPr/>
                </a:tc>
                <a:extLst>
                  <a:ext uri="{0D108BD9-81ED-4DB2-BD59-A6C34878D82A}">
                    <a16:rowId xmlns="" xmlns:a16="http://schemas.microsoft.com/office/drawing/2014/main" val="2215650595"/>
                  </a:ext>
                </a:extLst>
              </a:tr>
              <a:tr h="420535">
                <a:tc>
                  <a:txBody>
                    <a:bodyPr/>
                    <a:lstStyle/>
                    <a:p>
                      <a:r>
                        <a:rPr lang="en-US" dirty="0"/>
                        <a:t>Median node degree </a:t>
                      </a:r>
                    </a:p>
                  </a:txBody>
                  <a:tcPr>
                    <a:solidFill>
                      <a:schemeClr val="bg2"/>
                    </a:solidFill>
                  </a:tcPr>
                </a:tc>
                <a:tc>
                  <a:txBody>
                    <a:bodyPr/>
                    <a:lstStyle/>
                    <a:p>
                      <a:r>
                        <a:rPr lang="en-US" dirty="0"/>
                        <a:t>2</a:t>
                      </a:r>
                    </a:p>
                  </a:txBody>
                  <a:tcPr>
                    <a:solidFill>
                      <a:schemeClr val="bg2"/>
                    </a:solidFill>
                  </a:tcPr>
                </a:tc>
                <a:extLst>
                  <a:ext uri="{0D108BD9-81ED-4DB2-BD59-A6C34878D82A}">
                    <a16:rowId xmlns="" xmlns:a16="http://schemas.microsoft.com/office/drawing/2014/main" val="2156199475"/>
                  </a:ext>
                </a:extLst>
              </a:tr>
              <a:tr h="337920">
                <a:tc>
                  <a:txBody>
                    <a:bodyPr/>
                    <a:lstStyle/>
                    <a:p>
                      <a:r>
                        <a:rPr lang="en-US" dirty="0"/>
                        <a:t>Min node degree</a:t>
                      </a:r>
                    </a:p>
                  </a:txBody>
                  <a:tcPr/>
                </a:tc>
                <a:tc>
                  <a:txBody>
                    <a:bodyPr/>
                    <a:lstStyle/>
                    <a:p>
                      <a:r>
                        <a:rPr lang="en-US" dirty="0"/>
                        <a:t>1</a:t>
                      </a:r>
                    </a:p>
                  </a:txBody>
                  <a:tcPr/>
                </a:tc>
                <a:extLst>
                  <a:ext uri="{0D108BD9-81ED-4DB2-BD59-A6C34878D82A}">
                    <a16:rowId xmlns="" xmlns:a16="http://schemas.microsoft.com/office/drawing/2014/main" val="4238866009"/>
                  </a:ext>
                </a:extLst>
              </a:tr>
            </a:tbl>
          </a:graphicData>
        </a:graphic>
      </p:graphicFrame>
    </p:spTree>
    <p:extLst>
      <p:ext uri="{BB962C8B-B14F-4D97-AF65-F5344CB8AC3E}">
        <p14:creationId xmlns:p14="http://schemas.microsoft.com/office/powerpoint/2010/main" val="2700479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FA60C3-ADB9-46AD-A5FE-734AB6734166}"/>
              </a:ext>
            </a:extLst>
          </p:cNvPr>
          <p:cNvSpPr>
            <a:spLocks noGrp="1"/>
          </p:cNvSpPr>
          <p:nvPr>
            <p:ph type="title"/>
          </p:nvPr>
        </p:nvSpPr>
        <p:spPr/>
        <p:txBody>
          <a:bodyPr/>
          <a:lstStyle/>
          <a:p>
            <a:r>
              <a:rPr lang="en-US" dirty="0"/>
              <a:t>General Results </a:t>
            </a:r>
          </a:p>
        </p:txBody>
      </p:sp>
      <p:sp>
        <p:nvSpPr>
          <p:cNvPr id="3" name="Content Placeholder 2">
            <a:extLst>
              <a:ext uri="{FF2B5EF4-FFF2-40B4-BE49-F238E27FC236}">
                <a16:creationId xmlns="" xmlns:a16="http://schemas.microsoft.com/office/drawing/2014/main" id="{745880E5-682B-4619-83AA-63C081AF2FC2}"/>
              </a:ext>
            </a:extLst>
          </p:cNvPr>
          <p:cNvSpPr>
            <a:spLocks noGrp="1"/>
          </p:cNvSpPr>
          <p:nvPr>
            <p:ph idx="1"/>
          </p:nvPr>
        </p:nvSpPr>
        <p:spPr>
          <a:xfrm>
            <a:off x="663696" y="1539439"/>
            <a:ext cx="10515600" cy="4351338"/>
          </a:xfrm>
        </p:spPr>
        <p:txBody>
          <a:bodyPr/>
          <a:lstStyle/>
          <a:p>
            <a:r>
              <a:rPr lang="en-US" dirty="0"/>
              <a:t>Worst results: BPA gives the same TPR (0% improvement)</a:t>
            </a:r>
          </a:p>
          <a:p>
            <a:pPr lvl="1"/>
            <a:r>
              <a:rPr lang="en-US" dirty="0"/>
              <a:t>Dependent on threshold</a:t>
            </a:r>
          </a:p>
          <a:p>
            <a:r>
              <a:rPr lang="en-US" dirty="0"/>
              <a:t>Best results: 400% and 900% improvement</a:t>
            </a:r>
          </a:p>
          <a:p>
            <a:pPr lvl="1"/>
            <a:r>
              <a:rPr lang="en-US" dirty="0"/>
              <a:t>Moderate thresholds, strong or asymmetric relationship strengths</a:t>
            </a:r>
          </a:p>
        </p:txBody>
      </p:sp>
      <p:graphicFrame>
        <p:nvGraphicFramePr>
          <p:cNvPr id="4" name="Chart 3">
            <a:extLst>
              <a:ext uri="{FF2B5EF4-FFF2-40B4-BE49-F238E27FC236}">
                <a16:creationId xmlns="" xmlns:a16="http://schemas.microsoft.com/office/drawing/2014/main" id="{92383C2F-C5D1-4A5E-87AD-4D4B95301FBB}"/>
              </a:ext>
            </a:extLst>
          </p:cNvPr>
          <p:cNvGraphicFramePr>
            <a:graphicFrameLocks/>
          </p:cNvGraphicFramePr>
          <p:nvPr>
            <p:extLst>
              <p:ext uri="{D42A27DB-BD31-4B8C-83A1-F6EECF244321}">
                <p14:modId xmlns:p14="http://schemas.microsoft.com/office/powerpoint/2010/main" val="555265177"/>
              </p:ext>
            </p:extLst>
          </p:nvPr>
        </p:nvGraphicFramePr>
        <p:xfrm>
          <a:off x="6386131" y="3414894"/>
          <a:ext cx="5430672" cy="31315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 xmlns:a16="http://schemas.microsoft.com/office/drawing/2014/main" id="{485D825A-5941-4880-B274-27E383F7A73E}"/>
              </a:ext>
            </a:extLst>
          </p:cNvPr>
          <p:cNvGraphicFramePr>
            <a:graphicFrameLocks/>
          </p:cNvGraphicFramePr>
          <p:nvPr>
            <p:extLst>
              <p:ext uri="{D42A27DB-BD31-4B8C-83A1-F6EECF244321}">
                <p14:modId xmlns:p14="http://schemas.microsoft.com/office/powerpoint/2010/main" val="1966131037"/>
              </p:ext>
            </p:extLst>
          </p:nvPr>
        </p:nvGraphicFramePr>
        <p:xfrm>
          <a:off x="812800" y="3414895"/>
          <a:ext cx="5424227" cy="30746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43548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784317-4E02-4603-90F0-78BC060C267E}"/>
              </a:ext>
            </a:extLst>
          </p:cNvPr>
          <p:cNvSpPr>
            <a:spLocks noGrp="1"/>
          </p:cNvSpPr>
          <p:nvPr>
            <p:ph type="title"/>
          </p:nvPr>
        </p:nvSpPr>
        <p:spPr/>
        <p:txBody>
          <a:bodyPr/>
          <a:lstStyle/>
          <a:p>
            <a:r>
              <a:rPr lang="en-US" dirty="0"/>
              <a:t>Algorithmic Comparisons</a:t>
            </a:r>
          </a:p>
        </p:txBody>
      </p:sp>
      <p:sp>
        <p:nvSpPr>
          <p:cNvPr id="5" name="Content Placeholder 4">
            <a:extLst>
              <a:ext uri="{FF2B5EF4-FFF2-40B4-BE49-F238E27FC236}">
                <a16:creationId xmlns="" xmlns:a16="http://schemas.microsoft.com/office/drawing/2014/main" id="{6891CE5D-E463-4BE4-B2B1-9BAEFD311828}"/>
              </a:ext>
            </a:extLst>
          </p:cNvPr>
          <p:cNvSpPr>
            <a:spLocks noGrp="1"/>
          </p:cNvSpPr>
          <p:nvPr>
            <p:ph sz="half" idx="2"/>
          </p:nvPr>
        </p:nvSpPr>
        <p:spPr>
          <a:xfrm>
            <a:off x="6400800" y="1498603"/>
            <a:ext cx="5384800" cy="1988399"/>
          </a:xfrm>
        </p:spPr>
        <p:txBody>
          <a:bodyPr/>
          <a:lstStyle/>
          <a:p>
            <a:r>
              <a:rPr lang="en-US" dirty="0"/>
              <a:t>Log-Space Implementation</a:t>
            </a:r>
          </a:p>
          <a:p>
            <a:pPr lvl="1"/>
            <a:r>
              <a:rPr lang="en-US" dirty="0"/>
              <a:t>Use logs of values and log identities to perform computations</a:t>
            </a:r>
          </a:p>
          <a:p>
            <a:pPr lvl="1"/>
            <a:r>
              <a:rPr lang="en-US" dirty="0"/>
              <a:t>Resolves underflow by performing computations with numbers far from 0</a:t>
            </a:r>
          </a:p>
        </p:txBody>
      </p:sp>
      <p:sp>
        <p:nvSpPr>
          <p:cNvPr id="6" name="Content Placeholder 3">
            <a:extLst>
              <a:ext uri="{FF2B5EF4-FFF2-40B4-BE49-F238E27FC236}">
                <a16:creationId xmlns="" xmlns:a16="http://schemas.microsoft.com/office/drawing/2014/main" id="{19D68619-6926-4763-9B11-0302D590987E}"/>
              </a:ext>
            </a:extLst>
          </p:cNvPr>
          <p:cNvSpPr txBox="1">
            <a:spLocks/>
          </p:cNvSpPr>
          <p:nvPr/>
        </p:nvSpPr>
        <p:spPr>
          <a:xfrm>
            <a:off x="965200" y="1498603"/>
            <a:ext cx="5384800" cy="1836000"/>
          </a:xfrm>
          <a:prstGeom prst="rect">
            <a:avLst/>
          </a:prstGeom>
        </p:spPr>
        <p:txBody>
          <a:bodyPr vert="horz" lIns="91440" tIns="45720" rIns="91440" bIns="45720" rtlCol="0">
            <a:noAutofit/>
          </a:bodyPr>
          <a:lstStyle>
            <a:lvl1pPr marL="231769" indent="-231769" algn="l" defTabSz="914377" rtl="0" eaLnBrk="1" latinLnBrk="0" hangingPunct="1">
              <a:spcBef>
                <a:spcPts val="0"/>
              </a:spcBef>
              <a:spcAft>
                <a:spcPts val="600"/>
              </a:spcAft>
              <a:buClr>
                <a:schemeClr val="tx2"/>
              </a:buClr>
              <a:buSzPct val="120000"/>
              <a:buFont typeface="Wingdings" pitchFamily="2" charset="2"/>
              <a:buChar char="§"/>
              <a:defRPr sz="2000" b="1" kern="1200">
                <a:solidFill>
                  <a:schemeClr val="tx1"/>
                </a:solidFill>
                <a:latin typeface="Arial" pitchFamily="34" charset="0"/>
                <a:ea typeface="+mn-ea"/>
                <a:cs typeface="Arial" pitchFamily="34" charset="0"/>
              </a:defRPr>
            </a:lvl1pPr>
            <a:lvl2pPr marL="515926" indent="-228594" algn="l" defTabSz="914377" rtl="0" eaLnBrk="1" latinLnBrk="0" hangingPunct="1">
              <a:spcBef>
                <a:spcPts val="0"/>
              </a:spcBef>
              <a:spcAft>
                <a:spcPts val="600"/>
              </a:spcAft>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747695" indent="-231769" algn="l" defTabSz="914377"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Arial" pitchFamily="34" charset="0"/>
                <a:ea typeface="+mn-ea"/>
                <a:cs typeface="Arial" pitchFamily="34" charset="0"/>
              </a:defRPr>
            </a:lvl3pPr>
            <a:lvl4pPr marL="1030262" indent="-228594" algn="l" defTabSz="914377" rtl="0" eaLnBrk="1" latinLnBrk="0" hangingPunct="1">
              <a:spcBef>
                <a:spcPts val="0"/>
              </a:spcBef>
              <a:spcAft>
                <a:spcPts val="600"/>
              </a:spcAft>
              <a:buClr>
                <a:schemeClr val="tx2"/>
              </a:buClr>
              <a:buFont typeface="Arial" pitchFamily="34" charset="0"/>
              <a:buChar char="–"/>
              <a:defRPr sz="1800" kern="1200">
                <a:solidFill>
                  <a:schemeClr val="tx1"/>
                </a:solidFill>
                <a:latin typeface="Arial" pitchFamily="34" charset="0"/>
                <a:ea typeface="+mn-ea"/>
                <a:cs typeface="Arial" pitchFamily="34" charset="0"/>
              </a:defRPr>
            </a:lvl4pPr>
            <a:lvl5pPr marL="1319180" indent="-228594" algn="l" defTabSz="914377" rtl="0" eaLnBrk="1" latinLnBrk="0" hangingPunct="1">
              <a:spcBef>
                <a:spcPts val="0"/>
              </a:spcBef>
              <a:spcAft>
                <a:spcPts val="600"/>
              </a:spcAft>
              <a:buClr>
                <a:schemeClr val="tx2"/>
              </a:buClr>
              <a:buSzPct val="60000"/>
              <a:buFont typeface="Wingdings" pitchFamily="2" charset="2"/>
              <a:buChar char="q"/>
              <a:defRPr sz="1800" kern="1200">
                <a:solidFill>
                  <a:schemeClr val="tx1"/>
                </a:solidFill>
                <a:latin typeface="Arial" pitchFamily="34" charset="0"/>
                <a:ea typeface="+mn-ea"/>
                <a:cs typeface="Arial" pitchFamily="34" charset="0"/>
              </a:defRPr>
            </a:lvl5pPr>
            <a:lvl6pPr marL="1608098" indent="-228594" algn="l" defTabSz="914377" rtl="0" eaLnBrk="1" latinLnBrk="0" hangingPunct="1">
              <a:spcBef>
                <a:spcPts val="0"/>
              </a:spcBef>
              <a:spcAft>
                <a:spcPts val="600"/>
              </a:spcAft>
              <a:buClr>
                <a:schemeClr val="tx2"/>
              </a:buClr>
              <a:buFont typeface="Helvetica LT Std" pitchFamily="34" charset="0"/>
              <a:buChar char="–"/>
              <a:defRPr sz="1800" kern="1200">
                <a:solidFill>
                  <a:schemeClr val="tx1"/>
                </a:solidFill>
                <a:latin typeface="Arial" pitchFamily="34" charset="0"/>
                <a:ea typeface="+mn-ea"/>
                <a:cs typeface="Arial" pitchFamily="34" charset="0"/>
              </a:defRPr>
            </a:lvl6pPr>
            <a:lvl7pPr marL="2971726" indent="-228594" algn="l" defTabSz="914377"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dirty="0"/>
              <a:t>Decimal Implementation</a:t>
            </a:r>
          </a:p>
          <a:p>
            <a:pPr lvl="1"/>
            <a:r>
              <a:rPr lang="en-US" dirty="0"/>
              <a:t>Decimal: Python package for representing numbers exactly</a:t>
            </a:r>
          </a:p>
          <a:p>
            <a:pPr lvl="1"/>
            <a:r>
              <a:rPr lang="en-US" dirty="0"/>
              <a:t>Resolves underflow by performing computations exactly</a:t>
            </a:r>
          </a:p>
          <a:p>
            <a:endParaRPr lang="en-US" dirty="0"/>
          </a:p>
        </p:txBody>
      </p:sp>
      <p:sp>
        <p:nvSpPr>
          <p:cNvPr id="10" name="Content Placeholder 3">
            <a:extLst>
              <a:ext uri="{FF2B5EF4-FFF2-40B4-BE49-F238E27FC236}">
                <a16:creationId xmlns="" xmlns:a16="http://schemas.microsoft.com/office/drawing/2014/main" id="{4E3BD057-0C03-4FBA-BB66-407472D43A66}"/>
              </a:ext>
            </a:extLst>
          </p:cNvPr>
          <p:cNvSpPr txBox="1">
            <a:spLocks/>
          </p:cNvSpPr>
          <p:nvPr/>
        </p:nvSpPr>
        <p:spPr>
          <a:xfrm>
            <a:off x="3148083" y="3289680"/>
            <a:ext cx="6302234" cy="801045"/>
          </a:xfrm>
          <a:prstGeom prst="rect">
            <a:avLst/>
          </a:prstGeom>
        </p:spPr>
        <p:txBody>
          <a:bodyPr vert="horz" lIns="91440" tIns="45720" rIns="91440" bIns="45720" rtlCol="0">
            <a:noAutofit/>
          </a:bodyPr>
          <a:lstStyle>
            <a:lvl1pPr marL="231769" indent="-231769" algn="l" defTabSz="914377" rtl="0" eaLnBrk="1" latinLnBrk="0" hangingPunct="1">
              <a:spcBef>
                <a:spcPts val="0"/>
              </a:spcBef>
              <a:spcAft>
                <a:spcPts val="600"/>
              </a:spcAft>
              <a:buClr>
                <a:schemeClr val="tx2"/>
              </a:buClr>
              <a:buSzPct val="120000"/>
              <a:buFont typeface="Wingdings" pitchFamily="2" charset="2"/>
              <a:buChar char="§"/>
              <a:defRPr sz="2000" b="1" kern="1200">
                <a:solidFill>
                  <a:schemeClr val="tx1"/>
                </a:solidFill>
                <a:latin typeface="Arial" pitchFamily="34" charset="0"/>
                <a:ea typeface="+mn-ea"/>
                <a:cs typeface="Arial" pitchFamily="34" charset="0"/>
              </a:defRPr>
            </a:lvl1pPr>
            <a:lvl2pPr marL="515926" indent="-228594" algn="l" defTabSz="914377" rtl="0" eaLnBrk="1" latinLnBrk="0" hangingPunct="1">
              <a:spcBef>
                <a:spcPts val="0"/>
              </a:spcBef>
              <a:spcAft>
                <a:spcPts val="600"/>
              </a:spcAft>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747695" indent="-231769" algn="l" defTabSz="914377"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Arial" pitchFamily="34" charset="0"/>
                <a:ea typeface="+mn-ea"/>
                <a:cs typeface="Arial" pitchFamily="34" charset="0"/>
              </a:defRPr>
            </a:lvl3pPr>
            <a:lvl4pPr marL="1030262" indent="-228594" algn="l" defTabSz="914377" rtl="0" eaLnBrk="1" latinLnBrk="0" hangingPunct="1">
              <a:spcBef>
                <a:spcPts val="0"/>
              </a:spcBef>
              <a:spcAft>
                <a:spcPts val="600"/>
              </a:spcAft>
              <a:buClr>
                <a:schemeClr val="tx2"/>
              </a:buClr>
              <a:buFont typeface="Arial" pitchFamily="34" charset="0"/>
              <a:buChar char="–"/>
              <a:defRPr sz="1800" kern="1200">
                <a:solidFill>
                  <a:schemeClr val="tx1"/>
                </a:solidFill>
                <a:latin typeface="Arial" pitchFamily="34" charset="0"/>
                <a:ea typeface="+mn-ea"/>
                <a:cs typeface="Arial" pitchFamily="34" charset="0"/>
              </a:defRPr>
            </a:lvl4pPr>
            <a:lvl5pPr marL="1319180" indent="-228594" algn="l" defTabSz="914377" rtl="0" eaLnBrk="1" latinLnBrk="0" hangingPunct="1">
              <a:spcBef>
                <a:spcPts val="0"/>
              </a:spcBef>
              <a:spcAft>
                <a:spcPts val="600"/>
              </a:spcAft>
              <a:buClr>
                <a:schemeClr val="tx2"/>
              </a:buClr>
              <a:buSzPct val="60000"/>
              <a:buFont typeface="Wingdings" pitchFamily="2" charset="2"/>
              <a:buChar char="q"/>
              <a:defRPr sz="1800" kern="1200">
                <a:solidFill>
                  <a:schemeClr val="tx1"/>
                </a:solidFill>
                <a:latin typeface="Arial" pitchFamily="34" charset="0"/>
                <a:ea typeface="+mn-ea"/>
                <a:cs typeface="Arial" pitchFamily="34" charset="0"/>
              </a:defRPr>
            </a:lvl5pPr>
            <a:lvl6pPr marL="1608098" indent="-228594" algn="l" defTabSz="914377" rtl="0" eaLnBrk="1" latinLnBrk="0" hangingPunct="1">
              <a:spcBef>
                <a:spcPts val="0"/>
              </a:spcBef>
              <a:spcAft>
                <a:spcPts val="600"/>
              </a:spcAft>
              <a:buClr>
                <a:schemeClr val="tx2"/>
              </a:buClr>
              <a:buFont typeface="Helvetica LT Std" pitchFamily="34" charset="0"/>
              <a:buChar char="–"/>
              <a:defRPr sz="1800" kern="1200">
                <a:solidFill>
                  <a:schemeClr val="tx1"/>
                </a:solidFill>
                <a:latin typeface="Arial" pitchFamily="34" charset="0"/>
                <a:ea typeface="+mn-ea"/>
                <a:cs typeface="Arial" pitchFamily="34" charset="0"/>
              </a:defRPr>
            </a:lvl6pPr>
            <a:lvl7pPr marL="2971726" indent="-228594" algn="l" defTabSz="914377"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dirty="0"/>
              <a:t>Shuffling option implemented for both methods</a:t>
            </a:r>
          </a:p>
          <a:p>
            <a:pPr lvl="1"/>
            <a:r>
              <a:rPr lang="en-US" dirty="0"/>
              <a:t>Randomizes order of contribution from neighbors</a:t>
            </a:r>
          </a:p>
        </p:txBody>
      </p:sp>
      <p:graphicFrame>
        <p:nvGraphicFramePr>
          <p:cNvPr id="22" name="Content Placeholder 21">
            <a:extLst>
              <a:ext uri="{FF2B5EF4-FFF2-40B4-BE49-F238E27FC236}">
                <a16:creationId xmlns="" xmlns:a16="http://schemas.microsoft.com/office/drawing/2014/main" id="{51C804BF-ED5D-47C5-B3AE-245A3F5BBA64}"/>
              </a:ext>
            </a:extLst>
          </p:cNvPr>
          <p:cNvGraphicFramePr>
            <a:graphicFrameLocks noGrp="1"/>
          </p:cNvGraphicFramePr>
          <p:nvPr>
            <p:ph sz="half" idx="1"/>
            <p:extLst>
              <p:ext uri="{D42A27DB-BD31-4B8C-83A1-F6EECF244321}">
                <p14:modId xmlns:p14="http://schemas.microsoft.com/office/powerpoint/2010/main" val="151118663"/>
              </p:ext>
            </p:extLst>
          </p:nvPr>
        </p:nvGraphicFramePr>
        <p:xfrm>
          <a:off x="812799" y="3690204"/>
          <a:ext cx="11067575" cy="2640840"/>
        </p:xfrm>
        <a:graphic>
          <a:graphicData uri="http://schemas.openxmlformats.org/drawingml/2006/table">
            <a:tbl>
              <a:tblPr firstRow="1" bandRow="1">
                <a:tableStyleId>{5C22544A-7EE6-4342-B048-85BDC9FD1C3A}</a:tableStyleId>
              </a:tblPr>
              <a:tblGrid>
                <a:gridCol w="1978168">
                  <a:extLst>
                    <a:ext uri="{9D8B030D-6E8A-4147-A177-3AD203B41FA5}">
                      <a16:colId xmlns="" xmlns:a16="http://schemas.microsoft.com/office/drawing/2014/main" val="2285788207"/>
                    </a:ext>
                  </a:extLst>
                </a:gridCol>
                <a:gridCol w="2245057">
                  <a:extLst>
                    <a:ext uri="{9D8B030D-6E8A-4147-A177-3AD203B41FA5}">
                      <a16:colId xmlns="" xmlns:a16="http://schemas.microsoft.com/office/drawing/2014/main" val="2084535446"/>
                    </a:ext>
                  </a:extLst>
                </a:gridCol>
                <a:gridCol w="2217761">
                  <a:extLst>
                    <a:ext uri="{9D8B030D-6E8A-4147-A177-3AD203B41FA5}">
                      <a16:colId xmlns="" xmlns:a16="http://schemas.microsoft.com/office/drawing/2014/main" val="1892265720"/>
                    </a:ext>
                  </a:extLst>
                </a:gridCol>
                <a:gridCol w="2413074">
                  <a:extLst>
                    <a:ext uri="{9D8B030D-6E8A-4147-A177-3AD203B41FA5}">
                      <a16:colId xmlns="" xmlns:a16="http://schemas.microsoft.com/office/drawing/2014/main" val="2984091993"/>
                    </a:ext>
                  </a:extLst>
                </a:gridCol>
                <a:gridCol w="2213515">
                  <a:extLst>
                    <a:ext uri="{9D8B030D-6E8A-4147-A177-3AD203B41FA5}">
                      <a16:colId xmlns="" xmlns:a16="http://schemas.microsoft.com/office/drawing/2014/main" val="679161423"/>
                    </a:ext>
                  </a:extLst>
                </a:gridCol>
              </a:tblGrid>
              <a:tr h="401092">
                <a:tc gridSpan="5">
                  <a:txBody>
                    <a:bodyPr/>
                    <a:lstStyle/>
                    <a:p>
                      <a:pPr algn="ctr"/>
                      <a:r>
                        <a:rPr lang="en-US" dirty="0"/>
                        <a:t>Run Time Comparisons</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 xmlns:a16="http://schemas.microsoft.com/office/drawing/2014/main" val="2357667135"/>
                  </a:ext>
                </a:extLst>
              </a:tr>
              <a:tr h="460080">
                <a:tc>
                  <a:txBody>
                    <a:bodyPr/>
                    <a:lstStyle/>
                    <a:p>
                      <a:endParaRPr lang="en-US" dirty="0"/>
                    </a:p>
                  </a:txBody>
                  <a:tcPr/>
                </a:tc>
                <a:tc>
                  <a:txBody>
                    <a:bodyPr/>
                    <a:lstStyle/>
                    <a:p>
                      <a:r>
                        <a:rPr lang="en-US" dirty="0"/>
                        <a:t>Decimal (No </a:t>
                      </a:r>
                      <a:r>
                        <a:rPr lang="en-US" dirty="0" err="1"/>
                        <a:t>Shuff</a:t>
                      </a:r>
                      <a:r>
                        <a:rPr lang="en-US" dirty="0"/>
                        <a:t>.)</a:t>
                      </a:r>
                    </a:p>
                  </a:txBody>
                  <a:tcPr/>
                </a:tc>
                <a:tc>
                  <a:txBody>
                    <a:bodyPr/>
                    <a:lstStyle/>
                    <a:p>
                      <a:r>
                        <a:rPr lang="en-US" dirty="0"/>
                        <a:t>Decimal (</a:t>
                      </a:r>
                      <a:r>
                        <a:rPr lang="en-US" dirty="0" err="1"/>
                        <a:t>Shuff</a:t>
                      </a:r>
                      <a:r>
                        <a:rPr lang="en-US" dirty="0"/>
                        <a:t>.)</a:t>
                      </a:r>
                    </a:p>
                  </a:txBody>
                  <a:tcPr/>
                </a:tc>
                <a:tc>
                  <a:txBody>
                    <a:bodyPr/>
                    <a:lstStyle/>
                    <a:p>
                      <a:r>
                        <a:rPr lang="en-US" dirty="0"/>
                        <a:t>Log-Space (No </a:t>
                      </a:r>
                      <a:r>
                        <a:rPr lang="en-US" dirty="0" err="1"/>
                        <a:t>Shuff</a:t>
                      </a:r>
                      <a:r>
                        <a:rPr lang="en-US" dirty="0"/>
                        <a:t>.)</a:t>
                      </a:r>
                    </a:p>
                  </a:txBody>
                  <a:tcPr/>
                </a:tc>
                <a:tc>
                  <a:txBody>
                    <a:bodyPr/>
                    <a:lstStyle/>
                    <a:p>
                      <a:r>
                        <a:rPr lang="en-US" dirty="0"/>
                        <a:t>Log-Space(</a:t>
                      </a:r>
                      <a:r>
                        <a:rPr lang="en-US" dirty="0" err="1"/>
                        <a:t>Shuff</a:t>
                      </a:r>
                      <a:r>
                        <a:rPr lang="en-US" dirty="0"/>
                        <a:t>)</a:t>
                      </a:r>
                    </a:p>
                  </a:txBody>
                  <a:tcPr/>
                </a:tc>
                <a:extLst>
                  <a:ext uri="{0D108BD9-81ED-4DB2-BD59-A6C34878D82A}">
                    <a16:rowId xmlns="" xmlns:a16="http://schemas.microsoft.com/office/drawing/2014/main" val="173490800"/>
                  </a:ext>
                </a:extLst>
              </a:tr>
              <a:tr h="700433">
                <a:tc>
                  <a:txBody>
                    <a:bodyPr/>
                    <a:lstStyle/>
                    <a:p>
                      <a:r>
                        <a:rPr lang="en-US" dirty="0"/>
                        <a:t>Time (Messages)</a:t>
                      </a:r>
                    </a:p>
                  </a:txBody>
                  <a:tcPr/>
                </a:tc>
                <a:tc>
                  <a:txBody>
                    <a:bodyPr/>
                    <a:lstStyle/>
                    <a:p>
                      <a:r>
                        <a:rPr lang="en-US" dirty="0"/>
                        <a:t>~11 h 1 iteration</a:t>
                      </a:r>
                    </a:p>
                    <a:p>
                      <a:r>
                        <a:rPr lang="en-US" dirty="0"/>
                        <a:t>~22 h 2 iterations</a:t>
                      </a:r>
                    </a:p>
                  </a:txBody>
                  <a:tcPr/>
                </a:tc>
                <a:tc>
                  <a:txBody>
                    <a:bodyPr/>
                    <a:lstStyle/>
                    <a:p>
                      <a:r>
                        <a:rPr lang="en-US" dirty="0"/>
                        <a:t>~12.5 h 1 iteration</a:t>
                      </a:r>
                    </a:p>
                    <a:p>
                      <a:r>
                        <a:rPr lang="en-US" dirty="0"/>
                        <a:t>~25 h 1 iterations</a:t>
                      </a:r>
                    </a:p>
                  </a:txBody>
                  <a:tcPr/>
                </a:tc>
                <a:tc>
                  <a:txBody>
                    <a:bodyPr/>
                    <a:lstStyle/>
                    <a:p>
                      <a:r>
                        <a:rPr lang="en-US" dirty="0"/>
                        <a:t>~1.5 h 1 iteration</a:t>
                      </a:r>
                    </a:p>
                    <a:p>
                      <a:r>
                        <a:rPr lang="en-US" dirty="0"/>
                        <a:t>~3 h 2 iterations</a:t>
                      </a:r>
                    </a:p>
                  </a:txBody>
                  <a:tcPr/>
                </a:tc>
                <a:tc>
                  <a:txBody>
                    <a:bodyPr/>
                    <a:lstStyle/>
                    <a:p>
                      <a:r>
                        <a:rPr lang="en-US" dirty="0"/>
                        <a:t>~3.5 h 1 iteration</a:t>
                      </a:r>
                    </a:p>
                    <a:p>
                      <a:r>
                        <a:rPr lang="en-US" dirty="0"/>
                        <a:t>~6.5 h 2 iterations</a:t>
                      </a:r>
                    </a:p>
                  </a:txBody>
                  <a:tcPr/>
                </a:tc>
                <a:extLst>
                  <a:ext uri="{0D108BD9-81ED-4DB2-BD59-A6C34878D82A}">
                    <a16:rowId xmlns="" xmlns:a16="http://schemas.microsoft.com/office/drawing/2014/main" val="3863157372"/>
                  </a:ext>
                </a:extLst>
              </a:tr>
              <a:tr h="498143">
                <a:tc>
                  <a:txBody>
                    <a:bodyPr/>
                    <a:lstStyle/>
                    <a:p>
                      <a:r>
                        <a:rPr lang="en-US" dirty="0"/>
                        <a:t>Time (Beliefs)</a:t>
                      </a:r>
                    </a:p>
                  </a:txBody>
                  <a:tcPr/>
                </a:tc>
                <a:tc>
                  <a:txBody>
                    <a:bodyPr/>
                    <a:lstStyle/>
                    <a:p>
                      <a:r>
                        <a:rPr lang="en-US" dirty="0"/>
                        <a:t>~26 sec</a:t>
                      </a:r>
                    </a:p>
                  </a:txBody>
                  <a:tcPr/>
                </a:tc>
                <a:tc>
                  <a:txBody>
                    <a:bodyPr/>
                    <a:lstStyle/>
                    <a:p>
                      <a:r>
                        <a:rPr lang="en-US" dirty="0"/>
                        <a:t>~30 sec</a:t>
                      </a:r>
                    </a:p>
                  </a:txBody>
                  <a:tcPr/>
                </a:tc>
                <a:tc>
                  <a:txBody>
                    <a:bodyPr/>
                    <a:lstStyle/>
                    <a:p>
                      <a:r>
                        <a:rPr lang="en-US" dirty="0"/>
                        <a:t>~15 sec</a:t>
                      </a:r>
                    </a:p>
                  </a:txBody>
                  <a:tcPr/>
                </a:tc>
                <a:tc>
                  <a:txBody>
                    <a:bodyPr/>
                    <a:lstStyle/>
                    <a:p>
                      <a:r>
                        <a:rPr lang="en-US" dirty="0"/>
                        <a:t>~20 sec</a:t>
                      </a:r>
                    </a:p>
                  </a:txBody>
                  <a:tcPr/>
                </a:tc>
                <a:extLst>
                  <a:ext uri="{0D108BD9-81ED-4DB2-BD59-A6C34878D82A}">
                    <a16:rowId xmlns="" xmlns:a16="http://schemas.microsoft.com/office/drawing/2014/main" val="2325471983"/>
                  </a:ext>
                </a:extLst>
              </a:tr>
              <a:tr h="401092">
                <a:tc gridSpan="5">
                  <a:txBody>
                    <a:bodyPr/>
                    <a:lstStyle/>
                    <a:p>
                      <a:r>
                        <a:rPr lang="en-US" dirty="0"/>
                        <a:t>*Statistical testing confirmed all approaches agreed in terms of actual results (message and belief values)</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 xmlns:a16="http://schemas.microsoft.com/office/drawing/2014/main" val="1377951246"/>
                  </a:ext>
                </a:extLst>
              </a:tr>
            </a:tbl>
          </a:graphicData>
        </a:graphic>
      </p:graphicFrame>
    </p:spTree>
    <p:extLst>
      <p:ext uri="{BB962C8B-B14F-4D97-AF65-F5344CB8AC3E}">
        <p14:creationId xmlns:p14="http://schemas.microsoft.com/office/powerpoint/2010/main" val="3355215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loud 18">
            <a:extLst>
              <a:ext uri="{FF2B5EF4-FFF2-40B4-BE49-F238E27FC236}">
                <a16:creationId xmlns="" xmlns:a16="http://schemas.microsoft.com/office/drawing/2014/main" id="{8DABB4AA-C207-46D3-8520-181A59D6C252}"/>
              </a:ext>
            </a:extLst>
          </p:cNvPr>
          <p:cNvSpPr/>
          <p:nvPr/>
        </p:nvSpPr>
        <p:spPr>
          <a:xfrm rot="16200000">
            <a:off x="8889831" y="1402751"/>
            <a:ext cx="2648621" cy="303374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Title 1">
            <a:extLst>
              <a:ext uri="{FF2B5EF4-FFF2-40B4-BE49-F238E27FC236}">
                <a16:creationId xmlns="" xmlns:a16="http://schemas.microsoft.com/office/drawing/2014/main" id="{6F7688F4-3C59-40CA-80CC-FBB902B1D32F}"/>
              </a:ext>
            </a:extLst>
          </p:cNvPr>
          <p:cNvSpPr>
            <a:spLocks noGrp="1"/>
          </p:cNvSpPr>
          <p:nvPr>
            <p:ph type="title"/>
          </p:nvPr>
        </p:nvSpPr>
        <p:spPr/>
        <p:txBody>
          <a:bodyPr/>
          <a:lstStyle/>
          <a:p>
            <a:r>
              <a:rPr lang="en-US" dirty="0"/>
              <a:t>Challenges &amp; Areas for Future Work</a:t>
            </a:r>
          </a:p>
        </p:txBody>
      </p:sp>
      <p:sp>
        <p:nvSpPr>
          <p:cNvPr id="3" name="Content Placeholder 2">
            <a:extLst>
              <a:ext uri="{FF2B5EF4-FFF2-40B4-BE49-F238E27FC236}">
                <a16:creationId xmlns="" xmlns:a16="http://schemas.microsoft.com/office/drawing/2014/main" id="{25FDA1DF-8DE7-4786-9B81-524B34C15DE9}"/>
              </a:ext>
            </a:extLst>
          </p:cNvPr>
          <p:cNvSpPr>
            <a:spLocks noGrp="1"/>
          </p:cNvSpPr>
          <p:nvPr>
            <p:ph idx="1"/>
          </p:nvPr>
        </p:nvSpPr>
        <p:spPr>
          <a:xfrm>
            <a:off x="633600" y="1458852"/>
            <a:ext cx="7477337" cy="5109472"/>
          </a:xfrm>
        </p:spPr>
        <p:txBody>
          <a:bodyPr>
            <a:normAutofit/>
          </a:bodyPr>
          <a:lstStyle/>
          <a:p>
            <a:r>
              <a:rPr lang="en-US" dirty="0"/>
              <a:t>Continuing to improve speed</a:t>
            </a:r>
          </a:p>
          <a:p>
            <a:endParaRPr lang="en-US" dirty="0"/>
          </a:p>
          <a:p>
            <a:r>
              <a:rPr lang="en-US" dirty="0"/>
              <a:t>Building in more prior knowledge</a:t>
            </a:r>
          </a:p>
          <a:p>
            <a:endParaRPr lang="en-US" dirty="0"/>
          </a:p>
          <a:p>
            <a:r>
              <a:rPr lang="en-US" dirty="0"/>
              <a:t>Expanding inferences to registrars, BGP ASNs</a:t>
            </a:r>
          </a:p>
          <a:p>
            <a:endParaRPr lang="en-US" dirty="0"/>
          </a:p>
          <a:p>
            <a:r>
              <a:rPr lang="en-US" dirty="0"/>
              <a:t>Updating </a:t>
            </a:r>
            <a:r>
              <a:rPr lang="en-US" dirty="0" err="1"/>
              <a:t>pDNS</a:t>
            </a:r>
            <a:r>
              <a:rPr lang="en-US" dirty="0"/>
              <a:t> data, “known” labels</a:t>
            </a:r>
          </a:p>
          <a:p>
            <a:endParaRPr lang="en-US" dirty="0"/>
          </a:p>
          <a:p>
            <a:r>
              <a:rPr lang="en-US" dirty="0"/>
              <a:t>Infrastructure that is both malicious and benign</a:t>
            </a:r>
          </a:p>
        </p:txBody>
      </p:sp>
      <p:pic>
        <p:nvPicPr>
          <p:cNvPr id="12" name="Graphic 11" descr="Stopwatch">
            <a:extLst>
              <a:ext uri="{FF2B5EF4-FFF2-40B4-BE49-F238E27FC236}">
                <a16:creationId xmlns="" xmlns:a16="http://schemas.microsoft.com/office/drawing/2014/main" id="{864E712E-CEEC-4FED-A645-92015D16BAB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6299200" y="1421544"/>
            <a:ext cx="1362642" cy="1362642"/>
          </a:xfrm>
          <a:prstGeom prst="rect">
            <a:avLst/>
          </a:prstGeom>
        </p:spPr>
      </p:pic>
      <p:sp>
        <p:nvSpPr>
          <p:cNvPr id="13" name="Rectangle 12">
            <a:extLst>
              <a:ext uri="{FF2B5EF4-FFF2-40B4-BE49-F238E27FC236}">
                <a16:creationId xmlns="" xmlns:a16="http://schemas.microsoft.com/office/drawing/2014/main" id="{E8DCD5F0-7983-4BDE-8DA5-E88D8456DAA7}"/>
              </a:ext>
            </a:extLst>
          </p:cNvPr>
          <p:cNvSpPr/>
          <p:nvPr/>
        </p:nvSpPr>
        <p:spPr>
          <a:xfrm>
            <a:off x="9616359" y="1972695"/>
            <a:ext cx="791522" cy="407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Threat Feeds</a:t>
            </a:r>
          </a:p>
        </p:txBody>
      </p:sp>
      <p:sp>
        <p:nvSpPr>
          <p:cNvPr id="15" name="Rectangle 14">
            <a:extLst>
              <a:ext uri="{FF2B5EF4-FFF2-40B4-BE49-F238E27FC236}">
                <a16:creationId xmlns="" xmlns:a16="http://schemas.microsoft.com/office/drawing/2014/main" id="{146A387D-E15C-4F5C-9465-556F9EBB1985}"/>
              </a:ext>
            </a:extLst>
          </p:cNvPr>
          <p:cNvSpPr/>
          <p:nvPr/>
        </p:nvSpPr>
        <p:spPr>
          <a:xfrm>
            <a:off x="9187162" y="2622771"/>
            <a:ext cx="1026980" cy="543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Registration Information</a:t>
            </a:r>
          </a:p>
        </p:txBody>
      </p:sp>
      <p:sp>
        <p:nvSpPr>
          <p:cNvPr id="17" name="Rectangle 16">
            <a:extLst>
              <a:ext uri="{FF2B5EF4-FFF2-40B4-BE49-F238E27FC236}">
                <a16:creationId xmlns="" xmlns:a16="http://schemas.microsoft.com/office/drawing/2014/main" id="{D281D48C-C724-4CE4-9C64-E27C674DA81C}"/>
              </a:ext>
            </a:extLst>
          </p:cNvPr>
          <p:cNvSpPr/>
          <p:nvPr/>
        </p:nvSpPr>
        <p:spPr>
          <a:xfrm>
            <a:off x="10363920" y="2809189"/>
            <a:ext cx="955834" cy="4055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Certificate Information</a:t>
            </a:r>
          </a:p>
        </p:txBody>
      </p:sp>
      <p:sp>
        <p:nvSpPr>
          <p:cNvPr id="21" name="Rectangle 20">
            <a:extLst>
              <a:ext uri="{FF2B5EF4-FFF2-40B4-BE49-F238E27FC236}">
                <a16:creationId xmlns="" xmlns:a16="http://schemas.microsoft.com/office/drawing/2014/main" id="{AB5F96A2-82FC-4474-B8E1-11B102558709}"/>
              </a:ext>
            </a:extLst>
          </p:cNvPr>
          <p:cNvSpPr/>
          <p:nvPr/>
        </p:nvSpPr>
        <p:spPr>
          <a:xfrm>
            <a:off x="9892736" y="3440937"/>
            <a:ext cx="819692" cy="394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Analytics</a:t>
            </a:r>
          </a:p>
        </p:txBody>
      </p:sp>
      <p:pic>
        <p:nvPicPr>
          <p:cNvPr id="60" name="Picture 59">
            <a:extLst>
              <a:ext uri="{FF2B5EF4-FFF2-40B4-BE49-F238E27FC236}">
                <a16:creationId xmlns="" xmlns:a16="http://schemas.microsoft.com/office/drawing/2014/main" id="{7F880F3D-8315-479A-8887-1B8B0F0C29CF}"/>
              </a:ext>
            </a:extLst>
          </p:cNvPr>
          <p:cNvPicPr>
            <a:picLocks noChangeAspect="1"/>
          </p:cNvPicPr>
          <p:nvPr/>
        </p:nvPicPr>
        <p:blipFill rotWithShape="1">
          <a:blip r:embed="rId4">
            <a:extLst>
              <a:ext uri="{28A0092B-C50C-407E-A947-70E740481C1C}">
                <a14:useLocalDpi xmlns:a14="http://schemas.microsoft.com/office/drawing/2010/main" val="0"/>
              </a:ext>
            </a:extLst>
          </a:blip>
          <a:srcRect l="14351" t="14082" r="17134" b="15142"/>
          <a:stretch/>
        </p:blipFill>
        <p:spPr>
          <a:xfrm>
            <a:off x="6517034" y="3638138"/>
            <a:ext cx="2103195" cy="1289981"/>
          </a:xfrm>
          <a:prstGeom prst="rect">
            <a:avLst/>
          </a:prstGeom>
        </p:spPr>
      </p:pic>
      <p:sp>
        <p:nvSpPr>
          <p:cNvPr id="22" name="Rectangle: Rounded Corners 21">
            <a:extLst>
              <a:ext uri="{FF2B5EF4-FFF2-40B4-BE49-F238E27FC236}">
                <a16:creationId xmlns="" xmlns:a16="http://schemas.microsoft.com/office/drawing/2014/main" id="{676E4B43-3F7B-4989-B5E3-DCB102C98479}"/>
              </a:ext>
            </a:extLst>
          </p:cNvPr>
          <p:cNvSpPr/>
          <p:nvPr/>
        </p:nvSpPr>
        <p:spPr>
          <a:xfrm>
            <a:off x="8697270" y="4720972"/>
            <a:ext cx="1372447" cy="597341"/>
          </a:xfrm>
          <a:prstGeom prst="round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Prior Probability Malicious</a:t>
            </a:r>
          </a:p>
        </p:txBody>
      </p:sp>
      <p:cxnSp>
        <p:nvCxnSpPr>
          <p:cNvPr id="26" name="Straight Arrow Connector 25">
            <a:extLst>
              <a:ext uri="{FF2B5EF4-FFF2-40B4-BE49-F238E27FC236}">
                <a16:creationId xmlns="" xmlns:a16="http://schemas.microsoft.com/office/drawing/2014/main" id="{738EBC8D-238A-4598-BEB9-D2BD1AD593D3}"/>
              </a:ext>
            </a:extLst>
          </p:cNvPr>
          <p:cNvCxnSpPr>
            <a:cxnSpLocks/>
            <a:stCxn id="19" idx="2"/>
            <a:endCxn id="22" idx="0"/>
          </p:cNvCxnSpPr>
          <p:nvPr/>
        </p:nvCxnSpPr>
        <p:spPr>
          <a:xfrm flipH="1">
            <a:off x="9383494" y="4235717"/>
            <a:ext cx="830648" cy="4852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 xmlns:a16="http://schemas.microsoft.com/office/drawing/2014/main" id="{CDEE20CF-9AFD-4062-AF96-8020DBDD53A5}"/>
              </a:ext>
            </a:extLst>
          </p:cNvPr>
          <p:cNvSpPr/>
          <p:nvPr/>
        </p:nvSpPr>
        <p:spPr>
          <a:xfrm>
            <a:off x="10291183" y="4720972"/>
            <a:ext cx="1372447" cy="597341"/>
          </a:xfrm>
          <a:prstGeom prst="roundRect">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Prior Probability </a:t>
            </a:r>
          </a:p>
          <a:p>
            <a:pPr algn="ctr"/>
            <a:r>
              <a:rPr lang="en-US" sz="1200" dirty="0">
                <a:solidFill>
                  <a:schemeClr val="tx1"/>
                </a:solidFill>
              </a:rPr>
              <a:t>Benign</a:t>
            </a:r>
          </a:p>
        </p:txBody>
      </p:sp>
      <p:cxnSp>
        <p:nvCxnSpPr>
          <p:cNvPr id="64" name="Straight Arrow Connector 63">
            <a:extLst>
              <a:ext uri="{FF2B5EF4-FFF2-40B4-BE49-F238E27FC236}">
                <a16:creationId xmlns="" xmlns:a16="http://schemas.microsoft.com/office/drawing/2014/main" id="{25B53E03-73CD-4631-8FB7-1C58AB53D02B}"/>
              </a:ext>
            </a:extLst>
          </p:cNvPr>
          <p:cNvCxnSpPr>
            <a:cxnSpLocks/>
            <a:stCxn id="19" idx="2"/>
            <a:endCxn id="62" idx="0"/>
          </p:cNvCxnSpPr>
          <p:nvPr/>
        </p:nvCxnSpPr>
        <p:spPr>
          <a:xfrm>
            <a:off x="10214142" y="4235717"/>
            <a:ext cx="763265" cy="4852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2581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MITRE_Template16x9">
  <a:themeElements>
    <a:clrScheme name="MITRE_Corporate Palette">
      <a:dk1>
        <a:sysClr val="windowText" lastClr="000000"/>
      </a:dk1>
      <a:lt1>
        <a:sysClr val="window" lastClr="FFFFFF"/>
      </a:lt1>
      <a:dk2>
        <a:srgbClr val="005B94"/>
      </a:dk2>
      <a:lt2>
        <a:srgbClr val="DFE1DF"/>
      </a:lt2>
      <a:accent1>
        <a:srgbClr val="00B3DC"/>
      </a:accent1>
      <a:accent2>
        <a:srgbClr val="F7901E"/>
      </a:accent2>
      <a:accent3>
        <a:srgbClr val="FFE23C"/>
      </a:accent3>
      <a:accent4>
        <a:srgbClr val="BED131"/>
      </a:accent4>
      <a:accent5>
        <a:srgbClr val="C64227"/>
      </a:accent5>
      <a:accent6>
        <a:srgbClr val="FFFFFF"/>
      </a:accent6>
      <a:hlink>
        <a:srgbClr val="00B3DC"/>
      </a:hlink>
      <a:folHlink>
        <a:srgbClr val="800080"/>
      </a:folHlink>
    </a:clrScheme>
    <a:fontScheme name="MITRE Corporat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tx1">
              <a:lumMod val="50000"/>
              <a:lumOff val="50000"/>
            </a:schemeClr>
          </a:solidFill>
        </a:ln>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Aft>
            <a:spcPts val="600"/>
          </a:spcAft>
          <a:defRPr sz="1600">
            <a:ea typeface="Verdana" pitchFamily="34" charset="0"/>
            <a:cs typeface="Verdana" pitchFamily="34" charset="0"/>
          </a:defRPr>
        </a:defPPr>
      </a:lstStyle>
    </a:txDef>
  </a:objectDefaults>
  <a:extraClrSchemeLst/>
  <a:extLst>
    <a:ext uri="{05A4C25C-085E-4340-85A3-A5531E510DB2}">
      <thm15:themeFamily xmlns:thm15="http://schemas.microsoft.com/office/thememl/2012/main" name="MITRE_Briefing_Template16x9.pptx" id="{F591F8B9-20D2-4A6A-857A-710EAC9B950F}" vid="{B0B8B8B2-8210-4301-9CD5-5E672744529A}"/>
    </a:ext>
  </a:extLst>
</a:theme>
</file>

<file path=docProps/app.xml><?xml version="1.0" encoding="utf-8"?>
<Properties xmlns="http://schemas.openxmlformats.org/officeDocument/2006/extended-properties" xmlns:vt="http://schemas.openxmlformats.org/officeDocument/2006/docPropsVTypes">
  <Template>MITRE_Briefing_Template16x9</Template>
  <TotalTime>3172</TotalTime>
  <Words>890</Words>
  <Application>Microsoft Office PowerPoint</Application>
  <PresentationFormat>Widescreen</PresentationFormat>
  <Paragraphs>178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Helvetica LT Std</vt:lpstr>
      <vt:lpstr>Times New Roman</vt:lpstr>
      <vt:lpstr>Verdana</vt:lpstr>
      <vt:lpstr>Wingdings</vt:lpstr>
      <vt:lpstr>MITRE_Template16x9</vt:lpstr>
      <vt:lpstr>Detecting Malicious Domains and IPs by Fusing Threat Feeds and Passive DNS through Graph Inference</vt:lpstr>
      <vt:lpstr>Current Problems</vt:lpstr>
      <vt:lpstr>Using the Intuition</vt:lpstr>
      <vt:lpstr>Belief Propagation Algorithm (BPA)</vt:lpstr>
      <vt:lpstr>BPA for Malicious Domains and IPs</vt:lpstr>
      <vt:lpstr>Using Real Data</vt:lpstr>
      <vt:lpstr>General Results </vt:lpstr>
      <vt:lpstr>Algorithmic Comparisons</vt:lpstr>
      <vt:lpstr>Challenges &amp; Areas for Future Work</vt:lpstr>
      <vt:lpstr>Conclusions</vt:lpstr>
      <vt:lpstr>Thank you!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Malicious Domains and IPs with Graph Inference</dc:title>
  <dc:creator>Heath, Emily A.</dc:creator>
  <cp:lastModifiedBy>Aaron M. Detwiler</cp:lastModifiedBy>
  <cp:revision>85</cp:revision>
  <dcterms:created xsi:type="dcterms:W3CDTF">2017-10-06T13:47:07Z</dcterms:created>
  <dcterms:modified xsi:type="dcterms:W3CDTF">2018-01-10T05:41:06Z</dcterms:modified>
</cp:coreProperties>
</file>