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Gill Sans MT" panose="020B0502020104020203" pitchFamily="34" charset="0"/>
      <p:regular r:id="rId12"/>
      <p:bold r:id="rId13"/>
      <p:italic r:id="rId14"/>
      <p:boldItalic r:id="rId15"/>
    </p:embeddedFont>
    <p:embeddedFont>
      <p:font typeface="Cabin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C9055-4380-4092-8A86-A2772C41C590}" v="5" dt="2019-01-07T15:01:58.702"/>
  </p1510:revLst>
</p1510:revInfo>
</file>

<file path=ppt/tableStyles.xml><?xml version="1.0" encoding="utf-8"?>
<a:tblStyleLst xmlns:a="http://schemas.openxmlformats.org/drawingml/2006/main" def="{02559225-1A35-451D-9D23-DC001F4605AD}">
  <a:tblStyle styleId="{02559225-1A35-451D-9D23-DC001F4605A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9"/>
          </a:solidFill>
        </a:fill>
      </a:tcStyle>
    </a:wholeTbl>
    <a:band1H>
      <a:tcTxStyle/>
      <a:tcStyle>
        <a:tcBdr/>
        <a:fill>
          <a:solidFill>
            <a:srgbClr val="CBCC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CC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37" autoAdjust="0"/>
  </p:normalViewPr>
  <p:slideViewPr>
    <p:cSldViewPr snapToGrid="0">
      <p:cViewPr varScale="1">
        <p:scale>
          <a:sx n="75" d="100"/>
          <a:sy n="75" d="100"/>
        </p:scale>
        <p:origin x="437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180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-Why this topic is important to 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-What function I have had that led me to discuss 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-Maybe add in something from the How to be an Analyst workshop? </a:t>
            </a:r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8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Refresher on why we do what we do.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Its hard! But I want to discuss with you all how we can bring order to chaos.</a:t>
            </a:r>
            <a:endParaRPr dirty="0"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08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Increasing complexity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Its only getting harder. Between the evolving technical threats and the complexity of legal issues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Technical to business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We don’t speak the same languages but our worlds are interdependent. We need to bridge the gap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Cyber risks are costly should they come true. They can hinder all sorts of business operations. We need to communicate well so they have a voice at the table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Stakeholders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Don’t always understand why it’s a problem. Care about the bottom line. Need help adjusting expectations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Employees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Malicious or Unintentional they make our lives challenging! </a:t>
            </a:r>
            <a:endParaRPr dirty="0"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85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How they think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High light the flow. </a:t>
            </a:r>
            <a:endParaRPr dirty="0"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32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Outside of the technical aspect, there are three other parts that are important to address when communicating to executives.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Unknown actor doesn’t need to be a criminal or nation state. Could be an insider threat.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Human/Technical: What data do we need in order to start understanding the how and hopefully the why?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We run through our triage cycle to get three results: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How can we mitigate technically?  How long, what do we need? Simple or complex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Estimate: Once you have your technical mitigation then you can start speaking to financial. It will take XX amount of time to do </a:t>
            </a:r>
            <a:r>
              <a:rPr lang="en-US" dirty="0" err="1"/>
              <a:t>this..how</a:t>
            </a:r>
            <a:r>
              <a:rPr lang="en-US" dirty="0"/>
              <a:t> does this affect the bottom line?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Legal: involve from the beginning have them weigh in on what you are obligated to do, and to eventually work with you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/>
              <a:t>Execute: You now have a holistic picture that includes all three aspects. Your c suite professional can now adequately begin to work on options. </a:t>
            </a:r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615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0581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-reactive scenario</a:t>
            </a:r>
            <a:endParaRPr dirty="0"/>
          </a:p>
        </p:txBody>
      </p:sp>
      <p:sp>
        <p:nvSpPr>
          <p:cNvPr id="208" name="Google Shape;2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723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Proactive scenario </a:t>
            </a:r>
            <a:endParaRPr dirty="0"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952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969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bin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Cabin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bin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97" name="Google Shape;97;p13" descr="Digital Connections"/>
          <p:cNvPicPr preferRelativeResize="0"/>
          <p:nvPr/>
        </p:nvPicPr>
        <p:blipFill rotWithShape="1">
          <a:blip r:embed="rId3">
            <a:alphaModFix/>
          </a:blip>
          <a:srcRect l="13265" t="9090" r="3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3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99" name="Google Shape;99;p13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3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ctrTitle"/>
          </p:nvPr>
        </p:nvSpPr>
        <p:spPr>
          <a:xfrm>
            <a:off x="446534" y="4431624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</a:pPr>
            <a:r>
              <a:rPr lang="en-US">
                <a:solidFill>
                  <a:schemeClr val="lt1"/>
                </a:solidFill>
              </a:rPr>
              <a:t>THE POWER OF CYBER THREAT INTELLIGENCE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581195" y="4976697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solidFill>
                  <a:srgbClr val="00B0F0"/>
                </a:solidFill>
              </a:rPr>
              <a:t>INFLUENCE ON EXECUTIVE DECISION MAKING</a:t>
            </a:r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2147" y="696130"/>
            <a:ext cx="3733297" cy="258365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446534" y="5792538"/>
            <a:ext cx="112267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EBONI THAMAVONG, Senior Analyst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0" y="536712"/>
            <a:ext cx="12192000" cy="632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bin"/>
              <a:buNone/>
            </a:pPr>
            <a:r>
              <a:rPr lang="en-US" sz="3200">
                <a:solidFill>
                  <a:srgbClr val="FFFEFF"/>
                </a:solidFill>
              </a:rPr>
              <a:t>WHAT SECURITY PROFESSIONALS DO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594310" y="1052950"/>
            <a:ext cx="10965764" cy="3527827"/>
            <a:chOff x="146493" y="516238"/>
            <a:chExt cx="10965764" cy="3527827"/>
          </a:xfrm>
        </p:grpSpPr>
        <p:sp>
          <p:nvSpPr>
            <p:cNvPr id="115" name="Google Shape;115;p14"/>
            <p:cNvSpPr/>
            <p:nvPr/>
          </p:nvSpPr>
          <p:spPr>
            <a:xfrm>
              <a:off x="623649" y="516238"/>
              <a:ext cx="2328635" cy="232863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46493" y="2906334"/>
              <a:ext cx="3282946" cy="1137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146493" y="2906334"/>
              <a:ext cx="3282946" cy="1137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000"/>
                <a:buFont typeface="Cabin"/>
                <a:buNone/>
              </a:pPr>
              <a:r>
                <a:rPr lang="en-US" sz="2000">
                  <a:solidFill>
                    <a:schemeClr val="accent1"/>
                  </a:solidFill>
                  <a:latin typeface="Cabin"/>
                  <a:ea typeface="Cabin"/>
                  <a:cs typeface="Cabin"/>
                  <a:sym typeface="Cabin"/>
                </a:rPr>
                <a:t>Assess emerging threats that might impact the business objectives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accent1"/>
                </a:buClr>
                <a:buSzPts val="2000"/>
                <a:buFont typeface="Cabin"/>
                <a:buNone/>
              </a:pPr>
              <a:r>
                <a:rPr lang="en-US" sz="2000">
                  <a:solidFill>
                    <a:schemeClr val="accent1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481112" y="516238"/>
              <a:ext cx="2328635" cy="232863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4001166" y="2889723"/>
              <a:ext cx="3282946" cy="1137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4001166" y="2889723"/>
              <a:ext cx="3282946" cy="1137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000"/>
                <a:buFont typeface="Cabin"/>
                <a:buNone/>
              </a:pPr>
              <a:r>
                <a:rPr lang="en-US" sz="2000">
                  <a:solidFill>
                    <a:schemeClr val="accent1"/>
                  </a:solidFill>
                  <a:latin typeface="Cabin"/>
                  <a:ea typeface="Cabin"/>
                  <a:cs typeface="Cabin"/>
                  <a:sym typeface="Cabin"/>
                </a:rPr>
                <a:t>Identify the right strategies and technologies to mitigate risk</a:t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338574" y="548345"/>
              <a:ext cx="2328635" cy="232863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7829311" y="2907676"/>
              <a:ext cx="3282946" cy="1009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7829311" y="2907676"/>
              <a:ext cx="3282946" cy="1009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000"/>
                <a:buFont typeface="Cabin"/>
                <a:buNone/>
              </a:pPr>
              <a:r>
                <a:rPr lang="en-US" sz="2000">
                  <a:solidFill>
                    <a:schemeClr val="accent1"/>
                  </a:solidFill>
                  <a:latin typeface="Cabin"/>
                  <a:ea typeface="Cabin"/>
                  <a:cs typeface="Cabin"/>
                  <a:sym typeface="Cabin"/>
                </a:rPr>
                <a:t>Communicate risks to management and justify investment of resources</a:t>
              </a: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0DF5508-AFAB-4735-93F7-298FED0A9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9" name="Google Shape;129;p15" descr="Digital Numbers"/>
          <p:cNvPicPr preferRelativeResize="0"/>
          <p:nvPr/>
        </p:nvPicPr>
        <p:blipFill rotWithShape="1">
          <a:blip r:embed="rId3">
            <a:alphaModFix/>
          </a:blip>
          <a:srcRect t="10681" r="9091" b="127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5"/>
          <p:cNvGrpSpPr/>
          <p:nvPr/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31" name="Google Shape;131;p15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86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None/>
            </a:pPr>
            <a:r>
              <a:rPr lang="en-US" sz="3200"/>
              <a:t>CHALLENGES FOR THE CYBER PROFESSIONAL</a:t>
            </a:r>
            <a:endParaRPr/>
          </a:p>
        </p:txBody>
      </p:sp>
      <p:grpSp>
        <p:nvGrpSpPr>
          <p:cNvPr id="135" name="Google Shape;135;p15"/>
          <p:cNvGrpSpPr/>
          <p:nvPr/>
        </p:nvGrpSpPr>
        <p:grpSpPr>
          <a:xfrm>
            <a:off x="-3309003" y="1579857"/>
            <a:ext cx="10835533" cy="4800732"/>
            <a:chOff x="-4028574" y="-618397"/>
            <a:chExt cx="10835533" cy="4800732"/>
          </a:xfrm>
        </p:grpSpPr>
        <p:sp>
          <p:nvSpPr>
            <p:cNvPr id="136" name="Google Shape;136;p15"/>
            <p:cNvSpPr/>
            <p:nvPr/>
          </p:nvSpPr>
          <p:spPr>
            <a:xfrm>
              <a:off x="-4028574" y="-618397"/>
              <a:ext cx="4800732" cy="4800732"/>
            </a:xfrm>
            <a:prstGeom prst="blockArc">
              <a:avLst>
                <a:gd name="adj1" fmla="val 18900000"/>
                <a:gd name="adj2" fmla="val 2700000"/>
                <a:gd name="adj3" fmla="val 450"/>
              </a:avLst>
            </a:prstGeom>
            <a:noFill/>
            <a:ln w="12700" cap="rnd" cmpd="sng">
              <a:solidFill>
                <a:srgbClr val="3372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338329" y="222674"/>
              <a:ext cx="6468629" cy="445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3700" tIns="55875" rIns="55875" bIns="55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bin"/>
                <a:buNone/>
              </a:pPr>
              <a:r>
                <a:rPr lang="en-US" sz="22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Increasing complexity of threat horizon</a:t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59807" y="166970"/>
              <a:ext cx="557043" cy="557043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657658" y="890913"/>
              <a:ext cx="6149301" cy="445634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 txBox="1"/>
            <p:nvPr/>
          </p:nvSpPr>
          <p:spPr>
            <a:xfrm>
              <a:off x="657658" y="890913"/>
              <a:ext cx="6149301" cy="445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3700" tIns="55875" rIns="55875" bIns="55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bin"/>
                <a:buNone/>
              </a:pPr>
              <a:r>
                <a:rPr lang="en-US" sz="22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Translating technical threats to business risks</a:t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79136" y="835208"/>
              <a:ext cx="557043" cy="557043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755666" y="1559151"/>
              <a:ext cx="6051292" cy="445634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755666" y="1559151"/>
              <a:ext cx="6051292" cy="445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3700" tIns="55875" rIns="55875" bIns="55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bin"/>
                <a:buNone/>
              </a:pPr>
              <a:r>
                <a:rPr lang="en-US" sz="22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Prioritizing cyber risks alongside business risks</a:t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77144" y="1503447"/>
              <a:ext cx="557043" cy="557043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57658" y="2227389"/>
              <a:ext cx="6149301" cy="445634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 txBox="1"/>
            <p:nvPr/>
          </p:nvSpPr>
          <p:spPr>
            <a:xfrm>
              <a:off x="657658" y="2227389"/>
              <a:ext cx="6149301" cy="445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3700" tIns="55875" rIns="55875" bIns="558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bin"/>
                <a:buNone/>
              </a:pPr>
              <a:r>
                <a:rPr lang="en-US" sz="22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Communication to stakeholders</a:t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79136" y="2171685"/>
              <a:ext cx="557043" cy="557043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38329" y="2895628"/>
              <a:ext cx="6468629" cy="445634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338329" y="2895628"/>
              <a:ext cx="6468629" cy="445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3700" tIns="55875" rIns="55875" bIns="558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bin"/>
                <a:buNone/>
              </a:pPr>
              <a:r>
                <a:rPr lang="en-US" sz="22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Managing the biggest risk of them all: employees</a:t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9807" y="2839923"/>
              <a:ext cx="557043" cy="557043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937EC91-54FF-41C0-8410-C5DD499B26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None/>
            </a:pPr>
            <a:r>
              <a:rPr lang="en-US" sz="3200"/>
              <a:t>EXECUTIVE DECISION MAKING</a:t>
            </a:r>
            <a:endParaRPr/>
          </a:p>
        </p:txBody>
      </p:sp>
      <p:pic>
        <p:nvPicPr>
          <p:cNvPr id="157" name="Google Shape;157;p16" descr="Chart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2231480"/>
            <a:ext cx="5422900" cy="36253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p16"/>
          <p:cNvGraphicFramePr/>
          <p:nvPr/>
        </p:nvGraphicFramePr>
        <p:xfrm>
          <a:off x="6188077" y="2763996"/>
          <a:ext cx="3026025" cy="2560360"/>
        </p:xfrm>
        <a:graphic>
          <a:graphicData uri="http://schemas.openxmlformats.org/drawingml/2006/table">
            <a:tbl>
              <a:tblPr firstRow="1" bandRow="1">
                <a:noFill/>
                <a:tableStyleId>{02559225-1A35-451D-9D23-DC001F4605AD}</a:tableStyleId>
              </a:tblPr>
              <a:tblGrid>
                <a:gridCol w="1445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How They Do 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What They Need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Limited </a:t>
                      </a:r>
                      <a:r>
                        <a:rPr lang="en-US" sz="1800"/>
                        <a:t>A</a:t>
                      </a:r>
                      <a:r>
                        <a:rPr lang="en-US" sz="1800" u="none" strike="noStrike" cap="none"/>
                        <a:t>nalysis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Options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Strength </a:t>
                      </a:r>
                      <a:r>
                        <a:rPr lang="en-US" sz="1800"/>
                        <a:t>B</a:t>
                      </a:r>
                      <a:r>
                        <a:rPr lang="en-US" sz="1800" u="none" strike="noStrike" cap="none"/>
                        <a:t>ased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Clear </a:t>
                      </a:r>
                      <a:r>
                        <a:rPr lang="en-US" sz="1800"/>
                        <a:t>C</a:t>
                      </a:r>
                      <a:r>
                        <a:rPr lang="en-US" sz="1800" u="none" strike="noStrike" cap="none"/>
                        <a:t>ategorization</a:t>
                      </a:r>
                      <a:endParaRPr/>
                    </a:p>
                  </a:txBody>
                  <a:tcPr marL="45700" marR="4570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Can </a:t>
                      </a:r>
                      <a:r>
                        <a:rPr lang="en-US" sz="1800"/>
                        <a:t>B</a:t>
                      </a:r>
                      <a:r>
                        <a:rPr lang="en-US" sz="1800" u="none" strike="noStrike" cap="none"/>
                        <a:t>e </a:t>
                      </a:r>
                      <a:r>
                        <a:rPr lang="en-US" sz="1800"/>
                        <a:t>B</a:t>
                      </a:r>
                      <a:r>
                        <a:rPr lang="en-US" sz="1800" u="none" strike="noStrike" cap="none"/>
                        <a:t>iased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Cost-</a:t>
                      </a:r>
                      <a:r>
                        <a:rPr lang="en-US" sz="1800"/>
                        <a:t>B</a:t>
                      </a:r>
                      <a:r>
                        <a:rPr lang="en-US" sz="1800" u="none" strike="noStrike" cap="none"/>
                        <a:t>enefit </a:t>
                      </a:r>
                      <a:r>
                        <a:rPr lang="en-US" sz="1800"/>
                        <a:t>A</a:t>
                      </a:r>
                      <a:r>
                        <a:rPr lang="en-US" sz="1800" u="none" strike="noStrike" cap="none"/>
                        <a:t>nalysis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59" name="Google Shape;159;p16"/>
          <p:cNvGrpSpPr/>
          <p:nvPr/>
        </p:nvGrpSpPr>
        <p:grpSpPr>
          <a:xfrm>
            <a:off x="9298188" y="1927245"/>
            <a:ext cx="2650578" cy="4309787"/>
            <a:chOff x="2229569" y="0"/>
            <a:chExt cx="2650578" cy="4309787"/>
          </a:xfrm>
        </p:grpSpPr>
        <p:sp>
          <p:nvSpPr>
            <p:cNvPr id="160" name="Google Shape;160;p16"/>
            <p:cNvSpPr/>
            <p:nvPr/>
          </p:nvSpPr>
          <p:spPr>
            <a:xfrm>
              <a:off x="2805731" y="0"/>
              <a:ext cx="2074416" cy="20747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2"/>
                    <a:pt x="29287" y="10511"/>
                    <a:pt x="56253" y="8547"/>
                  </a:cubicBezTo>
                  <a:cubicBezTo>
                    <a:pt x="83219" y="6583"/>
                    <a:pt x="107126" y="25773"/>
                    <a:pt x="111044" y="52526"/>
                  </a:cubicBezTo>
                  <a:cubicBezTo>
                    <a:pt x="114961" y="79279"/>
                    <a:pt x="97559" y="104517"/>
                    <a:pt x="71162" y="110367"/>
                  </a:cubicBezTo>
                  <a:lnTo>
                    <a:pt x="70593" y="118429"/>
                  </a:lnTo>
                  <a:lnTo>
                    <a:pt x="56830" y="104890"/>
                  </a:lnTo>
                  <a:lnTo>
                    <a:pt x="72706" y="88508"/>
                  </a:lnTo>
                  <a:lnTo>
                    <a:pt x="72145" y="96445"/>
                  </a:lnTo>
                  <a:cubicBezTo>
                    <a:pt x="90761" y="90240"/>
                    <a:pt x="101708" y="70999"/>
                    <a:pt x="97532" y="51824"/>
                  </a:cubicBezTo>
                  <a:cubicBezTo>
                    <a:pt x="93356" y="32649"/>
                    <a:pt x="75399" y="19705"/>
                    <a:pt x="55889" y="21805"/>
                  </a:cubicBezTo>
                  <a:cubicBezTo>
                    <a:pt x="36379" y="23906"/>
                    <a:pt x="21588" y="40375"/>
                    <a:pt x="21588" y="60000"/>
                  </a:cubicBezTo>
                  <a:close/>
                </a:path>
              </a:pathLst>
            </a:custGeom>
            <a:solidFill>
              <a:srgbClr val="173160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264245" y="749041"/>
              <a:ext cx="1152713" cy="576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3264245" y="749041"/>
              <a:ext cx="1152713" cy="576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Analysts</a:t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2229569" y="1192087"/>
              <a:ext cx="2074416" cy="20747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481" y="23524"/>
                  </a:moveTo>
                  <a:lnTo>
                    <a:pt x="87165" y="32840"/>
                  </a:lnTo>
                  <a:lnTo>
                    <a:pt x="87165" y="32840"/>
                  </a:lnTo>
                  <a:cubicBezTo>
                    <a:pt x="75945" y="21617"/>
                    <a:pt x="58981" y="18448"/>
                    <a:pt x="44467" y="24866"/>
                  </a:cubicBezTo>
                  <a:cubicBezTo>
                    <a:pt x="29954" y="31283"/>
                    <a:pt x="20881" y="45964"/>
                    <a:pt x="21631" y="61816"/>
                  </a:cubicBezTo>
                  <a:cubicBezTo>
                    <a:pt x="22381" y="77668"/>
                    <a:pt x="32801" y="91427"/>
                    <a:pt x="47855" y="96445"/>
                  </a:cubicBezTo>
                  <a:lnTo>
                    <a:pt x="47294" y="88508"/>
                  </a:lnTo>
                  <a:lnTo>
                    <a:pt x="63170" y="104890"/>
                  </a:lnTo>
                  <a:lnTo>
                    <a:pt x="49407" y="118429"/>
                  </a:lnTo>
                  <a:lnTo>
                    <a:pt x="48838" y="110367"/>
                  </a:lnTo>
                  <a:lnTo>
                    <a:pt x="48838" y="110367"/>
                  </a:lnTo>
                  <a:cubicBezTo>
                    <a:pt x="27395" y="105615"/>
                    <a:pt x="11311" y="87806"/>
                    <a:pt x="8761" y="65990"/>
                  </a:cubicBezTo>
                  <a:cubicBezTo>
                    <a:pt x="6211" y="44174"/>
                    <a:pt x="17753" y="23136"/>
                    <a:pt x="37522" y="13566"/>
                  </a:cubicBezTo>
                  <a:cubicBezTo>
                    <a:pt x="57291" y="3995"/>
                    <a:pt x="80952" y="7992"/>
                    <a:pt x="96481" y="23524"/>
                  </a:cubicBezTo>
                  <a:close/>
                </a:path>
              </a:pathLst>
            </a:custGeom>
            <a:solidFill>
              <a:srgbClr val="173160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2690421" y="1948024"/>
              <a:ext cx="1152713" cy="576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3268196" y="3148799"/>
              <a:ext cx="1152600" cy="5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Executives</a:t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953375" y="2526828"/>
              <a:ext cx="1782244" cy="1782959"/>
            </a:xfrm>
            <a:prstGeom prst="blockArc">
              <a:avLst>
                <a:gd name="adj1" fmla="val 13500000"/>
                <a:gd name="adj2" fmla="val 10800000"/>
                <a:gd name="adj3" fmla="val 12740"/>
              </a:avLst>
            </a:prstGeom>
            <a:solidFill>
              <a:srgbClr val="173160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266972" y="3148731"/>
              <a:ext cx="1152713" cy="576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 txBox="1"/>
            <p:nvPr/>
          </p:nvSpPr>
          <p:spPr>
            <a:xfrm>
              <a:off x="2521686" y="1948880"/>
              <a:ext cx="1782300" cy="5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bin"/>
                <a:buNone/>
              </a:pPr>
              <a:r>
                <a:rPr lang="en-US" sz="1800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Communication Framework</a:t>
              </a: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99E1E09-F49A-4B7D-9B6E-3C2579A2AC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None/>
            </a:pPr>
            <a:r>
              <a:rPr lang="en-US" sz="3200"/>
              <a:t>DECISION FRAMEWORK</a:t>
            </a:r>
            <a:endParaRPr/>
          </a:p>
        </p:txBody>
      </p:sp>
      <p:grpSp>
        <p:nvGrpSpPr>
          <p:cNvPr id="174" name="Google Shape;174;p17"/>
          <p:cNvGrpSpPr/>
          <p:nvPr/>
        </p:nvGrpSpPr>
        <p:grpSpPr>
          <a:xfrm>
            <a:off x="4180889" y="2678577"/>
            <a:ext cx="7842603" cy="2380525"/>
            <a:chOff x="3904" y="261197"/>
            <a:chExt cx="7842603" cy="2380525"/>
          </a:xfrm>
        </p:grpSpPr>
        <p:sp>
          <p:nvSpPr>
            <p:cNvPr id="175" name="Google Shape;175;p17"/>
            <p:cNvSpPr/>
            <p:nvPr/>
          </p:nvSpPr>
          <p:spPr>
            <a:xfrm>
              <a:off x="3904" y="261197"/>
              <a:ext cx="1775312" cy="125279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437997"/>
                </a:gs>
                <a:gs pos="84000">
                  <a:srgbClr val="26576F"/>
                </a:gs>
                <a:gs pos="100000">
                  <a:srgbClr val="26576F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3904" y="261197"/>
              <a:ext cx="1775312" cy="71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225" tIns="206225" rIns="206225" bIns="1104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bin"/>
                <a:buNone/>
              </a:pPr>
              <a:r>
                <a:rPr lang="en-US" sz="29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Mitigate</a:t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67522" y="971322"/>
              <a:ext cx="1775312" cy="1670400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l="-5998" r="-5999"/>
              </a:stretch>
            </a:blipFill>
            <a:ln w="12700" cap="rnd" cmpd="sng">
              <a:solidFill>
                <a:srgbClr val="2F688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2048347" y="395259"/>
              <a:ext cx="570557" cy="44200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189AF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 txBox="1"/>
            <p:nvPr/>
          </p:nvSpPr>
          <p:spPr>
            <a:xfrm>
              <a:off x="2048347" y="483659"/>
              <a:ext cx="437957" cy="265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endParaRPr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2855740" y="261197"/>
              <a:ext cx="1775312" cy="125279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8C2D6"/>
                </a:gs>
                <a:gs pos="84000">
                  <a:srgbClr val="6D94B2"/>
                </a:gs>
                <a:gs pos="100000">
                  <a:srgbClr val="6D94B2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 txBox="1"/>
            <p:nvPr/>
          </p:nvSpPr>
          <p:spPr>
            <a:xfrm>
              <a:off x="2855740" y="261197"/>
              <a:ext cx="1775312" cy="71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850" tIns="206225" rIns="118850" bIns="1104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bin"/>
                <a:buNone/>
              </a:pPr>
              <a:r>
                <a:rPr lang="en-US" sz="29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Estimate</a:t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3219358" y="971322"/>
              <a:ext cx="1775312" cy="1670400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 l="-5998" r="-5999"/>
              </a:stretch>
            </a:blipFill>
            <a:ln w="12700" cap="rnd" cmpd="sng">
              <a:solidFill>
                <a:srgbClr val="83AAC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4900184" y="395259"/>
              <a:ext cx="570557" cy="44200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D0DE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 txBox="1"/>
            <p:nvPr/>
          </p:nvSpPr>
          <p:spPr>
            <a:xfrm>
              <a:off x="4900184" y="483659"/>
              <a:ext cx="437957" cy="265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endParaRPr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707576" y="261197"/>
              <a:ext cx="1775312" cy="125279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8C2D6"/>
                </a:gs>
                <a:gs pos="84000">
                  <a:srgbClr val="6D94B2"/>
                </a:gs>
                <a:gs pos="100000">
                  <a:srgbClr val="6D94B2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 txBox="1"/>
            <p:nvPr/>
          </p:nvSpPr>
          <p:spPr>
            <a:xfrm>
              <a:off x="5707576" y="261197"/>
              <a:ext cx="1775312" cy="71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225" tIns="206225" rIns="206225" bIns="1104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bin"/>
                <a:buNone/>
              </a:pPr>
              <a:r>
                <a:rPr lang="en-US" sz="29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Execute</a:t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6071195" y="971322"/>
              <a:ext cx="1775312" cy="1670400"/>
            </a:xfrm>
            <a:prstGeom prst="roundRect">
              <a:avLst>
                <a:gd name="adj" fmla="val 10000"/>
              </a:avLst>
            </a:prstGeom>
            <a:blipFill rotWithShape="1">
              <a:blip r:embed="rId5">
                <a:alphaModFix/>
              </a:blip>
              <a:stretch>
                <a:fillRect l="-5998" r="-5999"/>
              </a:stretch>
            </a:blipFill>
            <a:ln w="12700" cap="rnd" cmpd="sng">
              <a:solidFill>
                <a:srgbClr val="83AAC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7"/>
          <p:cNvGrpSpPr/>
          <p:nvPr/>
        </p:nvGrpSpPr>
        <p:grpSpPr>
          <a:xfrm>
            <a:off x="3397302" y="3199003"/>
            <a:ext cx="593782" cy="459993"/>
            <a:chOff x="5099647" y="1092612"/>
            <a:chExt cx="593782" cy="459993"/>
          </a:xfrm>
        </p:grpSpPr>
        <p:sp>
          <p:nvSpPr>
            <p:cNvPr id="189" name="Google Shape;189;p17"/>
            <p:cNvSpPr/>
            <p:nvPr/>
          </p:nvSpPr>
          <p:spPr>
            <a:xfrm>
              <a:off x="5099647" y="1092612"/>
              <a:ext cx="593782" cy="45999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9AB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 txBox="1"/>
            <p:nvPr/>
          </p:nvSpPr>
          <p:spPr>
            <a:xfrm>
              <a:off x="5099647" y="1184611"/>
              <a:ext cx="455784" cy="275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endParaRPr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91" name="Google Shape;191;p17"/>
          <p:cNvGrpSpPr/>
          <p:nvPr/>
        </p:nvGrpSpPr>
        <p:grpSpPr>
          <a:xfrm>
            <a:off x="63073" y="2013481"/>
            <a:ext cx="4130566" cy="4130566"/>
            <a:chOff x="776878" y="0"/>
            <a:chExt cx="4130566" cy="4130566"/>
          </a:xfrm>
        </p:grpSpPr>
        <p:sp>
          <p:nvSpPr>
            <p:cNvPr id="192" name="Google Shape;192;p17"/>
            <p:cNvSpPr/>
            <p:nvPr/>
          </p:nvSpPr>
          <p:spPr>
            <a:xfrm>
              <a:off x="1809519" y="0"/>
              <a:ext cx="2065283" cy="2065283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437997"/>
                </a:gs>
                <a:gs pos="84000">
                  <a:srgbClr val="26576F"/>
                </a:gs>
                <a:gs pos="100000">
                  <a:srgbClr val="26576F"/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2325840" y="1032642"/>
              <a:ext cx="1032641" cy="1032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Human</a:t>
              </a:r>
              <a:endParaRPr sz="1400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776878" y="2065283"/>
              <a:ext cx="2065283" cy="2065283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89B0CB"/>
                </a:gs>
                <a:gs pos="84000">
                  <a:srgbClr val="5286AB"/>
                </a:gs>
                <a:gs pos="100000">
                  <a:srgbClr val="5286AB"/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 txBox="1"/>
            <p:nvPr/>
          </p:nvSpPr>
          <p:spPr>
            <a:xfrm>
              <a:off x="1293199" y="3097925"/>
              <a:ext cx="1032641" cy="1032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lang="en-US" sz="1400" b="1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Financial </a:t>
              </a:r>
              <a:endParaRPr sz="14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 rot="10800000">
              <a:off x="1809519" y="2065283"/>
              <a:ext cx="2065283" cy="2065283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E4EBF1"/>
                </a:gs>
                <a:gs pos="84000">
                  <a:srgbClr val="9EB3C4"/>
                </a:gs>
                <a:gs pos="100000">
                  <a:srgbClr val="9EB3C4"/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 txBox="1"/>
            <p:nvPr/>
          </p:nvSpPr>
          <p:spPr>
            <a:xfrm>
              <a:off x="2325840" y="2065283"/>
              <a:ext cx="1032641" cy="1032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lang="en-US" sz="1400" b="1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TRIAGE</a:t>
              </a:r>
              <a:endParaRPr sz="14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2842161" y="2065283"/>
              <a:ext cx="2065283" cy="2065283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89B0CB"/>
                </a:gs>
                <a:gs pos="84000">
                  <a:srgbClr val="5286AB"/>
                </a:gs>
                <a:gs pos="100000">
                  <a:srgbClr val="5286AB"/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 txBox="1"/>
            <p:nvPr/>
          </p:nvSpPr>
          <p:spPr>
            <a:xfrm>
              <a:off x="3358482" y="3097925"/>
              <a:ext cx="1032641" cy="1032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lang="en-US" sz="1400" b="1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Legal</a:t>
              </a:r>
              <a:endParaRPr sz="14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8078B1D-A4FF-4B35-B9FE-B826B4CB6E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ctrTitle"/>
          </p:nvPr>
        </p:nvSpPr>
        <p:spPr>
          <a:xfrm>
            <a:off x="476088" y="3290666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None/>
            </a:pPr>
            <a:r>
              <a:rPr lang="en-US">
                <a:solidFill>
                  <a:schemeClr val="lt1"/>
                </a:solidFill>
              </a:rPr>
              <a:t>APPLYING THE DECISION FRAMEWORK</a:t>
            </a:r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1"/>
          </p:nvPr>
        </p:nvSpPr>
        <p:spPr>
          <a:xfrm>
            <a:off x="599227" y="4765679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CASE STUDIES IN ACTION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460280" y="1065989"/>
            <a:ext cx="11029616" cy="69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lang="en-US"/>
              <a:t>CASE STUDY 1: MANAGED SERVICE PROVIDER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5654180" y="1996975"/>
            <a:ext cx="6033321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Scenario 1: </a:t>
            </a:r>
            <a:r>
              <a:rPr lang="en-US" sz="24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International MSP is compromised by unknown actor </a:t>
            </a:r>
            <a:endParaRPr dirty="0"/>
          </a:p>
        </p:txBody>
      </p:sp>
      <p:grpSp>
        <p:nvGrpSpPr>
          <p:cNvPr id="6" name="Google Shape;191;p17">
            <a:extLst>
              <a:ext uri="{FF2B5EF4-FFF2-40B4-BE49-F238E27FC236}">
                <a16:creationId xmlns:a16="http://schemas.microsoft.com/office/drawing/2014/main" xmlns="" id="{8C67FB23-8689-45A7-B0BB-CF18FB873CAD}"/>
              </a:ext>
            </a:extLst>
          </p:cNvPr>
          <p:cNvGrpSpPr/>
          <p:nvPr/>
        </p:nvGrpSpPr>
        <p:grpSpPr>
          <a:xfrm>
            <a:off x="63073" y="2013481"/>
            <a:ext cx="4130566" cy="4130566"/>
            <a:chOff x="776878" y="0"/>
            <a:chExt cx="4130566" cy="4130566"/>
          </a:xfrm>
        </p:grpSpPr>
        <p:sp>
          <p:nvSpPr>
            <p:cNvPr id="7" name="Google Shape;192;p17">
              <a:extLst>
                <a:ext uri="{FF2B5EF4-FFF2-40B4-BE49-F238E27FC236}">
                  <a16:creationId xmlns:a16="http://schemas.microsoft.com/office/drawing/2014/main" xmlns="" id="{C5A26EB0-1B7B-4F67-BD8F-24ED18DF7101}"/>
                </a:ext>
              </a:extLst>
            </p:cNvPr>
            <p:cNvSpPr/>
            <p:nvPr/>
          </p:nvSpPr>
          <p:spPr>
            <a:xfrm>
              <a:off x="1809519" y="0"/>
              <a:ext cx="2065283" cy="2065283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437997"/>
                </a:gs>
                <a:gs pos="84000">
                  <a:srgbClr val="26576F"/>
                </a:gs>
                <a:gs pos="100000">
                  <a:srgbClr val="26576F"/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3;p17">
              <a:extLst>
                <a:ext uri="{FF2B5EF4-FFF2-40B4-BE49-F238E27FC236}">
                  <a16:creationId xmlns:a16="http://schemas.microsoft.com/office/drawing/2014/main" xmlns="" id="{CA81A8EF-3C83-45AC-ADEB-56ABCEDF9859}"/>
                </a:ext>
              </a:extLst>
            </p:cNvPr>
            <p:cNvSpPr txBox="1"/>
            <p:nvPr/>
          </p:nvSpPr>
          <p:spPr>
            <a:xfrm>
              <a:off x="2325840" y="1032642"/>
              <a:ext cx="1032641" cy="1032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Human</a:t>
              </a:r>
              <a:endParaRPr sz="1400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" name="Google Shape;194;p17">
              <a:extLst>
                <a:ext uri="{FF2B5EF4-FFF2-40B4-BE49-F238E27FC236}">
                  <a16:creationId xmlns:a16="http://schemas.microsoft.com/office/drawing/2014/main" xmlns="" id="{8F1D3A1E-BBD7-451F-B0FA-54FF6EA7230B}"/>
                </a:ext>
              </a:extLst>
            </p:cNvPr>
            <p:cNvSpPr/>
            <p:nvPr/>
          </p:nvSpPr>
          <p:spPr>
            <a:xfrm>
              <a:off x="776878" y="2065283"/>
              <a:ext cx="2065283" cy="2065283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89B0CB"/>
                </a:gs>
                <a:gs pos="84000">
                  <a:srgbClr val="5286AB"/>
                </a:gs>
                <a:gs pos="100000">
                  <a:srgbClr val="5286AB"/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5;p17">
              <a:extLst>
                <a:ext uri="{FF2B5EF4-FFF2-40B4-BE49-F238E27FC236}">
                  <a16:creationId xmlns:a16="http://schemas.microsoft.com/office/drawing/2014/main" xmlns="" id="{1CDC5CEB-CA2E-42C7-937F-B7BA311687D4}"/>
                </a:ext>
              </a:extLst>
            </p:cNvPr>
            <p:cNvSpPr txBox="1"/>
            <p:nvPr/>
          </p:nvSpPr>
          <p:spPr>
            <a:xfrm>
              <a:off x="1293199" y="3097925"/>
              <a:ext cx="1032641" cy="1032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lang="en-US" sz="1400" b="1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Financial </a:t>
              </a:r>
              <a:endParaRPr sz="14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" name="Google Shape;196;p17">
              <a:extLst>
                <a:ext uri="{FF2B5EF4-FFF2-40B4-BE49-F238E27FC236}">
                  <a16:creationId xmlns:a16="http://schemas.microsoft.com/office/drawing/2014/main" xmlns="" id="{5B3F45F8-2728-458E-99A2-DA20C992F55A}"/>
                </a:ext>
              </a:extLst>
            </p:cNvPr>
            <p:cNvSpPr/>
            <p:nvPr/>
          </p:nvSpPr>
          <p:spPr>
            <a:xfrm rot="10800000">
              <a:off x="1809519" y="2065283"/>
              <a:ext cx="2065283" cy="2065283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E4EBF1"/>
                </a:gs>
                <a:gs pos="84000">
                  <a:srgbClr val="9EB3C4"/>
                </a:gs>
                <a:gs pos="100000">
                  <a:srgbClr val="9EB3C4"/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7;p17">
              <a:extLst>
                <a:ext uri="{FF2B5EF4-FFF2-40B4-BE49-F238E27FC236}">
                  <a16:creationId xmlns:a16="http://schemas.microsoft.com/office/drawing/2014/main" xmlns="" id="{4296E681-AF6A-4AC7-9369-F05F0F401C8D}"/>
                </a:ext>
              </a:extLst>
            </p:cNvPr>
            <p:cNvSpPr txBox="1"/>
            <p:nvPr/>
          </p:nvSpPr>
          <p:spPr>
            <a:xfrm>
              <a:off x="2325840" y="2065283"/>
              <a:ext cx="1032641" cy="1032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lang="en-US" sz="1400" b="1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TRIAGE</a:t>
              </a:r>
              <a:endParaRPr sz="14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" name="Google Shape;198;p17">
              <a:extLst>
                <a:ext uri="{FF2B5EF4-FFF2-40B4-BE49-F238E27FC236}">
                  <a16:creationId xmlns:a16="http://schemas.microsoft.com/office/drawing/2014/main" xmlns="" id="{361F68C2-E284-454E-ADE1-C2F45E485149}"/>
                </a:ext>
              </a:extLst>
            </p:cNvPr>
            <p:cNvSpPr/>
            <p:nvPr/>
          </p:nvSpPr>
          <p:spPr>
            <a:xfrm>
              <a:off x="2842161" y="2065283"/>
              <a:ext cx="2065283" cy="2065283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89B0CB"/>
                </a:gs>
                <a:gs pos="84000">
                  <a:srgbClr val="5286AB"/>
                </a:gs>
                <a:gs pos="100000">
                  <a:srgbClr val="5286AB"/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9;p17">
              <a:extLst>
                <a:ext uri="{FF2B5EF4-FFF2-40B4-BE49-F238E27FC236}">
                  <a16:creationId xmlns:a16="http://schemas.microsoft.com/office/drawing/2014/main" xmlns="" id="{35CF80B2-7DDE-4AD9-9367-93DBC1602E2C}"/>
                </a:ext>
              </a:extLst>
            </p:cNvPr>
            <p:cNvSpPr txBox="1"/>
            <p:nvPr/>
          </p:nvSpPr>
          <p:spPr>
            <a:xfrm>
              <a:off x="3358482" y="3097925"/>
              <a:ext cx="1032641" cy="1032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lang="en-US" sz="1400" b="1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Legal</a:t>
              </a:r>
              <a:endParaRPr sz="14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5" name="Google Shape;174;p17">
            <a:extLst>
              <a:ext uri="{FF2B5EF4-FFF2-40B4-BE49-F238E27FC236}">
                <a16:creationId xmlns:a16="http://schemas.microsoft.com/office/drawing/2014/main" xmlns="" id="{D462F549-E94C-4B5E-82FA-6DC2484724D7}"/>
              </a:ext>
            </a:extLst>
          </p:cNvPr>
          <p:cNvGrpSpPr/>
          <p:nvPr/>
        </p:nvGrpSpPr>
        <p:grpSpPr>
          <a:xfrm>
            <a:off x="4193637" y="3832042"/>
            <a:ext cx="7842603" cy="2380525"/>
            <a:chOff x="3904" y="261197"/>
            <a:chExt cx="7842603" cy="2380525"/>
          </a:xfrm>
        </p:grpSpPr>
        <p:sp>
          <p:nvSpPr>
            <p:cNvPr id="16" name="Google Shape;175;p17">
              <a:extLst>
                <a:ext uri="{FF2B5EF4-FFF2-40B4-BE49-F238E27FC236}">
                  <a16:creationId xmlns:a16="http://schemas.microsoft.com/office/drawing/2014/main" xmlns="" id="{A100F6D1-74E7-48B3-A660-8E28F3207DA0}"/>
                </a:ext>
              </a:extLst>
            </p:cNvPr>
            <p:cNvSpPr/>
            <p:nvPr/>
          </p:nvSpPr>
          <p:spPr>
            <a:xfrm>
              <a:off x="3904" y="261197"/>
              <a:ext cx="1775312" cy="125279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437997"/>
                </a:gs>
                <a:gs pos="84000">
                  <a:srgbClr val="26576F"/>
                </a:gs>
                <a:gs pos="100000">
                  <a:srgbClr val="26576F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6;p17">
              <a:extLst>
                <a:ext uri="{FF2B5EF4-FFF2-40B4-BE49-F238E27FC236}">
                  <a16:creationId xmlns:a16="http://schemas.microsoft.com/office/drawing/2014/main" xmlns="" id="{E4D9F6B9-1E51-43B3-92D8-449AFEF6B563}"/>
                </a:ext>
              </a:extLst>
            </p:cNvPr>
            <p:cNvSpPr txBox="1"/>
            <p:nvPr/>
          </p:nvSpPr>
          <p:spPr>
            <a:xfrm>
              <a:off x="3904" y="261197"/>
              <a:ext cx="1775312" cy="71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225" tIns="206225" rIns="206225" bIns="1104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bin"/>
                <a:buNone/>
              </a:pPr>
              <a:r>
                <a:rPr lang="en-US" sz="29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Mitigate</a:t>
              </a:r>
              <a:endParaRPr/>
            </a:p>
          </p:txBody>
        </p:sp>
        <p:sp>
          <p:nvSpPr>
            <p:cNvPr id="18" name="Google Shape;177;p17">
              <a:extLst>
                <a:ext uri="{FF2B5EF4-FFF2-40B4-BE49-F238E27FC236}">
                  <a16:creationId xmlns:a16="http://schemas.microsoft.com/office/drawing/2014/main" xmlns="" id="{F0D2F22C-2437-40BA-AD73-E800E3EC4CFD}"/>
                </a:ext>
              </a:extLst>
            </p:cNvPr>
            <p:cNvSpPr/>
            <p:nvPr/>
          </p:nvSpPr>
          <p:spPr>
            <a:xfrm>
              <a:off x="367522" y="971322"/>
              <a:ext cx="1775312" cy="1670400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l="-5998" r="-5999"/>
              </a:stretch>
            </a:blipFill>
            <a:ln w="12700" cap="rnd" cmpd="sng">
              <a:solidFill>
                <a:srgbClr val="2F688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8;p17">
              <a:extLst>
                <a:ext uri="{FF2B5EF4-FFF2-40B4-BE49-F238E27FC236}">
                  <a16:creationId xmlns:a16="http://schemas.microsoft.com/office/drawing/2014/main" xmlns="" id="{06733980-FC0A-4B43-8E26-03486432F004}"/>
                </a:ext>
              </a:extLst>
            </p:cNvPr>
            <p:cNvSpPr/>
            <p:nvPr/>
          </p:nvSpPr>
          <p:spPr>
            <a:xfrm>
              <a:off x="2048347" y="395259"/>
              <a:ext cx="570557" cy="44200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189AF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;p17">
              <a:extLst>
                <a:ext uri="{FF2B5EF4-FFF2-40B4-BE49-F238E27FC236}">
                  <a16:creationId xmlns:a16="http://schemas.microsoft.com/office/drawing/2014/main" xmlns="" id="{D518E068-C643-4260-B521-D3AF100D9933}"/>
                </a:ext>
              </a:extLst>
            </p:cNvPr>
            <p:cNvSpPr txBox="1"/>
            <p:nvPr/>
          </p:nvSpPr>
          <p:spPr>
            <a:xfrm>
              <a:off x="2048347" y="483659"/>
              <a:ext cx="437957" cy="265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endParaRPr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" name="Google Shape;180;p17">
              <a:extLst>
                <a:ext uri="{FF2B5EF4-FFF2-40B4-BE49-F238E27FC236}">
                  <a16:creationId xmlns:a16="http://schemas.microsoft.com/office/drawing/2014/main" xmlns="" id="{83D0523A-3D5D-4246-A998-34AA9F508CC4}"/>
                </a:ext>
              </a:extLst>
            </p:cNvPr>
            <p:cNvSpPr/>
            <p:nvPr/>
          </p:nvSpPr>
          <p:spPr>
            <a:xfrm>
              <a:off x="2855740" y="261197"/>
              <a:ext cx="1775312" cy="125279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8C2D6"/>
                </a:gs>
                <a:gs pos="84000">
                  <a:srgbClr val="6D94B2"/>
                </a:gs>
                <a:gs pos="100000">
                  <a:srgbClr val="6D94B2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1;p17">
              <a:extLst>
                <a:ext uri="{FF2B5EF4-FFF2-40B4-BE49-F238E27FC236}">
                  <a16:creationId xmlns:a16="http://schemas.microsoft.com/office/drawing/2014/main" xmlns="" id="{89C98630-1750-4BF0-B730-B52368A0B51B}"/>
                </a:ext>
              </a:extLst>
            </p:cNvPr>
            <p:cNvSpPr txBox="1"/>
            <p:nvPr/>
          </p:nvSpPr>
          <p:spPr>
            <a:xfrm>
              <a:off x="2855740" y="261197"/>
              <a:ext cx="1775312" cy="71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850" tIns="206225" rIns="118850" bIns="1104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bin"/>
                <a:buNone/>
              </a:pPr>
              <a:r>
                <a:rPr lang="en-US" sz="29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Estimate</a:t>
              </a:r>
              <a:endParaRPr/>
            </a:p>
          </p:txBody>
        </p:sp>
        <p:sp>
          <p:nvSpPr>
            <p:cNvPr id="23" name="Google Shape;182;p17">
              <a:extLst>
                <a:ext uri="{FF2B5EF4-FFF2-40B4-BE49-F238E27FC236}">
                  <a16:creationId xmlns:a16="http://schemas.microsoft.com/office/drawing/2014/main" xmlns="" id="{F3DAF530-7B36-4048-9233-A6F1A3CB1CF2}"/>
                </a:ext>
              </a:extLst>
            </p:cNvPr>
            <p:cNvSpPr/>
            <p:nvPr/>
          </p:nvSpPr>
          <p:spPr>
            <a:xfrm>
              <a:off x="3219358" y="971322"/>
              <a:ext cx="1775312" cy="1670400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 l="-5998" r="-5999"/>
              </a:stretch>
            </a:blipFill>
            <a:ln w="12700" cap="rnd" cmpd="sng">
              <a:solidFill>
                <a:srgbClr val="83AAC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3;p17">
              <a:extLst>
                <a:ext uri="{FF2B5EF4-FFF2-40B4-BE49-F238E27FC236}">
                  <a16:creationId xmlns:a16="http://schemas.microsoft.com/office/drawing/2014/main" xmlns="" id="{99A82F34-C4F1-4477-AD75-FB077FBA53FA}"/>
                </a:ext>
              </a:extLst>
            </p:cNvPr>
            <p:cNvSpPr/>
            <p:nvPr/>
          </p:nvSpPr>
          <p:spPr>
            <a:xfrm>
              <a:off x="4900184" y="395259"/>
              <a:ext cx="570557" cy="44200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D0DE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4;p17">
              <a:extLst>
                <a:ext uri="{FF2B5EF4-FFF2-40B4-BE49-F238E27FC236}">
                  <a16:creationId xmlns:a16="http://schemas.microsoft.com/office/drawing/2014/main" xmlns="" id="{3FDB8C13-F018-456E-9EA4-D39CC5CCC435}"/>
                </a:ext>
              </a:extLst>
            </p:cNvPr>
            <p:cNvSpPr txBox="1"/>
            <p:nvPr/>
          </p:nvSpPr>
          <p:spPr>
            <a:xfrm>
              <a:off x="4900184" y="483659"/>
              <a:ext cx="437957" cy="265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endParaRPr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Google Shape;185;p17">
              <a:extLst>
                <a:ext uri="{FF2B5EF4-FFF2-40B4-BE49-F238E27FC236}">
                  <a16:creationId xmlns:a16="http://schemas.microsoft.com/office/drawing/2014/main" xmlns="" id="{AA329B77-C45C-4932-AFB9-1E861DABD9B2}"/>
                </a:ext>
              </a:extLst>
            </p:cNvPr>
            <p:cNvSpPr/>
            <p:nvPr/>
          </p:nvSpPr>
          <p:spPr>
            <a:xfrm>
              <a:off x="5707576" y="261197"/>
              <a:ext cx="1775312" cy="125279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8C2D6"/>
                </a:gs>
                <a:gs pos="84000">
                  <a:srgbClr val="6D94B2"/>
                </a:gs>
                <a:gs pos="100000">
                  <a:srgbClr val="6D94B2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6;p17">
              <a:extLst>
                <a:ext uri="{FF2B5EF4-FFF2-40B4-BE49-F238E27FC236}">
                  <a16:creationId xmlns:a16="http://schemas.microsoft.com/office/drawing/2014/main" xmlns="" id="{ADD6A0E5-420F-44F7-9626-B32DE1A42A2D}"/>
                </a:ext>
              </a:extLst>
            </p:cNvPr>
            <p:cNvSpPr txBox="1"/>
            <p:nvPr/>
          </p:nvSpPr>
          <p:spPr>
            <a:xfrm>
              <a:off x="5707576" y="261197"/>
              <a:ext cx="1775312" cy="71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225" tIns="206225" rIns="206225" bIns="1104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bin"/>
                <a:buNone/>
              </a:pPr>
              <a:r>
                <a:rPr lang="en-US" sz="2900" dirty="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Execute</a:t>
              </a:r>
              <a:endParaRPr dirty="0"/>
            </a:p>
          </p:txBody>
        </p:sp>
        <p:sp>
          <p:nvSpPr>
            <p:cNvPr id="28" name="Google Shape;187;p17">
              <a:extLst>
                <a:ext uri="{FF2B5EF4-FFF2-40B4-BE49-F238E27FC236}">
                  <a16:creationId xmlns:a16="http://schemas.microsoft.com/office/drawing/2014/main" xmlns="" id="{93CAFFB8-A441-442D-B37A-A9D9722D8A4A}"/>
                </a:ext>
              </a:extLst>
            </p:cNvPr>
            <p:cNvSpPr/>
            <p:nvPr/>
          </p:nvSpPr>
          <p:spPr>
            <a:xfrm>
              <a:off x="6071195" y="971322"/>
              <a:ext cx="1775312" cy="1670400"/>
            </a:xfrm>
            <a:prstGeom prst="roundRect">
              <a:avLst>
                <a:gd name="adj" fmla="val 10000"/>
              </a:avLst>
            </a:prstGeom>
            <a:blipFill rotWithShape="1">
              <a:blip r:embed="rId5">
                <a:alphaModFix/>
              </a:blip>
              <a:stretch>
                <a:fillRect l="-5998" r="-5999"/>
              </a:stretch>
            </a:blipFill>
            <a:ln w="12700" cap="rnd" cmpd="sng">
              <a:solidFill>
                <a:srgbClr val="83AAC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88;p17">
            <a:extLst>
              <a:ext uri="{FF2B5EF4-FFF2-40B4-BE49-F238E27FC236}">
                <a16:creationId xmlns:a16="http://schemas.microsoft.com/office/drawing/2014/main" xmlns="" id="{D3C9F9D6-8ECD-4AAD-8941-17422C18C781}"/>
              </a:ext>
            </a:extLst>
          </p:cNvPr>
          <p:cNvGrpSpPr/>
          <p:nvPr/>
        </p:nvGrpSpPr>
        <p:grpSpPr>
          <a:xfrm>
            <a:off x="3430128" y="3986257"/>
            <a:ext cx="593782" cy="459993"/>
            <a:chOff x="5099647" y="1092612"/>
            <a:chExt cx="593782" cy="459993"/>
          </a:xfrm>
        </p:grpSpPr>
        <p:sp>
          <p:nvSpPr>
            <p:cNvPr id="30" name="Google Shape;189;p17">
              <a:extLst>
                <a:ext uri="{FF2B5EF4-FFF2-40B4-BE49-F238E27FC236}">
                  <a16:creationId xmlns:a16="http://schemas.microsoft.com/office/drawing/2014/main" xmlns="" id="{675DA56B-5AFF-45FF-A353-CFA046A6366D}"/>
                </a:ext>
              </a:extLst>
            </p:cNvPr>
            <p:cNvSpPr/>
            <p:nvPr/>
          </p:nvSpPr>
          <p:spPr>
            <a:xfrm>
              <a:off x="5099647" y="1092612"/>
              <a:ext cx="593782" cy="45999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9AB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0;p17">
              <a:extLst>
                <a:ext uri="{FF2B5EF4-FFF2-40B4-BE49-F238E27FC236}">
                  <a16:creationId xmlns:a16="http://schemas.microsoft.com/office/drawing/2014/main" xmlns="" id="{3D452DA1-C755-47B4-A4A4-F71405DA47F7}"/>
                </a:ext>
              </a:extLst>
            </p:cNvPr>
            <p:cNvSpPr txBox="1"/>
            <p:nvPr/>
          </p:nvSpPr>
          <p:spPr>
            <a:xfrm>
              <a:off x="5099647" y="1184611"/>
              <a:ext cx="455784" cy="275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endParaRPr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63903F4-1574-4090-8D33-6D6F67963D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460280" y="1065989"/>
            <a:ext cx="11029616" cy="69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lang="en-US"/>
              <a:t>CASE STUDY 2: BREACH OF ENTERTAINMENT COMPANY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6409189" y="1996966"/>
            <a:ext cx="527817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Scenario 2: </a:t>
            </a:r>
            <a:r>
              <a:rPr lang="en-US" sz="24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Entertainment company breached by unknown actor</a:t>
            </a:r>
            <a:endParaRPr dirty="0"/>
          </a:p>
        </p:txBody>
      </p:sp>
      <p:grpSp>
        <p:nvGrpSpPr>
          <p:cNvPr id="6" name="Google Shape;174;p17">
            <a:extLst>
              <a:ext uri="{FF2B5EF4-FFF2-40B4-BE49-F238E27FC236}">
                <a16:creationId xmlns:a16="http://schemas.microsoft.com/office/drawing/2014/main" xmlns="" id="{C721874F-4013-455F-8996-28F94813E9D9}"/>
              </a:ext>
            </a:extLst>
          </p:cNvPr>
          <p:cNvGrpSpPr/>
          <p:nvPr/>
        </p:nvGrpSpPr>
        <p:grpSpPr>
          <a:xfrm>
            <a:off x="4055054" y="4087928"/>
            <a:ext cx="7842603" cy="2380525"/>
            <a:chOff x="3904" y="261197"/>
            <a:chExt cx="7842603" cy="2380525"/>
          </a:xfrm>
        </p:grpSpPr>
        <p:sp>
          <p:nvSpPr>
            <p:cNvPr id="7" name="Google Shape;175;p17">
              <a:extLst>
                <a:ext uri="{FF2B5EF4-FFF2-40B4-BE49-F238E27FC236}">
                  <a16:creationId xmlns:a16="http://schemas.microsoft.com/office/drawing/2014/main" xmlns="" id="{A1442975-E6F6-4B41-813A-F117C0A04384}"/>
                </a:ext>
              </a:extLst>
            </p:cNvPr>
            <p:cNvSpPr/>
            <p:nvPr/>
          </p:nvSpPr>
          <p:spPr>
            <a:xfrm>
              <a:off x="3904" y="261197"/>
              <a:ext cx="1775312" cy="125279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437997"/>
                </a:gs>
                <a:gs pos="84000">
                  <a:srgbClr val="26576F"/>
                </a:gs>
                <a:gs pos="100000">
                  <a:srgbClr val="26576F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6;p17">
              <a:extLst>
                <a:ext uri="{FF2B5EF4-FFF2-40B4-BE49-F238E27FC236}">
                  <a16:creationId xmlns:a16="http://schemas.microsoft.com/office/drawing/2014/main" xmlns="" id="{9A6A9EF8-0D67-4163-B24B-A725F6490B99}"/>
                </a:ext>
              </a:extLst>
            </p:cNvPr>
            <p:cNvSpPr txBox="1"/>
            <p:nvPr/>
          </p:nvSpPr>
          <p:spPr>
            <a:xfrm>
              <a:off x="3904" y="261197"/>
              <a:ext cx="1775312" cy="71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225" tIns="206225" rIns="206225" bIns="1104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bin"/>
                <a:buNone/>
              </a:pPr>
              <a:r>
                <a:rPr lang="en-US" sz="29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Mitigate</a:t>
              </a:r>
              <a:endParaRPr/>
            </a:p>
          </p:txBody>
        </p:sp>
        <p:sp>
          <p:nvSpPr>
            <p:cNvPr id="9" name="Google Shape;177;p17">
              <a:extLst>
                <a:ext uri="{FF2B5EF4-FFF2-40B4-BE49-F238E27FC236}">
                  <a16:creationId xmlns:a16="http://schemas.microsoft.com/office/drawing/2014/main" xmlns="" id="{F5070845-A3F4-4697-AD70-743170B5B442}"/>
                </a:ext>
              </a:extLst>
            </p:cNvPr>
            <p:cNvSpPr/>
            <p:nvPr/>
          </p:nvSpPr>
          <p:spPr>
            <a:xfrm>
              <a:off x="367522" y="971322"/>
              <a:ext cx="1775312" cy="1670400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l="-5998" r="-5999"/>
              </a:stretch>
            </a:blipFill>
            <a:ln w="12700" cap="rnd" cmpd="sng">
              <a:solidFill>
                <a:srgbClr val="2F688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8;p17">
              <a:extLst>
                <a:ext uri="{FF2B5EF4-FFF2-40B4-BE49-F238E27FC236}">
                  <a16:creationId xmlns:a16="http://schemas.microsoft.com/office/drawing/2014/main" xmlns="" id="{13D17A04-7B7C-4791-974B-BC389117BDF5}"/>
                </a:ext>
              </a:extLst>
            </p:cNvPr>
            <p:cNvSpPr/>
            <p:nvPr/>
          </p:nvSpPr>
          <p:spPr>
            <a:xfrm>
              <a:off x="2048347" y="395259"/>
              <a:ext cx="570557" cy="44200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4189AF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9;p17">
              <a:extLst>
                <a:ext uri="{FF2B5EF4-FFF2-40B4-BE49-F238E27FC236}">
                  <a16:creationId xmlns:a16="http://schemas.microsoft.com/office/drawing/2014/main" xmlns="" id="{D73336BF-F279-4216-8163-2CE371CA0EE6}"/>
                </a:ext>
              </a:extLst>
            </p:cNvPr>
            <p:cNvSpPr txBox="1"/>
            <p:nvPr/>
          </p:nvSpPr>
          <p:spPr>
            <a:xfrm>
              <a:off x="2048347" y="483659"/>
              <a:ext cx="437957" cy="265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endParaRPr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2" name="Google Shape;180;p17">
              <a:extLst>
                <a:ext uri="{FF2B5EF4-FFF2-40B4-BE49-F238E27FC236}">
                  <a16:creationId xmlns:a16="http://schemas.microsoft.com/office/drawing/2014/main" xmlns="" id="{8213977E-CD6D-4DA3-A383-772AC95B11DC}"/>
                </a:ext>
              </a:extLst>
            </p:cNvPr>
            <p:cNvSpPr/>
            <p:nvPr/>
          </p:nvSpPr>
          <p:spPr>
            <a:xfrm>
              <a:off x="2855740" y="261197"/>
              <a:ext cx="1775312" cy="125279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8C2D6"/>
                </a:gs>
                <a:gs pos="84000">
                  <a:srgbClr val="6D94B2"/>
                </a:gs>
                <a:gs pos="100000">
                  <a:srgbClr val="6D94B2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1;p17">
              <a:extLst>
                <a:ext uri="{FF2B5EF4-FFF2-40B4-BE49-F238E27FC236}">
                  <a16:creationId xmlns:a16="http://schemas.microsoft.com/office/drawing/2014/main" xmlns="" id="{E7919CF5-902B-4AAC-8641-4CAC517961C7}"/>
                </a:ext>
              </a:extLst>
            </p:cNvPr>
            <p:cNvSpPr txBox="1"/>
            <p:nvPr/>
          </p:nvSpPr>
          <p:spPr>
            <a:xfrm>
              <a:off x="2855740" y="261197"/>
              <a:ext cx="1775312" cy="71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850" tIns="206225" rIns="118850" bIns="1104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bin"/>
                <a:buNone/>
              </a:pPr>
              <a:r>
                <a:rPr lang="en-US" sz="29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Estimate</a:t>
              </a:r>
              <a:endParaRPr/>
            </a:p>
          </p:txBody>
        </p:sp>
        <p:sp>
          <p:nvSpPr>
            <p:cNvPr id="14" name="Google Shape;182;p17">
              <a:extLst>
                <a:ext uri="{FF2B5EF4-FFF2-40B4-BE49-F238E27FC236}">
                  <a16:creationId xmlns:a16="http://schemas.microsoft.com/office/drawing/2014/main" xmlns="" id="{B2CE06E4-D28C-469A-B4AC-409522112292}"/>
                </a:ext>
              </a:extLst>
            </p:cNvPr>
            <p:cNvSpPr/>
            <p:nvPr/>
          </p:nvSpPr>
          <p:spPr>
            <a:xfrm>
              <a:off x="3219358" y="971322"/>
              <a:ext cx="1775312" cy="1670400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 l="-5998" r="-5999"/>
              </a:stretch>
            </a:blipFill>
            <a:ln w="12700" cap="rnd" cmpd="sng">
              <a:solidFill>
                <a:srgbClr val="83AAC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3;p17">
              <a:extLst>
                <a:ext uri="{FF2B5EF4-FFF2-40B4-BE49-F238E27FC236}">
                  <a16:creationId xmlns:a16="http://schemas.microsoft.com/office/drawing/2014/main" xmlns="" id="{9E7B1393-11E2-4D78-9A87-AC331DF56250}"/>
                </a:ext>
              </a:extLst>
            </p:cNvPr>
            <p:cNvSpPr/>
            <p:nvPr/>
          </p:nvSpPr>
          <p:spPr>
            <a:xfrm>
              <a:off x="4900184" y="395259"/>
              <a:ext cx="570557" cy="44200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ED0DE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;p17">
              <a:extLst>
                <a:ext uri="{FF2B5EF4-FFF2-40B4-BE49-F238E27FC236}">
                  <a16:creationId xmlns:a16="http://schemas.microsoft.com/office/drawing/2014/main" xmlns="" id="{4457C139-7FBD-42F0-BC92-F7B494BCD85D}"/>
                </a:ext>
              </a:extLst>
            </p:cNvPr>
            <p:cNvSpPr txBox="1"/>
            <p:nvPr/>
          </p:nvSpPr>
          <p:spPr>
            <a:xfrm>
              <a:off x="4900184" y="483659"/>
              <a:ext cx="437957" cy="265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endParaRPr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" name="Google Shape;185;p17">
              <a:extLst>
                <a:ext uri="{FF2B5EF4-FFF2-40B4-BE49-F238E27FC236}">
                  <a16:creationId xmlns:a16="http://schemas.microsoft.com/office/drawing/2014/main" xmlns="" id="{72D3EA81-86BF-4647-B063-3B4928321AFA}"/>
                </a:ext>
              </a:extLst>
            </p:cNvPr>
            <p:cNvSpPr/>
            <p:nvPr/>
          </p:nvSpPr>
          <p:spPr>
            <a:xfrm>
              <a:off x="5707576" y="261197"/>
              <a:ext cx="1775312" cy="125279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A8C2D6"/>
                </a:gs>
                <a:gs pos="84000">
                  <a:srgbClr val="6D94B2"/>
                </a:gs>
                <a:gs pos="100000">
                  <a:srgbClr val="6D94B2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6;p17">
              <a:extLst>
                <a:ext uri="{FF2B5EF4-FFF2-40B4-BE49-F238E27FC236}">
                  <a16:creationId xmlns:a16="http://schemas.microsoft.com/office/drawing/2014/main" xmlns="" id="{6C90DAD4-A10C-45F1-BED3-9070522D3AA6}"/>
                </a:ext>
              </a:extLst>
            </p:cNvPr>
            <p:cNvSpPr txBox="1"/>
            <p:nvPr/>
          </p:nvSpPr>
          <p:spPr>
            <a:xfrm>
              <a:off x="5707576" y="261197"/>
              <a:ext cx="1775312" cy="71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6225" tIns="206225" rIns="206225" bIns="1104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bin"/>
                <a:buNone/>
              </a:pPr>
              <a:r>
                <a:rPr lang="en-US" sz="290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Execute</a:t>
              </a:r>
              <a:endParaRPr/>
            </a:p>
          </p:txBody>
        </p:sp>
        <p:sp>
          <p:nvSpPr>
            <p:cNvPr id="19" name="Google Shape;187;p17">
              <a:extLst>
                <a:ext uri="{FF2B5EF4-FFF2-40B4-BE49-F238E27FC236}">
                  <a16:creationId xmlns:a16="http://schemas.microsoft.com/office/drawing/2014/main" xmlns="" id="{0E7D0ECB-535A-4642-8E69-C4850099F1F9}"/>
                </a:ext>
              </a:extLst>
            </p:cNvPr>
            <p:cNvSpPr/>
            <p:nvPr/>
          </p:nvSpPr>
          <p:spPr>
            <a:xfrm>
              <a:off x="6071195" y="971322"/>
              <a:ext cx="1775312" cy="1670400"/>
            </a:xfrm>
            <a:prstGeom prst="roundRect">
              <a:avLst>
                <a:gd name="adj" fmla="val 10000"/>
              </a:avLst>
            </a:prstGeom>
            <a:blipFill rotWithShape="1">
              <a:blip r:embed="rId5">
                <a:alphaModFix/>
              </a:blip>
              <a:stretch>
                <a:fillRect l="-5998" r="-5999"/>
              </a:stretch>
            </a:blipFill>
            <a:ln w="12700" cap="rnd" cmpd="sng">
              <a:solidFill>
                <a:srgbClr val="83AAC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88;p17">
            <a:extLst>
              <a:ext uri="{FF2B5EF4-FFF2-40B4-BE49-F238E27FC236}">
                <a16:creationId xmlns:a16="http://schemas.microsoft.com/office/drawing/2014/main" xmlns="" id="{E7642F4D-201C-4ADA-A238-557F4BE0E7FD}"/>
              </a:ext>
            </a:extLst>
          </p:cNvPr>
          <p:cNvGrpSpPr/>
          <p:nvPr/>
        </p:nvGrpSpPr>
        <p:grpSpPr>
          <a:xfrm>
            <a:off x="3377285" y="4442990"/>
            <a:ext cx="593782" cy="459993"/>
            <a:chOff x="5099647" y="1092612"/>
            <a:chExt cx="593782" cy="459993"/>
          </a:xfrm>
        </p:grpSpPr>
        <p:sp>
          <p:nvSpPr>
            <p:cNvPr id="21" name="Google Shape;189;p17">
              <a:extLst>
                <a:ext uri="{FF2B5EF4-FFF2-40B4-BE49-F238E27FC236}">
                  <a16:creationId xmlns:a16="http://schemas.microsoft.com/office/drawing/2014/main" xmlns="" id="{5ED4D964-E4ED-4A46-A07F-591CA01CE8B0}"/>
                </a:ext>
              </a:extLst>
            </p:cNvPr>
            <p:cNvSpPr/>
            <p:nvPr/>
          </p:nvSpPr>
          <p:spPr>
            <a:xfrm>
              <a:off x="5099647" y="1092612"/>
              <a:ext cx="593782" cy="45999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9AB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0;p17">
              <a:extLst>
                <a:ext uri="{FF2B5EF4-FFF2-40B4-BE49-F238E27FC236}">
                  <a16:creationId xmlns:a16="http://schemas.microsoft.com/office/drawing/2014/main" xmlns="" id="{FB961C48-BD8D-4B88-9594-DE4F3A1F989D}"/>
                </a:ext>
              </a:extLst>
            </p:cNvPr>
            <p:cNvSpPr txBox="1"/>
            <p:nvPr/>
          </p:nvSpPr>
          <p:spPr>
            <a:xfrm>
              <a:off x="5099647" y="1184611"/>
              <a:ext cx="455784" cy="275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endParaRPr sz="2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3" name="Google Shape;191;p17">
            <a:extLst>
              <a:ext uri="{FF2B5EF4-FFF2-40B4-BE49-F238E27FC236}">
                <a16:creationId xmlns:a16="http://schemas.microsoft.com/office/drawing/2014/main" xmlns="" id="{E1A2B011-5FEB-4BF2-8262-53E6EEB3B198}"/>
              </a:ext>
            </a:extLst>
          </p:cNvPr>
          <p:cNvGrpSpPr/>
          <p:nvPr/>
        </p:nvGrpSpPr>
        <p:grpSpPr>
          <a:xfrm>
            <a:off x="18974" y="2543071"/>
            <a:ext cx="4130566" cy="4130566"/>
            <a:chOff x="776878" y="0"/>
            <a:chExt cx="4130566" cy="4130566"/>
          </a:xfrm>
        </p:grpSpPr>
        <p:sp>
          <p:nvSpPr>
            <p:cNvPr id="24" name="Google Shape;192;p17">
              <a:extLst>
                <a:ext uri="{FF2B5EF4-FFF2-40B4-BE49-F238E27FC236}">
                  <a16:creationId xmlns:a16="http://schemas.microsoft.com/office/drawing/2014/main" xmlns="" id="{4C581BAE-7194-4F1F-BB37-60FEE587358A}"/>
                </a:ext>
              </a:extLst>
            </p:cNvPr>
            <p:cNvSpPr/>
            <p:nvPr/>
          </p:nvSpPr>
          <p:spPr>
            <a:xfrm>
              <a:off x="1809519" y="0"/>
              <a:ext cx="2065283" cy="2065283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437997"/>
                </a:gs>
                <a:gs pos="84000">
                  <a:srgbClr val="26576F"/>
                </a:gs>
                <a:gs pos="100000">
                  <a:srgbClr val="26576F"/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3;p17">
              <a:extLst>
                <a:ext uri="{FF2B5EF4-FFF2-40B4-BE49-F238E27FC236}">
                  <a16:creationId xmlns:a16="http://schemas.microsoft.com/office/drawing/2014/main" xmlns="" id="{71F36941-8385-4A98-A9AE-F03161EFF60A}"/>
                </a:ext>
              </a:extLst>
            </p:cNvPr>
            <p:cNvSpPr txBox="1"/>
            <p:nvPr/>
          </p:nvSpPr>
          <p:spPr>
            <a:xfrm>
              <a:off x="2325840" y="1032642"/>
              <a:ext cx="1032641" cy="1032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Human</a:t>
              </a:r>
              <a:endParaRPr sz="1400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" name="Google Shape;194;p17">
              <a:extLst>
                <a:ext uri="{FF2B5EF4-FFF2-40B4-BE49-F238E27FC236}">
                  <a16:creationId xmlns:a16="http://schemas.microsoft.com/office/drawing/2014/main" xmlns="" id="{38CE8468-C51E-4C8C-BAE6-7CAF47846D97}"/>
                </a:ext>
              </a:extLst>
            </p:cNvPr>
            <p:cNvSpPr/>
            <p:nvPr/>
          </p:nvSpPr>
          <p:spPr>
            <a:xfrm>
              <a:off x="776878" y="2065283"/>
              <a:ext cx="2065283" cy="2065283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89B0CB"/>
                </a:gs>
                <a:gs pos="84000">
                  <a:srgbClr val="5286AB"/>
                </a:gs>
                <a:gs pos="100000">
                  <a:srgbClr val="5286AB"/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5;p17">
              <a:extLst>
                <a:ext uri="{FF2B5EF4-FFF2-40B4-BE49-F238E27FC236}">
                  <a16:creationId xmlns:a16="http://schemas.microsoft.com/office/drawing/2014/main" xmlns="" id="{00B89CCC-4CAD-418E-A2F2-11BE88CFC87B}"/>
                </a:ext>
              </a:extLst>
            </p:cNvPr>
            <p:cNvSpPr txBox="1"/>
            <p:nvPr/>
          </p:nvSpPr>
          <p:spPr>
            <a:xfrm>
              <a:off x="1293199" y="3097925"/>
              <a:ext cx="1032641" cy="1032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lang="en-US" sz="1400" b="1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Financial </a:t>
              </a:r>
              <a:endParaRPr sz="14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8" name="Google Shape;196;p17">
              <a:extLst>
                <a:ext uri="{FF2B5EF4-FFF2-40B4-BE49-F238E27FC236}">
                  <a16:creationId xmlns:a16="http://schemas.microsoft.com/office/drawing/2014/main" xmlns="" id="{85BDEBCE-ECEF-4FCF-9E66-A2947A914DF0}"/>
                </a:ext>
              </a:extLst>
            </p:cNvPr>
            <p:cNvSpPr/>
            <p:nvPr/>
          </p:nvSpPr>
          <p:spPr>
            <a:xfrm rot="10800000">
              <a:off x="1809519" y="2065283"/>
              <a:ext cx="2065283" cy="2065283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E4EBF1"/>
                </a:gs>
                <a:gs pos="84000">
                  <a:srgbClr val="9EB3C4"/>
                </a:gs>
                <a:gs pos="100000">
                  <a:srgbClr val="9EB3C4"/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7;p17">
              <a:extLst>
                <a:ext uri="{FF2B5EF4-FFF2-40B4-BE49-F238E27FC236}">
                  <a16:creationId xmlns:a16="http://schemas.microsoft.com/office/drawing/2014/main" xmlns="" id="{B159DD55-8745-43B5-AA6A-CA48A92B38B9}"/>
                </a:ext>
              </a:extLst>
            </p:cNvPr>
            <p:cNvSpPr txBox="1"/>
            <p:nvPr/>
          </p:nvSpPr>
          <p:spPr>
            <a:xfrm>
              <a:off x="2325840" y="2065283"/>
              <a:ext cx="1032641" cy="1032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lang="en-US" sz="1400" b="1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TRIAGE</a:t>
              </a:r>
              <a:endParaRPr sz="14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" name="Google Shape;198;p17">
              <a:extLst>
                <a:ext uri="{FF2B5EF4-FFF2-40B4-BE49-F238E27FC236}">
                  <a16:creationId xmlns:a16="http://schemas.microsoft.com/office/drawing/2014/main" xmlns="" id="{FE5BDCDE-264F-4B50-9F0E-15DBED9BCAB5}"/>
                </a:ext>
              </a:extLst>
            </p:cNvPr>
            <p:cNvSpPr/>
            <p:nvPr/>
          </p:nvSpPr>
          <p:spPr>
            <a:xfrm>
              <a:off x="2842161" y="2065283"/>
              <a:ext cx="2065283" cy="2065283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89B0CB"/>
                </a:gs>
                <a:gs pos="84000">
                  <a:srgbClr val="5286AB"/>
                </a:gs>
                <a:gs pos="100000">
                  <a:srgbClr val="5286AB"/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9;p17">
              <a:extLst>
                <a:ext uri="{FF2B5EF4-FFF2-40B4-BE49-F238E27FC236}">
                  <a16:creationId xmlns:a16="http://schemas.microsoft.com/office/drawing/2014/main" xmlns="" id="{3967C5BE-30E3-4979-8E72-06A18DC82377}"/>
                </a:ext>
              </a:extLst>
            </p:cNvPr>
            <p:cNvSpPr txBox="1"/>
            <p:nvPr/>
          </p:nvSpPr>
          <p:spPr>
            <a:xfrm>
              <a:off x="3358482" y="3097925"/>
              <a:ext cx="1032641" cy="1032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bin"/>
                <a:buNone/>
              </a:pPr>
              <a:r>
                <a:rPr lang="en-US" sz="1400" b="1">
                  <a:solidFill>
                    <a:schemeClr val="lt1"/>
                  </a:solidFill>
                  <a:latin typeface="Cabin"/>
                  <a:ea typeface="Cabin"/>
                  <a:cs typeface="Cabin"/>
                  <a:sym typeface="Cabin"/>
                </a:rPr>
                <a:t>Legal</a:t>
              </a:r>
              <a:endParaRPr sz="14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D25D93-A3F6-4536-AF61-6E1E8A3A30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25" name="Google Shape;225;p21" descr="Digital Numbers"/>
          <p:cNvPicPr preferRelativeResize="0"/>
          <p:nvPr/>
        </p:nvPicPr>
        <p:blipFill rotWithShape="1">
          <a:blip r:embed="rId3">
            <a:alphaModFix/>
          </a:blip>
          <a:srcRect l="2189" r="9641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bin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chemeClr val="lt2"/>
                </a:solidFill>
              </a:rPr>
              <a:t>EBONI  THAMAVONG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chemeClr val="lt2"/>
                </a:solidFill>
              </a:rPr>
              <a:t>EBONI.THAMAVONG @X8LLC.COM</a:t>
            </a:r>
            <a:endParaRPr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0" name="Google Shape;230;p2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534</Words>
  <Application>Microsoft Office PowerPoint</Application>
  <PresentationFormat>Widescreen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Gill Sans MT</vt:lpstr>
      <vt:lpstr>Cabin</vt:lpstr>
      <vt:lpstr>Arial</vt:lpstr>
      <vt:lpstr>Noto Sans Symbols</vt:lpstr>
      <vt:lpstr>Dividend</vt:lpstr>
      <vt:lpstr>THE POWER OF CYBER THREAT INTELLIGENCE</vt:lpstr>
      <vt:lpstr>WHAT SECURITY PROFESSIONALS DO</vt:lpstr>
      <vt:lpstr>CHALLENGES FOR THE CYBER PROFESSIONAL</vt:lpstr>
      <vt:lpstr>EXECUTIVE DECISION MAKING</vt:lpstr>
      <vt:lpstr>DECISION FRAMEWORK</vt:lpstr>
      <vt:lpstr>APPLYING THE DECISION FRAMEWORK</vt:lpstr>
      <vt:lpstr>CASE STUDY 1: MANAGED SERVICE PROVIDER</vt:lpstr>
      <vt:lpstr>CASE STUDY 2: BREACH OF ENTERTAINMENT COMPANY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CYBER THREAT INTELLIGENCE</dc:title>
  <dc:creator>Aaron Marc Detwiler</dc:creator>
  <cp:lastModifiedBy>Aaron M. Detwiler</cp:lastModifiedBy>
  <cp:revision>4</cp:revision>
  <dcterms:modified xsi:type="dcterms:W3CDTF">2019-01-07T15:25:09Z</dcterms:modified>
</cp:coreProperties>
</file>