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1" r:id="rId2"/>
    <p:sldId id="262" r:id="rId3"/>
    <p:sldId id="270" r:id="rId4"/>
    <p:sldId id="271" r:id="rId5"/>
    <p:sldId id="275" r:id="rId6"/>
    <p:sldId id="273" r:id="rId7"/>
    <p:sldId id="274" r:id="rId8"/>
    <p:sldId id="276" r:id="rId9"/>
    <p:sldId id="277" r:id="rId10"/>
    <p:sldId id="260" r:id="rId11"/>
    <p:sldId id="278" r:id="rId12"/>
    <p:sldId id="279" r:id="rId13"/>
    <p:sldId id="280" r:id="rId14"/>
    <p:sldId id="281" r:id="rId1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FF"/>
    <a:srgbClr val="22274F"/>
    <a:srgbClr val="392351"/>
    <a:srgbClr val="702C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933" autoAdjust="0"/>
  </p:normalViewPr>
  <p:slideViewPr>
    <p:cSldViewPr snapToGrid="0">
      <p:cViewPr varScale="1">
        <p:scale>
          <a:sx n="71" d="100"/>
          <a:sy n="71" d="100"/>
        </p:scale>
        <p:origin x="1176" y="66"/>
      </p:cViewPr>
      <p:guideLst/>
    </p:cSldViewPr>
  </p:slideViewPr>
  <p:notesTextViewPr>
    <p:cViewPr>
      <p:scale>
        <a:sx n="1" d="1"/>
        <a:sy n="1" d="1"/>
      </p:scale>
      <p:origin x="0" y="0"/>
    </p:cViewPr>
  </p:notesTextViewPr>
  <p:notesViewPr>
    <p:cSldViewPr snapToGrid="0">
      <p:cViewPr varScale="1">
        <p:scale>
          <a:sx n="73" d="100"/>
          <a:sy n="73" d="100"/>
        </p:scale>
        <p:origin x="2980"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0333A-7365-4ED5-BBF2-4CA811B1E4FE}"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3CAD57E0-C74B-4585-A7B0-E3EB4A55E1D7}">
      <dgm:prSet phldrT="[文本]"/>
      <dgm:spPr>
        <a:solidFill>
          <a:srgbClr val="0070C0"/>
        </a:solidFill>
      </dgm:spPr>
      <dgm:t>
        <a:bodyPr/>
        <a:lstStyle/>
        <a:p>
          <a:r>
            <a:rPr lang="zh-CN" altLang="en-US"/>
            <a:t>生产要素</a:t>
          </a:r>
          <a:endParaRPr lang="en-US"/>
        </a:p>
      </dgm:t>
    </dgm:pt>
    <dgm:pt modelId="{14924BB4-009D-4674-8C2C-37781CA35AC4}" type="parTrans" cxnId="{05AA490E-C8BF-4598-8034-9437E68C544E}">
      <dgm:prSet/>
      <dgm:spPr/>
      <dgm:t>
        <a:bodyPr/>
        <a:lstStyle/>
        <a:p>
          <a:endParaRPr lang="en-US"/>
        </a:p>
      </dgm:t>
    </dgm:pt>
    <dgm:pt modelId="{40FD4B5F-BDBB-4315-9364-DB83FCE62698}" type="sibTrans" cxnId="{05AA490E-C8BF-4598-8034-9437E68C544E}">
      <dgm:prSet/>
      <dgm:spPr/>
      <dgm:t>
        <a:bodyPr/>
        <a:lstStyle/>
        <a:p>
          <a:endParaRPr lang="en-US"/>
        </a:p>
      </dgm:t>
    </dgm:pt>
    <dgm:pt modelId="{CEB1E292-8AAE-4275-B21B-30523D280746}">
      <dgm:prSet phldrT="[文本]"/>
      <dgm:spPr>
        <a:solidFill>
          <a:srgbClr val="0070C0"/>
        </a:solidFill>
      </dgm:spPr>
      <dgm:t>
        <a:bodyPr/>
        <a:lstStyle/>
        <a:p>
          <a:r>
            <a:rPr lang="zh-CN" altLang="en-US"/>
            <a:t>劳动</a:t>
          </a:r>
          <a:endParaRPr lang="en-US"/>
        </a:p>
      </dgm:t>
    </dgm:pt>
    <dgm:pt modelId="{A8597B11-6992-4FCD-A1D9-C8D688CD6F6C}" type="parTrans" cxnId="{3F62EABF-FE9A-4977-BFAC-2F5F834EB709}">
      <dgm:prSet/>
      <dgm:spPr/>
      <dgm:t>
        <a:bodyPr/>
        <a:lstStyle/>
        <a:p>
          <a:endParaRPr lang="en-US"/>
        </a:p>
      </dgm:t>
    </dgm:pt>
    <dgm:pt modelId="{63578C91-652B-47F0-AA4A-3C7B2118EBFD}" type="sibTrans" cxnId="{3F62EABF-FE9A-4977-BFAC-2F5F834EB709}">
      <dgm:prSet/>
      <dgm:spPr/>
      <dgm:t>
        <a:bodyPr/>
        <a:lstStyle/>
        <a:p>
          <a:endParaRPr lang="en-US"/>
        </a:p>
      </dgm:t>
    </dgm:pt>
    <dgm:pt modelId="{39B4B977-C8CB-470C-92F1-4673227B8C0B}">
      <dgm:prSet phldrT="[文本]"/>
      <dgm:spPr>
        <a:solidFill>
          <a:srgbClr val="0070C0"/>
        </a:solidFill>
      </dgm:spPr>
      <dgm:t>
        <a:bodyPr/>
        <a:lstStyle/>
        <a:p>
          <a:r>
            <a:rPr lang="zh-CN" altLang="en-US"/>
            <a:t>资本</a:t>
          </a:r>
          <a:endParaRPr lang="en-US"/>
        </a:p>
      </dgm:t>
    </dgm:pt>
    <dgm:pt modelId="{E899023D-040E-45A4-8261-74EB24AC88EA}" type="parTrans" cxnId="{E7ACE9FA-BFDA-4D2D-95CD-F9AAA3C8E5A6}">
      <dgm:prSet/>
      <dgm:spPr/>
      <dgm:t>
        <a:bodyPr/>
        <a:lstStyle/>
        <a:p>
          <a:endParaRPr lang="en-US"/>
        </a:p>
      </dgm:t>
    </dgm:pt>
    <dgm:pt modelId="{D24E5D04-51FB-4862-B02C-C3380F647D1E}" type="sibTrans" cxnId="{E7ACE9FA-BFDA-4D2D-95CD-F9AAA3C8E5A6}">
      <dgm:prSet/>
      <dgm:spPr/>
      <dgm:t>
        <a:bodyPr/>
        <a:lstStyle/>
        <a:p>
          <a:endParaRPr lang="en-US"/>
        </a:p>
      </dgm:t>
    </dgm:pt>
    <dgm:pt modelId="{9B80A81D-DACC-4C63-8100-2C6826889AA7}">
      <dgm:prSet phldrT="[文本]"/>
      <dgm:spPr>
        <a:solidFill>
          <a:srgbClr val="0070C0"/>
        </a:solidFill>
      </dgm:spPr>
      <dgm:t>
        <a:bodyPr/>
        <a:lstStyle/>
        <a:p>
          <a:r>
            <a:rPr lang="zh-CN" altLang="en-US"/>
            <a:t>土地</a:t>
          </a:r>
          <a:endParaRPr lang="en-US"/>
        </a:p>
      </dgm:t>
    </dgm:pt>
    <dgm:pt modelId="{AEFFC45B-495D-4DC5-AD40-4C2835AA9087}" type="parTrans" cxnId="{E253E589-1976-4907-9211-E4FA3CA172F2}">
      <dgm:prSet/>
      <dgm:spPr/>
      <dgm:t>
        <a:bodyPr/>
        <a:lstStyle/>
        <a:p>
          <a:endParaRPr lang="en-US"/>
        </a:p>
      </dgm:t>
    </dgm:pt>
    <dgm:pt modelId="{4C150C27-B085-446B-B92E-A23BA5AE5E76}" type="sibTrans" cxnId="{E253E589-1976-4907-9211-E4FA3CA172F2}">
      <dgm:prSet/>
      <dgm:spPr/>
      <dgm:t>
        <a:bodyPr/>
        <a:lstStyle/>
        <a:p>
          <a:endParaRPr lang="en-US"/>
        </a:p>
      </dgm:t>
    </dgm:pt>
    <dgm:pt modelId="{1D81A00A-31A2-456F-B8C1-323F5EE5E20C}">
      <dgm:prSet phldrT="[文本]"/>
      <dgm:spPr>
        <a:solidFill>
          <a:srgbClr val="0070C0"/>
        </a:solidFill>
      </dgm:spPr>
      <dgm:t>
        <a:bodyPr/>
        <a:lstStyle/>
        <a:p>
          <a:r>
            <a:rPr lang="zh-CN" altLang="en-US"/>
            <a:t>知识</a:t>
          </a:r>
          <a:endParaRPr lang="en-US"/>
        </a:p>
      </dgm:t>
    </dgm:pt>
    <dgm:pt modelId="{78D4AB8A-DD88-4230-A48C-E54C94F6FF60}" type="parTrans" cxnId="{C2072930-6FC6-4606-A02F-49C8EF58E438}">
      <dgm:prSet/>
      <dgm:spPr/>
      <dgm:t>
        <a:bodyPr/>
        <a:lstStyle/>
        <a:p>
          <a:endParaRPr lang="en-US"/>
        </a:p>
      </dgm:t>
    </dgm:pt>
    <dgm:pt modelId="{FE80231D-D0BD-4ECF-A79D-17E02723ABF8}" type="sibTrans" cxnId="{C2072930-6FC6-4606-A02F-49C8EF58E438}">
      <dgm:prSet/>
      <dgm:spPr/>
      <dgm:t>
        <a:bodyPr/>
        <a:lstStyle/>
        <a:p>
          <a:endParaRPr lang="en-US"/>
        </a:p>
      </dgm:t>
    </dgm:pt>
    <dgm:pt modelId="{265FCA4E-E2E8-450C-9473-6589FAE5FD6A}">
      <dgm:prSet phldrT="[文本]"/>
      <dgm:spPr>
        <a:solidFill>
          <a:srgbClr val="FF0000"/>
        </a:solidFill>
      </dgm:spPr>
      <dgm:t>
        <a:bodyPr/>
        <a:lstStyle/>
        <a:p>
          <a:r>
            <a:rPr lang="zh-CN" altLang="en-US" b="1"/>
            <a:t>数据</a:t>
          </a:r>
          <a:endParaRPr lang="en-US" b="1"/>
        </a:p>
      </dgm:t>
    </dgm:pt>
    <dgm:pt modelId="{BE699F1B-3105-49F4-9E8A-82A08D4E000F}" type="parTrans" cxnId="{3AC7DB33-CC9C-457B-BA09-4B9665EC8E35}">
      <dgm:prSet/>
      <dgm:spPr/>
      <dgm:t>
        <a:bodyPr/>
        <a:lstStyle/>
        <a:p>
          <a:endParaRPr lang="en-US"/>
        </a:p>
      </dgm:t>
    </dgm:pt>
    <dgm:pt modelId="{12DAF0ED-E708-4F99-981C-BBA9167E384E}" type="sibTrans" cxnId="{3AC7DB33-CC9C-457B-BA09-4B9665EC8E35}">
      <dgm:prSet/>
      <dgm:spPr/>
      <dgm:t>
        <a:bodyPr/>
        <a:lstStyle/>
        <a:p>
          <a:endParaRPr lang="en-US"/>
        </a:p>
      </dgm:t>
    </dgm:pt>
    <dgm:pt modelId="{65F36E0C-E185-4242-B834-EB80680023E3}">
      <dgm:prSet phldrT="[文本]"/>
      <dgm:spPr>
        <a:solidFill>
          <a:srgbClr val="0070C0"/>
        </a:solidFill>
      </dgm:spPr>
      <dgm:t>
        <a:bodyPr/>
        <a:lstStyle/>
        <a:p>
          <a:r>
            <a:rPr lang="zh-CN" altLang="en-US"/>
            <a:t>技术</a:t>
          </a:r>
          <a:endParaRPr lang="en-US"/>
        </a:p>
      </dgm:t>
    </dgm:pt>
    <dgm:pt modelId="{65788F0E-D898-4B55-B460-9439260AC03D}" type="parTrans" cxnId="{D102AE57-E58F-4B66-815D-7D22171D371F}">
      <dgm:prSet/>
      <dgm:spPr/>
      <dgm:t>
        <a:bodyPr/>
        <a:lstStyle/>
        <a:p>
          <a:endParaRPr lang="en-US"/>
        </a:p>
      </dgm:t>
    </dgm:pt>
    <dgm:pt modelId="{719120D8-D609-4D56-A1CB-C39E91F5B83C}" type="sibTrans" cxnId="{D102AE57-E58F-4B66-815D-7D22171D371F}">
      <dgm:prSet/>
      <dgm:spPr/>
      <dgm:t>
        <a:bodyPr/>
        <a:lstStyle/>
        <a:p>
          <a:endParaRPr lang="en-US"/>
        </a:p>
      </dgm:t>
    </dgm:pt>
    <dgm:pt modelId="{84C2AA8B-8D66-4325-9589-145EA27C0106}">
      <dgm:prSet phldrT="[文本]"/>
      <dgm:spPr>
        <a:solidFill>
          <a:srgbClr val="0070C0"/>
        </a:solidFill>
      </dgm:spPr>
      <dgm:t>
        <a:bodyPr/>
        <a:lstStyle/>
        <a:p>
          <a:r>
            <a:rPr lang="zh-CN" altLang="en-US"/>
            <a:t>管理</a:t>
          </a:r>
          <a:endParaRPr lang="en-US"/>
        </a:p>
      </dgm:t>
    </dgm:pt>
    <dgm:pt modelId="{4EF5F2F5-6079-462D-A042-366B6E387C7E}" type="parTrans" cxnId="{3414525B-A419-4AD2-AAB9-D88B1B38183E}">
      <dgm:prSet/>
      <dgm:spPr/>
      <dgm:t>
        <a:bodyPr/>
        <a:lstStyle/>
        <a:p>
          <a:endParaRPr lang="en-US"/>
        </a:p>
      </dgm:t>
    </dgm:pt>
    <dgm:pt modelId="{DD11BB9C-7B66-4996-AF81-314A48261CAC}" type="sibTrans" cxnId="{3414525B-A419-4AD2-AAB9-D88B1B38183E}">
      <dgm:prSet/>
      <dgm:spPr/>
      <dgm:t>
        <a:bodyPr/>
        <a:lstStyle/>
        <a:p>
          <a:endParaRPr lang="en-US"/>
        </a:p>
      </dgm:t>
    </dgm:pt>
    <dgm:pt modelId="{19A9197E-2C52-4D1C-BDEE-A38A1FFCE96A}" type="pres">
      <dgm:prSet presAssocID="{FEF0333A-7365-4ED5-BBF2-4CA811B1E4FE}" presName="Name0" presStyleCnt="0">
        <dgm:presLayoutVars>
          <dgm:chMax val="1"/>
          <dgm:dir/>
          <dgm:animLvl val="ctr"/>
          <dgm:resizeHandles val="exact"/>
        </dgm:presLayoutVars>
      </dgm:prSet>
      <dgm:spPr/>
    </dgm:pt>
    <dgm:pt modelId="{9D1A4DAB-C031-468C-99CD-B0FA950D9673}" type="pres">
      <dgm:prSet presAssocID="{3CAD57E0-C74B-4585-A7B0-E3EB4A55E1D7}" presName="centerShape" presStyleLbl="node0" presStyleIdx="0" presStyleCnt="1"/>
      <dgm:spPr/>
    </dgm:pt>
    <dgm:pt modelId="{314B0863-C002-4A66-9DC3-BD68685A02CE}" type="pres">
      <dgm:prSet presAssocID="{CEB1E292-8AAE-4275-B21B-30523D280746}" presName="node" presStyleLbl="node1" presStyleIdx="0" presStyleCnt="7">
        <dgm:presLayoutVars>
          <dgm:bulletEnabled val="1"/>
        </dgm:presLayoutVars>
      </dgm:prSet>
      <dgm:spPr/>
    </dgm:pt>
    <dgm:pt modelId="{A0AE1F3E-776F-4F4F-A510-340679B5044D}" type="pres">
      <dgm:prSet presAssocID="{CEB1E292-8AAE-4275-B21B-30523D280746}" presName="dummy" presStyleCnt="0"/>
      <dgm:spPr/>
    </dgm:pt>
    <dgm:pt modelId="{6FA64E70-C994-4EDF-9411-F87BCCF5A030}" type="pres">
      <dgm:prSet presAssocID="{63578C91-652B-47F0-AA4A-3C7B2118EBFD}" presName="sibTrans" presStyleLbl="sibTrans2D1" presStyleIdx="0" presStyleCnt="7"/>
      <dgm:spPr/>
    </dgm:pt>
    <dgm:pt modelId="{0E5BA119-7141-4EDA-A832-36A9FE3BB999}" type="pres">
      <dgm:prSet presAssocID="{39B4B977-C8CB-470C-92F1-4673227B8C0B}" presName="node" presStyleLbl="node1" presStyleIdx="1" presStyleCnt="7">
        <dgm:presLayoutVars>
          <dgm:bulletEnabled val="1"/>
        </dgm:presLayoutVars>
      </dgm:prSet>
      <dgm:spPr/>
    </dgm:pt>
    <dgm:pt modelId="{93E4EB55-B462-4DBD-A1C3-C86F6E8C6C6F}" type="pres">
      <dgm:prSet presAssocID="{39B4B977-C8CB-470C-92F1-4673227B8C0B}" presName="dummy" presStyleCnt="0"/>
      <dgm:spPr/>
    </dgm:pt>
    <dgm:pt modelId="{7484F2A9-CA59-4A4E-9EC7-851AFF9A8D98}" type="pres">
      <dgm:prSet presAssocID="{D24E5D04-51FB-4862-B02C-C3380F647D1E}" presName="sibTrans" presStyleLbl="sibTrans2D1" presStyleIdx="1" presStyleCnt="7"/>
      <dgm:spPr/>
    </dgm:pt>
    <dgm:pt modelId="{3264DDB0-6F22-4460-B0A2-4A10C8C2C09D}" type="pres">
      <dgm:prSet presAssocID="{9B80A81D-DACC-4C63-8100-2C6826889AA7}" presName="node" presStyleLbl="node1" presStyleIdx="2" presStyleCnt="7">
        <dgm:presLayoutVars>
          <dgm:bulletEnabled val="1"/>
        </dgm:presLayoutVars>
      </dgm:prSet>
      <dgm:spPr/>
    </dgm:pt>
    <dgm:pt modelId="{D270777B-AA33-4547-9901-980D546BA959}" type="pres">
      <dgm:prSet presAssocID="{9B80A81D-DACC-4C63-8100-2C6826889AA7}" presName="dummy" presStyleCnt="0"/>
      <dgm:spPr/>
    </dgm:pt>
    <dgm:pt modelId="{A17B576D-44A8-4013-B181-393F930E7950}" type="pres">
      <dgm:prSet presAssocID="{4C150C27-B085-446B-B92E-A23BA5AE5E76}" presName="sibTrans" presStyleLbl="sibTrans2D1" presStyleIdx="2" presStyleCnt="7"/>
      <dgm:spPr/>
    </dgm:pt>
    <dgm:pt modelId="{52E7C82B-2502-4AFD-801A-7B34CE1D8ED8}" type="pres">
      <dgm:prSet presAssocID="{1D81A00A-31A2-456F-B8C1-323F5EE5E20C}" presName="node" presStyleLbl="node1" presStyleIdx="3" presStyleCnt="7">
        <dgm:presLayoutVars>
          <dgm:bulletEnabled val="1"/>
        </dgm:presLayoutVars>
      </dgm:prSet>
      <dgm:spPr/>
    </dgm:pt>
    <dgm:pt modelId="{2E43B4CA-E5BE-49AF-95B2-9BA08AA36E0E}" type="pres">
      <dgm:prSet presAssocID="{1D81A00A-31A2-456F-B8C1-323F5EE5E20C}" presName="dummy" presStyleCnt="0"/>
      <dgm:spPr/>
    </dgm:pt>
    <dgm:pt modelId="{E9163C5E-EDFD-4372-A425-9B1A89E5F8E6}" type="pres">
      <dgm:prSet presAssocID="{FE80231D-D0BD-4ECF-A79D-17E02723ABF8}" presName="sibTrans" presStyleLbl="sibTrans2D1" presStyleIdx="3" presStyleCnt="7"/>
      <dgm:spPr/>
    </dgm:pt>
    <dgm:pt modelId="{24ACEDBC-1474-458F-A5A2-926F98ABA9EA}" type="pres">
      <dgm:prSet presAssocID="{65F36E0C-E185-4242-B834-EB80680023E3}" presName="node" presStyleLbl="node1" presStyleIdx="4" presStyleCnt="7">
        <dgm:presLayoutVars>
          <dgm:bulletEnabled val="1"/>
        </dgm:presLayoutVars>
      </dgm:prSet>
      <dgm:spPr/>
    </dgm:pt>
    <dgm:pt modelId="{3755CD25-12EE-4BF4-9427-7AD3573311BF}" type="pres">
      <dgm:prSet presAssocID="{65F36E0C-E185-4242-B834-EB80680023E3}" presName="dummy" presStyleCnt="0"/>
      <dgm:spPr/>
    </dgm:pt>
    <dgm:pt modelId="{03FF92C2-47B0-4670-BA93-CD29E791F972}" type="pres">
      <dgm:prSet presAssocID="{719120D8-D609-4D56-A1CB-C39E91F5B83C}" presName="sibTrans" presStyleLbl="sibTrans2D1" presStyleIdx="4" presStyleCnt="7"/>
      <dgm:spPr/>
    </dgm:pt>
    <dgm:pt modelId="{22C94C1C-3994-44B8-AA47-36893092A90A}" type="pres">
      <dgm:prSet presAssocID="{84C2AA8B-8D66-4325-9589-145EA27C0106}" presName="node" presStyleLbl="node1" presStyleIdx="5" presStyleCnt="7">
        <dgm:presLayoutVars>
          <dgm:bulletEnabled val="1"/>
        </dgm:presLayoutVars>
      </dgm:prSet>
      <dgm:spPr/>
    </dgm:pt>
    <dgm:pt modelId="{813ADEAE-AC51-41F0-BD35-DE28835BAB0F}" type="pres">
      <dgm:prSet presAssocID="{84C2AA8B-8D66-4325-9589-145EA27C0106}" presName="dummy" presStyleCnt="0"/>
      <dgm:spPr/>
    </dgm:pt>
    <dgm:pt modelId="{3FAFBBD7-7DF9-4C39-A2A3-AAEC9AB2FC4C}" type="pres">
      <dgm:prSet presAssocID="{DD11BB9C-7B66-4996-AF81-314A48261CAC}" presName="sibTrans" presStyleLbl="sibTrans2D1" presStyleIdx="5" presStyleCnt="7"/>
      <dgm:spPr/>
    </dgm:pt>
    <dgm:pt modelId="{B6F6333C-6546-45E7-99A7-F97CA6B48946}" type="pres">
      <dgm:prSet presAssocID="{265FCA4E-E2E8-450C-9473-6589FAE5FD6A}" presName="node" presStyleLbl="node1" presStyleIdx="6" presStyleCnt="7">
        <dgm:presLayoutVars>
          <dgm:bulletEnabled val="1"/>
        </dgm:presLayoutVars>
      </dgm:prSet>
      <dgm:spPr/>
    </dgm:pt>
    <dgm:pt modelId="{E8BB85C8-D3DA-4678-BF4C-C4E7A86F4919}" type="pres">
      <dgm:prSet presAssocID="{265FCA4E-E2E8-450C-9473-6589FAE5FD6A}" presName="dummy" presStyleCnt="0"/>
      <dgm:spPr/>
    </dgm:pt>
    <dgm:pt modelId="{E8899692-6CB7-4441-88BF-F8683F4A0745}" type="pres">
      <dgm:prSet presAssocID="{12DAF0ED-E708-4F99-981C-BBA9167E384E}" presName="sibTrans" presStyleLbl="sibTrans2D1" presStyleIdx="6" presStyleCnt="7"/>
      <dgm:spPr/>
    </dgm:pt>
  </dgm:ptLst>
  <dgm:cxnLst>
    <dgm:cxn modelId="{27F20407-724C-440B-ADE0-AF2071E5865E}" type="presOf" srcId="{D24E5D04-51FB-4862-B02C-C3380F647D1E}" destId="{7484F2A9-CA59-4A4E-9EC7-851AFF9A8D98}" srcOrd="0" destOrd="0" presId="urn:microsoft.com/office/officeart/2005/8/layout/radial6"/>
    <dgm:cxn modelId="{05AA490E-C8BF-4598-8034-9437E68C544E}" srcId="{FEF0333A-7365-4ED5-BBF2-4CA811B1E4FE}" destId="{3CAD57E0-C74B-4585-A7B0-E3EB4A55E1D7}" srcOrd="0" destOrd="0" parTransId="{14924BB4-009D-4674-8C2C-37781CA35AC4}" sibTransId="{40FD4B5F-BDBB-4315-9364-DB83FCE62698}"/>
    <dgm:cxn modelId="{E8DC1A0F-63A4-44D5-9E3C-12DAB8CE1402}" type="presOf" srcId="{719120D8-D609-4D56-A1CB-C39E91F5B83C}" destId="{03FF92C2-47B0-4670-BA93-CD29E791F972}" srcOrd="0" destOrd="0" presId="urn:microsoft.com/office/officeart/2005/8/layout/radial6"/>
    <dgm:cxn modelId="{81F14014-40DA-49A1-ADB5-48DA76FBE7BC}" type="presOf" srcId="{63578C91-652B-47F0-AA4A-3C7B2118EBFD}" destId="{6FA64E70-C994-4EDF-9411-F87BCCF5A030}" srcOrd="0" destOrd="0" presId="urn:microsoft.com/office/officeart/2005/8/layout/radial6"/>
    <dgm:cxn modelId="{4B1F8019-C90F-4301-B479-5A1776C7B938}" type="presOf" srcId="{4C150C27-B085-446B-B92E-A23BA5AE5E76}" destId="{A17B576D-44A8-4013-B181-393F930E7950}" srcOrd="0" destOrd="0" presId="urn:microsoft.com/office/officeart/2005/8/layout/radial6"/>
    <dgm:cxn modelId="{212AEF1F-0108-4AB4-B1B8-5089330B7ED6}" type="presOf" srcId="{39B4B977-C8CB-470C-92F1-4673227B8C0B}" destId="{0E5BA119-7141-4EDA-A832-36A9FE3BB999}" srcOrd="0" destOrd="0" presId="urn:microsoft.com/office/officeart/2005/8/layout/radial6"/>
    <dgm:cxn modelId="{D3253724-3AF8-4251-93CF-62682C74EFDF}" type="presOf" srcId="{265FCA4E-E2E8-450C-9473-6589FAE5FD6A}" destId="{B6F6333C-6546-45E7-99A7-F97CA6B48946}" srcOrd="0" destOrd="0" presId="urn:microsoft.com/office/officeart/2005/8/layout/radial6"/>
    <dgm:cxn modelId="{C2072930-6FC6-4606-A02F-49C8EF58E438}" srcId="{3CAD57E0-C74B-4585-A7B0-E3EB4A55E1D7}" destId="{1D81A00A-31A2-456F-B8C1-323F5EE5E20C}" srcOrd="3" destOrd="0" parTransId="{78D4AB8A-DD88-4230-A48C-E54C94F6FF60}" sibTransId="{FE80231D-D0BD-4ECF-A79D-17E02723ABF8}"/>
    <dgm:cxn modelId="{3AC7DB33-CC9C-457B-BA09-4B9665EC8E35}" srcId="{3CAD57E0-C74B-4585-A7B0-E3EB4A55E1D7}" destId="{265FCA4E-E2E8-450C-9473-6589FAE5FD6A}" srcOrd="6" destOrd="0" parTransId="{BE699F1B-3105-49F4-9E8A-82A08D4E000F}" sibTransId="{12DAF0ED-E708-4F99-981C-BBA9167E384E}"/>
    <dgm:cxn modelId="{AC853A3C-FF38-44C1-9028-E8ECB79371D9}" type="presOf" srcId="{FEF0333A-7365-4ED5-BBF2-4CA811B1E4FE}" destId="{19A9197E-2C52-4D1C-BDEE-A38A1FFCE96A}" srcOrd="0" destOrd="0" presId="urn:microsoft.com/office/officeart/2005/8/layout/radial6"/>
    <dgm:cxn modelId="{4DEEB940-875D-4AC4-B961-F87F37F08F4A}" type="presOf" srcId="{1D81A00A-31A2-456F-B8C1-323F5EE5E20C}" destId="{52E7C82B-2502-4AFD-801A-7B34CE1D8ED8}" srcOrd="0" destOrd="0" presId="urn:microsoft.com/office/officeart/2005/8/layout/radial6"/>
    <dgm:cxn modelId="{3414525B-A419-4AD2-AAB9-D88B1B38183E}" srcId="{3CAD57E0-C74B-4585-A7B0-E3EB4A55E1D7}" destId="{84C2AA8B-8D66-4325-9589-145EA27C0106}" srcOrd="5" destOrd="0" parTransId="{4EF5F2F5-6079-462D-A042-366B6E387C7E}" sibTransId="{DD11BB9C-7B66-4996-AF81-314A48261CAC}"/>
    <dgm:cxn modelId="{53408F4D-2FBB-493F-B5ED-44BEE70E26E0}" type="presOf" srcId="{84C2AA8B-8D66-4325-9589-145EA27C0106}" destId="{22C94C1C-3994-44B8-AA47-36893092A90A}" srcOrd="0" destOrd="0" presId="urn:microsoft.com/office/officeart/2005/8/layout/radial6"/>
    <dgm:cxn modelId="{D102AE57-E58F-4B66-815D-7D22171D371F}" srcId="{3CAD57E0-C74B-4585-A7B0-E3EB4A55E1D7}" destId="{65F36E0C-E185-4242-B834-EB80680023E3}" srcOrd="4" destOrd="0" parTransId="{65788F0E-D898-4B55-B460-9439260AC03D}" sibTransId="{719120D8-D609-4D56-A1CB-C39E91F5B83C}"/>
    <dgm:cxn modelId="{C0F6C97F-7C95-4E7A-806D-71B6FC4E43D0}" type="presOf" srcId="{CEB1E292-8AAE-4275-B21B-30523D280746}" destId="{314B0863-C002-4A66-9DC3-BD68685A02CE}" srcOrd="0" destOrd="0" presId="urn:microsoft.com/office/officeart/2005/8/layout/radial6"/>
    <dgm:cxn modelId="{E253E589-1976-4907-9211-E4FA3CA172F2}" srcId="{3CAD57E0-C74B-4585-A7B0-E3EB4A55E1D7}" destId="{9B80A81D-DACC-4C63-8100-2C6826889AA7}" srcOrd="2" destOrd="0" parTransId="{AEFFC45B-495D-4DC5-AD40-4C2835AA9087}" sibTransId="{4C150C27-B085-446B-B92E-A23BA5AE5E76}"/>
    <dgm:cxn modelId="{507DC293-F661-47A1-A9D4-6174DA3D3650}" type="presOf" srcId="{DD11BB9C-7B66-4996-AF81-314A48261CAC}" destId="{3FAFBBD7-7DF9-4C39-A2A3-AAEC9AB2FC4C}" srcOrd="0" destOrd="0" presId="urn:microsoft.com/office/officeart/2005/8/layout/radial6"/>
    <dgm:cxn modelId="{835738AD-274A-4ACE-99D2-7C80B68BE614}" type="presOf" srcId="{9B80A81D-DACC-4C63-8100-2C6826889AA7}" destId="{3264DDB0-6F22-4460-B0A2-4A10C8C2C09D}" srcOrd="0" destOrd="0" presId="urn:microsoft.com/office/officeart/2005/8/layout/radial6"/>
    <dgm:cxn modelId="{DEA387B8-5D0B-4B87-9501-6B9FE917F75E}" type="presOf" srcId="{65F36E0C-E185-4242-B834-EB80680023E3}" destId="{24ACEDBC-1474-458F-A5A2-926F98ABA9EA}" srcOrd="0" destOrd="0" presId="urn:microsoft.com/office/officeart/2005/8/layout/radial6"/>
    <dgm:cxn modelId="{3F62EABF-FE9A-4977-BFAC-2F5F834EB709}" srcId="{3CAD57E0-C74B-4585-A7B0-E3EB4A55E1D7}" destId="{CEB1E292-8AAE-4275-B21B-30523D280746}" srcOrd="0" destOrd="0" parTransId="{A8597B11-6992-4FCD-A1D9-C8D688CD6F6C}" sibTransId="{63578C91-652B-47F0-AA4A-3C7B2118EBFD}"/>
    <dgm:cxn modelId="{B45F5EC8-D81E-4289-A901-EB61B09FE5D9}" type="presOf" srcId="{3CAD57E0-C74B-4585-A7B0-E3EB4A55E1D7}" destId="{9D1A4DAB-C031-468C-99CD-B0FA950D9673}" srcOrd="0" destOrd="0" presId="urn:microsoft.com/office/officeart/2005/8/layout/radial6"/>
    <dgm:cxn modelId="{F70827F8-2214-4F6C-87A8-D0AA08DCA83D}" type="presOf" srcId="{FE80231D-D0BD-4ECF-A79D-17E02723ABF8}" destId="{E9163C5E-EDFD-4372-A425-9B1A89E5F8E6}" srcOrd="0" destOrd="0" presId="urn:microsoft.com/office/officeart/2005/8/layout/radial6"/>
    <dgm:cxn modelId="{E7ACE9FA-BFDA-4D2D-95CD-F9AAA3C8E5A6}" srcId="{3CAD57E0-C74B-4585-A7B0-E3EB4A55E1D7}" destId="{39B4B977-C8CB-470C-92F1-4673227B8C0B}" srcOrd="1" destOrd="0" parTransId="{E899023D-040E-45A4-8261-74EB24AC88EA}" sibTransId="{D24E5D04-51FB-4862-B02C-C3380F647D1E}"/>
    <dgm:cxn modelId="{5337EBFA-E860-4DDF-AD90-4391311D8738}" type="presOf" srcId="{12DAF0ED-E708-4F99-981C-BBA9167E384E}" destId="{E8899692-6CB7-4441-88BF-F8683F4A0745}" srcOrd="0" destOrd="0" presId="urn:microsoft.com/office/officeart/2005/8/layout/radial6"/>
    <dgm:cxn modelId="{3F653806-2075-4409-89A2-F8CE1F4B4288}" type="presParOf" srcId="{19A9197E-2C52-4D1C-BDEE-A38A1FFCE96A}" destId="{9D1A4DAB-C031-468C-99CD-B0FA950D9673}" srcOrd="0" destOrd="0" presId="urn:microsoft.com/office/officeart/2005/8/layout/radial6"/>
    <dgm:cxn modelId="{073749AF-B7D3-44CD-97A6-30BB2AB2AED8}" type="presParOf" srcId="{19A9197E-2C52-4D1C-BDEE-A38A1FFCE96A}" destId="{314B0863-C002-4A66-9DC3-BD68685A02CE}" srcOrd="1" destOrd="0" presId="urn:microsoft.com/office/officeart/2005/8/layout/radial6"/>
    <dgm:cxn modelId="{FC8E8F45-43F6-4DFA-8A0B-C4BAB8087F3F}" type="presParOf" srcId="{19A9197E-2C52-4D1C-BDEE-A38A1FFCE96A}" destId="{A0AE1F3E-776F-4F4F-A510-340679B5044D}" srcOrd="2" destOrd="0" presId="urn:microsoft.com/office/officeart/2005/8/layout/radial6"/>
    <dgm:cxn modelId="{337EA6A3-26F3-4BF0-A6DA-258C7810D975}" type="presParOf" srcId="{19A9197E-2C52-4D1C-BDEE-A38A1FFCE96A}" destId="{6FA64E70-C994-4EDF-9411-F87BCCF5A030}" srcOrd="3" destOrd="0" presId="urn:microsoft.com/office/officeart/2005/8/layout/radial6"/>
    <dgm:cxn modelId="{B4E402DC-808C-478F-B589-D49E32817A3C}" type="presParOf" srcId="{19A9197E-2C52-4D1C-BDEE-A38A1FFCE96A}" destId="{0E5BA119-7141-4EDA-A832-36A9FE3BB999}" srcOrd="4" destOrd="0" presId="urn:microsoft.com/office/officeart/2005/8/layout/radial6"/>
    <dgm:cxn modelId="{0655360C-BCDF-4F01-8BB9-CEA0B76EBEDA}" type="presParOf" srcId="{19A9197E-2C52-4D1C-BDEE-A38A1FFCE96A}" destId="{93E4EB55-B462-4DBD-A1C3-C86F6E8C6C6F}" srcOrd="5" destOrd="0" presId="urn:microsoft.com/office/officeart/2005/8/layout/radial6"/>
    <dgm:cxn modelId="{94ACAA1E-283A-454E-85E3-33EBB5D4C345}" type="presParOf" srcId="{19A9197E-2C52-4D1C-BDEE-A38A1FFCE96A}" destId="{7484F2A9-CA59-4A4E-9EC7-851AFF9A8D98}" srcOrd="6" destOrd="0" presId="urn:microsoft.com/office/officeart/2005/8/layout/radial6"/>
    <dgm:cxn modelId="{EF2A7E40-C40A-4C7C-A61C-7BA4B919C8CA}" type="presParOf" srcId="{19A9197E-2C52-4D1C-BDEE-A38A1FFCE96A}" destId="{3264DDB0-6F22-4460-B0A2-4A10C8C2C09D}" srcOrd="7" destOrd="0" presId="urn:microsoft.com/office/officeart/2005/8/layout/radial6"/>
    <dgm:cxn modelId="{0F29C41B-F7F8-41B6-991B-BB5720E06DA5}" type="presParOf" srcId="{19A9197E-2C52-4D1C-BDEE-A38A1FFCE96A}" destId="{D270777B-AA33-4547-9901-980D546BA959}" srcOrd="8" destOrd="0" presId="urn:microsoft.com/office/officeart/2005/8/layout/radial6"/>
    <dgm:cxn modelId="{BABACB59-1645-4716-8BA1-2223586EAD36}" type="presParOf" srcId="{19A9197E-2C52-4D1C-BDEE-A38A1FFCE96A}" destId="{A17B576D-44A8-4013-B181-393F930E7950}" srcOrd="9" destOrd="0" presId="urn:microsoft.com/office/officeart/2005/8/layout/radial6"/>
    <dgm:cxn modelId="{088AA96A-4401-498C-8F9B-9A1707A6382D}" type="presParOf" srcId="{19A9197E-2C52-4D1C-BDEE-A38A1FFCE96A}" destId="{52E7C82B-2502-4AFD-801A-7B34CE1D8ED8}" srcOrd="10" destOrd="0" presId="urn:microsoft.com/office/officeart/2005/8/layout/radial6"/>
    <dgm:cxn modelId="{C7BE394D-1319-41FD-B164-783218CABF51}" type="presParOf" srcId="{19A9197E-2C52-4D1C-BDEE-A38A1FFCE96A}" destId="{2E43B4CA-E5BE-49AF-95B2-9BA08AA36E0E}" srcOrd="11" destOrd="0" presId="urn:microsoft.com/office/officeart/2005/8/layout/radial6"/>
    <dgm:cxn modelId="{E7490A36-36CF-4AF5-B9C1-41701BD4C2D1}" type="presParOf" srcId="{19A9197E-2C52-4D1C-BDEE-A38A1FFCE96A}" destId="{E9163C5E-EDFD-4372-A425-9B1A89E5F8E6}" srcOrd="12" destOrd="0" presId="urn:microsoft.com/office/officeart/2005/8/layout/radial6"/>
    <dgm:cxn modelId="{46F0ADA4-2647-4E2E-A1D2-33C3E709B4BE}" type="presParOf" srcId="{19A9197E-2C52-4D1C-BDEE-A38A1FFCE96A}" destId="{24ACEDBC-1474-458F-A5A2-926F98ABA9EA}" srcOrd="13" destOrd="0" presId="urn:microsoft.com/office/officeart/2005/8/layout/radial6"/>
    <dgm:cxn modelId="{CFEAD94B-5E80-41A0-B15F-AA994E4457F6}" type="presParOf" srcId="{19A9197E-2C52-4D1C-BDEE-A38A1FFCE96A}" destId="{3755CD25-12EE-4BF4-9427-7AD3573311BF}" srcOrd="14" destOrd="0" presId="urn:microsoft.com/office/officeart/2005/8/layout/radial6"/>
    <dgm:cxn modelId="{56A16731-78A5-4CF5-88AE-5FB97BB23CAF}" type="presParOf" srcId="{19A9197E-2C52-4D1C-BDEE-A38A1FFCE96A}" destId="{03FF92C2-47B0-4670-BA93-CD29E791F972}" srcOrd="15" destOrd="0" presId="urn:microsoft.com/office/officeart/2005/8/layout/radial6"/>
    <dgm:cxn modelId="{F15D8E44-2C6E-4938-A61B-E775BB453877}" type="presParOf" srcId="{19A9197E-2C52-4D1C-BDEE-A38A1FFCE96A}" destId="{22C94C1C-3994-44B8-AA47-36893092A90A}" srcOrd="16" destOrd="0" presId="urn:microsoft.com/office/officeart/2005/8/layout/radial6"/>
    <dgm:cxn modelId="{90F13F00-ED4C-4E2D-819E-6A282940A9F7}" type="presParOf" srcId="{19A9197E-2C52-4D1C-BDEE-A38A1FFCE96A}" destId="{813ADEAE-AC51-41F0-BD35-DE28835BAB0F}" srcOrd="17" destOrd="0" presId="urn:microsoft.com/office/officeart/2005/8/layout/radial6"/>
    <dgm:cxn modelId="{5A2872C1-09AB-44B9-94AA-D43102F8BC07}" type="presParOf" srcId="{19A9197E-2C52-4D1C-BDEE-A38A1FFCE96A}" destId="{3FAFBBD7-7DF9-4C39-A2A3-AAEC9AB2FC4C}" srcOrd="18" destOrd="0" presId="urn:microsoft.com/office/officeart/2005/8/layout/radial6"/>
    <dgm:cxn modelId="{6E7CCEED-4A6A-4AC0-9014-A292EFFC00B9}" type="presParOf" srcId="{19A9197E-2C52-4D1C-BDEE-A38A1FFCE96A}" destId="{B6F6333C-6546-45E7-99A7-F97CA6B48946}" srcOrd="19" destOrd="0" presId="urn:microsoft.com/office/officeart/2005/8/layout/radial6"/>
    <dgm:cxn modelId="{0DCB470B-50CD-42C1-B8B2-CB3171C11A83}" type="presParOf" srcId="{19A9197E-2C52-4D1C-BDEE-A38A1FFCE96A}" destId="{E8BB85C8-D3DA-4678-BF4C-C4E7A86F4919}" srcOrd="20" destOrd="0" presId="urn:microsoft.com/office/officeart/2005/8/layout/radial6"/>
    <dgm:cxn modelId="{F3DCD3A0-26C0-4D08-AE8C-9B3C06FCC97F}" type="presParOf" srcId="{19A9197E-2C52-4D1C-BDEE-A38A1FFCE96A}" destId="{E8899692-6CB7-4441-88BF-F8683F4A0745}" srcOrd="21" destOrd="0" presId="urn:microsoft.com/office/officeart/2005/8/layout/radial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99692-6CB7-4441-88BF-F8683F4A0745}">
      <dsp:nvSpPr>
        <dsp:cNvPr id="0" name=""/>
        <dsp:cNvSpPr/>
      </dsp:nvSpPr>
      <dsp:spPr>
        <a:xfrm>
          <a:off x="508583" y="253043"/>
          <a:ext cx="2027555" cy="2027555"/>
        </a:xfrm>
        <a:prstGeom prst="blockArc">
          <a:avLst>
            <a:gd name="adj1" fmla="val 13114286"/>
            <a:gd name="adj2" fmla="val 16200000"/>
            <a:gd name="adj3" fmla="val 3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AFBBD7-7DF9-4C39-A2A3-AAEC9AB2FC4C}">
      <dsp:nvSpPr>
        <dsp:cNvPr id="0" name=""/>
        <dsp:cNvSpPr/>
      </dsp:nvSpPr>
      <dsp:spPr>
        <a:xfrm>
          <a:off x="508583" y="253043"/>
          <a:ext cx="2027555" cy="2027555"/>
        </a:xfrm>
        <a:prstGeom prst="blockArc">
          <a:avLst>
            <a:gd name="adj1" fmla="val 10028571"/>
            <a:gd name="adj2" fmla="val 13114286"/>
            <a:gd name="adj3" fmla="val 3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FF92C2-47B0-4670-BA93-CD29E791F972}">
      <dsp:nvSpPr>
        <dsp:cNvPr id="0" name=""/>
        <dsp:cNvSpPr/>
      </dsp:nvSpPr>
      <dsp:spPr>
        <a:xfrm>
          <a:off x="508583" y="253043"/>
          <a:ext cx="2027555" cy="2027555"/>
        </a:xfrm>
        <a:prstGeom prst="blockArc">
          <a:avLst>
            <a:gd name="adj1" fmla="val 6942857"/>
            <a:gd name="adj2" fmla="val 10028571"/>
            <a:gd name="adj3" fmla="val 3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163C5E-EDFD-4372-A425-9B1A89E5F8E6}">
      <dsp:nvSpPr>
        <dsp:cNvPr id="0" name=""/>
        <dsp:cNvSpPr/>
      </dsp:nvSpPr>
      <dsp:spPr>
        <a:xfrm>
          <a:off x="508583" y="253043"/>
          <a:ext cx="2027555" cy="2027555"/>
        </a:xfrm>
        <a:prstGeom prst="blockArc">
          <a:avLst>
            <a:gd name="adj1" fmla="val 3857143"/>
            <a:gd name="adj2" fmla="val 6942857"/>
            <a:gd name="adj3" fmla="val 3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7B576D-44A8-4013-B181-393F930E7950}">
      <dsp:nvSpPr>
        <dsp:cNvPr id="0" name=""/>
        <dsp:cNvSpPr/>
      </dsp:nvSpPr>
      <dsp:spPr>
        <a:xfrm>
          <a:off x="508583" y="253043"/>
          <a:ext cx="2027555" cy="2027555"/>
        </a:xfrm>
        <a:prstGeom prst="blockArc">
          <a:avLst>
            <a:gd name="adj1" fmla="val 771429"/>
            <a:gd name="adj2" fmla="val 3857143"/>
            <a:gd name="adj3" fmla="val 3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84F2A9-CA59-4A4E-9EC7-851AFF9A8D98}">
      <dsp:nvSpPr>
        <dsp:cNvPr id="0" name=""/>
        <dsp:cNvSpPr/>
      </dsp:nvSpPr>
      <dsp:spPr>
        <a:xfrm>
          <a:off x="508583" y="253043"/>
          <a:ext cx="2027555" cy="2027555"/>
        </a:xfrm>
        <a:prstGeom prst="blockArc">
          <a:avLst>
            <a:gd name="adj1" fmla="val 19285714"/>
            <a:gd name="adj2" fmla="val 771429"/>
            <a:gd name="adj3" fmla="val 3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A64E70-C994-4EDF-9411-F87BCCF5A030}">
      <dsp:nvSpPr>
        <dsp:cNvPr id="0" name=""/>
        <dsp:cNvSpPr/>
      </dsp:nvSpPr>
      <dsp:spPr>
        <a:xfrm>
          <a:off x="508583" y="253043"/>
          <a:ext cx="2027555" cy="2027555"/>
        </a:xfrm>
        <a:prstGeom prst="blockArc">
          <a:avLst>
            <a:gd name="adj1" fmla="val 16200000"/>
            <a:gd name="adj2" fmla="val 19285714"/>
            <a:gd name="adj3" fmla="val 3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1A4DAB-C031-468C-99CD-B0FA950D9673}">
      <dsp:nvSpPr>
        <dsp:cNvPr id="0" name=""/>
        <dsp:cNvSpPr/>
      </dsp:nvSpPr>
      <dsp:spPr>
        <a:xfrm>
          <a:off x="1132851" y="877311"/>
          <a:ext cx="779020" cy="779020"/>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a:t>生产要素</a:t>
          </a:r>
          <a:endParaRPr lang="en-US" sz="1700" kern="1200"/>
        </a:p>
      </dsp:txBody>
      <dsp:txXfrm>
        <a:off x="1246936" y="991396"/>
        <a:ext cx="550850" cy="550850"/>
      </dsp:txXfrm>
    </dsp:sp>
    <dsp:sp modelId="{314B0863-C002-4A66-9DC3-BD68685A02CE}">
      <dsp:nvSpPr>
        <dsp:cNvPr id="0" name=""/>
        <dsp:cNvSpPr/>
      </dsp:nvSpPr>
      <dsp:spPr>
        <a:xfrm>
          <a:off x="1249704" y="17"/>
          <a:ext cx="545314" cy="545314"/>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a:t>劳动</a:t>
          </a:r>
          <a:endParaRPr lang="en-US" sz="1300" kern="1200"/>
        </a:p>
      </dsp:txBody>
      <dsp:txXfrm>
        <a:off x="1329563" y="79876"/>
        <a:ext cx="385596" cy="385596"/>
      </dsp:txXfrm>
    </dsp:sp>
    <dsp:sp modelId="{0E5BA119-7141-4EDA-A832-36A9FE3BB999}">
      <dsp:nvSpPr>
        <dsp:cNvPr id="0" name=""/>
        <dsp:cNvSpPr/>
      </dsp:nvSpPr>
      <dsp:spPr>
        <a:xfrm>
          <a:off x="2026959" y="374324"/>
          <a:ext cx="545314" cy="545314"/>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a:t>资本</a:t>
          </a:r>
          <a:endParaRPr lang="en-US" sz="1300" kern="1200"/>
        </a:p>
      </dsp:txBody>
      <dsp:txXfrm>
        <a:off x="2106818" y="454183"/>
        <a:ext cx="385596" cy="385596"/>
      </dsp:txXfrm>
    </dsp:sp>
    <dsp:sp modelId="{3264DDB0-6F22-4460-B0A2-4A10C8C2C09D}">
      <dsp:nvSpPr>
        <dsp:cNvPr id="0" name=""/>
        <dsp:cNvSpPr/>
      </dsp:nvSpPr>
      <dsp:spPr>
        <a:xfrm>
          <a:off x="2218925" y="1215382"/>
          <a:ext cx="545314" cy="545314"/>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a:t>土地</a:t>
          </a:r>
          <a:endParaRPr lang="en-US" sz="1300" kern="1200"/>
        </a:p>
      </dsp:txBody>
      <dsp:txXfrm>
        <a:off x="2298784" y="1295241"/>
        <a:ext cx="385596" cy="385596"/>
      </dsp:txXfrm>
    </dsp:sp>
    <dsp:sp modelId="{52E7C82B-2502-4AFD-801A-7B34CE1D8ED8}">
      <dsp:nvSpPr>
        <dsp:cNvPr id="0" name=""/>
        <dsp:cNvSpPr/>
      </dsp:nvSpPr>
      <dsp:spPr>
        <a:xfrm>
          <a:off x="1681048" y="1889859"/>
          <a:ext cx="545314" cy="545314"/>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a:t>知识</a:t>
          </a:r>
          <a:endParaRPr lang="en-US" sz="1300" kern="1200"/>
        </a:p>
      </dsp:txBody>
      <dsp:txXfrm>
        <a:off x="1760907" y="1969718"/>
        <a:ext cx="385596" cy="385596"/>
      </dsp:txXfrm>
    </dsp:sp>
    <dsp:sp modelId="{24ACEDBC-1474-458F-A5A2-926F98ABA9EA}">
      <dsp:nvSpPr>
        <dsp:cNvPr id="0" name=""/>
        <dsp:cNvSpPr/>
      </dsp:nvSpPr>
      <dsp:spPr>
        <a:xfrm>
          <a:off x="818360" y="1889859"/>
          <a:ext cx="545314" cy="545314"/>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a:t>技术</a:t>
          </a:r>
          <a:endParaRPr lang="en-US" sz="1300" kern="1200"/>
        </a:p>
      </dsp:txBody>
      <dsp:txXfrm>
        <a:off x="898219" y="1969718"/>
        <a:ext cx="385596" cy="385596"/>
      </dsp:txXfrm>
    </dsp:sp>
    <dsp:sp modelId="{22C94C1C-3994-44B8-AA47-36893092A90A}">
      <dsp:nvSpPr>
        <dsp:cNvPr id="0" name=""/>
        <dsp:cNvSpPr/>
      </dsp:nvSpPr>
      <dsp:spPr>
        <a:xfrm>
          <a:off x="280482" y="1215382"/>
          <a:ext cx="545314" cy="545314"/>
        </a:xfrm>
        <a:prstGeom prst="ellipse">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kern="1200"/>
            <a:t>管理</a:t>
          </a:r>
          <a:endParaRPr lang="en-US" sz="1300" kern="1200"/>
        </a:p>
      </dsp:txBody>
      <dsp:txXfrm>
        <a:off x="360341" y="1295241"/>
        <a:ext cx="385596" cy="385596"/>
      </dsp:txXfrm>
    </dsp:sp>
    <dsp:sp modelId="{B6F6333C-6546-45E7-99A7-F97CA6B48946}">
      <dsp:nvSpPr>
        <dsp:cNvPr id="0" name=""/>
        <dsp:cNvSpPr/>
      </dsp:nvSpPr>
      <dsp:spPr>
        <a:xfrm>
          <a:off x="472449" y="374324"/>
          <a:ext cx="545314" cy="545314"/>
        </a:xfrm>
        <a:prstGeom prst="ellips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zh-CN" altLang="en-US" sz="1300" b="1" kern="1200"/>
            <a:t>数据</a:t>
          </a:r>
          <a:endParaRPr lang="en-US" sz="1300" b="1" kern="1200"/>
        </a:p>
      </dsp:txBody>
      <dsp:txXfrm>
        <a:off x="552308" y="454183"/>
        <a:ext cx="385596" cy="38559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8630A-42D8-4D44-A5ED-230AD4D6359A}" type="datetimeFigureOut">
              <a:rPr lang="zh-CN" altLang="en-US" smtClean="0"/>
              <a:t>2020/6/5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D6E8C-FA5D-4013-ADEB-C0B173B70EDC}" type="slidenum">
              <a:rPr lang="zh-CN" altLang="en-US" smtClean="0"/>
              <a:t>‹#›</a:t>
            </a:fld>
            <a:endParaRPr lang="zh-CN" altLang="en-US"/>
          </a:p>
        </p:txBody>
      </p:sp>
    </p:spTree>
    <p:extLst>
      <p:ext uri="{BB962C8B-B14F-4D97-AF65-F5344CB8AC3E}">
        <p14:creationId xmlns:p14="http://schemas.microsoft.com/office/powerpoint/2010/main" val="304853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n-lt"/>
                <a:ea typeface="+mn-ea"/>
                <a:cs typeface="+mn-cs"/>
              </a:rPr>
              <a:t>2019</a:t>
            </a:r>
            <a:r>
              <a:rPr lang="zh-CN" altLang="en-US" sz="1200" b="0" i="0" kern="1200">
                <a:solidFill>
                  <a:schemeClr val="tx1"/>
                </a:solidFill>
                <a:effectLst/>
                <a:latin typeface="+mn-lt"/>
                <a:ea typeface="+mn-ea"/>
                <a:cs typeface="+mn-cs"/>
              </a:rPr>
              <a:t>年</a:t>
            </a:r>
            <a:r>
              <a:rPr lang="en-US" altLang="zh-CN" sz="1200" b="0" i="0" kern="1200">
                <a:solidFill>
                  <a:schemeClr val="tx1"/>
                </a:solidFill>
                <a:effectLst/>
                <a:latin typeface="+mn-lt"/>
                <a:ea typeface="+mn-ea"/>
                <a:cs typeface="+mn-cs"/>
              </a:rPr>
              <a:t>10</a:t>
            </a:r>
            <a:r>
              <a:rPr lang="zh-CN" altLang="en-US" sz="1200" b="0" i="0" kern="1200">
                <a:solidFill>
                  <a:schemeClr val="tx1"/>
                </a:solidFill>
                <a:effectLst/>
                <a:latin typeface="+mn-lt"/>
                <a:ea typeface="+mn-ea"/>
                <a:cs typeface="+mn-cs"/>
              </a:rPr>
              <a:t>月</a:t>
            </a:r>
            <a:r>
              <a:rPr lang="en-US" altLang="zh-CN" sz="1200" b="0" i="0" kern="1200">
                <a:solidFill>
                  <a:schemeClr val="tx1"/>
                </a:solidFill>
                <a:effectLst/>
                <a:latin typeface="+mn-lt"/>
                <a:ea typeface="+mn-ea"/>
                <a:cs typeface="+mn-cs"/>
              </a:rPr>
              <a:t>31</a:t>
            </a:r>
            <a:r>
              <a:rPr lang="zh-CN" altLang="en-US" sz="1200" b="0" i="0" kern="1200">
                <a:solidFill>
                  <a:schemeClr val="tx1"/>
                </a:solidFill>
                <a:effectLst/>
                <a:latin typeface="+mn-lt"/>
                <a:ea typeface="+mn-ea"/>
                <a:cs typeface="+mn-cs"/>
              </a:rPr>
              <a:t>日 </a:t>
            </a:r>
            <a:r>
              <a:rPr lang="en-US" altLang="zh-CN">
                <a:solidFill>
                  <a:srgbClr val="333399"/>
                </a:solidFill>
                <a:latin typeface="宋体" panose="02010600030101010101" pitchFamily="2" charset="-122"/>
              </a:rPr>
              <a:t>《</a:t>
            </a:r>
            <a:r>
              <a:rPr lang="zh-CN" altLang="en-US">
                <a:solidFill>
                  <a:srgbClr val="333399"/>
                </a:solidFill>
                <a:latin typeface="宋体" panose="02010600030101010101" pitchFamily="2" charset="-122"/>
              </a:rPr>
              <a:t>决定</a:t>
            </a:r>
            <a:r>
              <a:rPr lang="en-US" altLang="zh-CN">
                <a:solidFill>
                  <a:srgbClr val="333399"/>
                </a:solidFill>
                <a:latin typeface="宋体" panose="02010600030101010101" pitchFamily="2" charset="-122"/>
              </a:rPr>
              <a:t>》</a:t>
            </a:r>
            <a:r>
              <a:rPr lang="zh-CN" altLang="en-US">
                <a:solidFill>
                  <a:srgbClr val="333399"/>
                </a:solidFill>
                <a:latin typeface="宋体" panose="02010600030101010101" pitchFamily="2" charset="-122"/>
              </a:rPr>
              <a:t>中首次</a:t>
            </a:r>
            <a:r>
              <a:rPr lang="zh-CN" altLang="en-US" sz="1200" b="0" i="0" kern="1200">
                <a:solidFill>
                  <a:schemeClr val="tx1"/>
                </a:solidFill>
                <a:effectLst/>
                <a:latin typeface="+mn-lt"/>
                <a:ea typeface="+mn-ea"/>
                <a:cs typeface="+mn-cs"/>
              </a:rPr>
              <a:t>将</a:t>
            </a:r>
            <a:r>
              <a:rPr lang="zh-CN" altLang="en-US" sz="1200" b="1" i="0" kern="1200">
                <a:solidFill>
                  <a:schemeClr val="tx1"/>
                </a:solidFill>
                <a:effectLst/>
                <a:latin typeface="+mn-lt"/>
                <a:ea typeface="+mn-ea"/>
                <a:cs typeface="+mn-cs"/>
              </a:rPr>
              <a:t>数据</a:t>
            </a:r>
            <a:r>
              <a:rPr lang="zh-CN" altLang="en-US" sz="1200" b="0" i="0" kern="1200">
                <a:solidFill>
                  <a:schemeClr val="tx1"/>
                </a:solidFill>
                <a:effectLst/>
                <a:latin typeface="+mn-lt"/>
                <a:ea typeface="+mn-ea"/>
                <a:cs typeface="+mn-cs"/>
              </a:rPr>
              <a:t>与劳动、资本、土地等并列，做为一项</a:t>
            </a:r>
            <a:r>
              <a:rPr lang="zh-CN" altLang="en-US" sz="1200" b="1" i="0" kern="1200">
                <a:solidFill>
                  <a:schemeClr val="tx1"/>
                </a:solidFill>
                <a:effectLst/>
                <a:latin typeface="+mn-lt"/>
                <a:ea typeface="+mn-ea"/>
                <a:cs typeface="+mn-cs"/>
              </a:rPr>
              <a:t>新的市场要素</a:t>
            </a:r>
            <a:r>
              <a:rPr lang="zh-CN" altLang="en-US" sz="1200" b="0" i="0" kern="1200">
                <a:solidFill>
                  <a:schemeClr val="tx1"/>
                </a:solidFill>
                <a:effectLst/>
                <a:latin typeface="+mn-lt"/>
                <a:ea typeface="+mn-ea"/>
                <a:cs typeface="+mn-cs"/>
              </a:rPr>
              <a:t>，并且所有生产要素都要 </a:t>
            </a:r>
            <a:r>
              <a:rPr lang="zh-CN" altLang="en-US" b="1">
                <a:solidFill>
                  <a:srgbClr val="FF0000"/>
                </a:solidFill>
                <a:latin typeface="宋体" panose="02010600030101010101" pitchFamily="2" charset="-122"/>
              </a:rPr>
              <a:t>由市场评价贡献 按贡献决定报酬 ，</a:t>
            </a:r>
            <a:r>
              <a:rPr lang="zh-CN" altLang="en-US">
                <a:solidFill>
                  <a:srgbClr val="333333"/>
                </a:solidFill>
                <a:latin typeface="宋体" panose="02010600030101010101" pitchFamily="2" charset="-122"/>
              </a:rPr>
              <a:t>同时还将 加强数据有序共享 做为 </a:t>
            </a:r>
            <a:r>
              <a:rPr lang="zh-CN" altLang="en-US" sz="1200" b="0" i="0" kern="1200">
                <a:solidFill>
                  <a:schemeClr val="tx1"/>
                </a:solidFill>
                <a:effectLst/>
                <a:latin typeface="+mn-lt"/>
                <a:ea typeface="+mn-ea"/>
                <a:cs typeface="+mn-cs"/>
              </a:rPr>
              <a:t>优化政府职责体系 的一项重要内容 </a:t>
            </a: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a:solidFill>
                  <a:schemeClr val="tx1"/>
                </a:solidFill>
                <a:effectLst/>
                <a:latin typeface="+mn-lt"/>
                <a:ea typeface="+mn-ea"/>
                <a:cs typeface="+mn-cs"/>
              </a:rPr>
              <a:t>2020</a:t>
            </a:r>
            <a:r>
              <a:rPr lang="zh-CN" altLang="en-US" sz="1200" b="0" i="0" kern="1200">
                <a:solidFill>
                  <a:schemeClr val="tx1"/>
                </a:solidFill>
                <a:effectLst/>
                <a:latin typeface="+mn-lt"/>
                <a:ea typeface="+mn-ea"/>
                <a:cs typeface="+mn-cs"/>
              </a:rPr>
              <a:t>年</a:t>
            </a:r>
            <a:r>
              <a:rPr lang="en-US" altLang="zh-CN" sz="1200" b="0" i="0" kern="120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月</a:t>
            </a:r>
            <a:r>
              <a:rPr lang="en-US" altLang="zh-CN" sz="1200" b="0" i="0" kern="1200">
                <a:solidFill>
                  <a:schemeClr val="tx1"/>
                </a:solidFill>
                <a:effectLst/>
                <a:latin typeface="+mn-lt"/>
                <a:ea typeface="+mn-ea"/>
                <a:cs typeface="+mn-cs"/>
              </a:rPr>
              <a:t>30</a:t>
            </a:r>
            <a:r>
              <a:rPr lang="zh-CN" altLang="en-US" sz="1200" b="0" i="0" kern="1200">
                <a:solidFill>
                  <a:schemeClr val="tx1"/>
                </a:solidFill>
                <a:effectLst/>
                <a:latin typeface="+mn-lt"/>
                <a:ea typeface="+mn-ea"/>
                <a:cs typeface="+mn-cs"/>
              </a:rPr>
              <a:t>日 疫情刚有所缓解 </a:t>
            </a:r>
            <a:r>
              <a:rPr lang="en-US" altLang="zh-CN" b="1">
                <a:solidFill>
                  <a:srgbClr val="333399"/>
                </a:solidFill>
                <a:latin typeface="宋体" panose="02010600030101010101" pitchFamily="2" charset="-122"/>
              </a:rPr>
              <a:t>《</a:t>
            </a:r>
            <a:r>
              <a:rPr lang="zh-CN" altLang="en-US" sz="1200" b="1">
                <a:solidFill>
                  <a:srgbClr val="333399"/>
                </a:solidFill>
                <a:latin typeface="宋体" panose="02010600030101010101" pitchFamily="2" charset="-122"/>
              </a:rPr>
              <a:t>意见</a:t>
            </a:r>
            <a:r>
              <a:rPr lang="en-US" altLang="zh-CN" sz="1200" b="1">
                <a:solidFill>
                  <a:srgbClr val="333399"/>
                </a:solidFill>
                <a:latin typeface="宋体" panose="02010600030101010101" pitchFamily="2" charset="-122"/>
              </a:rPr>
              <a:t>》</a:t>
            </a:r>
            <a:r>
              <a:rPr lang="zh-CN" altLang="en-US" sz="1200">
                <a:solidFill>
                  <a:srgbClr val="333399"/>
                </a:solidFill>
                <a:latin typeface="宋体" panose="02010600030101010101" pitchFamily="2" charset="-122"/>
              </a:rPr>
              <a:t>出台，进一步明确要 </a:t>
            </a:r>
            <a:r>
              <a:rPr lang="zh-CN" altLang="en-US" sz="1200" b="1" i="0" kern="1200">
                <a:solidFill>
                  <a:schemeClr val="tx1"/>
                </a:solidFill>
                <a:effectLst/>
                <a:latin typeface="+mn-lt"/>
                <a:ea typeface="+mn-ea"/>
                <a:cs typeface="+mn-cs"/>
              </a:rPr>
              <a:t>加快培育数据要素市场，</a:t>
            </a:r>
            <a:r>
              <a:rPr lang="zh-CN" altLang="en-US" sz="1200" b="0" i="0" kern="1200">
                <a:solidFill>
                  <a:schemeClr val="tx1"/>
                </a:solidFill>
                <a:effectLst/>
                <a:latin typeface="+mn-lt"/>
                <a:ea typeface="+mn-ea"/>
                <a:cs typeface="+mn-cs"/>
              </a:rPr>
              <a:t>推进政府数据开放共享，提升社会数据资源价值，规范化数据开发利用的场景，推动各领域数据采集标准化。同时也要加强数据资源整合和安全保护。</a:t>
            </a:r>
            <a:endParaRPr lang="en-US" b="0"/>
          </a:p>
        </p:txBody>
      </p:sp>
      <p:sp>
        <p:nvSpPr>
          <p:cNvPr id="4" name="灯片编号占位符 3"/>
          <p:cNvSpPr>
            <a:spLocks noGrp="1"/>
          </p:cNvSpPr>
          <p:nvPr>
            <p:ph type="sldNum" sz="quarter" idx="5"/>
          </p:nvPr>
        </p:nvSpPr>
        <p:spPr/>
        <p:txBody>
          <a:bodyPr/>
          <a:lstStyle/>
          <a:p>
            <a:fld id="{C26D6E8C-FA5D-4013-ADEB-C0B173B70EDC}" type="slidenum">
              <a:rPr lang="zh-CN" altLang="en-US" smtClean="0"/>
              <a:t>3</a:t>
            </a:fld>
            <a:endParaRPr lang="zh-CN" altLang="en-US"/>
          </a:p>
        </p:txBody>
      </p:sp>
    </p:spTree>
    <p:extLst>
      <p:ext uri="{BB962C8B-B14F-4D97-AF65-F5344CB8AC3E}">
        <p14:creationId xmlns:p14="http://schemas.microsoft.com/office/powerpoint/2010/main" val="130589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虽然说高层肯定了数据要动起来，发挥价值，但数据安全也是高压线</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刚刚结束的两会上，个人数据保护被高频提及。民法典也加入了数据的内容，加快推动立法</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solidFill>
                  <a:schemeClr val="bg1"/>
                </a:solidFill>
              </a:rPr>
              <a:t>迪拜国际金融中心</a:t>
            </a:r>
            <a:r>
              <a:rPr lang="en-US" altLang="zh-CN">
                <a:solidFill>
                  <a:schemeClr val="bg1"/>
                </a:solidFill>
              </a:rPr>
              <a:t>(DIFC)</a:t>
            </a:r>
            <a:r>
              <a:rPr lang="zh-CN" altLang="en-US">
                <a:solidFill>
                  <a:schemeClr val="bg1"/>
                </a:solidFill>
              </a:rPr>
              <a:t>数据保护法</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去年下半年大数据行业风声鹤唳，</a:t>
            </a:r>
            <a:r>
              <a:rPr lang="en-US" altLang="zh-CN"/>
              <a:t>9.6 </a:t>
            </a:r>
            <a:r>
              <a:rPr lang="zh-CN" altLang="en-US"/>
              <a:t>杭州魔蝎</a:t>
            </a:r>
            <a:r>
              <a:rPr lang="en-US" altLang="zh-CN"/>
              <a:t>\9.11 </a:t>
            </a:r>
            <a:r>
              <a:rPr lang="zh-CN" altLang="en-US"/>
              <a:t>公信宝</a:t>
            </a:r>
            <a:r>
              <a:rPr lang="en-US" altLang="zh-CN"/>
              <a:t>\9.12 </a:t>
            </a:r>
            <a:r>
              <a:rPr lang="zh-CN" altLang="en-US"/>
              <a:t>天翼征信</a:t>
            </a:r>
            <a:r>
              <a:rPr lang="en-US" altLang="zh-CN"/>
              <a:t>\9.25 </a:t>
            </a:r>
            <a:r>
              <a:rPr lang="zh-CN" altLang="en-US"/>
              <a:t>同盾科技</a:t>
            </a:r>
            <a:r>
              <a:rPr lang="en-US" altLang="zh-CN"/>
              <a:t>\10.21 51</a:t>
            </a:r>
            <a:r>
              <a:rPr lang="zh-CN" altLang="en-US"/>
              <a:t>信用卡</a:t>
            </a:r>
            <a:endParaRPr lang="en-US"/>
          </a:p>
        </p:txBody>
      </p:sp>
      <p:sp>
        <p:nvSpPr>
          <p:cNvPr id="4" name="灯片编号占位符 3"/>
          <p:cNvSpPr>
            <a:spLocks noGrp="1"/>
          </p:cNvSpPr>
          <p:nvPr>
            <p:ph type="sldNum" sz="quarter" idx="5"/>
          </p:nvPr>
        </p:nvSpPr>
        <p:spPr/>
        <p:txBody>
          <a:bodyPr/>
          <a:lstStyle/>
          <a:p>
            <a:fld id="{C26D6E8C-FA5D-4013-ADEB-C0B173B70EDC}" type="slidenum">
              <a:rPr lang="zh-CN" altLang="en-US" smtClean="0"/>
              <a:t>4</a:t>
            </a:fld>
            <a:endParaRPr lang="zh-CN" altLang="en-US"/>
          </a:p>
        </p:txBody>
      </p:sp>
    </p:spTree>
    <p:extLst>
      <p:ext uri="{BB962C8B-B14F-4D97-AF65-F5344CB8AC3E}">
        <p14:creationId xmlns:p14="http://schemas.microsoft.com/office/powerpoint/2010/main" val="2239834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目前比较通行的说法是，有用户授权，数据使用就是合法合规的，但其实不然。来看一个典型的数据使用场景</a:t>
            </a:r>
            <a:endParaRPr lang="en-US" altLang="zh-CN"/>
          </a:p>
          <a:p>
            <a:r>
              <a:rPr lang="zh-CN" altLang="en-US"/>
              <a:t>这里面有几个风险点。</a:t>
            </a:r>
            <a:endParaRPr lang="en-US" altLang="zh-CN"/>
          </a:p>
          <a:p>
            <a:r>
              <a:rPr lang="en-US" altLang="zh-CN"/>
              <a:t>1 </a:t>
            </a:r>
            <a:r>
              <a:rPr lang="zh-CN" altLang="en-US"/>
              <a:t>授权是否合法合规。是签名还是短信验证码还是页面打勾，是否确定是本人</a:t>
            </a:r>
            <a:endParaRPr lang="en-US" altLang="zh-CN"/>
          </a:p>
          <a:p>
            <a:r>
              <a:rPr lang="en-US" altLang="zh-CN"/>
              <a:t>2 </a:t>
            </a:r>
            <a:r>
              <a:rPr lang="zh-CN" altLang="en-US"/>
              <a:t>金融机构查询到个人信息后，有可能用于其他业务目的。比如查到你名下有车，这次用于房贷，下次又用于推荐汽车信用卡</a:t>
            </a:r>
            <a:endParaRPr lang="en-US" altLang="zh-CN"/>
          </a:p>
          <a:p>
            <a:r>
              <a:rPr lang="en-US" altLang="zh-CN"/>
              <a:t>3 </a:t>
            </a:r>
            <a:r>
              <a:rPr lang="zh-CN" altLang="en-US"/>
              <a:t>大数据服务商风险点就更多了。首先查询行为本身就包含了个人信息，比如知道老王最近有向银行借款，说明有资金需求。如果最近频繁向多个小贷公司借款，那可能现金流出现很大问题了。多头借贷是互联网贷款中非常重要的风控指标。此外，大数据服务商违规缓存数据二次转卖，违规爬取数据的案例已经屡见不鲜</a:t>
            </a:r>
            <a:endParaRPr lang="en-US" altLang="zh-CN"/>
          </a:p>
          <a:p>
            <a:r>
              <a:rPr lang="en-US" altLang="zh-CN"/>
              <a:t>4 </a:t>
            </a:r>
            <a:r>
              <a:rPr lang="zh-CN" altLang="en-US"/>
              <a:t>最后，做为数据源，比如运营商、用户体量很大的互联网公司，在个人授权中间隔了金融机构、大数据服务商，已经很难核实授权的真实性，只能靠法律文本约束。所以现在越来越多数据源要求直接对接金融机构，甚至直接对接借款人</a:t>
            </a:r>
            <a:endParaRPr lang="zh-CN" altLang="en-US" dirty="0"/>
          </a:p>
        </p:txBody>
      </p:sp>
      <p:sp>
        <p:nvSpPr>
          <p:cNvPr id="4" name="灯片编号占位符 3"/>
          <p:cNvSpPr>
            <a:spLocks noGrp="1"/>
          </p:cNvSpPr>
          <p:nvPr>
            <p:ph type="sldNum" sz="quarter" idx="5"/>
          </p:nvPr>
        </p:nvSpPr>
        <p:spPr/>
        <p:txBody>
          <a:bodyPr/>
          <a:lstStyle/>
          <a:p>
            <a:fld id="{C26D6E8C-FA5D-4013-ADEB-C0B173B70EDC}" type="slidenum">
              <a:rPr lang="zh-CN" altLang="en-US" smtClean="0"/>
              <a:t>5</a:t>
            </a:fld>
            <a:endParaRPr lang="zh-CN" altLang="en-US"/>
          </a:p>
        </p:txBody>
      </p:sp>
    </p:spTree>
    <p:extLst>
      <p:ext uri="{BB962C8B-B14F-4D97-AF65-F5344CB8AC3E}">
        <p14:creationId xmlns:p14="http://schemas.microsoft.com/office/powerpoint/2010/main" val="357596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如何才能既保证数据安全，又发挥出数据要素的价值？大家学过电路的知道有一个三极管，可以起到信号放大的作用，电流两边不通，但是信号可以传递过去。  互联网广告领域中有个典型场景叫扩量投放。品牌主（比如某汽车品牌），手上有自己的客户数据。投广告的时候希望覆盖到</a:t>
            </a:r>
            <a:r>
              <a:rPr lang="en-US" altLang="zh-CN"/>
              <a:t>1000</a:t>
            </a:r>
            <a:r>
              <a:rPr lang="zh-CN" altLang="en-US"/>
              <a:t>万有和他自己</a:t>
            </a:r>
            <a:r>
              <a:rPr lang="en-US" altLang="zh-CN"/>
              <a:t>30</a:t>
            </a:r>
            <a:r>
              <a:rPr lang="zh-CN" altLang="en-US"/>
              <a:t>万种子用户有相似特征的人群。如果有类似三极管的技术机制，广告主就可以不用把用户数据给到大数据公司，又能够把人群的特征信息给到大数据公司，实现种子人群的放大。原始的</a:t>
            </a:r>
            <a:r>
              <a:rPr lang="en-US" altLang="zh-CN"/>
              <a:t>30</a:t>
            </a:r>
            <a:r>
              <a:rPr lang="zh-CN" altLang="en-US"/>
              <a:t>万人群的特征是一种知识，放大后的人群实际上是知识的价值，因为人群更精准了，可以用更低的广告成本获得更高的转化。</a:t>
            </a:r>
            <a:endParaRPr lang="zh-CN" altLang="en-US" dirty="0"/>
          </a:p>
        </p:txBody>
      </p:sp>
      <p:sp>
        <p:nvSpPr>
          <p:cNvPr id="4" name="灯片编号占位符 3"/>
          <p:cNvSpPr>
            <a:spLocks noGrp="1"/>
          </p:cNvSpPr>
          <p:nvPr>
            <p:ph type="sldNum" sz="quarter" idx="5"/>
          </p:nvPr>
        </p:nvSpPr>
        <p:spPr/>
        <p:txBody>
          <a:bodyPr/>
          <a:lstStyle/>
          <a:p>
            <a:fld id="{C26D6E8C-FA5D-4013-ADEB-C0B173B70EDC}" type="slidenum">
              <a:rPr lang="zh-CN" altLang="en-US" smtClean="0"/>
              <a:t>6</a:t>
            </a:fld>
            <a:endParaRPr lang="zh-CN" altLang="en-US"/>
          </a:p>
        </p:txBody>
      </p:sp>
    </p:spTree>
    <p:extLst>
      <p:ext uri="{BB962C8B-B14F-4D97-AF65-F5344CB8AC3E}">
        <p14:creationId xmlns:p14="http://schemas.microsoft.com/office/powerpoint/2010/main" val="29294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要实现数据不流转价值流转，一种是无中心的方式。所谓多方安全计算，它其实由</a:t>
            </a:r>
            <a:r>
              <a:rPr lang="en-US" altLang="zh-CN" sz="1200" b="0" i="0" kern="1200">
                <a:solidFill>
                  <a:schemeClr val="tx1"/>
                </a:solidFill>
                <a:effectLst/>
                <a:latin typeface="+mn-lt"/>
                <a:ea typeface="+mn-ea"/>
                <a:cs typeface="+mn-cs"/>
              </a:rPr>
              <a:t>1982</a:t>
            </a:r>
            <a:r>
              <a:rPr lang="zh-CN" altLang="en-US" sz="1200" b="0" i="0" kern="1200">
                <a:solidFill>
                  <a:schemeClr val="tx1"/>
                </a:solidFill>
                <a:effectLst/>
                <a:latin typeface="+mn-lt"/>
                <a:ea typeface="+mn-ea"/>
                <a:cs typeface="+mn-cs"/>
              </a:rPr>
              <a:t>年姚期智院士提出的“百万富翁问题”而提出来的，它的定义是针对无可信第三方的情况下，安全的进行一个多方协同的计算问题。</a:t>
            </a: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n-lt"/>
                <a:ea typeface="+mn-ea"/>
                <a:cs typeface="+mn-cs"/>
              </a:rPr>
              <a:t>因为没有可信第三方，所以用计算逻辑，也就是算法来完成第三方的工作。主要算法有同态加密、秘密分享、不经意传输、混淆电路等。这些算法都是在</a:t>
            </a:r>
            <a:r>
              <a:rPr lang="en-US" altLang="zh-CN" sz="1200" b="0" i="0" kern="1200">
                <a:solidFill>
                  <a:schemeClr val="tx1"/>
                </a:solidFill>
                <a:effectLst/>
                <a:latin typeface="+mn-lt"/>
                <a:ea typeface="+mn-ea"/>
                <a:cs typeface="+mn-cs"/>
              </a:rPr>
              <a:t>1990</a:t>
            </a:r>
            <a:r>
              <a:rPr lang="zh-CN" altLang="en-US" sz="1200" b="0" i="0" kern="1200">
                <a:solidFill>
                  <a:schemeClr val="tx1"/>
                </a:solidFill>
                <a:effectLst/>
                <a:latin typeface="+mn-lt"/>
                <a:ea typeface="+mn-ea"/>
                <a:cs typeface="+mn-cs"/>
              </a:rPr>
              <a:t>年之前提出的，至今已经</a:t>
            </a:r>
            <a:r>
              <a:rPr lang="en-US" altLang="zh-CN" sz="1200" b="0" i="0" kern="1200">
                <a:solidFill>
                  <a:schemeClr val="tx1"/>
                </a:solidFill>
                <a:effectLst/>
                <a:latin typeface="+mn-lt"/>
                <a:ea typeface="+mn-ea"/>
                <a:cs typeface="+mn-cs"/>
              </a:rPr>
              <a:t>30</a:t>
            </a:r>
            <a:r>
              <a:rPr lang="zh-CN" altLang="en-US" sz="1200" b="0" i="0" kern="1200">
                <a:solidFill>
                  <a:schemeClr val="tx1"/>
                </a:solidFill>
                <a:effectLst/>
                <a:latin typeface="+mn-lt"/>
                <a:ea typeface="+mn-ea"/>
                <a:cs typeface="+mn-cs"/>
              </a:rPr>
              <a:t>多年的优化改进，但在</a:t>
            </a:r>
            <a:r>
              <a:rPr lang="zh-CN" altLang="en-US" sz="1200" b="0">
                <a:solidFill>
                  <a:srgbClr val="FF0000"/>
                </a:solidFill>
              </a:rPr>
              <a:t>性能上距离商用仍有一定差距。而由于算法的特定要求，需要参与的多方在数据质量上要有一致性，这个在现实中也是比较难达到的。</a:t>
            </a:r>
            <a:endParaRPr lang="en-US" altLang="zh-CN" sz="1200" b="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C26D6E8C-FA5D-4013-ADEB-C0B173B70EDC}" type="slidenum">
              <a:rPr lang="zh-CN" altLang="en-US" smtClean="0"/>
              <a:t>7</a:t>
            </a:fld>
            <a:endParaRPr lang="zh-CN" altLang="en-US"/>
          </a:p>
        </p:txBody>
      </p:sp>
    </p:spTree>
    <p:extLst>
      <p:ext uri="{BB962C8B-B14F-4D97-AF65-F5344CB8AC3E}">
        <p14:creationId xmlns:p14="http://schemas.microsoft.com/office/powerpoint/2010/main" val="1276622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另一种是有中心化的方案。数据使用的各方将数据放到一个安全的第三方平台进行计算，原始数据只进不出，结果数据经审核后最小化输出。</a:t>
            </a:r>
            <a:endParaRPr lang="en-US" altLang="zh-CN"/>
          </a:p>
          <a:p>
            <a:r>
              <a:rPr lang="zh-CN" altLang="en-US"/>
              <a:t>做到数据可用不可拥，可以说是一种数据交换共享的支付宝模式</a:t>
            </a:r>
            <a:endParaRPr lang="en-US" altLang="zh-CN"/>
          </a:p>
          <a:p>
            <a:r>
              <a:rPr lang="zh-CN" altLang="en-US"/>
              <a:t>这种方式大大降低技术实现难度，可以支持各种业务场景，解决多方安全计算的各种难题，但需要一个可信的第三方来担任这个中立角色</a:t>
            </a:r>
            <a:endParaRPr lang="zh-CN" altLang="en-US" dirty="0"/>
          </a:p>
        </p:txBody>
      </p:sp>
      <p:sp>
        <p:nvSpPr>
          <p:cNvPr id="4" name="灯片编号占位符 3"/>
          <p:cNvSpPr>
            <a:spLocks noGrp="1"/>
          </p:cNvSpPr>
          <p:nvPr>
            <p:ph type="sldNum" sz="quarter" idx="5"/>
          </p:nvPr>
        </p:nvSpPr>
        <p:spPr/>
        <p:txBody>
          <a:bodyPr/>
          <a:lstStyle/>
          <a:p>
            <a:fld id="{C26D6E8C-FA5D-4013-ADEB-C0B173B70EDC}" type="slidenum">
              <a:rPr lang="zh-CN" altLang="en-US" smtClean="0"/>
              <a:t>8</a:t>
            </a:fld>
            <a:endParaRPr lang="zh-CN" altLang="en-US"/>
          </a:p>
        </p:txBody>
      </p:sp>
    </p:spTree>
    <p:extLst>
      <p:ext uri="{BB962C8B-B14F-4D97-AF65-F5344CB8AC3E}">
        <p14:creationId xmlns:p14="http://schemas.microsoft.com/office/powerpoint/2010/main" val="644643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为了解决大数据行业普遍存在共享难、打通难、安全性低的痛点，打造有公信力的第三方数据安全计算平台。</a:t>
            </a:r>
            <a:endParaRPr lang="en-US" altLang="zh-CN"/>
          </a:p>
          <a:p>
            <a:r>
              <a:rPr lang="zh-CN" altLang="en-US"/>
              <a:t>国内领先的网络信息安全公司安恒信息联合浙江省数字经济转型的排头兵杭钢集团、国内领先的数据智能上市公司每日互动，共同发起成立浙江省数据安全服务有限公司。以忠诚数据安全，护航数字中国为使命，以一切数据安全化，一切安全数字化为愿景，整合各方优势资源，为数据要素的开放、流通、共享提供制度创新、技术创新和应用创新。</a:t>
            </a:r>
            <a:endParaRPr lang="zh-CN" altLang="en-US" dirty="0"/>
          </a:p>
        </p:txBody>
      </p:sp>
      <p:sp>
        <p:nvSpPr>
          <p:cNvPr id="4" name="灯片编号占位符 3"/>
          <p:cNvSpPr>
            <a:spLocks noGrp="1"/>
          </p:cNvSpPr>
          <p:nvPr>
            <p:ph type="sldNum" sz="quarter" idx="5"/>
          </p:nvPr>
        </p:nvSpPr>
        <p:spPr/>
        <p:txBody>
          <a:bodyPr/>
          <a:lstStyle/>
          <a:p>
            <a:fld id="{C26D6E8C-FA5D-4013-ADEB-C0B173B70EDC}" type="slidenum">
              <a:rPr lang="zh-CN" altLang="en-US" smtClean="0"/>
              <a:t>9</a:t>
            </a:fld>
            <a:endParaRPr lang="zh-CN" altLang="en-US"/>
          </a:p>
        </p:txBody>
      </p:sp>
    </p:spTree>
    <p:extLst>
      <p:ext uri="{BB962C8B-B14F-4D97-AF65-F5344CB8AC3E}">
        <p14:creationId xmlns:p14="http://schemas.microsoft.com/office/powerpoint/2010/main" val="94899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69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2020/6/5</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210208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2020/6/5</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408717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1" hasCustomPrompt="1"/>
          </p:nvPr>
        </p:nvSpPr>
        <p:spPr>
          <a:xfrm>
            <a:off x="1763316" y="1923678"/>
            <a:ext cx="5671002" cy="1404156"/>
          </a:xfrm>
          <a:prstGeom prst="rect">
            <a:avLst/>
          </a:prstGeom>
        </p:spPr>
        <p:txBody>
          <a:bodyPr anchor="ctr"/>
          <a:lstStyle>
            <a:lvl1pPr marL="0" indent="0" algn="ctr">
              <a:buNone/>
              <a:defRPr sz="4950" b="1">
                <a:solidFill>
                  <a:schemeClr val="bg1"/>
                </a:solidFill>
                <a:latin typeface="Microsoft YaHei" charset="0"/>
                <a:ea typeface="Microsoft YaHei" charset="0"/>
                <a:cs typeface="Microsoft YaHei" charset="0"/>
              </a:defRPr>
            </a:lvl1pPr>
            <a:lvl2pPr marL="257168" indent="0">
              <a:buNone/>
              <a:defRPr/>
            </a:lvl2pPr>
            <a:lvl3pPr marL="514337" indent="0">
              <a:buNone/>
              <a:defRPr/>
            </a:lvl3pPr>
            <a:lvl4pPr marL="771506" indent="0">
              <a:buNone/>
              <a:defRPr/>
            </a:lvl4pPr>
            <a:lvl5pPr marL="1028675" indent="0">
              <a:buNone/>
              <a:defRPr/>
            </a:lvl5pPr>
          </a:lstStyle>
          <a:p>
            <a:pPr lvl="0"/>
            <a:r>
              <a:rPr kumimoji="1" lang="zh-CN" altLang="en-US" dirty="0"/>
              <a:t>演讲主标题</a:t>
            </a:r>
          </a:p>
        </p:txBody>
      </p:sp>
      <p:sp>
        <p:nvSpPr>
          <p:cNvPr id="9" name="文本占位符 8"/>
          <p:cNvSpPr>
            <a:spLocks noGrp="1"/>
          </p:cNvSpPr>
          <p:nvPr>
            <p:ph type="body" sz="quarter" idx="12" hasCustomPrompt="1"/>
          </p:nvPr>
        </p:nvSpPr>
        <p:spPr>
          <a:xfrm>
            <a:off x="2924705" y="3327834"/>
            <a:ext cx="3294590" cy="446596"/>
          </a:xfrm>
          <a:prstGeom prst="rect">
            <a:avLst/>
          </a:prstGeom>
        </p:spPr>
        <p:txBody>
          <a:bodyPr/>
          <a:lstStyle>
            <a:lvl1pPr marL="0" indent="0">
              <a:buNone/>
              <a:defRPr>
                <a:solidFill>
                  <a:schemeClr val="bg1"/>
                </a:solidFill>
                <a:latin typeface="Microsoft YaHei" charset="0"/>
                <a:ea typeface="Microsoft YaHei" charset="0"/>
                <a:cs typeface="Microsoft YaHei" charset="0"/>
              </a:defRPr>
            </a:lvl1pPr>
            <a:lvl2pPr marL="257168" indent="0">
              <a:buNone/>
              <a:defRPr/>
            </a:lvl2pPr>
            <a:lvl3pPr marL="514337" indent="0">
              <a:buNone/>
              <a:defRPr/>
            </a:lvl3pPr>
            <a:lvl4pPr marL="771506" indent="0">
              <a:buNone/>
              <a:defRPr/>
            </a:lvl4pPr>
            <a:lvl5pPr marL="1028675" indent="0">
              <a:buNone/>
              <a:defRPr/>
            </a:lvl5pPr>
          </a:lstStyle>
          <a:p>
            <a:pPr lvl="0"/>
            <a:r>
              <a:rPr kumimoji="1" lang="zh-CN" altLang="en-US" dirty="0"/>
              <a:t>（可根据文字量调整文字</a:t>
            </a:r>
            <a:r>
              <a:rPr kumimoji="1" lang="zh-CN" altLang="en-US"/>
              <a:t>大小）</a:t>
            </a:r>
            <a:endParaRPr kumimoji="1" lang="zh-CN" altLang="en-US" dirty="0"/>
          </a:p>
        </p:txBody>
      </p:sp>
      <p:sp>
        <p:nvSpPr>
          <p:cNvPr id="11" name="文本占位符 10"/>
          <p:cNvSpPr>
            <a:spLocks noGrp="1"/>
          </p:cNvSpPr>
          <p:nvPr>
            <p:ph type="body" sz="quarter" idx="13" hasCustomPrompt="1"/>
          </p:nvPr>
        </p:nvSpPr>
        <p:spPr>
          <a:xfrm>
            <a:off x="3491657" y="3969248"/>
            <a:ext cx="2160686" cy="378637"/>
          </a:xfrm>
          <a:prstGeom prst="rect">
            <a:avLst/>
          </a:prstGeom>
        </p:spPr>
        <p:txBody>
          <a:bodyPr anchor="ctr"/>
          <a:lstStyle>
            <a:lvl1pPr marL="0" indent="0" algn="ctr">
              <a:buNone/>
              <a:defRPr sz="2100">
                <a:solidFill>
                  <a:srgbClr val="00A0E9"/>
                </a:solidFill>
                <a:latin typeface="Microsoft YaHei" charset="0"/>
                <a:ea typeface="Microsoft YaHei" charset="0"/>
                <a:cs typeface="Microsoft YaHei" charset="0"/>
              </a:defRPr>
            </a:lvl1pPr>
          </a:lstStyle>
          <a:p>
            <a:pPr lvl="0"/>
            <a:r>
              <a:rPr kumimoji="1" lang="zh-CN" altLang="en-US"/>
              <a:t>演讲人</a:t>
            </a:r>
            <a:endParaRPr kumimoji="1" lang="zh-CN" altLang="en-US" dirty="0"/>
          </a:p>
        </p:txBody>
      </p:sp>
      <p:sp>
        <p:nvSpPr>
          <p:cNvPr id="13" name="文本占位符 12"/>
          <p:cNvSpPr>
            <a:spLocks noGrp="1"/>
          </p:cNvSpPr>
          <p:nvPr>
            <p:ph type="body" sz="quarter" idx="14" hasCustomPrompt="1"/>
          </p:nvPr>
        </p:nvSpPr>
        <p:spPr>
          <a:xfrm>
            <a:off x="3680872" y="4391575"/>
            <a:ext cx="1782254" cy="452086"/>
          </a:xfrm>
          <a:prstGeom prst="rect">
            <a:avLst/>
          </a:prstGeom>
        </p:spPr>
        <p:txBody>
          <a:bodyPr anchor="ctr"/>
          <a:lstStyle>
            <a:lvl1pPr marL="0" indent="0" algn="ctr">
              <a:buNone/>
              <a:defRPr sz="1350">
                <a:solidFill>
                  <a:srgbClr val="00A0E9"/>
                </a:solidFill>
              </a:defRPr>
            </a:lvl1pPr>
          </a:lstStyle>
          <a:p>
            <a:pPr lvl="0"/>
            <a:r>
              <a:rPr kumimoji="1" lang="en-US" altLang="zh-CN" dirty="0"/>
              <a:t>2017-xx-xx</a:t>
            </a:r>
            <a:endParaRPr kumimoji="1" lang="zh-CN" altLang="en-US" dirty="0"/>
          </a:p>
        </p:txBody>
      </p:sp>
    </p:spTree>
    <p:extLst>
      <p:ext uri="{BB962C8B-B14F-4D97-AF65-F5344CB8AC3E}">
        <p14:creationId xmlns:p14="http://schemas.microsoft.com/office/powerpoint/2010/main" val="143700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solidFill>
                  <a:srgbClr val="00B0F0"/>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2020/6/5</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232249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2020/6/5</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340927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2020/6/5</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129062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2020/6/5</a:t>
            </a:fld>
            <a:endParaRPr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342493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2020/6/5</a:t>
            </a:fld>
            <a:endParaRPr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184777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2020/6/5</a:t>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136484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2020/6/5</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2575580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77F2893C-FE51-46D1-A8AC-F91FCB9BC1D2}" type="datetimeFigureOut">
              <a:rPr lang="zh-CN" altLang="en-US" smtClean="0"/>
              <a:t>2020/6/5</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E485E60F-DCA9-4699-AE3C-0FDC84AA3F08}" type="slidenum">
              <a:rPr lang="zh-CN" altLang="en-US" smtClean="0"/>
              <a:t>‹#›</a:t>
            </a:fld>
            <a:endParaRPr lang="zh-CN" altLang="en-US"/>
          </a:p>
        </p:txBody>
      </p:sp>
    </p:spTree>
    <p:extLst>
      <p:ext uri="{BB962C8B-B14F-4D97-AF65-F5344CB8AC3E}">
        <p14:creationId xmlns:p14="http://schemas.microsoft.com/office/powerpoint/2010/main" val="254361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625"/>
            <a:ext cx="9144000" cy="5144750"/>
          </a:xfrm>
          <a:prstGeom prst="rect">
            <a:avLst/>
          </a:prstGeom>
        </p:spPr>
      </p:pic>
      <p:grpSp>
        <p:nvGrpSpPr>
          <p:cNvPr id="5" name="组合 4"/>
          <p:cNvGrpSpPr/>
          <p:nvPr userDrawn="1"/>
        </p:nvGrpSpPr>
        <p:grpSpPr>
          <a:xfrm>
            <a:off x="8181343" y="302485"/>
            <a:ext cx="715769" cy="342946"/>
            <a:chOff x="7602223" y="350520"/>
            <a:chExt cx="715769" cy="342946"/>
          </a:xfrm>
        </p:grpSpPr>
        <p:pic>
          <p:nvPicPr>
            <p:cNvPr id="6" name="图片 5"/>
            <p:cNvPicPr>
              <a:picLocks noChangeAspect="1"/>
            </p:cNvPicPr>
            <p:nvPr/>
          </p:nvPicPr>
          <p:blipFill rotWithShape="1">
            <a:blip r:embed="rId15" cstate="print">
              <a:extLst>
                <a:ext uri="{28A0092B-C50C-407E-A947-70E740481C1C}">
                  <a14:useLocalDpi xmlns:a14="http://schemas.microsoft.com/office/drawing/2010/main" val="0"/>
                </a:ext>
              </a:extLst>
            </a:blip>
            <a:srcRect t="-1790" r="50457" b="-1"/>
            <a:stretch/>
          </p:blipFill>
          <p:spPr>
            <a:xfrm>
              <a:off x="7621929" y="350520"/>
              <a:ext cx="696063" cy="175698"/>
            </a:xfrm>
            <a:prstGeom prst="rect">
              <a:avLst/>
            </a:prstGeom>
          </p:spPr>
        </p:pic>
        <p:pic>
          <p:nvPicPr>
            <p:cNvPr id="7" name="图片 6"/>
            <p:cNvPicPr>
              <a:picLocks noChangeAspect="1"/>
            </p:cNvPicPr>
            <p:nvPr/>
          </p:nvPicPr>
          <p:blipFill rotWithShape="1">
            <a:blip r:embed="rId16" cstate="print">
              <a:extLst>
                <a:ext uri="{28A0092B-C50C-407E-A947-70E740481C1C}">
                  <a14:useLocalDpi xmlns:a14="http://schemas.microsoft.com/office/drawing/2010/main" val="0"/>
                </a:ext>
              </a:extLst>
            </a:blip>
            <a:srcRect l="50411" t="-8430"/>
            <a:stretch/>
          </p:blipFill>
          <p:spPr>
            <a:xfrm>
              <a:off x="7602223" y="502666"/>
              <a:ext cx="710281" cy="190800"/>
            </a:xfrm>
            <a:prstGeom prst="rect">
              <a:avLst/>
            </a:prstGeom>
          </p:spPr>
        </p:pic>
      </p:grpSp>
      <p:cxnSp>
        <p:nvCxnSpPr>
          <p:cNvPr id="8" name="直接连接符 7"/>
          <p:cNvCxnSpPr/>
          <p:nvPr userDrawn="1"/>
        </p:nvCxnSpPr>
        <p:spPr>
          <a:xfrm>
            <a:off x="8122920" y="0"/>
            <a:ext cx="0" cy="645431"/>
          </a:xfrm>
          <a:prstGeom prst="line">
            <a:avLst/>
          </a:prstGeom>
          <a:ln w="12700">
            <a:solidFill>
              <a:srgbClr val="0080FF"/>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rotWithShape="1">
          <a:blip r:embed="rId17" cstate="print">
            <a:extLst>
              <a:ext uri="{28A0092B-C50C-407E-A947-70E740481C1C}">
                <a14:useLocalDpi xmlns:a14="http://schemas.microsoft.com/office/drawing/2010/main" val="0"/>
              </a:ext>
            </a:extLst>
          </a:blip>
          <a:srcRect l="2332" t="9793" b="7207"/>
          <a:stretch/>
        </p:blipFill>
        <p:spPr>
          <a:xfrm>
            <a:off x="129540" y="4653281"/>
            <a:ext cx="1965355" cy="431799"/>
          </a:xfrm>
          <a:prstGeom prst="rect">
            <a:avLst/>
          </a:prstGeom>
        </p:spPr>
      </p:pic>
    </p:spTree>
    <p:extLst>
      <p:ext uri="{BB962C8B-B14F-4D97-AF65-F5344CB8AC3E}">
        <p14:creationId xmlns:p14="http://schemas.microsoft.com/office/powerpoint/2010/main" val="3133758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 y="0"/>
            <a:ext cx="9141779" cy="5143500"/>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2332" t="9793" b="7207"/>
          <a:stretch/>
        </p:blipFill>
        <p:spPr>
          <a:xfrm>
            <a:off x="373380" y="316230"/>
            <a:ext cx="3093720" cy="679707"/>
          </a:xfrm>
          <a:prstGeom prst="rect">
            <a:avLst/>
          </a:prstGeom>
        </p:spPr>
      </p:pic>
    </p:spTree>
    <p:extLst>
      <p:ext uri="{BB962C8B-B14F-4D97-AF65-F5344CB8AC3E}">
        <p14:creationId xmlns:p14="http://schemas.microsoft.com/office/powerpoint/2010/main" val="37872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 y="0"/>
            <a:ext cx="9141779" cy="5143500"/>
          </a:xfrm>
          <a:prstGeom prst="rect">
            <a:avLst/>
          </a:prstGeom>
        </p:spPr>
      </p:pic>
      <p:sp>
        <p:nvSpPr>
          <p:cNvPr id="3" name="文本框 2"/>
          <p:cNvSpPr txBox="1"/>
          <p:nvPr/>
        </p:nvSpPr>
        <p:spPr>
          <a:xfrm>
            <a:off x="3483788" y="2063067"/>
            <a:ext cx="2176424" cy="1107996"/>
          </a:xfrm>
          <a:prstGeom prst="rect">
            <a:avLst/>
          </a:prstGeom>
          <a:noFill/>
        </p:spPr>
        <p:txBody>
          <a:bodyPr wrap="square" rtlCol="0">
            <a:spAutoFit/>
          </a:bodyPr>
          <a:lstStyle/>
          <a:p>
            <a:r>
              <a:rPr lang="zh-CN" altLang="en-US" sz="6600" b="1" dirty="0">
                <a:solidFill>
                  <a:srgbClr val="0080FF"/>
                </a:solidFill>
                <a:latin typeface="微软雅黑" panose="020B0503020204020204" pitchFamily="34" charset="-122"/>
                <a:ea typeface="微软雅黑" panose="020B0503020204020204" pitchFamily="34" charset="-122"/>
              </a:rPr>
              <a:t>谢谢！</a:t>
            </a:r>
          </a:p>
        </p:txBody>
      </p:sp>
      <p:cxnSp>
        <p:nvCxnSpPr>
          <p:cNvPr id="7" name="直接连接符 6"/>
          <p:cNvCxnSpPr/>
          <p:nvPr/>
        </p:nvCxnSpPr>
        <p:spPr>
          <a:xfrm>
            <a:off x="123444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4868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2332" t="9793" b="7207"/>
          <a:stretch/>
        </p:blipFill>
        <p:spPr>
          <a:xfrm>
            <a:off x="373380" y="316230"/>
            <a:ext cx="3093720" cy="679707"/>
          </a:xfrm>
          <a:prstGeom prst="rect">
            <a:avLst/>
          </a:prstGeom>
        </p:spPr>
      </p:pic>
    </p:spTree>
    <p:extLst>
      <p:ext uri="{BB962C8B-B14F-4D97-AF65-F5344CB8AC3E}">
        <p14:creationId xmlns:p14="http://schemas.microsoft.com/office/powerpoint/2010/main" val="402907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 y="0"/>
            <a:ext cx="9141779" cy="5143500"/>
          </a:xfrm>
          <a:prstGeom prst="rect">
            <a:avLst/>
          </a:prstGeom>
        </p:spPr>
      </p:pic>
      <p:sp>
        <p:nvSpPr>
          <p:cNvPr id="3" name="文本框 2"/>
          <p:cNvSpPr txBox="1"/>
          <p:nvPr/>
        </p:nvSpPr>
        <p:spPr>
          <a:xfrm>
            <a:off x="3483788" y="2063067"/>
            <a:ext cx="2176424" cy="1107996"/>
          </a:xfrm>
          <a:prstGeom prst="rect">
            <a:avLst/>
          </a:prstGeom>
          <a:noFill/>
        </p:spPr>
        <p:txBody>
          <a:bodyPr wrap="square" rtlCol="0">
            <a:spAutoFit/>
          </a:bodyPr>
          <a:lstStyle/>
          <a:p>
            <a:r>
              <a:rPr lang="zh-CN" altLang="en-US" sz="6600" b="1" dirty="0">
                <a:solidFill>
                  <a:srgbClr val="0080FF"/>
                </a:solidFill>
                <a:latin typeface="微软雅黑" panose="020B0503020204020204" pitchFamily="34" charset="-122"/>
                <a:ea typeface="微软雅黑" panose="020B0503020204020204" pitchFamily="34" charset="-122"/>
              </a:rPr>
              <a:t>谢谢！</a:t>
            </a:r>
          </a:p>
        </p:txBody>
      </p:sp>
      <p:cxnSp>
        <p:nvCxnSpPr>
          <p:cNvPr id="7" name="直接连接符 6"/>
          <p:cNvCxnSpPr/>
          <p:nvPr/>
        </p:nvCxnSpPr>
        <p:spPr>
          <a:xfrm>
            <a:off x="123444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4868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2332" t="9793" b="7207"/>
          <a:stretch/>
        </p:blipFill>
        <p:spPr>
          <a:xfrm>
            <a:off x="373380" y="316230"/>
            <a:ext cx="3093720" cy="679707"/>
          </a:xfrm>
          <a:prstGeom prst="rect">
            <a:avLst/>
          </a:prstGeom>
        </p:spPr>
      </p:pic>
    </p:spTree>
    <p:extLst>
      <p:ext uri="{BB962C8B-B14F-4D97-AF65-F5344CB8AC3E}">
        <p14:creationId xmlns:p14="http://schemas.microsoft.com/office/powerpoint/2010/main" val="3928623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 y="0"/>
            <a:ext cx="9141779" cy="5143500"/>
          </a:xfrm>
          <a:prstGeom prst="rect">
            <a:avLst/>
          </a:prstGeom>
        </p:spPr>
      </p:pic>
      <p:sp>
        <p:nvSpPr>
          <p:cNvPr id="3" name="文本框 2"/>
          <p:cNvSpPr txBox="1"/>
          <p:nvPr/>
        </p:nvSpPr>
        <p:spPr>
          <a:xfrm>
            <a:off x="3483788" y="2063067"/>
            <a:ext cx="2176424" cy="1107996"/>
          </a:xfrm>
          <a:prstGeom prst="rect">
            <a:avLst/>
          </a:prstGeom>
          <a:noFill/>
        </p:spPr>
        <p:txBody>
          <a:bodyPr wrap="square" rtlCol="0">
            <a:spAutoFit/>
          </a:bodyPr>
          <a:lstStyle/>
          <a:p>
            <a:r>
              <a:rPr lang="zh-CN" altLang="en-US" sz="6600" b="1" dirty="0">
                <a:solidFill>
                  <a:srgbClr val="0080FF"/>
                </a:solidFill>
                <a:latin typeface="微软雅黑" panose="020B0503020204020204" pitchFamily="34" charset="-122"/>
                <a:ea typeface="微软雅黑" panose="020B0503020204020204" pitchFamily="34" charset="-122"/>
              </a:rPr>
              <a:t>谢谢！</a:t>
            </a:r>
          </a:p>
        </p:txBody>
      </p:sp>
      <p:cxnSp>
        <p:nvCxnSpPr>
          <p:cNvPr id="7" name="直接连接符 6"/>
          <p:cNvCxnSpPr/>
          <p:nvPr/>
        </p:nvCxnSpPr>
        <p:spPr>
          <a:xfrm>
            <a:off x="123444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4868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2332" t="9793" b="7207"/>
          <a:stretch/>
        </p:blipFill>
        <p:spPr>
          <a:xfrm>
            <a:off x="373380" y="316230"/>
            <a:ext cx="3093720" cy="679707"/>
          </a:xfrm>
          <a:prstGeom prst="rect">
            <a:avLst/>
          </a:prstGeom>
        </p:spPr>
      </p:pic>
    </p:spTree>
    <p:extLst>
      <p:ext uri="{BB962C8B-B14F-4D97-AF65-F5344CB8AC3E}">
        <p14:creationId xmlns:p14="http://schemas.microsoft.com/office/powerpoint/2010/main" val="52806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 y="0"/>
            <a:ext cx="9141779" cy="5143500"/>
          </a:xfrm>
          <a:prstGeom prst="rect">
            <a:avLst/>
          </a:prstGeom>
        </p:spPr>
      </p:pic>
      <p:sp>
        <p:nvSpPr>
          <p:cNvPr id="3" name="文本框 2"/>
          <p:cNvSpPr txBox="1"/>
          <p:nvPr/>
        </p:nvSpPr>
        <p:spPr>
          <a:xfrm>
            <a:off x="3483788" y="2063067"/>
            <a:ext cx="2176424" cy="1107996"/>
          </a:xfrm>
          <a:prstGeom prst="rect">
            <a:avLst/>
          </a:prstGeom>
          <a:noFill/>
        </p:spPr>
        <p:txBody>
          <a:bodyPr wrap="square" rtlCol="0">
            <a:spAutoFit/>
          </a:bodyPr>
          <a:lstStyle/>
          <a:p>
            <a:r>
              <a:rPr lang="zh-CN" altLang="en-US" sz="6600" b="1" dirty="0">
                <a:solidFill>
                  <a:srgbClr val="0080FF"/>
                </a:solidFill>
                <a:latin typeface="微软雅黑" panose="020B0503020204020204" pitchFamily="34" charset="-122"/>
                <a:ea typeface="微软雅黑" panose="020B0503020204020204" pitchFamily="34" charset="-122"/>
              </a:rPr>
              <a:t>谢谢！</a:t>
            </a:r>
          </a:p>
        </p:txBody>
      </p:sp>
      <p:cxnSp>
        <p:nvCxnSpPr>
          <p:cNvPr id="7" name="直接连接符 6"/>
          <p:cNvCxnSpPr/>
          <p:nvPr/>
        </p:nvCxnSpPr>
        <p:spPr>
          <a:xfrm>
            <a:off x="123444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4868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2332" t="9793" b="7207"/>
          <a:stretch/>
        </p:blipFill>
        <p:spPr>
          <a:xfrm>
            <a:off x="373380" y="316230"/>
            <a:ext cx="3093720" cy="679707"/>
          </a:xfrm>
          <a:prstGeom prst="rect">
            <a:avLst/>
          </a:prstGeom>
        </p:spPr>
      </p:pic>
    </p:spTree>
    <p:extLst>
      <p:ext uri="{BB962C8B-B14F-4D97-AF65-F5344CB8AC3E}">
        <p14:creationId xmlns:p14="http://schemas.microsoft.com/office/powerpoint/2010/main" val="404545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 y="0"/>
            <a:ext cx="9141779" cy="5143500"/>
          </a:xfrm>
          <a:prstGeom prst="rect">
            <a:avLst/>
          </a:prstGeom>
        </p:spPr>
      </p:pic>
      <p:sp>
        <p:nvSpPr>
          <p:cNvPr id="3" name="文本框 2"/>
          <p:cNvSpPr txBox="1"/>
          <p:nvPr/>
        </p:nvSpPr>
        <p:spPr>
          <a:xfrm>
            <a:off x="3483788" y="2063067"/>
            <a:ext cx="2176424" cy="1107996"/>
          </a:xfrm>
          <a:prstGeom prst="rect">
            <a:avLst/>
          </a:prstGeom>
          <a:noFill/>
        </p:spPr>
        <p:txBody>
          <a:bodyPr wrap="square" rtlCol="0">
            <a:spAutoFit/>
          </a:bodyPr>
          <a:lstStyle/>
          <a:p>
            <a:r>
              <a:rPr lang="zh-CN" altLang="en-US" sz="6600" b="1" dirty="0">
                <a:solidFill>
                  <a:srgbClr val="0080FF"/>
                </a:solidFill>
                <a:latin typeface="微软雅黑" panose="020B0503020204020204" pitchFamily="34" charset="-122"/>
                <a:ea typeface="微软雅黑" panose="020B0503020204020204" pitchFamily="34" charset="-122"/>
              </a:rPr>
              <a:t>谢谢！</a:t>
            </a:r>
          </a:p>
        </p:txBody>
      </p:sp>
      <p:cxnSp>
        <p:nvCxnSpPr>
          <p:cNvPr id="7" name="直接连接符 6"/>
          <p:cNvCxnSpPr/>
          <p:nvPr/>
        </p:nvCxnSpPr>
        <p:spPr>
          <a:xfrm>
            <a:off x="123444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48680" y="2656970"/>
            <a:ext cx="1985618" cy="0"/>
          </a:xfrm>
          <a:prstGeom prst="line">
            <a:avLst/>
          </a:prstGeom>
          <a:ln w="19050">
            <a:solidFill>
              <a:srgbClr val="0080FF"/>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l="2332" t="9793" b="7207"/>
          <a:stretch/>
        </p:blipFill>
        <p:spPr>
          <a:xfrm>
            <a:off x="373380" y="316230"/>
            <a:ext cx="3093720" cy="679707"/>
          </a:xfrm>
          <a:prstGeom prst="rect">
            <a:avLst/>
          </a:prstGeom>
        </p:spPr>
      </p:pic>
    </p:spTree>
    <p:extLst>
      <p:ext uri="{BB962C8B-B14F-4D97-AF65-F5344CB8AC3E}">
        <p14:creationId xmlns:p14="http://schemas.microsoft.com/office/powerpoint/2010/main" val="349531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4750"/>
          </a:xfrm>
          <a:prstGeom prst="rect">
            <a:avLst/>
          </a:prstGeom>
        </p:spPr>
      </p:pic>
      <p:sp>
        <p:nvSpPr>
          <p:cNvPr id="3" name="文本占位符 2"/>
          <p:cNvSpPr>
            <a:spLocks noGrp="1"/>
          </p:cNvSpPr>
          <p:nvPr>
            <p:ph type="body" sz="quarter" idx="11"/>
          </p:nvPr>
        </p:nvSpPr>
        <p:spPr>
          <a:xfrm>
            <a:off x="501112" y="1824348"/>
            <a:ext cx="8022955" cy="1072781"/>
          </a:xfrm>
        </p:spPr>
        <p:txBody>
          <a:bodyPr/>
          <a:lstStyle/>
          <a:p>
            <a:r>
              <a:rPr kumimoji="1" lang="zh-CN" altLang="en-US">
                <a:latin typeface="微软雅黑" panose="020B0503020204020204" pitchFamily="34" charset="-122"/>
                <a:ea typeface="微软雅黑" panose="020B0503020204020204" pitchFamily="34" charset="-122"/>
              </a:rPr>
              <a:t>推动数据要素</a:t>
            </a:r>
            <a:endParaRPr kumimoji="1" lang="en-US" altLang="zh-CN" dirty="0">
              <a:latin typeface="微软雅黑" panose="020B0503020204020204" pitchFamily="34" charset="-122"/>
              <a:ea typeface="微软雅黑" panose="020B0503020204020204" pitchFamily="34" charset="-122"/>
            </a:endParaRPr>
          </a:p>
          <a:p>
            <a:r>
              <a:rPr kumimoji="1" lang="zh-CN" altLang="en-US">
                <a:latin typeface="微软雅黑" panose="020B0503020204020204" pitchFamily="34" charset="-122"/>
                <a:ea typeface="微软雅黑" panose="020B0503020204020204" pitchFamily="34" charset="-122"/>
              </a:rPr>
              <a:t>价值流转的可信第三方</a:t>
            </a:r>
            <a:endParaRPr kumimoji="1" lang="zh-CN" altLang="en-US" dirty="0">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1809767" y="3346903"/>
            <a:ext cx="5405644" cy="378637"/>
          </a:xfrm>
        </p:spPr>
        <p:txBody>
          <a:bodyPr/>
          <a:lstStyle/>
          <a:p>
            <a:r>
              <a:rPr kumimoji="1" lang="zh-CN" altLang="en-US" dirty="0">
                <a:solidFill>
                  <a:schemeClr val="bg1"/>
                </a:solidFill>
              </a:rPr>
              <a:t>浙江省数据安全服务有限公司 总经理 孔俊</a:t>
            </a: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2332" t="9793" b="7207"/>
          <a:stretch/>
        </p:blipFill>
        <p:spPr>
          <a:xfrm>
            <a:off x="373380" y="316230"/>
            <a:ext cx="3093720" cy="679707"/>
          </a:xfrm>
          <a:prstGeom prst="rect">
            <a:avLst/>
          </a:prstGeom>
        </p:spPr>
      </p:pic>
    </p:spTree>
    <p:extLst>
      <p:ext uri="{BB962C8B-B14F-4D97-AF65-F5344CB8AC3E}">
        <p14:creationId xmlns:p14="http://schemas.microsoft.com/office/powerpoint/2010/main" val="408899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160062" cy="569387"/>
          </a:xfrm>
          <a:prstGeom prst="rect">
            <a:avLst/>
          </a:prstGeom>
          <a:noFill/>
        </p:spPr>
        <p:txBody>
          <a:bodyPr wrap="square" rtlCol="0">
            <a:spAutoFit/>
          </a:bodyPr>
          <a:lstStyle/>
          <a:p>
            <a:r>
              <a:rPr lang="zh-CN" altLang="en-US" sz="3100" b="1">
                <a:solidFill>
                  <a:srgbClr val="0080FF"/>
                </a:solidFill>
                <a:latin typeface="微软雅黑" panose="020B0503020204020204" pitchFamily="34" charset="-122"/>
                <a:ea typeface="微软雅黑" panose="020B0503020204020204" pitchFamily="34" charset="-122"/>
              </a:rPr>
              <a:t>数据是生产要素，市场化配置</a:t>
            </a:r>
            <a:endParaRPr lang="zh-CN" altLang="en-US" sz="3100" b="1" dirty="0">
              <a:solidFill>
                <a:srgbClr val="0080FF"/>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8831E1A-EC06-42BE-99A8-785F542688EB}"/>
              </a:ext>
            </a:extLst>
          </p:cNvPr>
          <p:cNvSpPr/>
          <p:nvPr/>
        </p:nvSpPr>
        <p:spPr>
          <a:xfrm>
            <a:off x="979578" y="897275"/>
            <a:ext cx="3597965" cy="715581"/>
          </a:xfrm>
          <a:prstGeom prst="rect">
            <a:avLst/>
          </a:prstGeom>
        </p:spPr>
        <p:txBody>
          <a:bodyPr wrap="square">
            <a:spAutoFit/>
          </a:bodyPr>
          <a:lstStyle/>
          <a:p>
            <a:r>
              <a:rPr lang="zh-CN" altLang="en-US">
                <a:solidFill>
                  <a:srgbClr val="333399"/>
                </a:solidFill>
                <a:latin typeface="+mn-ea"/>
              </a:rPr>
              <a:t>十九届四中全会</a:t>
            </a:r>
            <a:r>
              <a:rPr lang="en-US" altLang="zh-CN">
                <a:solidFill>
                  <a:srgbClr val="333399"/>
                </a:solidFill>
                <a:latin typeface="+mn-ea"/>
              </a:rPr>
              <a:t>《</a:t>
            </a:r>
            <a:r>
              <a:rPr lang="zh-CN" altLang="en-US">
                <a:solidFill>
                  <a:srgbClr val="333399"/>
                </a:solidFill>
                <a:latin typeface="+mn-ea"/>
              </a:rPr>
              <a:t>中共中央关于坚持和完善中国特色社会主义制度、推进国家治理体系和治理能力现代化若干重大问题的决定</a:t>
            </a:r>
            <a:r>
              <a:rPr lang="en-US" altLang="zh-CN">
                <a:solidFill>
                  <a:srgbClr val="333399"/>
                </a:solidFill>
                <a:latin typeface="+mn-ea"/>
              </a:rPr>
              <a:t>》</a:t>
            </a:r>
          </a:p>
        </p:txBody>
      </p:sp>
      <p:sp>
        <p:nvSpPr>
          <p:cNvPr id="6" name="矩形 5">
            <a:extLst>
              <a:ext uri="{FF2B5EF4-FFF2-40B4-BE49-F238E27FC236}">
                <a16:creationId xmlns:a16="http://schemas.microsoft.com/office/drawing/2014/main" id="{77ECC762-EC05-48F6-B0FC-10FBFEA8759B}"/>
              </a:ext>
            </a:extLst>
          </p:cNvPr>
          <p:cNvSpPr/>
          <p:nvPr/>
        </p:nvSpPr>
        <p:spPr>
          <a:xfrm>
            <a:off x="5045045" y="972668"/>
            <a:ext cx="3400446" cy="523220"/>
          </a:xfrm>
          <a:prstGeom prst="rect">
            <a:avLst/>
          </a:prstGeom>
        </p:spPr>
        <p:txBody>
          <a:bodyPr wrap="square">
            <a:spAutoFit/>
          </a:bodyPr>
          <a:lstStyle/>
          <a:p>
            <a:r>
              <a:rPr lang="en-US" altLang="zh-CN">
                <a:solidFill>
                  <a:srgbClr val="333399"/>
                </a:solidFill>
                <a:latin typeface="+mn-ea"/>
              </a:rPr>
              <a:t>《</a:t>
            </a:r>
            <a:r>
              <a:rPr lang="zh-CN" altLang="en-US">
                <a:solidFill>
                  <a:srgbClr val="333399"/>
                </a:solidFill>
                <a:latin typeface="+mn-ea"/>
              </a:rPr>
              <a:t>中共中央 国务院</a:t>
            </a:r>
            <a:r>
              <a:rPr lang="zh-CN" altLang="en-US" sz="1400">
                <a:solidFill>
                  <a:srgbClr val="333399"/>
                </a:solidFill>
                <a:latin typeface="+mn-ea"/>
              </a:rPr>
              <a:t>关于构建更加完善的要素市场化配置体制机制的意见</a:t>
            </a:r>
            <a:r>
              <a:rPr lang="en-US" altLang="zh-CN" sz="1400">
                <a:solidFill>
                  <a:srgbClr val="333399"/>
                </a:solidFill>
                <a:latin typeface="+mn-ea"/>
              </a:rPr>
              <a:t>》</a:t>
            </a:r>
            <a:endParaRPr lang="en-US">
              <a:latin typeface="+mn-ea"/>
            </a:endParaRPr>
          </a:p>
        </p:txBody>
      </p:sp>
      <p:graphicFrame>
        <p:nvGraphicFramePr>
          <p:cNvPr id="7" name="图示 6">
            <a:extLst>
              <a:ext uri="{FF2B5EF4-FFF2-40B4-BE49-F238E27FC236}">
                <a16:creationId xmlns:a16="http://schemas.microsoft.com/office/drawing/2014/main" id="{0A253EF4-2043-4259-832B-F7A328613B56}"/>
              </a:ext>
            </a:extLst>
          </p:cNvPr>
          <p:cNvGraphicFramePr/>
          <p:nvPr>
            <p:extLst>
              <p:ext uri="{D42A27DB-BD31-4B8C-83A1-F6EECF244321}">
                <p14:modId xmlns:p14="http://schemas.microsoft.com/office/powerpoint/2010/main" val="1223750739"/>
              </p:ext>
            </p:extLst>
          </p:nvPr>
        </p:nvGraphicFramePr>
        <p:xfrm>
          <a:off x="1256198" y="1986838"/>
          <a:ext cx="3044723" cy="2435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a:extLst>
              <a:ext uri="{FF2B5EF4-FFF2-40B4-BE49-F238E27FC236}">
                <a16:creationId xmlns:a16="http://schemas.microsoft.com/office/drawing/2014/main" id="{BEE8E02C-21E2-454F-BA5D-74D7304F4958}"/>
              </a:ext>
            </a:extLst>
          </p:cNvPr>
          <p:cNvSpPr/>
          <p:nvPr/>
        </p:nvSpPr>
        <p:spPr>
          <a:xfrm>
            <a:off x="1256197" y="1667506"/>
            <a:ext cx="3044723" cy="307777"/>
          </a:xfrm>
          <a:prstGeom prst="rect">
            <a:avLst/>
          </a:prstGeom>
        </p:spPr>
        <p:txBody>
          <a:bodyPr wrap="square">
            <a:spAutoFit/>
          </a:bodyPr>
          <a:lstStyle/>
          <a:p>
            <a:pPr algn="ctr"/>
            <a:r>
              <a:rPr lang="zh-CN" altLang="en-US" sz="1400" b="1">
                <a:solidFill>
                  <a:srgbClr val="FF0000"/>
                </a:solidFill>
                <a:latin typeface="+mn-ea"/>
              </a:rPr>
              <a:t>由市场评价贡献 按贡献决定报酬</a:t>
            </a:r>
            <a:endParaRPr lang="en-US" sz="1400" b="1">
              <a:solidFill>
                <a:srgbClr val="FF0000"/>
              </a:solidFill>
              <a:latin typeface="+mn-ea"/>
            </a:endParaRPr>
          </a:p>
        </p:txBody>
      </p:sp>
      <p:sp>
        <p:nvSpPr>
          <p:cNvPr id="23" name="矩形 22">
            <a:extLst>
              <a:ext uri="{FF2B5EF4-FFF2-40B4-BE49-F238E27FC236}">
                <a16:creationId xmlns:a16="http://schemas.microsoft.com/office/drawing/2014/main" id="{5EB84AF9-69A6-48B7-A978-2D6BEE83015E}"/>
              </a:ext>
            </a:extLst>
          </p:cNvPr>
          <p:cNvSpPr/>
          <p:nvPr/>
        </p:nvSpPr>
        <p:spPr>
          <a:xfrm>
            <a:off x="4835129" y="1667506"/>
            <a:ext cx="3865161" cy="307777"/>
          </a:xfrm>
          <a:prstGeom prst="rect">
            <a:avLst/>
          </a:prstGeom>
        </p:spPr>
        <p:txBody>
          <a:bodyPr wrap="none">
            <a:spAutoFit/>
          </a:bodyPr>
          <a:lstStyle/>
          <a:p>
            <a:r>
              <a:rPr lang="zh-CN" altLang="en-US" sz="1400" b="1">
                <a:solidFill>
                  <a:srgbClr val="FF0000"/>
                </a:solidFill>
                <a:latin typeface="+mn-ea"/>
              </a:rPr>
              <a:t>加快培育数据要素市场</a:t>
            </a:r>
            <a:r>
              <a:rPr lang="en-US" altLang="zh-CN" sz="1400" b="1">
                <a:solidFill>
                  <a:srgbClr val="FF0000"/>
                </a:solidFill>
                <a:latin typeface="+mn-ea"/>
              </a:rPr>
              <a:t> </a:t>
            </a:r>
            <a:r>
              <a:rPr lang="en-US" sz="1400" b="1">
                <a:solidFill>
                  <a:srgbClr val="FF0000"/>
                </a:solidFill>
                <a:latin typeface="宋体" panose="02010600030101010101" pitchFamily="2" charset="-122"/>
                <a:ea typeface="宋体" panose="02010600030101010101" pitchFamily="2" charset="-122"/>
              </a:rPr>
              <a:t>依法合规开展数据交易</a:t>
            </a:r>
          </a:p>
        </p:txBody>
      </p:sp>
      <p:grpSp>
        <p:nvGrpSpPr>
          <p:cNvPr id="29" name="组合 28">
            <a:extLst>
              <a:ext uri="{FF2B5EF4-FFF2-40B4-BE49-F238E27FC236}">
                <a16:creationId xmlns:a16="http://schemas.microsoft.com/office/drawing/2014/main" id="{A65C6AF4-C639-4479-BA63-6F35B5C97105}"/>
              </a:ext>
            </a:extLst>
          </p:cNvPr>
          <p:cNvGrpSpPr/>
          <p:nvPr/>
        </p:nvGrpSpPr>
        <p:grpSpPr>
          <a:xfrm>
            <a:off x="6791951" y="3098555"/>
            <a:ext cx="1109861" cy="1287438"/>
            <a:chOff x="6194007" y="2078031"/>
            <a:chExt cx="1109861" cy="1287438"/>
          </a:xfrm>
          <a:solidFill>
            <a:srgbClr val="0070C0"/>
          </a:solidFill>
        </p:grpSpPr>
        <p:sp>
          <p:nvSpPr>
            <p:cNvPr id="26" name="六边形 25">
              <a:extLst>
                <a:ext uri="{FF2B5EF4-FFF2-40B4-BE49-F238E27FC236}">
                  <a16:creationId xmlns:a16="http://schemas.microsoft.com/office/drawing/2014/main" id="{E4776008-6528-4E9F-BC7D-0A387941BAE3}"/>
                </a:ext>
              </a:extLst>
            </p:cNvPr>
            <p:cNvSpPr/>
            <p:nvPr/>
          </p:nvSpPr>
          <p:spPr>
            <a:xfrm rot="5400000">
              <a:off x="6105219" y="2166819"/>
              <a:ext cx="1287438" cy="1109861"/>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a:extLst>
                <a:ext uri="{FF2B5EF4-FFF2-40B4-BE49-F238E27FC236}">
                  <a16:creationId xmlns:a16="http://schemas.microsoft.com/office/drawing/2014/main" id="{474C9860-867C-4F49-BDE7-A860171D0DCB}"/>
                </a:ext>
              </a:extLst>
            </p:cNvPr>
            <p:cNvSpPr/>
            <p:nvPr/>
          </p:nvSpPr>
          <p:spPr>
            <a:xfrm>
              <a:off x="6319137" y="2342740"/>
              <a:ext cx="878124" cy="923330"/>
            </a:xfrm>
            <a:prstGeom prst="rect">
              <a:avLst/>
            </a:prstGeom>
            <a:noFill/>
          </p:spPr>
          <p:txBody>
            <a:bodyPr wrap="square">
              <a:spAutoFit/>
            </a:bodyPr>
            <a:lstStyle/>
            <a:p>
              <a:pPr algn="ctr"/>
              <a:r>
                <a:rPr lang="zh-CN" altLang="en-US">
                  <a:solidFill>
                    <a:schemeClr val="bg1"/>
                  </a:solidFill>
                  <a:latin typeface="+mn-ea"/>
                </a:rPr>
                <a:t>加强数据资源整合和安全保护</a:t>
              </a:r>
            </a:p>
          </p:txBody>
        </p:sp>
      </p:grpSp>
      <p:grpSp>
        <p:nvGrpSpPr>
          <p:cNvPr id="30" name="组合 29">
            <a:extLst>
              <a:ext uri="{FF2B5EF4-FFF2-40B4-BE49-F238E27FC236}">
                <a16:creationId xmlns:a16="http://schemas.microsoft.com/office/drawing/2014/main" id="{BAA6281F-7F7D-4667-A721-EA2817E1CD31}"/>
              </a:ext>
            </a:extLst>
          </p:cNvPr>
          <p:cNvGrpSpPr/>
          <p:nvPr/>
        </p:nvGrpSpPr>
        <p:grpSpPr>
          <a:xfrm>
            <a:off x="5556959" y="3098556"/>
            <a:ext cx="1109861" cy="1287438"/>
            <a:chOff x="6194007" y="2078031"/>
            <a:chExt cx="1109861" cy="1287438"/>
          </a:xfrm>
          <a:solidFill>
            <a:srgbClr val="0070C0"/>
          </a:solidFill>
        </p:grpSpPr>
        <p:sp>
          <p:nvSpPr>
            <p:cNvPr id="31" name="六边形 30">
              <a:extLst>
                <a:ext uri="{FF2B5EF4-FFF2-40B4-BE49-F238E27FC236}">
                  <a16:creationId xmlns:a16="http://schemas.microsoft.com/office/drawing/2014/main" id="{64D32D88-8BB3-42AC-A06A-5DD6ECDECC50}"/>
                </a:ext>
              </a:extLst>
            </p:cNvPr>
            <p:cNvSpPr/>
            <p:nvPr/>
          </p:nvSpPr>
          <p:spPr>
            <a:xfrm rot="5400000">
              <a:off x="6105219" y="2166819"/>
              <a:ext cx="1287438" cy="1109861"/>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4375C208-B441-4F20-A3F6-5565EBD22900}"/>
                </a:ext>
              </a:extLst>
            </p:cNvPr>
            <p:cNvSpPr/>
            <p:nvPr/>
          </p:nvSpPr>
          <p:spPr>
            <a:xfrm>
              <a:off x="6319137" y="2390865"/>
              <a:ext cx="878124" cy="715581"/>
            </a:xfrm>
            <a:prstGeom prst="rect">
              <a:avLst/>
            </a:prstGeom>
            <a:grpFill/>
          </p:spPr>
          <p:txBody>
            <a:bodyPr wrap="square">
              <a:spAutoFit/>
            </a:bodyPr>
            <a:lstStyle/>
            <a:p>
              <a:pPr algn="ctr"/>
              <a:r>
                <a:rPr lang="zh-CN" altLang="en-US">
                  <a:solidFill>
                    <a:schemeClr val="bg1"/>
                  </a:solidFill>
                  <a:latin typeface="+mn-ea"/>
                </a:rPr>
                <a:t>提升社会数据资源价值</a:t>
              </a:r>
              <a:endParaRPr lang="en-US">
                <a:solidFill>
                  <a:schemeClr val="bg1"/>
                </a:solidFill>
              </a:endParaRPr>
            </a:p>
          </p:txBody>
        </p:sp>
      </p:grpSp>
      <p:grpSp>
        <p:nvGrpSpPr>
          <p:cNvPr id="33" name="组合 32">
            <a:extLst>
              <a:ext uri="{FF2B5EF4-FFF2-40B4-BE49-F238E27FC236}">
                <a16:creationId xmlns:a16="http://schemas.microsoft.com/office/drawing/2014/main" id="{E7154584-FCEF-4E99-B955-6C280C34F28E}"/>
              </a:ext>
            </a:extLst>
          </p:cNvPr>
          <p:cNvGrpSpPr/>
          <p:nvPr/>
        </p:nvGrpSpPr>
        <p:grpSpPr>
          <a:xfrm>
            <a:off x="6153900" y="2028303"/>
            <a:ext cx="1109861" cy="1287438"/>
            <a:chOff x="6194007" y="2078031"/>
            <a:chExt cx="1109861" cy="1287438"/>
          </a:xfrm>
          <a:solidFill>
            <a:srgbClr val="0070C0"/>
          </a:solidFill>
        </p:grpSpPr>
        <p:sp>
          <p:nvSpPr>
            <p:cNvPr id="34" name="六边形 33">
              <a:extLst>
                <a:ext uri="{FF2B5EF4-FFF2-40B4-BE49-F238E27FC236}">
                  <a16:creationId xmlns:a16="http://schemas.microsoft.com/office/drawing/2014/main" id="{884B7A9A-B4CE-47BB-B27A-D15F9EB20514}"/>
                </a:ext>
              </a:extLst>
            </p:cNvPr>
            <p:cNvSpPr/>
            <p:nvPr/>
          </p:nvSpPr>
          <p:spPr>
            <a:xfrm rot="5400000">
              <a:off x="6105219" y="2166819"/>
              <a:ext cx="1287438" cy="1109861"/>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2B6067DA-F380-4371-BA58-F649D31B5E88}"/>
                </a:ext>
              </a:extLst>
            </p:cNvPr>
            <p:cNvSpPr/>
            <p:nvPr/>
          </p:nvSpPr>
          <p:spPr>
            <a:xfrm>
              <a:off x="6319137" y="2390865"/>
              <a:ext cx="878124" cy="715581"/>
            </a:xfrm>
            <a:prstGeom prst="rect">
              <a:avLst/>
            </a:prstGeom>
            <a:grpFill/>
          </p:spPr>
          <p:txBody>
            <a:bodyPr wrap="square">
              <a:spAutoFit/>
            </a:bodyPr>
            <a:lstStyle/>
            <a:p>
              <a:pPr algn="ctr"/>
              <a:r>
                <a:rPr lang="zh-CN" altLang="en-US">
                  <a:solidFill>
                    <a:schemeClr val="bg1"/>
                  </a:solidFill>
                  <a:latin typeface="+mn-ea"/>
                </a:rPr>
                <a:t>推进政府数据开放共享</a:t>
              </a:r>
              <a:endParaRPr lang="en-US">
                <a:solidFill>
                  <a:schemeClr val="bg1"/>
                </a:solidFill>
              </a:endParaRPr>
            </a:p>
          </p:txBody>
        </p:sp>
      </p:grpSp>
    </p:spTree>
    <p:extLst>
      <p:ext uri="{BB962C8B-B14F-4D97-AF65-F5344CB8AC3E}">
        <p14:creationId xmlns:p14="http://schemas.microsoft.com/office/powerpoint/2010/main" val="273906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160062" cy="569387"/>
          </a:xfrm>
          <a:prstGeom prst="rect">
            <a:avLst/>
          </a:prstGeom>
          <a:noFill/>
        </p:spPr>
        <p:txBody>
          <a:bodyPr wrap="square" rtlCol="0">
            <a:spAutoFit/>
          </a:bodyPr>
          <a:lstStyle/>
          <a:p>
            <a:r>
              <a:rPr lang="zh-CN" altLang="en-US" sz="3100" b="1">
                <a:solidFill>
                  <a:srgbClr val="0080FF"/>
                </a:solidFill>
                <a:latin typeface="微软雅黑" panose="020B0503020204020204" pitchFamily="34" charset="-122"/>
                <a:ea typeface="微软雅黑" panose="020B0503020204020204" pitchFamily="34" charset="-122"/>
              </a:rPr>
              <a:t>数据安全是高压线</a:t>
            </a:r>
            <a:endParaRPr lang="zh-CN" altLang="en-US" sz="3100" b="1" dirty="0">
              <a:solidFill>
                <a:srgbClr val="0080FF"/>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366D2BC4-343B-4F39-BB1E-92A2BD529284}"/>
              </a:ext>
            </a:extLst>
          </p:cNvPr>
          <p:cNvGraphicFramePr>
            <a:graphicFrameLocks noGrp="1"/>
          </p:cNvGraphicFramePr>
          <p:nvPr>
            <p:extLst>
              <p:ext uri="{D42A27DB-BD31-4B8C-83A1-F6EECF244321}">
                <p14:modId xmlns:p14="http://schemas.microsoft.com/office/powerpoint/2010/main" val="123849754"/>
              </p:ext>
            </p:extLst>
          </p:nvPr>
        </p:nvGraphicFramePr>
        <p:xfrm>
          <a:off x="640080" y="824612"/>
          <a:ext cx="7863840" cy="3554880"/>
        </p:xfrm>
        <a:graphic>
          <a:graphicData uri="http://schemas.openxmlformats.org/drawingml/2006/table">
            <a:tbl>
              <a:tblPr bandRow="1">
                <a:tableStyleId>{2D5ABB26-0587-4C30-8999-92F81FD0307C}</a:tableStyleId>
              </a:tblPr>
              <a:tblGrid>
                <a:gridCol w="1140594">
                  <a:extLst>
                    <a:ext uri="{9D8B030D-6E8A-4147-A177-3AD203B41FA5}">
                      <a16:colId xmlns:a16="http://schemas.microsoft.com/office/drawing/2014/main" val="1762158510"/>
                    </a:ext>
                  </a:extLst>
                </a:gridCol>
                <a:gridCol w="2329351">
                  <a:extLst>
                    <a:ext uri="{9D8B030D-6E8A-4147-A177-3AD203B41FA5}">
                      <a16:colId xmlns:a16="http://schemas.microsoft.com/office/drawing/2014/main" val="2688191579"/>
                    </a:ext>
                  </a:extLst>
                </a:gridCol>
                <a:gridCol w="1463002">
                  <a:extLst>
                    <a:ext uri="{9D8B030D-6E8A-4147-A177-3AD203B41FA5}">
                      <a16:colId xmlns:a16="http://schemas.microsoft.com/office/drawing/2014/main" val="1431717391"/>
                    </a:ext>
                  </a:extLst>
                </a:gridCol>
                <a:gridCol w="733946">
                  <a:extLst>
                    <a:ext uri="{9D8B030D-6E8A-4147-A177-3AD203B41FA5}">
                      <a16:colId xmlns:a16="http://schemas.microsoft.com/office/drawing/2014/main" val="317266088"/>
                    </a:ext>
                  </a:extLst>
                </a:gridCol>
                <a:gridCol w="2196947">
                  <a:extLst>
                    <a:ext uri="{9D8B030D-6E8A-4147-A177-3AD203B41FA5}">
                      <a16:colId xmlns:a16="http://schemas.microsoft.com/office/drawing/2014/main" val="2166811225"/>
                    </a:ext>
                  </a:extLst>
                </a:gridCol>
              </a:tblGrid>
              <a:tr h="1153324">
                <a:tc>
                  <a:txBody>
                    <a:bodyPr/>
                    <a:lstStyle/>
                    <a:p>
                      <a:pPr algn="ctr"/>
                      <a:r>
                        <a:rPr lang="zh-CN" altLang="en-US" b="1">
                          <a:solidFill>
                            <a:schemeClr val="bg1"/>
                          </a:solidFill>
                        </a:rPr>
                        <a:t>战略、规划</a:t>
                      </a:r>
                      <a:endParaRPr lang="en-US" b="1">
                        <a:solidFill>
                          <a:schemeClr val="bg1"/>
                        </a:solidFill>
                      </a:endParaRPr>
                    </a:p>
                  </a:txBody>
                  <a:tcPr anchor="ctr">
                    <a:solidFill>
                      <a:schemeClr val="accent1">
                        <a:lumMod val="75000"/>
                      </a:schemeClr>
                    </a:solidFill>
                  </a:tcPr>
                </a:tc>
                <a:tc>
                  <a:txBody>
                    <a:bodyPr/>
                    <a:lstStyle/>
                    <a:p>
                      <a:r>
                        <a:rPr lang="en-US" altLang="zh-CN" b="1">
                          <a:solidFill>
                            <a:schemeClr val="bg1"/>
                          </a:solidFill>
                        </a:rPr>
                        <a:t>《</a:t>
                      </a:r>
                      <a:r>
                        <a:rPr lang="zh-CN" altLang="en-US" b="1">
                          <a:solidFill>
                            <a:schemeClr val="bg1"/>
                          </a:solidFill>
                        </a:rPr>
                        <a:t>国家“十三五”规划</a:t>
                      </a:r>
                      <a:r>
                        <a:rPr lang="en-US" altLang="zh-CN" b="1">
                          <a:solidFill>
                            <a:schemeClr val="bg1"/>
                          </a:solidFill>
                        </a:rPr>
                        <a:t>》</a:t>
                      </a:r>
                      <a:endParaRPr lang="en-US" b="1">
                        <a:solidFill>
                          <a:schemeClr val="bg1"/>
                        </a:solidFill>
                      </a:endParaRPr>
                    </a:p>
                    <a:p>
                      <a:r>
                        <a:rPr lang="zh-CN" altLang="en-US">
                          <a:solidFill>
                            <a:schemeClr val="bg1"/>
                          </a:solidFill>
                        </a:rPr>
                        <a:t>推进数据加密、备份与恢复、 审计、销毁、完整性验证等数 据安全技术研发及应用。</a:t>
                      </a:r>
                      <a:endParaRPr lang="en-US">
                        <a:solidFill>
                          <a:schemeClr val="bg1"/>
                        </a:solidFill>
                      </a:endParaRPr>
                    </a:p>
                  </a:txBody>
                  <a:tcPr>
                    <a:solidFill>
                      <a:schemeClr val="accent1">
                        <a:lumMod val="75000"/>
                      </a:schemeClr>
                    </a:solidFill>
                  </a:tcPr>
                </a:tc>
                <a:tc gridSpan="2">
                  <a:txBody>
                    <a:bodyPr/>
                    <a:lstStyle/>
                    <a:p>
                      <a:r>
                        <a:rPr lang="en-US" altLang="zh-CN" b="1">
                          <a:solidFill>
                            <a:schemeClr val="bg1"/>
                          </a:solidFill>
                        </a:rPr>
                        <a:t>《</a:t>
                      </a:r>
                      <a:r>
                        <a:rPr lang="zh-CN" altLang="en-US" b="1">
                          <a:solidFill>
                            <a:schemeClr val="bg1"/>
                          </a:solidFill>
                        </a:rPr>
                        <a:t>国家网络空间安全战略</a:t>
                      </a:r>
                      <a:r>
                        <a:rPr lang="en-US" altLang="zh-CN" b="1">
                          <a:solidFill>
                            <a:schemeClr val="bg1"/>
                          </a:solidFill>
                        </a:rPr>
                        <a:t>》</a:t>
                      </a:r>
                      <a:endParaRPr lang="en-US" b="1">
                        <a:solidFill>
                          <a:schemeClr val="bg1"/>
                        </a:solidFill>
                      </a:endParaRPr>
                    </a:p>
                    <a:p>
                      <a:r>
                        <a:rPr lang="zh-CN" altLang="en-US">
                          <a:solidFill>
                            <a:schemeClr val="bg1"/>
                          </a:solidFill>
                        </a:rPr>
                        <a:t>个人信息保护的法律要求、战略 要求落到实处；建立实施关键信息基础设施保护制度</a:t>
                      </a:r>
                      <a:endParaRPr lang="en-US">
                        <a:solidFill>
                          <a:schemeClr val="bg1"/>
                        </a:solidFill>
                      </a:endParaRPr>
                    </a:p>
                  </a:txBody>
                  <a:tcPr>
                    <a:solidFill>
                      <a:schemeClr val="accent1">
                        <a:lumMod val="75000"/>
                      </a:schemeClr>
                    </a:solidFill>
                  </a:tcPr>
                </a:tc>
                <a:tc hMerge="1">
                  <a:txBody>
                    <a:bodyPr/>
                    <a:lstStyle/>
                    <a:p>
                      <a:endParaRPr lang="en-US"/>
                    </a:p>
                  </a:txBody>
                  <a:tcPr/>
                </a:tc>
                <a:tc>
                  <a:txBody>
                    <a:bodyPr/>
                    <a:lstStyle/>
                    <a:p>
                      <a:r>
                        <a:rPr lang="zh-CN" altLang="en-US" b="1">
                          <a:solidFill>
                            <a:schemeClr val="bg1"/>
                          </a:solidFill>
                        </a:rPr>
                        <a:t>“</a:t>
                      </a:r>
                      <a:r>
                        <a:rPr lang="en-US" altLang="zh-CN" b="1">
                          <a:solidFill>
                            <a:schemeClr val="bg1"/>
                          </a:solidFill>
                        </a:rPr>
                        <a:t>419”</a:t>
                      </a:r>
                      <a:r>
                        <a:rPr lang="zh-CN" altLang="en-US" b="1">
                          <a:solidFill>
                            <a:schemeClr val="bg1"/>
                          </a:solidFill>
                        </a:rPr>
                        <a:t>讲话</a:t>
                      </a:r>
                    </a:p>
                    <a:p>
                      <a:r>
                        <a:rPr lang="zh-CN" altLang="en-US">
                          <a:solidFill>
                            <a:schemeClr val="bg1"/>
                          </a:solidFill>
                        </a:rPr>
                        <a:t>网络安全和信息化是一体之两翼、驱 动之双轮，必须统一谋划、统一部署、 统一推进、统一实施</a:t>
                      </a:r>
                    </a:p>
                  </a:txBody>
                  <a:tcPr>
                    <a:solidFill>
                      <a:schemeClr val="accent1">
                        <a:lumMod val="75000"/>
                      </a:schemeClr>
                    </a:solidFill>
                  </a:tcPr>
                </a:tc>
                <a:extLst>
                  <a:ext uri="{0D108BD9-81ED-4DB2-BD59-A6C34878D82A}">
                    <a16:rowId xmlns:a16="http://schemas.microsoft.com/office/drawing/2014/main" val="3220241974"/>
                  </a:ext>
                </a:extLst>
              </a:tr>
              <a:tr h="661405">
                <a:tc>
                  <a:txBody>
                    <a:bodyPr/>
                    <a:lstStyle/>
                    <a:p>
                      <a:pPr algn="ctr"/>
                      <a:r>
                        <a:rPr lang="zh-CN" altLang="en-US" b="1">
                          <a:solidFill>
                            <a:schemeClr val="bg1"/>
                          </a:solidFill>
                        </a:rPr>
                        <a:t>法律、法规</a:t>
                      </a:r>
                      <a:endParaRPr lang="en-US" b="1">
                        <a:solidFill>
                          <a:schemeClr val="bg1"/>
                        </a:solidFill>
                      </a:endParaRPr>
                    </a:p>
                  </a:txBody>
                  <a:tcPr anchor="ctr">
                    <a:solidFill>
                      <a:schemeClr val="accent1">
                        <a:lumMod val="75000"/>
                      </a:schemeClr>
                    </a:solidFill>
                  </a:tcPr>
                </a:tc>
                <a:tc gridSpan="4">
                  <a:txBody>
                    <a:bodyPr/>
                    <a:lstStyle/>
                    <a:p>
                      <a:r>
                        <a:rPr lang="en-US" altLang="zh-CN">
                          <a:solidFill>
                            <a:schemeClr val="bg1"/>
                          </a:solidFill>
                        </a:rPr>
                        <a:t>《</a:t>
                      </a:r>
                      <a:r>
                        <a:rPr lang="zh-CN" altLang="en-US">
                          <a:solidFill>
                            <a:schemeClr val="bg1"/>
                          </a:solidFill>
                        </a:rPr>
                        <a:t>中华人民共和国网络安全法</a:t>
                      </a:r>
                      <a:r>
                        <a:rPr lang="en-US" altLang="zh-CN">
                          <a:solidFill>
                            <a:schemeClr val="bg1"/>
                          </a:solidFill>
                        </a:rPr>
                        <a:t>》</a:t>
                      </a:r>
                      <a:r>
                        <a:rPr lang="zh-CN" altLang="en-US">
                          <a:solidFill>
                            <a:schemeClr val="bg1"/>
                          </a:solidFill>
                        </a:rPr>
                        <a:t>、</a:t>
                      </a:r>
                      <a:r>
                        <a:rPr lang="en-US" altLang="zh-CN">
                          <a:solidFill>
                            <a:schemeClr val="bg1"/>
                          </a:solidFill>
                        </a:rPr>
                        <a:t>《</a:t>
                      </a:r>
                      <a:r>
                        <a:rPr lang="zh-CN" altLang="en-US">
                          <a:solidFill>
                            <a:schemeClr val="bg1"/>
                          </a:solidFill>
                        </a:rPr>
                        <a:t>中华人民共和国密码法</a:t>
                      </a:r>
                      <a:r>
                        <a:rPr lang="en-US" altLang="zh-CN">
                          <a:solidFill>
                            <a:schemeClr val="bg1"/>
                          </a:solidFill>
                        </a:rPr>
                        <a:t>》</a:t>
                      </a:r>
                      <a:r>
                        <a:rPr lang="zh-CN" altLang="en-US">
                          <a:solidFill>
                            <a:schemeClr val="bg1"/>
                          </a:solidFill>
                        </a:rPr>
                        <a:t>、</a:t>
                      </a:r>
                      <a:r>
                        <a:rPr lang="en-US" altLang="zh-CN">
                          <a:solidFill>
                            <a:schemeClr val="bg1"/>
                          </a:solidFill>
                        </a:rPr>
                        <a:t>《</a:t>
                      </a:r>
                      <a:r>
                        <a:rPr lang="zh-CN" altLang="en-US">
                          <a:solidFill>
                            <a:schemeClr val="bg1"/>
                          </a:solidFill>
                        </a:rPr>
                        <a:t>儿童个人信息网络保护规定</a:t>
                      </a:r>
                      <a:r>
                        <a:rPr lang="en-US" altLang="zh-CN">
                          <a:solidFill>
                            <a:schemeClr val="bg1"/>
                          </a:solidFill>
                        </a:rPr>
                        <a:t>》</a:t>
                      </a:r>
                      <a:r>
                        <a:rPr lang="zh-CN" altLang="en-US">
                          <a:solidFill>
                            <a:schemeClr val="bg1"/>
                          </a:solidFill>
                        </a:rPr>
                        <a:t>、</a:t>
                      </a:r>
                      <a:r>
                        <a:rPr lang="en-US" altLang="zh-CN" b="1">
                          <a:solidFill>
                            <a:schemeClr val="bg1"/>
                          </a:solidFill>
                        </a:rPr>
                        <a:t>《</a:t>
                      </a:r>
                      <a:r>
                        <a:rPr lang="zh-CN" altLang="en-US" b="1">
                          <a:solidFill>
                            <a:schemeClr val="bg1"/>
                          </a:solidFill>
                        </a:rPr>
                        <a:t>个人信息保护法</a:t>
                      </a:r>
                      <a:r>
                        <a:rPr lang="en-US" altLang="zh-CN" b="1">
                          <a:solidFill>
                            <a:schemeClr val="bg1"/>
                          </a:solidFill>
                        </a:rPr>
                        <a:t>》</a:t>
                      </a:r>
                      <a:r>
                        <a:rPr lang="zh-CN" altLang="en-US" b="1">
                          <a:solidFill>
                            <a:schemeClr val="bg1"/>
                          </a:solidFill>
                        </a:rPr>
                        <a:t>、</a:t>
                      </a:r>
                      <a:r>
                        <a:rPr lang="en-US" altLang="zh-CN" b="1">
                          <a:solidFill>
                            <a:schemeClr val="bg1"/>
                          </a:solidFill>
                        </a:rPr>
                        <a:t>《</a:t>
                      </a:r>
                      <a:r>
                        <a:rPr lang="zh-CN" altLang="en-US" b="1">
                          <a:solidFill>
                            <a:schemeClr val="bg1"/>
                          </a:solidFill>
                        </a:rPr>
                        <a:t>数据安全法</a:t>
                      </a:r>
                      <a:r>
                        <a:rPr lang="en-US" altLang="zh-CN" b="1">
                          <a:solidFill>
                            <a:schemeClr val="bg1"/>
                          </a:solidFill>
                        </a:rPr>
                        <a:t>》</a:t>
                      </a:r>
                      <a:endParaRPr lang="en-US" b="1">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67804644"/>
                  </a:ext>
                </a:extLst>
              </a:tr>
              <a:tr h="1365159">
                <a:tc>
                  <a:txBody>
                    <a:bodyPr/>
                    <a:lstStyle/>
                    <a:p>
                      <a:pPr algn="ctr"/>
                      <a:r>
                        <a:rPr lang="zh-CN" altLang="en-US" b="1">
                          <a:solidFill>
                            <a:schemeClr val="bg1"/>
                          </a:solidFill>
                        </a:rPr>
                        <a:t>标准</a:t>
                      </a:r>
                      <a:endParaRPr lang="en-US" b="1">
                        <a:solidFill>
                          <a:schemeClr val="bg1"/>
                        </a:solidFill>
                      </a:endParaRPr>
                    </a:p>
                  </a:txBody>
                  <a:tcPr anchor="ctr">
                    <a:solidFill>
                      <a:schemeClr val="accent1">
                        <a:lumMod val="75000"/>
                      </a:schemeClr>
                    </a:solidFill>
                  </a:tcPr>
                </a:tc>
                <a:tc gridSpan="2">
                  <a:txBody>
                    <a:bodyPr/>
                    <a:lstStyle/>
                    <a:p>
                      <a:r>
                        <a:rPr lang="zh-CN" altLang="en-US" b="1">
                          <a:solidFill>
                            <a:schemeClr val="bg1"/>
                          </a:solidFill>
                        </a:rPr>
                        <a:t>行业标准</a:t>
                      </a:r>
                      <a:endParaRPr lang="en-US" altLang="zh-CN" b="1">
                        <a:solidFill>
                          <a:schemeClr val="bg1"/>
                        </a:solidFill>
                      </a:endParaRPr>
                    </a:p>
                    <a:p>
                      <a:r>
                        <a:rPr lang="en-US" altLang="zh-CN">
                          <a:solidFill>
                            <a:schemeClr val="bg1"/>
                          </a:solidFill>
                        </a:rPr>
                        <a:t>《</a:t>
                      </a:r>
                      <a:r>
                        <a:rPr lang="zh-CN" altLang="en-US">
                          <a:solidFill>
                            <a:schemeClr val="bg1"/>
                          </a:solidFill>
                        </a:rPr>
                        <a:t>中央企业商业秘密保护暂行规定</a:t>
                      </a:r>
                      <a:r>
                        <a:rPr lang="en-US" altLang="zh-CN">
                          <a:solidFill>
                            <a:schemeClr val="bg1"/>
                          </a:solidFill>
                        </a:rPr>
                        <a:t>》 </a:t>
                      </a:r>
                    </a:p>
                    <a:p>
                      <a:r>
                        <a:rPr lang="en-US" altLang="zh-CN">
                          <a:solidFill>
                            <a:schemeClr val="bg1"/>
                          </a:solidFill>
                        </a:rPr>
                        <a:t>《</a:t>
                      </a:r>
                      <a:r>
                        <a:rPr lang="zh-CN" altLang="en-US">
                          <a:solidFill>
                            <a:schemeClr val="bg1"/>
                          </a:solidFill>
                        </a:rPr>
                        <a:t>计算机信息系统安全等级保护基本要求</a:t>
                      </a:r>
                      <a:r>
                        <a:rPr lang="en-US" altLang="zh-CN">
                          <a:solidFill>
                            <a:schemeClr val="bg1"/>
                          </a:solidFill>
                        </a:rPr>
                        <a:t>》 </a:t>
                      </a:r>
                    </a:p>
                    <a:p>
                      <a:r>
                        <a:rPr lang="en-US" altLang="zh-CN">
                          <a:solidFill>
                            <a:schemeClr val="bg1"/>
                          </a:solidFill>
                        </a:rPr>
                        <a:t>《</a:t>
                      </a:r>
                      <a:r>
                        <a:rPr lang="zh-CN" altLang="en-US">
                          <a:solidFill>
                            <a:schemeClr val="bg1"/>
                          </a:solidFill>
                        </a:rPr>
                        <a:t>银行业金融机构信息系统风险管理指引</a:t>
                      </a:r>
                      <a:r>
                        <a:rPr lang="en-US" altLang="zh-CN">
                          <a:solidFill>
                            <a:schemeClr val="bg1"/>
                          </a:solidFill>
                        </a:rPr>
                        <a:t>》 </a:t>
                      </a:r>
                    </a:p>
                    <a:p>
                      <a:r>
                        <a:rPr lang="en-US" altLang="zh-CN">
                          <a:solidFill>
                            <a:schemeClr val="bg1"/>
                          </a:solidFill>
                        </a:rPr>
                        <a:t>《</a:t>
                      </a:r>
                      <a:r>
                        <a:rPr lang="zh-CN" altLang="en-US">
                          <a:solidFill>
                            <a:schemeClr val="bg1"/>
                          </a:solidFill>
                        </a:rPr>
                        <a:t>电信和互联网用户个人信息保护规定</a:t>
                      </a:r>
                      <a:r>
                        <a:rPr lang="en-US" altLang="zh-CN">
                          <a:solidFill>
                            <a:schemeClr val="bg1"/>
                          </a:solidFill>
                        </a:rPr>
                        <a:t>》 </a:t>
                      </a:r>
                    </a:p>
                    <a:p>
                      <a:r>
                        <a:rPr lang="zh-CN" altLang="en-US">
                          <a:solidFill>
                            <a:schemeClr val="bg1"/>
                          </a:solidFill>
                        </a:rPr>
                        <a:t>。。。</a:t>
                      </a:r>
                      <a:endParaRPr lang="en-US">
                        <a:solidFill>
                          <a:schemeClr val="bg1"/>
                        </a:solidFill>
                      </a:endParaRPr>
                    </a:p>
                  </a:txBody>
                  <a:tcPr>
                    <a:solidFill>
                      <a:schemeClr val="accent1">
                        <a:lumMod val="75000"/>
                      </a:schemeClr>
                    </a:solidFill>
                  </a:tcPr>
                </a:tc>
                <a:tc hMerge="1">
                  <a:txBody>
                    <a:bodyPr/>
                    <a:lstStyle/>
                    <a:p>
                      <a:endParaRPr lang="en-US"/>
                    </a:p>
                  </a:txBody>
                  <a:tcPr/>
                </a:tc>
                <a:tc gridSpan="2">
                  <a:txBody>
                    <a:bodyPr/>
                    <a:lstStyle/>
                    <a:p>
                      <a:r>
                        <a:rPr lang="zh-CN" altLang="en-US" b="1">
                          <a:solidFill>
                            <a:schemeClr val="bg1"/>
                          </a:solidFill>
                        </a:rPr>
                        <a:t>国家标准</a:t>
                      </a:r>
                      <a:endParaRPr lang="en-US" altLang="zh-CN" b="1">
                        <a:solidFill>
                          <a:schemeClr val="bg1"/>
                        </a:solidFill>
                      </a:endParaRPr>
                    </a:p>
                    <a:p>
                      <a:r>
                        <a:rPr lang="zh-CN" altLang="en-US">
                          <a:solidFill>
                            <a:schemeClr val="bg1"/>
                          </a:solidFill>
                        </a:rPr>
                        <a:t>等级保护建设相关标准</a:t>
                      </a:r>
                      <a:endParaRPr lang="en-US" altLang="zh-CN">
                        <a:solidFill>
                          <a:schemeClr val="bg1"/>
                        </a:solidFill>
                      </a:endParaRPr>
                    </a:p>
                    <a:p>
                      <a:r>
                        <a:rPr lang="zh-CN" altLang="en-US">
                          <a:solidFill>
                            <a:schemeClr val="bg1"/>
                          </a:solidFill>
                        </a:rPr>
                        <a:t>分级保护建设相关标准</a:t>
                      </a:r>
                      <a:endParaRPr lang="en-US" altLang="zh-CN">
                        <a:solidFill>
                          <a:schemeClr val="bg1"/>
                        </a:solidFill>
                      </a:endParaRPr>
                    </a:p>
                    <a:p>
                      <a:r>
                        <a:rPr lang="zh-CN" altLang="en-US">
                          <a:solidFill>
                            <a:schemeClr val="bg1"/>
                          </a:solidFill>
                        </a:rPr>
                        <a:t>其他信息安全技术相关标准</a:t>
                      </a: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3444130438"/>
                  </a:ext>
                </a:extLst>
              </a:tr>
              <a:tr h="374992">
                <a:tc>
                  <a:txBody>
                    <a:bodyPr/>
                    <a:lstStyle/>
                    <a:p>
                      <a:pPr algn="ctr"/>
                      <a:r>
                        <a:rPr lang="zh-CN" altLang="en-US" b="1">
                          <a:solidFill>
                            <a:schemeClr val="bg1"/>
                          </a:solidFill>
                        </a:rPr>
                        <a:t>国际</a:t>
                      </a:r>
                      <a:endParaRPr lang="en-US" b="1">
                        <a:solidFill>
                          <a:schemeClr val="bg1"/>
                        </a:solidFill>
                      </a:endParaRPr>
                    </a:p>
                  </a:txBody>
                  <a:tcPr anchor="ctr">
                    <a:solidFill>
                      <a:schemeClr val="accent1">
                        <a:lumMod val="75000"/>
                      </a:schemeClr>
                    </a:solidFill>
                  </a:tcPr>
                </a:tc>
                <a:tc gridSpan="4">
                  <a:txBody>
                    <a:bodyPr/>
                    <a:lstStyle/>
                    <a:p>
                      <a:r>
                        <a:rPr lang="zh-CN" altLang="en-US">
                          <a:solidFill>
                            <a:schemeClr val="bg1"/>
                          </a:solidFill>
                        </a:rPr>
                        <a:t>欧盟通用数据保护条例（</a:t>
                      </a:r>
                      <a:r>
                        <a:rPr lang="en-US" altLang="zh-CN">
                          <a:solidFill>
                            <a:schemeClr val="bg1"/>
                          </a:solidFill>
                        </a:rPr>
                        <a:t>GDPR</a:t>
                      </a:r>
                      <a:r>
                        <a:rPr lang="zh-CN" altLang="en-US">
                          <a:solidFill>
                            <a:schemeClr val="bg1"/>
                          </a:solidFill>
                        </a:rPr>
                        <a:t>）、美国加州消费者隐私法案（</a:t>
                      </a:r>
                      <a:r>
                        <a:rPr lang="en-US" altLang="zh-CN">
                          <a:solidFill>
                            <a:schemeClr val="bg1"/>
                          </a:solidFill>
                        </a:rPr>
                        <a:t>CCPA</a:t>
                      </a:r>
                      <a:r>
                        <a:rPr lang="zh-CN" altLang="en-US">
                          <a:solidFill>
                            <a:schemeClr val="bg1"/>
                          </a:solidFill>
                        </a:rPr>
                        <a:t>）</a:t>
                      </a:r>
                      <a:endParaRPr lang="en-US" altLang="zh-CN">
                        <a:solidFill>
                          <a:schemeClr val="bg1"/>
                        </a:solidFill>
                      </a:endParaRPr>
                    </a:p>
                  </a:txBody>
                  <a:tcPr>
                    <a:solidFill>
                      <a:schemeClr val="accent1">
                        <a:lumMod val="75000"/>
                      </a:schemeClr>
                    </a:solidFill>
                  </a:tcPr>
                </a:tc>
                <a:tc hMerge="1">
                  <a:txBody>
                    <a:bodyPr/>
                    <a:lstStyle/>
                    <a:p>
                      <a:endParaRPr lang="en-US"/>
                    </a:p>
                  </a:txBody>
                  <a:tcPr/>
                </a:tc>
                <a:tc hMerge="1">
                  <a:txBody>
                    <a:bodyPr/>
                    <a:lstStyle/>
                    <a:p>
                      <a:endParaRPr lang="zh-CN" altLang="en-US">
                        <a:solidFill>
                          <a:schemeClr val="bg1"/>
                        </a:solidFill>
                      </a:endParaRPr>
                    </a:p>
                  </a:txBody>
                  <a:tcP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2945682442"/>
                  </a:ext>
                </a:extLst>
              </a:tr>
            </a:tbl>
          </a:graphicData>
        </a:graphic>
      </p:graphicFrame>
    </p:spTree>
    <p:extLst>
      <p:ext uri="{BB962C8B-B14F-4D97-AF65-F5344CB8AC3E}">
        <p14:creationId xmlns:p14="http://schemas.microsoft.com/office/powerpoint/2010/main" val="1176502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160062" cy="569387"/>
          </a:xfrm>
          <a:prstGeom prst="rect">
            <a:avLst/>
          </a:prstGeom>
          <a:noFill/>
        </p:spPr>
        <p:txBody>
          <a:bodyPr wrap="square" rtlCol="0">
            <a:spAutoFit/>
          </a:bodyPr>
          <a:lstStyle/>
          <a:p>
            <a:r>
              <a:rPr lang="zh-CN" altLang="en-US" sz="3100" b="1">
                <a:solidFill>
                  <a:srgbClr val="0080FF"/>
                </a:solidFill>
                <a:latin typeface="微软雅黑" panose="020B0503020204020204" pitchFamily="34" charset="-122"/>
                <a:ea typeface="微软雅黑" panose="020B0503020204020204" pitchFamily="34" charset="-122"/>
              </a:rPr>
              <a:t>有授权≠安全合规</a:t>
            </a:r>
            <a:endParaRPr lang="zh-CN" altLang="en-US" sz="3100" b="1" dirty="0">
              <a:solidFill>
                <a:srgbClr val="0080FF"/>
              </a:solidFill>
              <a:latin typeface="微软雅黑" panose="020B0503020204020204" pitchFamily="34" charset="-122"/>
              <a:ea typeface="微软雅黑" panose="020B0503020204020204" pitchFamily="34" charset="-122"/>
            </a:endParaRPr>
          </a:p>
        </p:txBody>
      </p:sp>
      <p:pic>
        <p:nvPicPr>
          <p:cNvPr id="5" name="图形 4" descr="男士">
            <a:extLst>
              <a:ext uri="{FF2B5EF4-FFF2-40B4-BE49-F238E27FC236}">
                <a16:creationId xmlns:a16="http://schemas.microsoft.com/office/drawing/2014/main" id="{EFB147D7-F72E-4192-BBB9-2B14B16A4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964" y="1816167"/>
            <a:ext cx="914400" cy="914400"/>
          </a:xfrm>
          <a:prstGeom prst="rect">
            <a:avLst/>
          </a:prstGeom>
        </p:spPr>
      </p:pic>
      <p:sp>
        <p:nvSpPr>
          <p:cNvPr id="6" name="文本框 5">
            <a:extLst>
              <a:ext uri="{FF2B5EF4-FFF2-40B4-BE49-F238E27FC236}">
                <a16:creationId xmlns:a16="http://schemas.microsoft.com/office/drawing/2014/main" id="{C0294480-C0B5-43A2-9E05-9BF4CAB38A3D}"/>
              </a:ext>
            </a:extLst>
          </p:cNvPr>
          <p:cNvSpPr txBox="1"/>
          <p:nvPr/>
        </p:nvSpPr>
        <p:spPr>
          <a:xfrm>
            <a:off x="976966" y="2887578"/>
            <a:ext cx="837398" cy="369332"/>
          </a:xfrm>
          <a:prstGeom prst="rect">
            <a:avLst/>
          </a:prstGeom>
          <a:noFill/>
        </p:spPr>
        <p:txBody>
          <a:bodyPr wrap="square" rtlCol="0">
            <a:spAutoFit/>
          </a:bodyPr>
          <a:lstStyle/>
          <a:p>
            <a:pPr algn="ctr"/>
            <a:r>
              <a:rPr lang="zh-CN" altLang="en-US" sz="1800"/>
              <a:t>个人</a:t>
            </a:r>
            <a:endParaRPr lang="en-US" sz="1800"/>
          </a:p>
        </p:txBody>
      </p:sp>
      <p:sp>
        <p:nvSpPr>
          <p:cNvPr id="7" name="矩形 6">
            <a:extLst>
              <a:ext uri="{FF2B5EF4-FFF2-40B4-BE49-F238E27FC236}">
                <a16:creationId xmlns:a16="http://schemas.microsoft.com/office/drawing/2014/main" id="{FBD82530-C4F2-4DB7-9276-53064A24C8D5}"/>
              </a:ext>
            </a:extLst>
          </p:cNvPr>
          <p:cNvSpPr/>
          <p:nvPr/>
        </p:nvSpPr>
        <p:spPr>
          <a:xfrm>
            <a:off x="2696097" y="1955733"/>
            <a:ext cx="1174282" cy="635268"/>
          </a:xfrm>
          <a:prstGeom prst="rect">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800"/>
              <a:t>金融机构</a:t>
            </a:r>
            <a:endParaRPr lang="en-US" sz="1800"/>
          </a:p>
        </p:txBody>
      </p:sp>
      <p:cxnSp>
        <p:nvCxnSpPr>
          <p:cNvPr id="9" name="直接箭头连接符 8">
            <a:extLst>
              <a:ext uri="{FF2B5EF4-FFF2-40B4-BE49-F238E27FC236}">
                <a16:creationId xmlns:a16="http://schemas.microsoft.com/office/drawing/2014/main" id="{25B0842C-C2AA-4266-B4D0-593554F52801}"/>
              </a:ext>
            </a:extLst>
          </p:cNvPr>
          <p:cNvCxnSpPr>
            <a:stCxn id="5" idx="3"/>
            <a:endCxn id="7" idx="1"/>
          </p:cNvCxnSpPr>
          <p:nvPr/>
        </p:nvCxnSpPr>
        <p:spPr>
          <a:xfrm>
            <a:off x="1814364" y="2273367"/>
            <a:ext cx="881733" cy="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F07F026-4B44-49A0-A68E-30DF357E1283}"/>
              </a:ext>
            </a:extLst>
          </p:cNvPr>
          <p:cNvSpPr txBox="1"/>
          <p:nvPr/>
        </p:nvSpPr>
        <p:spPr>
          <a:xfrm>
            <a:off x="1814364" y="1850476"/>
            <a:ext cx="837398" cy="307777"/>
          </a:xfrm>
          <a:prstGeom prst="rect">
            <a:avLst/>
          </a:prstGeom>
          <a:noFill/>
        </p:spPr>
        <p:txBody>
          <a:bodyPr wrap="square" rtlCol="0">
            <a:spAutoFit/>
          </a:bodyPr>
          <a:lstStyle/>
          <a:p>
            <a:pPr algn="ctr"/>
            <a:r>
              <a:rPr lang="zh-CN" altLang="en-US" sz="1400"/>
              <a:t>授权</a:t>
            </a:r>
            <a:endParaRPr lang="en-US" sz="1400"/>
          </a:p>
        </p:txBody>
      </p:sp>
      <p:sp>
        <p:nvSpPr>
          <p:cNvPr id="12" name="矩形 11">
            <a:extLst>
              <a:ext uri="{FF2B5EF4-FFF2-40B4-BE49-F238E27FC236}">
                <a16:creationId xmlns:a16="http://schemas.microsoft.com/office/drawing/2014/main" id="{178753E3-AFF6-4789-A545-4473151E1358}"/>
              </a:ext>
            </a:extLst>
          </p:cNvPr>
          <p:cNvSpPr/>
          <p:nvPr/>
        </p:nvSpPr>
        <p:spPr>
          <a:xfrm>
            <a:off x="5418443" y="1955733"/>
            <a:ext cx="1174282" cy="635268"/>
          </a:xfrm>
          <a:prstGeom prst="rect">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800"/>
              <a:t>大数据</a:t>
            </a:r>
            <a:endParaRPr lang="en-US" altLang="zh-CN" sz="1800"/>
          </a:p>
          <a:p>
            <a:pPr algn="ctr"/>
            <a:r>
              <a:rPr lang="zh-CN" altLang="en-US" sz="1800"/>
              <a:t>服务商</a:t>
            </a:r>
            <a:endParaRPr lang="en-US" sz="1800"/>
          </a:p>
        </p:txBody>
      </p:sp>
      <p:cxnSp>
        <p:nvCxnSpPr>
          <p:cNvPr id="13" name="直接箭头连接符 12">
            <a:extLst>
              <a:ext uri="{FF2B5EF4-FFF2-40B4-BE49-F238E27FC236}">
                <a16:creationId xmlns:a16="http://schemas.microsoft.com/office/drawing/2014/main" id="{568C86C1-CDFB-4E7F-93B6-F097C93DC9A4}"/>
              </a:ext>
            </a:extLst>
          </p:cNvPr>
          <p:cNvCxnSpPr>
            <a:cxnSpLocks/>
          </p:cNvCxnSpPr>
          <p:nvPr/>
        </p:nvCxnSpPr>
        <p:spPr>
          <a:xfrm>
            <a:off x="3870379" y="2152632"/>
            <a:ext cx="1548064" cy="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070D664-7759-431D-A497-5225AD2A4133}"/>
              </a:ext>
            </a:extLst>
          </p:cNvPr>
          <p:cNvSpPr txBox="1"/>
          <p:nvPr/>
        </p:nvSpPr>
        <p:spPr>
          <a:xfrm>
            <a:off x="3885838" y="1737397"/>
            <a:ext cx="1503729" cy="307777"/>
          </a:xfrm>
          <a:prstGeom prst="rect">
            <a:avLst/>
          </a:prstGeom>
          <a:noFill/>
        </p:spPr>
        <p:txBody>
          <a:bodyPr wrap="square" rtlCol="0">
            <a:spAutoFit/>
          </a:bodyPr>
          <a:lstStyle/>
          <a:p>
            <a:pPr algn="ctr"/>
            <a:r>
              <a:rPr lang="zh-CN" altLang="en-US" sz="1400"/>
              <a:t>手机号</a:t>
            </a:r>
            <a:r>
              <a:rPr lang="en-US" altLang="zh-CN" sz="1400"/>
              <a:t>/</a:t>
            </a:r>
            <a:r>
              <a:rPr lang="zh-CN" altLang="en-US" sz="1400"/>
              <a:t>身份证号</a:t>
            </a:r>
            <a:endParaRPr lang="en-US" sz="1400"/>
          </a:p>
        </p:txBody>
      </p:sp>
      <p:cxnSp>
        <p:nvCxnSpPr>
          <p:cNvPr id="16" name="直接箭头连接符 15">
            <a:extLst>
              <a:ext uri="{FF2B5EF4-FFF2-40B4-BE49-F238E27FC236}">
                <a16:creationId xmlns:a16="http://schemas.microsoft.com/office/drawing/2014/main" id="{6316338B-01DA-46A5-88AE-2943BA2BB635}"/>
              </a:ext>
            </a:extLst>
          </p:cNvPr>
          <p:cNvCxnSpPr>
            <a:cxnSpLocks/>
          </p:cNvCxnSpPr>
          <p:nvPr/>
        </p:nvCxnSpPr>
        <p:spPr>
          <a:xfrm flipH="1">
            <a:off x="3870380" y="2410911"/>
            <a:ext cx="1548063" cy="0"/>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12F0BC3-8ED5-452E-8E2E-C2715B56A55A}"/>
              </a:ext>
            </a:extLst>
          </p:cNvPr>
          <p:cNvSpPr txBox="1"/>
          <p:nvPr/>
        </p:nvSpPr>
        <p:spPr>
          <a:xfrm>
            <a:off x="3885837" y="2437112"/>
            <a:ext cx="1503729" cy="307777"/>
          </a:xfrm>
          <a:prstGeom prst="rect">
            <a:avLst/>
          </a:prstGeom>
          <a:noFill/>
        </p:spPr>
        <p:txBody>
          <a:bodyPr wrap="square" rtlCol="0">
            <a:spAutoFit/>
          </a:bodyPr>
          <a:lstStyle/>
          <a:p>
            <a:pPr algn="ctr"/>
            <a:r>
              <a:rPr lang="zh-CN" altLang="en-US" sz="1400"/>
              <a:t>风控标签</a:t>
            </a:r>
            <a:endParaRPr lang="en-US" sz="1400"/>
          </a:p>
        </p:txBody>
      </p:sp>
      <p:sp>
        <p:nvSpPr>
          <p:cNvPr id="20" name="矩形 19">
            <a:extLst>
              <a:ext uri="{FF2B5EF4-FFF2-40B4-BE49-F238E27FC236}">
                <a16:creationId xmlns:a16="http://schemas.microsoft.com/office/drawing/2014/main" id="{C9556F66-94C8-4E35-9C37-552BF66C95EE}"/>
              </a:ext>
            </a:extLst>
          </p:cNvPr>
          <p:cNvSpPr/>
          <p:nvPr/>
        </p:nvSpPr>
        <p:spPr>
          <a:xfrm>
            <a:off x="7091634" y="1355538"/>
            <a:ext cx="1174282" cy="420359"/>
          </a:xfrm>
          <a:prstGeom prst="rect">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800"/>
              <a:t>数据源</a:t>
            </a:r>
            <a:r>
              <a:rPr lang="en-US" altLang="zh-CN" sz="1800"/>
              <a:t>A</a:t>
            </a:r>
            <a:endParaRPr lang="en-US" sz="1800"/>
          </a:p>
        </p:txBody>
      </p:sp>
      <p:sp>
        <p:nvSpPr>
          <p:cNvPr id="21" name="矩形 20">
            <a:extLst>
              <a:ext uri="{FF2B5EF4-FFF2-40B4-BE49-F238E27FC236}">
                <a16:creationId xmlns:a16="http://schemas.microsoft.com/office/drawing/2014/main" id="{927DD85D-493D-4F1E-879A-FA4B07BDF5E7}"/>
              </a:ext>
            </a:extLst>
          </p:cNvPr>
          <p:cNvSpPr/>
          <p:nvPr/>
        </p:nvSpPr>
        <p:spPr>
          <a:xfrm>
            <a:off x="7091634" y="2064424"/>
            <a:ext cx="1174282" cy="420359"/>
          </a:xfrm>
          <a:prstGeom prst="rect">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800"/>
              <a:t>数据源</a:t>
            </a:r>
            <a:r>
              <a:rPr lang="en-US" altLang="zh-CN" sz="1800"/>
              <a:t>B</a:t>
            </a:r>
            <a:endParaRPr lang="en-US" sz="1800"/>
          </a:p>
        </p:txBody>
      </p:sp>
      <p:sp>
        <p:nvSpPr>
          <p:cNvPr id="22" name="矩形 21">
            <a:extLst>
              <a:ext uri="{FF2B5EF4-FFF2-40B4-BE49-F238E27FC236}">
                <a16:creationId xmlns:a16="http://schemas.microsoft.com/office/drawing/2014/main" id="{DF982E76-0297-457F-910E-AF36E75C0C73}"/>
              </a:ext>
            </a:extLst>
          </p:cNvPr>
          <p:cNvSpPr/>
          <p:nvPr/>
        </p:nvSpPr>
        <p:spPr>
          <a:xfrm>
            <a:off x="7091634" y="2742618"/>
            <a:ext cx="1174282" cy="420359"/>
          </a:xfrm>
          <a:prstGeom prst="rect">
            <a:avLst/>
          </a:prstGeom>
          <a:ln w="15875"/>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800"/>
              <a:t>数据源</a:t>
            </a:r>
            <a:r>
              <a:rPr lang="en-US" altLang="zh-CN" sz="1800"/>
              <a:t>C</a:t>
            </a:r>
            <a:endParaRPr lang="en-US" sz="1800"/>
          </a:p>
        </p:txBody>
      </p:sp>
      <p:cxnSp>
        <p:nvCxnSpPr>
          <p:cNvPr id="24" name="直接箭头连接符 23">
            <a:extLst>
              <a:ext uri="{FF2B5EF4-FFF2-40B4-BE49-F238E27FC236}">
                <a16:creationId xmlns:a16="http://schemas.microsoft.com/office/drawing/2014/main" id="{1CE25F59-DF67-4F2B-87FB-CFA04825309A}"/>
              </a:ext>
            </a:extLst>
          </p:cNvPr>
          <p:cNvCxnSpPr>
            <a:cxnSpLocks/>
            <a:stCxn id="20" idx="1"/>
          </p:cNvCxnSpPr>
          <p:nvPr/>
        </p:nvCxnSpPr>
        <p:spPr>
          <a:xfrm flipH="1">
            <a:off x="6621601" y="1565718"/>
            <a:ext cx="470033" cy="586914"/>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6FA8648-6CB3-435E-B2E1-F97C31B793AB}"/>
              </a:ext>
            </a:extLst>
          </p:cNvPr>
          <p:cNvCxnSpPr>
            <a:cxnSpLocks/>
            <a:stCxn id="21" idx="1"/>
            <a:endCxn id="12" idx="3"/>
          </p:cNvCxnSpPr>
          <p:nvPr/>
        </p:nvCxnSpPr>
        <p:spPr>
          <a:xfrm flipH="1" flipV="1">
            <a:off x="6592725" y="2273367"/>
            <a:ext cx="498909" cy="1237"/>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99ABCFB9-619E-4C02-84ED-6529759F5EFC}"/>
              </a:ext>
            </a:extLst>
          </p:cNvPr>
          <p:cNvCxnSpPr>
            <a:cxnSpLocks/>
            <a:stCxn id="22" idx="1"/>
          </p:cNvCxnSpPr>
          <p:nvPr/>
        </p:nvCxnSpPr>
        <p:spPr>
          <a:xfrm flipH="1" flipV="1">
            <a:off x="6621601" y="2410467"/>
            <a:ext cx="470033" cy="542331"/>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885AB70-7D98-4C20-9E87-A533952047FB}"/>
              </a:ext>
            </a:extLst>
          </p:cNvPr>
          <p:cNvSpPr txBox="1"/>
          <p:nvPr/>
        </p:nvSpPr>
        <p:spPr>
          <a:xfrm>
            <a:off x="750772" y="3520105"/>
            <a:ext cx="1482291" cy="307777"/>
          </a:xfrm>
          <a:prstGeom prst="rect">
            <a:avLst/>
          </a:prstGeom>
          <a:noFill/>
        </p:spPr>
        <p:txBody>
          <a:bodyPr wrap="square" rtlCol="0">
            <a:spAutoFit/>
          </a:bodyPr>
          <a:lstStyle/>
          <a:p>
            <a:pPr algn="ctr"/>
            <a:r>
              <a:rPr lang="zh-CN" altLang="en-US" sz="1400" b="1">
                <a:solidFill>
                  <a:srgbClr val="0070C0"/>
                </a:solidFill>
              </a:rPr>
              <a:t>授权是否合法</a:t>
            </a:r>
            <a:endParaRPr lang="en-US" altLang="zh-CN" sz="1400" b="1">
              <a:solidFill>
                <a:srgbClr val="0070C0"/>
              </a:solidFill>
            </a:endParaRPr>
          </a:p>
        </p:txBody>
      </p:sp>
      <p:sp>
        <p:nvSpPr>
          <p:cNvPr id="35" name="文本框 34">
            <a:extLst>
              <a:ext uri="{FF2B5EF4-FFF2-40B4-BE49-F238E27FC236}">
                <a16:creationId xmlns:a16="http://schemas.microsoft.com/office/drawing/2014/main" id="{D292BBCC-5054-4B31-A149-A32E8358C6A3}"/>
              </a:ext>
            </a:extLst>
          </p:cNvPr>
          <p:cNvSpPr txBox="1"/>
          <p:nvPr/>
        </p:nvSpPr>
        <p:spPr>
          <a:xfrm>
            <a:off x="2542092" y="3518185"/>
            <a:ext cx="1482291" cy="307777"/>
          </a:xfrm>
          <a:prstGeom prst="rect">
            <a:avLst/>
          </a:prstGeom>
          <a:noFill/>
        </p:spPr>
        <p:txBody>
          <a:bodyPr wrap="square" rtlCol="0">
            <a:spAutoFit/>
          </a:bodyPr>
          <a:lstStyle/>
          <a:p>
            <a:pPr algn="ctr"/>
            <a:r>
              <a:rPr lang="zh-CN" altLang="en-US" sz="1400" b="1">
                <a:solidFill>
                  <a:srgbClr val="0070C0"/>
                </a:solidFill>
              </a:rPr>
              <a:t>二次使用数据</a:t>
            </a:r>
            <a:endParaRPr lang="en-US" sz="1400" b="1">
              <a:solidFill>
                <a:srgbClr val="0070C0"/>
              </a:solidFill>
            </a:endParaRPr>
          </a:p>
        </p:txBody>
      </p:sp>
      <p:sp>
        <p:nvSpPr>
          <p:cNvPr id="36" name="文本框 35">
            <a:extLst>
              <a:ext uri="{FF2B5EF4-FFF2-40B4-BE49-F238E27FC236}">
                <a16:creationId xmlns:a16="http://schemas.microsoft.com/office/drawing/2014/main" id="{B67093CC-0380-4935-B296-410CC6708AE5}"/>
              </a:ext>
            </a:extLst>
          </p:cNvPr>
          <p:cNvSpPr txBox="1"/>
          <p:nvPr/>
        </p:nvSpPr>
        <p:spPr>
          <a:xfrm>
            <a:off x="4994053" y="3398837"/>
            <a:ext cx="2023062" cy="523220"/>
          </a:xfrm>
          <a:prstGeom prst="rect">
            <a:avLst/>
          </a:prstGeom>
          <a:noFill/>
        </p:spPr>
        <p:txBody>
          <a:bodyPr wrap="square" rtlCol="0">
            <a:spAutoFit/>
          </a:bodyPr>
          <a:lstStyle/>
          <a:p>
            <a:r>
              <a:rPr lang="zh-CN" altLang="en-US" sz="1400" b="1">
                <a:solidFill>
                  <a:srgbClr val="0070C0"/>
                </a:solidFill>
              </a:rPr>
              <a:t>查询行为</a:t>
            </a:r>
            <a:r>
              <a:rPr lang="en-US" altLang="zh-CN" sz="1400" b="1">
                <a:solidFill>
                  <a:srgbClr val="0070C0"/>
                </a:solidFill>
              </a:rPr>
              <a:t>=</a:t>
            </a:r>
            <a:r>
              <a:rPr lang="zh-CN" altLang="en-US" sz="1400" b="1">
                <a:solidFill>
                  <a:srgbClr val="0070C0"/>
                </a:solidFill>
              </a:rPr>
              <a:t>个人信息</a:t>
            </a:r>
            <a:endParaRPr lang="en-US" altLang="zh-CN" sz="1400" b="1">
              <a:solidFill>
                <a:srgbClr val="0070C0"/>
              </a:solidFill>
            </a:endParaRPr>
          </a:p>
          <a:p>
            <a:r>
              <a:rPr lang="zh-CN" altLang="en-US" sz="1400" b="1">
                <a:solidFill>
                  <a:srgbClr val="0070C0"/>
                </a:solidFill>
              </a:rPr>
              <a:t>缓存数据  违规爬取</a:t>
            </a:r>
            <a:endParaRPr lang="en-US" sz="1400" b="1">
              <a:solidFill>
                <a:srgbClr val="0070C0"/>
              </a:solidFill>
            </a:endParaRPr>
          </a:p>
        </p:txBody>
      </p:sp>
      <p:sp>
        <p:nvSpPr>
          <p:cNvPr id="37" name="文本框 36">
            <a:extLst>
              <a:ext uri="{FF2B5EF4-FFF2-40B4-BE49-F238E27FC236}">
                <a16:creationId xmlns:a16="http://schemas.microsoft.com/office/drawing/2014/main" id="{E54F49DB-A2C8-4744-987E-458F37180F5F}"/>
              </a:ext>
            </a:extLst>
          </p:cNvPr>
          <p:cNvSpPr txBox="1"/>
          <p:nvPr/>
        </p:nvSpPr>
        <p:spPr>
          <a:xfrm>
            <a:off x="6864347" y="3450268"/>
            <a:ext cx="1628855" cy="307777"/>
          </a:xfrm>
          <a:prstGeom prst="rect">
            <a:avLst/>
          </a:prstGeom>
          <a:noFill/>
        </p:spPr>
        <p:txBody>
          <a:bodyPr wrap="square" rtlCol="0">
            <a:spAutoFit/>
          </a:bodyPr>
          <a:lstStyle/>
          <a:p>
            <a:pPr algn="ctr"/>
            <a:r>
              <a:rPr lang="zh-CN" altLang="en-US" sz="1400" b="1">
                <a:solidFill>
                  <a:srgbClr val="0070C0"/>
                </a:solidFill>
              </a:rPr>
              <a:t>授权是否真实有效</a:t>
            </a:r>
            <a:endParaRPr lang="en-US" sz="1400" b="1">
              <a:solidFill>
                <a:srgbClr val="0070C0"/>
              </a:solidFill>
            </a:endParaRPr>
          </a:p>
        </p:txBody>
      </p:sp>
    </p:spTree>
    <p:extLst>
      <p:ext uri="{BB962C8B-B14F-4D97-AF65-F5344CB8AC3E}">
        <p14:creationId xmlns:p14="http://schemas.microsoft.com/office/powerpoint/2010/main" val="296360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a:extLst>
              <a:ext uri="{FF2B5EF4-FFF2-40B4-BE49-F238E27FC236}">
                <a16:creationId xmlns:a16="http://schemas.microsoft.com/office/drawing/2014/main" id="{0465FD55-266C-4E47-9773-E34D3B947BB6}"/>
              </a:ext>
            </a:extLst>
          </p:cNvPr>
          <p:cNvPicPr>
            <a:picLocks noChangeAspect="1"/>
          </p:cNvPicPr>
          <p:nvPr/>
        </p:nvPicPr>
        <p:blipFill>
          <a:blip r:embed="rId3" cstate="print">
            <a:duotone>
              <a:prstClr val="black"/>
              <a:srgbClr val="1B6AA3">
                <a:tint val="45000"/>
                <a:satMod val="400000"/>
              </a:srgbClr>
            </a:duotone>
          </a:blip>
          <a:stretch>
            <a:fillRect/>
          </a:stretch>
        </p:blipFill>
        <p:spPr>
          <a:xfrm>
            <a:off x="1963739" y="1773616"/>
            <a:ext cx="4460878" cy="1896071"/>
          </a:xfrm>
          <a:prstGeom prst="rect">
            <a:avLst/>
          </a:prstGeom>
        </p:spPr>
      </p:pic>
      <p:sp>
        <p:nvSpPr>
          <p:cNvPr id="10" name="文本框 9"/>
          <p:cNvSpPr txBox="1"/>
          <p:nvPr/>
        </p:nvSpPr>
        <p:spPr>
          <a:xfrm>
            <a:off x="309597" y="158975"/>
            <a:ext cx="7160062" cy="569387"/>
          </a:xfrm>
          <a:prstGeom prst="rect">
            <a:avLst/>
          </a:prstGeom>
          <a:noFill/>
        </p:spPr>
        <p:txBody>
          <a:bodyPr wrap="square" rtlCol="0">
            <a:spAutoFit/>
          </a:bodyPr>
          <a:lstStyle/>
          <a:p>
            <a:r>
              <a:rPr lang="zh-CN" altLang="en-US" sz="3100" b="1">
                <a:solidFill>
                  <a:srgbClr val="0080FF"/>
                </a:solidFill>
                <a:latin typeface="微软雅黑" panose="020B0503020204020204" pitchFamily="34" charset="-122"/>
                <a:ea typeface="微软雅黑" panose="020B0503020204020204" pitchFamily="34" charset="-122"/>
              </a:rPr>
              <a:t>数据不流转，价值流转</a:t>
            </a:r>
            <a:endParaRPr lang="zh-CN" altLang="en-US" sz="3100" b="1" dirty="0">
              <a:solidFill>
                <a:srgbClr val="0080FF"/>
              </a:solidFill>
              <a:latin typeface="微软雅黑" panose="020B0503020204020204" pitchFamily="34" charset="-122"/>
              <a:ea typeface="微软雅黑" panose="020B0503020204020204" pitchFamily="34" charset="-122"/>
            </a:endParaRPr>
          </a:p>
        </p:txBody>
      </p:sp>
      <p:pic>
        <p:nvPicPr>
          <p:cNvPr id="54" name="图片 53">
            <a:extLst>
              <a:ext uri="{FF2B5EF4-FFF2-40B4-BE49-F238E27FC236}">
                <a16:creationId xmlns:a16="http://schemas.microsoft.com/office/drawing/2014/main" id="{008C9AD0-5D98-4FA6-ABEF-E0F5EE5BEE36}"/>
              </a:ext>
            </a:extLst>
          </p:cNvPr>
          <p:cNvPicPr>
            <a:picLocks noChangeAspect="1"/>
          </p:cNvPicPr>
          <p:nvPr/>
        </p:nvPicPr>
        <p:blipFill>
          <a:blip r:embed="rId4" cstate="print">
            <a:duotone>
              <a:prstClr val="black"/>
              <a:srgbClr val="1B6AA3">
                <a:tint val="45000"/>
                <a:satMod val="400000"/>
              </a:srgbClr>
            </a:duotone>
          </a:blip>
          <a:stretch>
            <a:fillRect/>
          </a:stretch>
        </p:blipFill>
        <p:spPr>
          <a:xfrm>
            <a:off x="6823654" y="2586850"/>
            <a:ext cx="426324" cy="309100"/>
          </a:xfrm>
          <a:prstGeom prst="rect">
            <a:avLst/>
          </a:prstGeom>
        </p:spPr>
      </p:pic>
      <p:sp>
        <p:nvSpPr>
          <p:cNvPr id="55" name="文本框 54">
            <a:extLst>
              <a:ext uri="{FF2B5EF4-FFF2-40B4-BE49-F238E27FC236}">
                <a16:creationId xmlns:a16="http://schemas.microsoft.com/office/drawing/2014/main" id="{8E1B3402-2002-423D-AEF5-1110F34CBB23}"/>
              </a:ext>
            </a:extLst>
          </p:cNvPr>
          <p:cNvSpPr txBox="1"/>
          <p:nvPr/>
        </p:nvSpPr>
        <p:spPr>
          <a:xfrm>
            <a:off x="6342814" y="2061530"/>
            <a:ext cx="1261884" cy="523220"/>
          </a:xfrm>
          <a:prstGeom prst="rect">
            <a:avLst/>
          </a:prstGeom>
          <a:noFill/>
        </p:spPr>
        <p:txBody>
          <a:bodyPr wrap="none" rtlCol="0">
            <a:spAutoFit/>
          </a:bodyPr>
          <a:lstStyle>
            <a:defPPr>
              <a:defRPr lang="en-US"/>
            </a:defPPr>
            <a:lvl1pPr>
              <a:defRPr>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400" b="1" kern="0">
                <a:solidFill>
                  <a:srgbClr val="1B6AA3"/>
                </a:solidFill>
              </a:rPr>
              <a:t>10</a:t>
            </a:r>
            <a:r>
              <a:rPr kumimoji="0" lang="en-US" altLang="zh-CN"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00</a:t>
            </a: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万</a:t>
            </a:r>
            <a:endParaRPr kumimoji="0" lang="en-US" altLang="zh-CN"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广告投放人群</a:t>
            </a:r>
            <a:endParaRPr kumimoji="0" lang="zh-CN" altLang="en-US" sz="1400" b="1" i="0" u="none" strike="noStrike" kern="0" cap="none" spc="0" normalizeH="0" baseline="0" noProof="0" dirty="0">
              <a:ln>
                <a:noFill/>
              </a:ln>
              <a:solidFill>
                <a:srgbClr val="1B6AA3"/>
              </a:solidFill>
              <a:effectLst/>
              <a:uLnTx/>
              <a:uFillTx/>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6F105422-B04C-4D8F-8D4F-87DCDAC1F813}"/>
              </a:ext>
            </a:extLst>
          </p:cNvPr>
          <p:cNvSpPr txBox="1"/>
          <p:nvPr/>
        </p:nvSpPr>
        <p:spPr>
          <a:xfrm>
            <a:off x="7479426" y="1989522"/>
            <a:ext cx="1082348" cy="523220"/>
          </a:xfrm>
          <a:prstGeom prst="rect">
            <a:avLst/>
          </a:prstGeom>
          <a:noFill/>
        </p:spPr>
        <p:txBody>
          <a:bodyPr wrap="none" rtlCol="0">
            <a:spAutoFit/>
          </a:bodyPr>
          <a:lstStyle>
            <a:defPPr>
              <a:defRPr lang="en-US"/>
            </a:defPPr>
            <a:lvl1pPr>
              <a:defRPr>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需求方平台</a:t>
            </a:r>
            <a:endParaRPr kumimoji="0" lang="en-US" altLang="zh-CN"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a:t>
            </a:r>
            <a:r>
              <a:rPr kumimoji="0" lang="en-US" altLang="zh-CN"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DSP</a:t>
            </a: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a:t>
            </a:r>
            <a:endParaRPr kumimoji="0" lang="en-US" altLang="zh-CN" sz="1400" b="1" i="0" u="none" strike="noStrike" kern="0" cap="none" spc="0" normalizeH="0" baseline="0" noProof="0" dirty="0">
              <a:ln>
                <a:noFill/>
              </a:ln>
              <a:solidFill>
                <a:srgbClr val="1B6AA3"/>
              </a:solidFill>
              <a:effectLst/>
              <a:uLnTx/>
              <a:uFillTx/>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FFCBDDF1-3EFC-42C1-B5AD-35C345FD1F1F}"/>
              </a:ext>
            </a:extLst>
          </p:cNvPr>
          <p:cNvSpPr txBox="1"/>
          <p:nvPr/>
        </p:nvSpPr>
        <p:spPr>
          <a:xfrm>
            <a:off x="7769686" y="2562922"/>
            <a:ext cx="441325" cy="708025"/>
          </a:xfrm>
          <a:prstGeom prst="rect">
            <a:avLst/>
          </a:prstGeom>
          <a:noFill/>
        </p:spPr>
        <p:txBody>
          <a:bodyPr wrap="none" rtlCol="0">
            <a:spAutoFit/>
          </a:bodyPr>
          <a:lstStyle/>
          <a:p>
            <a:pPr algn="ctr" defTabSz="914400"/>
            <a:r>
              <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PDB</a:t>
            </a:r>
          </a:p>
          <a:p>
            <a:pPr algn="ctr" defTabSz="914400"/>
            <a:r>
              <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PD</a:t>
            </a:r>
          </a:p>
          <a:p>
            <a:pPr algn="ctr" defTabSz="914400"/>
            <a:r>
              <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RTB</a:t>
            </a:r>
          </a:p>
          <a:p>
            <a:pPr algn="ctr" defTabSz="914400"/>
            <a:r>
              <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a:t>
            </a:r>
          </a:p>
        </p:txBody>
      </p:sp>
      <p:sp>
        <p:nvSpPr>
          <p:cNvPr id="58" name="矩形 57">
            <a:extLst>
              <a:ext uri="{FF2B5EF4-FFF2-40B4-BE49-F238E27FC236}">
                <a16:creationId xmlns:a16="http://schemas.microsoft.com/office/drawing/2014/main" id="{8A9EBEC0-A0B9-4946-9816-454AAD471C9D}"/>
              </a:ext>
            </a:extLst>
          </p:cNvPr>
          <p:cNvSpPr/>
          <p:nvPr/>
        </p:nvSpPr>
        <p:spPr>
          <a:xfrm>
            <a:off x="3953262" y="2474854"/>
            <a:ext cx="144016" cy="22745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0" name="文本框 59">
            <a:extLst>
              <a:ext uri="{FF2B5EF4-FFF2-40B4-BE49-F238E27FC236}">
                <a16:creationId xmlns:a16="http://schemas.microsoft.com/office/drawing/2014/main" id="{5DC6A756-37EC-4323-9494-B39CA084279D}"/>
              </a:ext>
            </a:extLst>
          </p:cNvPr>
          <p:cNvSpPr txBox="1"/>
          <p:nvPr/>
        </p:nvSpPr>
        <p:spPr>
          <a:xfrm>
            <a:off x="685800" y="2421570"/>
            <a:ext cx="1128823" cy="584775"/>
          </a:xfrm>
          <a:prstGeom prst="rect">
            <a:avLst/>
          </a:prstGeom>
          <a:noFill/>
        </p:spPr>
        <p:txBody>
          <a:bodyPr wrap="square" rtlCol="0">
            <a:spAutoFit/>
          </a:bodyPr>
          <a:lstStyle>
            <a:defPPr>
              <a:defRPr lang="en-US"/>
            </a:defPPr>
            <a:lvl1pPr>
              <a:defRPr>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30</a:t>
            </a:r>
            <a:r>
              <a:rPr kumimoji="0" lang="zh-CN" altLang="en-US" sz="16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万</a:t>
            </a:r>
            <a:endParaRPr kumimoji="0" lang="en-US" altLang="zh-CN" sz="16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种子用户</a:t>
            </a:r>
            <a:endParaRPr kumimoji="0" lang="zh-CN" altLang="en-US" sz="1600" b="1" i="0" u="none" strike="noStrike" kern="0" cap="none" spc="0" normalizeH="0" baseline="0" noProof="0" dirty="0">
              <a:ln>
                <a:noFill/>
              </a:ln>
              <a:solidFill>
                <a:srgbClr val="1B6AA3"/>
              </a:solidFill>
              <a:effectLst/>
              <a:uLnTx/>
              <a:uFillTx/>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B0786871-23EA-44DA-B343-8B988EB6A798}"/>
              </a:ext>
            </a:extLst>
          </p:cNvPr>
          <p:cNvSpPr txBox="1"/>
          <p:nvPr/>
        </p:nvSpPr>
        <p:spPr>
          <a:xfrm>
            <a:off x="1731218" y="1789254"/>
            <a:ext cx="2311338" cy="523220"/>
          </a:xfrm>
          <a:prstGeom prst="rect">
            <a:avLst/>
          </a:prstGeom>
          <a:noFill/>
        </p:spPr>
        <p:txBody>
          <a:bodyPr wrap="square" rtlCol="0">
            <a:spAutoFit/>
          </a:bodyPr>
          <a:lstStyle>
            <a:defPPr>
              <a:defRPr lang="en-US"/>
            </a:defPPr>
            <a:lvl1pPr>
              <a:defRPr>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第一方数据管理平台</a:t>
            </a:r>
            <a:endParaRPr kumimoji="0" lang="en-US" altLang="zh-CN"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a:t>
            </a:r>
            <a:r>
              <a:rPr kumimoji="0" lang="en-US" altLang="zh-CN"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1st DMP</a:t>
            </a: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a:t>
            </a:r>
            <a:endParaRPr kumimoji="0" lang="en-US" altLang="zh-CN" sz="1400" b="1" i="0" u="none" strike="noStrike" kern="0" cap="none" spc="0" normalizeH="0" baseline="0" noProof="0" dirty="0">
              <a:ln>
                <a:noFill/>
              </a:ln>
              <a:solidFill>
                <a:srgbClr val="1B6AA3"/>
              </a:solidFill>
              <a:effectLst/>
              <a:uLnTx/>
              <a:uFillTx/>
              <a:latin typeface="微软雅黑" panose="020B0503020204020204" pitchFamily="34" charset="-122"/>
              <a:ea typeface="微软雅黑" panose="020B0503020204020204" pitchFamily="34" charset="-122"/>
            </a:endParaRPr>
          </a:p>
        </p:txBody>
      </p:sp>
      <p:sp>
        <p:nvSpPr>
          <p:cNvPr id="62" name="文本框 61">
            <a:extLst>
              <a:ext uri="{FF2B5EF4-FFF2-40B4-BE49-F238E27FC236}">
                <a16:creationId xmlns:a16="http://schemas.microsoft.com/office/drawing/2014/main" id="{58647FD6-9C86-4794-AB1D-5D130496145C}"/>
              </a:ext>
            </a:extLst>
          </p:cNvPr>
          <p:cNvSpPr txBox="1"/>
          <p:nvPr/>
        </p:nvSpPr>
        <p:spPr>
          <a:xfrm>
            <a:off x="2107799" y="2219711"/>
            <a:ext cx="1409544" cy="461665"/>
          </a:xfrm>
          <a:prstGeom prst="rect">
            <a:avLst/>
          </a:prstGeom>
          <a:noFill/>
        </p:spPr>
        <p:txBody>
          <a:bodyPr wrap="square" rtlCol="0">
            <a:spAutoFit/>
          </a:bodyPr>
          <a:lstStyle>
            <a:defPPr>
              <a:defRPr lang="en-US"/>
            </a:defPPr>
            <a:lvl1pPr>
              <a:defRPr>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FCFCFC">
                    <a:lumMod val="50000"/>
                  </a:srgbClr>
                </a:solidFill>
                <a:effectLst/>
                <a:uLnTx/>
                <a:uFillTx/>
                <a:latin typeface="微软雅黑" panose="020B0503020204020204" pitchFamily="34" charset="-122"/>
                <a:ea typeface="微软雅黑" panose="020B0503020204020204" pitchFamily="34" charset="-122"/>
              </a:rPr>
              <a:t>CRM/CDP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FCFCFC">
                    <a:lumMod val="75000"/>
                  </a:srgbClr>
                </a:solidFill>
                <a:effectLst/>
                <a:uLnTx/>
                <a:uFillTx/>
                <a:latin typeface="微软雅黑" panose="020B0503020204020204" pitchFamily="34" charset="-122"/>
                <a:ea typeface="微软雅黑" panose="020B0503020204020204" pitchFamily="34" charset="-122"/>
              </a:rPr>
              <a:t>第一方监测</a:t>
            </a:r>
          </a:p>
        </p:txBody>
      </p:sp>
      <p:sp>
        <p:nvSpPr>
          <p:cNvPr id="63" name="矩形 62">
            <a:extLst>
              <a:ext uri="{FF2B5EF4-FFF2-40B4-BE49-F238E27FC236}">
                <a16:creationId xmlns:a16="http://schemas.microsoft.com/office/drawing/2014/main" id="{643DAE92-DF74-4320-AAA6-25782058D5C4}"/>
              </a:ext>
            </a:extLst>
          </p:cNvPr>
          <p:cNvSpPr/>
          <p:nvPr/>
        </p:nvSpPr>
        <p:spPr>
          <a:xfrm>
            <a:off x="2417303" y="2707594"/>
            <a:ext cx="790535" cy="706719"/>
          </a:xfrm>
          <a:prstGeom prst="rect">
            <a:avLst/>
          </a:prstGeom>
        </p:spPr>
        <p:txBody>
          <a:bodyPr wrap="square">
            <a:spAutoFit/>
          </a:bodyPr>
          <a:lstStyle/>
          <a:p>
            <a:pPr algn="ctr" defTabSz="914400"/>
            <a:r>
              <a:rPr lang="zh-CN" altLang="en-US"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订单信息</a:t>
            </a:r>
            <a:endPar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endParaRPr>
          </a:p>
          <a:p>
            <a:pPr algn="ctr" defTabSz="914400"/>
            <a:r>
              <a:rPr lang="zh-CN" altLang="en-US"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种子用户</a:t>
            </a:r>
            <a:endPar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endParaRPr>
          </a:p>
          <a:p>
            <a:pPr algn="ctr" defTabSz="914400"/>
            <a:r>
              <a:rPr lang="zh-CN" altLang="en-US"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会员人群</a:t>
            </a:r>
            <a:endPar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endParaRPr>
          </a:p>
          <a:p>
            <a:pPr algn="ctr" defTabSz="914400"/>
            <a:r>
              <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a:t>
            </a:r>
          </a:p>
        </p:txBody>
      </p:sp>
      <p:sp>
        <p:nvSpPr>
          <p:cNvPr id="64" name="文本框 63">
            <a:extLst>
              <a:ext uri="{FF2B5EF4-FFF2-40B4-BE49-F238E27FC236}">
                <a16:creationId xmlns:a16="http://schemas.microsoft.com/office/drawing/2014/main" id="{6A9AA55B-3580-40FA-AEE3-99D038CA7171}"/>
              </a:ext>
            </a:extLst>
          </p:cNvPr>
          <p:cNvSpPr txBox="1"/>
          <p:nvPr/>
        </p:nvSpPr>
        <p:spPr>
          <a:xfrm>
            <a:off x="4605072" y="2505772"/>
            <a:ext cx="860358" cy="707886"/>
          </a:xfrm>
          <a:prstGeom prst="rect">
            <a:avLst/>
          </a:prstGeom>
          <a:noFill/>
        </p:spPr>
        <p:txBody>
          <a:bodyPr wrap="square" rtlCol="0">
            <a:spAutoFit/>
          </a:bodyPr>
          <a:lstStyle/>
          <a:p>
            <a:pPr algn="ctr" defTabSz="914400"/>
            <a:r>
              <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TA</a:t>
            </a:r>
            <a:r>
              <a:rPr lang="zh-CN" altLang="en-US"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筛选</a:t>
            </a:r>
            <a:endPar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endParaRPr>
          </a:p>
          <a:p>
            <a:pPr algn="ctr" defTabSz="914400"/>
            <a:r>
              <a:rPr lang="zh-CN" altLang="en-US"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用户扩量</a:t>
            </a:r>
            <a:endPar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endParaRPr>
          </a:p>
          <a:p>
            <a:pPr algn="ctr" defTabSz="914400"/>
            <a:r>
              <a:rPr lang="zh-CN" altLang="en-US"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智能返量比</a:t>
            </a:r>
            <a:endPar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endParaRPr>
          </a:p>
          <a:p>
            <a:pPr algn="ctr" defTabSz="914400"/>
            <a:r>
              <a:rPr lang="en-US" altLang="zh-CN" sz="1000" dirty="0">
                <a:solidFill>
                  <a:srgbClr val="3F3F3F"/>
                </a:solidFill>
                <a:latin typeface="微软雅黑" panose="020B0503020204020204" pitchFamily="34" charset="-122"/>
                <a:ea typeface="微软雅黑" panose="020B0503020204020204" pitchFamily="34" charset="-122"/>
                <a:cs typeface="阿里巴巴普惠体 R" pitchFamily="18" charset="-122"/>
              </a:rPr>
              <a:t>……</a:t>
            </a:r>
          </a:p>
        </p:txBody>
      </p:sp>
      <p:sp>
        <p:nvSpPr>
          <p:cNvPr id="83" name="矩形 82">
            <a:extLst>
              <a:ext uri="{FF2B5EF4-FFF2-40B4-BE49-F238E27FC236}">
                <a16:creationId xmlns:a16="http://schemas.microsoft.com/office/drawing/2014/main" id="{8A97FD32-6B4A-4C2A-97CC-2CA6FBB87AF9}"/>
              </a:ext>
            </a:extLst>
          </p:cNvPr>
          <p:cNvSpPr/>
          <p:nvPr/>
        </p:nvSpPr>
        <p:spPr>
          <a:xfrm>
            <a:off x="3951628" y="2588578"/>
            <a:ext cx="179790" cy="140347"/>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4" name="矩形 83">
            <a:extLst>
              <a:ext uri="{FF2B5EF4-FFF2-40B4-BE49-F238E27FC236}">
                <a16:creationId xmlns:a16="http://schemas.microsoft.com/office/drawing/2014/main" id="{BA8C8A79-DD4C-40FD-AFCD-A00C19C4A6C6}"/>
              </a:ext>
            </a:extLst>
          </p:cNvPr>
          <p:cNvSpPr/>
          <p:nvPr/>
        </p:nvSpPr>
        <p:spPr>
          <a:xfrm>
            <a:off x="3388859" y="2400361"/>
            <a:ext cx="1284483" cy="377411"/>
          </a:xfrm>
          <a:prstGeom prst="rect">
            <a:avLst/>
          </a:prstGeom>
          <a:noFill/>
        </p:spPr>
        <p:txBody>
          <a:bodyPr wrap="square">
            <a:spAutoFit/>
          </a:bodyPr>
          <a:lstStyle/>
          <a:p>
            <a:pPr algn="ctr" defTabSz="914400">
              <a:lnSpc>
                <a:spcPct val="150000"/>
              </a:lnSpc>
            </a:pPr>
            <a:r>
              <a:rPr lang="zh-CN" altLang="en-US" sz="1400">
                <a:solidFill>
                  <a:srgbClr val="000000"/>
                </a:solidFill>
                <a:latin typeface="微软雅黑" panose="020B0503020204020204" pitchFamily="34" charset="-122"/>
                <a:ea typeface="微软雅黑" panose="020B0503020204020204" pitchFamily="34" charset="-122"/>
                <a:cs typeface="阿里巴巴普惠体 M" pitchFamily="18" charset="-122"/>
              </a:rPr>
              <a:t>相似匹配</a:t>
            </a:r>
            <a:endParaRPr lang="en-US" altLang="zh-CN" sz="1400">
              <a:solidFill>
                <a:srgbClr val="000000"/>
              </a:solidFill>
              <a:latin typeface="微软雅黑" panose="020B0503020204020204" pitchFamily="34" charset="-122"/>
              <a:ea typeface="微软雅黑" panose="020B0503020204020204" pitchFamily="34" charset="-122"/>
              <a:cs typeface="阿里巴巴普惠体 M" pitchFamily="18" charset="-122"/>
            </a:endParaRPr>
          </a:p>
        </p:txBody>
      </p:sp>
      <p:sp>
        <p:nvSpPr>
          <p:cNvPr id="85" name="文本框 84">
            <a:extLst>
              <a:ext uri="{FF2B5EF4-FFF2-40B4-BE49-F238E27FC236}">
                <a16:creationId xmlns:a16="http://schemas.microsoft.com/office/drawing/2014/main" id="{5B75D618-32DD-4229-A4F7-F7466D59E45B}"/>
              </a:ext>
            </a:extLst>
          </p:cNvPr>
          <p:cNvSpPr txBox="1"/>
          <p:nvPr/>
        </p:nvSpPr>
        <p:spPr>
          <a:xfrm>
            <a:off x="3846478" y="1796064"/>
            <a:ext cx="2311338" cy="523220"/>
          </a:xfrm>
          <a:prstGeom prst="rect">
            <a:avLst/>
          </a:prstGeom>
          <a:noFill/>
        </p:spPr>
        <p:txBody>
          <a:bodyPr wrap="square" rtlCol="0">
            <a:spAutoFit/>
          </a:bodyPr>
          <a:lstStyle>
            <a:defPPr>
              <a:defRPr lang="en-US"/>
            </a:defPPr>
            <a:lvl1pPr>
              <a:defRPr>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第三方数据管理平台</a:t>
            </a:r>
            <a:endParaRPr kumimoji="0" lang="en-US" altLang="zh-CN"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a:t>
            </a:r>
            <a:r>
              <a:rPr kumimoji="0" lang="en-US" altLang="zh-CN"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3rd DMP</a:t>
            </a:r>
            <a:r>
              <a:rPr kumimoji="0" lang="zh-CN" altLang="en-US" sz="1400" b="1" i="0" u="none" strike="noStrike" kern="0" cap="none" spc="0" normalizeH="0" baseline="0" noProof="0">
                <a:ln>
                  <a:noFill/>
                </a:ln>
                <a:solidFill>
                  <a:srgbClr val="1B6AA3"/>
                </a:solidFill>
                <a:effectLst/>
                <a:uLnTx/>
                <a:uFillTx/>
                <a:latin typeface="微软雅黑" panose="020B0503020204020204" pitchFamily="34" charset="-122"/>
                <a:ea typeface="微软雅黑" panose="020B0503020204020204" pitchFamily="34" charset="-122"/>
              </a:rPr>
              <a:t>）</a:t>
            </a:r>
            <a:endParaRPr kumimoji="0" lang="en-US" altLang="zh-CN" sz="1400" b="1" i="0" u="none" strike="noStrike" kern="0" cap="none" spc="0" normalizeH="0" baseline="0" noProof="0" dirty="0">
              <a:ln>
                <a:noFill/>
              </a:ln>
              <a:solidFill>
                <a:srgbClr val="1B6AA3"/>
              </a:solidFill>
              <a:effectLst/>
              <a:uLnTx/>
              <a:uFillTx/>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88F5C38F-21A2-4E23-B7F2-951F4F68C888}"/>
              </a:ext>
            </a:extLst>
          </p:cNvPr>
          <p:cNvSpPr/>
          <p:nvPr/>
        </p:nvSpPr>
        <p:spPr>
          <a:xfrm>
            <a:off x="1158031" y="988344"/>
            <a:ext cx="6426759" cy="369332"/>
          </a:xfrm>
          <a:prstGeom prst="rect">
            <a:avLst/>
          </a:prstGeom>
        </p:spPr>
        <p:txBody>
          <a:bodyPr wrap="none">
            <a:spAutoFit/>
          </a:bodyPr>
          <a:lstStyle/>
          <a:p>
            <a:r>
              <a:rPr lang="zh-CN" altLang="en-US" sz="1400">
                <a:latin typeface="+mn-ea"/>
              </a:rPr>
              <a:t>十九届四中全会</a:t>
            </a:r>
            <a:r>
              <a:rPr lang="en-US" altLang="zh-CN" sz="1400">
                <a:latin typeface="+mn-ea"/>
              </a:rPr>
              <a:t>《</a:t>
            </a:r>
            <a:r>
              <a:rPr lang="zh-CN" altLang="en-US" sz="1400">
                <a:latin typeface="+mn-ea"/>
              </a:rPr>
              <a:t>决定</a:t>
            </a:r>
            <a:r>
              <a:rPr lang="en-US" altLang="zh-CN" sz="1400">
                <a:latin typeface="+mn-ea"/>
              </a:rPr>
              <a:t>》</a:t>
            </a:r>
            <a:r>
              <a:rPr lang="zh-CN" altLang="en-US" sz="1400">
                <a:latin typeface="+mn-ea"/>
              </a:rPr>
              <a:t>中明确指出：</a:t>
            </a:r>
            <a:r>
              <a:rPr lang="zh-CN" altLang="en-US" sz="1400"/>
              <a:t>数据参与分配以</a:t>
            </a:r>
            <a:r>
              <a:rPr lang="zh-CN" altLang="en-US" sz="1800" b="1">
                <a:solidFill>
                  <a:srgbClr val="FF0000"/>
                </a:solidFill>
                <a:latin typeface="宋体" panose="02010600030101010101" pitchFamily="2" charset="-122"/>
              </a:rPr>
              <a:t>增加知识价值</a:t>
            </a:r>
            <a:r>
              <a:rPr lang="zh-CN" altLang="en-US" sz="1400">
                <a:latin typeface="宋体" panose="02010600030101010101" pitchFamily="2" charset="-122"/>
              </a:rPr>
              <a:t>为导向</a:t>
            </a:r>
            <a:endParaRPr lang="en-US" sz="1400"/>
          </a:p>
        </p:txBody>
      </p:sp>
      <p:sp>
        <p:nvSpPr>
          <p:cNvPr id="5" name="文本框 4">
            <a:extLst>
              <a:ext uri="{FF2B5EF4-FFF2-40B4-BE49-F238E27FC236}">
                <a16:creationId xmlns:a16="http://schemas.microsoft.com/office/drawing/2014/main" id="{A986C9D0-1E80-4102-8854-CED80AE7F3D4}"/>
              </a:ext>
            </a:extLst>
          </p:cNvPr>
          <p:cNvSpPr txBox="1"/>
          <p:nvPr/>
        </p:nvSpPr>
        <p:spPr>
          <a:xfrm>
            <a:off x="2836227" y="3807867"/>
            <a:ext cx="2715901" cy="307777"/>
          </a:xfrm>
          <a:prstGeom prst="rect">
            <a:avLst/>
          </a:prstGeom>
          <a:noFill/>
        </p:spPr>
        <p:txBody>
          <a:bodyPr wrap="square" rtlCol="0">
            <a:spAutoFit/>
          </a:bodyPr>
          <a:lstStyle/>
          <a:p>
            <a:r>
              <a:rPr lang="zh-CN" altLang="en-US" sz="1400"/>
              <a:t>三极管：电流不动，信号放大</a:t>
            </a:r>
            <a:endParaRPr lang="en-US" sz="1400"/>
          </a:p>
        </p:txBody>
      </p:sp>
    </p:spTree>
    <p:extLst>
      <p:ext uri="{BB962C8B-B14F-4D97-AF65-F5344CB8AC3E}">
        <p14:creationId xmlns:p14="http://schemas.microsoft.com/office/powerpoint/2010/main" val="206113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圆角 54">
            <a:extLst>
              <a:ext uri="{FF2B5EF4-FFF2-40B4-BE49-F238E27FC236}">
                <a16:creationId xmlns:a16="http://schemas.microsoft.com/office/drawing/2014/main" id="{95F3A2B2-9FA2-487C-9886-C55CCD7FEAF1}"/>
              </a:ext>
            </a:extLst>
          </p:cNvPr>
          <p:cNvSpPr/>
          <p:nvPr/>
        </p:nvSpPr>
        <p:spPr>
          <a:xfrm>
            <a:off x="546660" y="1749285"/>
            <a:ext cx="4038378" cy="23456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p:cNvSpPr txBox="1"/>
          <p:nvPr/>
        </p:nvSpPr>
        <p:spPr>
          <a:xfrm>
            <a:off x="309597" y="158975"/>
            <a:ext cx="7160062" cy="569387"/>
          </a:xfrm>
          <a:prstGeom prst="rect">
            <a:avLst/>
          </a:prstGeom>
          <a:noFill/>
        </p:spPr>
        <p:txBody>
          <a:bodyPr wrap="square" rtlCol="0">
            <a:spAutoFit/>
          </a:bodyPr>
          <a:lstStyle/>
          <a:p>
            <a:r>
              <a:rPr lang="zh-CN" altLang="en-US" sz="3100" b="1">
                <a:solidFill>
                  <a:srgbClr val="0080FF"/>
                </a:solidFill>
                <a:latin typeface="微软雅黑" panose="020B0503020204020204" pitchFamily="34" charset="-122"/>
                <a:ea typeface="微软雅黑" panose="020B0503020204020204" pitchFamily="34" charset="-122"/>
              </a:rPr>
              <a:t>无中心解决方案：多方安全计算</a:t>
            </a:r>
            <a:endParaRPr lang="zh-CN" altLang="en-US" sz="3100" b="1" dirty="0">
              <a:solidFill>
                <a:srgbClr val="0080FF"/>
              </a:solidFill>
              <a:latin typeface="微软雅黑" panose="020B0503020204020204" pitchFamily="34" charset="-122"/>
              <a:ea typeface="微软雅黑" panose="020B0503020204020204" pitchFamily="34" charset="-122"/>
            </a:endParaRPr>
          </a:p>
        </p:txBody>
      </p:sp>
      <p:grpSp>
        <p:nvGrpSpPr>
          <p:cNvPr id="53" name="组合 52">
            <a:extLst>
              <a:ext uri="{FF2B5EF4-FFF2-40B4-BE49-F238E27FC236}">
                <a16:creationId xmlns:a16="http://schemas.microsoft.com/office/drawing/2014/main" id="{F5DFF129-ADC4-45D9-9FBB-FBD5698C719B}"/>
              </a:ext>
            </a:extLst>
          </p:cNvPr>
          <p:cNvGrpSpPr/>
          <p:nvPr/>
        </p:nvGrpSpPr>
        <p:grpSpPr>
          <a:xfrm>
            <a:off x="665930" y="2007703"/>
            <a:ext cx="3854566" cy="1798786"/>
            <a:chOff x="972143" y="2311311"/>
            <a:chExt cx="4252819" cy="1740566"/>
          </a:xfrm>
        </p:grpSpPr>
        <p:pic>
          <p:nvPicPr>
            <p:cNvPr id="15" name="图形 14" descr="数学">
              <a:extLst>
                <a:ext uri="{FF2B5EF4-FFF2-40B4-BE49-F238E27FC236}">
                  <a16:creationId xmlns:a16="http://schemas.microsoft.com/office/drawing/2014/main" id="{C34690B6-4C37-47C0-8C16-C21D6A4EF0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0241" y="3063924"/>
              <a:ext cx="569387" cy="569387"/>
            </a:xfrm>
            <a:prstGeom prst="rect">
              <a:avLst/>
            </a:prstGeom>
          </p:spPr>
        </p:pic>
        <p:pic>
          <p:nvPicPr>
            <p:cNvPr id="17" name="图形 16" descr="文档">
              <a:extLst>
                <a:ext uri="{FF2B5EF4-FFF2-40B4-BE49-F238E27FC236}">
                  <a16:creationId xmlns:a16="http://schemas.microsoft.com/office/drawing/2014/main" id="{55F7DB7A-AB17-4834-B280-75F0CAC38B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42793" y="3063924"/>
              <a:ext cx="569387" cy="569387"/>
            </a:xfrm>
            <a:prstGeom prst="rect">
              <a:avLst/>
            </a:prstGeom>
          </p:spPr>
        </p:pic>
        <p:grpSp>
          <p:nvGrpSpPr>
            <p:cNvPr id="23" name="组合 22">
              <a:extLst>
                <a:ext uri="{FF2B5EF4-FFF2-40B4-BE49-F238E27FC236}">
                  <a16:creationId xmlns:a16="http://schemas.microsoft.com/office/drawing/2014/main" id="{19309D54-438D-4BD5-8BFE-06C07A5F48D7}"/>
                </a:ext>
              </a:extLst>
            </p:cNvPr>
            <p:cNvGrpSpPr/>
            <p:nvPr/>
          </p:nvGrpSpPr>
          <p:grpSpPr>
            <a:xfrm>
              <a:off x="972143" y="2311311"/>
              <a:ext cx="996089" cy="822856"/>
              <a:chOff x="5621027" y="1365948"/>
              <a:chExt cx="996089" cy="822856"/>
            </a:xfrm>
            <a:solidFill>
              <a:schemeClr val="accent1">
                <a:lumMod val="75000"/>
              </a:schemeClr>
            </a:solidFill>
          </p:grpSpPr>
          <p:pic>
            <p:nvPicPr>
              <p:cNvPr id="19" name="图形 18" descr="打开文件夹">
                <a:extLst>
                  <a:ext uri="{FF2B5EF4-FFF2-40B4-BE49-F238E27FC236}">
                    <a16:creationId xmlns:a16="http://schemas.microsoft.com/office/drawing/2014/main" id="{4AA86657-C4C8-4482-B575-3497013A9B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04452" y="1619417"/>
                <a:ext cx="569387" cy="569387"/>
              </a:xfrm>
              <a:prstGeom prst="rect">
                <a:avLst/>
              </a:prstGeom>
            </p:spPr>
          </p:pic>
          <p:sp>
            <p:nvSpPr>
              <p:cNvPr id="22" name="矩形 21">
                <a:extLst>
                  <a:ext uri="{FF2B5EF4-FFF2-40B4-BE49-F238E27FC236}">
                    <a16:creationId xmlns:a16="http://schemas.microsoft.com/office/drawing/2014/main" id="{A721921C-4636-4338-9484-949A07E38CFD}"/>
                  </a:ext>
                </a:extLst>
              </p:cNvPr>
              <p:cNvSpPr/>
              <p:nvPr/>
            </p:nvSpPr>
            <p:spPr>
              <a:xfrm>
                <a:off x="5621027" y="1365948"/>
                <a:ext cx="996089" cy="297815"/>
              </a:xfrm>
              <a:prstGeom prst="rect">
                <a:avLst/>
              </a:prstGeom>
              <a:noFill/>
            </p:spPr>
            <p:txBody>
              <a:bodyPr wrap="none">
                <a:spAutoFit/>
              </a:bodyPr>
              <a:lstStyle/>
              <a:p>
                <a:r>
                  <a:rPr lang="zh-CN" altLang="en-US" sz="1400">
                    <a:solidFill>
                      <a:srgbClr val="333333"/>
                    </a:solidFill>
                    <a:latin typeface="Microsoft YaHei Light" panose="020B0502040204020203" pitchFamily="34" charset="-122"/>
                    <a:ea typeface="Microsoft YaHei Light" panose="020B0502040204020203" pitchFamily="34" charset="-122"/>
                  </a:rPr>
                  <a:t>原始数据</a:t>
                </a:r>
                <a:endParaRPr lang="en-US">
                  <a:latin typeface="Microsoft YaHei Light" panose="020B0502040204020203" pitchFamily="34" charset="-122"/>
                  <a:ea typeface="Microsoft YaHei Light" panose="020B0502040204020203" pitchFamily="34" charset="-122"/>
                </a:endParaRPr>
              </a:p>
            </p:txBody>
          </p:sp>
        </p:grpSp>
        <p:grpSp>
          <p:nvGrpSpPr>
            <p:cNvPr id="25" name="组合 24">
              <a:extLst>
                <a:ext uri="{FF2B5EF4-FFF2-40B4-BE49-F238E27FC236}">
                  <a16:creationId xmlns:a16="http://schemas.microsoft.com/office/drawing/2014/main" id="{E5E97380-ADEB-4D33-9813-7084196F0229}"/>
                </a:ext>
              </a:extLst>
            </p:cNvPr>
            <p:cNvGrpSpPr/>
            <p:nvPr/>
          </p:nvGrpSpPr>
          <p:grpSpPr>
            <a:xfrm>
              <a:off x="2130206" y="2311311"/>
              <a:ext cx="996089" cy="820118"/>
              <a:chOff x="6105858" y="2003534"/>
              <a:chExt cx="996089" cy="820118"/>
            </a:xfrm>
          </p:grpSpPr>
          <p:pic>
            <p:nvPicPr>
              <p:cNvPr id="11" name="图形 10" descr="锁">
                <a:extLst>
                  <a:ext uri="{FF2B5EF4-FFF2-40B4-BE49-F238E27FC236}">
                    <a16:creationId xmlns:a16="http://schemas.microsoft.com/office/drawing/2014/main" id="{065ACAEE-7A1D-41AC-90B3-C7FDD5BBD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39145" y="2254265"/>
                <a:ext cx="569387" cy="569387"/>
              </a:xfrm>
              <a:prstGeom prst="rect">
                <a:avLst/>
              </a:prstGeom>
            </p:spPr>
          </p:pic>
          <p:sp>
            <p:nvSpPr>
              <p:cNvPr id="24" name="矩形 23">
                <a:extLst>
                  <a:ext uri="{FF2B5EF4-FFF2-40B4-BE49-F238E27FC236}">
                    <a16:creationId xmlns:a16="http://schemas.microsoft.com/office/drawing/2014/main" id="{9464B8EA-A15D-4B7A-A303-C3C1F55A6C33}"/>
                  </a:ext>
                </a:extLst>
              </p:cNvPr>
              <p:cNvSpPr/>
              <p:nvPr/>
            </p:nvSpPr>
            <p:spPr>
              <a:xfrm>
                <a:off x="6105858" y="2003534"/>
                <a:ext cx="996089" cy="297815"/>
              </a:xfrm>
              <a:prstGeom prst="rect">
                <a:avLst/>
              </a:prstGeom>
            </p:spPr>
            <p:txBody>
              <a:bodyPr wrap="none">
                <a:spAutoFit/>
              </a:bodyPr>
              <a:lstStyle/>
              <a:p>
                <a:r>
                  <a:rPr lang="zh-CN" altLang="en-US" sz="1400">
                    <a:solidFill>
                      <a:srgbClr val="333333"/>
                    </a:solidFill>
                    <a:latin typeface="Microsoft YaHei Light" panose="020B0502040204020203" pitchFamily="34" charset="-122"/>
                    <a:ea typeface="Microsoft YaHei Light" panose="020B0502040204020203" pitchFamily="34" charset="-122"/>
                  </a:rPr>
                  <a:t>加密数据</a:t>
                </a:r>
                <a:endParaRPr lang="en-US">
                  <a:latin typeface="Microsoft YaHei Light" panose="020B0502040204020203" pitchFamily="34" charset="-122"/>
                  <a:ea typeface="Microsoft YaHei Light" panose="020B0502040204020203" pitchFamily="34" charset="-122"/>
                </a:endParaRPr>
              </a:p>
            </p:txBody>
          </p:sp>
        </p:grpSp>
        <p:cxnSp>
          <p:nvCxnSpPr>
            <p:cNvPr id="27" name="直接箭头连接符 26">
              <a:extLst>
                <a:ext uri="{FF2B5EF4-FFF2-40B4-BE49-F238E27FC236}">
                  <a16:creationId xmlns:a16="http://schemas.microsoft.com/office/drawing/2014/main" id="{11A56643-07BB-4DA6-AF12-4781275E636E}"/>
                </a:ext>
              </a:extLst>
            </p:cNvPr>
            <p:cNvCxnSpPr>
              <a:stCxn id="19" idx="3"/>
              <a:endCxn id="11" idx="1"/>
            </p:cNvCxnSpPr>
            <p:nvPr/>
          </p:nvCxnSpPr>
          <p:spPr>
            <a:xfrm flipV="1">
              <a:off x="1724955" y="2846736"/>
              <a:ext cx="538538" cy="2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6" name="图形 35" descr="打开文件夹">
              <a:extLst>
                <a:ext uri="{FF2B5EF4-FFF2-40B4-BE49-F238E27FC236}">
                  <a16:creationId xmlns:a16="http://schemas.microsoft.com/office/drawing/2014/main" id="{7533FEEB-8B7B-4D02-8E73-3D9596AD8D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58883" y="3482490"/>
              <a:ext cx="569387" cy="569387"/>
            </a:xfrm>
            <a:prstGeom prst="rect">
              <a:avLst/>
            </a:prstGeom>
          </p:spPr>
        </p:pic>
        <p:pic>
          <p:nvPicPr>
            <p:cNvPr id="39" name="图形 38" descr="锁">
              <a:extLst>
                <a:ext uri="{FF2B5EF4-FFF2-40B4-BE49-F238E27FC236}">
                  <a16:creationId xmlns:a16="http://schemas.microsoft.com/office/drawing/2014/main" id="{2A17038F-12CD-49FC-BD7B-18343E537F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66808" y="3479752"/>
              <a:ext cx="569387" cy="569387"/>
            </a:xfrm>
            <a:prstGeom prst="rect">
              <a:avLst/>
            </a:prstGeom>
          </p:spPr>
        </p:pic>
        <p:cxnSp>
          <p:nvCxnSpPr>
            <p:cNvPr id="41" name="直接箭头连接符 40">
              <a:extLst>
                <a:ext uri="{FF2B5EF4-FFF2-40B4-BE49-F238E27FC236}">
                  <a16:creationId xmlns:a16="http://schemas.microsoft.com/office/drawing/2014/main" id="{4CB57858-23CD-409A-96B5-975AEB8A903E}"/>
                </a:ext>
              </a:extLst>
            </p:cNvPr>
            <p:cNvCxnSpPr>
              <a:stCxn id="36" idx="3"/>
              <a:endCxn id="39" idx="1"/>
            </p:cNvCxnSpPr>
            <p:nvPr/>
          </p:nvCxnSpPr>
          <p:spPr>
            <a:xfrm flipV="1">
              <a:off x="1728270" y="3764446"/>
              <a:ext cx="538538" cy="2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01F24B64-DCE7-4C76-8E18-1887506560B8}"/>
                </a:ext>
              </a:extLst>
            </p:cNvPr>
            <p:cNvSpPr/>
            <p:nvPr/>
          </p:nvSpPr>
          <p:spPr>
            <a:xfrm>
              <a:off x="3140533" y="2771639"/>
              <a:ext cx="996089" cy="297815"/>
            </a:xfrm>
            <a:prstGeom prst="rect">
              <a:avLst/>
            </a:prstGeom>
          </p:spPr>
          <p:txBody>
            <a:bodyPr wrap="none">
              <a:spAutoFit/>
            </a:bodyPr>
            <a:lstStyle/>
            <a:p>
              <a:r>
                <a:rPr lang="zh-CN" altLang="en-US" sz="1400" b="1">
                  <a:solidFill>
                    <a:srgbClr val="FF0000"/>
                  </a:solidFill>
                  <a:latin typeface="Microsoft YaHei Light" panose="020B0502040204020203" pitchFamily="34" charset="-122"/>
                  <a:ea typeface="Microsoft YaHei Light" panose="020B0502040204020203" pitchFamily="34" charset="-122"/>
                </a:rPr>
                <a:t>计算逻辑</a:t>
              </a:r>
              <a:endParaRPr lang="en-US" b="1">
                <a:solidFill>
                  <a:srgbClr val="FF0000"/>
                </a:solidFill>
                <a:latin typeface="Microsoft YaHei Light" panose="020B0502040204020203" pitchFamily="34" charset="-122"/>
                <a:ea typeface="Microsoft YaHei Light" panose="020B0502040204020203" pitchFamily="34" charset="-122"/>
              </a:endParaRPr>
            </a:p>
          </p:txBody>
        </p:sp>
        <p:cxnSp>
          <p:nvCxnSpPr>
            <p:cNvPr id="43" name="直接箭头连接符 42">
              <a:extLst>
                <a:ext uri="{FF2B5EF4-FFF2-40B4-BE49-F238E27FC236}">
                  <a16:creationId xmlns:a16="http://schemas.microsoft.com/office/drawing/2014/main" id="{D51D829B-9C35-4B26-8A18-D339D7660FCF}"/>
                </a:ext>
              </a:extLst>
            </p:cNvPr>
            <p:cNvCxnSpPr>
              <a:cxnSpLocks/>
              <a:stCxn id="11" idx="3"/>
              <a:endCxn id="15" idx="1"/>
            </p:cNvCxnSpPr>
            <p:nvPr/>
          </p:nvCxnSpPr>
          <p:spPr>
            <a:xfrm>
              <a:off x="2832880" y="2846736"/>
              <a:ext cx="487361" cy="501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51EBF496-8A15-4048-BB23-FADF47C30946}"/>
                </a:ext>
              </a:extLst>
            </p:cNvPr>
            <p:cNvCxnSpPr>
              <a:cxnSpLocks/>
              <a:stCxn id="39" idx="3"/>
              <a:endCxn id="15" idx="1"/>
            </p:cNvCxnSpPr>
            <p:nvPr/>
          </p:nvCxnSpPr>
          <p:spPr>
            <a:xfrm flipV="1">
              <a:off x="2836195" y="3348618"/>
              <a:ext cx="484046" cy="415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矩形 48">
              <a:extLst>
                <a:ext uri="{FF2B5EF4-FFF2-40B4-BE49-F238E27FC236}">
                  <a16:creationId xmlns:a16="http://schemas.microsoft.com/office/drawing/2014/main" id="{61912FAA-5AD6-45E7-BF62-007F18ECCA8D}"/>
                </a:ext>
              </a:extLst>
            </p:cNvPr>
            <p:cNvSpPr/>
            <p:nvPr/>
          </p:nvSpPr>
          <p:spPr>
            <a:xfrm>
              <a:off x="4228873" y="2756147"/>
              <a:ext cx="996089" cy="297815"/>
            </a:xfrm>
            <a:prstGeom prst="rect">
              <a:avLst/>
            </a:prstGeom>
          </p:spPr>
          <p:txBody>
            <a:bodyPr wrap="none">
              <a:spAutoFit/>
            </a:bodyPr>
            <a:lstStyle/>
            <a:p>
              <a:r>
                <a:rPr lang="zh-CN" altLang="en-US" sz="1400">
                  <a:solidFill>
                    <a:srgbClr val="333333"/>
                  </a:solidFill>
                  <a:latin typeface="Microsoft YaHei Light" panose="020B0502040204020203" pitchFamily="34" charset="-122"/>
                  <a:ea typeface="Microsoft YaHei Light" panose="020B0502040204020203" pitchFamily="34" charset="-122"/>
                </a:rPr>
                <a:t>计算结果</a:t>
              </a:r>
              <a:endParaRPr lang="en-US">
                <a:latin typeface="Microsoft YaHei Light" panose="020B0502040204020203" pitchFamily="34" charset="-122"/>
                <a:ea typeface="Microsoft YaHei Light" panose="020B0502040204020203" pitchFamily="34" charset="-122"/>
              </a:endParaRPr>
            </a:p>
          </p:txBody>
        </p:sp>
        <p:cxnSp>
          <p:nvCxnSpPr>
            <p:cNvPr id="50" name="直接箭头连接符 49">
              <a:extLst>
                <a:ext uri="{FF2B5EF4-FFF2-40B4-BE49-F238E27FC236}">
                  <a16:creationId xmlns:a16="http://schemas.microsoft.com/office/drawing/2014/main" id="{E3159F76-D7E8-476D-944C-792F0B24154C}"/>
                </a:ext>
              </a:extLst>
            </p:cNvPr>
            <p:cNvCxnSpPr>
              <a:cxnSpLocks/>
              <a:stCxn id="15" idx="3"/>
              <a:endCxn id="17" idx="1"/>
            </p:cNvCxnSpPr>
            <p:nvPr/>
          </p:nvCxnSpPr>
          <p:spPr>
            <a:xfrm>
              <a:off x="3889628" y="3348618"/>
              <a:ext cx="5531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4" name="矩形 53">
            <a:extLst>
              <a:ext uri="{FF2B5EF4-FFF2-40B4-BE49-F238E27FC236}">
                <a16:creationId xmlns:a16="http://schemas.microsoft.com/office/drawing/2014/main" id="{D850B408-898B-4993-A305-89D73CEAB263}"/>
              </a:ext>
            </a:extLst>
          </p:cNvPr>
          <p:cNvSpPr/>
          <p:nvPr/>
        </p:nvSpPr>
        <p:spPr>
          <a:xfrm>
            <a:off x="839406" y="976845"/>
            <a:ext cx="7459770" cy="584775"/>
          </a:xfrm>
          <a:prstGeom prst="rect">
            <a:avLst/>
          </a:prstGeom>
        </p:spPr>
        <p:txBody>
          <a:bodyPr wrap="square">
            <a:spAutoFit/>
          </a:bodyPr>
          <a:lstStyle/>
          <a:p>
            <a:r>
              <a:rPr lang="en-US" sz="1400">
                <a:latin typeface="Microsoft YaHei Light" panose="020B0502040204020203" pitchFamily="34" charset="-122"/>
                <a:ea typeface="Microsoft YaHei Light" panose="020B0502040204020203" pitchFamily="34" charset="-122"/>
              </a:rPr>
              <a:t>1982年，图灵奖获得者姚期智提出“百万富翁问题”，这一问题是多方安全计算的起源</a:t>
            </a:r>
          </a:p>
          <a:p>
            <a:r>
              <a:rPr lang="zh-CN" altLang="en-US" sz="1400">
                <a:latin typeface="Microsoft YaHei Light" panose="020B0502040204020203" pitchFamily="34" charset="-122"/>
                <a:ea typeface="Microsoft YaHei Light" panose="020B0502040204020203" pitchFamily="34" charset="-122"/>
              </a:rPr>
              <a:t>多方安全计算是针对在</a:t>
            </a:r>
            <a:r>
              <a:rPr lang="zh-CN" altLang="en-US" sz="1800" b="1">
                <a:solidFill>
                  <a:srgbClr val="FF0000"/>
                </a:solidFill>
                <a:latin typeface="Microsoft YaHei Light" panose="020B0502040204020203" pitchFamily="34" charset="-122"/>
                <a:ea typeface="Microsoft YaHei Light" panose="020B0502040204020203" pitchFamily="34" charset="-122"/>
              </a:rPr>
              <a:t>无可信第三方</a:t>
            </a:r>
            <a:r>
              <a:rPr lang="zh-CN" altLang="en-US" sz="1400">
                <a:latin typeface="Microsoft YaHei Light" panose="020B0502040204020203" pitchFamily="34" charset="-122"/>
                <a:ea typeface="Microsoft YaHei Light" panose="020B0502040204020203" pitchFamily="34" charset="-122"/>
              </a:rPr>
              <a:t>的情况下，安全的进行一个</a:t>
            </a:r>
            <a:r>
              <a:rPr lang="zh-CN" altLang="en-US" sz="1800" b="1">
                <a:solidFill>
                  <a:srgbClr val="FF0000"/>
                </a:solidFill>
                <a:latin typeface="Microsoft YaHei Light" panose="020B0502040204020203" pitchFamily="34" charset="-122"/>
                <a:ea typeface="Microsoft YaHei Light" panose="020B0502040204020203" pitchFamily="34" charset="-122"/>
              </a:rPr>
              <a:t>多方协同</a:t>
            </a:r>
            <a:r>
              <a:rPr lang="zh-CN" altLang="en-US" sz="1400">
                <a:latin typeface="Microsoft YaHei Light" panose="020B0502040204020203" pitchFamily="34" charset="-122"/>
                <a:ea typeface="Microsoft YaHei Light" panose="020B0502040204020203" pitchFamily="34" charset="-122"/>
              </a:rPr>
              <a:t>的计算问题</a:t>
            </a:r>
            <a:endParaRPr lang="en-US" sz="1400">
              <a:latin typeface="Microsoft YaHei Light" panose="020B0502040204020203" pitchFamily="34" charset="-122"/>
              <a:ea typeface="Microsoft YaHei Light" panose="020B0502040204020203" pitchFamily="34" charset="-122"/>
            </a:endParaRPr>
          </a:p>
        </p:txBody>
      </p:sp>
      <p:sp>
        <p:nvSpPr>
          <p:cNvPr id="56" name="椭圆 55">
            <a:extLst>
              <a:ext uri="{FF2B5EF4-FFF2-40B4-BE49-F238E27FC236}">
                <a16:creationId xmlns:a16="http://schemas.microsoft.com/office/drawing/2014/main" id="{D98C802D-95D1-4DAD-8E12-17D8EA8FF1FC}"/>
              </a:ext>
            </a:extLst>
          </p:cNvPr>
          <p:cNvSpPr/>
          <p:nvPr/>
        </p:nvSpPr>
        <p:spPr>
          <a:xfrm>
            <a:off x="4801870" y="1839438"/>
            <a:ext cx="934278" cy="934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latin typeface="Microsoft YaHei Light" panose="020B0502040204020203" pitchFamily="34" charset="-122"/>
                <a:ea typeface="Microsoft YaHei Light" panose="020B0502040204020203" pitchFamily="34" charset="-122"/>
              </a:rPr>
              <a:t>同态加密</a:t>
            </a:r>
            <a:endParaRPr lang="en-US" sz="1400" b="1">
              <a:latin typeface="Microsoft YaHei Light" panose="020B0502040204020203" pitchFamily="34" charset="-122"/>
              <a:ea typeface="Microsoft YaHei Light" panose="020B0502040204020203" pitchFamily="34" charset="-122"/>
            </a:endParaRPr>
          </a:p>
        </p:txBody>
      </p:sp>
      <p:sp>
        <p:nvSpPr>
          <p:cNvPr id="57" name="椭圆 56">
            <a:extLst>
              <a:ext uri="{FF2B5EF4-FFF2-40B4-BE49-F238E27FC236}">
                <a16:creationId xmlns:a16="http://schemas.microsoft.com/office/drawing/2014/main" id="{E369C380-4CB2-43FD-A78B-F147E613DEE3}"/>
              </a:ext>
            </a:extLst>
          </p:cNvPr>
          <p:cNvSpPr/>
          <p:nvPr/>
        </p:nvSpPr>
        <p:spPr>
          <a:xfrm>
            <a:off x="5798438" y="1839438"/>
            <a:ext cx="934278" cy="934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latin typeface="Microsoft YaHei Light" panose="020B0502040204020203" pitchFamily="34" charset="-122"/>
                <a:ea typeface="Microsoft YaHei Light" panose="020B0502040204020203" pitchFamily="34" charset="-122"/>
              </a:rPr>
              <a:t>秘密分享</a:t>
            </a:r>
            <a:endParaRPr lang="en-US" sz="1400" b="1">
              <a:latin typeface="Microsoft YaHei Light" panose="020B0502040204020203" pitchFamily="34" charset="-122"/>
              <a:ea typeface="Microsoft YaHei Light" panose="020B0502040204020203" pitchFamily="34" charset="-122"/>
            </a:endParaRPr>
          </a:p>
        </p:txBody>
      </p:sp>
      <p:sp>
        <p:nvSpPr>
          <p:cNvPr id="58" name="椭圆 57">
            <a:extLst>
              <a:ext uri="{FF2B5EF4-FFF2-40B4-BE49-F238E27FC236}">
                <a16:creationId xmlns:a16="http://schemas.microsoft.com/office/drawing/2014/main" id="{F4CFC166-1855-483C-98A8-7AE57FA821D3}"/>
              </a:ext>
            </a:extLst>
          </p:cNvPr>
          <p:cNvSpPr/>
          <p:nvPr/>
        </p:nvSpPr>
        <p:spPr>
          <a:xfrm>
            <a:off x="6795006" y="1825540"/>
            <a:ext cx="934278" cy="934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latin typeface="Microsoft YaHei Light" panose="020B0502040204020203" pitchFamily="34" charset="-122"/>
                <a:ea typeface="Microsoft YaHei Light" panose="020B0502040204020203" pitchFamily="34" charset="-122"/>
              </a:rPr>
              <a:t>不经意传输</a:t>
            </a:r>
            <a:endParaRPr lang="en-US" sz="1400" b="1">
              <a:latin typeface="Microsoft YaHei Light" panose="020B0502040204020203" pitchFamily="34" charset="-122"/>
              <a:ea typeface="Microsoft YaHei Light" panose="020B0502040204020203" pitchFamily="34" charset="-122"/>
            </a:endParaRPr>
          </a:p>
        </p:txBody>
      </p:sp>
      <p:sp>
        <p:nvSpPr>
          <p:cNvPr id="59" name="椭圆 58">
            <a:extLst>
              <a:ext uri="{FF2B5EF4-FFF2-40B4-BE49-F238E27FC236}">
                <a16:creationId xmlns:a16="http://schemas.microsoft.com/office/drawing/2014/main" id="{38B09E01-5AE8-4530-87FD-DBF20FF5AE24}"/>
              </a:ext>
            </a:extLst>
          </p:cNvPr>
          <p:cNvSpPr/>
          <p:nvPr/>
        </p:nvSpPr>
        <p:spPr>
          <a:xfrm>
            <a:off x="7791574" y="1825540"/>
            <a:ext cx="934278" cy="934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latin typeface="Microsoft YaHei Light" panose="020B0502040204020203" pitchFamily="34" charset="-122"/>
                <a:ea typeface="Microsoft YaHei Light" panose="020B0502040204020203" pitchFamily="34" charset="-122"/>
              </a:rPr>
              <a:t>混淆电路</a:t>
            </a:r>
            <a:endParaRPr lang="en-US" sz="1400" b="1">
              <a:latin typeface="Microsoft YaHei Light" panose="020B0502040204020203" pitchFamily="34" charset="-122"/>
              <a:ea typeface="Microsoft YaHei Light" panose="020B0502040204020203" pitchFamily="34" charset="-122"/>
            </a:endParaRPr>
          </a:p>
        </p:txBody>
      </p:sp>
      <p:sp>
        <p:nvSpPr>
          <p:cNvPr id="60" name="文本框 59">
            <a:extLst>
              <a:ext uri="{FF2B5EF4-FFF2-40B4-BE49-F238E27FC236}">
                <a16:creationId xmlns:a16="http://schemas.microsoft.com/office/drawing/2014/main" id="{A523BD6B-5726-4789-9C23-82C360162249}"/>
              </a:ext>
            </a:extLst>
          </p:cNvPr>
          <p:cNvSpPr txBox="1"/>
          <p:nvPr/>
        </p:nvSpPr>
        <p:spPr>
          <a:xfrm>
            <a:off x="4779545" y="2950177"/>
            <a:ext cx="3946926" cy="1077218"/>
          </a:xfrm>
          <a:prstGeom prst="rect">
            <a:avLst/>
          </a:prstGeom>
          <a:noFill/>
        </p:spPr>
        <p:txBody>
          <a:bodyPr wrap="square" rtlCol="0">
            <a:spAutoFit/>
          </a:bodyPr>
          <a:lstStyle/>
          <a:p>
            <a:pPr algn="ctr"/>
            <a:r>
              <a:rPr lang="en-US" altLang="zh-CN" sz="1600">
                <a:solidFill>
                  <a:srgbClr val="333333"/>
                </a:solidFill>
                <a:latin typeface="-apple-system-font"/>
              </a:rPr>
              <a:t>2019</a:t>
            </a:r>
            <a:r>
              <a:rPr lang="zh-CN" altLang="en-US" sz="1600">
                <a:solidFill>
                  <a:srgbClr val="333333"/>
                </a:solidFill>
                <a:latin typeface="-apple-system-font"/>
              </a:rPr>
              <a:t>数据资产管理大会</a:t>
            </a:r>
            <a:endParaRPr lang="en-US" altLang="zh-CN" sz="1600">
              <a:solidFill>
                <a:srgbClr val="333333"/>
              </a:solidFill>
              <a:latin typeface="-apple-system-font"/>
            </a:endParaRPr>
          </a:p>
          <a:p>
            <a:pPr algn="ctr"/>
            <a:r>
              <a:rPr lang="en-US" altLang="zh-CN" sz="1600">
                <a:solidFill>
                  <a:srgbClr val="333333"/>
                </a:solidFill>
                <a:latin typeface="-apple-system-font"/>
              </a:rPr>
              <a:t>《</a:t>
            </a:r>
            <a:r>
              <a:rPr lang="zh-CN" altLang="en-US" sz="1600">
                <a:solidFill>
                  <a:srgbClr val="333333"/>
                </a:solidFill>
                <a:latin typeface="-apple-system-font"/>
              </a:rPr>
              <a:t>多方安全计算技术与应用研究报告</a:t>
            </a:r>
            <a:r>
              <a:rPr lang="en-US" altLang="zh-CN" sz="1600">
                <a:solidFill>
                  <a:srgbClr val="333333"/>
                </a:solidFill>
                <a:latin typeface="-apple-system-font"/>
              </a:rPr>
              <a:t>》</a:t>
            </a:r>
            <a:endParaRPr lang="zh-CN" altLang="en-US" sz="1600">
              <a:solidFill>
                <a:srgbClr val="333333"/>
              </a:solidFill>
              <a:latin typeface="-apple-system-font"/>
            </a:endParaRPr>
          </a:p>
          <a:p>
            <a:pPr algn="ctr"/>
            <a:r>
              <a:rPr lang="zh-CN" altLang="en-US" sz="1600" b="1">
                <a:solidFill>
                  <a:srgbClr val="FF0000"/>
                </a:solidFill>
              </a:rPr>
              <a:t>性能距离商用有一定差距</a:t>
            </a:r>
            <a:endParaRPr lang="en-US" altLang="zh-CN" sz="1600" b="1">
              <a:solidFill>
                <a:srgbClr val="FF0000"/>
              </a:solidFill>
            </a:endParaRPr>
          </a:p>
          <a:p>
            <a:pPr algn="ctr"/>
            <a:r>
              <a:rPr lang="zh-CN" altLang="en-US" sz="1600" b="1">
                <a:solidFill>
                  <a:srgbClr val="FF0000"/>
                </a:solidFill>
              </a:rPr>
              <a:t>数据规范和质量难以支撑</a:t>
            </a:r>
            <a:endParaRPr lang="en-US" sz="1600" b="1">
              <a:solidFill>
                <a:srgbClr val="FF0000"/>
              </a:solidFill>
            </a:endParaRPr>
          </a:p>
        </p:txBody>
      </p:sp>
    </p:spTree>
    <p:extLst>
      <p:ext uri="{BB962C8B-B14F-4D97-AF65-F5344CB8AC3E}">
        <p14:creationId xmlns:p14="http://schemas.microsoft.com/office/powerpoint/2010/main" val="3093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160062" cy="569387"/>
          </a:xfrm>
          <a:prstGeom prst="rect">
            <a:avLst/>
          </a:prstGeom>
          <a:noFill/>
        </p:spPr>
        <p:txBody>
          <a:bodyPr wrap="square" rtlCol="0">
            <a:spAutoFit/>
          </a:bodyPr>
          <a:lstStyle/>
          <a:p>
            <a:r>
              <a:rPr lang="zh-CN" altLang="en-US" sz="3100" b="1">
                <a:solidFill>
                  <a:srgbClr val="0080FF"/>
                </a:solidFill>
                <a:latin typeface="微软雅黑" panose="020B0503020204020204" pitchFamily="34" charset="-122"/>
                <a:ea typeface="微软雅黑" panose="020B0503020204020204" pitchFamily="34" charset="-122"/>
              </a:rPr>
              <a:t>中心化解决方案：中立联合计算平台</a:t>
            </a:r>
            <a:endParaRPr lang="zh-CN" altLang="en-US" sz="3100" b="1" dirty="0">
              <a:solidFill>
                <a:srgbClr val="0080FF"/>
              </a:solidFill>
              <a:latin typeface="微软雅黑" panose="020B0503020204020204" pitchFamily="34" charset="-122"/>
              <a:ea typeface="微软雅黑" panose="020B0503020204020204" pitchFamily="34" charset="-122"/>
            </a:endParaRPr>
          </a:p>
        </p:txBody>
      </p:sp>
      <p:sp>
        <p:nvSpPr>
          <p:cNvPr id="90" name="矩形: 圆角 89">
            <a:extLst>
              <a:ext uri="{FF2B5EF4-FFF2-40B4-BE49-F238E27FC236}">
                <a16:creationId xmlns:a16="http://schemas.microsoft.com/office/drawing/2014/main" id="{32086210-9A5D-413A-BDF8-09162FBC6CB7}"/>
              </a:ext>
            </a:extLst>
          </p:cNvPr>
          <p:cNvSpPr/>
          <p:nvPr/>
        </p:nvSpPr>
        <p:spPr>
          <a:xfrm>
            <a:off x="497336" y="1530751"/>
            <a:ext cx="1454426" cy="148142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prstClr val="white"/>
              </a:solidFill>
              <a:ea typeface="微软雅黑"/>
            </a:endParaRPr>
          </a:p>
        </p:txBody>
      </p:sp>
      <p:grpSp>
        <p:nvGrpSpPr>
          <p:cNvPr id="92" name="组合 91">
            <a:extLst>
              <a:ext uri="{FF2B5EF4-FFF2-40B4-BE49-F238E27FC236}">
                <a16:creationId xmlns:a16="http://schemas.microsoft.com/office/drawing/2014/main" id="{5AD07866-B0E7-4D4F-924B-96A6E38EB75B}"/>
              </a:ext>
            </a:extLst>
          </p:cNvPr>
          <p:cNvGrpSpPr/>
          <p:nvPr/>
        </p:nvGrpSpPr>
        <p:grpSpPr>
          <a:xfrm>
            <a:off x="461296" y="1281787"/>
            <a:ext cx="6616979" cy="2831654"/>
            <a:chOff x="-321696" y="2317361"/>
            <a:chExt cx="7864510" cy="3365522"/>
          </a:xfrm>
        </p:grpSpPr>
        <p:sp>
          <p:nvSpPr>
            <p:cNvPr id="93" name="矩形 92">
              <a:extLst>
                <a:ext uri="{FF2B5EF4-FFF2-40B4-BE49-F238E27FC236}">
                  <a16:creationId xmlns:a16="http://schemas.microsoft.com/office/drawing/2014/main" id="{9B149B6C-D740-4FBA-B3B8-C853EBE5A665}"/>
                </a:ext>
              </a:extLst>
            </p:cNvPr>
            <p:cNvSpPr/>
            <p:nvPr/>
          </p:nvSpPr>
          <p:spPr>
            <a:xfrm>
              <a:off x="2961088" y="2700498"/>
              <a:ext cx="3071377" cy="1232688"/>
            </a:xfrm>
            <a:prstGeom prst="rect">
              <a:avLst/>
            </a:prstGeom>
            <a:solidFill>
              <a:srgbClr val="1F4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kumimoji="1" lang="zh-CN" altLang="en-US" sz="1100">
                <a:solidFill>
                  <a:prstClr val="black"/>
                </a:solidFill>
                <a:ea typeface="微软雅黑"/>
                <a:cs typeface="+mn-ea"/>
                <a:sym typeface="+mn-lt"/>
              </a:endParaRPr>
            </a:p>
          </p:txBody>
        </p:sp>
        <p:sp>
          <p:nvSpPr>
            <p:cNvPr id="94" name="文本框 93">
              <a:extLst>
                <a:ext uri="{FF2B5EF4-FFF2-40B4-BE49-F238E27FC236}">
                  <a16:creationId xmlns:a16="http://schemas.microsoft.com/office/drawing/2014/main" id="{4C540903-AAC1-4F47-95BD-B1BA6C11216B}"/>
                </a:ext>
              </a:extLst>
            </p:cNvPr>
            <p:cNvSpPr txBox="1"/>
            <p:nvPr/>
          </p:nvSpPr>
          <p:spPr>
            <a:xfrm>
              <a:off x="4050871" y="3041859"/>
              <a:ext cx="1722800" cy="452911"/>
            </a:xfrm>
            <a:prstGeom prst="rect">
              <a:avLst/>
            </a:prstGeom>
            <a:noFill/>
          </p:spPr>
          <p:txBody>
            <a:bodyPr wrap="square" rtlCol="0">
              <a:spAutoFit/>
            </a:bodyPr>
            <a:lstStyle/>
            <a:p>
              <a:pPr algn="ctr">
                <a:lnSpc>
                  <a:spcPct val="150000"/>
                </a:lnSpc>
                <a:defRPr/>
              </a:pPr>
              <a:r>
                <a:rPr kumimoji="1" lang="zh-CN" altLang="en-US" sz="1400" b="1" dirty="0">
                  <a:solidFill>
                    <a:prstClr val="white"/>
                  </a:solidFill>
                  <a:ea typeface="微软雅黑"/>
                  <a:cs typeface="+mn-ea"/>
                  <a:sym typeface="+mn-lt"/>
                </a:rPr>
                <a:t>中立安全计算区</a:t>
              </a:r>
            </a:p>
          </p:txBody>
        </p:sp>
        <p:sp>
          <p:nvSpPr>
            <p:cNvPr id="95" name="圆角矩形 5">
              <a:extLst>
                <a:ext uri="{FF2B5EF4-FFF2-40B4-BE49-F238E27FC236}">
                  <a16:creationId xmlns:a16="http://schemas.microsoft.com/office/drawing/2014/main" id="{705B743E-63D9-45A8-8B36-07CA72D42DCA}"/>
                </a:ext>
              </a:extLst>
            </p:cNvPr>
            <p:cNvSpPr/>
            <p:nvPr/>
          </p:nvSpPr>
          <p:spPr>
            <a:xfrm>
              <a:off x="2733676" y="2317361"/>
              <a:ext cx="3562350" cy="2532511"/>
            </a:xfrm>
            <a:prstGeom prst="roundRect">
              <a:avLst>
                <a:gd name="adj" fmla="val 4817"/>
              </a:avLst>
            </a:prstGeom>
            <a:noFill/>
            <a:ln w="19050">
              <a:solidFill>
                <a:srgbClr val="1F497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kumimoji="1" lang="zh-CN" altLang="en-US" sz="1100">
                <a:solidFill>
                  <a:prstClr val="black"/>
                </a:solidFill>
                <a:ea typeface="微软雅黑"/>
                <a:cs typeface="+mn-ea"/>
                <a:sym typeface="+mn-lt"/>
              </a:endParaRPr>
            </a:p>
          </p:txBody>
        </p:sp>
        <p:pic>
          <p:nvPicPr>
            <p:cNvPr id="96" name="图片 95">
              <a:extLst>
                <a:ext uri="{FF2B5EF4-FFF2-40B4-BE49-F238E27FC236}">
                  <a16:creationId xmlns:a16="http://schemas.microsoft.com/office/drawing/2014/main" id="{4A039FA9-9999-414B-B6AB-32D0BD497E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4719" y="2943336"/>
              <a:ext cx="696797" cy="696798"/>
            </a:xfrm>
            <a:prstGeom prst="rect">
              <a:avLst/>
            </a:prstGeom>
          </p:spPr>
        </p:pic>
        <p:sp>
          <p:nvSpPr>
            <p:cNvPr id="97" name="矩形 96">
              <a:extLst>
                <a:ext uri="{FF2B5EF4-FFF2-40B4-BE49-F238E27FC236}">
                  <a16:creationId xmlns:a16="http://schemas.microsoft.com/office/drawing/2014/main" id="{9104632A-5835-4714-9F67-5F6838D1291D}"/>
                </a:ext>
              </a:extLst>
            </p:cNvPr>
            <p:cNvSpPr/>
            <p:nvPr/>
          </p:nvSpPr>
          <p:spPr>
            <a:xfrm>
              <a:off x="3341279" y="4369038"/>
              <a:ext cx="2335047" cy="361227"/>
            </a:xfrm>
            <a:prstGeom prst="rect">
              <a:avLst/>
            </a:prstGeom>
            <a:solidFill>
              <a:srgbClr val="C429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1" lang="zh-CN" altLang="en-US" sz="1100">
                  <a:solidFill>
                    <a:prstClr val="white"/>
                  </a:solidFill>
                  <a:ea typeface="微软雅黑"/>
                  <a:cs typeface="+mn-ea"/>
                  <a:sym typeface="+mn-lt"/>
                </a:rPr>
                <a:t>结果数据审核</a:t>
              </a:r>
              <a:endParaRPr kumimoji="1" lang="en-US" sz="1100" dirty="0">
                <a:solidFill>
                  <a:prstClr val="white"/>
                </a:solidFill>
                <a:ea typeface="微软雅黑"/>
                <a:cs typeface="+mn-ea"/>
                <a:sym typeface="+mn-lt"/>
              </a:endParaRPr>
            </a:p>
          </p:txBody>
        </p:sp>
        <p:sp>
          <p:nvSpPr>
            <p:cNvPr id="98" name="箭头: 右 27">
              <a:extLst>
                <a:ext uri="{FF2B5EF4-FFF2-40B4-BE49-F238E27FC236}">
                  <a16:creationId xmlns:a16="http://schemas.microsoft.com/office/drawing/2014/main" id="{E8992A3E-D74E-4A4D-BBD2-51AC7DAD6B3F}"/>
                </a:ext>
              </a:extLst>
            </p:cNvPr>
            <p:cNvSpPr/>
            <p:nvPr/>
          </p:nvSpPr>
          <p:spPr>
            <a:xfrm rot="5400000">
              <a:off x="4328189" y="3970631"/>
              <a:ext cx="361225" cy="432048"/>
            </a:xfrm>
            <a:prstGeom prst="rightArrow">
              <a:avLst/>
            </a:prstGeom>
            <a:solidFill>
              <a:schemeClr val="bg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800">
                <a:solidFill>
                  <a:prstClr val="black"/>
                </a:solidFill>
                <a:ea typeface="微软雅黑"/>
                <a:cs typeface="+mn-ea"/>
                <a:sym typeface="+mn-lt"/>
              </a:endParaRPr>
            </a:p>
          </p:txBody>
        </p:sp>
        <p:sp>
          <p:nvSpPr>
            <p:cNvPr id="99" name="箭头: 右 17">
              <a:extLst>
                <a:ext uri="{FF2B5EF4-FFF2-40B4-BE49-F238E27FC236}">
                  <a16:creationId xmlns:a16="http://schemas.microsoft.com/office/drawing/2014/main" id="{2B4A6E5E-C905-47D2-BE60-B5953C940B8B}"/>
                </a:ext>
              </a:extLst>
            </p:cNvPr>
            <p:cNvSpPr/>
            <p:nvPr/>
          </p:nvSpPr>
          <p:spPr>
            <a:xfrm rot="5400000">
              <a:off x="4277479" y="4907960"/>
              <a:ext cx="428111" cy="432048"/>
            </a:xfrm>
            <a:prstGeom prst="rightArrow">
              <a:avLst/>
            </a:prstGeom>
            <a:solidFill>
              <a:schemeClr val="bg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endParaRPr lang="en-US" sz="800">
                <a:solidFill>
                  <a:prstClr val="black"/>
                </a:solidFill>
                <a:ea typeface="微软雅黑"/>
                <a:cs typeface="+mn-ea"/>
                <a:sym typeface="+mn-lt"/>
              </a:endParaRPr>
            </a:p>
          </p:txBody>
        </p:sp>
        <p:sp>
          <p:nvSpPr>
            <p:cNvPr id="100" name="文本框 99">
              <a:extLst>
                <a:ext uri="{FF2B5EF4-FFF2-40B4-BE49-F238E27FC236}">
                  <a16:creationId xmlns:a16="http://schemas.microsoft.com/office/drawing/2014/main" id="{BDF45814-F589-43BF-8D94-AD1D1B0679C6}"/>
                </a:ext>
              </a:extLst>
            </p:cNvPr>
            <p:cNvSpPr txBox="1"/>
            <p:nvPr/>
          </p:nvSpPr>
          <p:spPr>
            <a:xfrm>
              <a:off x="3616721" y="5353660"/>
              <a:ext cx="1746490" cy="329223"/>
            </a:xfrm>
            <a:prstGeom prst="rect">
              <a:avLst/>
            </a:prstGeom>
            <a:noFill/>
          </p:spPr>
          <p:txBody>
            <a:bodyPr wrap="square" rtlCol="0">
              <a:spAutoFit/>
            </a:bodyPr>
            <a:lstStyle/>
            <a:p>
              <a:pPr algn="ctr">
                <a:defRPr/>
              </a:pPr>
              <a:r>
                <a:rPr lang="zh-CN" altLang="en-US" sz="1200">
                  <a:solidFill>
                    <a:prstClr val="black"/>
                  </a:solidFill>
                  <a:ea typeface="微软雅黑"/>
                  <a:cs typeface="+mn-ea"/>
                  <a:sym typeface="+mn-lt"/>
                </a:rPr>
                <a:t>最小化输出</a:t>
              </a:r>
              <a:endParaRPr lang="en-US" sz="1200">
                <a:solidFill>
                  <a:prstClr val="black"/>
                </a:solidFill>
                <a:ea typeface="微软雅黑"/>
                <a:cs typeface="+mn-ea"/>
                <a:sym typeface="+mn-lt"/>
              </a:endParaRPr>
            </a:p>
          </p:txBody>
        </p:sp>
        <p:sp>
          <p:nvSpPr>
            <p:cNvPr id="101" name="文本框 100">
              <a:extLst>
                <a:ext uri="{FF2B5EF4-FFF2-40B4-BE49-F238E27FC236}">
                  <a16:creationId xmlns:a16="http://schemas.microsoft.com/office/drawing/2014/main" id="{47B5E4C7-3F37-46C1-A63E-A2CC70F5450A}"/>
                </a:ext>
              </a:extLst>
            </p:cNvPr>
            <p:cNvSpPr txBox="1"/>
            <p:nvPr/>
          </p:nvSpPr>
          <p:spPr>
            <a:xfrm>
              <a:off x="4023783" y="2391915"/>
              <a:ext cx="932364" cy="310933"/>
            </a:xfrm>
            <a:prstGeom prst="rect">
              <a:avLst/>
            </a:prstGeom>
            <a:noFill/>
          </p:spPr>
          <p:txBody>
            <a:bodyPr wrap="square" rtlCol="0" anchor="ctr">
              <a:spAutoFit/>
            </a:bodyPr>
            <a:lstStyle/>
            <a:p>
              <a:pPr algn="ctr">
                <a:defRPr/>
              </a:pPr>
              <a:r>
                <a:rPr lang="zh-CN" altLang="en-US" sz="1100" b="1" dirty="0">
                  <a:solidFill>
                    <a:srgbClr val="1F4970"/>
                  </a:solidFill>
                  <a:ea typeface="微软雅黑"/>
                  <a:cs typeface="+mn-ea"/>
                  <a:sym typeface="+mn-lt"/>
                </a:rPr>
                <a:t>安全加固</a:t>
              </a:r>
              <a:endParaRPr lang="en-US" sz="1100" b="1" dirty="0">
                <a:solidFill>
                  <a:srgbClr val="1F4970"/>
                </a:solidFill>
                <a:ea typeface="微软雅黑"/>
                <a:cs typeface="+mn-ea"/>
                <a:sym typeface="+mn-lt"/>
              </a:endParaRPr>
            </a:p>
          </p:txBody>
        </p:sp>
        <p:sp>
          <p:nvSpPr>
            <p:cNvPr id="102" name="文本框 101">
              <a:extLst>
                <a:ext uri="{FF2B5EF4-FFF2-40B4-BE49-F238E27FC236}">
                  <a16:creationId xmlns:a16="http://schemas.microsoft.com/office/drawing/2014/main" id="{D5E76B2D-9215-4846-8766-B578469058F7}"/>
                </a:ext>
              </a:extLst>
            </p:cNvPr>
            <p:cNvSpPr txBox="1"/>
            <p:nvPr/>
          </p:nvSpPr>
          <p:spPr>
            <a:xfrm>
              <a:off x="-321696" y="3322587"/>
              <a:ext cx="899589" cy="512125"/>
            </a:xfrm>
            <a:prstGeom prst="rect">
              <a:avLst/>
            </a:prstGeom>
            <a:noFill/>
          </p:spPr>
          <p:txBody>
            <a:bodyPr wrap="square" rtlCol="0">
              <a:spAutoFit/>
            </a:bodyPr>
            <a:lstStyle/>
            <a:p>
              <a:pPr algn="ctr">
                <a:defRPr/>
              </a:pPr>
              <a:r>
                <a:rPr lang="zh-CN" altLang="en-US" sz="1100" b="1" dirty="0">
                  <a:solidFill>
                    <a:prstClr val="black"/>
                  </a:solidFill>
                  <a:ea typeface="微软雅黑"/>
                  <a:cs typeface="+mn-ea"/>
                  <a:sym typeface="+mn-lt"/>
                </a:rPr>
                <a:t>各级</a:t>
              </a:r>
              <a:endParaRPr lang="en-US" altLang="zh-CN" sz="1100" b="1" dirty="0">
                <a:solidFill>
                  <a:prstClr val="black"/>
                </a:solidFill>
                <a:ea typeface="微软雅黑"/>
                <a:cs typeface="+mn-ea"/>
                <a:sym typeface="+mn-lt"/>
              </a:endParaRPr>
            </a:p>
            <a:p>
              <a:pPr algn="ctr">
                <a:defRPr/>
              </a:pPr>
              <a:r>
                <a:rPr lang="zh-CN" altLang="en-US" sz="1100" b="1" dirty="0">
                  <a:solidFill>
                    <a:prstClr val="black"/>
                  </a:solidFill>
                  <a:ea typeface="微软雅黑"/>
                  <a:cs typeface="+mn-ea"/>
                  <a:sym typeface="+mn-lt"/>
                </a:rPr>
                <a:t>政府</a:t>
              </a:r>
              <a:endParaRPr lang="en-US" altLang="zh-CN" sz="1100" b="1" dirty="0">
                <a:solidFill>
                  <a:prstClr val="black"/>
                </a:solidFill>
                <a:ea typeface="微软雅黑"/>
                <a:cs typeface="+mn-ea"/>
                <a:sym typeface="+mn-lt"/>
              </a:endParaRPr>
            </a:p>
          </p:txBody>
        </p:sp>
        <p:sp>
          <p:nvSpPr>
            <p:cNvPr id="103" name="箭头: 右 21">
              <a:extLst>
                <a:ext uri="{FF2B5EF4-FFF2-40B4-BE49-F238E27FC236}">
                  <a16:creationId xmlns:a16="http://schemas.microsoft.com/office/drawing/2014/main" id="{4C61DC13-E6FF-4B7D-85DE-3BDB9ACD374C}"/>
                </a:ext>
              </a:extLst>
            </p:cNvPr>
            <p:cNvSpPr/>
            <p:nvPr/>
          </p:nvSpPr>
          <p:spPr>
            <a:xfrm>
              <a:off x="1639836" y="3071708"/>
              <a:ext cx="1120621" cy="503038"/>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solidFill>
                  <a:prstClr val="black"/>
                </a:solidFill>
                <a:ea typeface="微软雅黑"/>
                <a:cs typeface="+mn-ea"/>
                <a:sym typeface="+mn-lt"/>
              </a:endParaRPr>
            </a:p>
          </p:txBody>
        </p:sp>
        <p:sp>
          <p:nvSpPr>
            <p:cNvPr id="104" name="箭头: 右 21">
              <a:extLst>
                <a:ext uri="{FF2B5EF4-FFF2-40B4-BE49-F238E27FC236}">
                  <a16:creationId xmlns:a16="http://schemas.microsoft.com/office/drawing/2014/main" id="{78E5162A-3C55-4B15-9DED-80644580C558}"/>
                </a:ext>
              </a:extLst>
            </p:cNvPr>
            <p:cNvSpPr/>
            <p:nvPr/>
          </p:nvSpPr>
          <p:spPr>
            <a:xfrm flipH="1">
              <a:off x="6274374" y="3071707"/>
              <a:ext cx="1146620" cy="503038"/>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800">
                <a:solidFill>
                  <a:prstClr val="black"/>
                </a:solidFill>
                <a:ea typeface="微软雅黑"/>
                <a:cs typeface="+mn-ea"/>
                <a:sym typeface="+mn-lt"/>
              </a:endParaRPr>
            </a:p>
          </p:txBody>
        </p:sp>
        <p:sp>
          <p:nvSpPr>
            <p:cNvPr id="105" name="文本框 104">
              <a:extLst>
                <a:ext uri="{FF2B5EF4-FFF2-40B4-BE49-F238E27FC236}">
                  <a16:creationId xmlns:a16="http://schemas.microsoft.com/office/drawing/2014/main" id="{FDC264C6-5884-4DEE-8ECB-DEDF7765096C}"/>
                </a:ext>
              </a:extLst>
            </p:cNvPr>
            <p:cNvSpPr txBox="1"/>
            <p:nvPr/>
          </p:nvSpPr>
          <p:spPr>
            <a:xfrm>
              <a:off x="1591443" y="2864815"/>
              <a:ext cx="1131616" cy="256063"/>
            </a:xfrm>
            <a:prstGeom prst="rect">
              <a:avLst/>
            </a:prstGeom>
            <a:noFill/>
          </p:spPr>
          <p:txBody>
            <a:bodyPr wrap="square" rtlCol="0">
              <a:spAutoFit/>
            </a:bodyPr>
            <a:lstStyle/>
            <a:p>
              <a:pPr algn="ctr">
                <a:defRPr/>
              </a:pPr>
              <a:r>
                <a:rPr lang="zh-CN" altLang="en-US" sz="800" dirty="0">
                  <a:solidFill>
                    <a:prstClr val="black"/>
                  </a:solidFill>
                  <a:ea typeface="微软雅黑"/>
                  <a:cs typeface="+mn-ea"/>
                  <a:sym typeface="+mn-lt"/>
                </a:rPr>
                <a:t>数据加密上传</a:t>
              </a:r>
              <a:endParaRPr lang="en-US" sz="800" dirty="0">
                <a:solidFill>
                  <a:prstClr val="black"/>
                </a:solidFill>
                <a:ea typeface="微软雅黑"/>
                <a:cs typeface="+mn-ea"/>
                <a:sym typeface="+mn-lt"/>
              </a:endParaRPr>
            </a:p>
          </p:txBody>
        </p:sp>
        <p:sp>
          <p:nvSpPr>
            <p:cNvPr id="106" name="文本框 105">
              <a:extLst>
                <a:ext uri="{FF2B5EF4-FFF2-40B4-BE49-F238E27FC236}">
                  <a16:creationId xmlns:a16="http://schemas.microsoft.com/office/drawing/2014/main" id="{2175448B-5678-4D16-B09B-A03E6DFE4581}"/>
                </a:ext>
              </a:extLst>
            </p:cNvPr>
            <p:cNvSpPr txBox="1"/>
            <p:nvPr/>
          </p:nvSpPr>
          <p:spPr>
            <a:xfrm>
              <a:off x="6411198" y="2825221"/>
              <a:ext cx="1131616" cy="256063"/>
            </a:xfrm>
            <a:prstGeom prst="rect">
              <a:avLst/>
            </a:prstGeom>
            <a:noFill/>
          </p:spPr>
          <p:txBody>
            <a:bodyPr wrap="square" rtlCol="0">
              <a:spAutoFit/>
            </a:bodyPr>
            <a:lstStyle/>
            <a:p>
              <a:pPr algn="ctr">
                <a:defRPr/>
              </a:pPr>
              <a:r>
                <a:rPr lang="zh-CN" altLang="en-US" sz="800" dirty="0">
                  <a:solidFill>
                    <a:prstClr val="black"/>
                  </a:solidFill>
                  <a:ea typeface="微软雅黑"/>
                  <a:cs typeface="+mn-ea"/>
                  <a:sym typeface="+mn-lt"/>
                </a:rPr>
                <a:t>数据加密上传</a:t>
              </a:r>
              <a:endParaRPr lang="en-US" sz="800" dirty="0">
                <a:solidFill>
                  <a:prstClr val="black"/>
                </a:solidFill>
                <a:ea typeface="微软雅黑"/>
                <a:cs typeface="+mn-ea"/>
                <a:sym typeface="+mn-lt"/>
              </a:endParaRPr>
            </a:p>
          </p:txBody>
        </p:sp>
      </p:grpSp>
      <p:sp>
        <p:nvSpPr>
          <p:cNvPr id="107" name="KSO_Shape">
            <a:extLst>
              <a:ext uri="{FF2B5EF4-FFF2-40B4-BE49-F238E27FC236}">
                <a16:creationId xmlns:a16="http://schemas.microsoft.com/office/drawing/2014/main" id="{2E4F7EF4-6F1D-48EB-B1D4-E2A9F11A346C}"/>
              </a:ext>
            </a:extLst>
          </p:cNvPr>
          <p:cNvSpPr/>
          <p:nvPr/>
        </p:nvSpPr>
        <p:spPr bwMode="auto">
          <a:xfrm>
            <a:off x="698945" y="1731900"/>
            <a:ext cx="300707" cy="298672"/>
          </a:xfrm>
          <a:custGeom>
            <a:avLst/>
            <a:gdLst>
              <a:gd name="T0" fmla="*/ 1009307 w 2289175"/>
              <a:gd name="T1" fmla="*/ 1299506 h 2209800"/>
              <a:gd name="T2" fmla="*/ 693568 w 2289175"/>
              <a:gd name="T3" fmla="*/ 1298185 h 2209800"/>
              <a:gd name="T4" fmla="*/ 1451869 w 2289175"/>
              <a:gd name="T5" fmla="*/ 1294673 h 2209800"/>
              <a:gd name="T6" fmla="*/ 252326 w 2289175"/>
              <a:gd name="T7" fmla="*/ 1293352 h 2209800"/>
              <a:gd name="T8" fmla="*/ 1451869 w 2289175"/>
              <a:gd name="T9" fmla="*/ 1058774 h 2209800"/>
              <a:gd name="T10" fmla="*/ 252326 w 2289175"/>
              <a:gd name="T11" fmla="*/ 1057453 h 2209800"/>
              <a:gd name="T12" fmla="*/ 1009307 w 2289175"/>
              <a:gd name="T13" fmla="*/ 1023493 h 2209800"/>
              <a:gd name="T14" fmla="*/ 693568 w 2289175"/>
              <a:gd name="T15" fmla="*/ 1022172 h 2209800"/>
              <a:gd name="T16" fmla="*/ 1672753 w 2289175"/>
              <a:gd name="T17" fmla="*/ 821818 h 2209800"/>
              <a:gd name="T18" fmla="*/ 252326 w 2289175"/>
              <a:gd name="T19" fmla="*/ 819176 h 2209800"/>
              <a:gd name="T20" fmla="*/ 473476 w 2289175"/>
              <a:gd name="T21" fmla="*/ 819176 h 2209800"/>
              <a:gd name="T22" fmla="*/ 1229928 w 2289175"/>
              <a:gd name="T23" fmla="*/ 744839 h 2209800"/>
              <a:gd name="T24" fmla="*/ 915509 w 2289175"/>
              <a:gd name="T25" fmla="*/ 743518 h 2209800"/>
              <a:gd name="T26" fmla="*/ 1229928 w 2289175"/>
              <a:gd name="T27" fmla="*/ 464864 h 2209800"/>
              <a:gd name="T28" fmla="*/ 915509 w 2289175"/>
              <a:gd name="T29" fmla="*/ 463544 h 2209800"/>
              <a:gd name="T30" fmla="*/ 632534 w 2289175"/>
              <a:gd name="T31" fmla="*/ 349491 h 2209800"/>
              <a:gd name="T32" fmla="*/ 620380 w 2289175"/>
              <a:gd name="T33" fmla="*/ 355302 h 2209800"/>
              <a:gd name="T34" fmla="*/ 614567 w 2289175"/>
              <a:gd name="T35" fmla="*/ 367454 h 2209800"/>
              <a:gd name="T36" fmla="*/ 1322667 w 2289175"/>
              <a:gd name="T37" fmla="*/ 369831 h 2209800"/>
              <a:gd name="T38" fmla="*/ 1319497 w 2289175"/>
              <a:gd name="T39" fmla="*/ 358473 h 2209800"/>
              <a:gd name="T40" fmla="*/ 1306550 w 2289175"/>
              <a:gd name="T41" fmla="*/ 349755 h 2209800"/>
              <a:gd name="T42" fmla="*/ 1139829 w 2289175"/>
              <a:gd name="T43" fmla="*/ 0 h 2209800"/>
              <a:gd name="T44" fmla="*/ 1324252 w 2289175"/>
              <a:gd name="T45" fmla="*/ 228239 h 2209800"/>
              <a:gd name="T46" fmla="*/ 1358072 w 2289175"/>
              <a:gd name="T47" fmla="*/ 237749 h 2209800"/>
              <a:gd name="T48" fmla="*/ 1387929 w 2289175"/>
              <a:gd name="T49" fmla="*/ 255183 h 2209800"/>
              <a:gd name="T50" fmla="*/ 1412764 w 2289175"/>
              <a:gd name="T51" fmla="*/ 278694 h 2209800"/>
              <a:gd name="T52" fmla="*/ 1431524 w 2289175"/>
              <a:gd name="T53" fmla="*/ 307488 h 2209800"/>
              <a:gd name="T54" fmla="*/ 1442621 w 2289175"/>
              <a:gd name="T55" fmla="*/ 341038 h 2209800"/>
              <a:gd name="T56" fmla="*/ 1445527 w 2289175"/>
              <a:gd name="T57" fmla="*/ 695547 h 2209800"/>
              <a:gd name="T58" fmla="*/ 1665885 w 2289175"/>
              <a:gd name="T59" fmla="*/ 693698 h 2209800"/>
              <a:gd name="T60" fmla="*/ 1701025 w 2289175"/>
              <a:gd name="T61" fmla="*/ 700038 h 2209800"/>
              <a:gd name="T62" fmla="*/ 1732731 w 2289175"/>
              <a:gd name="T63" fmla="*/ 714038 h 2209800"/>
              <a:gd name="T64" fmla="*/ 1759681 w 2289175"/>
              <a:gd name="T65" fmla="*/ 735436 h 2209800"/>
              <a:gd name="T66" fmla="*/ 1781083 w 2289175"/>
              <a:gd name="T67" fmla="*/ 762381 h 2209800"/>
              <a:gd name="T68" fmla="*/ 1795350 w 2289175"/>
              <a:gd name="T69" fmla="*/ 793816 h 2209800"/>
              <a:gd name="T70" fmla="*/ 1801691 w 2289175"/>
              <a:gd name="T71" fmla="*/ 828950 h 2209800"/>
              <a:gd name="T72" fmla="*/ 1800370 w 2289175"/>
              <a:gd name="T73" fmla="*/ 1703601 h 2209800"/>
              <a:gd name="T74" fmla="*/ 0 w 2289175"/>
              <a:gd name="T75" fmla="*/ 1709941 h 2209800"/>
              <a:gd name="T76" fmla="*/ 123125 w 2289175"/>
              <a:gd name="T77" fmla="*/ 1683524 h 2209800"/>
              <a:gd name="T78" fmla="*/ 126295 w 2289175"/>
              <a:gd name="T79" fmla="*/ 806496 h 2209800"/>
              <a:gd name="T80" fmla="*/ 137393 w 2289175"/>
              <a:gd name="T81" fmla="*/ 773211 h 2209800"/>
              <a:gd name="T82" fmla="*/ 155888 w 2289175"/>
              <a:gd name="T83" fmla="*/ 744153 h 2209800"/>
              <a:gd name="T84" fmla="*/ 180989 w 2289175"/>
              <a:gd name="T85" fmla="*/ 720643 h 2209800"/>
              <a:gd name="T86" fmla="*/ 210581 w 2289175"/>
              <a:gd name="T87" fmla="*/ 703208 h 2209800"/>
              <a:gd name="T88" fmla="*/ 244664 w 2289175"/>
              <a:gd name="T89" fmla="*/ 693698 h 2209800"/>
              <a:gd name="T90" fmla="*/ 467399 w 2289175"/>
              <a:gd name="T91" fmla="*/ 692377 h 2209800"/>
              <a:gd name="T92" fmla="*/ 491707 w 2289175"/>
              <a:gd name="T93" fmla="*/ 362170 h 2209800"/>
              <a:gd name="T94" fmla="*/ 498048 w 2289175"/>
              <a:gd name="T95" fmla="*/ 327301 h 2209800"/>
              <a:gd name="T96" fmla="*/ 512315 w 2289175"/>
              <a:gd name="T97" fmla="*/ 295601 h 2209800"/>
              <a:gd name="T98" fmla="*/ 533717 w 2289175"/>
              <a:gd name="T99" fmla="*/ 268656 h 2209800"/>
              <a:gd name="T100" fmla="*/ 560403 w 2289175"/>
              <a:gd name="T101" fmla="*/ 247259 h 2209800"/>
              <a:gd name="T102" fmla="*/ 592373 w 2289175"/>
              <a:gd name="T103" fmla="*/ 232994 h 2209800"/>
              <a:gd name="T104" fmla="*/ 627250 w 2289175"/>
              <a:gd name="T105" fmla="*/ 226654 h 22098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89175" h="2209800">
                <a:moveTo>
                  <a:pt x="1212850" y="1562100"/>
                </a:moveTo>
                <a:lnTo>
                  <a:pt x="1477963" y="1562100"/>
                </a:lnTo>
                <a:lnTo>
                  <a:pt x="1477963" y="1747838"/>
                </a:lnTo>
                <a:lnTo>
                  <a:pt x="1212850" y="1747838"/>
                </a:lnTo>
                <a:lnTo>
                  <a:pt x="1212850" y="1562100"/>
                </a:lnTo>
                <a:close/>
                <a:moveTo>
                  <a:pt x="833437" y="1560513"/>
                </a:moveTo>
                <a:lnTo>
                  <a:pt x="1100137" y="1560513"/>
                </a:lnTo>
                <a:lnTo>
                  <a:pt x="1100137" y="1746251"/>
                </a:lnTo>
                <a:lnTo>
                  <a:pt x="833437" y="1746251"/>
                </a:lnTo>
                <a:lnTo>
                  <a:pt x="833437" y="1560513"/>
                </a:lnTo>
                <a:close/>
                <a:moveTo>
                  <a:pt x="1744662" y="1556291"/>
                </a:moveTo>
                <a:lnTo>
                  <a:pt x="1744662" y="1740785"/>
                </a:lnTo>
                <a:lnTo>
                  <a:pt x="2010092" y="1740785"/>
                </a:lnTo>
                <a:lnTo>
                  <a:pt x="2010092" y="1556291"/>
                </a:lnTo>
                <a:lnTo>
                  <a:pt x="1744662" y="1556291"/>
                </a:lnTo>
                <a:close/>
                <a:moveTo>
                  <a:pt x="303212" y="1554703"/>
                </a:moveTo>
                <a:lnTo>
                  <a:pt x="303212" y="1739197"/>
                </a:lnTo>
                <a:lnTo>
                  <a:pt x="568960" y="1739197"/>
                </a:lnTo>
                <a:lnTo>
                  <a:pt x="568960" y="1554703"/>
                </a:lnTo>
                <a:lnTo>
                  <a:pt x="303212" y="1554703"/>
                </a:lnTo>
                <a:close/>
                <a:moveTo>
                  <a:pt x="1744662" y="1272723"/>
                </a:moveTo>
                <a:lnTo>
                  <a:pt x="1744662" y="1457852"/>
                </a:lnTo>
                <a:lnTo>
                  <a:pt x="2010092" y="1457852"/>
                </a:lnTo>
                <a:lnTo>
                  <a:pt x="2010092" y="1272723"/>
                </a:lnTo>
                <a:lnTo>
                  <a:pt x="1744662" y="1272723"/>
                </a:lnTo>
                <a:close/>
                <a:moveTo>
                  <a:pt x="303212" y="1271135"/>
                </a:moveTo>
                <a:lnTo>
                  <a:pt x="303212" y="1456264"/>
                </a:lnTo>
                <a:lnTo>
                  <a:pt x="568960" y="1456264"/>
                </a:lnTo>
                <a:lnTo>
                  <a:pt x="568960" y="1271135"/>
                </a:lnTo>
                <a:lnTo>
                  <a:pt x="303212" y="1271135"/>
                </a:lnTo>
                <a:close/>
                <a:moveTo>
                  <a:pt x="1212850" y="1230313"/>
                </a:moveTo>
                <a:lnTo>
                  <a:pt x="1477963" y="1230313"/>
                </a:lnTo>
                <a:lnTo>
                  <a:pt x="1477963" y="1414463"/>
                </a:lnTo>
                <a:lnTo>
                  <a:pt x="1212850" y="1414463"/>
                </a:lnTo>
                <a:lnTo>
                  <a:pt x="1212850" y="1230313"/>
                </a:lnTo>
                <a:close/>
                <a:moveTo>
                  <a:pt x="833437" y="1228725"/>
                </a:moveTo>
                <a:lnTo>
                  <a:pt x="1100137" y="1228725"/>
                </a:lnTo>
                <a:lnTo>
                  <a:pt x="1100137" y="1412875"/>
                </a:lnTo>
                <a:lnTo>
                  <a:pt x="833437" y="1412875"/>
                </a:lnTo>
                <a:lnTo>
                  <a:pt x="833437" y="1228725"/>
                </a:lnTo>
                <a:close/>
                <a:moveTo>
                  <a:pt x="1744662" y="986297"/>
                </a:moveTo>
                <a:lnTo>
                  <a:pt x="1744662" y="987885"/>
                </a:lnTo>
                <a:lnTo>
                  <a:pt x="1744662" y="1171426"/>
                </a:lnTo>
                <a:lnTo>
                  <a:pt x="2010092" y="1171426"/>
                </a:lnTo>
                <a:lnTo>
                  <a:pt x="2010092" y="987885"/>
                </a:lnTo>
                <a:lnTo>
                  <a:pt x="2010092" y="986297"/>
                </a:lnTo>
                <a:lnTo>
                  <a:pt x="2007870" y="986297"/>
                </a:lnTo>
                <a:lnTo>
                  <a:pt x="1746885" y="986297"/>
                </a:lnTo>
                <a:lnTo>
                  <a:pt x="1744662" y="986297"/>
                </a:lnTo>
                <a:close/>
                <a:moveTo>
                  <a:pt x="303212" y="984709"/>
                </a:moveTo>
                <a:lnTo>
                  <a:pt x="303212" y="986297"/>
                </a:lnTo>
                <a:lnTo>
                  <a:pt x="303212" y="1169838"/>
                </a:lnTo>
                <a:lnTo>
                  <a:pt x="568960" y="1169838"/>
                </a:lnTo>
                <a:lnTo>
                  <a:pt x="568960" y="986297"/>
                </a:lnTo>
                <a:lnTo>
                  <a:pt x="568960" y="984709"/>
                </a:lnTo>
                <a:lnTo>
                  <a:pt x="566420" y="984709"/>
                </a:lnTo>
                <a:lnTo>
                  <a:pt x="305435" y="984709"/>
                </a:lnTo>
                <a:lnTo>
                  <a:pt x="303212" y="984709"/>
                </a:lnTo>
                <a:close/>
                <a:moveTo>
                  <a:pt x="1212850" y="895350"/>
                </a:moveTo>
                <a:lnTo>
                  <a:pt x="1477963" y="895350"/>
                </a:lnTo>
                <a:lnTo>
                  <a:pt x="1477963" y="1079500"/>
                </a:lnTo>
                <a:lnTo>
                  <a:pt x="1212850" y="1079500"/>
                </a:lnTo>
                <a:lnTo>
                  <a:pt x="1212850" y="895350"/>
                </a:lnTo>
                <a:close/>
                <a:moveTo>
                  <a:pt x="833437" y="893763"/>
                </a:moveTo>
                <a:lnTo>
                  <a:pt x="1100137" y="893763"/>
                </a:lnTo>
                <a:lnTo>
                  <a:pt x="1100137" y="1077913"/>
                </a:lnTo>
                <a:lnTo>
                  <a:pt x="833437" y="1077913"/>
                </a:lnTo>
                <a:lnTo>
                  <a:pt x="833437" y="893763"/>
                </a:lnTo>
                <a:close/>
                <a:moveTo>
                  <a:pt x="1212850" y="558800"/>
                </a:moveTo>
                <a:lnTo>
                  <a:pt x="1477963" y="558800"/>
                </a:lnTo>
                <a:lnTo>
                  <a:pt x="1477963" y="744538"/>
                </a:lnTo>
                <a:lnTo>
                  <a:pt x="1212850" y="744538"/>
                </a:lnTo>
                <a:lnTo>
                  <a:pt x="1212850" y="558800"/>
                </a:lnTo>
                <a:close/>
                <a:moveTo>
                  <a:pt x="833437" y="557213"/>
                </a:moveTo>
                <a:lnTo>
                  <a:pt x="1100137" y="557213"/>
                </a:lnTo>
                <a:lnTo>
                  <a:pt x="1100137" y="742951"/>
                </a:lnTo>
                <a:lnTo>
                  <a:pt x="833437" y="742951"/>
                </a:lnTo>
                <a:lnTo>
                  <a:pt x="833437" y="557213"/>
                </a:lnTo>
                <a:close/>
                <a:moveTo>
                  <a:pt x="762952" y="419796"/>
                </a:moveTo>
                <a:lnTo>
                  <a:pt x="760095" y="420113"/>
                </a:lnTo>
                <a:lnTo>
                  <a:pt x="757872" y="420431"/>
                </a:lnTo>
                <a:lnTo>
                  <a:pt x="755332" y="421066"/>
                </a:lnTo>
                <a:lnTo>
                  <a:pt x="753110" y="421701"/>
                </a:lnTo>
                <a:lnTo>
                  <a:pt x="748982" y="423924"/>
                </a:lnTo>
                <a:lnTo>
                  <a:pt x="745490" y="427099"/>
                </a:lnTo>
                <a:lnTo>
                  <a:pt x="742315" y="430910"/>
                </a:lnTo>
                <a:lnTo>
                  <a:pt x="740092" y="434720"/>
                </a:lnTo>
                <a:lnTo>
                  <a:pt x="739140" y="436943"/>
                </a:lnTo>
                <a:lnTo>
                  <a:pt x="738822" y="439483"/>
                </a:lnTo>
                <a:lnTo>
                  <a:pt x="738505" y="441706"/>
                </a:lnTo>
                <a:lnTo>
                  <a:pt x="738188" y="444564"/>
                </a:lnTo>
                <a:lnTo>
                  <a:pt x="738188" y="2050075"/>
                </a:lnTo>
                <a:lnTo>
                  <a:pt x="762952" y="2050075"/>
                </a:lnTo>
                <a:lnTo>
                  <a:pt x="1589405" y="2050075"/>
                </a:lnTo>
                <a:lnTo>
                  <a:pt x="1589405" y="444564"/>
                </a:lnTo>
                <a:lnTo>
                  <a:pt x="1589405" y="441706"/>
                </a:lnTo>
                <a:lnTo>
                  <a:pt x="1589088" y="439483"/>
                </a:lnTo>
                <a:lnTo>
                  <a:pt x="1588770" y="436943"/>
                </a:lnTo>
                <a:lnTo>
                  <a:pt x="1587500" y="434720"/>
                </a:lnTo>
                <a:lnTo>
                  <a:pt x="1585595" y="430910"/>
                </a:lnTo>
                <a:lnTo>
                  <a:pt x="1582420" y="427099"/>
                </a:lnTo>
                <a:lnTo>
                  <a:pt x="1578928" y="423924"/>
                </a:lnTo>
                <a:lnTo>
                  <a:pt x="1574482" y="421701"/>
                </a:lnTo>
                <a:lnTo>
                  <a:pt x="1572578" y="421066"/>
                </a:lnTo>
                <a:lnTo>
                  <a:pt x="1570038" y="420431"/>
                </a:lnTo>
                <a:lnTo>
                  <a:pt x="1567498" y="420113"/>
                </a:lnTo>
                <a:lnTo>
                  <a:pt x="1564958" y="419796"/>
                </a:lnTo>
                <a:lnTo>
                  <a:pt x="762952" y="419796"/>
                </a:lnTo>
                <a:close/>
                <a:moveTo>
                  <a:pt x="1252855" y="0"/>
                </a:moveTo>
                <a:lnTo>
                  <a:pt x="1369695" y="0"/>
                </a:lnTo>
                <a:lnTo>
                  <a:pt x="1369695" y="272454"/>
                </a:lnTo>
                <a:lnTo>
                  <a:pt x="1564958" y="272454"/>
                </a:lnTo>
                <a:lnTo>
                  <a:pt x="1574165" y="272454"/>
                </a:lnTo>
                <a:lnTo>
                  <a:pt x="1582738" y="273407"/>
                </a:lnTo>
                <a:lnTo>
                  <a:pt x="1591310" y="274360"/>
                </a:lnTo>
                <a:lnTo>
                  <a:pt x="1599565" y="275947"/>
                </a:lnTo>
                <a:lnTo>
                  <a:pt x="1607820" y="278170"/>
                </a:lnTo>
                <a:lnTo>
                  <a:pt x="1616392" y="280076"/>
                </a:lnTo>
                <a:lnTo>
                  <a:pt x="1624012" y="282616"/>
                </a:lnTo>
                <a:lnTo>
                  <a:pt x="1631950" y="285791"/>
                </a:lnTo>
                <a:lnTo>
                  <a:pt x="1639570" y="289284"/>
                </a:lnTo>
                <a:lnTo>
                  <a:pt x="1646872" y="293412"/>
                </a:lnTo>
                <a:lnTo>
                  <a:pt x="1654175" y="297223"/>
                </a:lnTo>
                <a:lnTo>
                  <a:pt x="1661160" y="301669"/>
                </a:lnTo>
                <a:lnTo>
                  <a:pt x="1667828" y="306749"/>
                </a:lnTo>
                <a:lnTo>
                  <a:pt x="1674495" y="311830"/>
                </a:lnTo>
                <a:lnTo>
                  <a:pt x="1680845" y="316911"/>
                </a:lnTo>
                <a:lnTo>
                  <a:pt x="1686560" y="322944"/>
                </a:lnTo>
                <a:lnTo>
                  <a:pt x="1692275" y="328660"/>
                </a:lnTo>
                <a:lnTo>
                  <a:pt x="1697672" y="335011"/>
                </a:lnTo>
                <a:lnTo>
                  <a:pt x="1702752" y="341362"/>
                </a:lnTo>
                <a:lnTo>
                  <a:pt x="1707515" y="348348"/>
                </a:lnTo>
                <a:lnTo>
                  <a:pt x="1712278" y="355334"/>
                </a:lnTo>
                <a:lnTo>
                  <a:pt x="1716088" y="362637"/>
                </a:lnTo>
                <a:lnTo>
                  <a:pt x="1720215" y="369623"/>
                </a:lnTo>
                <a:lnTo>
                  <a:pt x="1723708" y="377562"/>
                </a:lnTo>
                <a:lnTo>
                  <a:pt x="1726565" y="385501"/>
                </a:lnTo>
                <a:lnTo>
                  <a:pt x="1729105" y="393439"/>
                </a:lnTo>
                <a:lnTo>
                  <a:pt x="1731645" y="401696"/>
                </a:lnTo>
                <a:lnTo>
                  <a:pt x="1733550" y="409952"/>
                </a:lnTo>
                <a:lnTo>
                  <a:pt x="1735138" y="418208"/>
                </a:lnTo>
                <a:lnTo>
                  <a:pt x="1736408" y="426782"/>
                </a:lnTo>
                <a:lnTo>
                  <a:pt x="1736725" y="435355"/>
                </a:lnTo>
                <a:lnTo>
                  <a:pt x="1737042" y="444564"/>
                </a:lnTo>
                <a:lnTo>
                  <a:pt x="1737042" y="836098"/>
                </a:lnTo>
                <a:lnTo>
                  <a:pt x="1749425" y="834192"/>
                </a:lnTo>
                <a:lnTo>
                  <a:pt x="1755140" y="833875"/>
                </a:lnTo>
                <a:lnTo>
                  <a:pt x="1761490" y="833557"/>
                </a:lnTo>
                <a:lnTo>
                  <a:pt x="1992948" y="833557"/>
                </a:lnTo>
                <a:lnTo>
                  <a:pt x="2001838" y="833875"/>
                </a:lnTo>
                <a:lnTo>
                  <a:pt x="2010728" y="834192"/>
                </a:lnTo>
                <a:lnTo>
                  <a:pt x="2019300" y="835463"/>
                </a:lnTo>
                <a:lnTo>
                  <a:pt x="2027555" y="837050"/>
                </a:lnTo>
                <a:lnTo>
                  <a:pt x="2035810" y="838956"/>
                </a:lnTo>
                <a:lnTo>
                  <a:pt x="2044065" y="841496"/>
                </a:lnTo>
                <a:lnTo>
                  <a:pt x="2052002" y="844036"/>
                </a:lnTo>
                <a:lnTo>
                  <a:pt x="2059940" y="846894"/>
                </a:lnTo>
                <a:lnTo>
                  <a:pt x="2067560" y="850387"/>
                </a:lnTo>
                <a:lnTo>
                  <a:pt x="2074862" y="854515"/>
                </a:lnTo>
                <a:lnTo>
                  <a:pt x="2082165" y="858326"/>
                </a:lnTo>
                <a:lnTo>
                  <a:pt x="2089468" y="863089"/>
                </a:lnTo>
                <a:lnTo>
                  <a:pt x="2096135" y="867852"/>
                </a:lnTo>
                <a:lnTo>
                  <a:pt x="2102485" y="872933"/>
                </a:lnTo>
                <a:lnTo>
                  <a:pt x="2108518" y="878331"/>
                </a:lnTo>
                <a:lnTo>
                  <a:pt x="2114550" y="884047"/>
                </a:lnTo>
                <a:lnTo>
                  <a:pt x="2120582" y="889763"/>
                </a:lnTo>
                <a:lnTo>
                  <a:pt x="2125662" y="896114"/>
                </a:lnTo>
                <a:lnTo>
                  <a:pt x="2130742" y="902782"/>
                </a:lnTo>
                <a:lnTo>
                  <a:pt x="2135822" y="909451"/>
                </a:lnTo>
                <a:lnTo>
                  <a:pt x="2140268" y="916437"/>
                </a:lnTo>
                <a:lnTo>
                  <a:pt x="2144395" y="923740"/>
                </a:lnTo>
                <a:lnTo>
                  <a:pt x="2147888" y="931044"/>
                </a:lnTo>
                <a:lnTo>
                  <a:pt x="2151698" y="938665"/>
                </a:lnTo>
                <a:lnTo>
                  <a:pt x="2154555" y="946604"/>
                </a:lnTo>
                <a:lnTo>
                  <a:pt x="2157412" y="954225"/>
                </a:lnTo>
                <a:lnTo>
                  <a:pt x="2159952" y="962481"/>
                </a:lnTo>
                <a:lnTo>
                  <a:pt x="2161540" y="970737"/>
                </a:lnTo>
                <a:lnTo>
                  <a:pt x="2162810" y="979628"/>
                </a:lnTo>
                <a:lnTo>
                  <a:pt x="2164080" y="987885"/>
                </a:lnTo>
                <a:lnTo>
                  <a:pt x="2165032" y="996458"/>
                </a:lnTo>
                <a:lnTo>
                  <a:pt x="2165032" y="1005667"/>
                </a:lnTo>
                <a:lnTo>
                  <a:pt x="2165032" y="2025306"/>
                </a:lnTo>
                <a:lnTo>
                  <a:pt x="2165032" y="2032927"/>
                </a:lnTo>
                <a:lnTo>
                  <a:pt x="2164080" y="2040548"/>
                </a:lnTo>
                <a:lnTo>
                  <a:pt x="2163445" y="2047852"/>
                </a:lnTo>
                <a:lnTo>
                  <a:pt x="2162175" y="2055473"/>
                </a:lnTo>
                <a:lnTo>
                  <a:pt x="2289175" y="2055473"/>
                </a:lnTo>
                <a:lnTo>
                  <a:pt x="2289175" y="2209800"/>
                </a:lnTo>
                <a:lnTo>
                  <a:pt x="0" y="2209800"/>
                </a:lnTo>
                <a:lnTo>
                  <a:pt x="0" y="2055473"/>
                </a:lnTo>
                <a:lnTo>
                  <a:pt x="151765" y="2055473"/>
                </a:lnTo>
                <a:lnTo>
                  <a:pt x="150178" y="2047534"/>
                </a:lnTo>
                <a:lnTo>
                  <a:pt x="149225" y="2039596"/>
                </a:lnTo>
                <a:lnTo>
                  <a:pt x="148590" y="2031975"/>
                </a:lnTo>
                <a:lnTo>
                  <a:pt x="147955" y="2023718"/>
                </a:lnTo>
                <a:lnTo>
                  <a:pt x="147955" y="1004079"/>
                </a:lnTo>
                <a:lnTo>
                  <a:pt x="148590" y="994871"/>
                </a:lnTo>
                <a:lnTo>
                  <a:pt x="149225" y="986297"/>
                </a:lnTo>
                <a:lnTo>
                  <a:pt x="150178" y="977723"/>
                </a:lnTo>
                <a:lnTo>
                  <a:pt x="151765" y="969467"/>
                </a:lnTo>
                <a:lnTo>
                  <a:pt x="153670" y="960893"/>
                </a:lnTo>
                <a:lnTo>
                  <a:pt x="155892" y="952637"/>
                </a:lnTo>
                <a:lnTo>
                  <a:pt x="158750" y="945016"/>
                </a:lnTo>
                <a:lnTo>
                  <a:pt x="161925" y="937077"/>
                </a:lnTo>
                <a:lnTo>
                  <a:pt x="165100" y="929456"/>
                </a:lnTo>
                <a:lnTo>
                  <a:pt x="168910" y="922153"/>
                </a:lnTo>
                <a:lnTo>
                  <a:pt x="173355" y="914849"/>
                </a:lnTo>
                <a:lnTo>
                  <a:pt x="177482" y="907863"/>
                </a:lnTo>
                <a:lnTo>
                  <a:pt x="182245" y="901195"/>
                </a:lnTo>
                <a:lnTo>
                  <a:pt x="187325" y="894526"/>
                </a:lnTo>
                <a:lnTo>
                  <a:pt x="193040" y="888175"/>
                </a:lnTo>
                <a:lnTo>
                  <a:pt x="198438" y="882459"/>
                </a:lnTo>
                <a:lnTo>
                  <a:pt x="204788" y="876744"/>
                </a:lnTo>
                <a:lnTo>
                  <a:pt x="210820" y="871345"/>
                </a:lnTo>
                <a:lnTo>
                  <a:pt x="217488" y="866265"/>
                </a:lnTo>
                <a:lnTo>
                  <a:pt x="224155" y="861501"/>
                </a:lnTo>
                <a:lnTo>
                  <a:pt x="231140" y="856738"/>
                </a:lnTo>
                <a:lnTo>
                  <a:pt x="238125" y="852928"/>
                </a:lnTo>
                <a:lnTo>
                  <a:pt x="245745" y="848800"/>
                </a:lnTo>
                <a:lnTo>
                  <a:pt x="253048" y="845307"/>
                </a:lnTo>
                <a:lnTo>
                  <a:pt x="260985" y="842449"/>
                </a:lnTo>
                <a:lnTo>
                  <a:pt x="268922" y="839908"/>
                </a:lnTo>
                <a:lnTo>
                  <a:pt x="277178" y="837368"/>
                </a:lnTo>
                <a:lnTo>
                  <a:pt x="285432" y="835463"/>
                </a:lnTo>
                <a:lnTo>
                  <a:pt x="294005" y="833875"/>
                </a:lnTo>
                <a:lnTo>
                  <a:pt x="302260" y="832605"/>
                </a:lnTo>
                <a:lnTo>
                  <a:pt x="311468" y="832287"/>
                </a:lnTo>
                <a:lnTo>
                  <a:pt x="320040" y="831970"/>
                </a:lnTo>
                <a:lnTo>
                  <a:pt x="551498" y="831970"/>
                </a:lnTo>
                <a:lnTo>
                  <a:pt x="561658" y="832287"/>
                </a:lnTo>
                <a:lnTo>
                  <a:pt x="571500" y="833240"/>
                </a:lnTo>
                <a:lnTo>
                  <a:pt x="581342" y="834828"/>
                </a:lnTo>
                <a:lnTo>
                  <a:pt x="590868" y="836733"/>
                </a:lnTo>
                <a:lnTo>
                  <a:pt x="590868" y="444564"/>
                </a:lnTo>
                <a:lnTo>
                  <a:pt x="590868" y="435355"/>
                </a:lnTo>
                <a:lnTo>
                  <a:pt x="591820" y="426782"/>
                </a:lnTo>
                <a:lnTo>
                  <a:pt x="592772" y="418208"/>
                </a:lnTo>
                <a:lnTo>
                  <a:pt x="594360" y="409952"/>
                </a:lnTo>
                <a:lnTo>
                  <a:pt x="595948" y="401696"/>
                </a:lnTo>
                <a:lnTo>
                  <a:pt x="598488" y="393439"/>
                </a:lnTo>
                <a:lnTo>
                  <a:pt x="601028" y="385501"/>
                </a:lnTo>
                <a:lnTo>
                  <a:pt x="604202" y="377562"/>
                </a:lnTo>
                <a:lnTo>
                  <a:pt x="607695" y="369623"/>
                </a:lnTo>
                <a:lnTo>
                  <a:pt x="611822" y="362637"/>
                </a:lnTo>
                <a:lnTo>
                  <a:pt x="615632" y="355334"/>
                </a:lnTo>
                <a:lnTo>
                  <a:pt x="620078" y="348348"/>
                </a:lnTo>
                <a:lnTo>
                  <a:pt x="625158" y="341362"/>
                </a:lnTo>
                <a:lnTo>
                  <a:pt x="630238" y="335011"/>
                </a:lnTo>
                <a:lnTo>
                  <a:pt x="635318" y="328660"/>
                </a:lnTo>
                <a:lnTo>
                  <a:pt x="641350" y="322944"/>
                </a:lnTo>
                <a:lnTo>
                  <a:pt x="647065" y="316911"/>
                </a:lnTo>
                <a:lnTo>
                  <a:pt x="653415" y="311830"/>
                </a:lnTo>
                <a:lnTo>
                  <a:pt x="659765" y="306749"/>
                </a:lnTo>
                <a:lnTo>
                  <a:pt x="666750" y="301669"/>
                </a:lnTo>
                <a:lnTo>
                  <a:pt x="673418" y="297223"/>
                </a:lnTo>
                <a:lnTo>
                  <a:pt x="681038" y="293412"/>
                </a:lnTo>
                <a:lnTo>
                  <a:pt x="688022" y="289284"/>
                </a:lnTo>
                <a:lnTo>
                  <a:pt x="695960" y="285791"/>
                </a:lnTo>
                <a:lnTo>
                  <a:pt x="703898" y="282616"/>
                </a:lnTo>
                <a:lnTo>
                  <a:pt x="711835" y="280076"/>
                </a:lnTo>
                <a:lnTo>
                  <a:pt x="720090" y="278170"/>
                </a:lnTo>
                <a:lnTo>
                  <a:pt x="728345" y="275947"/>
                </a:lnTo>
                <a:lnTo>
                  <a:pt x="736600" y="274360"/>
                </a:lnTo>
                <a:lnTo>
                  <a:pt x="745172" y="273407"/>
                </a:lnTo>
                <a:lnTo>
                  <a:pt x="753745" y="272454"/>
                </a:lnTo>
                <a:lnTo>
                  <a:pt x="762952" y="272454"/>
                </a:lnTo>
                <a:lnTo>
                  <a:pt x="1252855" y="272454"/>
                </a:lnTo>
                <a:lnTo>
                  <a:pt x="1252855" y="0"/>
                </a:lnTo>
                <a:close/>
              </a:path>
            </a:pathLst>
          </a:custGeom>
          <a:solidFill>
            <a:schemeClr val="tx2"/>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a:solidFill>
                <a:srgbClr val="FFFFFF"/>
              </a:solidFill>
            </a:endParaRPr>
          </a:p>
        </p:txBody>
      </p:sp>
      <p:grpSp>
        <p:nvGrpSpPr>
          <p:cNvPr id="108" name="组合 107">
            <a:extLst>
              <a:ext uri="{FF2B5EF4-FFF2-40B4-BE49-F238E27FC236}">
                <a16:creationId xmlns:a16="http://schemas.microsoft.com/office/drawing/2014/main" id="{AE496365-3035-4231-A993-C625D7498B55}"/>
              </a:ext>
            </a:extLst>
          </p:cNvPr>
          <p:cNvGrpSpPr/>
          <p:nvPr/>
        </p:nvGrpSpPr>
        <p:grpSpPr>
          <a:xfrm>
            <a:off x="988470" y="1688272"/>
            <a:ext cx="1015988" cy="1047650"/>
            <a:chOff x="926515" y="2409887"/>
            <a:chExt cx="1354650" cy="1396866"/>
          </a:xfrm>
        </p:grpSpPr>
        <p:sp>
          <p:nvSpPr>
            <p:cNvPr id="109" name="文本框 108">
              <a:extLst>
                <a:ext uri="{FF2B5EF4-FFF2-40B4-BE49-F238E27FC236}">
                  <a16:creationId xmlns:a16="http://schemas.microsoft.com/office/drawing/2014/main" id="{A5BB7AA9-1A18-467F-A127-13063BBBC6A1}"/>
                </a:ext>
              </a:extLst>
            </p:cNvPr>
            <p:cNvSpPr txBox="1"/>
            <p:nvPr/>
          </p:nvSpPr>
          <p:spPr>
            <a:xfrm>
              <a:off x="926515" y="2409887"/>
              <a:ext cx="1269479" cy="348813"/>
            </a:xfrm>
            <a:prstGeom prst="rect">
              <a:avLst/>
            </a:prstGeom>
            <a:noFill/>
          </p:spPr>
          <p:txBody>
            <a:bodyPr wrap="square" rtlCol="0">
              <a:spAutoFit/>
            </a:bodyPr>
            <a:lstStyle/>
            <a:p>
              <a:pPr algn="ctr">
                <a:defRPr/>
              </a:pPr>
              <a:r>
                <a:rPr lang="zh-CN" altLang="en-US" sz="1100" dirty="0">
                  <a:solidFill>
                    <a:prstClr val="black"/>
                  </a:solidFill>
                  <a:ea typeface="微软雅黑"/>
                  <a:cs typeface="+mn-ea"/>
                  <a:sym typeface="+mn-lt"/>
                </a:rPr>
                <a:t>医疗卫生</a:t>
              </a:r>
              <a:endParaRPr lang="en-US" sz="1100" dirty="0">
                <a:solidFill>
                  <a:prstClr val="black"/>
                </a:solidFill>
                <a:ea typeface="微软雅黑"/>
                <a:cs typeface="+mn-ea"/>
                <a:sym typeface="+mn-lt"/>
              </a:endParaRPr>
            </a:p>
          </p:txBody>
        </p:sp>
        <p:sp>
          <p:nvSpPr>
            <p:cNvPr id="110" name="文本框 109">
              <a:extLst>
                <a:ext uri="{FF2B5EF4-FFF2-40B4-BE49-F238E27FC236}">
                  <a16:creationId xmlns:a16="http://schemas.microsoft.com/office/drawing/2014/main" id="{6EB5BDA5-D22B-45A9-BB56-0AFB10F578BE}"/>
                </a:ext>
              </a:extLst>
            </p:cNvPr>
            <p:cNvSpPr txBox="1"/>
            <p:nvPr/>
          </p:nvSpPr>
          <p:spPr>
            <a:xfrm>
              <a:off x="941424" y="2761462"/>
              <a:ext cx="1269479" cy="348813"/>
            </a:xfrm>
            <a:prstGeom prst="rect">
              <a:avLst/>
            </a:prstGeom>
            <a:noFill/>
          </p:spPr>
          <p:txBody>
            <a:bodyPr wrap="square" rtlCol="0">
              <a:spAutoFit/>
            </a:bodyPr>
            <a:lstStyle/>
            <a:p>
              <a:pPr algn="ctr">
                <a:defRPr/>
              </a:pPr>
              <a:r>
                <a:rPr lang="zh-CN" altLang="en-US" sz="1100" dirty="0">
                  <a:solidFill>
                    <a:prstClr val="black"/>
                  </a:solidFill>
                  <a:ea typeface="微软雅黑"/>
                  <a:cs typeface="+mn-ea"/>
                  <a:sym typeface="+mn-lt"/>
                </a:rPr>
                <a:t>交通运输</a:t>
              </a:r>
              <a:endParaRPr lang="en-US" sz="1100" dirty="0">
                <a:solidFill>
                  <a:prstClr val="black"/>
                </a:solidFill>
                <a:ea typeface="微软雅黑"/>
                <a:cs typeface="+mn-ea"/>
                <a:sym typeface="+mn-lt"/>
              </a:endParaRPr>
            </a:p>
          </p:txBody>
        </p:sp>
        <p:sp>
          <p:nvSpPr>
            <p:cNvPr id="111" name="文本框 110">
              <a:extLst>
                <a:ext uri="{FF2B5EF4-FFF2-40B4-BE49-F238E27FC236}">
                  <a16:creationId xmlns:a16="http://schemas.microsoft.com/office/drawing/2014/main" id="{8D5ACC1B-7C22-42AC-9FF1-26248B9D4373}"/>
                </a:ext>
              </a:extLst>
            </p:cNvPr>
            <p:cNvSpPr txBox="1"/>
            <p:nvPr/>
          </p:nvSpPr>
          <p:spPr>
            <a:xfrm>
              <a:off x="1011686" y="3106366"/>
              <a:ext cx="1269479" cy="348813"/>
            </a:xfrm>
            <a:prstGeom prst="rect">
              <a:avLst/>
            </a:prstGeom>
            <a:noFill/>
          </p:spPr>
          <p:txBody>
            <a:bodyPr wrap="square" rtlCol="0">
              <a:spAutoFit/>
            </a:bodyPr>
            <a:lstStyle/>
            <a:p>
              <a:pPr algn="ctr">
                <a:defRPr/>
              </a:pPr>
              <a:r>
                <a:rPr lang="zh-CN" altLang="en-US" sz="1100" dirty="0">
                  <a:solidFill>
                    <a:prstClr val="black"/>
                  </a:solidFill>
                  <a:ea typeface="微软雅黑"/>
                  <a:cs typeface="+mn-ea"/>
                  <a:sym typeface="+mn-lt"/>
                </a:rPr>
                <a:t>工业信息化</a:t>
              </a:r>
              <a:endParaRPr lang="en-US" sz="1100" dirty="0">
                <a:solidFill>
                  <a:prstClr val="black"/>
                </a:solidFill>
                <a:ea typeface="微软雅黑"/>
                <a:cs typeface="+mn-ea"/>
                <a:sym typeface="+mn-lt"/>
              </a:endParaRPr>
            </a:p>
          </p:txBody>
        </p:sp>
        <p:sp>
          <p:nvSpPr>
            <p:cNvPr id="112" name="文本框 111">
              <a:extLst>
                <a:ext uri="{FF2B5EF4-FFF2-40B4-BE49-F238E27FC236}">
                  <a16:creationId xmlns:a16="http://schemas.microsoft.com/office/drawing/2014/main" id="{F64FEAA4-D726-44E9-A07E-A6C82F05C585}"/>
                </a:ext>
              </a:extLst>
            </p:cNvPr>
            <p:cNvSpPr txBox="1"/>
            <p:nvPr/>
          </p:nvSpPr>
          <p:spPr>
            <a:xfrm>
              <a:off x="1011686" y="3457940"/>
              <a:ext cx="1269479" cy="348813"/>
            </a:xfrm>
            <a:prstGeom prst="rect">
              <a:avLst/>
            </a:prstGeom>
            <a:noFill/>
          </p:spPr>
          <p:txBody>
            <a:bodyPr wrap="square" rtlCol="0">
              <a:spAutoFit/>
            </a:bodyPr>
            <a:lstStyle/>
            <a:p>
              <a:pPr algn="ctr">
                <a:defRPr/>
              </a:pPr>
              <a:r>
                <a:rPr lang="zh-CN" altLang="en-US" sz="1100" dirty="0">
                  <a:solidFill>
                    <a:prstClr val="black"/>
                  </a:solidFill>
                  <a:ea typeface="微软雅黑"/>
                  <a:cs typeface="+mn-ea"/>
                  <a:sym typeface="+mn-lt"/>
                </a:rPr>
                <a:t>经济信息化</a:t>
              </a:r>
              <a:endParaRPr lang="en-US" sz="1100" dirty="0">
                <a:solidFill>
                  <a:prstClr val="black"/>
                </a:solidFill>
                <a:ea typeface="微软雅黑"/>
                <a:cs typeface="+mn-ea"/>
                <a:sym typeface="+mn-lt"/>
              </a:endParaRPr>
            </a:p>
          </p:txBody>
        </p:sp>
      </p:grpSp>
      <p:sp>
        <p:nvSpPr>
          <p:cNvPr id="113" name="文本框 112">
            <a:extLst>
              <a:ext uri="{FF2B5EF4-FFF2-40B4-BE49-F238E27FC236}">
                <a16:creationId xmlns:a16="http://schemas.microsoft.com/office/drawing/2014/main" id="{354B9ECB-1613-4A8B-A911-8D9215178BE5}"/>
              </a:ext>
            </a:extLst>
          </p:cNvPr>
          <p:cNvSpPr txBox="1"/>
          <p:nvPr/>
        </p:nvSpPr>
        <p:spPr>
          <a:xfrm>
            <a:off x="999652" y="2639902"/>
            <a:ext cx="952110" cy="261610"/>
          </a:xfrm>
          <a:prstGeom prst="rect">
            <a:avLst/>
          </a:prstGeom>
          <a:noFill/>
        </p:spPr>
        <p:txBody>
          <a:bodyPr wrap="square" rtlCol="0">
            <a:spAutoFit/>
          </a:bodyPr>
          <a:lstStyle/>
          <a:p>
            <a:pPr algn="ctr">
              <a:defRPr/>
            </a:pPr>
            <a:r>
              <a:rPr lang="en-US" altLang="zh-CN" sz="1100" dirty="0">
                <a:solidFill>
                  <a:prstClr val="black"/>
                </a:solidFill>
                <a:ea typeface="微软雅黑"/>
                <a:cs typeface="+mn-ea"/>
                <a:sym typeface="+mn-lt"/>
              </a:rPr>
              <a:t>……</a:t>
            </a:r>
            <a:endParaRPr lang="en-US" sz="1100" dirty="0">
              <a:solidFill>
                <a:prstClr val="black"/>
              </a:solidFill>
              <a:ea typeface="微软雅黑"/>
              <a:cs typeface="+mn-ea"/>
              <a:sym typeface="+mn-lt"/>
            </a:endParaRPr>
          </a:p>
        </p:txBody>
      </p:sp>
      <p:sp>
        <p:nvSpPr>
          <p:cNvPr id="114" name="矩形: 圆角 113">
            <a:extLst>
              <a:ext uri="{FF2B5EF4-FFF2-40B4-BE49-F238E27FC236}">
                <a16:creationId xmlns:a16="http://schemas.microsoft.com/office/drawing/2014/main" id="{508A28DC-A687-435C-A6B5-FF802D8F0442}"/>
              </a:ext>
            </a:extLst>
          </p:cNvPr>
          <p:cNvSpPr/>
          <p:nvPr/>
        </p:nvSpPr>
        <p:spPr>
          <a:xfrm>
            <a:off x="7134305" y="1512620"/>
            <a:ext cx="1555223" cy="1481428"/>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a typeface="微软雅黑"/>
            </a:endParaRPr>
          </a:p>
        </p:txBody>
      </p:sp>
      <p:sp>
        <p:nvSpPr>
          <p:cNvPr id="115" name="KSO_Shape">
            <a:extLst>
              <a:ext uri="{FF2B5EF4-FFF2-40B4-BE49-F238E27FC236}">
                <a16:creationId xmlns:a16="http://schemas.microsoft.com/office/drawing/2014/main" id="{7F3540E5-3FA3-43D8-B07A-203A5E41FD68}"/>
              </a:ext>
            </a:extLst>
          </p:cNvPr>
          <p:cNvSpPr/>
          <p:nvPr/>
        </p:nvSpPr>
        <p:spPr bwMode="auto">
          <a:xfrm>
            <a:off x="7335914" y="1713768"/>
            <a:ext cx="300707" cy="298672"/>
          </a:xfrm>
          <a:custGeom>
            <a:avLst/>
            <a:gdLst>
              <a:gd name="T0" fmla="*/ 1009307 w 2289175"/>
              <a:gd name="T1" fmla="*/ 1299506 h 2209800"/>
              <a:gd name="T2" fmla="*/ 693568 w 2289175"/>
              <a:gd name="T3" fmla="*/ 1298185 h 2209800"/>
              <a:gd name="T4" fmla="*/ 1451869 w 2289175"/>
              <a:gd name="T5" fmla="*/ 1294673 h 2209800"/>
              <a:gd name="T6" fmla="*/ 252326 w 2289175"/>
              <a:gd name="T7" fmla="*/ 1293352 h 2209800"/>
              <a:gd name="T8" fmla="*/ 1451869 w 2289175"/>
              <a:gd name="T9" fmla="*/ 1058774 h 2209800"/>
              <a:gd name="T10" fmla="*/ 252326 w 2289175"/>
              <a:gd name="T11" fmla="*/ 1057453 h 2209800"/>
              <a:gd name="T12" fmla="*/ 1009307 w 2289175"/>
              <a:gd name="T13" fmla="*/ 1023493 h 2209800"/>
              <a:gd name="T14" fmla="*/ 693568 w 2289175"/>
              <a:gd name="T15" fmla="*/ 1022172 h 2209800"/>
              <a:gd name="T16" fmla="*/ 1672753 w 2289175"/>
              <a:gd name="T17" fmla="*/ 821818 h 2209800"/>
              <a:gd name="T18" fmla="*/ 252326 w 2289175"/>
              <a:gd name="T19" fmla="*/ 819176 h 2209800"/>
              <a:gd name="T20" fmla="*/ 473476 w 2289175"/>
              <a:gd name="T21" fmla="*/ 819176 h 2209800"/>
              <a:gd name="T22" fmla="*/ 1229928 w 2289175"/>
              <a:gd name="T23" fmla="*/ 744839 h 2209800"/>
              <a:gd name="T24" fmla="*/ 915509 w 2289175"/>
              <a:gd name="T25" fmla="*/ 743518 h 2209800"/>
              <a:gd name="T26" fmla="*/ 1229928 w 2289175"/>
              <a:gd name="T27" fmla="*/ 464864 h 2209800"/>
              <a:gd name="T28" fmla="*/ 915509 w 2289175"/>
              <a:gd name="T29" fmla="*/ 463544 h 2209800"/>
              <a:gd name="T30" fmla="*/ 632534 w 2289175"/>
              <a:gd name="T31" fmla="*/ 349491 h 2209800"/>
              <a:gd name="T32" fmla="*/ 620380 w 2289175"/>
              <a:gd name="T33" fmla="*/ 355302 h 2209800"/>
              <a:gd name="T34" fmla="*/ 614567 w 2289175"/>
              <a:gd name="T35" fmla="*/ 367454 h 2209800"/>
              <a:gd name="T36" fmla="*/ 1322667 w 2289175"/>
              <a:gd name="T37" fmla="*/ 369831 h 2209800"/>
              <a:gd name="T38" fmla="*/ 1319497 w 2289175"/>
              <a:gd name="T39" fmla="*/ 358473 h 2209800"/>
              <a:gd name="T40" fmla="*/ 1306550 w 2289175"/>
              <a:gd name="T41" fmla="*/ 349755 h 2209800"/>
              <a:gd name="T42" fmla="*/ 1139829 w 2289175"/>
              <a:gd name="T43" fmla="*/ 0 h 2209800"/>
              <a:gd name="T44" fmla="*/ 1324252 w 2289175"/>
              <a:gd name="T45" fmla="*/ 228239 h 2209800"/>
              <a:gd name="T46" fmla="*/ 1358072 w 2289175"/>
              <a:gd name="T47" fmla="*/ 237749 h 2209800"/>
              <a:gd name="T48" fmla="*/ 1387929 w 2289175"/>
              <a:gd name="T49" fmla="*/ 255183 h 2209800"/>
              <a:gd name="T50" fmla="*/ 1412764 w 2289175"/>
              <a:gd name="T51" fmla="*/ 278694 h 2209800"/>
              <a:gd name="T52" fmla="*/ 1431524 w 2289175"/>
              <a:gd name="T53" fmla="*/ 307488 h 2209800"/>
              <a:gd name="T54" fmla="*/ 1442621 w 2289175"/>
              <a:gd name="T55" fmla="*/ 341038 h 2209800"/>
              <a:gd name="T56" fmla="*/ 1445527 w 2289175"/>
              <a:gd name="T57" fmla="*/ 695547 h 2209800"/>
              <a:gd name="T58" fmla="*/ 1665885 w 2289175"/>
              <a:gd name="T59" fmla="*/ 693698 h 2209800"/>
              <a:gd name="T60" fmla="*/ 1701025 w 2289175"/>
              <a:gd name="T61" fmla="*/ 700038 h 2209800"/>
              <a:gd name="T62" fmla="*/ 1732731 w 2289175"/>
              <a:gd name="T63" fmla="*/ 714038 h 2209800"/>
              <a:gd name="T64" fmla="*/ 1759681 w 2289175"/>
              <a:gd name="T65" fmla="*/ 735436 h 2209800"/>
              <a:gd name="T66" fmla="*/ 1781083 w 2289175"/>
              <a:gd name="T67" fmla="*/ 762381 h 2209800"/>
              <a:gd name="T68" fmla="*/ 1795350 w 2289175"/>
              <a:gd name="T69" fmla="*/ 793816 h 2209800"/>
              <a:gd name="T70" fmla="*/ 1801691 w 2289175"/>
              <a:gd name="T71" fmla="*/ 828950 h 2209800"/>
              <a:gd name="T72" fmla="*/ 1800370 w 2289175"/>
              <a:gd name="T73" fmla="*/ 1703601 h 2209800"/>
              <a:gd name="T74" fmla="*/ 0 w 2289175"/>
              <a:gd name="T75" fmla="*/ 1709941 h 2209800"/>
              <a:gd name="T76" fmla="*/ 123125 w 2289175"/>
              <a:gd name="T77" fmla="*/ 1683524 h 2209800"/>
              <a:gd name="T78" fmla="*/ 126295 w 2289175"/>
              <a:gd name="T79" fmla="*/ 806496 h 2209800"/>
              <a:gd name="T80" fmla="*/ 137393 w 2289175"/>
              <a:gd name="T81" fmla="*/ 773211 h 2209800"/>
              <a:gd name="T82" fmla="*/ 155888 w 2289175"/>
              <a:gd name="T83" fmla="*/ 744153 h 2209800"/>
              <a:gd name="T84" fmla="*/ 180989 w 2289175"/>
              <a:gd name="T85" fmla="*/ 720643 h 2209800"/>
              <a:gd name="T86" fmla="*/ 210581 w 2289175"/>
              <a:gd name="T87" fmla="*/ 703208 h 2209800"/>
              <a:gd name="T88" fmla="*/ 244664 w 2289175"/>
              <a:gd name="T89" fmla="*/ 693698 h 2209800"/>
              <a:gd name="T90" fmla="*/ 467399 w 2289175"/>
              <a:gd name="T91" fmla="*/ 692377 h 2209800"/>
              <a:gd name="T92" fmla="*/ 491707 w 2289175"/>
              <a:gd name="T93" fmla="*/ 362170 h 2209800"/>
              <a:gd name="T94" fmla="*/ 498048 w 2289175"/>
              <a:gd name="T95" fmla="*/ 327301 h 2209800"/>
              <a:gd name="T96" fmla="*/ 512315 w 2289175"/>
              <a:gd name="T97" fmla="*/ 295601 h 2209800"/>
              <a:gd name="T98" fmla="*/ 533717 w 2289175"/>
              <a:gd name="T99" fmla="*/ 268656 h 2209800"/>
              <a:gd name="T100" fmla="*/ 560403 w 2289175"/>
              <a:gd name="T101" fmla="*/ 247259 h 2209800"/>
              <a:gd name="T102" fmla="*/ 592373 w 2289175"/>
              <a:gd name="T103" fmla="*/ 232994 h 2209800"/>
              <a:gd name="T104" fmla="*/ 627250 w 2289175"/>
              <a:gd name="T105" fmla="*/ 226654 h 22098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289175" h="2209800">
                <a:moveTo>
                  <a:pt x="1212850" y="1562100"/>
                </a:moveTo>
                <a:lnTo>
                  <a:pt x="1477963" y="1562100"/>
                </a:lnTo>
                <a:lnTo>
                  <a:pt x="1477963" y="1747838"/>
                </a:lnTo>
                <a:lnTo>
                  <a:pt x="1212850" y="1747838"/>
                </a:lnTo>
                <a:lnTo>
                  <a:pt x="1212850" y="1562100"/>
                </a:lnTo>
                <a:close/>
                <a:moveTo>
                  <a:pt x="833437" y="1560513"/>
                </a:moveTo>
                <a:lnTo>
                  <a:pt x="1100137" y="1560513"/>
                </a:lnTo>
                <a:lnTo>
                  <a:pt x="1100137" y="1746251"/>
                </a:lnTo>
                <a:lnTo>
                  <a:pt x="833437" y="1746251"/>
                </a:lnTo>
                <a:lnTo>
                  <a:pt x="833437" y="1560513"/>
                </a:lnTo>
                <a:close/>
                <a:moveTo>
                  <a:pt x="1744662" y="1556291"/>
                </a:moveTo>
                <a:lnTo>
                  <a:pt x="1744662" y="1740785"/>
                </a:lnTo>
                <a:lnTo>
                  <a:pt x="2010092" y="1740785"/>
                </a:lnTo>
                <a:lnTo>
                  <a:pt x="2010092" y="1556291"/>
                </a:lnTo>
                <a:lnTo>
                  <a:pt x="1744662" y="1556291"/>
                </a:lnTo>
                <a:close/>
                <a:moveTo>
                  <a:pt x="303212" y="1554703"/>
                </a:moveTo>
                <a:lnTo>
                  <a:pt x="303212" y="1739197"/>
                </a:lnTo>
                <a:lnTo>
                  <a:pt x="568960" y="1739197"/>
                </a:lnTo>
                <a:lnTo>
                  <a:pt x="568960" y="1554703"/>
                </a:lnTo>
                <a:lnTo>
                  <a:pt x="303212" y="1554703"/>
                </a:lnTo>
                <a:close/>
                <a:moveTo>
                  <a:pt x="1744662" y="1272723"/>
                </a:moveTo>
                <a:lnTo>
                  <a:pt x="1744662" y="1457852"/>
                </a:lnTo>
                <a:lnTo>
                  <a:pt x="2010092" y="1457852"/>
                </a:lnTo>
                <a:lnTo>
                  <a:pt x="2010092" y="1272723"/>
                </a:lnTo>
                <a:lnTo>
                  <a:pt x="1744662" y="1272723"/>
                </a:lnTo>
                <a:close/>
                <a:moveTo>
                  <a:pt x="303212" y="1271135"/>
                </a:moveTo>
                <a:lnTo>
                  <a:pt x="303212" y="1456264"/>
                </a:lnTo>
                <a:lnTo>
                  <a:pt x="568960" y="1456264"/>
                </a:lnTo>
                <a:lnTo>
                  <a:pt x="568960" y="1271135"/>
                </a:lnTo>
                <a:lnTo>
                  <a:pt x="303212" y="1271135"/>
                </a:lnTo>
                <a:close/>
                <a:moveTo>
                  <a:pt x="1212850" y="1230313"/>
                </a:moveTo>
                <a:lnTo>
                  <a:pt x="1477963" y="1230313"/>
                </a:lnTo>
                <a:lnTo>
                  <a:pt x="1477963" y="1414463"/>
                </a:lnTo>
                <a:lnTo>
                  <a:pt x="1212850" y="1414463"/>
                </a:lnTo>
                <a:lnTo>
                  <a:pt x="1212850" y="1230313"/>
                </a:lnTo>
                <a:close/>
                <a:moveTo>
                  <a:pt x="833437" y="1228725"/>
                </a:moveTo>
                <a:lnTo>
                  <a:pt x="1100137" y="1228725"/>
                </a:lnTo>
                <a:lnTo>
                  <a:pt x="1100137" y="1412875"/>
                </a:lnTo>
                <a:lnTo>
                  <a:pt x="833437" y="1412875"/>
                </a:lnTo>
                <a:lnTo>
                  <a:pt x="833437" y="1228725"/>
                </a:lnTo>
                <a:close/>
                <a:moveTo>
                  <a:pt x="1744662" y="986297"/>
                </a:moveTo>
                <a:lnTo>
                  <a:pt x="1744662" y="987885"/>
                </a:lnTo>
                <a:lnTo>
                  <a:pt x="1744662" y="1171426"/>
                </a:lnTo>
                <a:lnTo>
                  <a:pt x="2010092" y="1171426"/>
                </a:lnTo>
                <a:lnTo>
                  <a:pt x="2010092" y="987885"/>
                </a:lnTo>
                <a:lnTo>
                  <a:pt x="2010092" y="986297"/>
                </a:lnTo>
                <a:lnTo>
                  <a:pt x="2007870" y="986297"/>
                </a:lnTo>
                <a:lnTo>
                  <a:pt x="1746885" y="986297"/>
                </a:lnTo>
                <a:lnTo>
                  <a:pt x="1744662" y="986297"/>
                </a:lnTo>
                <a:close/>
                <a:moveTo>
                  <a:pt x="303212" y="984709"/>
                </a:moveTo>
                <a:lnTo>
                  <a:pt x="303212" y="986297"/>
                </a:lnTo>
                <a:lnTo>
                  <a:pt x="303212" y="1169838"/>
                </a:lnTo>
                <a:lnTo>
                  <a:pt x="568960" y="1169838"/>
                </a:lnTo>
                <a:lnTo>
                  <a:pt x="568960" y="986297"/>
                </a:lnTo>
                <a:lnTo>
                  <a:pt x="568960" y="984709"/>
                </a:lnTo>
                <a:lnTo>
                  <a:pt x="566420" y="984709"/>
                </a:lnTo>
                <a:lnTo>
                  <a:pt x="305435" y="984709"/>
                </a:lnTo>
                <a:lnTo>
                  <a:pt x="303212" y="984709"/>
                </a:lnTo>
                <a:close/>
                <a:moveTo>
                  <a:pt x="1212850" y="895350"/>
                </a:moveTo>
                <a:lnTo>
                  <a:pt x="1477963" y="895350"/>
                </a:lnTo>
                <a:lnTo>
                  <a:pt x="1477963" y="1079500"/>
                </a:lnTo>
                <a:lnTo>
                  <a:pt x="1212850" y="1079500"/>
                </a:lnTo>
                <a:lnTo>
                  <a:pt x="1212850" y="895350"/>
                </a:lnTo>
                <a:close/>
                <a:moveTo>
                  <a:pt x="833437" y="893763"/>
                </a:moveTo>
                <a:lnTo>
                  <a:pt x="1100137" y="893763"/>
                </a:lnTo>
                <a:lnTo>
                  <a:pt x="1100137" y="1077913"/>
                </a:lnTo>
                <a:lnTo>
                  <a:pt x="833437" y="1077913"/>
                </a:lnTo>
                <a:lnTo>
                  <a:pt x="833437" y="893763"/>
                </a:lnTo>
                <a:close/>
                <a:moveTo>
                  <a:pt x="1212850" y="558800"/>
                </a:moveTo>
                <a:lnTo>
                  <a:pt x="1477963" y="558800"/>
                </a:lnTo>
                <a:lnTo>
                  <a:pt x="1477963" y="744538"/>
                </a:lnTo>
                <a:lnTo>
                  <a:pt x="1212850" y="744538"/>
                </a:lnTo>
                <a:lnTo>
                  <a:pt x="1212850" y="558800"/>
                </a:lnTo>
                <a:close/>
                <a:moveTo>
                  <a:pt x="833437" y="557213"/>
                </a:moveTo>
                <a:lnTo>
                  <a:pt x="1100137" y="557213"/>
                </a:lnTo>
                <a:lnTo>
                  <a:pt x="1100137" y="742951"/>
                </a:lnTo>
                <a:lnTo>
                  <a:pt x="833437" y="742951"/>
                </a:lnTo>
                <a:lnTo>
                  <a:pt x="833437" y="557213"/>
                </a:lnTo>
                <a:close/>
                <a:moveTo>
                  <a:pt x="762952" y="419796"/>
                </a:moveTo>
                <a:lnTo>
                  <a:pt x="760095" y="420113"/>
                </a:lnTo>
                <a:lnTo>
                  <a:pt x="757872" y="420431"/>
                </a:lnTo>
                <a:lnTo>
                  <a:pt x="755332" y="421066"/>
                </a:lnTo>
                <a:lnTo>
                  <a:pt x="753110" y="421701"/>
                </a:lnTo>
                <a:lnTo>
                  <a:pt x="748982" y="423924"/>
                </a:lnTo>
                <a:lnTo>
                  <a:pt x="745490" y="427099"/>
                </a:lnTo>
                <a:lnTo>
                  <a:pt x="742315" y="430910"/>
                </a:lnTo>
                <a:lnTo>
                  <a:pt x="740092" y="434720"/>
                </a:lnTo>
                <a:lnTo>
                  <a:pt x="739140" y="436943"/>
                </a:lnTo>
                <a:lnTo>
                  <a:pt x="738822" y="439483"/>
                </a:lnTo>
                <a:lnTo>
                  <a:pt x="738505" y="441706"/>
                </a:lnTo>
                <a:lnTo>
                  <a:pt x="738188" y="444564"/>
                </a:lnTo>
                <a:lnTo>
                  <a:pt x="738188" y="2050075"/>
                </a:lnTo>
                <a:lnTo>
                  <a:pt x="762952" y="2050075"/>
                </a:lnTo>
                <a:lnTo>
                  <a:pt x="1589405" y="2050075"/>
                </a:lnTo>
                <a:lnTo>
                  <a:pt x="1589405" y="444564"/>
                </a:lnTo>
                <a:lnTo>
                  <a:pt x="1589405" y="441706"/>
                </a:lnTo>
                <a:lnTo>
                  <a:pt x="1589088" y="439483"/>
                </a:lnTo>
                <a:lnTo>
                  <a:pt x="1588770" y="436943"/>
                </a:lnTo>
                <a:lnTo>
                  <a:pt x="1587500" y="434720"/>
                </a:lnTo>
                <a:lnTo>
                  <a:pt x="1585595" y="430910"/>
                </a:lnTo>
                <a:lnTo>
                  <a:pt x="1582420" y="427099"/>
                </a:lnTo>
                <a:lnTo>
                  <a:pt x="1578928" y="423924"/>
                </a:lnTo>
                <a:lnTo>
                  <a:pt x="1574482" y="421701"/>
                </a:lnTo>
                <a:lnTo>
                  <a:pt x="1572578" y="421066"/>
                </a:lnTo>
                <a:lnTo>
                  <a:pt x="1570038" y="420431"/>
                </a:lnTo>
                <a:lnTo>
                  <a:pt x="1567498" y="420113"/>
                </a:lnTo>
                <a:lnTo>
                  <a:pt x="1564958" y="419796"/>
                </a:lnTo>
                <a:lnTo>
                  <a:pt x="762952" y="419796"/>
                </a:lnTo>
                <a:close/>
                <a:moveTo>
                  <a:pt x="1252855" y="0"/>
                </a:moveTo>
                <a:lnTo>
                  <a:pt x="1369695" y="0"/>
                </a:lnTo>
                <a:lnTo>
                  <a:pt x="1369695" y="272454"/>
                </a:lnTo>
                <a:lnTo>
                  <a:pt x="1564958" y="272454"/>
                </a:lnTo>
                <a:lnTo>
                  <a:pt x="1574165" y="272454"/>
                </a:lnTo>
                <a:lnTo>
                  <a:pt x="1582738" y="273407"/>
                </a:lnTo>
                <a:lnTo>
                  <a:pt x="1591310" y="274360"/>
                </a:lnTo>
                <a:lnTo>
                  <a:pt x="1599565" y="275947"/>
                </a:lnTo>
                <a:lnTo>
                  <a:pt x="1607820" y="278170"/>
                </a:lnTo>
                <a:lnTo>
                  <a:pt x="1616392" y="280076"/>
                </a:lnTo>
                <a:lnTo>
                  <a:pt x="1624012" y="282616"/>
                </a:lnTo>
                <a:lnTo>
                  <a:pt x="1631950" y="285791"/>
                </a:lnTo>
                <a:lnTo>
                  <a:pt x="1639570" y="289284"/>
                </a:lnTo>
                <a:lnTo>
                  <a:pt x="1646872" y="293412"/>
                </a:lnTo>
                <a:lnTo>
                  <a:pt x="1654175" y="297223"/>
                </a:lnTo>
                <a:lnTo>
                  <a:pt x="1661160" y="301669"/>
                </a:lnTo>
                <a:lnTo>
                  <a:pt x="1667828" y="306749"/>
                </a:lnTo>
                <a:lnTo>
                  <a:pt x="1674495" y="311830"/>
                </a:lnTo>
                <a:lnTo>
                  <a:pt x="1680845" y="316911"/>
                </a:lnTo>
                <a:lnTo>
                  <a:pt x="1686560" y="322944"/>
                </a:lnTo>
                <a:lnTo>
                  <a:pt x="1692275" y="328660"/>
                </a:lnTo>
                <a:lnTo>
                  <a:pt x="1697672" y="335011"/>
                </a:lnTo>
                <a:lnTo>
                  <a:pt x="1702752" y="341362"/>
                </a:lnTo>
                <a:lnTo>
                  <a:pt x="1707515" y="348348"/>
                </a:lnTo>
                <a:lnTo>
                  <a:pt x="1712278" y="355334"/>
                </a:lnTo>
                <a:lnTo>
                  <a:pt x="1716088" y="362637"/>
                </a:lnTo>
                <a:lnTo>
                  <a:pt x="1720215" y="369623"/>
                </a:lnTo>
                <a:lnTo>
                  <a:pt x="1723708" y="377562"/>
                </a:lnTo>
                <a:lnTo>
                  <a:pt x="1726565" y="385501"/>
                </a:lnTo>
                <a:lnTo>
                  <a:pt x="1729105" y="393439"/>
                </a:lnTo>
                <a:lnTo>
                  <a:pt x="1731645" y="401696"/>
                </a:lnTo>
                <a:lnTo>
                  <a:pt x="1733550" y="409952"/>
                </a:lnTo>
                <a:lnTo>
                  <a:pt x="1735138" y="418208"/>
                </a:lnTo>
                <a:lnTo>
                  <a:pt x="1736408" y="426782"/>
                </a:lnTo>
                <a:lnTo>
                  <a:pt x="1736725" y="435355"/>
                </a:lnTo>
                <a:lnTo>
                  <a:pt x="1737042" y="444564"/>
                </a:lnTo>
                <a:lnTo>
                  <a:pt x="1737042" y="836098"/>
                </a:lnTo>
                <a:lnTo>
                  <a:pt x="1749425" y="834192"/>
                </a:lnTo>
                <a:lnTo>
                  <a:pt x="1755140" y="833875"/>
                </a:lnTo>
                <a:lnTo>
                  <a:pt x="1761490" y="833557"/>
                </a:lnTo>
                <a:lnTo>
                  <a:pt x="1992948" y="833557"/>
                </a:lnTo>
                <a:lnTo>
                  <a:pt x="2001838" y="833875"/>
                </a:lnTo>
                <a:lnTo>
                  <a:pt x="2010728" y="834192"/>
                </a:lnTo>
                <a:lnTo>
                  <a:pt x="2019300" y="835463"/>
                </a:lnTo>
                <a:lnTo>
                  <a:pt x="2027555" y="837050"/>
                </a:lnTo>
                <a:lnTo>
                  <a:pt x="2035810" y="838956"/>
                </a:lnTo>
                <a:lnTo>
                  <a:pt x="2044065" y="841496"/>
                </a:lnTo>
                <a:lnTo>
                  <a:pt x="2052002" y="844036"/>
                </a:lnTo>
                <a:lnTo>
                  <a:pt x="2059940" y="846894"/>
                </a:lnTo>
                <a:lnTo>
                  <a:pt x="2067560" y="850387"/>
                </a:lnTo>
                <a:lnTo>
                  <a:pt x="2074862" y="854515"/>
                </a:lnTo>
                <a:lnTo>
                  <a:pt x="2082165" y="858326"/>
                </a:lnTo>
                <a:lnTo>
                  <a:pt x="2089468" y="863089"/>
                </a:lnTo>
                <a:lnTo>
                  <a:pt x="2096135" y="867852"/>
                </a:lnTo>
                <a:lnTo>
                  <a:pt x="2102485" y="872933"/>
                </a:lnTo>
                <a:lnTo>
                  <a:pt x="2108518" y="878331"/>
                </a:lnTo>
                <a:lnTo>
                  <a:pt x="2114550" y="884047"/>
                </a:lnTo>
                <a:lnTo>
                  <a:pt x="2120582" y="889763"/>
                </a:lnTo>
                <a:lnTo>
                  <a:pt x="2125662" y="896114"/>
                </a:lnTo>
                <a:lnTo>
                  <a:pt x="2130742" y="902782"/>
                </a:lnTo>
                <a:lnTo>
                  <a:pt x="2135822" y="909451"/>
                </a:lnTo>
                <a:lnTo>
                  <a:pt x="2140268" y="916437"/>
                </a:lnTo>
                <a:lnTo>
                  <a:pt x="2144395" y="923740"/>
                </a:lnTo>
                <a:lnTo>
                  <a:pt x="2147888" y="931044"/>
                </a:lnTo>
                <a:lnTo>
                  <a:pt x="2151698" y="938665"/>
                </a:lnTo>
                <a:lnTo>
                  <a:pt x="2154555" y="946604"/>
                </a:lnTo>
                <a:lnTo>
                  <a:pt x="2157412" y="954225"/>
                </a:lnTo>
                <a:lnTo>
                  <a:pt x="2159952" y="962481"/>
                </a:lnTo>
                <a:lnTo>
                  <a:pt x="2161540" y="970737"/>
                </a:lnTo>
                <a:lnTo>
                  <a:pt x="2162810" y="979628"/>
                </a:lnTo>
                <a:lnTo>
                  <a:pt x="2164080" y="987885"/>
                </a:lnTo>
                <a:lnTo>
                  <a:pt x="2165032" y="996458"/>
                </a:lnTo>
                <a:lnTo>
                  <a:pt x="2165032" y="1005667"/>
                </a:lnTo>
                <a:lnTo>
                  <a:pt x="2165032" y="2025306"/>
                </a:lnTo>
                <a:lnTo>
                  <a:pt x="2165032" y="2032927"/>
                </a:lnTo>
                <a:lnTo>
                  <a:pt x="2164080" y="2040548"/>
                </a:lnTo>
                <a:lnTo>
                  <a:pt x="2163445" y="2047852"/>
                </a:lnTo>
                <a:lnTo>
                  <a:pt x="2162175" y="2055473"/>
                </a:lnTo>
                <a:lnTo>
                  <a:pt x="2289175" y="2055473"/>
                </a:lnTo>
                <a:lnTo>
                  <a:pt x="2289175" y="2209800"/>
                </a:lnTo>
                <a:lnTo>
                  <a:pt x="0" y="2209800"/>
                </a:lnTo>
                <a:lnTo>
                  <a:pt x="0" y="2055473"/>
                </a:lnTo>
                <a:lnTo>
                  <a:pt x="151765" y="2055473"/>
                </a:lnTo>
                <a:lnTo>
                  <a:pt x="150178" y="2047534"/>
                </a:lnTo>
                <a:lnTo>
                  <a:pt x="149225" y="2039596"/>
                </a:lnTo>
                <a:lnTo>
                  <a:pt x="148590" y="2031975"/>
                </a:lnTo>
                <a:lnTo>
                  <a:pt x="147955" y="2023718"/>
                </a:lnTo>
                <a:lnTo>
                  <a:pt x="147955" y="1004079"/>
                </a:lnTo>
                <a:lnTo>
                  <a:pt x="148590" y="994871"/>
                </a:lnTo>
                <a:lnTo>
                  <a:pt x="149225" y="986297"/>
                </a:lnTo>
                <a:lnTo>
                  <a:pt x="150178" y="977723"/>
                </a:lnTo>
                <a:lnTo>
                  <a:pt x="151765" y="969467"/>
                </a:lnTo>
                <a:lnTo>
                  <a:pt x="153670" y="960893"/>
                </a:lnTo>
                <a:lnTo>
                  <a:pt x="155892" y="952637"/>
                </a:lnTo>
                <a:lnTo>
                  <a:pt x="158750" y="945016"/>
                </a:lnTo>
                <a:lnTo>
                  <a:pt x="161925" y="937077"/>
                </a:lnTo>
                <a:lnTo>
                  <a:pt x="165100" y="929456"/>
                </a:lnTo>
                <a:lnTo>
                  <a:pt x="168910" y="922153"/>
                </a:lnTo>
                <a:lnTo>
                  <a:pt x="173355" y="914849"/>
                </a:lnTo>
                <a:lnTo>
                  <a:pt x="177482" y="907863"/>
                </a:lnTo>
                <a:lnTo>
                  <a:pt x="182245" y="901195"/>
                </a:lnTo>
                <a:lnTo>
                  <a:pt x="187325" y="894526"/>
                </a:lnTo>
                <a:lnTo>
                  <a:pt x="193040" y="888175"/>
                </a:lnTo>
                <a:lnTo>
                  <a:pt x="198438" y="882459"/>
                </a:lnTo>
                <a:lnTo>
                  <a:pt x="204788" y="876744"/>
                </a:lnTo>
                <a:lnTo>
                  <a:pt x="210820" y="871345"/>
                </a:lnTo>
                <a:lnTo>
                  <a:pt x="217488" y="866265"/>
                </a:lnTo>
                <a:lnTo>
                  <a:pt x="224155" y="861501"/>
                </a:lnTo>
                <a:lnTo>
                  <a:pt x="231140" y="856738"/>
                </a:lnTo>
                <a:lnTo>
                  <a:pt x="238125" y="852928"/>
                </a:lnTo>
                <a:lnTo>
                  <a:pt x="245745" y="848800"/>
                </a:lnTo>
                <a:lnTo>
                  <a:pt x="253048" y="845307"/>
                </a:lnTo>
                <a:lnTo>
                  <a:pt x="260985" y="842449"/>
                </a:lnTo>
                <a:lnTo>
                  <a:pt x="268922" y="839908"/>
                </a:lnTo>
                <a:lnTo>
                  <a:pt x="277178" y="837368"/>
                </a:lnTo>
                <a:lnTo>
                  <a:pt x="285432" y="835463"/>
                </a:lnTo>
                <a:lnTo>
                  <a:pt x="294005" y="833875"/>
                </a:lnTo>
                <a:lnTo>
                  <a:pt x="302260" y="832605"/>
                </a:lnTo>
                <a:lnTo>
                  <a:pt x="311468" y="832287"/>
                </a:lnTo>
                <a:lnTo>
                  <a:pt x="320040" y="831970"/>
                </a:lnTo>
                <a:lnTo>
                  <a:pt x="551498" y="831970"/>
                </a:lnTo>
                <a:lnTo>
                  <a:pt x="561658" y="832287"/>
                </a:lnTo>
                <a:lnTo>
                  <a:pt x="571500" y="833240"/>
                </a:lnTo>
                <a:lnTo>
                  <a:pt x="581342" y="834828"/>
                </a:lnTo>
                <a:lnTo>
                  <a:pt x="590868" y="836733"/>
                </a:lnTo>
                <a:lnTo>
                  <a:pt x="590868" y="444564"/>
                </a:lnTo>
                <a:lnTo>
                  <a:pt x="590868" y="435355"/>
                </a:lnTo>
                <a:lnTo>
                  <a:pt x="591820" y="426782"/>
                </a:lnTo>
                <a:lnTo>
                  <a:pt x="592772" y="418208"/>
                </a:lnTo>
                <a:lnTo>
                  <a:pt x="594360" y="409952"/>
                </a:lnTo>
                <a:lnTo>
                  <a:pt x="595948" y="401696"/>
                </a:lnTo>
                <a:lnTo>
                  <a:pt x="598488" y="393439"/>
                </a:lnTo>
                <a:lnTo>
                  <a:pt x="601028" y="385501"/>
                </a:lnTo>
                <a:lnTo>
                  <a:pt x="604202" y="377562"/>
                </a:lnTo>
                <a:lnTo>
                  <a:pt x="607695" y="369623"/>
                </a:lnTo>
                <a:lnTo>
                  <a:pt x="611822" y="362637"/>
                </a:lnTo>
                <a:lnTo>
                  <a:pt x="615632" y="355334"/>
                </a:lnTo>
                <a:lnTo>
                  <a:pt x="620078" y="348348"/>
                </a:lnTo>
                <a:lnTo>
                  <a:pt x="625158" y="341362"/>
                </a:lnTo>
                <a:lnTo>
                  <a:pt x="630238" y="335011"/>
                </a:lnTo>
                <a:lnTo>
                  <a:pt x="635318" y="328660"/>
                </a:lnTo>
                <a:lnTo>
                  <a:pt x="641350" y="322944"/>
                </a:lnTo>
                <a:lnTo>
                  <a:pt x="647065" y="316911"/>
                </a:lnTo>
                <a:lnTo>
                  <a:pt x="653415" y="311830"/>
                </a:lnTo>
                <a:lnTo>
                  <a:pt x="659765" y="306749"/>
                </a:lnTo>
                <a:lnTo>
                  <a:pt x="666750" y="301669"/>
                </a:lnTo>
                <a:lnTo>
                  <a:pt x="673418" y="297223"/>
                </a:lnTo>
                <a:lnTo>
                  <a:pt x="681038" y="293412"/>
                </a:lnTo>
                <a:lnTo>
                  <a:pt x="688022" y="289284"/>
                </a:lnTo>
                <a:lnTo>
                  <a:pt x="695960" y="285791"/>
                </a:lnTo>
                <a:lnTo>
                  <a:pt x="703898" y="282616"/>
                </a:lnTo>
                <a:lnTo>
                  <a:pt x="711835" y="280076"/>
                </a:lnTo>
                <a:lnTo>
                  <a:pt x="720090" y="278170"/>
                </a:lnTo>
                <a:lnTo>
                  <a:pt x="728345" y="275947"/>
                </a:lnTo>
                <a:lnTo>
                  <a:pt x="736600" y="274360"/>
                </a:lnTo>
                <a:lnTo>
                  <a:pt x="745172" y="273407"/>
                </a:lnTo>
                <a:lnTo>
                  <a:pt x="753745" y="272454"/>
                </a:lnTo>
                <a:lnTo>
                  <a:pt x="762952" y="272454"/>
                </a:lnTo>
                <a:lnTo>
                  <a:pt x="1252855" y="272454"/>
                </a:lnTo>
                <a:lnTo>
                  <a:pt x="1252855" y="0"/>
                </a:lnTo>
                <a:close/>
              </a:path>
            </a:pathLst>
          </a:custGeom>
          <a:solidFill>
            <a:schemeClr val="tx2"/>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400">
              <a:solidFill>
                <a:srgbClr val="FFFFFF"/>
              </a:solidFill>
            </a:endParaRPr>
          </a:p>
        </p:txBody>
      </p:sp>
      <p:grpSp>
        <p:nvGrpSpPr>
          <p:cNvPr id="116" name="组合 115">
            <a:extLst>
              <a:ext uri="{FF2B5EF4-FFF2-40B4-BE49-F238E27FC236}">
                <a16:creationId xmlns:a16="http://schemas.microsoft.com/office/drawing/2014/main" id="{B7D7A2F7-9BFC-42BF-880B-4F314C10ED14}"/>
              </a:ext>
            </a:extLst>
          </p:cNvPr>
          <p:cNvGrpSpPr/>
          <p:nvPr/>
        </p:nvGrpSpPr>
        <p:grpSpPr>
          <a:xfrm>
            <a:off x="7688901" y="1668927"/>
            <a:ext cx="1066596" cy="1048860"/>
            <a:chOff x="1011130" y="2408272"/>
            <a:chExt cx="1422128" cy="1398481"/>
          </a:xfrm>
        </p:grpSpPr>
        <p:sp>
          <p:nvSpPr>
            <p:cNvPr id="117" name="文本框 116">
              <a:extLst>
                <a:ext uri="{FF2B5EF4-FFF2-40B4-BE49-F238E27FC236}">
                  <a16:creationId xmlns:a16="http://schemas.microsoft.com/office/drawing/2014/main" id="{B2B89434-EA08-4FE9-B0FD-74F4BC5F4422}"/>
                </a:ext>
              </a:extLst>
            </p:cNvPr>
            <p:cNvSpPr txBox="1"/>
            <p:nvPr/>
          </p:nvSpPr>
          <p:spPr>
            <a:xfrm>
              <a:off x="1011130" y="2408272"/>
              <a:ext cx="1422128" cy="348814"/>
            </a:xfrm>
            <a:prstGeom prst="rect">
              <a:avLst/>
            </a:prstGeom>
            <a:noFill/>
          </p:spPr>
          <p:txBody>
            <a:bodyPr wrap="square" rtlCol="0">
              <a:spAutoFit/>
            </a:bodyPr>
            <a:lstStyle/>
            <a:p>
              <a:pPr algn="ctr">
                <a:defRPr/>
              </a:pPr>
              <a:r>
                <a:rPr lang="zh-CN" altLang="en-US" sz="1100" dirty="0">
                  <a:solidFill>
                    <a:prstClr val="black"/>
                  </a:solidFill>
                  <a:ea typeface="微软雅黑"/>
                  <a:cs typeface="+mn-ea"/>
                  <a:sym typeface="+mn-lt"/>
                </a:rPr>
                <a:t>全球品牌企业</a:t>
              </a:r>
              <a:endParaRPr lang="en-US" sz="1100" dirty="0">
                <a:solidFill>
                  <a:prstClr val="black"/>
                </a:solidFill>
                <a:ea typeface="微软雅黑"/>
                <a:cs typeface="+mn-ea"/>
                <a:sym typeface="+mn-lt"/>
              </a:endParaRPr>
            </a:p>
          </p:txBody>
        </p:sp>
        <p:sp>
          <p:nvSpPr>
            <p:cNvPr id="118" name="文本框 117">
              <a:extLst>
                <a:ext uri="{FF2B5EF4-FFF2-40B4-BE49-F238E27FC236}">
                  <a16:creationId xmlns:a16="http://schemas.microsoft.com/office/drawing/2014/main" id="{CCCF4EA4-8312-425A-BA6C-A784C3FB7872}"/>
                </a:ext>
              </a:extLst>
            </p:cNvPr>
            <p:cNvSpPr txBox="1"/>
            <p:nvPr/>
          </p:nvSpPr>
          <p:spPr>
            <a:xfrm>
              <a:off x="1016131" y="2754792"/>
              <a:ext cx="1403875" cy="348814"/>
            </a:xfrm>
            <a:prstGeom prst="rect">
              <a:avLst/>
            </a:prstGeom>
            <a:noFill/>
          </p:spPr>
          <p:txBody>
            <a:bodyPr wrap="square" rtlCol="0">
              <a:spAutoFit/>
            </a:bodyPr>
            <a:lstStyle/>
            <a:p>
              <a:pPr algn="ctr">
                <a:defRPr/>
              </a:pPr>
              <a:r>
                <a:rPr lang="zh-CN" altLang="en-US" sz="1100" dirty="0">
                  <a:solidFill>
                    <a:prstClr val="black"/>
                  </a:solidFill>
                  <a:ea typeface="微软雅黑"/>
                  <a:cs typeface="+mn-ea"/>
                  <a:sym typeface="+mn-lt"/>
                </a:rPr>
                <a:t>制造业</a:t>
              </a:r>
              <a:r>
                <a:rPr lang="en-US" altLang="zh-CN" sz="1100" dirty="0">
                  <a:solidFill>
                    <a:prstClr val="black"/>
                  </a:solidFill>
                  <a:ea typeface="微软雅黑"/>
                  <a:cs typeface="+mn-ea"/>
                  <a:sym typeface="+mn-lt"/>
                </a:rPr>
                <a:t>500</a:t>
              </a:r>
              <a:r>
                <a:rPr lang="zh-CN" altLang="en-US" sz="1100" dirty="0">
                  <a:solidFill>
                    <a:prstClr val="black"/>
                  </a:solidFill>
                  <a:ea typeface="微软雅黑"/>
                  <a:cs typeface="+mn-ea"/>
                  <a:sym typeface="+mn-lt"/>
                </a:rPr>
                <a:t>强</a:t>
              </a:r>
              <a:endParaRPr lang="en-US" sz="1100" dirty="0">
                <a:solidFill>
                  <a:prstClr val="black"/>
                </a:solidFill>
                <a:ea typeface="微软雅黑"/>
                <a:cs typeface="+mn-ea"/>
                <a:sym typeface="+mn-lt"/>
              </a:endParaRPr>
            </a:p>
          </p:txBody>
        </p:sp>
        <p:sp>
          <p:nvSpPr>
            <p:cNvPr id="119" name="文本框 118">
              <a:extLst>
                <a:ext uri="{FF2B5EF4-FFF2-40B4-BE49-F238E27FC236}">
                  <a16:creationId xmlns:a16="http://schemas.microsoft.com/office/drawing/2014/main" id="{AC532310-5B1F-4709-AF43-CEB7177A1FA1}"/>
                </a:ext>
              </a:extLst>
            </p:cNvPr>
            <p:cNvSpPr txBox="1"/>
            <p:nvPr/>
          </p:nvSpPr>
          <p:spPr>
            <a:xfrm>
              <a:off x="1024937" y="3106367"/>
              <a:ext cx="1269480" cy="348814"/>
            </a:xfrm>
            <a:prstGeom prst="rect">
              <a:avLst/>
            </a:prstGeom>
            <a:noFill/>
          </p:spPr>
          <p:txBody>
            <a:bodyPr wrap="square" rtlCol="0">
              <a:spAutoFit/>
            </a:bodyPr>
            <a:lstStyle/>
            <a:p>
              <a:pPr algn="ctr">
                <a:defRPr/>
              </a:pPr>
              <a:r>
                <a:rPr lang="zh-CN" altLang="en-US" sz="1100">
                  <a:solidFill>
                    <a:prstClr val="black"/>
                  </a:solidFill>
                  <a:ea typeface="微软雅黑"/>
                  <a:cs typeface="+mn-ea"/>
                  <a:sym typeface="+mn-lt"/>
                </a:rPr>
                <a:t>金融业</a:t>
              </a:r>
              <a:endParaRPr lang="en-US" sz="1100" dirty="0">
                <a:solidFill>
                  <a:prstClr val="black"/>
                </a:solidFill>
                <a:ea typeface="微软雅黑"/>
                <a:cs typeface="+mn-ea"/>
                <a:sym typeface="+mn-lt"/>
              </a:endParaRPr>
            </a:p>
          </p:txBody>
        </p:sp>
        <p:sp>
          <p:nvSpPr>
            <p:cNvPr id="120" name="文本框 119">
              <a:extLst>
                <a:ext uri="{FF2B5EF4-FFF2-40B4-BE49-F238E27FC236}">
                  <a16:creationId xmlns:a16="http://schemas.microsoft.com/office/drawing/2014/main" id="{13802E5A-8E65-4E39-9E54-7C8A1D3AFBA3}"/>
                </a:ext>
              </a:extLst>
            </p:cNvPr>
            <p:cNvSpPr txBox="1"/>
            <p:nvPr/>
          </p:nvSpPr>
          <p:spPr>
            <a:xfrm>
              <a:off x="1011685" y="3457939"/>
              <a:ext cx="1269480" cy="348814"/>
            </a:xfrm>
            <a:prstGeom prst="rect">
              <a:avLst/>
            </a:prstGeom>
            <a:noFill/>
          </p:spPr>
          <p:txBody>
            <a:bodyPr wrap="square" rtlCol="0">
              <a:spAutoFit/>
            </a:bodyPr>
            <a:lstStyle/>
            <a:p>
              <a:pPr algn="ctr">
                <a:defRPr/>
              </a:pPr>
              <a:r>
                <a:rPr lang="zh-CN" altLang="en-US" sz="1100" dirty="0">
                  <a:solidFill>
                    <a:prstClr val="black"/>
                  </a:solidFill>
                  <a:ea typeface="微软雅黑"/>
                  <a:cs typeface="+mn-ea"/>
                  <a:sym typeface="+mn-lt"/>
                </a:rPr>
                <a:t>其他行业</a:t>
              </a:r>
              <a:endParaRPr lang="en-US" sz="1100" dirty="0">
                <a:solidFill>
                  <a:prstClr val="black"/>
                </a:solidFill>
                <a:ea typeface="微软雅黑"/>
                <a:cs typeface="+mn-ea"/>
                <a:sym typeface="+mn-lt"/>
              </a:endParaRPr>
            </a:p>
          </p:txBody>
        </p:sp>
      </p:grpSp>
      <p:sp>
        <p:nvSpPr>
          <p:cNvPr id="121" name="文本框 120">
            <a:extLst>
              <a:ext uri="{FF2B5EF4-FFF2-40B4-BE49-F238E27FC236}">
                <a16:creationId xmlns:a16="http://schemas.microsoft.com/office/drawing/2014/main" id="{736AB7CC-BF6E-4C34-98E8-A3299E5B4E52}"/>
              </a:ext>
            </a:extLst>
          </p:cNvPr>
          <p:cNvSpPr txBox="1"/>
          <p:nvPr/>
        </p:nvSpPr>
        <p:spPr>
          <a:xfrm>
            <a:off x="7636621" y="2621771"/>
            <a:ext cx="952110" cy="261610"/>
          </a:xfrm>
          <a:prstGeom prst="rect">
            <a:avLst/>
          </a:prstGeom>
          <a:noFill/>
        </p:spPr>
        <p:txBody>
          <a:bodyPr wrap="square" rtlCol="0">
            <a:spAutoFit/>
          </a:bodyPr>
          <a:lstStyle/>
          <a:p>
            <a:pPr algn="ctr">
              <a:defRPr/>
            </a:pPr>
            <a:r>
              <a:rPr lang="en-US" altLang="zh-CN" sz="1100" dirty="0">
                <a:solidFill>
                  <a:prstClr val="black"/>
                </a:solidFill>
                <a:ea typeface="微软雅黑"/>
                <a:cs typeface="+mn-ea"/>
                <a:sym typeface="+mn-lt"/>
              </a:rPr>
              <a:t>……</a:t>
            </a:r>
            <a:endParaRPr lang="en-US" sz="1100" dirty="0">
              <a:solidFill>
                <a:prstClr val="black"/>
              </a:solidFill>
              <a:ea typeface="微软雅黑"/>
              <a:cs typeface="+mn-ea"/>
              <a:sym typeface="+mn-lt"/>
            </a:endParaRPr>
          </a:p>
        </p:txBody>
      </p:sp>
      <p:sp>
        <p:nvSpPr>
          <p:cNvPr id="122" name="文本框 121">
            <a:extLst>
              <a:ext uri="{FF2B5EF4-FFF2-40B4-BE49-F238E27FC236}">
                <a16:creationId xmlns:a16="http://schemas.microsoft.com/office/drawing/2014/main" id="{B9828B4A-5FB8-48B0-880D-1997EA9E35FD}"/>
              </a:ext>
            </a:extLst>
          </p:cNvPr>
          <p:cNvSpPr txBox="1"/>
          <p:nvPr/>
        </p:nvSpPr>
        <p:spPr>
          <a:xfrm>
            <a:off x="7134306" y="2056069"/>
            <a:ext cx="756889" cy="430887"/>
          </a:xfrm>
          <a:prstGeom prst="rect">
            <a:avLst/>
          </a:prstGeom>
          <a:noFill/>
        </p:spPr>
        <p:txBody>
          <a:bodyPr wrap="square" rtlCol="0">
            <a:spAutoFit/>
          </a:bodyPr>
          <a:lstStyle/>
          <a:p>
            <a:pPr algn="ctr">
              <a:defRPr/>
            </a:pPr>
            <a:r>
              <a:rPr lang="zh-CN" altLang="en-US" sz="1100" b="1" dirty="0">
                <a:solidFill>
                  <a:prstClr val="black"/>
                </a:solidFill>
                <a:ea typeface="微软雅黑"/>
                <a:cs typeface="+mn-ea"/>
                <a:sym typeface="+mn-lt"/>
              </a:rPr>
              <a:t>各行业</a:t>
            </a:r>
            <a:endParaRPr lang="en-US" altLang="zh-CN" sz="1100" b="1" dirty="0">
              <a:solidFill>
                <a:prstClr val="black"/>
              </a:solidFill>
              <a:ea typeface="微软雅黑"/>
              <a:cs typeface="+mn-ea"/>
              <a:sym typeface="+mn-lt"/>
            </a:endParaRPr>
          </a:p>
          <a:p>
            <a:pPr algn="ctr">
              <a:defRPr/>
            </a:pPr>
            <a:r>
              <a:rPr lang="zh-CN" altLang="en-US" sz="1100" b="1" dirty="0">
                <a:solidFill>
                  <a:prstClr val="black"/>
                </a:solidFill>
                <a:ea typeface="微软雅黑"/>
                <a:cs typeface="+mn-ea"/>
                <a:sym typeface="+mn-lt"/>
              </a:rPr>
              <a:t>各领域</a:t>
            </a:r>
            <a:endParaRPr lang="en-US" altLang="zh-CN" sz="1100" b="1" dirty="0">
              <a:solidFill>
                <a:prstClr val="black"/>
              </a:solidFill>
              <a:ea typeface="微软雅黑"/>
              <a:cs typeface="+mn-ea"/>
              <a:sym typeface="+mn-lt"/>
            </a:endParaRPr>
          </a:p>
        </p:txBody>
      </p:sp>
      <p:grpSp>
        <p:nvGrpSpPr>
          <p:cNvPr id="123" name="组合 122">
            <a:extLst>
              <a:ext uri="{FF2B5EF4-FFF2-40B4-BE49-F238E27FC236}">
                <a16:creationId xmlns:a16="http://schemas.microsoft.com/office/drawing/2014/main" id="{8C3EC9BD-79A0-4DBA-A11B-85BC76632A8A}"/>
              </a:ext>
            </a:extLst>
          </p:cNvPr>
          <p:cNvGrpSpPr/>
          <p:nvPr/>
        </p:nvGrpSpPr>
        <p:grpSpPr>
          <a:xfrm>
            <a:off x="334154" y="3084507"/>
            <a:ext cx="1789304" cy="464099"/>
            <a:chOff x="1796258" y="4938728"/>
            <a:chExt cx="2385739" cy="618799"/>
          </a:xfrm>
        </p:grpSpPr>
        <p:sp>
          <p:nvSpPr>
            <p:cNvPr id="124" name="矩形 123">
              <a:extLst>
                <a:ext uri="{FF2B5EF4-FFF2-40B4-BE49-F238E27FC236}">
                  <a16:creationId xmlns:a16="http://schemas.microsoft.com/office/drawing/2014/main" id="{BC26FD36-0410-416C-85F0-068E048537AF}"/>
                </a:ext>
              </a:extLst>
            </p:cNvPr>
            <p:cNvSpPr/>
            <p:nvPr/>
          </p:nvSpPr>
          <p:spPr>
            <a:xfrm>
              <a:off x="2025493" y="4938728"/>
              <a:ext cx="1939234" cy="618799"/>
            </a:xfrm>
            <a:prstGeom prst="rect">
              <a:avLst/>
            </a:prstGeom>
            <a:noFill/>
            <a:ln>
              <a:solidFill>
                <a:srgbClr val="C4292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a typeface="微软雅黑"/>
              </a:endParaRPr>
            </a:p>
          </p:txBody>
        </p:sp>
        <p:sp>
          <p:nvSpPr>
            <p:cNvPr id="125" name="文本框 124">
              <a:extLst>
                <a:ext uri="{FF2B5EF4-FFF2-40B4-BE49-F238E27FC236}">
                  <a16:creationId xmlns:a16="http://schemas.microsoft.com/office/drawing/2014/main" id="{8F454158-2955-4C28-ACDC-14C515D27F7D}"/>
                </a:ext>
              </a:extLst>
            </p:cNvPr>
            <p:cNvSpPr txBox="1"/>
            <p:nvPr/>
          </p:nvSpPr>
          <p:spPr>
            <a:xfrm>
              <a:off x="1796258" y="5070687"/>
              <a:ext cx="2385739" cy="348814"/>
            </a:xfrm>
            <a:prstGeom prst="rect">
              <a:avLst/>
            </a:prstGeom>
            <a:noFill/>
          </p:spPr>
          <p:txBody>
            <a:bodyPr wrap="square" rtlCol="0">
              <a:spAutoFit/>
            </a:bodyPr>
            <a:lstStyle/>
            <a:p>
              <a:pPr algn="ctr">
                <a:defRPr/>
              </a:pPr>
              <a:r>
                <a:rPr lang="zh-CN" altLang="en-US" sz="1100">
                  <a:solidFill>
                    <a:srgbClr val="C4292E"/>
                  </a:solidFill>
                  <a:ea typeface="微软雅黑"/>
                  <a:cs typeface="+mn-ea"/>
                  <a:sym typeface="+mn-lt"/>
                </a:rPr>
                <a:t>公共服务、城市治理</a:t>
              </a:r>
              <a:endParaRPr lang="en-US" sz="1100" dirty="0">
                <a:solidFill>
                  <a:srgbClr val="C4292E"/>
                </a:solidFill>
                <a:ea typeface="微软雅黑"/>
                <a:cs typeface="+mn-ea"/>
                <a:sym typeface="+mn-lt"/>
              </a:endParaRPr>
            </a:p>
          </p:txBody>
        </p:sp>
      </p:grpSp>
      <p:sp>
        <p:nvSpPr>
          <p:cNvPr id="126" name="箭头: 直角上 125">
            <a:extLst>
              <a:ext uri="{FF2B5EF4-FFF2-40B4-BE49-F238E27FC236}">
                <a16:creationId xmlns:a16="http://schemas.microsoft.com/office/drawing/2014/main" id="{8BC67E7F-DC49-4DFE-AB44-234F80966A70}"/>
              </a:ext>
            </a:extLst>
          </p:cNvPr>
          <p:cNvSpPr/>
          <p:nvPr/>
        </p:nvSpPr>
        <p:spPr>
          <a:xfrm flipH="1">
            <a:off x="1133107" y="3590354"/>
            <a:ext cx="2675309" cy="391470"/>
          </a:xfrm>
          <a:prstGeom prst="bentUpArrow">
            <a:avLst>
              <a:gd name="adj1" fmla="val 25000"/>
              <a:gd name="adj2" fmla="val 50000"/>
              <a:gd name="adj3" fmla="val 391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a typeface="微软雅黑"/>
            </a:endParaRPr>
          </a:p>
        </p:txBody>
      </p:sp>
      <p:sp>
        <p:nvSpPr>
          <p:cNvPr id="127" name="箭头: 直角上 126">
            <a:extLst>
              <a:ext uri="{FF2B5EF4-FFF2-40B4-BE49-F238E27FC236}">
                <a16:creationId xmlns:a16="http://schemas.microsoft.com/office/drawing/2014/main" id="{D1BB46DB-C8F8-4C83-A2E4-DEB28C457528}"/>
              </a:ext>
            </a:extLst>
          </p:cNvPr>
          <p:cNvSpPr/>
          <p:nvPr/>
        </p:nvSpPr>
        <p:spPr>
          <a:xfrm>
            <a:off x="5276458" y="3580357"/>
            <a:ext cx="2675309" cy="391470"/>
          </a:xfrm>
          <a:prstGeom prst="bentUpArrow">
            <a:avLst>
              <a:gd name="adj1" fmla="val 25000"/>
              <a:gd name="adj2" fmla="val 50000"/>
              <a:gd name="adj3" fmla="val 391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a typeface="微软雅黑"/>
            </a:endParaRPr>
          </a:p>
        </p:txBody>
      </p:sp>
      <p:grpSp>
        <p:nvGrpSpPr>
          <p:cNvPr id="128" name="组合 127">
            <a:extLst>
              <a:ext uri="{FF2B5EF4-FFF2-40B4-BE49-F238E27FC236}">
                <a16:creationId xmlns:a16="http://schemas.microsoft.com/office/drawing/2014/main" id="{71EE4BB7-69B5-4B24-B0EB-6FEA2A5636E1}"/>
              </a:ext>
            </a:extLst>
          </p:cNvPr>
          <p:cNvGrpSpPr/>
          <p:nvPr/>
        </p:nvGrpSpPr>
        <p:grpSpPr>
          <a:xfrm>
            <a:off x="7037365" y="3062086"/>
            <a:ext cx="1789304" cy="464099"/>
            <a:chOff x="1823059" y="4938728"/>
            <a:chExt cx="2385739" cy="618799"/>
          </a:xfrm>
        </p:grpSpPr>
        <p:sp>
          <p:nvSpPr>
            <p:cNvPr id="129" name="矩形 128">
              <a:extLst>
                <a:ext uri="{FF2B5EF4-FFF2-40B4-BE49-F238E27FC236}">
                  <a16:creationId xmlns:a16="http://schemas.microsoft.com/office/drawing/2014/main" id="{EBFC1107-C5F8-4941-9FAA-98435A4A5114}"/>
                </a:ext>
              </a:extLst>
            </p:cNvPr>
            <p:cNvSpPr/>
            <p:nvPr/>
          </p:nvSpPr>
          <p:spPr>
            <a:xfrm>
              <a:off x="2025493" y="4938728"/>
              <a:ext cx="1939234" cy="618799"/>
            </a:xfrm>
            <a:prstGeom prst="rect">
              <a:avLst/>
            </a:prstGeom>
            <a:noFill/>
            <a:ln>
              <a:solidFill>
                <a:srgbClr val="C4292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ea typeface="微软雅黑"/>
              </a:endParaRPr>
            </a:p>
          </p:txBody>
        </p:sp>
        <p:sp>
          <p:nvSpPr>
            <p:cNvPr id="130" name="文本框 129">
              <a:extLst>
                <a:ext uri="{FF2B5EF4-FFF2-40B4-BE49-F238E27FC236}">
                  <a16:creationId xmlns:a16="http://schemas.microsoft.com/office/drawing/2014/main" id="{59DB1755-5CF9-43AA-87E1-8C47F3B42686}"/>
                </a:ext>
              </a:extLst>
            </p:cNvPr>
            <p:cNvSpPr txBox="1"/>
            <p:nvPr/>
          </p:nvSpPr>
          <p:spPr>
            <a:xfrm>
              <a:off x="1823059" y="4973269"/>
              <a:ext cx="2385739" cy="574516"/>
            </a:xfrm>
            <a:prstGeom prst="rect">
              <a:avLst/>
            </a:prstGeom>
            <a:noFill/>
          </p:spPr>
          <p:txBody>
            <a:bodyPr wrap="square" rtlCol="0">
              <a:spAutoFit/>
            </a:bodyPr>
            <a:lstStyle/>
            <a:p>
              <a:pPr algn="ctr">
                <a:defRPr/>
              </a:pPr>
              <a:r>
                <a:rPr lang="zh-CN" altLang="en-US" sz="1100" dirty="0">
                  <a:solidFill>
                    <a:srgbClr val="C4292E"/>
                  </a:solidFill>
                  <a:ea typeface="微软雅黑"/>
                  <a:cs typeface="+mn-ea"/>
                  <a:sym typeface="+mn-lt"/>
                </a:rPr>
                <a:t>金融风控、联合营销</a:t>
              </a:r>
              <a:endParaRPr lang="en-US" altLang="zh-CN" sz="1100" dirty="0">
                <a:solidFill>
                  <a:srgbClr val="C4292E"/>
                </a:solidFill>
                <a:ea typeface="微软雅黑"/>
                <a:cs typeface="+mn-ea"/>
                <a:sym typeface="+mn-lt"/>
              </a:endParaRPr>
            </a:p>
            <a:p>
              <a:pPr algn="ctr">
                <a:defRPr/>
              </a:pPr>
              <a:r>
                <a:rPr lang="zh-CN" altLang="en-US" sz="1100" dirty="0">
                  <a:solidFill>
                    <a:srgbClr val="C4292E"/>
                  </a:solidFill>
                  <a:ea typeface="微软雅黑"/>
                  <a:cs typeface="+mn-ea"/>
                  <a:sym typeface="+mn-lt"/>
                </a:rPr>
                <a:t>安全查询、广告监测</a:t>
              </a:r>
              <a:endParaRPr lang="en-US" sz="1100" dirty="0">
                <a:solidFill>
                  <a:srgbClr val="C4292E"/>
                </a:solidFill>
                <a:ea typeface="微软雅黑"/>
                <a:cs typeface="+mn-ea"/>
                <a:sym typeface="+mn-lt"/>
              </a:endParaRPr>
            </a:p>
          </p:txBody>
        </p:sp>
      </p:grpSp>
      <p:sp>
        <p:nvSpPr>
          <p:cNvPr id="131" name="矩形 130">
            <a:extLst>
              <a:ext uri="{FF2B5EF4-FFF2-40B4-BE49-F238E27FC236}">
                <a16:creationId xmlns:a16="http://schemas.microsoft.com/office/drawing/2014/main" id="{7B904801-5A37-4AE2-8796-A07D18AE275C}"/>
              </a:ext>
            </a:extLst>
          </p:cNvPr>
          <p:cNvSpPr/>
          <p:nvPr/>
        </p:nvSpPr>
        <p:spPr>
          <a:xfrm>
            <a:off x="2906014" y="861754"/>
            <a:ext cx="3286476" cy="338554"/>
          </a:xfrm>
          <a:prstGeom prst="rect">
            <a:avLst/>
          </a:prstGeom>
        </p:spPr>
        <p:txBody>
          <a:bodyPr wrap="none">
            <a:spAutoFit/>
          </a:bodyPr>
          <a:lstStyle/>
          <a:p>
            <a:pPr algn="ctr"/>
            <a:r>
              <a:rPr lang="zh-CN" altLang="en-US" sz="1600" b="1" dirty="0">
                <a:solidFill>
                  <a:srgbClr val="333333"/>
                </a:solidFill>
                <a:cs typeface="+mn-ea"/>
                <a:sym typeface="+mn-lt"/>
              </a:rPr>
              <a:t>数据可用不可</a:t>
            </a:r>
            <a:r>
              <a:rPr lang="zh-CN" altLang="en-US" sz="1600" b="1">
                <a:solidFill>
                  <a:srgbClr val="333333"/>
                </a:solidFill>
                <a:cs typeface="+mn-ea"/>
                <a:sym typeface="+mn-lt"/>
              </a:rPr>
              <a:t>拥，数据</a:t>
            </a:r>
            <a:r>
              <a:rPr lang="zh-CN" altLang="en-US" sz="1600" b="1" dirty="0">
                <a:solidFill>
                  <a:srgbClr val="333333"/>
                </a:solidFill>
                <a:cs typeface="+mn-ea"/>
                <a:sym typeface="+mn-lt"/>
              </a:rPr>
              <a:t>“支付宝”</a:t>
            </a:r>
            <a:endParaRPr lang="zh-CN" altLang="en-US" sz="1600" b="1" dirty="0">
              <a:cs typeface="+mn-ea"/>
              <a:sym typeface="+mn-lt"/>
            </a:endParaRPr>
          </a:p>
        </p:txBody>
      </p:sp>
    </p:spTree>
    <p:extLst>
      <p:ext uri="{BB962C8B-B14F-4D97-AF65-F5344CB8AC3E}">
        <p14:creationId xmlns:p14="http://schemas.microsoft.com/office/powerpoint/2010/main" val="247916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09597" y="158975"/>
            <a:ext cx="7160062" cy="569387"/>
          </a:xfrm>
          <a:prstGeom prst="rect">
            <a:avLst/>
          </a:prstGeom>
          <a:noFill/>
        </p:spPr>
        <p:txBody>
          <a:bodyPr wrap="square" rtlCol="0">
            <a:spAutoFit/>
          </a:bodyPr>
          <a:lstStyle/>
          <a:p>
            <a:r>
              <a:rPr lang="zh-CN" altLang="en-US" sz="3100" b="1">
                <a:solidFill>
                  <a:srgbClr val="0080FF"/>
                </a:solidFill>
                <a:latin typeface="微软雅黑" panose="020B0503020204020204" pitchFamily="34" charset="-122"/>
                <a:ea typeface="微软雅黑" panose="020B0503020204020204" pitchFamily="34" charset="-122"/>
              </a:rPr>
              <a:t>数安，打造可信的数据第三方</a:t>
            </a:r>
          </a:p>
        </p:txBody>
      </p:sp>
      <p:pic>
        <p:nvPicPr>
          <p:cNvPr id="4" name="图片 3">
            <a:extLst>
              <a:ext uri="{FF2B5EF4-FFF2-40B4-BE49-F238E27FC236}">
                <a16:creationId xmlns:a16="http://schemas.microsoft.com/office/drawing/2014/main" id="{E45DB7BC-C5E7-4D04-9AE8-A3B0A81A09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7470" b="26761"/>
          <a:stretch>
            <a:fillRect/>
          </a:stretch>
        </p:blipFill>
        <p:spPr>
          <a:xfrm>
            <a:off x="3753690" y="2326903"/>
            <a:ext cx="1326913" cy="607319"/>
          </a:xfrm>
          <a:prstGeom prst="rect">
            <a:avLst/>
          </a:prstGeom>
        </p:spPr>
      </p:pic>
      <p:pic>
        <p:nvPicPr>
          <p:cNvPr id="5" name="图片 4">
            <a:extLst>
              <a:ext uri="{FF2B5EF4-FFF2-40B4-BE49-F238E27FC236}">
                <a16:creationId xmlns:a16="http://schemas.microsoft.com/office/drawing/2014/main" id="{122A0756-FFF7-4B0B-AC11-A32471D44F79}"/>
              </a:ext>
            </a:extLst>
          </p:cNvPr>
          <p:cNvPicPr>
            <a:picLocks noChangeAspect="1"/>
          </p:cNvPicPr>
          <p:nvPr/>
        </p:nvPicPr>
        <p:blipFill>
          <a:blip r:embed="rId4"/>
          <a:stretch>
            <a:fillRect/>
          </a:stretch>
        </p:blipFill>
        <p:spPr>
          <a:xfrm>
            <a:off x="6700243" y="2389305"/>
            <a:ext cx="1394730" cy="551210"/>
          </a:xfrm>
          <a:prstGeom prst="rect">
            <a:avLst/>
          </a:prstGeom>
        </p:spPr>
      </p:pic>
      <p:sp>
        <p:nvSpPr>
          <p:cNvPr id="6" name="矩形 5">
            <a:extLst>
              <a:ext uri="{FF2B5EF4-FFF2-40B4-BE49-F238E27FC236}">
                <a16:creationId xmlns:a16="http://schemas.microsoft.com/office/drawing/2014/main" id="{2BAEF331-824B-4544-B95E-62378AB72A4E}"/>
              </a:ext>
            </a:extLst>
          </p:cNvPr>
          <p:cNvSpPr/>
          <p:nvPr/>
        </p:nvSpPr>
        <p:spPr>
          <a:xfrm>
            <a:off x="552085" y="3076829"/>
            <a:ext cx="2091851" cy="831703"/>
          </a:xfrm>
          <a:prstGeom prst="rect">
            <a:avLst/>
          </a:prstGeom>
        </p:spPr>
        <p:txBody>
          <a:bodyPr wrap="square">
            <a:spAutoFit/>
          </a:bodyPr>
          <a:lstStyle/>
          <a:p>
            <a:pPr algn="ctr">
              <a:lnSpc>
                <a:spcPct val="150000"/>
              </a:lnSpc>
            </a:pPr>
            <a:r>
              <a:rPr lang="zh-CN" altLang="en-US" sz="825" dirty="0">
                <a:solidFill>
                  <a:srgbClr val="515151"/>
                </a:solidFill>
                <a:latin typeface="微软雅黑"/>
                <a:ea typeface="微软雅黑"/>
                <a:cs typeface="+mn-ea"/>
                <a:sym typeface="+mn-lt"/>
              </a:rPr>
              <a:t>浙江国有重点骨干企业</a:t>
            </a:r>
          </a:p>
          <a:p>
            <a:pPr algn="ctr">
              <a:lnSpc>
                <a:spcPct val="150000"/>
              </a:lnSpc>
            </a:pPr>
            <a:r>
              <a:rPr lang="zh-CN" altLang="en-US" sz="825" dirty="0">
                <a:solidFill>
                  <a:srgbClr val="515151"/>
                </a:solidFill>
                <a:latin typeface="微软雅黑"/>
                <a:ea typeface="微软雅黑"/>
                <a:cs typeface="+mn-ea"/>
                <a:sym typeface="+mn-lt"/>
              </a:rPr>
              <a:t>数字经济转型排头兵</a:t>
            </a:r>
          </a:p>
          <a:p>
            <a:pPr algn="ctr">
              <a:lnSpc>
                <a:spcPct val="150000"/>
              </a:lnSpc>
            </a:pPr>
            <a:r>
              <a:rPr lang="zh-CN" altLang="en-US" sz="825" dirty="0">
                <a:solidFill>
                  <a:srgbClr val="515151"/>
                </a:solidFill>
                <a:latin typeface="微软雅黑"/>
                <a:ea typeface="微软雅黑"/>
                <a:cs typeface="+mn-ea"/>
                <a:sym typeface="+mn-lt"/>
              </a:rPr>
              <a:t>旗下浙江省数据管理有限公司被省政府赋予大数据管理、开发、利用和运营的定位。</a:t>
            </a:r>
          </a:p>
        </p:txBody>
      </p:sp>
      <p:sp>
        <p:nvSpPr>
          <p:cNvPr id="7" name="矩形 6">
            <a:extLst>
              <a:ext uri="{FF2B5EF4-FFF2-40B4-BE49-F238E27FC236}">
                <a16:creationId xmlns:a16="http://schemas.microsoft.com/office/drawing/2014/main" id="{3BE81DBF-62E8-43C9-8C1B-46AE80D3A59B}"/>
              </a:ext>
            </a:extLst>
          </p:cNvPr>
          <p:cNvSpPr/>
          <p:nvPr/>
        </p:nvSpPr>
        <p:spPr>
          <a:xfrm>
            <a:off x="3525451" y="2934222"/>
            <a:ext cx="1976402" cy="1022139"/>
          </a:xfrm>
          <a:prstGeom prst="rect">
            <a:avLst/>
          </a:prstGeom>
        </p:spPr>
        <p:txBody>
          <a:bodyPr wrap="square">
            <a:spAutoFit/>
          </a:bodyPr>
          <a:lstStyle/>
          <a:p>
            <a:pPr algn="ctr">
              <a:lnSpc>
                <a:spcPct val="150000"/>
              </a:lnSpc>
            </a:pPr>
            <a:r>
              <a:rPr lang="zh-CN" altLang="en-US" sz="825">
                <a:solidFill>
                  <a:srgbClr val="515151"/>
                </a:solidFill>
                <a:latin typeface="微软雅黑"/>
                <a:ea typeface="微软雅黑"/>
                <a:cs typeface="+mn-ea"/>
                <a:sym typeface="+mn-lt"/>
              </a:rPr>
              <a:t>科创板上市公司（</a:t>
            </a:r>
            <a:r>
              <a:rPr lang="en-US" altLang="zh-CN" sz="825">
                <a:solidFill>
                  <a:srgbClr val="515151"/>
                </a:solidFill>
                <a:latin typeface="微软雅黑"/>
                <a:ea typeface="微软雅黑"/>
                <a:cs typeface="+mn-ea"/>
                <a:sym typeface="+mn-lt"/>
              </a:rPr>
              <a:t>688023</a:t>
            </a:r>
            <a:r>
              <a:rPr lang="zh-CN" altLang="en-US" sz="825">
                <a:solidFill>
                  <a:srgbClr val="515151"/>
                </a:solidFill>
                <a:latin typeface="微软雅黑"/>
                <a:ea typeface="微软雅黑"/>
                <a:cs typeface="+mn-ea"/>
                <a:sym typeface="+mn-lt"/>
              </a:rPr>
              <a:t>）</a:t>
            </a:r>
            <a:endParaRPr lang="en-US" altLang="zh-CN" sz="825" dirty="0">
              <a:solidFill>
                <a:srgbClr val="515151"/>
              </a:solidFill>
              <a:latin typeface="微软雅黑"/>
              <a:ea typeface="微软雅黑"/>
              <a:cs typeface="+mn-ea"/>
              <a:sym typeface="+mn-lt"/>
            </a:endParaRPr>
          </a:p>
          <a:p>
            <a:pPr>
              <a:lnSpc>
                <a:spcPct val="150000"/>
              </a:lnSpc>
            </a:pPr>
            <a:r>
              <a:rPr lang="zh-CN" altLang="en-US" sz="825" dirty="0">
                <a:solidFill>
                  <a:srgbClr val="515151"/>
                </a:solidFill>
                <a:latin typeface="微软雅黑"/>
                <a:ea typeface="微软雅黑"/>
                <a:cs typeface="+mn-ea"/>
                <a:sym typeface="+mn-lt"/>
              </a:rPr>
              <a:t>国内网络信息安全领域领军</a:t>
            </a:r>
            <a:r>
              <a:rPr lang="zh-CN" altLang="en-US" sz="825">
                <a:solidFill>
                  <a:srgbClr val="515151"/>
                </a:solidFill>
                <a:latin typeface="微软雅黑"/>
                <a:ea typeface="微软雅黑"/>
                <a:cs typeface="+mn-ea"/>
                <a:sym typeface="+mn-lt"/>
              </a:rPr>
              <a:t>企业之一，全球</a:t>
            </a:r>
            <a:r>
              <a:rPr lang="zh-CN" altLang="en-US" sz="825" dirty="0">
                <a:solidFill>
                  <a:srgbClr val="515151"/>
                </a:solidFill>
                <a:latin typeface="微软雅黑"/>
                <a:ea typeface="微软雅黑"/>
                <a:cs typeface="+mn-ea"/>
                <a:sym typeface="+mn-lt"/>
              </a:rPr>
              <a:t>网络安全创新</a:t>
            </a:r>
            <a:r>
              <a:rPr lang="en-US" altLang="zh-CN" sz="825" dirty="0">
                <a:solidFill>
                  <a:srgbClr val="515151"/>
                </a:solidFill>
                <a:latin typeface="微软雅黑"/>
                <a:ea typeface="微软雅黑"/>
                <a:cs typeface="+mn-ea"/>
                <a:sym typeface="+mn-lt"/>
              </a:rPr>
              <a:t>500</a:t>
            </a:r>
            <a:r>
              <a:rPr lang="zh-CN" altLang="en-US" sz="825" dirty="0">
                <a:solidFill>
                  <a:srgbClr val="515151"/>
                </a:solidFill>
                <a:latin typeface="微软雅黑"/>
                <a:ea typeface="微软雅黑"/>
                <a:cs typeface="+mn-ea"/>
                <a:sym typeface="+mn-lt"/>
              </a:rPr>
              <a:t>强企业</a:t>
            </a:r>
            <a:endParaRPr lang="en-US" altLang="zh-CN" sz="825" dirty="0">
              <a:solidFill>
                <a:srgbClr val="515151"/>
              </a:solidFill>
              <a:latin typeface="微软雅黑"/>
              <a:ea typeface="微软雅黑"/>
              <a:cs typeface="+mn-ea"/>
              <a:sym typeface="+mn-lt"/>
            </a:endParaRPr>
          </a:p>
          <a:p>
            <a:pPr>
              <a:lnSpc>
                <a:spcPct val="150000"/>
              </a:lnSpc>
            </a:pPr>
            <a:r>
              <a:rPr lang="zh-CN" altLang="en-US" sz="825" dirty="0">
                <a:solidFill>
                  <a:srgbClr val="515151"/>
                </a:solidFill>
                <a:latin typeface="微软雅黑"/>
                <a:ea typeface="微软雅黑"/>
                <a:cs typeface="+mn-ea"/>
                <a:sym typeface="+mn-lt"/>
              </a:rPr>
              <a:t>服务奥运会、</a:t>
            </a:r>
            <a:r>
              <a:rPr lang="en-US" altLang="zh-CN" sz="825" dirty="0">
                <a:solidFill>
                  <a:srgbClr val="515151"/>
                </a:solidFill>
                <a:latin typeface="微软雅黑"/>
                <a:ea typeface="微软雅黑"/>
                <a:cs typeface="+mn-ea"/>
                <a:sym typeface="+mn-lt"/>
              </a:rPr>
              <a:t>G20</a:t>
            </a:r>
            <a:r>
              <a:rPr lang="zh-CN" altLang="en-US" sz="825" dirty="0">
                <a:solidFill>
                  <a:srgbClr val="515151"/>
                </a:solidFill>
                <a:latin typeface="微软雅黑"/>
                <a:ea typeface="微软雅黑"/>
                <a:cs typeface="+mn-ea"/>
                <a:sym typeface="+mn-lt"/>
              </a:rPr>
              <a:t>峰会、世界互联网大会、一带一路等国家重大活动。</a:t>
            </a:r>
            <a:endParaRPr lang="en-US" altLang="zh-CN" sz="825" dirty="0">
              <a:solidFill>
                <a:srgbClr val="515151"/>
              </a:solidFill>
              <a:latin typeface="微软雅黑"/>
              <a:ea typeface="微软雅黑"/>
              <a:cs typeface="+mn-ea"/>
              <a:sym typeface="+mn-lt"/>
            </a:endParaRPr>
          </a:p>
        </p:txBody>
      </p:sp>
      <p:sp>
        <p:nvSpPr>
          <p:cNvPr id="8" name="矩形 7">
            <a:extLst>
              <a:ext uri="{FF2B5EF4-FFF2-40B4-BE49-F238E27FC236}">
                <a16:creationId xmlns:a16="http://schemas.microsoft.com/office/drawing/2014/main" id="{6AADDCEE-E4C9-4F5F-A687-51958C0A41E1}"/>
              </a:ext>
            </a:extLst>
          </p:cNvPr>
          <p:cNvSpPr/>
          <p:nvPr/>
        </p:nvSpPr>
        <p:spPr>
          <a:xfrm>
            <a:off x="6485176" y="3017195"/>
            <a:ext cx="2194717" cy="1022139"/>
          </a:xfrm>
          <a:prstGeom prst="rect">
            <a:avLst/>
          </a:prstGeom>
        </p:spPr>
        <p:txBody>
          <a:bodyPr wrap="square">
            <a:spAutoFit/>
          </a:bodyPr>
          <a:lstStyle/>
          <a:p>
            <a:pPr algn="ctr">
              <a:lnSpc>
                <a:spcPct val="150000"/>
              </a:lnSpc>
            </a:pPr>
            <a:r>
              <a:rPr lang="en-US" altLang="zh-CN" sz="825">
                <a:solidFill>
                  <a:srgbClr val="515151"/>
                </a:solidFill>
                <a:latin typeface="微软雅黑"/>
                <a:ea typeface="微软雅黑"/>
                <a:cs typeface="+mn-ea"/>
                <a:sym typeface="+mn-lt"/>
              </a:rPr>
              <a:t>A</a:t>
            </a:r>
            <a:r>
              <a:rPr lang="zh-CN" altLang="en-US" sz="825">
                <a:solidFill>
                  <a:srgbClr val="515151"/>
                </a:solidFill>
                <a:latin typeface="微软雅黑"/>
                <a:ea typeface="微软雅黑"/>
                <a:cs typeface="+mn-ea"/>
                <a:sym typeface="+mn-lt"/>
              </a:rPr>
              <a:t>股首家数据智能公司每日互动（</a:t>
            </a:r>
            <a:r>
              <a:rPr lang="en-US" altLang="zh-CN" sz="825" dirty="0">
                <a:solidFill>
                  <a:srgbClr val="515151"/>
                </a:solidFill>
                <a:latin typeface="微软雅黑"/>
                <a:ea typeface="微软雅黑"/>
                <a:cs typeface="+mn-ea"/>
                <a:sym typeface="+mn-lt"/>
              </a:rPr>
              <a:t>300766</a:t>
            </a:r>
            <a:r>
              <a:rPr lang="zh-CN" altLang="en-US" sz="825" dirty="0">
                <a:solidFill>
                  <a:srgbClr val="515151"/>
                </a:solidFill>
                <a:latin typeface="微软雅黑"/>
                <a:ea typeface="微软雅黑"/>
                <a:cs typeface="+mn-ea"/>
                <a:sym typeface="+mn-lt"/>
              </a:rPr>
              <a:t>）</a:t>
            </a:r>
          </a:p>
          <a:p>
            <a:pPr>
              <a:lnSpc>
                <a:spcPct val="150000"/>
              </a:lnSpc>
            </a:pPr>
            <a:r>
              <a:rPr lang="zh-CN" altLang="en-US" sz="825" dirty="0">
                <a:solidFill>
                  <a:srgbClr val="515151"/>
                </a:solidFill>
                <a:latin typeface="微软雅黑"/>
                <a:ea typeface="微软雅黑"/>
                <a:cs typeface="+mn-ea"/>
                <a:sym typeface="+mn-lt"/>
              </a:rPr>
              <a:t>国内领先的开发者服务和技术</a:t>
            </a:r>
            <a:r>
              <a:rPr lang="zh-CN" altLang="en-US" sz="825">
                <a:solidFill>
                  <a:srgbClr val="515151"/>
                </a:solidFill>
                <a:latin typeface="微软雅黑"/>
                <a:ea typeface="微软雅黑"/>
                <a:cs typeface="+mn-ea"/>
                <a:sym typeface="+mn-lt"/>
              </a:rPr>
              <a:t>提供商，</a:t>
            </a:r>
            <a:endParaRPr lang="en-US" altLang="zh-CN" sz="825">
              <a:solidFill>
                <a:srgbClr val="515151"/>
              </a:solidFill>
              <a:latin typeface="微软雅黑"/>
              <a:ea typeface="微软雅黑"/>
              <a:cs typeface="+mn-ea"/>
              <a:sym typeface="+mn-lt"/>
            </a:endParaRPr>
          </a:p>
          <a:p>
            <a:pPr>
              <a:lnSpc>
                <a:spcPct val="150000"/>
              </a:lnSpc>
            </a:pPr>
            <a:r>
              <a:rPr lang="zh-CN" altLang="en-US" sz="825">
                <a:solidFill>
                  <a:srgbClr val="515151"/>
                </a:solidFill>
                <a:latin typeface="微软雅黑"/>
                <a:ea typeface="微软雅黑"/>
                <a:cs typeface="+mn-ea"/>
                <a:sym typeface="+mn-lt"/>
              </a:rPr>
              <a:t>服务于数十万头部</a:t>
            </a:r>
            <a:r>
              <a:rPr lang="en-US" altLang="zh-CN" sz="825" dirty="0">
                <a:solidFill>
                  <a:srgbClr val="515151"/>
                </a:solidFill>
                <a:latin typeface="微软雅黑"/>
                <a:ea typeface="微软雅黑"/>
                <a:cs typeface="+mn-ea"/>
                <a:sym typeface="+mn-lt"/>
              </a:rPr>
              <a:t>APP</a:t>
            </a:r>
            <a:r>
              <a:rPr lang="zh-CN" altLang="en-US" sz="825">
                <a:solidFill>
                  <a:srgbClr val="515151"/>
                </a:solidFill>
                <a:latin typeface="微软雅黑"/>
                <a:ea typeface="微软雅黑"/>
                <a:cs typeface="+mn-ea"/>
                <a:sym typeface="+mn-lt"/>
              </a:rPr>
              <a:t>用户。</a:t>
            </a:r>
            <a:endParaRPr lang="en-US" altLang="zh-CN" sz="825">
              <a:solidFill>
                <a:srgbClr val="515151"/>
              </a:solidFill>
              <a:latin typeface="微软雅黑"/>
              <a:ea typeface="微软雅黑"/>
              <a:cs typeface="+mn-ea"/>
              <a:sym typeface="+mn-lt"/>
            </a:endParaRPr>
          </a:p>
          <a:p>
            <a:pPr>
              <a:lnSpc>
                <a:spcPct val="150000"/>
              </a:lnSpc>
            </a:pPr>
            <a:r>
              <a:rPr lang="zh-CN" altLang="en-US" sz="825">
                <a:solidFill>
                  <a:srgbClr val="515151"/>
                </a:solidFill>
                <a:latin typeface="微软雅黑"/>
                <a:ea typeface="微软雅黑"/>
                <a:cs typeface="+mn-ea"/>
                <a:sym typeface="+mn-lt"/>
              </a:rPr>
              <a:t>以大数据为基础，融合互联网、云计算、</a:t>
            </a:r>
            <a:endParaRPr lang="en-US" altLang="zh-CN" sz="825">
              <a:solidFill>
                <a:srgbClr val="515151"/>
              </a:solidFill>
              <a:latin typeface="微软雅黑"/>
              <a:ea typeface="微软雅黑"/>
              <a:cs typeface="+mn-ea"/>
              <a:sym typeface="+mn-lt"/>
            </a:endParaRPr>
          </a:p>
          <a:p>
            <a:pPr>
              <a:lnSpc>
                <a:spcPct val="150000"/>
              </a:lnSpc>
            </a:pPr>
            <a:r>
              <a:rPr lang="zh-CN" altLang="en-US" sz="825">
                <a:solidFill>
                  <a:srgbClr val="515151"/>
                </a:solidFill>
                <a:latin typeface="微软雅黑"/>
                <a:ea typeface="微软雅黑"/>
                <a:cs typeface="+mn-ea"/>
                <a:sym typeface="+mn-lt"/>
              </a:rPr>
              <a:t>大数据、人工智能的新型经济综合体</a:t>
            </a:r>
            <a:endParaRPr lang="zh-CN" altLang="en-US" sz="825" dirty="0">
              <a:solidFill>
                <a:srgbClr val="515151"/>
              </a:solidFill>
              <a:latin typeface="微软雅黑"/>
              <a:ea typeface="微软雅黑"/>
              <a:cs typeface="+mn-ea"/>
              <a:sym typeface="+mn-lt"/>
            </a:endParaRPr>
          </a:p>
        </p:txBody>
      </p:sp>
      <p:sp>
        <p:nvSpPr>
          <p:cNvPr id="9" name="矩形 8">
            <a:extLst>
              <a:ext uri="{FF2B5EF4-FFF2-40B4-BE49-F238E27FC236}">
                <a16:creationId xmlns:a16="http://schemas.microsoft.com/office/drawing/2014/main" id="{7A03F170-0021-49CC-A6C5-FBCF4F78A38D}"/>
              </a:ext>
            </a:extLst>
          </p:cNvPr>
          <p:cNvSpPr/>
          <p:nvPr/>
        </p:nvSpPr>
        <p:spPr>
          <a:xfrm>
            <a:off x="3012545" y="1144012"/>
            <a:ext cx="3685625" cy="471476"/>
          </a:xfrm>
          <a:prstGeom prst="rect">
            <a:avLst/>
          </a:prstGeom>
        </p:spPr>
        <p:txBody>
          <a:bodyPr wrap="none">
            <a:spAutoFit/>
          </a:bodyPr>
          <a:lstStyle/>
          <a:p>
            <a:pPr algn="ctr">
              <a:lnSpc>
                <a:spcPct val="130000"/>
              </a:lnSpc>
            </a:pPr>
            <a:r>
              <a:rPr lang="zh-CN" altLang="en-US" sz="2100" b="1" dirty="0">
                <a:solidFill>
                  <a:srgbClr val="FF0000"/>
                </a:solidFill>
                <a:latin typeface="微软雅黑"/>
                <a:ea typeface="微软雅黑"/>
              </a:rPr>
              <a:t>浙江省数据安全服务有限公司</a:t>
            </a:r>
            <a:endParaRPr lang="en-US" altLang="zh-CN" sz="2100" b="1" dirty="0">
              <a:solidFill>
                <a:srgbClr val="FF0000"/>
              </a:solidFill>
              <a:latin typeface="微软雅黑"/>
              <a:ea typeface="微软雅黑"/>
            </a:endParaRPr>
          </a:p>
        </p:txBody>
      </p:sp>
      <p:sp>
        <p:nvSpPr>
          <p:cNvPr id="11" name="上箭头 36">
            <a:extLst>
              <a:ext uri="{FF2B5EF4-FFF2-40B4-BE49-F238E27FC236}">
                <a16:creationId xmlns:a16="http://schemas.microsoft.com/office/drawing/2014/main" id="{A01036AA-8175-471A-86FE-29995D50FD4E}"/>
              </a:ext>
            </a:extLst>
          </p:cNvPr>
          <p:cNvSpPr/>
          <p:nvPr/>
        </p:nvSpPr>
        <p:spPr>
          <a:xfrm>
            <a:off x="3787073" y="1731267"/>
            <a:ext cx="1260149" cy="479323"/>
          </a:xfrm>
          <a:prstGeom prst="upArrow">
            <a:avLst/>
          </a:prstGeom>
          <a:solidFill>
            <a:srgbClr val="C00000">
              <a:alpha val="62000"/>
            </a:srgb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微软雅黑"/>
            </a:endParaRPr>
          </a:p>
        </p:txBody>
      </p:sp>
      <p:sp>
        <p:nvSpPr>
          <p:cNvPr id="12" name="KSO_Shape">
            <a:extLst>
              <a:ext uri="{FF2B5EF4-FFF2-40B4-BE49-F238E27FC236}">
                <a16:creationId xmlns:a16="http://schemas.microsoft.com/office/drawing/2014/main" id="{CFA3DA1E-7565-45C6-96A4-E0A3114BCC12}"/>
              </a:ext>
            </a:extLst>
          </p:cNvPr>
          <p:cNvSpPr/>
          <p:nvPr/>
        </p:nvSpPr>
        <p:spPr>
          <a:xfrm>
            <a:off x="2882465" y="3017911"/>
            <a:ext cx="329373" cy="305507"/>
          </a:xfrm>
          <a:prstGeom prst="mathPlus">
            <a:avLst>
              <a:gd name="adj1" fmla="val 9220"/>
            </a:avLst>
          </a:prstGeom>
          <a:solidFill>
            <a:srgbClr val="C429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a typeface="微软雅黑"/>
            </a:endParaRPr>
          </a:p>
        </p:txBody>
      </p:sp>
      <p:sp>
        <p:nvSpPr>
          <p:cNvPr id="13" name="KSO_Shape">
            <a:extLst>
              <a:ext uri="{FF2B5EF4-FFF2-40B4-BE49-F238E27FC236}">
                <a16:creationId xmlns:a16="http://schemas.microsoft.com/office/drawing/2014/main" id="{46F1A46E-ACC0-42EF-A143-EEE885A06F27}"/>
              </a:ext>
            </a:extLst>
          </p:cNvPr>
          <p:cNvSpPr/>
          <p:nvPr/>
        </p:nvSpPr>
        <p:spPr>
          <a:xfrm>
            <a:off x="5763863" y="3017911"/>
            <a:ext cx="329373" cy="305507"/>
          </a:xfrm>
          <a:prstGeom prst="mathPlus">
            <a:avLst>
              <a:gd name="adj1" fmla="val 9220"/>
            </a:avLst>
          </a:prstGeom>
          <a:solidFill>
            <a:srgbClr val="C429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a typeface="微软雅黑"/>
            </a:endParaRPr>
          </a:p>
        </p:txBody>
      </p:sp>
      <p:pic>
        <p:nvPicPr>
          <p:cNvPr id="14" name="图片 13">
            <a:extLst>
              <a:ext uri="{FF2B5EF4-FFF2-40B4-BE49-F238E27FC236}">
                <a16:creationId xmlns:a16="http://schemas.microsoft.com/office/drawing/2014/main" id="{7D7C04A5-1529-4230-8DE1-BEF70F02A6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3502" y="2329768"/>
            <a:ext cx="1326913" cy="670283"/>
          </a:xfrm>
          <a:prstGeom prst="rect">
            <a:avLst/>
          </a:prstGeom>
        </p:spPr>
      </p:pic>
      <p:sp>
        <p:nvSpPr>
          <p:cNvPr id="15" name="矩形 14">
            <a:extLst>
              <a:ext uri="{FF2B5EF4-FFF2-40B4-BE49-F238E27FC236}">
                <a16:creationId xmlns:a16="http://schemas.microsoft.com/office/drawing/2014/main" id="{6E378ECC-D31D-4BE4-ACD0-E6C04EC54A4C}"/>
              </a:ext>
            </a:extLst>
          </p:cNvPr>
          <p:cNvSpPr/>
          <p:nvPr/>
        </p:nvSpPr>
        <p:spPr>
          <a:xfrm>
            <a:off x="3060845" y="4039334"/>
            <a:ext cx="2712602" cy="338554"/>
          </a:xfrm>
          <a:prstGeom prst="rect">
            <a:avLst/>
          </a:prstGeom>
        </p:spPr>
        <p:txBody>
          <a:bodyPr wrap="none">
            <a:spAutoFit/>
          </a:bodyPr>
          <a:lstStyle/>
          <a:p>
            <a:pPr algn="ctr"/>
            <a:r>
              <a:rPr lang="zh-CN" altLang="en-US" sz="1600" b="1">
                <a:solidFill>
                  <a:srgbClr val="FF0000"/>
                </a:solidFill>
                <a:latin typeface="Microsoft YaHei Light" panose="020B0502040204020203" pitchFamily="34" charset="-122"/>
                <a:ea typeface="Microsoft YaHei Light" panose="020B0502040204020203" pitchFamily="34" charset="-122"/>
              </a:rPr>
              <a:t>忠诚数据安全 护航数字中国</a:t>
            </a:r>
            <a:endParaRPr lang="en-US" sz="1600" b="1">
              <a:solidFill>
                <a:srgbClr val="FF0000"/>
              </a:solidFill>
              <a:latin typeface="Microsoft YaHei Light" panose="020B0502040204020203" pitchFamily="34" charset="-122"/>
              <a:ea typeface="Microsoft YaHei Light" panose="020B0502040204020203" pitchFamily="34" charset="-122"/>
            </a:endParaRPr>
          </a:p>
        </p:txBody>
      </p:sp>
      <p:pic>
        <p:nvPicPr>
          <p:cNvPr id="16" name="图片 15">
            <a:extLst>
              <a:ext uri="{FF2B5EF4-FFF2-40B4-BE49-F238E27FC236}">
                <a16:creationId xmlns:a16="http://schemas.microsoft.com/office/drawing/2014/main" id="{B7C9570B-F720-43E5-852B-1E863421EEC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4783" t="16548" r="24602" b="27784"/>
          <a:stretch/>
        </p:blipFill>
        <p:spPr>
          <a:xfrm>
            <a:off x="2347883" y="1020279"/>
            <a:ext cx="703162" cy="773357"/>
          </a:xfrm>
          <a:prstGeom prst="rect">
            <a:avLst/>
          </a:prstGeom>
        </p:spPr>
      </p:pic>
    </p:spTree>
    <p:extLst>
      <p:ext uri="{BB962C8B-B14F-4D97-AF65-F5344CB8AC3E}">
        <p14:creationId xmlns:p14="http://schemas.microsoft.com/office/powerpoint/2010/main" val="278516948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1718</Words>
  <Application>Microsoft Office PowerPoint</Application>
  <PresentationFormat>全屏显示(16:9)</PresentationFormat>
  <Paragraphs>172</Paragraphs>
  <Slides>14</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-apple-system-font</vt:lpstr>
      <vt:lpstr>Microsoft YaHei Light</vt:lpstr>
      <vt:lpstr>等线</vt:lpstr>
      <vt:lpstr>宋体</vt:lpstr>
      <vt:lpstr>Microsoft YaHei</vt:lpstr>
      <vt:lpstr>Microsoft YaHei</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maohuawang@creditease.cn</dc:creator>
  <cp:lastModifiedBy>HTV1</cp:lastModifiedBy>
  <cp:revision>156</cp:revision>
  <dcterms:created xsi:type="dcterms:W3CDTF">2020-04-08T06:13:25Z</dcterms:created>
  <dcterms:modified xsi:type="dcterms:W3CDTF">2020-06-05T00:18:55Z</dcterms:modified>
</cp:coreProperties>
</file>