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1" r:id="rId2"/>
    <p:sldId id="262" r:id="rId3"/>
    <p:sldId id="274" r:id="rId4"/>
    <p:sldId id="275" r:id="rId5"/>
    <p:sldId id="258" r:id="rId6"/>
    <p:sldId id="265" r:id="rId7"/>
    <p:sldId id="266" r:id="rId8"/>
    <p:sldId id="268" r:id="rId9"/>
    <p:sldId id="269" r:id="rId10"/>
    <p:sldId id="270" r:id="rId11"/>
    <p:sldId id="271" r:id="rId12"/>
    <p:sldId id="279" r:id="rId13"/>
    <p:sldId id="280" r:id="rId14"/>
    <p:sldId id="264" r:id="rId15"/>
    <p:sldId id="272" r:id="rId16"/>
    <p:sldId id="276" r:id="rId17"/>
    <p:sldId id="260" r:id="rId1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F"/>
    <a:srgbClr val="702C8B"/>
    <a:srgbClr val="00CC00"/>
    <a:srgbClr val="00FF00"/>
    <a:srgbClr val="33CC33"/>
    <a:srgbClr val="22274F"/>
    <a:srgbClr val="392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94301" autoAdjust="0"/>
  </p:normalViewPr>
  <p:slideViewPr>
    <p:cSldViewPr snapToGrid="0">
      <p:cViewPr varScale="1">
        <p:scale>
          <a:sx n="73" d="100"/>
          <a:sy n="73"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E6201-2254-4D62-82A8-EF97ACD349A3}" type="datetimeFigureOut">
              <a:rPr lang="zh-CN" altLang="en-US" smtClean="0"/>
              <a:t>2020/5/24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40708-10EB-4900-B02C-D261D38DF752}" type="slidenum">
              <a:rPr lang="zh-CN" altLang="en-US" smtClean="0"/>
              <a:t>‹#›</a:t>
            </a:fld>
            <a:endParaRPr lang="zh-CN" altLang="en-US"/>
          </a:p>
        </p:txBody>
      </p:sp>
    </p:spTree>
    <p:extLst>
      <p:ext uri="{BB962C8B-B14F-4D97-AF65-F5344CB8AC3E}">
        <p14:creationId xmlns:p14="http://schemas.microsoft.com/office/powerpoint/2010/main" val="262766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但是，政府信息系统迁移上云实践过程中也遇到了一些新情况新问题，面临着新的风险和挑战。当前，一个突出问题就是安全风险日益凸显。</a:t>
            </a:r>
            <a:endParaRPr lang="zh-CN" altLang="en-US" dirty="0"/>
          </a:p>
        </p:txBody>
      </p:sp>
      <p:sp>
        <p:nvSpPr>
          <p:cNvPr id="4" name="灯片编号占位符 3"/>
          <p:cNvSpPr>
            <a:spLocks noGrp="1"/>
          </p:cNvSpPr>
          <p:nvPr>
            <p:ph type="sldNum" sz="quarter" idx="10"/>
          </p:nvPr>
        </p:nvSpPr>
        <p:spPr/>
        <p:txBody>
          <a:bodyPr/>
          <a:lstStyle/>
          <a:p>
            <a:fld id="{07D40708-10EB-4900-B02C-D261D38DF752}" type="slidenum">
              <a:rPr lang="zh-CN" altLang="en-US" smtClean="0"/>
              <a:t>5</a:t>
            </a:fld>
            <a:endParaRPr lang="zh-CN" altLang="en-US"/>
          </a:p>
        </p:txBody>
      </p:sp>
    </p:spTree>
    <p:extLst>
      <p:ext uri="{BB962C8B-B14F-4D97-AF65-F5344CB8AC3E}">
        <p14:creationId xmlns:p14="http://schemas.microsoft.com/office/powerpoint/2010/main" val="357822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693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10208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408717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1" hasCustomPrompt="1"/>
          </p:nvPr>
        </p:nvSpPr>
        <p:spPr>
          <a:xfrm>
            <a:off x="1763316" y="1923678"/>
            <a:ext cx="5671002" cy="1404156"/>
          </a:xfrm>
          <a:prstGeom prst="rect">
            <a:avLst/>
          </a:prstGeom>
        </p:spPr>
        <p:txBody>
          <a:bodyPr anchor="ctr"/>
          <a:lstStyle>
            <a:lvl1pPr marL="0" indent="0" algn="ctr">
              <a:buNone/>
              <a:defRPr sz="4950" b="1">
                <a:solidFill>
                  <a:schemeClr val="bg1"/>
                </a:solidFill>
                <a:latin typeface="Microsoft YaHei" charset="0"/>
                <a:ea typeface="Microsoft YaHei" charset="0"/>
                <a:cs typeface="Microsoft YaHei" charset="0"/>
              </a:defRPr>
            </a:lvl1pPr>
            <a:lvl2pPr marL="257168" indent="0">
              <a:buNone/>
              <a:defRPr/>
            </a:lvl2pPr>
            <a:lvl3pPr marL="514337" indent="0">
              <a:buNone/>
              <a:defRPr/>
            </a:lvl3pPr>
            <a:lvl4pPr marL="771506" indent="0">
              <a:buNone/>
              <a:defRPr/>
            </a:lvl4pPr>
            <a:lvl5pPr marL="1028675" indent="0">
              <a:buNone/>
              <a:defRPr/>
            </a:lvl5pPr>
          </a:lstStyle>
          <a:p>
            <a:pPr lvl="0"/>
            <a:r>
              <a:rPr kumimoji="1" lang="zh-CN" altLang="en-US" dirty="0" smtClean="0"/>
              <a:t>演讲主标题</a:t>
            </a:r>
          </a:p>
        </p:txBody>
      </p:sp>
      <p:sp>
        <p:nvSpPr>
          <p:cNvPr id="9" name="文本占位符 8"/>
          <p:cNvSpPr>
            <a:spLocks noGrp="1"/>
          </p:cNvSpPr>
          <p:nvPr>
            <p:ph type="body" sz="quarter" idx="12" hasCustomPrompt="1"/>
          </p:nvPr>
        </p:nvSpPr>
        <p:spPr>
          <a:xfrm>
            <a:off x="2924705" y="3327834"/>
            <a:ext cx="3294590" cy="446596"/>
          </a:xfrm>
          <a:prstGeom prst="rect">
            <a:avLst/>
          </a:prstGeom>
        </p:spPr>
        <p:txBody>
          <a:bodyPr/>
          <a:lstStyle>
            <a:lvl1pPr marL="0" indent="0">
              <a:buNone/>
              <a:defRPr>
                <a:solidFill>
                  <a:schemeClr val="bg1"/>
                </a:solidFill>
                <a:latin typeface="Microsoft YaHei" charset="0"/>
                <a:ea typeface="Microsoft YaHei" charset="0"/>
                <a:cs typeface="Microsoft YaHei" charset="0"/>
              </a:defRPr>
            </a:lvl1pPr>
            <a:lvl2pPr marL="257168" indent="0">
              <a:buNone/>
              <a:defRPr/>
            </a:lvl2pPr>
            <a:lvl3pPr marL="514337" indent="0">
              <a:buNone/>
              <a:defRPr/>
            </a:lvl3pPr>
            <a:lvl4pPr marL="771506" indent="0">
              <a:buNone/>
              <a:defRPr/>
            </a:lvl4pPr>
            <a:lvl5pPr marL="1028675" indent="0">
              <a:buNone/>
              <a:defRPr/>
            </a:lvl5pPr>
          </a:lstStyle>
          <a:p>
            <a:pPr lvl="0"/>
            <a:r>
              <a:rPr kumimoji="1" lang="zh-CN" altLang="en-US" dirty="0" smtClean="0"/>
              <a:t>（可根据文字量调整文字</a:t>
            </a:r>
            <a:r>
              <a:rPr kumimoji="1" lang="zh-CN" altLang="en-US" smtClean="0"/>
              <a:t>大小）</a:t>
            </a:r>
            <a:endParaRPr kumimoji="1" lang="zh-CN" altLang="en-US" dirty="0"/>
          </a:p>
        </p:txBody>
      </p:sp>
      <p:sp>
        <p:nvSpPr>
          <p:cNvPr id="11" name="文本占位符 10"/>
          <p:cNvSpPr>
            <a:spLocks noGrp="1"/>
          </p:cNvSpPr>
          <p:nvPr>
            <p:ph type="body" sz="quarter" idx="13" hasCustomPrompt="1"/>
          </p:nvPr>
        </p:nvSpPr>
        <p:spPr>
          <a:xfrm>
            <a:off x="3491657" y="3969248"/>
            <a:ext cx="2160686" cy="378637"/>
          </a:xfrm>
          <a:prstGeom prst="rect">
            <a:avLst/>
          </a:prstGeom>
        </p:spPr>
        <p:txBody>
          <a:bodyPr anchor="ctr"/>
          <a:lstStyle>
            <a:lvl1pPr marL="0" indent="0" algn="ctr">
              <a:buNone/>
              <a:defRPr sz="2100">
                <a:solidFill>
                  <a:srgbClr val="00A0E9"/>
                </a:solidFill>
                <a:latin typeface="Microsoft YaHei" charset="0"/>
                <a:ea typeface="Microsoft YaHei" charset="0"/>
                <a:cs typeface="Microsoft YaHei" charset="0"/>
              </a:defRPr>
            </a:lvl1pPr>
          </a:lstStyle>
          <a:p>
            <a:pPr lvl="0"/>
            <a:r>
              <a:rPr kumimoji="1" lang="zh-CN" altLang="en-US" smtClean="0"/>
              <a:t>演讲人</a:t>
            </a:r>
            <a:endParaRPr kumimoji="1" lang="zh-CN" altLang="en-US" dirty="0" smtClean="0"/>
          </a:p>
        </p:txBody>
      </p:sp>
      <p:sp>
        <p:nvSpPr>
          <p:cNvPr id="13" name="文本占位符 12"/>
          <p:cNvSpPr>
            <a:spLocks noGrp="1"/>
          </p:cNvSpPr>
          <p:nvPr>
            <p:ph type="body" sz="quarter" idx="14" hasCustomPrompt="1"/>
          </p:nvPr>
        </p:nvSpPr>
        <p:spPr>
          <a:xfrm>
            <a:off x="3680872" y="4391575"/>
            <a:ext cx="1782254" cy="452086"/>
          </a:xfrm>
          <a:prstGeom prst="rect">
            <a:avLst/>
          </a:prstGeom>
        </p:spPr>
        <p:txBody>
          <a:bodyPr anchor="ctr"/>
          <a:lstStyle>
            <a:lvl1pPr marL="0" indent="0" algn="ctr">
              <a:buNone/>
              <a:defRPr sz="1350">
                <a:solidFill>
                  <a:srgbClr val="00A0E9"/>
                </a:solidFill>
              </a:defRPr>
            </a:lvl1pPr>
          </a:lstStyle>
          <a:p>
            <a:pPr lvl="0"/>
            <a:r>
              <a:rPr kumimoji="1" lang="en-US" altLang="zh-CN" dirty="0" smtClean="0"/>
              <a:t>2017-xx-xx</a:t>
            </a:r>
            <a:endParaRPr kumimoji="1" lang="zh-CN" altLang="en-US" dirty="0"/>
          </a:p>
        </p:txBody>
      </p:sp>
    </p:spTree>
    <p:extLst>
      <p:ext uri="{BB962C8B-B14F-4D97-AF65-F5344CB8AC3E}">
        <p14:creationId xmlns:p14="http://schemas.microsoft.com/office/powerpoint/2010/main" val="14370093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solidFill>
                  <a:srgbClr val="00B0F0"/>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3224926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3409275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12906289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34249357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1847776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13648432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57558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2020/5/24</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54361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25"/>
            <a:ext cx="9144000" cy="5144750"/>
          </a:xfrm>
          <a:prstGeom prst="rect">
            <a:avLst/>
          </a:prstGeom>
        </p:spPr>
      </p:pic>
      <p:grpSp>
        <p:nvGrpSpPr>
          <p:cNvPr id="5" name="组合 4"/>
          <p:cNvGrpSpPr/>
          <p:nvPr userDrawn="1"/>
        </p:nvGrpSpPr>
        <p:grpSpPr>
          <a:xfrm>
            <a:off x="8181343" y="302485"/>
            <a:ext cx="715769" cy="342946"/>
            <a:chOff x="7602223" y="350520"/>
            <a:chExt cx="715769" cy="342946"/>
          </a:xfrm>
        </p:grpSpPr>
        <p:pic>
          <p:nvPicPr>
            <p:cNvPr id="6" name="图片 5"/>
            <p:cNvPicPr>
              <a:picLocks noChangeAspect="1"/>
            </p:cNvPicPr>
            <p:nvPr/>
          </p:nvPicPr>
          <p:blipFill rotWithShape="1">
            <a:blip r:embed="rId15" cstate="print">
              <a:extLst>
                <a:ext uri="{28A0092B-C50C-407E-A947-70E740481C1C}">
                  <a14:useLocalDpi xmlns:a14="http://schemas.microsoft.com/office/drawing/2010/main" val="0"/>
                </a:ext>
              </a:extLst>
            </a:blip>
            <a:srcRect t="-1790" r="50457" b="-1"/>
            <a:stretch/>
          </p:blipFill>
          <p:spPr>
            <a:xfrm>
              <a:off x="7621929" y="350520"/>
              <a:ext cx="696063" cy="175698"/>
            </a:xfrm>
            <a:prstGeom prst="rect">
              <a:avLst/>
            </a:prstGeom>
          </p:spPr>
        </p:pic>
        <p:pic>
          <p:nvPicPr>
            <p:cNvPr id="7" name="图片 6"/>
            <p:cNvPicPr>
              <a:picLocks noChangeAspect="1"/>
            </p:cNvPicPr>
            <p:nvPr/>
          </p:nvPicPr>
          <p:blipFill rotWithShape="1">
            <a:blip r:embed="rId16" cstate="print">
              <a:extLst>
                <a:ext uri="{28A0092B-C50C-407E-A947-70E740481C1C}">
                  <a14:useLocalDpi xmlns:a14="http://schemas.microsoft.com/office/drawing/2010/main" val="0"/>
                </a:ext>
              </a:extLst>
            </a:blip>
            <a:srcRect l="50411" t="-8430"/>
            <a:stretch/>
          </p:blipFill>
          <p:spPr>
            <a:xfrm>
              <a:off x="7602223" y="502666"/>
              <a:ext cx="710281" cy="190800"/>
            </a:xfrm>
            <a:prstGeom prst="rect">
              <a:avLst/>
            </a:prstGeom>
          </p:spPr>
        </p:pic>
      </p:grpSp>
      <p:cxnSp>
        <p:nvCxnSpPr>
          <p:cNvPr id="8" name="直接连接符 7"/>
          <p:cNvCxnSpPr/>
          <p:nvPr userDrawn="1"/>
        </p:nvCxnSpPr>
        <p:spPr>
          <a:xfrm>
            <a:off x="8122920" y="0"/>
            <a:ext cx="0" cy="645431"/>
          </a:xfrm>
          <a:prstGeom prst="line">
            <a:avLst/>
          </a:prstGeom>
          <a:ln w="12700">
            <a:solidFill>
              <a:srgbClr val="0080FF"/>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rotWithShape="1">
          <a:blip r:embed="rId17" cstate="print">
            <a:extLst>
              <a:ext uri="{28A0092B-C50C-407E-A947-70E740481C1C}">
                <a14:useLocalDpi xmlns:a14="http://schemas.microsoft.com/office/drawing/2010/main" val="0"/>
              </a:ext>
            </a:extLst>
          </a:blip>
          <a:srcRect l="2332" t="9793" b="7207"/>
          <a:stretch/>
        </p:blipFill>
        <p:spPr>
          <a:xfrm>
            <a:off x="129540" y="4653281"/>
            <a:ext cx="1965355" cy="431799"/>
          </a:xfrm>
          <a:prstGeom prst="rect">
            <a:avLst/>
          </a:prstGeom>
        </p:spPr>
      </p:pic>
    </p:spTree>
    <p:extLst>
      <p:ext uri="{BB962C8B-B14F-4D97-AF65-F5344CB8AC3E}">
        <p14:creationId xmlns:p14="http://schemas.microsoft.com/office/powerpoint/2010/main" val="3133758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378727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数据的保护</a:t>
            </a:r>
            <a:r>
              <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变得更加</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困难</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圆角矩形 5"/>
          <p:cNvSpPr/>
          <p:nvPr/>
        </p:nvSpPr>
        <p:spPr>
          <a:xfrm>
            <a:off x="128710" y="1436248"/>
            <a:ext cx="4320000" cy="1545491"/>
          </a:xfrm>
          <a:prstGeom prst="roundRect">
            <a:avLst/>
          </a:prstGeom>
          <a:solidFill>
            <a:schemeClr val="accent6">
              <a:lumMod val="20000"/>
              <a:lumOff val="80000"/>
            </a:schemeClr>
          </a:solid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在传统自</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建自维模式下</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自己的安全控制域内，</a:t>
            </a:r>
            <a:r>
              <a:rPr lang="zh-CN" altLang="en-US" sz="1800" b="1" dirty="0">
                <a:ln w="0"/>
                <a:solidFill>
                  <a:srgbClr val="00CC00"/>
                </a:solidFill>
                <a:latin typeface="微软雅黑" panose="020B0503020204020204" pitchFamily="34" charset="-122"/>
                <a:ea typeface="微软雅黑" panose="020B0503020204020204" pitchFamily="34" charset="-122"/>
              </a:rPr>
              <a:t>可以准确划分用户数据访问的范围，实现对数据的有效保护</a:t>
            </a:r>
            <a:r>
              <a:rPr lang="zh-CN" altLang="en-US" sz="1800" b="1" dirty="0" smtClean="0">
                <a:ln w="0"/>
                <a:solidFill>
                  <a:srgbClr val="00CC00"/>
                </a:solidFill>
                <a:latin typeface="微软雅黑" panose="020B0503020204020204" pitchFamily="34" charset="-122"/>
                <a:ea typeface="微软雅黑" panose="020B0503020204020204" pitchFamily="34" charset="-122"/>
              </a:rPr>
              <a:t>。</a:t>
            </a:r>
            <a:endParaRPr lang="zh-CN" altLang="en-US" sz="1800" b="1" dirty="0">
              <a:ln w="0"/>
              <a:solidFill>
                <a:srgbClr val="00CC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618708" y="1434114"/>
            <a:ext cx="4320000" cy="1547625"/>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数据将突破委办局和系统的边界限制，在多个数据控制主体、多个安全控制域内频繁流转。</a:t>
            </a:r>
            <a:r>
              <a:rPr lang="zh-CN" altLang="en-US" sz="1800" b="1" dirty="0" smtClean="0">
                <a:ln w="0"/>
                <a:solidFill>
                  <a:srgbClr val="FF0000"/>
                </a:solidFill>
                <a:latin typeface="微软雅黑" panose="020B0503020204020204" pitchFamily="34" charset="-122"/>
                <a:ea typeface="微软雅黑" panose="020B0503020204020204" pitchFamily="34" charset="-122"/>
              </a:rPr>
              <a:t>对“流动数据”的</a:t>
            </a:r>
            <a:r>
              <a:rPr lang="zh-CN" altLang="en-US" sz="1800" b="1" dirty="0">
                <a:ln w="0"/>
                <a:solidFill>
                  <a:srgbClr val="FF0000"/>
                </a:solidFill>
                <a:latin typeface="微软雅黑" panose="020B0503020204020204" pitchFamily="34" charset="-122"/>
                <a:ea typeface="微软雅黑" panose="020B0503020204020204" pitchFamily="34" charset="-122"/>
              </a:rPr>
              <a:t>安全保护变得更加困难</a:t>
            </a:r>
            <a:r>
              <a:rPr lang="zh-CN" altLang="en-US" sz="1800" b="1" dirty="0" smtClean="0">
                <a:ln w="0"/>
                <a:solidFill>
                  <a:srgbClr val="FF0000"/>
                </a:solidFill>
                <a:latin typeface="微软雅黑" panose="020B0503020204020204" pitchFamily="34" charset="-122"/>
                <a:ea typeface="微软雅黑" panose="020B0503020204020204" pitchFamily="34" charset="-122"/>
              </a:rPr>
              <a:t>。</a:t>
            </a:r>
            <a:endParaRPr lang="zh-CN" altLang="en-US" sz="1800" b="1" dirty="0">
              <a:ln w="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071598" y="728362"/>
            <a:ext cx="1794892"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上云前</a:t>
            </a:r>
            <a:endParaRPr lang="zh-CN" altLang="en-US" sz="4000" b="1" cap="none" spc="0" dirty="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11" name="矩形 10"/>
          <p:cNvSpPr/>
          <p:nvPr/>
        </p:nvSpPr>
        <p:spPr>
          <a:xfrm>
            <a:off x="6030929" y="764370"/>
            <a:ext cx="1721591"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上云后</a:t>
            </a:r>
            <a:endParaRPr lang="zh-CN" altLang="en-US" sz="4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7" name="圆角矩形 6"/>
          <p:cNvSpPr/>
          <p:nvPr/>
        </p:nvSpPr>
        <p:spPr>
          <a:xfrm>
            <a:off x="128710" y="3145237"/>
            <a:ext cx="8809998" cy="1539111"/>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spcAft>
                <a:spcPts val="5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上云</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后</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，基础</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设施共建共用，信息系统互连互通，数据资源汇聚共享，业务应用有效协同。</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数据不再是静止的，而是以汇集和流动为主要特征。</a:t>
            </a:r>
          </a:p>
          <a:p>
            <a:pPr marL="342900" indent="-342900">
              <a:spcAft>
                <a:spcPts val="10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云后</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的共享和交换成为一个常态，数据流动路径变得非常复杂</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数据跨系统、跨部门、跨业务、跨层级的流动，这使数据保护变得更加困难。</a:t>
            </a:r>
            <a:endPar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649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安全责任</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较难界定</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圆角矩形 5"/>
          <p:cNvSpPr/>
          <p:nvPr/>
        </p:nvSpPr>
        <p:spPr>
          <a:xfrm>
            <a:off x="128710" y="1436248"/>
            <a:ext cx="4320000" cy="1545491"/>
          </a:xfrm>
          <a:prstGeom prst="roundRect">
            <a:avLst/>
          </a:prstGeom>
          <a:solidFill>
            <a:schemeClr val="accent6">
              <a:lumMod val="20000"/>
              <a:lumOff val="80000"/>
            </a:schemeClr>
          </a:solid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传统的自建自维模式下</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，各部门就是</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其业务系统安全和数据安全的责任主体，</a:t>
            </a:r>
            <a:r>
              <a:rPr lang="zh-CN" altLang="en-US" sz="1800" b="1" dirty="0">
                <a:ln w="0"/>
                <a:solidFill>
                  <a:srgbClr val="00CC00"/>
                </a:solidFill>
                <a:latin typeface="微软雅黑" panose="020B0503020204020204" pitchFamily="34" charset="-122"/>
                <a:ea typeface="微软雅黑" panose="020B0503020204020204" pitchFamily="34" charset="-122"/>
              </a:rPr>
              <a:t>安全责任容易界定</a:t>
            </a:r>
            <a:r>
              <a:rPr lang="zh-CN" altLang="en-US" sz="1800" b="1" dirty="0" smtClean="0">
                <a:ln w="0"/>
                <a:solidFill>
                  <a:srgbClr val="00CC00"/>
                </a:solidFill>
                <a:latin typeface="微软雅黑" panose="020B0503020204020204" pitchFamily="34" charset="-122"/>
                <a:ea typeface="微软雅黑" panose="020B0503020204020204" pitchFamily="34" charset="-122"/>
              </a:rPr>
              <a:t>。</a:t>
            </a:r>
            <a:endParaRPr lang="zh-CN" altLang="en-US" sz="1800" b="1" dirty="0">
              <a:ln w="0"/>
              <a:solidFill>
                <a:srgbClr val="00CC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618708" y="1434114"/>
            <a:ext cx="4320000" cy="1547625"/>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云安全是由</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云服务商</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、政务云管理单位、用户单位</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共同保障，</a:t>
            </a:r>
            <a:r>
              <a:rPr lang="zh-CN" altLang="en-US" sz="1800" b="1" dirty="0" smtClean="0">
                <a:ln w="0"/>
                <a:solidFill>
                  <a:srgbClr val="FF0000"/>
                </a:solidFill>
                <a:latin typeface="微软雅黑" panose="020B0503020204020204" pitchFamily="34" charset="-122"/>
                <a:ea typeface="微软雅黑" panose="020B0503020204020204" pitchFamily="34" charset="-122"/>
              </a:rPr>
              <a:t>安全措施实施</a:t>
            </a:r>
            <a:r>
              <a:rPr lang="zh-CN" altLang="en-US" sz="1800" b="1" dirty="0">
                <a:ln w="0"/>
                <a:solidFill>
                  <a:srgbClr val="FF0000"/>
                </a:solidFill>
                <a:latin typeface="微软雅黑" panose="020B0503020204020204" pitchFamily="34" charset="-122"/>
                <a:ea typeface="微软雅黑" panose="020B0503020204020204" pitchFamily="34" charset="-122"/>
              </a:rPr>
              <a:t>主体有多个，</a:t>
            </a:r>
            <a:r>
              <a:rPr lang="zh-CN" altLang="en-US" sz="1800" b="1" dirty="0" smtClean="0">
                <a:ln w="0"/>
                <a:solidFill>
                  <a:srgbClr val="FF0000"/>
                </a:solidFill>
                <a:latin typeface="微软雅黑" panose="020B0503020204020204" pitchFamily="34" charset="-122"/>
                <a:ea typeface="微软雅黑" panose="020B0503020204020204" pitchFamily="34" charset="-122"/>
              </a:rPr>
              <a:t>各主体</a:t>
            </a:r>
            <a:r>
              <a:rPr lang="zh-CN" altLang="en-US" sz="1800" b="1" dirty="0">
                <a:ln w="0"/>
                <a:solidFill>
                  <a:srgbClr val="FF0000"/>
                </a:solidFill>
                <a:latin typeface="微软雅黑" panose="020B0503020204020204" pitchFamily="34" charset="-122"/>
                <a:ea typeface="微软雅黑" panose="020B0503020204020204" pitchFamily="34" charset="-122"/>
              </a:rPr>
              <a:t>的安全责任较难界定</a:t>
            </a:r>
            <a:r>
              <a:rPr lang="zh-CN" altLang="en-US" sz="1800" b="1" dirty="0" smtClean="0">
                <a:ln w="0"/>
                <a:solidFill>
                  <a:srgbClr val="FF0000"/>
                </a:solidFill>
                <a:latin typeface="微软雅黑" panose="020B0503020204020204" pitchFamily="34" charset="-122"/>
                <a:ea typeface="微软雅黑" panose="020B0503020204020204" pitchFamily="34" charset="-122"/>
              </a:rPr>
              <a:t>。</a:t>
            </a:r>
            <a:endParaRPr lang="zh-CN" altLang="en-US" sz="1800" b="1" dirty="0">
              <a:ln w="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071598" y="728362"/>
            <a:ext cx="1794892"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上云前</a:t>
            </a:r>
            <a:endParaRPr lang="zh-CN" altLang="en-US" sz="4000" b="1" cap="none" spc="0" dirty="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11" name="矩形 10"/>
          <p:cNvSpPr/>
          <p:nvPr/>
        </p:nvSpPr>
        <p:spPr>
          <a:xfrm>
            <a:off x="6030929" y="764370"/>
            <a:ext cx="1721591"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上云后</a:t>
            </a:r>
            <a:endParaRPr lang="zh-CN" altLang="en-US" sz="4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7" name="圆角矩形 6"/>
          <p:cNvSpPr/>
          <p:nvPr/>
        </p:nvSpPr>
        <p:spPr>
          <a:xfrm>
            <a:off x="128710" y="3145237"/>
            <a:ext cx="8809998" cy="1539111"/>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spcAft>
                <a:spcPts val="5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上云</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后</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，存在</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云服务商、</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政务</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云管理单位</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服务客户等多</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个责任主体，</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系统和数据安全的责权</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边界不再</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像传统自建自维模式下那么清晰，安全责任难以界定</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342900" indent="-342900">
              <a:spcAft>
                <a:spcPts val="10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不同</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的云服务模式、部署方式、集成方式、云计算平台自身的复杂性</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等等因素，</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潜在</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增加了界定各类主体安全责任的难度。</a:t>
            </a:r>
          </a:p>
        </p:txBody>
      </p:sp>
    </p:spTree>
    <p:extLst>
      <p:ext uri="{BB962C8B-B14F-4D97-AF65-F5344CB8AC3E}">
        <p14:creationId xmlns:p14="http://schemas.microsoft.com/office/powerpoint/2010/main" val="610166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如何看待</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系统迁移上云面临的安全风险？</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170811" y="893438"/>
            <a:ext cx="8973189" cy="3631763"/>
          </a:xfrm>
          <a:prstGeom prst="rect">
            <a:avLst/>
          </a:prstGeom>
          <a:noFill/>
        </p:spPr>
        <p:txBody>
          <a:bodyPr wrap="square" rtlCol="0">
            <a:spAutoFit/>
          </a:bodyPr>
          <a:lstStyle/>
          <a:p>
            <a:pPr marL="285750" indent="-285750">
              <a:buFont typeface="Wingdings" panose="05000000000000000000" pitchFamily="2" charset="2"/>
              <a:buChar char="n"/>
            </a:pPr>
            <a:r>
              <a:rPr lang="zh-CN" altLang="en-US" sz="23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推动政务信息系统</a:t>
            </a:r>
            <a:r>
              <a:rPr lang="zh-CN" altLang="en-US" sz="23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上云</a:t>
            </a:r>
            <a:r>
              <a:rPr lang="zh-CN" altLang="en-US" sz="23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迁移利大于弊。</a:t>
            </a:r>
            <a:r>
              <a:rPr lang="zh-CN" altLang="en-US" sz="2300" dirty="0">
                <a:latin typeface="微软雅黑" panose="020B0503020204020204" pitchFamily="34" charset="-122"/>
                <a:ea typeface="微软雅黑" panose="020B0503020204020204" pitchFamily="34" charset="-122"/>
              </a:rPr>
              <a:t>可以实现了基础设施共建共用、信息系统互连互通、数据资源汇聚共享、业务应用有效协同</a:t>
            </a:r>
            <a:r>
              <a:rPr lang="zh-CN" altLang="en-US" sz="2300" dirty="0" smtClean="0">
                <a:latin typeface="微软雅黑" panose="020B0503020204020204" pitchFamily="34" charset="-122"/>
                <a:ea typeface="微软雅黑" panose="020B0503020204020204" pitchFamily="34" charset="-122"/>
              </a:rPr>
              <a:t>。</a:t>
            </a:r>
            <a:endParaRPr lang="en-US" altLang="zh-CN" sz="23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3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信息化</a:t>
            </a:r>
            <a:r>
              <a:rPr lang="zh-CN" altLang="en-US" sz="23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发展过程中的</a:t>
            </a:r>
            <a:r>
              <a:rPr lang="zh-CN" altLang="en-US" sz="23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必然</a:t>
            </a:r>
            <a:r>
              <a:rPr lang="zh-CN" altLang="en-US" sz="23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会遇到</a:t>
            </a:r>
            <a:r>
              <a:rPr lang="zh-CN" altLang="en-US" sz="23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的问题。</a:t>
            </a:r>
            <a:r>
              <a:rPr lang="zh-CN" altLang="en-US" sz="2300" dirty="0" smtClean="0">
                <a:latin typeface="微软雅黑" panose="020B0503020204020204" pitchFamily="34" charset="-122"/>
                <a:ea typeface="微软雅黑" panose="020B0503020204020204" pitchFamily="34" charset="-122"/>
              </a:rPr>
              <a:t>中国</a:t>
            </a:r>
            <a:r>
              <a:rPr lang="zh-CN" altLang="en-US" sz="2300" dirty="0">
                <a:latin typeface="微软雅黑" panose="020B0503020204020204" pitchFamily="34" charset="-122"/>
                <a:ea typeface="微软雅黑" panose="020B0503020204020204" pitchFamily="34" charset="-122"/>
              </a:rPr>
              <a:t>信息化发展经历了酝酿阶段、起步阶段、全面推进阶段、加速</a:t>
            </a:r>
            <a:r>
              <a:rPr lang="zh-CN" altLang="en-US" sz="2300" dirty="0" smtClean="0">
                <a:latin typeface="微软雅黑" panose="020B0503020204020204" pitchFamily="34" charset="-122"/>
                <a:ea typeface="微软雅黑" panose="020B0503020204020204" pitchFamily="34" charset="-122"/>
              </a:rPr>
              <a:t>发展阶段</a:t>
            </a:r>
            <a:r>
              <a:rPr lang="zh-CN" altLang="en-US" sz="2300" dirty="0" smtClean="0">
                <a:latin typeface="微软雅黑" panose="020B0503020204020204" pitchFamily="34" charset="-122"/>
                <a:ea typeface="微软雅黑" panose="020B0503020204020204" pitchFamily="34" charset="-122"/>
              </a:rPr>
              <a:t>。每个阶段都会遇到不同的问题，这</a:t>
            </a:r>
            <a:r>
              <a:rPr lang="zh-CN" altLang="en-US" sz="2300" dirty="0" smtClean="0">
                <a:latin typeface="微软雅黑" panose="020B0503020204020204" pitchFamily="34" charset="-122"/>
                <a:ea typeface="微软雅黑" panose="020B0503020204020204" pitchFamily="34" charset="-122"/>
              </a:rPr>
              <a:t>是在当前发展阶段中出现新</a:t>
            </a:r>
            <a:r>
              <a:rPr lang="zh-CN" altLang="en-US" sz="2300" dirty="0">
                <a:latin typeface="微软雅黑" panose="020B0503020204020204" pitchFamily="34" charset="-122"/>
                <a:ea typeface="微软雅黑" panose="020B0503020204020204" pitchFamily="34" charset="-122"/>
              </a:rPr>
              <a:t>问题、新</a:t>
            </a:r>
            <a:r>
              <a:rPr lang="zh-CN" altLang="en-US" sz="2300" dirty="0" smtClean="0">
                <a:latin typeface="微软雅黑" panose="020B0503020204020204" pitchFamily="34" charset="-122"/>
                <a:ea typeface="微软雅黑" panose="020B0503020204020204" pitchFamily="34" charset="-122"/>
              </a:rPr>
              <a:t>挑战，不能</a:t>
            </a:r>
            <a:r>
              <a:rPr lang="zh-CN" altLang="en-US" sz="2300" dirty="0" smtClean="0">
                <a:latin typeface="微软雅黑" panose="020B0503020204020204" pitchFamily="34" charset="-122"/>
                <a:ea typeface="微软雅黑" panose="020B0503020204020204" pitchFamily="34" charset="-122"/>
              </a:rPr>
              <a:t>因为存在风险就畏手畏</a:t>
            </a:r>
            <a:r>
              <a:rPr lang="zh-CN" altLang="en-US" sz="2300" dirty="0" smtClean="0">
                <a:latin typeface="微软雅黑" panose="020B0503020204020204" pitchFamily="34" charset="-122"/>
                <a:ea typeface="微软雅黑" panose="020B0503020204020204" pitchFamily="34" charset="-122"/>
              </a:rPr>
              <a:t>脚，甚至全盘否定</a:t>
            </a:r>
            <a:r>
              <a:rPr lang="zh-CN" altLang="en-US" sz="2300" dirty="0" smtClean="0">
                <a:latin typeface="微软雅黑" panose="020B0503020204020204" pitchFamily="34" charset="-122"/>
                <a:ea typeface="微软雅黑" panose="020B0503020204020204" pitchFamily="34" charset="-122"/>
              </a:rPr>
              <a:t>。</a:t>
            </a:r>
            <a:endParaRPr lang="en-US" altLang="zh-CN" sz="23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3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敢于直面问题才能解决问题。</a:t>
            </a:r>
            <a:r>
              <a:rPr lang="zh-CN" altLang="en-US" sz="2300" dirty="0" smtClean="0">
                <a:latin typeface="微软雅黑" panose="020B0503020204020204" pitchFamily="34" charset="-122"/>
                <a:ea typeface="微软雅黑" panose="020B0503020204020204" pitchFamily="34" charset="-122"/>
              </a:rPr>
              <a:t>“直面</a:t>
            </a:r>
            <a:r>
              <a:rPr lang="zh-CN" altLang="en-US" sz="2300" dirty="0">
                <a:latin typeface="微软雅黑" panose="020B0503020204020204" pitchFamily="34" charset="-122"/>
                <a:ea typeface="微软雅黑" panose="020B0503020204020204" pitchFamily="34" charset="-122"/>
              </a:rPr>
              <a:t>问题是勇气，解决问题是水平。要坚持有什么问题就解决什么问题，什么问题难就重点解决什么问题，什么问题突出就着力攻克什么</a:t>
            </a:r>
            <a:r>
              <a:rPr lang="zh-CN" altLang="en-US" sz="2300" dirty="0" smtClean="0">
                <a:latin typeface="微软雅黑" panose="020B0503020204020204" pitchFamily="34" charset="-122"/>
                <a:ea typeface="微软雅黑" panose="020B0503020204020204" pitchFamily="34" charset="-122"/>
              </a:rPr>
              <a:t>问题</a:t>
            </a:r>
            <a:r>
              <a:rPr lang="zh-CN" altLang="en-US" sz="2300" dirty="0">
                <a:latin typeface="微软雅黑" panose="020B0503020204020204" pitchFamily="34" charset="-122"/>
                <a:ea typeface="微软雅黑" panose="020B0503020204020204" pitchFamily="34" charset="-122"/>
              </a:rPr>
              <a:t>。</a:t>
            </a:r>
            <a:r>
              <a:rPr lang="zh-CN" altLang="en-US" sz="2300" dirty="0" smtClean="0">
                <a:latin typeface="微软雅黑" panose="020B0503020204020204" pitchFamily="34" charset="-122"/>
                <a:ea typeface="微软雅黑" panose="020B0503020204020204" pitchFamily="34" charset="-122"/>
              </a:rPr>
              <a:t>”</a:t>
            </a:r>
            <a:endParaRPr lang="en-US" altLang="zh-CN" sz="2300" dirty="0" smtClean="0">
              <a:latin typeface="微软雅黑" panose="020B0503020204020204" pitchFamily="34" charset="-122"/>
              <a:ea typeface="微软雅黑" panose="020B0503020204020204" pitchFamily="34" charset="-122"/>
            </a:endParaRPr>
          </a:p>
          <a:p>
            <a:pPr marL="284400"/>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外文</a:t>
            </a:r>
            <a:r>
              <a:rPr lang="zh-CN" altLang="en-US" sz="2000" dirty="0">
                <a:latin typeface="微软雅黑" panose="020B0503020204020204" pitchFamily="34" charset="-122"/>
                <a:ea typeface="微软雅黑" panose="020B0503020204020204" pitchFamily="34" charset="-122"/>
              </a:rPr>
              <a:t>出版社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习近平谈治国理</a:t>
            </a:r>
            <a:r>
              <a:rPr lang="zh-CN" altLang="en-US" sz="2000" dirty="0" smtClean="0">
                <a:latin typeface="微软雅黑" panose="020B0503020204020204" pitchFamily="34" charset="-122"/>
                <a:ea typeface="微软雅黑" panose="020B0503020204020204" pitchFamily="34" charset="-122"/>
              </a:rPr>
              <a:t>政</a:t>
            </a:r>
            <a:r>
              <a:rPr lang="en-US" altLang="zh-CN" sz="2000" dirty="0" smtClean="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79091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742" y="1092617"/>
            <a:ext cx="8845603" cy="230832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安全管理</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责任不变。</a:t>
            </a:r>
            <a:r>
              <a:rPr lang="zh-CN" altLang="en-US" sz="1800" dirty="0">
                <a:latin typeface="微软雅黑" panose="020B0503020204020204" pitchFamily="34" charset="-122"/>
                <a:ea typeface="微软雅黑" panose="020B0503020204020204" pitchFamily="34" charset="-122"/>
              </a:rPr>
              <a:t>网络安全管理责任不随服务外包而</a:t>
            </a:r>
            <a:r>
              <a:rPr lang="zh-CN" altLang="en-US" sz="1800" dirty="0" smtClean="0">
                <a:latin typeface="微软雅黑" panose="020B0503020204020204" pitchFamily="34" charset="-122"/>
                <a:ea typeface="微软雅黑" panose="020B0503020204020204" pitchFamily="34" charset="-122"/>
              </a:rPr>
              <a:t>外包，党政</a:t>
            </a:r>
            <a:r>
              <a:rPr lang="zh-CN" altLang="en-US" sz="1800" dirty="0">
                <a:latin typeface="微软雅黑" panose="020B0503020204020204" pitchFamily="34" charset="-122"/>
                <a:ea typeface="微软雅黑" panose="020B0503020204020204" pitchFamily="34" charset="-122"/>
              </a:rPr>
              <a:t>部门始终是网络安全的最终责任人</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归属关系不变。</a:t>
            </a:r>
            <a:r>
              <a:rPr lang="zh-CN" altLang="en-US" sz="1800" dirty="0">
                <a:latin typeface="微软雅黑" panose="020B0503020204020204" pitchFamily="34" charset="-122"/>
                <a:ea typeface="微软雅黑" panose="020B0503020204020204" pitchFamily="34" charset="-122"/>
              </a:rPr>
              <a:t>党政部门提供给服务商的数据、设备等资源，以及云计算平台上党政业务系统运行过程中收集、产生、存储的数据和文档等资源属党政部门所有</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安全管理</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标准不变。</a:t>
            </a:r>
            <a:r>
              <a:rPr lang="zh-CN" altLang="en-US" sz="1800" dirty="0">
                <a:latin typeface="微软雅黑" panose="020B0503020204020204" pitchFamily="34" charset="-122"/>
                <a:ea typeface="微软雅黑" panose="020B0503020204020204" pitchFamily="34" charset="-122"/>
              </a:rPr>
              <a:t>承载党政部门数据和业务的云计算平台要参照党政信息系统进行网络安全管理</a:t>
            </a:r>
            <a:r>
              <a:rPr lang="zh-CN" altLang="en-US" sz="1800" dirty="0" smtClean="0">
                <a:latin typeface="微软雅黑" panose="020B0503020204020204" pitchFamily="34" charset="-122"/>
                <a:ea typeface="微软雅黑" panose="020B0503020204020204" pitchFamily="34" charset="-122"/>
              </a:rPr>
              <a:t>，接受</a:t>
            </a:r>
            <a:r>
              <a:rPr lang="zh-CN" altLang="en-US" sz="1800" dirty="0">
                <a:latin typeface="微软雅黑" panose="020B0503020204020204" pitchFamily="34" charset="-122"/>
                <a:ea typeface="微软雅黑" panose="020B0503020204020204" pitchFamily="34" charset="-122"/>
              </a:rPr>
              <a:t>党政部门和网络安全主管部门的网络安全监管</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敏感</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信息不出境。</a:t>
            </a:r>
            <a:r>
              <a:rPr lang="zh-CN" altLang="en-US" sz="1800" dirty="0">
                <a:latin typeface="微软雅黑" panose="020B0503020204020204" pitchFamily="34" charset="-122"/>
                <a:ea typeface="微软雅黑" panose="020B0503020204020204" pitchFamily="34" charset="-122"/>
              </a:rPr>
              <a:t>为党政部门提供服务的云计算服务平台、数据中心等要设在境内。敏感信息未经批准不得在境外传输、处理、存储。</a:t>
            </a:r>
            <a:endParaRPr lang="en-US" altLang="zh-CN"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5744" y="158975"/>
            <a:ext cx="7974039" cy="892552"/>
          </a:xfrm>
          <a:prstGeom prst="rect">
            <a:avLst/>
          </a:prstGeom>
          <a:noFill/>
          <a:ln w="28575">
            <a:solidFill>
              <a:schemeClr val="accent1"/>
            </a:solidFill>
          </a:ln>
        </p:spPr>
        <p:txBody>
          <a:bodyPr wrap="square" rtlCol="0">
            <a:spAutoFit/>
          </a:bodyPr>
          <a:lstStyle/>
          <a:p>
            <a:r>
              <a:rPr lang="en-US" altLang="zh-CN"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关于加强党政部门云计算服务网络安全管理的意见</a:t>
            </a:r>
            <a:r>
              <a:rPr lang="en-US" altLang="zh-CN"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r>
              <a:rPr lang="zh-CN" altLang="en-US" sz="2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中</a:t>
            </a: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网办发文</a:t>
            </a:r>
            <a:r>
              <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〔2014〕14</a:t>
            </a: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号</a:t>
            </a:r>
            <a:endPar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85743" y="3372766"/>
            <a:ext cx="8845603" cy="1107996"/>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2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紧紧抓住政务信息系统迁移上云面临的安全威胁实质，充分认识云计算特有的安全风险，严格落实中央网信办</a:t>
            </a:r>
            <a:r>
              <a:rPr lang="en-US" altLang="zh-CN" sz="22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14</a:t>
            </a:r>
            <a:r>
              <a:rPr lang="zh-CN" altLang="en-US" sz="2200" b="1"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号文的相关要求，增强风险意识和责任意识，全面确保云计算服务全生命周期各个阶段的安全。</a:t>
            </a:r>
            <a:endParaRPr lang="zh-CN" altLang="en-US" sz="22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3777100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696" y="1004647"/>
            <a:ext cx="3962836" cy="3336625"/>
          </a:xfrm>
          <a:prstGeom prst="rect">
            <a:avLst/>
          </a:prstGeom>
          <a:ln w="19050" cap="rnd">
            <a:solidFill>
              <a:schemeClr val="tx1"/>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文本框 5"/>
          <p:cNvSpPr txBox="1"/>
          <p:nvPr/>
        </p:nvSpPr>
        <p:spPr>
          <a:xfrm>
            <a:off x="213341" y="826301"/>
            <a:ext cx="4747355" cy="3693319"/>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确定</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安全责任</a:t>
            </a: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边界。</a:t>
            </a:r>
            <a:r>
              <a:rPr lang="zh-CN" altLang="zh-CN" sz="1800" dirty="0" smtClean="0">
                <a:latin typeface="微软雅黑" panose="020B0503020204020204" pitchFamily="34" charset="-122"/>
                <a:ea typeface="微软雅黑" panose="020B0503020204020204" pitchFamily="34" charset="-122"/>
              </a:rPr>
              <a:t>基于</a:t>
            </a:r>
            <a:r>
              <a:rPr lang="zh-CN" altLang="zh-CN" sz="1800" dirty="0">
                <a:latin typeface="微软雅黑" panose="020B0503020204020204" pitchFamily="34" charset="-122"/>
                <a:ea typeface="微软雅黑" panose="020B0503020204020204" pitchFamily="34" charset="-122"/>
              </a:rPr>
              <a:t>“安全共管、责任共担”的安全管理</a:t>
            </a:r>
            <a:r>
              <a:rPr lang="zh-CN" altLang="zh-CN" sz="1800" dirty="0" smtClean="0">
                <a:latin typeface="微软雅黑" panose="020B0503020204020204" pitchFamily="34" charset="-122"/>
                <a:ea typeface="微软雅黑" panose="020B0503020204020204" pitchFamily="34" charset="-122"/>
              </a:rPr>
              <a:t>模式</a:t>
            </a:r>
            <a:r>
              <a:rPr lang="zh-CN" altLang="en-US" sz="1800" dirty="0" smtClean="0">
                <a:latin typeface="微软雅黑" panose="020B0503020204020204" pitchFamily="34" charset="-122"/>
                <a:ea typeface="微软雅黑" panose="020B0503020204020204" pitchFamily="34" charset="-122"/>
              </a:rPr>
              <a:t>，对市大数据中心、云使用单位安全职责进行划分。</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确定</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应用发布安全</a:t>
            </a: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流程。</a:t>
            </a:r>
            <a:r>
              <a:rPr lang="zh-CN" altLang="en-US" sz="1800" dirty="0" smtClean="0">
                <a:latin typeface="微软雅黑" panose="020B0503020204020204" pitchFamily="34" charset="-122"/>
                <a:ea typeface="微软雅黑" panose="020B0503020204020204" pitchFamily="34" charset="-122"/>
              </a:rPr>
              <a:t>对</a:t>
            </a:r>
            <a:r>
              <a:rPr lang="zh-CN" altLang="en-US" sz="1800" dirty="0">
                <a:latin typeface="微软雅黑" panose="020B0503020204020204" pitchFamily="34" charset="-122"/>
                <a:ea typeface="微软雅黑" panose="020B0503020204020204" pitchFamily="34" charset="-122"/>
              </a:rPr>
              <a:t>上云方案、上云环境、资源验收、测试验证等环节进行规定，保障业务系统上云过程安全。</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确定</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应用运行安全</a:t>
            </a: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规范。</a:t>
            </a:r>
            <a:r>
              <a:rPr lang="zh-CN" altLang="en-US" sz="1800" dirty="0" smtClean="0">
                <a:latin typeface="微软雅黑" panose="020B0503020204020204" pitchFamily="34" charset="-122"/>
                <a:ea typeface="微软雅黑" panose="020B0503020204020204" pitchFamily="34" charset="-122"/>
              </a:rPr>
              <a:t>对上云应用运行过程尤其是安全监测、事件应急响应等方面进行规范，保障业务系统云上运行的安全稳定。</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确定</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安全保障评估</a:t>
            </a: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a:t>
            </a:r>
            <a:r>
              <a:rPr lang="zh-CN" altLang="en-US" sz="1800" dirty="0" smtClean="0">
                <a:latin typeface="微软雅黑" panose="020B0503020204020204" pitchFamily="34" charset="-122"/>
                <a:ea typeface="微软雅黑" panose="020B0503020204020204" pitchFamily="34" charset="-122"/>
              </a:rPr>
              <a:t>对</a:t>
            </a:r>
            <a:r>
              <a:rPr lang="zh-CN" altLang="en-US" sz="1800" dirty="0">
                <a:latin typeface="微软雅黑" panose="020B0503020204020204" pitchFamily="34" charset="-122"/>
                <a:ea typeface="微软雅黑" panose="020B0503020204020204" pitchFamily="34" charset="-122"/>
              </a:rPr>
              <a:t>云应用安全情况进行绩效考核，对云使用单位进行安全管理工作评价，确保安全措施有效落实。</a:t>
            </a:r>
            <a:endParaRPr lang="en-US" altLang="zh-CN"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5745" y="158975"/>
            <a:ext cx="8037524" cy="492443"/>
          </a:xfrm>
          <a:prstGeom prst="rect">
            <a:avLst/>
          </a:prstGeom>
          <a:noFill/>
          <a:ln w="28575">
            <a:solidFill>
              <a:schemeClr val="accent1"/>
            </a:solidFill>
          </a:ln>
        </p:spPr>
        <p:txBody>
          <a:bodyPr wrap="square" rtlCol="0">
            <a:spAutoFit/>
          </a:bodyPr>
          <a:lstStyle/>
          <a:p>
            <a:r>
              <a:rPr lang="en-US" altLang="zh-CN"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市级电</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子政务云上云应用发布和运行安全管理规定</a:t>
            </a:r>
            <a:r>
              <a:rPr lang="en-US" altLang="zh-CN"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740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219" y="811786"/>
            <a:ext cx="2602394" cy="367729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矩形 2"/>
          <p:cNvSpPr/>
          <p:nvPr/>
        </p:nvSpPr>
        <p:spPr>
          <a:xfrm>
            <a:off x="2944907" y="811786"/>
            <a:ext cx="6013662" cy="2003112"/>
          </a:xfrm>
          <a:prstGeom prst="rect">
            <a:avLst/>
          </a:prstGeom>
        </p:spPr>
        <p:txBody>
          <a:bodyPr wrap="square">
            <a:spAutoFit/>
          </a:bodyPr>
          <a:lstStyle/>
          <a:p>
            <a:pPr marL="685800" lvl="1" indent="-342900" defTabSz="622300">
              <a:spcBef>
                <a:spcPct val="0"/>
              </a:spcBef>
              <a:spcAft>
                <a:spcPts val="500"/>
              </a:spcAft>
              <a:buFont typeface="Wingdings" panose="05000000000000000000" pitchFamily="2" charset="2"/>
              <a:buChar char="n"/>
            </a:pPr>
            <a:r>
              <a:rPr lang="en-US" altLang="zh-CN"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2019</a:t>
            </a:r>
            <a:r>
              <a: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年，上海</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市电子政务云平台（中国电信）与 上海市电子政务云平台（上海移动</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云赛智联）</a:t>
            </a:r>
            <a:r>
              <a: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均顺利通过云计算服务网络安全审查。</a:t>
            </a:r>
            <a:endParaRPr lang="en-US" altLang="zh-CN"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685800" lvl="1" indent="-342900" defTabSz="622300">
              <a:spcBef>
                <a:spcPct val="0"/>
              </a:spcBef>
              <a:spcAft>
                <a:spcPts val="500"/>
              </a:spcAft>
              <a:buFont typeface="Wingdings" panose="05000000000000000000" pitchFamily="2" charset="2"/>
              <a:buChar char="n"/>
            </a:pP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上海市电子政务云成为全国首个所有云服务商全部通过中央网</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信办云计算服务网络安全审查（增强级</a:t>
            </a: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）的电子政务云。</a:t>
            </a:r>
            <a:endPar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116" y="2827349"/>
            <a:ext cx="5268958" cy="330814"/>
          </a:xfrm>
          <a:prstGeom prst="rect">
            <a:avLst/>
          </a:prstGeom>
          <a:ln w="3175">
            <a:solidFill>
              <a:schemeClr val="tx1"/>
            </a:solidFill>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4116" y="3159385"/>
            <a:ext cx="5268958" cy="378095"/>
          </a:xfrm>
          <a:prstGeom prst="rect">
            <a:avLst/>
          </a:prstGeom>
          <a:ln w="3175">
            <a:solidFill>
              <a:schemeClr val="tx1"/>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4116" y="3537480"/>
            <a:ext cx="5268958" cy="934426"/>
          </a:xfrm>
          <a:prstGeom prst="rect">
            <a:avLst/>
          </a:prstGeom>
          <a:ln w="3175">
            <a:solidFill>
              <a:schemeClr val="tx1"/>
            </a:solidFill>
          </a:ln>
        </p:spPr>
      </p:pic>
      <p:sp>
        <p:nvSpPr>
          <p:cNvPr id="7" name="文本框 6"/>
          <p:cNvSpPr txBox="1"/>
          <p:nvPr/>
        </p:nvSpPr>
        <p:spPr>
          <a:xfrm>
            <a:off x="213341" y="158975"/>
            <a:ext cx="7856771" cy="492443"/>
          </a:xfrm>
          <a:prstGeom prst="rect">
            <a:avLst/>
          </a:prstGeom>
          <a:noFill/>
          <a:ln w="28575">
            <a:solidFill>
              <a:schemeClr val="accent1"/>
            </a:solidFill>
          </a:ln>
        </p:spPr>
        <p:txBody>
          <a:bodyPr wrap="square" rtlCol="0">
            <a:spAutoFit/>
          </a:bodyPr>
          <a:lstStyle/>
          <a:p>
            <a:r>
              <a:rPr lang="zh-CN" altLang="en-US" sz="26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通过云服务网络安全审查，</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确保电子政务云安全可控</a:t>
            </a:r>
            <a:endPar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2956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3341" y="158975"/>
            <a:ext cx="7856771" cy="492443"/>
          </a:xfrm>
          <a:prstGeom prst="rect">
            <a:avLst/>
          </a:prstGeom>
          <a:noFill/>
          <a:ln w="28575">
            <a:solidFill>
              <a:schemeClr val="accent1"/>
            </a:solidFill>
          </a:ln>
        </p:spPr>
        <p:txBody>
          <a:bodyPr wrap="square" rtlCol="0">
            <a:spAutoFit/>
          </a:bodyPr>
          <a:lstStyle/>
          <a:p>
            <a:r>
              <a:rPr lang="zh-CN" altLang="en-US" sz="26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上海市</a:t>
            </a:r>
            <a:r>
              <a:rPr lang="zh-CN" altLang="en-US" sz="2600" b="1" dirty="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大数据</a:t>
            </a:r>
            <a:r>
              <a:rPr lang="zh-CN" altLang="en-US" sz="26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中心</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a:t>
            </a:r>
            <a:r>
              <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运营管理</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平台</a:t>
            </a:r>
            <a:endPar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412EECDC-BE4A-4691-84B3-57FCF7C1B5B9}"/>
              </a:ext>
            </a:extLst>
          </p:cNvPr>
          <p:cNvSpPr txBox="1"/>
          <p:nvPr/>
        </p:nvSpPr>
        <p:spPr>
          <a:xfrm>
            <a:off x="3550384" y="2551268"/>
            <a:ext cx="5458757" cy="1733808"/>
          </a:xfrm>
          <a:prstGeom prst="rect">
            <a:avLst/>
          </a:prstGeom>
          <a:noFill/>
        </p:spPr>
        <p:txBody>
          <a:bodyPr wrap="square" rtlCol="0">
            <a:spAutoFit/>
          </a:bodyPr>
          <a:lstStyle/>
          <a:p>
            <a:pPr marL="342900" indent="-342900">
              <a:spcAft>
                <a:spcPts val="200"/>
              </a:spcAft>
              <a:buClr>
                <a:srgbClr val="FF0000"/>
              </a:buClr>
              <a:buFont typeface="Wingdings" panose="05000000000000000000" pitchFamily="2" charset="2"/>
              <a:buChar char="n"/>
            </a:pP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采集和归集海量</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a:t>
            </a: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a:t>
            </a:r>
            <a:endParaRPr lang="en-US" altLang="zh-CN"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a:spcAft>
                <a:spcPts val="200"/>
              </a:spcAft>
              <a:buClr>
                <a:srgbClr val="FF0000"/>
              </a:buClr>
              <a:buFont typeface="Wingdings" panose="05000000000000000000" pitchFamily="2" charset="2"/>
              <a:buChar char="n"/>
            </a:pP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对采集到的安全数据</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进行</a:t>
            </a: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预处理</a:t>
            </a:r>
            <a:endParaRPr lang="en-US" altLang="zh-CN"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a:spcAft>
                <a:spcPts val="200"/>
              </a:spcAft>
              <a:buClr>
                <a:srgbClr val="FF0000"/>
              </a:buClr>
              <a:buFont typeface="Wingdings" panose="05000000000000000000" pitchFamily="2" charset="2"/>
              <a:buChar char="n"/>
            </a:pP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对不同</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维度的</a:t>
            </a: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安全数据进行分析</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a:spcAft>
                <a:spcPts val="200"/>
              </a:spcAft>
              <a:buClr>
                <a:srgbClr val="FF0000"/>
              </a:buClr>
              <a:buFont typeface="Wingdings" panose="05000000000000000000" pitchFamily="2" charset="2"/>
              <a:buChar char="n"/>
            </a:pP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通过分析具备安全监测监管能力</a:t>
            </a:r>
            <a:endParaRPr lang="en-US" altLang="zh-CN"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a:spcAft>
                <a:spcPts val="200"/>
              </a:spcAft>
              <a:buClr>
                <a:srgbClr val="FF0000"/>
              </a:buClr>
              <a:buFont typeface="Wingdings" panose="05000000000000000000" pitchFamily="2" charset="2"/>
              <a:buChar char="n"/>
            </a:pP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有力支撑</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大数据</a:t>
            </a:r>
            <a:r>
              <a:rPr lang="zh-CN" altLang="en-US" sz="20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中心公共数据安全运营</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3" name="Picture 2"/>
          <p:cNvPicPr>
            <a:picLocks noChangeAspect="1" noChangeArrowheads="1"/>
          </p:cNvPicPr>
          <p:nvPr/>
        </p:nvPicPr>
        <p:blipFill>
          <a:blip r:embed="rId2" cstate="print"/>
          <a:srcRect/>
          <a:stretch>
            <a:fillRect/>
          </a:stretch>
        </p:blipFill>
        <p:spPr bwMode="auto">
          <a:xfrm>
            <a:off x="622570" y="5770884"/>
            <a:ext cx="1239278" cy="527110"/>
          </a:xfrm>
          <a:prstGeom prst="rect">
            <a:avLst/>
          </a:prstGeom>
          <a:noFill/>
          <a:ln w="9525">
            <a:noFill/>
            <a:miter lim="800000"/>
            <a:headEnd/>
            <a:tailEnd/>
          </a:ln>
        </p:spPr>
      </p:pic>
      <p:sp>
        <p:nvSpPr>
          <p:cNvPr id="14" name="矩形 13"/>
          <p:cNvSpPr/>
          <p:nvPr/>
        </p:nvSpPr>
        <p:spPr>
          <a:xfrm>
            <a:off x="259010" y="897370"/>
            <a:ext cx="3012997" cy="346198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t"/>
          <a:lstStyle/>
          <a:p>
            <a:pPr algn="ctr"/>
            <a:r>
              <a:rPr lang="zh-CN" altLang="en-US" sz="2400" b="1" dirty="0">
                <a:latin typeface="微软雅黑" panose="020B0503020204020204" pitchFamily="34" charset="-122"/>
                <a:ea typeface="微软雅黑" panose="020B0503020204020204" pitchFamily="34" charset="-122"/>
              </a:rPr>
              <a:t>安全监测监管平台</a:t>
            </a:r>
          </a:p>
        </p:txBody>
      </p:sp>
      <p:sp>
        <p:nvSpPr>
          <p:cNvPr id="15" name="圆角矩形 14"/>
          <p:cNvSpPr/>
          <p:nvPr/>
        </p:nvSpPr>
        <p:spPr>
          <a:xfrm>
            <a:off x="537390" y="1488058"/>
            <a:ext cx="2425831" cy="377037"/>
          </a:xfrm>
          <a:prstGeom prst="roundRect">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电子政务云</a:t>
            </a:r>
          </a:p>
        </p:txBody>
      </p:sp>
      <p:sp>
        <p:nvSpPr>
          <p:cNvPr id="16" name="圆角矩形 15"/>
          <p:cNvSpPr/>
          <p:nvPr/>
        </p:nvSpPr>
        <p:spPr>
          <a:xfrm>
            <a:off x="537387" y="2335740"/>
            <a:ext cx="2425831" cy="37703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大</a:t>
            </a:r>
            <a:r>
              <a:rPr lang="zh-CN" altLang="en-US" b="1" dirty="0" smtClean="0">
                <a:latin typeface="微软雅黑" panose="020B0503020204020204" pitchFamily="34" charset="-122"/>
                <a:ea typeface="微软雅黑" panose="020B0503020204020204" pitchFamily="34" charset="-122"/>
              </a:rPr>
              <a:t>数据资源平台</a:t>
            </a:r>
            <a:endParaRPr lang="zh-CN" altLang="en-US"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37387" y="2770210"/>
            <a:ext cx="2425831" cy="377037"/>
          </a:xfrm>
          <a:prstGeom prst="roundRect">
            <a:avLst/>
          </a:prstGeom>
          <a:solidFill>
            <a:srgbClr val="29B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一网通办</a:t>
            </a:r>
          </a:p>
        </p:txBody>
      </p:sp>
      <p:sp>
        <p:nvSpPr>
          <p:cNvPr id="18" name="圆角矩形 17"/>
          <p:cNvSpPr/>
          <p:nvPr/>
        </p:nvSpPr>
        <p:spPr>
          <a:xfrm>
            <a:off x="537387" y="3204680"/>
            <a:ext cx="2425831" cy="377037"/>
          </a:xfrm>
          <a:prstGeom prst="roundRect">
            <a:avLst/>
          </a:prstGeom>
          <a:solidFill>
            <a:srgbClr val="FF9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中国上海门户网站</a:t>
            </a:r>
          </a:p>
        </p:txBody>
      </p:sp>
      <p:sp>
        <p:nvSpPr>
          <p:cNvPr id="19" name="圆角矩形 18"/>
          <p:cNvSpPr/>
          <p:nvPr/>
        </p:nvSpPr>
        <p:spPr>
          <a:xfrm>
            <a:off x="537387" y="3639150"/>
            <a:ext cx="2425831" cy="377037"/>
          </a:xfrm>
          <a:prstGeom prst="roundRect">
            <a:avLst/>
          </a:prstGeom>
          <a:solidFill>
            <a:srgbClr val="9A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电子政务灾难备份中心</a:t>
            </a:r>
            <a:endParaRPr lang="zh-CN" altLang="en-US" b="1" dirty="0">
              <a:latin typeface="微软雅黑" panose="020B0503020204020204" pitchFamily="34" charset="-122"/>
              <a:ea typeface="微软雅黑" panose="020B0503020204020204" pitchFamily="34" charset="-122"/>
            </a:endParaRPr>
          </a:p>
        </p:txBody>
      </p:sp>
      <p:sp>
        <p:nvSpPr>
          <p:cNvPr id="20" name="圆角矩形 19"/>
          <p:cNvSpPr/>
          <p:nvPr/>
        </p:nvSpPr>
        <p:spPr>
          <a:xfrm>
            <a:off x="537387" y="1912620"/>
            <a:ext cx="2425831" cy="377037"/>
          </a:xfrm>
          <a:prstGeom prst="round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政务外网</a:t>
            </a:r>
          </a:p>
        </p:txBody>
      </p:sp>
      <p:sp>
        <p:nvSpPr>
          <p:cNvPr id="21" name="文本框 20"/>
          <p:cNvSpPr txBox="1"/>
          <p:nvPr/>
        </p:nvSpPr>
        <p:spPr>
          <a:xfrm>
            <a:off x="3550384" y="895206"/>
            <a:ext cx="5458757" cy="1323439"/>
          </a:xfrm>
          <a:prstGeom prst="rect">
            <a:avLst/>
          </a:prstGeom>
          <a:noFill/>
        </p:spPr>
        <p:txBody>
          <a:bodyPr wrap="square" rtlCol="0">
            <a:spAutoFit/>
          </a:bodyPr>
          <a:lstStyle/>
          <a:p>
            <a:r>
              <a:rPr lang="zh-CN" altLang="en-US" sz="20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建立公共</a:t>
            </a:r>
            <a:r>
              <a:rPr lang="zh-CN" altLang="en-US" sz="20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数据安全运营管理平台，组建专业安全运营团队，实现</a:t>
            </a:r>
            <a:r>
              <a:rPr lang="zh-CN" altLang="en-US" sz="20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对重要信息系统和公共</a:t>
            </a:r>
            <a:r>
              <a:rPr lang="zh-CN" altLang="en-US" sz="20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lt"/>
              </a:rPr>
              <a:t>数据全生命周期安全风险的监测、分析、预警、事件处置、应急响应以及协同联动管理。</a:t>
            </a:r>
          </a:p>
        </p:txBody>
      </p:sp>
    </p:spTree>
    <p:extLst>
      <p:ext uri="{BB962C8B-B14F-4D97-AF65-F5344CB8AC3E}">
        <p14:creationId xmlns:p14="http://schemas.microsoft.com/office/powerpoint/2010/main" val="375134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sp>
        <p:nvSpPr>
          <p:cNvPr id="3" name="文本框 2"/>
          <p:cNvSpPr txBox="1"/>
          <p:nvPr/>
        </p:nvSpPr>
        <p:spPr>
          <a:xfrm>
            <a:off x="3483788" y="2063067"/>
            <a:ext cx="2176424" cy="1107996"/>
          </a:xfrm>
          <a:prstGeom prst="rect">
            <a:avLst/>
          </a:prstGeom>
          <a:noFill/>
        </p:spPr>
        <p:txBody>
          <a:bodyPr wrap="square" rtlCol="0">
            <a:spAutoFit/>
          </a:bodyPr>
          <a:lstStyle/>
          <a:p>
            <a:r>
              <a:rPr lang="zh-CN" altLang="en-US" sz="6600" b="1" dirty="0" smtClean="0">
                <a:solidFill>
                  <a:srgbClr val="0080FF"/>
                </a:solidFill>
                <a:latin typeface="微软雅黑" panose="020B0503020204020204" pitchFamily="34" charset="-122"/>
                <a:ea typeface="微软雅黑" panose="020B0503020204020204" pitchFamily="34" charset="-122"/>
              </a:rPr>
              <a:t>谢谢！</a:t>
            </a:r>
            <a:endParaRPr lang="zh-CN" altLang="en-US" sz="6600" b="1" dirty="0">
              <a:solidFill>
                <a:srgbClr val="0080FF"/>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23444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868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402907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4750"/>
          </a:xfrm>
          <a:prstGeom prst="rect">
            <a:avLst/>
          </a:prstGeom>
        </p:spPr>
      </p:pic>
      <p:sp>
        <p:nvSpPr>
          <p:cNvPr id="3" name="文本占位符 2"/>
          <p:cNvSpPr>
            <a:spLocks noGrp="1"/>
          </p:cNvSpPr>
          <p:nvPr>
            <p:ph type="body" sz="quarter" idx="11"/>
          </p:nvPr>
        </p:nvSpPr>
        <p:spPr>
          <a:xfrm>
            <a:off x="1231392" y="1841812"/>
            <a:ext cx="6681215" cy="1072781"/>
          </a:xfrm>
        </p:spPr>
        <p:txBody>
          <a:bodyPr/>
          <a:lstStyle/>
          <a:p>
            <a:r>
              <a:rPr kumimoji="1" lang="zh-CN" altLang="en-US" dirty="0">
                <a:latin typeface="微软雅黑" panose="020B0503020204020204" pitchFamily="34" charset="-122"/>
                <a:ea typeface="微软雅黑" panose="020B0503020204020204" pitchFamily="34" charset="-122"/>
              </a:rPr>
              <a:t>政务信息系统云化迁移的安全风险与应对建议</a:t>
            </a:r>
          </a:p>
        </p:txBody>
      </p:sp>
      <p:sp>
        <p:nvSpPr>
          <p:cNvPr id="5" name="文本占位符 4"/>
          <p:cNvSpPr>
            <a:spLocks noGrp="1"/>
          </p:cNvSpPr>
          <p:nvPr>
            <p:ph type="body" sz="quarter" idx="13"/>
          </p:nvPr>
        </p:nvSpPr>
        <p:spPr>
          <a:xfrm>
            <a:off x="3291362" y="3760468"/>
            <a:ext cx="2561273" cy="688030"/>
          </a:xfrm>
        </p:spPr>
        <p:txBody>
          <a:bodyPr/>
          <a:lstStyle/>
          <a:p>
            <a:r>
              <a:rPr kumimoji="1" lang="zh-CN" altLang="en-US" sz="4000" dirty="0" smtClean="0">
                <a:solidFill>
                  <a:schemeClr val="bg1"/>
                </a:solidFill>
                <a:latin typeface="华文新魏" panose="02010800040101010101" pitchFamily="2" charset="-122"/>
                <a:ea typeface="华文新魏" panose="02010800040101010101" pitchFamily="2" charset="-122"/>
              </a:rPr>
              <a:t>梁满 </a:t>
            </a:r>
            <a:r>
              <a:rPr kumimoji="1" lang="zh-CN" altLang="en-US" dirty="0" smtClean="0">
                <a:solidFill>
                  <a:schemeClr val="bg1"/>
                </a:solidFill>
              </a:rPr>
              <a:t>博士</a:t>
            </a:r>
            <a:endParaRPr kumimoji="1" lang="en-US" altLang="zh-CN" dirty="0" smtClean="0">
              <a:solidFill>
                <a:schemeClr val="bg1"/>
              </a:solidFill>
            </a:endParaRPr>
          </a:p>
          <a:p>
            <a:r>
              <a:rPr kumimoji="1" lang="zh-CN" altLang="en-US" dirty="0" smtClean="0">
                <a:solidFill>
                  <a:schemeClr val="bg1"/>
                </a:solidFill>
              </a:rPr>
              <a:t>上海市大数据中心</a:t>
            </a:r>
            <a:endParaRPr kumimoji="1" lang="zh-CN" altLang="en-US" dirty="0">
              <a:solidFill>
                <a:schemeClr val="bg1"/>
              </a:solidFill>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4088997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3340" y="158975"/>
            <a:ext cx="6336315" cy="892552"/>
          </a:xfrm>
          <a:prstGeom prst="rect">
            <a:avLst/>
          </a:prstGeom>
          <a:noFill/>
          <a:ln w="28575">
            <a:solidFill>
              <a:schemeClr val="accent1"/>
            </a:solidFill>
          </a:ln>
        </p:spPr>
        <p:txBody>
          <a:bodyPr wrap="square" rtlCol="0">
            <a:spAutoFit/>
          </a:bodyPr>
          <a:lstStyle/>
          <a:p>
            <a:r>
              <a:rPr lang="en-US" altLang="zh-CN" sz="26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2019</a:t>
            </a:r>
            <a:r>
              <a:rPr lang="zh-CN" altLang="en-US" sz="26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年，上海市依托</a:t>
            </a:r>
            <a:r>
              <a:rPr lang="zh-CN" altLang="en-US" sz="2600" b="1" dirty="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电子政务</a:t>
            </a:r>
            <a:r>
              <a:rPr lang="zh-CN" altLang="en-US" sz="26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云全面开展</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全市政务信息系统</a:t>
            </a:r>
            <a:r>
              <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整体上云</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迁移工作</a:t>
            </a:r>
            <a:endPar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447" y="1222417"/>
            <a:ext cx="2819811" cy="26235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文本框 7"/>
          <p:cNvSpPr txBox="1"/>
          <p:nvPr/>
        </p:nvSpPr>
        <p:spPr>
          <a:xfrm>
            <a:off x="107014" y="1236542"/>
            <a:ext cx="4667003" cy="2841804"/>
          </a:xfrm>
          <a:prstGeom prst="rect">
            <a:avLst/>
          </a:prstGeom>
          <a:noFill/>
        </p:spPr>
        <p:txBody>
          <a:bodyPr wrap="square" rtlCol="0">
            <a:spAutoFit/>
          </a:bodyPr>
          <a:lstStyle/>
          <a:p>
            <a:pPr marL="285750" indent="-285750">
              <a:spcAft>
                <a:spcPts val="1000"/>
              </a:spcAft>
              <a:buClr>
                <a:srgbClr val="FF0000"/>
              </a:buClr>
              <a:buFont typeface="Wingdings" panose="05000000000000000000" pitchFamily="2" charset="2"/>
              <a:buChar char="n"/>
            </a:pP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区、各部门的非涉密信息系统要依托市、区两级电子政务云进行建设和部署</a:t>
            </a: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indent="-285750">
              <a:spcAft>
                <a:spcPts val="1000"/>
              </a:spcAft>
              <a:buClr>
                <a:srgbClr val="FF0000"/>
              </a:buClr>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2019</a:t>
            </a: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年底，</a:t>
            </a:r>
            <a:r>
              <a:rPr lang="zh-CN" altLang="en-US" sz="18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部门及其直属单位要完成已建信息系统的上云迁移</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，政务云分中心、行业云分别与电子政务云完成整合对接</a:t>
            </a: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indent="-285750">
              <a:spcAft>
                <a:spcPts val="1000"/>
              </a:spcAft>
              <a:buClr>
                <a:srgbClr val="FF0000"/>
              </a:buClr>
              <a:buFont typeface="Wingdings" panose="05000000000000000000" pitchFamily="2" charset="2"/>
              <a:buChar char="n"/>
            </a:pP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上海市</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大数据中心要推进电子政务云中间平台层建设，进一步完善电子政务云管理和运营机制，充分利用现有软硬件</a:t>
            </a: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资源，推进</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集约化建设</a:t>
            </a:r>
            <a:r>
              <a:rPr lang="zh-CN" altLang="en-US"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1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521" y="2534197"/>
            <a:ext cx="2683328" cy="20796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33000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3341" y="158975"/>
            <a:ext cx="7693126" cy="492443"/>
          </a:xfrm>
          <a:prstGeom prst="rect">
            <a:avLst/>
          </a:prstGeom>
          <a:noFill/>
          <a:ln w="28575">
            <a:solidFill>
              <a:schemeClr val="accent1"/>
            </a:solidFill>
          </a:ln>
        </p:spPr>
        <p:txBody>
          <a:bodyPr wrap="square" rtlCol="0">
            <a:spAutoFit/>
          </a:bodyPr>
          <a:lstStyle/>
          <a:p>
            <a:r>
              <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上海市</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推动政务信息系统</a:t>
            </a:r>
            <a:r>
              <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上云</a:t>
            </a:r>
            <a:r>
              <a:rPr lang="zh-CN" altLang="en-US" sz="26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迁移工作机制</a:t>
            </a:r>
            <a:endParaRPr lang="zh-CN" altLang="en-US" sz="2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a:off x="213341" y="936906"/>
            <a:ext cx="3564019" cy="3240000"/>
            <a:chOff x="-2746945" y="2466195"/>
            <a:chExt cx="2770462" cy="1931304"/>
          </a:xfrm>
          <a:effectLst>
            <a:outerShdw blurRad="50800" dist="38100" dir="2700000" algn="tl" rotWithShape="0">
              <a:prstClr val="black">
                <a:alpha val="40000"/>
              </a:prstClr>
            </a:outerShdw>
          </a:effectLst>
          <a:scene3d>
            <a:camera prst="orthographicFront">
              <a:rot lat="0" lon="0" rev="0"/>
            </a:camera>
            <a:lightRig rig="glow" dir="t">
              <a:rot lat="0" lon="0" rev="4800000"/>
            </a:lightRig>
          </a:scene3d>
        </p:grpSpPr>
        <p:sp>
          <p:nvSpPr>
            <p:cNvPr id="11" name="同心圆 41"/>
            <p:cNvSpPr/>
            <p:nvPr/>
          </p:nvSpPr>
          <p:spPr>
            <a:xfrm>
              <a:off x="-2382245" y="2627675"/>
              <a:ext cx="2131101" cy="1679603"/>
            </a:xfrm>
            <a:prstGeom prst="donut">
              <a:avLst>
                <a:gd name="adj" fmla="val 5249"/>
              </a:avLst>
            </a:prstGeom>
            <a:solidFill>
              <a:srgbClr val="005EA6"/>
            </a:solidFill>
            <a:ln>
              <a:noFill/>
            </a:ln>
            <a:effectLst>
              <a:outerShdw blurRad="190500" dist="228600" dir="2700000" algn="ctr">
                <a:srgbClr val="000000">
                  <a:alpha val="30000"/>
                </a:srgbClr>
              </a:outerShdw>
            </a:effectLst>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sz="1350">
                <a:latin typeface="微软雅黑" panose="020B0703020204020201" pitchFamily="34" charset="-122"/>
                <a:ea typeface="微软雅黑" panose="020B0703020204020201" pitchFamily="34" charset="-122"/>
              </a:endParaRPr>
            </a:p>
          </p:txBody>
        </p:sp>
        <p:sp>
          <p:nvSpPr>
            <p:cNvPr id="12" name="椭圆 11"/>
            <p:cNvSpPr/>
            <p:nvPr/>
          </p:nvSpPr>
          <p:spPr>
            <a:xfrm>
              <a:off x="-1916832" y="3040855"/>
              <a:ext cx="1159477" cy="833578"/>
            </a:xfrm>
            <a:prstGeom prst="ellipse">
              <a:avLst/>
            </a:prstGeom>
            <a:solidFill>
              <a:srgbClr val="CDDB34"/>
            </a:solidFill>
            <a:ln>
              <a:noFill/>
            </a:ln>
            <a:effectLst>
              <a:outerShdw blurRad="190500" dist="228600" dir="2700000" algn="ctr">
                <a:srgbClr val="000000">
                  <a:alpha val="30000"/>
                </a:srgbClr>
              </a:outerShdw>
            </a:effectLst>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sz="2000" b="1" dirty="0">
                  <a:solidFill>
                    <a:srgbClr val="FF0000"/>
                  </a:solidFill>
                  <a:effectLst>
                    <a:outerShdw blurRad="38100" dist="38100" dir="2700000" algn="tl">
                      <a:srgbClr val="000000">
                        <a:alpha val="43137"/>
                      </a:srgbClr>
                    </a:outerShdw>
                  </a:effectLst>
                  <a:latin typeface="微软雅黑" panose="020B0703020204020201" pitchFamily="34" charset="-122"/>
                  <a:ea typeface="微软雅黑" panose="020B0703020204020201" pitchFamily="34" charset="-122"/>
                </a:rPr>
                <a:t>政务云联合上云小组</a:t>
              </a:r>
            </a:p>
          </p:txBody>
        </p:sp>
        <p:sp>
          <p:nvSpPr>
            <p:cNvPr id="13" name="椭圆 12"/>
            <p:cNvSpPr/>
            <p:nvPr/>
          </p:nvSpPr>
          <p:spPr>
            <a:xfrm>
              <a:off x="-2235414" y="2466195"/>
              <a:ext cx="713030" cy="460900"/>
            </a:xfrm>
            <a:prstGeom prst="ellipse">
              <a:avLst/>
            </a:prstGeom>
            <a:solidFill>
              <a:srgbClr val="0092D3"/>
            </a:solidFill>
            <a:ln>
              <a:noFill/>
            </a:ln>
            <a:effectLst>
              <a:outerShdw blurRad="190500" dist="228600" dir="2700000" algn="ctr">
                <a:srgbClr val="000000">
                  <a:alpha val="30000"/>
                </a:srgbClr>
              </a:outerShdw>
            </a:effectLst>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nchorCtr="0"/>
            <a:lstStyle/>
            <a:p>
              <a:pPr algn="ctr"/>
              <a:r>
                <a:rPr lang="zh-CN" altLang="zh-CN" dirty="0">
                  <a:solidFill>
                    <a:schemeClr val="bg1"/>
                  </a:solidFill>
                  <a:latin typeface="微软雅黑" panose="020B0703020204020201" pitchFamily="34" charset="-122"/>
                  <a:ea typeface="微软雅黑" panose="020B0703020204020201" pitchFamily="34" charset="-122"/>
                </a:rPr>
                <a:t>上云咨询</a:t>
              </a:r>
            </a:p>
          </p:txBody>
        </p:sp>
        <p:sp>
          <p:nvSpPr>
            <p:cNvPr id="14" name="椭圆 13"/>
            <p:cNvSpPr/>
            <p:nvPr/>
          </p:nvSpPr>
          <p:spPr>
            <a:xfrm>
              <a:off x="-1153103" y="2466195"/>
              <a:ext cx="706502" cy="460900"/>
            </a:xfrm>
            <a:prstGeom prst="ellipse">
              <a:avLst/>
            </a:prstGeom>
            <a:solidFill>
              <a:srgbClr val="0092D3"/>
            </a:solidFill>
            <a:ln>
              <a:noFill/>
            </a:ln>
            <a:effectLst>
              <a:outerShdw blurRad="190500" dist="228600" dir="2700000" algn="ctr">
                <a:srgbClr val="000000">
                  <a:alpha val="30000"/>
                </a:srgbClr>
              </a:outerShdw>
            </a:effectLst>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nchorCtr="0"/>
            <a:lstStyle/>
            <a:p>
              <a:pPr algn="ctr"/>
              <a:r>
                <a:rPr lang="zh-CN" altLang="en-US" dirty="0">
                  <a:solidFill>
                    <a:schemeClr val="bg1"/>
                  </a:solidFill>
                  <a:latin typeface="微软雅黑" panose="020B0703020204020201" pitchFamily="34" charset="-122"/>
                  <a:ea typeface="微软雅黑" panose="020B0703020204020201" pitchFamily="34" charset="-122"/>
                </a:rPr>
                <a:t>资源协调</a:t>
              </a:r>
            </a:p>
          </p:txBody>
        </p:sp>
        <p:sp>
          <p:nvSpPr>
            <p:cNvPr id="15" name="椭圆 14"/>
            <p:cNvSpPr/>
            <p:nvPr/>
          </p:nvSpPr>
          <p:spPr>
            <a:xfrm>
              <a:off x="-659010" y="3210769"/>
              <a:ext cx="682527" cy="460900"/>
            </a:xfrm>
            <a:prstGeom prst="ellipse">
              <a:avLst/>
            </a:prstGeom>
            <a:solidFill>
              <a:srgbClr val="0092D3"/>
            </a:solidFill>
            <a:ln>
              <a:noFill/>
            </a:ln>
            <a:effectLst>
              <a:outerShdw blurRad="190500" dist="228600" dir="2700000" algn="ctr">
                <a:srgbClr val="000000">
                  <a:alpha val="30000"/>
                </a:srgbClr>
              </a:outerShdw>
            </a:effectLst>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nchorCtr="0"/>
            <a:lstStyle/>
            <a:p>
              <a:pPr algn="ctr"/>
              <a:r>
                <a:rPr lang="zh-CN" altLang="en-US" dirty="0">
                  <a:solidFill>
                    <a:schemeClr val="bg1"/>
                  </a:solidFill>
                  <a:latin typeface="微软雅黑" panose="020B0703020204020201" pitchFamily="34" charset="-122"/>
                  <a:ea typeface="微软雅黑" panose="020B0703020204020201" pitchFamily="34" charset="-122"/>
                </a:rPr>
                <a:t>服务标准</a:t>
              </a:r>
            </a:p>
          </p:txBody>
        </p:sp>
        <p:sp>
          <p:nvSpPr>
            <p:cNvPr id="16" name="椭圆 15"/>
            <p:cNvSpPr/>
            <p:nvPr/>
          </p:nvSpPr>
          <p:spPr>
            <a:xfrm>
              <a:off x="-2746945" y="3237026"/>
              <a:ext cx="678765" cy="460900"/>
            </a:xfrm>
            <a:prstGeom prst="ellipse">
              <a:avLst/>
            </a:prstGeom>
            <a:solidFill>
              <a:srgbClr val="0092D3"/>
            </a:solidFill>
            <a:ln>
              <a:noFill/>
            </a:ln>
            <a:effectLst>
              <a:outerShdw blurRad="190500" dist="228600" dir="2700000" algn="ctr">
                <a:srgbClr val="000000">
                  <a:alpha val="30000"/>
                </a:srgbClr>
              </a:outerShdw>
            </a:effectLst>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nchorCtr="0"/>
            <a:lstStyle/>
            <a:p>
              <a:pPr algn="ctr"/>
              <a:r>
                <a:rPr lang="zh-CN" altLang="en-US" dirty="0">
                  <a:solidFill>
                    <a:schemeClr val="bg1"/>
                  </a:solidFill>
                  <a:latin typeface="微软雅黑" panose="020B0703020204020201" pitchFamily="34" charset="-122"/>
                  <a:ea typeface="微软雅黑" panose="020B0703020204020201" pitchFamily="34" charset="-122"/>
                </a:rPr>
                <a:t>迁移支撑</a:t>
              </a:r>
            </a:p>
          </p:txBody>
        </p:sp>
        <p:sp>
          <p:nvSpPr>
            <p:cNvPr id="17" name="椭圆 16"/>
            <p:cNvSpPr/>
            <p:nvPr/>
          </p:nvSpPr>
          <p:spPr>
            <a:xfrm>
              <a:off x="-1101627" y="3936599"/>
              <a:ext cx="699402" cy="460900"/>
            </a:xfrm>
            <a:prstGeom prst="ellipse">
              <a:avLst/>
            </a:prstGeom>
            <a:solidFill>
              <a:srgbClr val="0092D3"/>
            </a:solidFill>
            <a:ln>
              <a:noFill/>
            </a:ln>
            <a:effectLst>
              <a:outerShdw blurRad="190500" dist="228600" dir="2700000" algn="ctr">
                <a:srgbClr val="000000">
                  <a:alpha val="30000"/>
                </a:srgbClr>
              </a:outerShdw>
            </a:effectLst>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nchorCtr="0"/>
            <a:lstStyle/>
            <a:p>
              <a:pPr algn="ctr"/>
              <a:r>
                <a:rPr lang="zh-CN" altLang="en-US" dirty="0">
                  <a:solidFill>
                    <a:schemeClr val="bg1"/>
                  </a:solidFill>
                  <a:latin typeface="微软雅黑" panose="020B0703020204020201" pitchFamily="34" charset="-122"/>
                  <a:ea typeface="微软雅黑" panose="020B0703020204020201" pitchFamily="34" charset="-122"/>
                </a:rPr>
                <a:t>上线保障</a:t>
              </a:r>
            </a:p>
          </p:txBody>
        </p:sp>
        <p:sp>
          <p:nvSpPr>
            <p:cNvPr id="18" name="椭圆 17"/>
            <p:cNvSpPr/>
            <p:nvPr/>
          </p:nvSpPr>
          <p:spPr>
            <a:xfrm>
              <a:off x="-2228885" y="3936417"/>
              <a:ext cx="643708" cy="460900"/>
            </a:xfrm>
            <a:prstGeom prst="ellipse">
              <a:avLst/>
            </a:prstGeom>
            <a:solidFill>
              <a:srgbClr val="0092D3"/>
            </a:solidFill>
            <a:ln>
              <a:noFill/>
            </a:ln>
            <a:effectLst>
              <a:outerShdw blurRad="190500" dist="228600" dir="2700000" algn="ctr">
                <a:srgbClr val="000000">
                  <a:alpha val="30000"/>
                </a:srgbClr>
              </a:outerShdw>
            </a:effectLst>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nchorCtr="0"/>
            <a:lstStyle/>
            <a:p>
              <a:pPr algn="ctr"/>
              <a:r>
                <a:rPr lang="zh-CN" altLang="en-US" dirty="0">
                  <a:solidFill>
                    <a:schemeClr val="bg1"/>
                  </a:solidFill>
                  <a:latin typeface="微软雅黑" panose="020B0703020204020201" pitchFamily="34" charset="-122"/>
                  <a:ea typeface="微软雅黑" panose="020B0703020204020201" pitchFamily="34" charset="-122"/>
                  <a:sym typeface="+mn-ea"/>
                </a:rPr>
                <a:t>流程</a:t>
              </a:r>
              <a:endParaRPr lang="en-US" altLang="zh-CN" dirty="0">
                <a:solidFill>
                  <a:schemeClr val="bg1"/>
                </a:solidFill>
                <a:latin typeface="微软雅黑" panose="020B0703020204020201" pitchFamily="34" charset="-122"/>
                <a:ea typeface="微软雅黑" panose="020B0703020204020201" pitchFamily="34" charset="-122"/>
              </a:endParaRPr>
            </a:p>
            <a:p>
              <a:pPr algn="ctr"/>
              <a:r>
                <a:rPr lang="zh-CN" altLang="en-US" dirty="0">
                  <a:solidFill>
                    <a:schemeClr val="bg1"/>
                  </a:solidFill>
                  <a:latin typeface="微软雅黑" panose="020B0703020204020201" pitchFamily="34" charset="-122"/>
                  <a:ea typeface="微软雅黑" panose="020B0703020204020201" pitchFamily="34" charset="-122"/>
                </a:rPr>
                <a:t>跟踪</a:t>
              </a:r>
            </a:p>
          </p:txBody>
        </p:sp>
      </p:grpSp>
      <p:sp>
        <p:nvSpPr>
          <p:cNvPr id="19" name="矩形 18"/>
          <p:cNvSpPr/>
          <p:nvPr/>
        </p:nvSpPr>
        <p:spPr>
          <a:xfrm>
            <a:off x="3903874" y="781560"/>
            <a:ext cx="5240126" cy="3670236"/>
          </a:xfrm>
          <a:prstGeom prst="rect">
            <a:avLst/>
          </a:prstGeom>
        </p:spPr>
        <p:txBody>
          <a:bodyPr wrap="square">
            <a:spAutoFit/>
          </a:bodyPr>
          <a:lstStyle/>
          <a:p>
            <a:pPr marL="342900" indent="-342900">
              <a:spcBef>
                <a:spcPts val="500"/>
              </a:spcBef>
              <a:spcAft>
                <a:spcPts val="500"/>
              </a:spcAft>
              <a:buFont typeface="Wingdings" panose="05000000000000000000" pitchFamily="2" charset="2"/>
              <a:buChar char="n"/>
            </a:pPr>
            <a:r>
              <a:rPr lang="en-US" altLang="zh-CN" sz="2000" b="1" dirty="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优化工作流程</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b="1" dirty="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编制上云指引</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indent="324000">
              <a:lnSpc>
                <a:spcPts val="2600"/>
              </a:lnSpc>
            </a:pPr>
            <a:r>
              <a:rPr lang="en-US" altLang="zh-CN" sz="1800" dirty="0" err="1">
                <a:solidFill>
                  <a:srgbClr val="0070C0"/>
                </a:solidFill>
                <a:latin typeface="微软雅黑" panose="020B0503020204020204" pitchFamily="34" charset="-122"/>
                <a:ea typeface="微软雅黑" panose="020B0503020204020204" pitchFamily="34" charset="-122"/>
              </a:rPr>
              <a:t>市大数据中心梳理优化上云工作流程</a:t>
            </a:r>
            <a:r>
              <a:rPr lang="en-US" altLang="zh-CN"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编制完善相关制度标准规范，</a:t>
            </a:r>
            <a:r>
              <a:rPr lang="en-US" altLang="zh-CN" sz="1800" dirty="0" err="1">
                <a:solidFill>
                  <a:srgbClr val="0070C0"/>
                </a:solidFill>
                <a:latin typeface="微软雅黑" panose="020B0503020204020204" pitchFamily="34" charset="-122"/>
                <a:ea typeface="微软雅黑" panose="020B0503020204020204" pitchFamily="34" charset="-122"/>
              </a:rPr>
              <a:t>确保上云工作安全有序推进</a:t>
            </a:r>
            <a:r>
              <a:rPr lang="en-US" altLang="zh-CN" sz="1800" dirty="0">
                <a:solidFill>
                  <a:srgbClr val="0070C0"/>
                </a:solidFill>
                <a:latin typeface="微软雅黑" panose="020B0503020204020204" pitchFamily="34" charset="-122"/>
                <a:ea typeface="微软雅黑" panose="020B0503020204020204" pitchFamily="34" charset="-122"/>
              </a:rPr>
              <a:t>。</a:t>
            </a:r>
          </a:p>
          <a:p>
            <a:pPr marL="342900" indent="-342900">
              <a:spcBef>
                <a:spcPts val="500"/>
              </a:spcBef>
              <a:spcAft>
                <a:spcPts val="500"/>
              </a:spcAft>
              <a:buFont typeface="Wingdings" panose="05000000000000000000" pitchFamily="2" charset="2"/>
              <a:buChar char="n"/>
            </a:pP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定期联合会商，统一管理标准</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indent="324000">
              <a:lnSpc>
                <a:spcPts val="2600"/>
              </a:lnSpc>
            </a:pPr>
            <a:r>
              <a:rPr lang="en-US" altLang="zh-CN" sz="1800" dirty="0" err="1">
                <a:solidFill>
                  <a:srgbClr val="0070C0"/>
                </a:solidFill>
                <a:latin typeface="微软雅黑" panose="020B0503020204020204" pitchFamily="34" charset="-122"/>
                <a:ea typeface="微软雅黑" panose="020B0503020204020204" pitchFamily="34" charset="-122"/>
              </a:rPr>
              <a:t>会同</a:t>
            </a:r>
            <a:r>
              <a:rPr lang="zh-CN" altLang="en-US" sz="1800" dirty="0">
                <a:solidFill>
                  <a:srgbClr val="0070C0"/>
                </a:solidFill>
                <a:latin typeface="微软雅黑" panose="020B0503020204020204" pitchFamily="34" charset="-122"/>
                <a:ea typeface="微软雅黑" panose="020B0503020204020204" pitchFamily="34" charset="-122"/>
              </a:rPr>
              <a:t>相关部门</a:t>
            </a:r>
            <a:r>
              <a:rPr lang="en-US" altLang="zh-CN" sz="1800" dirty="0" err="1">
                <a:solidFill>
                  <a:srgbClr val="0070C0"/>
                </a:solidFill>
                <a:latin typeface="微软雅黑" panose="020B0503020204020204" pitchFamily="34" charset="-122"/>
                <a:ea typeface="微软雅黑" panose="020B0503020204020204" pitchFamily="34" charset="-122"/>
              </a:rPr>
              <a:t>建立联合攻关机制</a:t>
            </a:r>
            <a:r>
              <a:rPr lang="zh-CN" altLang="en-US" sz="1800" dirty="0">
                <a:solidFill>
                  <a:srgbClr val="0070C0"/>
                </a:solidFill>
                <a:latin typeface="微软雅黑" panose="020B0503020204020204" pitchFamily="34" charset="-122"/>
                <a:ea typeface="微软雅黑" panose="020B0503020204020204" pitchFamily="34" charset="-122"/>
              </a:rPr>
              <a:t>，</a:t>
            </a:r>
            <a:r>
              <a:rPr lang="en-US" altLang="zh-CN" sz="1800" dirty="0" err="1">
                <a:solidFill>
                  <a:srgbClr val="0070C0"/>
                </a:solidFill>
                <a:latin typeface="微软雅黑" panose="020B0503020204020204" pitchFamily="34" charset="-122"/>
                <a:ea typeface="微软雅黑" panose="020B0503020204020204" pitchFamily="34" charset="-122"/>
              </a:rPr>
              <a:t>研究解决上云工作中遇到的管理和技术问题</a:t>
            </a:r>
            <a:r>
              <a:rPr lang="en-US" altLang="zh-CN" sz="1800" dirty="0">
                <a:solidFill>
                  <a:srgbClr val="0070C0"/>
                </a:solidFill>
                <a:latin typeface="微软雅黑" panose="020B0503020204020204" pitchFamily="34" charset="-122"/>
                <a:ea typeface="微软雅黑" panose="020B0503020204020204" pitchFamily="34" charset="-122"/>
              </a:rPr>
              <a:t>。</a:t>
            </a:r>
          </a:p>
          <a:p>
            <a:pPr marL="342900" indent="-342900">
              <a:spcBef>
                <a:spcPts val="500"/>
              </a:spcBef>
              <a:spcAft>
                <a:spcPts val="500"/>
              </a:spcAft>
              <a:buFont typeface="Wingdings" panose="05000000000000000000" pitchFamily="2" charset="2"/>
              <a:buChar char="n"/>
            </a:pP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主管部门牵头，推进整体上云</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indent="324000">
              <a:lnSpc>
                <a:spcPts val="2600"/>
              </a:lnSpc>
            </a:pPr>
            <a:r>
              <a:rPr lang="en-US" altLang="zh-CN" sz="1800" dirty="0" err="1">
                <a:solidFill>
                  <a:srgbClr val="0070C0"/>
                </a:solidFill>
                <a:latin typeface="微软雅黑" panose="020B0503020204020204" pitchFamily="34" charset="-122"/>
                <a:ea typeface="微软雅黑" panose="020B0503020204020204" pitchFamily="34" charset="-122"/>
              </a:rPr>
              <a:t>以部门为主体，推进信息系统实施整体上云迁移。市委办公厅牵头统筹各党委机关的上云需求，推进党委机关的整体上云</a:t>
            </a:r>
            <a:r>
              <a:rPr lang="en-US" altLang="zh-CN" sz="1800" dirty="0">
                <a:solidFill>
                  <a:srgbClr val="0070C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61982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政府信息系统迁移上云后的</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主要优势</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í$ļïďè"/>
          <p:cNvSpPr txBox="1"/>
          <p:nvPr/>
        </p:nvSpPr>
        <p:spPr>
          <a:xfrm>
            <a:off x="3096495" y="1471158"/>
            <a:ext cx="5772588" cy="2201184"/>
          </a:xfrm>
          <a:prstGeom prst="rect">
            <a:avLst/>
          </a:prstGeom>
          <a:ln w="76200">
            <a:noFill/>
          </a:ln>
        </p:spPr>
        <p:style>
          <a:lnRef idx="2">
            <a:schemeClr val="accent5"/>
          </a:lnRef>
          <a:fillRef idx="1">
            <a:schemeClr val="lt1"/>
          </a:fillRef>
          <a:effectRef idx="0">
            <a:schemeClr val="accent5"/>
          </a:effectRef>
          <a:fontRef idx="minor">
            <a:schemeClr val="dk1"/>
          </a:fontRef>
        </p:style>
        <p:txBody>
          <a:bodyPr wrap="square" lIns="144000" tIns="0" rIns="0" bIns="0" anchor="ctr" anchorCtr="0">
            <a:noAutofit/>
          </a:bodyPr>
          <a:lstStyle/>
          <a:p>
            <a:pPr marL="514350" indent="-514350">
              <a:spcAft>
                <a:spcPts val="500"/>
              </a:spcAft>
              <a:buClr>
                <a:srgbClr val="FF0000"/>
              </a:buClr>
              <a:buFont typeface="Wingdings" panose="05000000000000000000" pitchFamily="2" charset="2"/>
              <a:buChar char="n"/>
            </a:pPr>
            <a:r>
              <a:rPr lang="zh-CN" altLang="en-US" sz="2400" b="1" dirty="0">
                <a:solidFill>
                  <a:srgbClr val="0080FF"/>
                </a:solidFill>
                <a:latin typeface="微软雅黑" panose="020B0503020204020204" pitchFamily="34" charset="-122"/>
                <a:ea typeface="微软雅黑" panose="020B0503020204020204" pitchFamily="34" charset="-122"/>
              </a:rPr>
              <a:t>有利于</a:t>
            </a:r>
            <a:r>
              <a:rPr lang="zh-CN" altLang="en-US" sz="2400" b="1" dirty="0">
                <a:solidFill>
                  <a:srgbClr val="FF0000"/>
                </a:solidFill>
                <a:latin typeface="微软雅黑" panose="020B0503020204020204" pitchFamily="34" charset="-122"/>
                <a:ea typeface="微软雅黑" panose="020B0503020204020204" pitchFamily="34" charset="-122"/>
              </a:rPr>
              <a:t>减少各部门分散重复建设</a:t>
            </a:r>
          </a:p>
          <a:p>
            <a:pPr marL="514350" indent="-514350">
              <a:spcAft>
                <a:spcPts val="500"/>
              </a:spcAft>
              <a:buClr>
                <a:srgbClr val="FF0000"/>
              </a:buClr>
              <a:buFont typeface="Wingdings" panose="05000000000000000000" pitchFamily="2" charset="2"/>
              <a:buChar char="n"/>
            </a:pPr>
            <a:r>
              <a:rPr lang="zh-CN" altLang="en-US" sz="2400" b="1" dirty="0">
                <a:solidFill>
                  <a:srgbClr val="0080FF"/>
                </a:solidFill>
                <a:latin typeface="微软雅黑" panose="020B0503020204020204" pitchFamily="34" charset="-122"/>
                <a:ea typeface="微软雅黑" panose="020B0503020204020204" pitchFamily="34" charset="-122"/>
              </a:rPr>
              <a:t>有利于</a:t>
            </a:r>
            <a:r>
              <a:rPr lang="zh-CN" altLang="en-US" sz="2400" b="1" dirty="0">
                <a:solidFill>
                  <a:srgbClr val="FF0000"/>
                </a:solidFill>
                <a:latin typeface="微软雅黑" panose="020B0503020204020204" pitchFamily="34" charset="-122"/>
                <a:ea typeface="微软雅黑" panose="020B0503020204020204" pitchFamily="34" charset="-122"/>
              </a:rPr>
              <a:t>降低信息化</a:t>
            </a:r>
            <a:r>
              <a:rPr lang="zh-CN" altLang="en-US" sz="2400" b="1" dirty="0" smtClean="0">
                <a:solidFill>
                  <a:srgbClr val="FF0000"/>
                </a:solidFill>
                <a:latin typeface="微软雅黑" panose="020B0503020204020204" pitchFamily="34" charset="-122"/>
                <a:ea typeface="微软雅黑" panose="020B0503020204020204" pitchFamily="34" charset="-122"/>
              </a:rPr>
              <a:t>成本</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514350" indent="-514350">
              <a:spcAft>
                <a:spcPts val="500"/>
              </a:spcAft>
              <a:buClr>
                <a:srgbClr val="FF0000"/>
              </a:buClr>
              <a:buFont typeface="Wingdings" panose="05000000000000000000" pitchFamily="2" charset="2"/>
              <a:buChar char="n"/>
            </a:pPr>
            <a:r>
              <a:rPr lang="zh-CN" altLang="en-US" sz="2400" b="1" dirty="0">
                <a:solidFill>
                  <a:srgbClr val="0080FF"/>
                </a:solidFill>
                <a:latin typeface="微软雅黑" panose="020B0503020204020204" pitchFamily="34" charset="-122"/>
                <a:ea typeface="微软雅黑" panose="020B0503020204020204" pitchFamily="34" charset="-122"/>
              </a:rPr>
              <a:t>有利于</a:t>
            </a:r>
            <a:r>
              <a:rPr lang="zh-CN" altLang="en-US" sz="2400" b="1" dirty="0">
                <a:solidFill>
                  <a:srgbClr val="FF0000"/>
                </a:solidFill>
                <a:latin typeface="微软雅黑" panose="020B0503020204020204" pitchFamily="34" charset="-122"/>
                <a:ea typeface="微软雅黑" panose="020B0503020204020204" pitchFamily="34" charset="-122"/>
              </a:rPr>
              <a:t>提高资源利用率</a:t>
            </a:r>
          </a:p>
          <a:p>
            <a:pPr marL="514350" indent="-514350">
              <a:spcAft>
                <a:spcPts val="500"/>
              </a:spcAft>
              <a:buClr>
                <a:srgbClr val="FF0000"/>
              </a:buClr>
              <a:buFont typeface="Wingdings" panose="05000000000000000000" pitchFamily="2" charset="2"/>
              <a:buChar char="n"/>
            </a:pPr>
            <a:r>
              <a:rPr lang="zh-CN" altLang="en-US" sz="2400" b="1" dirty="0" smtClean="0">
                <a:solidFill>
                  <a:srgbClr val="0080FF"/>
                </a:solidFill>
                <a:latin typeface="微软雅黑" panose="020B0503020204020204" pitchFamily="34" charset="-122"/>
                <a:ea typeface="微软雅黑" panose="020B0503020204020204" pitchFamily="34" charset="-122"/>
              </a:rPr>
              <a:t>有利于</a:t>
            </a:r>
            <a:r>
              <a:rPr lang="zh-CN" altLang="en-US" sz="2400" b="1" dirty="0">
                <a:solidFill>
                  <a:srgbClr val="FF0000"/>
                </a:solidFill>
                <a:latin typeface="微软雅黑" panose="020B0503020204020204" pitchFamily="34" charset="-122"/>
                <a:ea typeface="微软雅黑" panose="020B0503020204020204" pitchFamily="34" charset="-122"/>
              </a:rPr>
              <a:t>推动政务信息系统</a:t>
            </a:r>
            <a:r>
              <a:rPr lang="zh-CN" altLang="en-US" sz="2400" b="1" dirty="0" smtClean="0">
                <a:solidFill>
                  <a:srgbClr val="FF0000"/>
                </a:solidFill>
                <a:latin typeface="微软雅黑" panose="020B0503020204020204" pitchFamily="34" charset="-122"/>
                <a:ea typeface="微软雅黑" panose="020B0503020204020204" pitchFamily="34" charset="-122"/>
              </a:rPr>
              <a:t>整合</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514350" indent="-514350">
              <a:spcAft>
                <a:spcPts val="500"/>
              </a:spcAft>
              <a:buClr>
                <a:srgbClr val="FF0000"/>
              </a:buClr>
              <a:buFont typeface="Wingdings" panose="05000000000000000000" pitchFamily="2" charset="2"/>
              <a:buChar char="n"/>
            </a:pPr>
            <a:r>
              <a:rPr lang="zh-CN" altLang="en-US" sz="2400" b="1" dirty="0" smtClean="0">
                <a:solidFill>
                  <a:srgbClr val="0080FF"/>
                </a:solidFill>
                <a:latin typeface="微软雅黑" panose="020B0503020204020204" pitchFamily="34" charset="-122"/>
                <a:ea typeface="微软雅黑" panose="020B0503020204020204" pitchFamily="34" charset="-122"/>
              </a:rPr>
              <a:t>有利于</a:t>
            </a:r>
            <a:r>
              <a:rPr lang="zh-CN" altLang="en-US" sz="2400" b="1" dirty="0">
                <a:solidFill>
                  <a:srgbClr val="FF0000"/>
                </a:solidFill>
                <a:latin typeface="微软雅黑" panose="020B0503020204020204" pitchFamily="34" charset="-122"/>
                <a:ea typeface="微软雅黑" panose="020B0503020204020204" pitchFamily="34" charset="-122"/>
              </a:rPr>
              <a:t>实现公共数据完整</a:t>
            </a:r>
            <a:r>
              <a:rPr lang="zh-CN" altLang="en-US" sz="2400" b="1" dirty="0" smtClean="0">
                <a:solidFill>
                  <a:srgbClr val="FF0000"/>
                </a:solidFill>
                <a:latin typeface="微软雅黑" panose="020B0503020204020204" pitchFamily="34" charset="-122"/>
                <a:ea typeface="微软雅黑" panose="020B0503020204020204" pitchFamily="34" charset="-122"/>
              </a:rPr>
              <a:t>归集</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18973" y="1591983"/>
            <a:ext cx="2483254" cy="1959535"/>
          </a:xfrm>
          <a:prstGeom prst="rect">
            <a:avLst/>
          </a:prstGeom>
        </p:spPr>
      </p:pic>
    </p:spTree>
    <p:extLst>
      <p:ext uri="{BB962C8B-B14F-4D97-AF65-F5344CB8AC3E}">
        <p14:creationId xmlns:p14="http://schemas.microsoft.com/office/powerpoint/2010/main" val="406368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政府信息系统迁移上云后的</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主要风险</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í$ļïďè"/>
          <p:cNvSpPr txBox="1"/>
          <p:nvPr/>
        </p:nvSpPr>
        <p:spPr>
          <a:xfrm>
            <a:off x="2775064" y="2007331"/>
            <a:ext cx="6368936" cy="2087217"/>
          </a:xfrm>
          <a:prstGeom prst="rect">
            <a:avLst/>
          </a:prstGeom>
          <a:ln w="76200">
            <a:noFill/>
          </a:ln>
        </p:spPr>
        <p:style>
          <a:lnRef idx="2">
            <a:schemeClr val="accent5"/>
          </a:lnRef>
          <a:fillRef idx="1">
            <a:schemeClr val="lt1"/>
          </a:fillRef>
          <a:effectRef idx="0">
            <a:schemeClr val="accent5"/>
          </a:effectRef>
          <a:fontRef idx="minor">
            <a:schemeClr val="dk1"/>
          </a:fontRef>
        </p:style>
        <p:txBody>
          <a:bodyPr wrap="square" lIns="144000" tIns="0" rIns="0" bIns="0" anchor="ctr" anchorCtr="0">
            <a:noAutofit/>
          </a:bodyPr>
          <a:lstStyle/>
          <a:p>
            <a:pPr marL="514350" indent="-514350">
              <a:spcAft>
                <a:spcPts val="500"/>
              </a:spcAft>
              <a:buClr>
                <a:srgbClr val="FF0000"/>
              </a:buClr>
              <a:buFont typeface="Wingdings" panose="05000000000000000000" pitchFamily="2" charset="2"/>
              <a:buChar char="n"/>
            </a:pPr>
            <a:r>
              <a:rPr lang="zh-CN" altLang="en-US" sz="2400" b="1" dirty="0">
                <a:solidFill>
                  <a:srgbClr val="0080FF"/>
                </a:solidFill>
                <a:latin typeface="微软雅黑" panose="020B0503020204020204" pitchFamily="34" charset="-122"/>
                <a:ea typeface="微软雅黑" panose="020B0503020204020204" pitchFamily="34" charset="-122"/>
              </a:rPr>
              <a:t>对业务系统和数据的安全控制能力减弱</a:t>
            </a:r>
          </a:p>
          <a:p>
            <a:pPr marL="514350" indent="-514350">
              <a:spcAft>
                <a:spcPts val="500"/>
              </a:spcAft>
              <a:buClr>
                <a:srgbClr val="FF0000"/>
              </a:buClr>
              <a:buFont typeface="Wingdings" panose="05000000000000000000" pitchFamily="2" charset="2"/>
              <a:buChar char="n"/>
            </a:pPr>
            <a:r>
              <a:rPr lang="zh-CN" altLang="en-US" sz="2400" b="1" dirty="0">
                <a:solidFill>
                  <a:srgbClr val="0080FF"/>
                </a:solidFill>
                <a:latin typeface="微软雅黑" panose="020B0503020204020204" pitchFamily="34" charset="-122"/>
                <a:ea typeface="微软雅黑" panose="020B0503020204020204" pitchFamily="34" charset="-122"/>
              </a:rPr>
              <a:t>传统的基于边界的安全防护模式不再有效</a:t>
            </a:r>
          </a:p>
          <a:p>
            <a:pPr marL="514350" indent="-514350">
              <a:spcAft>
                <a:spcPts val="500"/>
              </a:spcAft>
              <a:buClr>
                <a:srgbClr val="FF0000"/>
              </a:buClr>
              <a:buFont typeface="Wingdings" panose="05000000000000000000" pitchFamily="2" charset="2"/>
              <a:buChar char="n"/>
            </a:pPr>
            <a:r>
              <a:rPr lang="zh-CN" altLang="en-US" sz="2400" b="1" dirty="0" smtClean="0">
                <a:solidFill>
                  <a:srgbClr val="0080FF"/>
                </a:solidFill>
                <a:latin typeface="微软雅黑" panose="020B0503020204020204" pitchFamily="34" charset="-122"/>
                <a:ea typeface="微软雅黑" panose="020B0503020204020204" pitchFamily="34" charset="-122"/>
              </a:rPr>
              <a:t>安全</a:t>
            </a:r>
            <a:r>
              <a:rPr lang="zh-CN" altLang="en-US" sz="2400" b="1" dirty="0">
                <a:solidFill>
                  <a:srgbClr val="0080FF"/>
                </a:solidFill>
                <a:latin typeface="微软雅黑" panose="020B0503020204020204" pitchFamily="34" charset="-122"/>
                <a:ea typeface="微软雅黑" panose="020B0503020204020204" pitchFamily="34" charset="-122"/>
              </a:rPr>
              <a:t>风险高度集聚成为新</a:t>
            </a:r>
            <a:r>
              <a:rPr lang="zh-CN" altLang="en-US" sz="2400" b="1" dirty="0" smtClean="0">
                <a:solidFill>
                  <a:srgbClr val="0080FF"/>
                </a:solidFill>
                <a:latin typeface="微软雅黑" panose="020B0503020204020204" pitchFamily="34" charset="-122"/>
                <a:ea typeface="微软雅黑" panose="020B0503020204020204" pitchFamily="34" charset="-122"/>
              </a:rPr>
              <a:t>常态</a:t>
            </a:r>
            <a:endParaRPr lang="zh-CN" altLang="en-US" sz="2400" b="1" dirty="0">
              <a:solidFill>
                <a:srgbClr val="0080FF"/>
              </a:solidFill>
              <a:latin typeface="微软雅黑" panose="020B0503020204020204" pitchFamily="34" charset="-122"/>
              <a:ea typeface="微软雅黑" panose="020B0503020204020204" pitchFamily="34" charset="-122"/>
            </a:endParaRPr>
          </a:p>
          <a:p>
            <a:pPr marL="514350" indent="-514350">
              <a:spcAft>
                <a:spcPts val="500"/>
              </a:spcAft>
              <a:buClr>
                <a:srgbClr val="FF0000"/>
              </a:buClr>
              <a:buFont typeface="Wingdings" panose="05000000000000000000" pitchFamily="2" charset="2"/>
              <a:buChar char="n"/>
            </a:pPr>
            <a:r>
              <a:rPr lang="zh-CN" altLang="en-US" sz="2400" b="1" dirty="0" smtClean="0">
                <a:solidFill>
                  <a:srgbClr val="0080FF"/>
                </a:solidFill>
                <a:latin typeface="微软雅黑" panose="020B0503020204020204" pitchFamily="34" charset="-122"/>
                <a:ea typeface="微软雅黑" panose="020B0503020204020204" pitchFamily="34" charset="-122"/>
              </a:rPr>
              <a:t>数据保护的变得</a:t>
            </a:r>
            <a:r>
              <a:rPr lang="zh-CN" altLang="en-US" sz="2400" b="1" dirty="0">
                <a:solidFill>
                  <a:srgbClr val="0080FF"/>
                </a:solidFill>
                <a:latin typeface="微软雅黑" panose="020B0503020204020204" pitchFamily="34" charset="-122"/>
                <a:ea typeface="微软雅黑" panose="020B0503020204020204" pitchFamily="34" charset="-122"/>
              </a:rPr>
              <a:t>更加困难</a:t>
            </a:r>
          </a:p>
          <a:p>
            <a:pPr marL="514350" indent="-514350">
              <a:spcAft>
                <a:spcPts val="500"/>
              </a:spcAft>
              <a:buClr>
                <a:srgbClr val="FF0000"/>
              </a:buClr>
              <a:buFont typeface="Wingdings" panose="05000000000000000000" pitchFamily="2" charset="2"/>
              <a:buChar char="n"/>
            </a:pPr>
            <a:r>
              <a:rPr lang="zh-CN" altLang="en-US" sz="2400" b="1" dirty="0">
                <a:solidFill>
                  <a:srgbClr val="0080FF"/>
                </a:solidFill>
                <a:latin typeface="微软雅黑" panose="020B0503020204020204" pitchFamily="34" charset="-122"/>
                <a:ea typeface="微软雅黑" panose="020B0503020204020204" pitchFamily="34" charset="-122"/>
              </a:rPr>
              <a:t>安全</a:t>
            </a:r>
            <a:r>
              <a:rPr lang="zh-CN" altLang="en-US" sz="2400" b="1" dirty="0" smtClean="0">
                <a:solidFill>
                  <a:srgbClr val="0080FF"/>
                </a:solidFill>
                <a:latin typeface="微软雅黑" panose="020B0503020204020204" pitchFamily="34" charset="-122"/>
                <a:ea typeface="微软雅黑" panose="020B0503020204020204" pitchFamily="34" charset="-122"/>
              </a:rPr>
              <a:t>责任较难界定</a:t>
            </a:r>
            <a:endParaRPr lang="zh-CN" altLang="en-US" sz="2400" b="1" dirty="0">
              <a:solidFill>
                <a:srgbClr val="0080FF"/>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09597" y="2071173"/>
            <a:ext cx="2483254" cy="1959535"/>
          </a:xfrm>
          <a:prstGeom prst="rect">
            <a:avLst/>
          </a:prstGeom>
        </p:spPr>
      </p:pic>
      <p:sp>
        <p:nvSpPr>
          <p:cNvPr id="6" name="文本框 5"/>
          <p:cNvSpPr txBox="1"/>
          <p:nvPr/>
        </p:nvSpPr>
        <p:spPr>
          <a:xfrm>
            <a:off x="309597" y="869921"/>
            <a:ext cx="8160635" cy="769441"/>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政府</a:t>
            </a:r>
            <a:r>
              <a:rPr lang="zh-CN" altLang="en-US" sz="2200" dirty="0">
                <a:latin typeface="微软雅黑" panose="020B0503020204020204" pitchFamily="34" charset="-122"/>
                <a:ea typeface="微软雅黑" panose="020B0503020204020204" pitchFamily="34" charset="-122"/>
              </a:rPr>
              <a:t>信息系统迁移上云实践过程中也遇到了一些新情况新</a:t>
            </a:r>
            <a:r>
              <a:rPr lang="zh-CN" altLang="en-US" sz="2200" dirty="0" smtClean="0">
                <a:latin typeface="微软雅黑" panose="020B0503020204020204" pitchFamily="34" charset="-122"/>
                <a:ea typeface="微软雅黑" panose="020B0503020204020204" pitchFamily="34" charset="-122"/>
              </a:rPr>
              <a:t>问题。面临</a:t>
            </a:r>
            <a:r>
              <a:rPr lang="zh-CN" altLang="en-US" sz="2200" dirty="0">
                <a:latin typeface="微软雅黑" panose="020B0503020204020204" pitchFamily="34" charset="-122"/>
                <a:ea typeface="微软雅黑" panose="020B0503020204020204" pitchFamily="34" charset="-122"/>
              </a:rPr>
              <a:t>着新的风险和</a:t>
            </a:r>
            <a:r>
              <a:rPr lang="zh-CN" altLang="en-US" sz="2200" dirty="0" smtClean="0">
                <a:latin typeface="微软雅黑" panose="020B0503020204020204" pitchFamily="34" charset="-122"/>
                <a:ea typeface="微软雅黑" panose="020B0503020204020204" pitchFamily="34" charset="-122"/>
              </a:rPr>
              <a:t>挑战，</a:t>
            </a:r>
            <a:r>
              <a:rPr lang="zh-CN" altLang="en-US" sz="2200" dirty="0">
                <a:latin typeface="微软雅黑" panose="020B0503020204020204" pitchFamily="34" charset="-122"/>
                <a:ea typeface="微软雅黑" panose="020B0503020204020204" pitchFamily="34" charset="-122"/>
              </a:rPr>
              <a:t>一个突出问题就是安全风险日益凸显</a:t>
            </a:r>
            <a:r>
              <a:rPr lang="zh-CN" altLang="en-US" sz="2200" dirty="0">
                <a:solidFill>
                  <a:srgbClr val="702C8B"/>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87268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a:t>
            </a:r>
            <a:r>
              <a:rPr lang="zh-CN" altLang="en-US" sz="3100" b="1" dirty="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业务系统和数据的</a:t>
            </a:r>
            <a:r>
              <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安全控制能力</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减弱</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圆角矩形 5"/>
          <p:cNvSpPr/>
          <p:nvPr/>
        </p:nvSpPr>
        <p:spPr>
          <a:xfrm>
            <a:off x="128710" y="1436248"/>
            <a:ext cx="4320000" cy="1545491"/>
          </a:xfrm>
          <a:prstGeom prst="roundRect">
            <a:avLst/>
          </a:prstGeom>
          <a:solidFill>
            <a:schemeClr val="accent6">
              <a:lumMod val="20000"/>
              <a:lumOff val="80000"/>
            </a:schemeClr>
          </a:solid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各单位信息系统大多在自建的数据中心，</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通常</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由自己负责对业务系统进行日常运维和管理。</a:t>
            </a:r>
            <a:r>
              <a:rPr lang="zh-CN" altLang="en-US" sz="1800" b="1" dirty="0" smtClean="0">
                <a:ln w="0"/>
                <a:solidFill>
                  <a:srgbClr val="00CC00"/>
                </a:solidFill>
                <a:latin typeface="微软雅黑" panose="020B0503020204020204" pitchFamily="34" charset="-122"/>
                <a:ea typeface="微软雅黑" panose="020B0503020204020204" pitchFamily="34" charset="-122"/>
              </a:rPr>
              <a:t>对业务系统和数据的安全控制能力较强。</a:t>
            </a:r>
            <a:endParaRPr lang="zh-CN" altLang="en-US" sz="1800" b="1" dirty="0">
              <a:ln w="0"/>
              <a:solidFill>
                <a:srgbClr val="00CC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618708" y="1434114"/>
            <a:ext cx="4320000" cy="1547625"/>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业务系统和数据</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都处于云服务商的直接</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控制之下，依靠云服务商开展日常运维和管理工作。</a:t>
            </a:r>
            <a:r>
              <a:rPr lang="zh-CN" altLang="en-US" sz="1800" b="1" dirty="0" smtClean="0">
                <a:ln w="0"/>
                <a:solidFill>
                  <a:srgbClr val="FF0000"/>
                </a:solidFill>
                <a:latin typeface="微软雅黑" panose="020B0503020204020204" pitchFamily="34" charset="-122"/>
                <a:ea typeface="微软雅黑" panose="020B0503020204020204" pitchFamily="34" charset="-122"/>
              </a:rPr>
              <a:t>对业务系统和数据的</a:t>
            </a:r>
            <a:r>
              <a:rPr lang="zh-CN" altLang="en-US" sz="1800" b="1" dirty="0">
                <a:ln w="0"/>
                <a:solidFill>
                  <a:srgbClr val="FF0000"/>
                </a:solidFill>
                <a:latin typeface="微软雅黑" panose="020B0503020204020204" pitchFamily="34" charset="-122"/>
                <a:ea typeface="微软雅黑" panose="020B0503020204020204" pitchFamily="34" charset="-122"/>
              </a:rPr>
              <a:t>安全控制能力减弱。</a:t>
            </a:r>
          </a:p>
        </p:txBody>
      </p:sp>
      <p:sp>
        <p:nvSpPr>
          <p:cNvPr id="9" name="矩形 8"/>
          <p:cNvSpPr/>
          <p:nvPr/>
        </p:nvSpPr>
        <p:spPr>
          <a:xfrm>
            <a:off x="1071598" y="728362"/>
            <a:ext cx="1794892"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上云前</a:t>
            </a:r>
            <a:endParaRPr lang="zh-CN" altLang="en-US" sz="4000" b="1" cap="none" spc="0" dirty="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11" name="矩形 10"/>
          <p:cNvSpPr/>
          <p:nvPr/>
        </p:nvSpPr>
        <p:spPr>
          <a:xfrm>
            <a:off x="6030929" y="764370"/>
            <a:ext cx="1721591"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上云后</a:t>
            </a:r>
            <a:endParaRPr lang="zh-CN" altLang="en-US" sz="4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7" name="圆角矩形 6"/>
          <p:cNvSpPr/>
          <p:nvPr/>
        </p:nvSpPr>
        <p:spPr>
          <a:xfrm>
            <a:off x="128710" y="3145237"/>
            <a:ext cx="8809998" cy="1539111"/>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spcAft>
                <a:spcPts val="5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上云后，基本上依赖于云</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商提供的安全措施，</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然而对于安全措施实施和运行状态却难于进行</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有效监督和</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管理。</a:t>
            </a:r>
            <a:endParaRPr lang="en-US" altLang="zh-CN"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342900" indent="-342900">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上云</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后</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主要依靠</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云服务商运维</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团队实施日常运维管理</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，对于潜在</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的云服务商内部人员对数据的非授权访问</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和违规操作难以发现和处置。</a:t>
            </a:r>
            <a:endPar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484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传统的</a:t>
            </a:r>
            <a:r>
              <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基于边界的安全防护模式不再有效</a:t>
            </a:r>
          </a:p>
        </p:txBody>
      </p:sp>
      <p:sp>
        <p:nvSpPr>
          <p:cNvPr id="6" name="圆角矩形 5"/>
          <p:cNvSpPr/>
          <p:nvPr/>
        </p:nvSpPr>
        <p:spPr>
          <a:xfrm>
            <a:off x="128710" y="1436248"/>
            <a:ext cx="4320000" cy="1545491"/>
          </a:xfrm>
          <a:prstGeom prst="roundRect">
            <a:avLst/>
          </a:prstGeom>
          <a:solidFill>
            <a:schemeClr val="accent6">
              <a:lumMod val="20000"/>
              <a:lumOff val="80000"/>
            </a:schemeClr>
          </a:solid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传统模式机房里</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，通过</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划分网络边界和安全区域，</a:t>
            </a:r>
            <a:r>
              <a:rPr lang="zh-CN" altLang="en-US" sz="1800" b="1" dirty="0">
                <a:ln w="0"/>
                <a:solidFill>
                  <a:srgbClr val="00CC00"/>
                </a:solidFill>
                <a:latin typeface="微软雅黑" panose="020B0503020204020204" pitchFamily="34" charset="-122"/>
                <a:ea typeface="微软雅黑" panose="020B0503020204020204" pitchFamily="34" charset="-122"/>
              </a:rPr>
              <a:t>比较容易建立基于边界的</a:t>
            </a:r>
            <a:r>
              <a:rPr lang="zh-CN" altLang="en-US" sz="1800" b="1" dirty="0" smtClean="0">
                <a:ln w="0"/>
                <a:solidFill>
                  <a:srgbClr val="00CC00"/>
                </a:solidFill>
                <a:latin typeface="微软雅黑" panose="020B0503020204020204" pitchFamily="34" charset="-122"/>
                <a:ea typeface="微软雅黑" panose="020B0503020204020204" pitchFamily="34" charset="-122"/>
              </a:rPr>
              <a:t>安全防护措施。</a:t>
            </a:r>
            <a:endParaRPr lang="zh-CN" altLang="en-US" sz="1800" b="1" dirty="0">
              <a:ln w="0"/>
              <a:solidFill>
                <a:srgbClr val="00CC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618708" y="1434114"/>
            <a:ext cx="4320000" cy="1547625"/>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云上基础设施主要由云服务商负责进行</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配置管理，</a:t>
            </a:r>
            <a:r>
              <a:rPr lang="zh-CN" altLang="en-US" sz="1800" b="1" dirty="0" smtClean="0">
                <a:ln w="0"/>
                <a:solidFill>
                  <a:srgbClr val="FF0000"/>
                </a:solidFill>
                <a:latin typeface="微软雅黑" panose="020B0503020204020204" pitchFamily="34" charset="-122"/>
                <a:ea typeface="微软雅黑" panose="020B0503020204020204" pitchFamily="34" charset="-122"/>
              </a:rPr>
              <a:t>很难</a:t>
            </a:r>
            <a:r>
              <a:rPr lang="zh-CN" altLang="en-US" sz="1800" b="1" dirty="0">
                <a:ln w="0"/>
                <a:solidFill>
                  <a:srgbClr val="FF0000"/>
                </a:solidFill>
                <a:latin typeface="微软雅黑" panose="020B0503020204020204" pitchFamily="34" charset="-122"/>
                <a:ea typeface="微软雅黑" panose="020B0503020204020204" pitchFamily="34" charset="-122"/>
              </a:rPr>
              <a:t>在云上实现传统的基于边界的安全防护模式</a:t>
            </a:r>
            <a:r>
              <a:rPr lang="zh-CN" altLang="en-US" sz="1800" b="1" dirty="0" smtClean="0">
                <a:ln w="0"/>
                <a:solidFill>
                  <a:srgbClr val="FF0000"/>
                </a:solidFill>
                <a:latin typeface="微软雅黑" panose="020B0503020204020204" pitchFamily="34" charset="-122"/>
                <a:ea typeface="微软雅黑" panose="020B0503020204020204" pitchFamily="34" charset="-122"/>
              </a:rPr>
              <a:t>。</a:t>
            </a:r>
            <a:endParaRPr lang="zh-CN" altLang="en-US" sz="1800" b="1" dirty="0">
              <a:ln w="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071598" y="728362"/>
            <a:ext cx="1794892"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上云前</a:t>
            </a:r>
            <a:endParaRPr lang="zh-CN" altLang="en-US" sz="4000" b="1" cap="none" spc="0" dirty="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11" name="矩形 10"/>
          <p:cNvSpPr/>
          <p:nvPr/>
        </p:nvSpPr>
        <p:spPr>
          <a:xfrm>
            <a:off x="6030929" y="764370"/>
            <a:ext cx="1721591"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上云后</a:t>
            </a:r>
            <a:endParaRPr lang="zh-CN" altLang="en-US" sz="4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7" name="圆角矩形 6"/>
          <p:cNvSpPr/>
          <p:nvPr/>
        </p:nvSpPr>
        <p:spPr>
          <a:xfrm>
            <a:off x="128710" y="3145237"/>
            <a:ext cx="8809998" cy="1539111"/>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spcAft>
                <a:spcPts val="5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云计算和大数据技术往往采用开放和分布式</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计算架构和</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存储架构</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这些新</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应用和架构</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设计导致系统的边界</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变得</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模糊。</a:t>
            </a:r>
            <a:endParaRPr lang="en-US" altLang="zh-CN"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342900" indent="-342900">
              <a:spcAft>
                <a:spcPts val="10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数据可能</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动态分散在不同的存储设备</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或存储地点，难以</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准确划定传统意义上的每个数据集的边界</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基于边界模式</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的防护手段失去了安全防护效果</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9819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442925" cy="569387"/>
          </a:xfrm>
          <a:prstGeom prst="rect">
            <a:avLst/>
          </a:prstGeom>
          <a:noFill/>
          <a:ln w="28575">
            <a:solidFill>
              <a:schemeClr val="accent1"/>
            </a:solidFill>
          </a:ln>
        </p:spPr>
        <p:txBody>
          <a:bodyPr wrap="square" rtlCol="0">
            <a:spAutoFit/>
          </a:bodyPr>
          <a:lstStyle/>
          <a:p>
            <a:r>
              <a:rPr lang="zh-CN" altLang="en-US" sz="3100" b="1" dirty="0" smtClean="0">
                <a:solidFill>
                  <a:srgbClr val="008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安全风险</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高度</a:t>
            </a:r>
            <a:r>
              <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集聚成为新</a:t>
            </a:r>
            <a:r>
              <a:rPr lang="zh-CN" altLang="en-US" sz="3100" b="1"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常态</a:t>
            </a:r>
            <a:endParaRPr lang="zh-CN" altLang="en-US" sz="31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圆角矩形 5"/>
          <p:cNvSpPr/>
          <p:nvPr/>
        </p:nvSpPr>
        <p:spPr>
          <a:xfrm>
            <a:off x="128710" y="1436248"/>
            <a:ext cx="4320000" cy="1545491"/>
          </a:xfrm>
          <a:prstGeom prst="roundRect">
            <a:avLst/>
          </a:prstGeom>
          <a:solidFill>
            <a:schemeClr val="accent6">
              <a:lumMod val="20000"/>
              <a:lumOff val="80000"/>
            </a:schemeClr>
          </a:solid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信息系统分散在</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各部门、各单位相对独立的</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信息中心里，</a:t>
            </a:r>
            <a:r>
              <a:rPr lang="zh-CN" altLang="en-US" sz="1800" b="1" dirty="0">
                <a:ln w="0"/>
                <a:solidFill>
                  <a:srgbClr val="00CC00"/>
                </a:solidFill>
                <a:latin typeface="微软雅黑" panose="020B0503020204020204" pitchFamily="34" charset="-122"/>
                <a:ea typeface="微软雅黑" panose="020B0503020204020204" pitchFamily="34" charset="-122"/>
              </a:rPr>
              <a:t>安全风险较为分散</a:t>
            </a:r>
            <a:r>
              <a:rPr lang="zh-CN" altLang="en-US" sz="1800" b="1" dirty="0" smtClean="0">
                <a:ln w="0"/>
                <a:solidFill>
                  <a:srgbClr val="00CC00"/>
                </a:solidFill>
                <a:latin typeface="微软雅黑" panose="020B0503020204020204" pitchFamily="34" charset="-122"/>
                <a:ea typeface="微软雅黑" panose="020B0503020204020204" pitchFamily="34" charset="-122"/>
              </a:rPr>
              <a:t>。</a:t>
            </a:r>
            <a:endParaRPr lang="zh-CN" altLang="en-US" sz="1800" b="1" dirty="0">
              <a:ln w="0"/>
              <a:solidFill>
                <a:srgbClr val="00CC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618708" y="1434114"/>
            <a:ext cx="4320000" cy="1547625"/>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2000"/>
              </a:spcAft>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基础</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设施共建共用，信息系统互连互通，数据集中汇聚流通，</a:t>
            </a:r>
            <a:r>
              <a:rPr lang="zh-CN" altLang="en-US" sz="1800" b="1" dirty="0">
                <a:ln w="0"/>
                <a:solidFill>
                  <a:srgbClr val="FF0000"/>
                </a:solidFill>
                <a:latin typeface="微软雅黑" panose="020B0503020204020204" pitchFamily="34" charset="-122"/>
                <a:ea typeface="微软雅黑" panose="020B0503020204020204" pitchFamily="34" charset="-122"/>
              </a:rPr>
              <a:t>安全风险</a:t>
            </a:r>
            <a:r>
              <a:rPr lang="zh-CN" altLang="en-US" sz="1800" b="1" dirty="0" smtClean="0">
                <a:ln w="0"/>
                <a:solidFill>
                  <a:srgbClr val="FF0000"/>
                </a:solidFill>
                <a:latin typeface="微软雅黑" panose="020B0503020204020204" pitchFamily="34" charset="-122"/>
                <a:ea typeface="微软雅黑" panose="020B0503020204020204" pitchFamily="34" charset="-122"/>
              </a:rPr>
              <a:t>高度集中。</a:t>
            </a:r>
            <a:endParaRPr lang="zh-CN" altLang="en-US" sz="1800" b="1" dirty="0">
              <a:ln w="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071598" y="728362"/>
            <a:ext cx="1794892"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上云前</a:t>
            </a:r>
            <a:endParaRPr lang="zh-CN" altLang="en-US" sz="4000" b="1" cap="none" spc="0" dirty="0">
              <a:ln w="9525">
                <a:solidFill>
                  <a:schemeClr val="bg1"/>
                </a:solidFill>
                <a:prstDash val="solid"/>
              </a:ln>
              <a:solidFill>
                <a:srgbClr val="00CC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11" name="矩形 10"/>
          <p:cNvSpPr/>
          <p:nvPr/>
        </p:nvSpPr>
        <p:spPr>
          <a:xfrm>
            <a:off x="6030929" y="764370"/>
            <a:ext cx="1721591" cy="707886"/>
          </a:xfrm>
          <a:prstGeom prst="rect">
            <a:avLst/>
          </a:prstGeom>
          <a:noFill/>
          <a:ln>
            <a:noFill/>
          </a:ln>
        </p:spPr>
        <p:txBody>
          <a:bodyPr wrap="square" lIns="91440" tIns="45720" rIns="91440" bIns="45720">
            <a:spAutoFit/>
          </a:bodyPr>
          <a:lstStyle/>
          <a:p>
            <a:pPr algn="ctr"/>
            <a:r>
              <a:rPr lang="zh-CN" altLang="en-US" sz="4000" b="1" cap="none" spc="0"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rPr>
              <a:t>上云后</a:t>
            </a:r>
            <a:endParaRPr lang="zh-CN" altLang="en-US" sz="4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华文琥珀" panose="02010800040101010101" pitchFamily="2" charset="-122"/>
              <a:ea typeface="华文琥珀" panose="02010800040101010101" pitchFamily="2" charset="-122"/>
            </a:endParaRPr>
          </a:p>
        </p:txBody>
      </p:sp>
      <p:sp>
        <p:nvSpPr>
          <p:cNvPr id="7" name="圆角矩形 6"/>
          <p:cNvSpPr/>
          <p:nvPr/>
        </p:nvSpPr>
        <p:spPr>
          <a:xfrm>
            <a:off x="128710" y="3145237"/>
            <a:ext cx="8809998" cy="1539111"/>
          </a:xfrm>
          <a:prstGeom prst="roundRect">
            <a:avLst/>
          </a:prstGeom>
          <a:solidFill>
            <a:schemeClr val="accent2">
              <a:lumMod val="20000"/>
              <a:lumOff val="8000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spcAft>
                <a:spcPts val="500"/>
              </a:spcAft>
              <a:buClr>
                <a:srgbClr val="FF0000"/>
              </a:buClr>
              <a:buFont typeface="Wingdings" panose="05000000000000000000" pitchFamily="2" charset="2"/>
              <a:buChar char="n"/>
            </a:pP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上云后，实施</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公共数据集中统一</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管理。然而，</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公共</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数据具有覆盖范围广泛、数据结构多样、关联关系复杂、涉及大量个人信息数据和重要</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数据等特点</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en-US" altLang="zh-CN"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342900" indent="-342900">
              <a:spcAft>
                <a:spcPts val="1000"/>
              </a:spcAft>
              <a:buClr>
                <a:srgbClr val="FF0000"/>
              </a:buClr>
              <a:buFont typeface="Wingdings" panose="05000000000000000000" pitchFamily="2" charset="2"/>
              <a:buChar char="n"/>
            </a:pP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上云后，既有外部攻击也有内部泄露；既有技术漏洞也有管理缺陷；</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既有</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传统安全问题的持续</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存在，也有新技术</a:t>
            </a:r>
            <a:r>
              <a:rPr lang="zh-CN" altLang="en-US" sz="1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触发的新风险</a:t>
            </a:r>
            <a:r>
              <a:rPr lang="zh-CN" altLang="en-US" sz="180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安全</a:t>
            </a:r>
            <a:r>
              <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风险高度集聚成为新</a:t>
            </a:r>
            <a:r>
              <a:rPr lang="zh-CN" altLang="en-US" sz="1800" b="1"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常态。</a:t>
            </a:r>
            <a:endParaRPr lang="zh-CN" altLang="en-US" sz="1800" b="1"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813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1119</TotalTime>
  <Words>1787</Words>
  <Application>Microsoft Office PowerPoint</Application>
  <PresentationFormat>全屏显示(16:9)</PresentationFormat>
  <Paragraphs>107</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等线</vt:lpstr>
      <vt:lpstr>华文琥珀</vt:lpstr>
      <vt:lpstr>华文新魏</vt:lpstr>
      <vt:lpstr>宋体</vt:lpstr>
      <vt:lpstr>Microsoft YaHei</vt:lpstr>
      <vt:lpstr>Microsoft YaHei</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maohuawang@creditease.cn</dc:creator>
  <cp:lastModifiedBy>Windows 用户</cp:lastModifiedBy>
  <cp:revision>110</cp:revision>
  <dcterms:created xsi:type="dcterms:W3CDTF">2020-04-08T06:13:25Z</dcterms:created>
  <dcterms:modified xsi:type="dcterms:W3CDTF">2020-05-24T04:08:29Z</dcterms:modified>
</cp:coreProperties>
</file>