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1" r:id="rId2"/>
    <p:sldId id="262" r:id="rId3"/>
    <p:sldId id="499" r:id="rId4"/>
    <p:sldId id="651" r:id="rId5"/>
    <p:sldId id="654" r:id="rId6"/>
    <p:sldId id="655" r:id="rId7"/>
    <p:sldId id="656" r:id="rId8"/>
    <p:sldId id="657" r:id="rId9"/>
    <p:sldId id="631" r:id="rId10"/>
    <p:sldId id="648" r:id="rId11"/>
    <p:sldId id="637" r:id="rId12"/>
    <p:sldId id="658" r:id="rId13"/>
    <p:sldId id="260" r:id="rId14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22274F"/>
    <a:srgbClr val="392351"/>
    <a:srgbClr val="702C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2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1D9F6-0D3C-AF43-9315-A62830AE5BAD}" type="datetimeFigureOut">
              <a:rPr lang="en-US" smtClean="0"/>
              <a:t>5/30/20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C90CC-6BCE-8644-88FE-D0322611C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25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4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62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5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59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664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80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1763316" y="1923678"/>
            <a:ext cx="5671002" cy="14041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95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kumimoji="1" lang="zh-CN" altLang="en-US" dirty="0"/>
              <a:t>演讲主标题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924705" y="3327834"/>
            <a:ext cx="3294590" cy="4465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kumimoji="1" lang="zh-CN" altLang="en-US" dirty="0"/>
              <a:t>（可根据文字量调整文字</a:t>
            </a:r>
            <a:r>
              <a:rPr kumimoji="1" lang="zh-CN" altLang="en-US"/>
              <a:t>大小）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3491657" y="3969248"/>
            <a:ext cx="2160686" cy="37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1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演讲人</a:t>
            </a:r>
            <a:endParaRPr kumimoji="1"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80872" y="4391575"/>
            <a:ext cx="1782254" cy="45208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50">
                <a:solidFill>
                  <a:srgbClr val="00A0E9"/>
                </a:solidFill>
              </a:defRPr>
            </a:lvl1pPr>
          </a:lstStyle>
          <a:p>
            <a:pPr lvl="0"/>
            <a:r>
              <a:rPr kumimoji="1" lang="en-US" altLang="zh-CN" dirty="0"/>
              <a:t>2017-xx-xx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UR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 rot="5400000">
            <a:off x="6934200" y="2486150"/>
            <a:ext cx="3714750" cy="17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9050" tIns="19050" rIns="19050" bIns="19050">
            <a:spAutoFit/>
          </a:bodyPr>
          <a:lstStyle>
            <a:lvl1pPr>
              <a:lnSpc>
                <a:spcPct val="120000"/>
              </a:lnSpc>
              <a:defRPr sz="2000" spc="300">
                <a:latin typeface="Nexa Bold"/>
                <a:ea typeface="Nexa Bold"/>
                <a:cs typeface="Nexa Bold"/>
                <a:sym typeface="Nexa Bold"/>
              </a:defRPr>
            </a:lvl1pPr>
          </a:lstStyle>
          <a:p>
            <a:r>
              <a:rPr lang="en-US" sz="750" dirty="0"/>
              <a:t>Copyright</a:t>
            </a:r>
            <a:r>
              <a:rPr lang="en-US" sz="750" baseline="0" dirty="0"/>
              <a:t> </a:t>
            </a:r>
            <a:r>
              <a:rPr lang="de-DE" sz="750" baseline="0" dirty="0"/>
              <a:t>© 2020 Cl</a:t>
            </a:r>
            <a:r>
              <a:rPr lang="en-US" sz="750" dirty="0"/>
              <a:t>OUD SECURITY ALLIANCE</a:t>
            </a:r>
            <a:endParaRPr sz="750" dirty="0"/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6464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F2893C-FE51-46D1-A8AC-F91FCB9BC1D2}" type="datetimeFigureOut">
              <a:rPr lang="zh-CN" altLang="en-US" smtClean="0"/>
              <a:t>2020/5/30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E485E60F-DCA9-4699-AE3C-0FDC84AA3F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5"/>
            <a:ext cx="9144000" cy="514475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8181343" y="302485"/>
            <a:ext cx="715769" cy="342946"/>
            <a:chOff x="7602223" y="350520"/>
            <a:chExt cx="715769" cy="3429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790" r="50457" b="-1"/>
            <a:stretch>
              <a:fillRect/>
            </a:stretch>
          </p:blipFill>
          <p:spPr>
            <a:xfrm>
              <a:off x="7621929" y="350520"/>
              <a:ext cx="696063" cy="17569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11" t="-8430"/>
            <a:stretch>
              <a:fillRect/>
            </a:stretch>
          </p:blipFill>
          <p:spPr>
            <a:xfrm>
              <a:off x="7602223" y="502666"/>
              <a:ext cx="710281" cy="190800"/>
            </a:xfrm>
            <a:prstGeom prst="rect">
              <a:avLst/>
            </a:prstGeom>
          </p:spPr>
        </p:pic>
      </p:grpSp>
      <p:cxnSp>
        <p:nvCxnSpPr>
          <p:cNvPr id="8" name="直接连接符 7"/>
          <p:cNvCxnSpPr/>
          <p:nvPr userDrawn="1"/>
        </p:nvCxnSpPr>
        <p:spPr>
          <a:xfrm>
            <a:off x="8122920" y="0"/>
            <a:ext cx="0" cy="645431"/>
          </a:xfrm>
          <a:prstGeom prst="line">
            <a:avLst/>
          </a:prstGeom>
          <a:ln w="1270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129540" y="4653281"/>
            <a:ext cx="1965355" cy="4317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securityalliance.org/education/cca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csa.c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cloudsecurityalliance.org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451427" y="105092"/>
            <a:ext cx="7891972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Certificate of Cloud Auditing Knowledge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2659473" y="818553"/>
            <a:ext cx="5267325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 new individual professional credential under development by CSA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Demonstrates expertise in understanding the essential principles of Governing and Auditing cloud computing systems. 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Exam, online and in-person training 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Available in Q4 2020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Site for information and announcements: </a:t>
            </a: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hlinkClick r:id="rId3"/>
              </a:rPr>
              <a:t>https://cloudsecurityalliance.org/education/ccak</a:t>
            </a:r>
            <a:endParaRPr lang="en-US" sz="18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BBBB6-22D9-2846-9898-7C490DD95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8" y="1600918"/>
            <a:ext cx="2099095" cy="9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883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1403008" y="105092"/>
            <a:ext cx="6305550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Research Priorities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1176337" y="605343"/>
            <a:ext cx="6791325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Build new architectures and strategies</a:t>
            </a:r>
          </a:p>
          <a:p>
            <a:pPr marL="685800" lvl="1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</a:rPr>
              <a:t>DevOps &amp; </a:t>
            </a:r>
            <a:r>
              <a:rPr lang="en-US" sz="1350" b="1" dirty="0" err="1">
                <a:latin typeface="Helvetica Neue" charset="0"/>
                <a:ea typeface="Helvetica Neue" charset="0"/>
                <a:cs typeface="Helvetica Neue" charset="0"/>
              </a:rPr>
              <a:t>DevSecOps</a:t>
            </a: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to to achieve high levels of automation in the cloud backend</a:t>
            </a:r>
          </a:p>
          <a:p>
            <a:pPr marL="685800" lvl="1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</a:rPr>
              <a:t>AI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 to improve </a:t>
            </a: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</a:rPr>
              <a:t>accuracy and automation 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of holistic systems</a:t>
            </a:r>
          </a:p>
          <a:p>
            <a:pPr marL="685800" lvl="1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</a:rPr>
              <a:t>Blockchain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 as the </a:t>
            </a: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</a:rPr>
              <a:t>World Wide Ledger of Trust </a:t>
            </a: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to provide an immutable framework for audit and technology enumeration</a:t>
            </a:r>
          </a:p>
          <a:p>
            <a:pPr marL="685800" lvl="1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dirty="0">
                <a:latin typeface="Helvetica Neue" charset="0"/>
                <a:ea typeface="Helvetica Neue" charset="0"/>
                <a:cs typeface="Helvetica Neue" charset="0"/>
              </a:rPr>
              <a:t>Enterprise architectures harmonizing </a:t>
            </a:r>
            <a:r>
              <a:rPr lang="en-US" sz="1350" b="1" dirty="0">
                <a:latin typeface="Helvetica Neue" charset="0"/>
                <a:ea typeface="Helvetica Neue" charset="0"/>
                <a:cs typeface="Helvetica Neue" charset="0"/>
              </a:rPr>
              <a:t>SDP, Zero Trust &amp; 5G</a:t>
            </a:r>
            <a:endParaRPr lang="en-US" sz="1800" b="1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71450" indent="-17145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Document </a:t>
            </a:r>
            <a:r>
              <a:rPr lang="en-US" sz="135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AI weaknesses 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and threats to cybersecurity</a:t>
            </a:r>
          </a:p>
          <a:p>
            <a:pPr marL="171450" indent="-17145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Crypto &amp; Key Mgt reference architectures 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to secure applications, data and workloads at all points</a:t>
            </a:r>
          </a:p>
          <a:p>
            <a:pPr marL="171450" indent="-17145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Update CSA security controls frameworks for state-of-the-art </a:t>
            </a:r>
            <a:r>
              <a:rPr lang="en-US" sz="135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serverless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, </a:t>
            </a:r>
            <a:r>
              <a:rPr lang="en-US" sz="135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containerized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and </a:t>
            </a:r>
            <a:r>
              <a:rPr lang="en-US" sz="1350" b="1" dirty="0" err="1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microsegmented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technologies</a:t>
            </a:r>
          </a:p>
          <a:p>
            <a:pPr marL="171450" indent="-17145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Increased </a:t>
            </a:r>
            <a:r>
              <a:rPr lang="en-US" sz="135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secure developer 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guidance</a:t>
            </a:r>
          </a:p>
          <a:p>
            <a:pPr marL="171450" indent="-17145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Create </a:t>
            </a:r>
            <a:r>
              <a:rPr lang="en-US" sz="135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“quantum safe” 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deadlines</a:t>
            </a:r>
            <a:r>
              <a:rPr lang="en-US" sz="1350" b="1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for updates to prevent quantum attacks</a:t>
            </a:r>
          </a:p>
          <a:p>
            <a:pPr marL="171450" indent="-171450" algn="l">
              <a:spcBef>
                <a:spcPts val="600"/>
              </a:spcBef>
              <a:buFont typeface="Arial"/>
              <a:buChar char="•"/>
              <a:defRPr/>
            </a:pP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You can participate in all of it through C-CSA! 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  <a:hlinkClick r:id="rId3"/>
              </a:rPr>
              <a:t>www.c-csa.cn</a:t>
            </a:r>
            <a:r>
              <a:rPr lang="en-US" sz="13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601C5-0167-E140-BDB4-D1B1526D31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31" y="23086"/>
            <a:ext cx="1978680" cy="8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981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1403008" y="105092"/>
            <a:ext cx="6305550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/>
              <a:t>Summary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1176338" y="797282"/>
            <a:ext cx="6791325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COVID-19 highlights the benefits of a Cloud First, virtual strategy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Cloud computing has proven resilient and scalable during the pandemic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Concerns about economic impacts on cybersecurity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CSA accelerating research to enable broader adoption and assurance of cloud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06DB2C-FE3F-054C-A50D-FBD625F9C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8" y="123582"/>
            <a:ext cx="769840" cy="769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03B4D-A063-FB4C-99B7-4572FFAF14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46" y="0"/>
            <a:ext cx="2118165" cy="92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382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" y="0"/>
            <a:ext cx="9141779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83788" y="2224992"/>
            <a:ext cx="217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sz="4000" b="1" dirty="0">
                <a:solidFill>
                  <a:srgbClr val="008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23444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48680" y="2656970"/>
            <a:ext cx="1985618" cy="0"/>
          </a:xfrm>
          <a:prstGeom prst="line">
            <a:avLst/>
          </a:prstGeom>
          <a:ln w="19050">
            <a:solidFill>
              <a:srgbClr val="008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475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736499" y="1891507"/>
            <a:ext cx="5671002" cy="1072781"/>
          </a:xfrm>
        </p:spPr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Pandemic &amp; Resilience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2720340" y="3005455"/>
            <a:ext cx="3812540" cy="378460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Jim Reavis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t="9793" b="7207"/>
          <a:stretch>
            <a:fillRect/>
          </a:stretch>
        </p:blipFill>
        <p:spPr>
          <a:xfrm>
            <a:off x="373380" y="316230"/>
            <a:ext cx="3093720" cy="6797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1261290" y="3800048"/>
            <a:ext cx="6305550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&amp; COVID-19</a:t>
            </a:r>
          </a:p>
        </p:txBody>
      </p:sp>
      <p:pic>
        <p:nvPicPr>
          <p:cNvPr id="5" name="Picture 4" descr="http://www.ilisys.com.au/uploads/images/ilisys-cloud-home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0442" y="1187516"/>
            <a:ext cx="3807246" cy="2612533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F14066-34B7-BE42-9BD4-FBAEFBAAC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274" y="2232543"/>
            <a:ext cx="1079127" cy="1079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EF322F-6246-3048-8A38-D00545B0D2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346" y="0"/>
            <a:ext cx="2118165" cy="921587"/>
          </a:xfrm>
          <a:prstGeom prst="rect">
            <a:avLst/>
          </a:prstGeom>
        </p:spPr>
      </p:pic>
      <p:sp>
        <p:nvSpPr>
          <p:cNvPr id="7" name="Shape 1254">
            <a:extLst>
              <a:ext uri="{FF2B5EF4-FFF2-40B4-BE49-F238E27FC236}">
                <a16:creationId xmlns:a16="http://schemas.microsoft.com/office/drawing/2014/main" id="{B0BA3D83-2047-E743-8F36-363457BB439E}"/>
              </a:ext>
            </a:extLst>
          </p:cNvPr>
          <p:cNvSpPr/>
          <p:nvPr/>
        </p:nvSpPr>
        <p:spPr>
          <a:xfrm>
            <a:off x="558786" y="285770"/>
            <a:ext cx="3903312" cy="338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www.cloudsecurityalliance.org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67029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451427" y="105092"/>
            <a:ext cx="7891972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COVID-19 &amp; Cloud Impact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937260" y="818553"/>
            <a:ext cx="6989538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Greater usage of cloud in response to pandemic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Overall resilience strong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Mistakes made in rush to “Work From Home” 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Companies in “clean up” mode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Problems identified with legacy IT systems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Experience pointing the way to new enterprise architectures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Questions about health of cybersecurity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6EDD-4720-0745-B7E2-6F54550B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972" y="166449"/>
            <a:ext cx="1079127" cy="10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028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451427" y="105092"/>
            <a:ext cx="7891972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COVID-19 Cloud Usage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937260" y="818553"/>
            <a:ext cx="6989538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Cloud providers and customers report spike in usage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Isolated reports of resource exhaustion in new IaaS service provisioning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Some cloud collaboration and conferencing tools overwhelmed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Overall, cloud scalability was 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6EDD-4720-0745-B7E2-6F54550B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13" y="208434"/>
            <a:ext cx="1079127" cy="10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466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451427" y="105092"/>
            <a:ext cx="7891972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COVID-19 Common Problems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937260" y="818553"/>
            <a:ext cx="6989538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COVID-19 related attacks (e.g. Phishing)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Work from Home configurations insecure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Traditional VPNs and VDI (Virtual Desktop Infrastructure) not designed for 100% virtual workforce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Some security controls loosened for agility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6EDD-4720-0745-B7E2-6F54550B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13" y="208434"/>
            <a:ext cx="1079127" cy="10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28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451427" y="105092"/>
            <a:ext cx="7891972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COVID-19 Key Lessons Learned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937260" y="818553"/>
            <a:ext cx="6989538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Cloud adopting companies tend to do better than legacy IT – cloud is the future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Multifactor authentication and SSO very important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Software Defined Perimeter &amp; Zero Trust are new blueprint for enterprise architectures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Hybrid &amp; multi-cloud enterprises need to effectively move workloads quickly between IaaS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6EDD-4720-0745-B7E2-6F54550B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900" y="208434"/>
            <a:ext cx="769840" cy="7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83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1039263" y="99865"/>
            <a:ext cx="6295635" cy="98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COVID-19 Cybersecurity Industry Impact?</a:t>
            </a:r>
          </a:p>
        </p:txBody>
      </p:sp>
      <p:sp>
        <p:nvSpPr>
          <p:cNvPr id="29" name="Text Placeholder 3"/>
          <p:cNvSpPr txBox="1">
            <a:spLocks/>
          </p:cNvSpPr>
          <p:nvPr/>
        </p:nvSpPr>
        <p:spPr>
          <a:xfrm>
            <a:off x="937260" y="978274"/>
            <a:ext cx="6989538" cy="278642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r" defTabSz="1828800" rtl="0" eaLnBrk="1" latinLnBrk="0" hangingPunct="1">
              <a:lnSpc>
                <a:spcPct val="110000"/>
              </a:lnSpc>
              <a:spcBef>
                <a:spcPts val="2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lumMod val="65000"/>
                    <a:lumOff val="35000"/>
                    <a:alpha val="35000"/>
                  </a:schemeClr>
                </a:solidFill>
                <a:latin typeface="Raleway" panose="020B0604020202020204" charset="0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Cybersecurity industry is more important than ever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Concerns about global economic crash</a:t>
            </a:r>
          </a:p>
          <a:p>
            <a:pPr marL="171450" indent="-171450" algn="l">
              <a:buFont typeface="Arial"/>
              <a:buChar char="•"/>
              <a:defRPr/>
            </a:pPr>
            <a:r>
              <a:rPr lang="en-US" sz="2250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Nightmare scenario:</a:t>
            </a:r>
          </a:p>
          <a:p>
            <a:pPr marL="685800" lvl="1">
              <a:buFont typeface="Arial"/>
              <a:buChar char="•"/>
              <a:defRPr/>
            </a:pPr>
            <a:r>
              <a:rPr lang="en-US" sz="1800" dirty="0">
                <a:latin typeface="Helvetica Neue" charset="0"/>
                <a:ea typeface="Helvetica Neue" charset="0"/>
                <a:cs typeface="Helvetica Neue" charset="0"/>
              </a:rPr>
              <a:t>Global economy sinks into depression (20% or more unemployment)</a:t>
            </a:r>
          </a:p>
          <a:p>
            <a:pPr marL="685800" lvl="1">
              <a:buFont typeface="Arial"/>
              <a:buChar char="•"/>
              <a:defRPr/>
            </a:pPr>
            <a:r>
              <a:rPr lang="en-US" sz="1800" dirty="0">
                <a:latin typeface="Helvetica Neue" charset="0"/>
                <a:ea typeface="Helvetica Neue" charset="0"/>
                <a:cs typeface="Helvetica Neue" charset="0"/>
              </a:rPr>
              <a:t>Companies must downsize or even eliminate cybersecurity department</a:t>
            </a:r>
          </a:p>
          <a:p>
            <a:pPr marL="685800" lvl="1">
              <a:buFont typeface="Arial"/>
              <a:buChar char="•"/>
              <a:defRPr/>
            </a:pPr>
            <a:r>
              <a:rPr lang="en-US" sz="1800" dirty="0">
                <a:latin typeface="Helvetica Neue" charset="0"/>
                <a:ea typeface="Helvetica Neue" charset="0"/>
                <a:cs typeface="Helvetica Neue" charset="0"/>
              </a:rPr>
              <a:t>Organized crime moves in, attacks and controls weaker companies – </a:t>
            </a:r>
            <a:r>
              <a:rPr lang="en-US" sz="1800" b="1" i="1" dirty="0">
                <a:latin typeface="Helvetica Neue" charset="0"/>
                <a:ea typeface="Helvetica Neue" charset="0"/>
                <a:cs typeface="Helvetica Neue" charset="0"/>
              </a:rPr>
              <a:t>the new cybersecurity department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6EDD-4720-0745-B7E2-6F54550B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900" y="208434"/>
            <a:ext cx="769840" cy="7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059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Shape 1256"/>
          <p:cNvSpPr/>
          <p:nvPr/>
        </p:nvSpPr>
        <p:spPr>
          <a:xfrm>
            <a:off x="8343399" y="714375"/>
            <a:ext cx="95250" cy="3714750"/>
          </a:xfrm>
          <a:prstGeom prst="rect">
            <a:avLst/>
          </a:prstGeom>
          <a:solidFill>
            <a:srgbClr val="00AAD7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200" cap="none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/>
          </a:p>
        </p:txBody>
      </p:sp>
      <p:sp>
        <p:nvSpPr>
          <p:cNvPr id="10" name="Shape 1254"/>
          <p:cNvSpPr/>
          <p:nvPr/>
        </p:nvSpPr>
        <p:spPr>
          <a:xfrm>
            <a:off x="1261290" y="3800048"/>
            <a:ext cx="6305550" cy="488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>
            <a:spAutoFit/>
          </a:bodyPr>
          <a:lstStyle/>
          <a:p>
            <a:pPr algn="ctr">
              <a:lnSpc>
                <a:spcPct val="120000"/>
              </a:lnSpc>
              <a:defRPr sz="2000" cap="none" spc="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sz="27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CSA Roadmap</a:t>
            </a:r>
          </a:p>
        </p:txBody>
      </p:sp>
      <p:pic>
        <p:nvPicPr>
          <p:cNvPr id="5" name="Picture 4" descr="http://www.ilisys.com.au/uploads/images/ilisys-cloud-home-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0442" y="1187516"/>
            <a:ext cx="3807246" cy="2612533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927" y="2378443"/>
            <a:ext cx="2231349" cy="9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697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</TotalTime>
  <Words>465</Words>
  <Application>Microsoft Macintosh PowerPoint</Application>
  <PresentationFormat>On-screen Show (16:9)</PresentationFormat>
  <Paragraphs>59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微软雅黑</vt:lpstr>
      <vt:lpstr>微软雅黑</vt:lpstr>
      <vt:lpstr>Arial</vt:lpstr>
      <vt:lpstr>Calibri</vt:lpstr>
      <vt:lpstr>Calibri Light</vt:lpstr>
      <vt:lpstr>Helvetica Light</vt:lpstr>
      <vt:lpstr>Helvetica Neue</vt:lpstr>
      <vt:lpstr>Nexa Bold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maohuawang@creditease.cn</dc:creator>
  <cp:lastModifiedBy>Jim Reavis</cp:lastModifiedBy>
  <cp:revision>35</cp:revision>
  <dcterms:created xsi:type="dcterms:W3CDTF">2020-05-16T14:16:45Z</dcterms:created>
  <dcterms:modified xsi:type="dcterms:W3CDTF">2020-05-31T23:00:38Z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