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64" r:id="rId4"/>
    <p:sldId id="265" r:id="rId5"/>
    <p:sldId id="266" r:id="rId6"/>
    <p:sldId id="268" r:id="rId7"/>
    <p:sldId id="270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51467A"/>
    <a:srgbClr val="1503BD"/>
    <a:srgbClr val="003BA4"/>
    <a:srgbClr val="0066FF"/>
    <a:srgbClr val="CC99FF"/>
    <a:srgbClr val="45A5B5"/>
    <a:srgbClr val="9900FF"/>
    <a:srgbClr val="A71CDE"/>
    <a:srgbClr val="A258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8707" autoAdjust="0"/>
  </p:normalViewPr>
  <p:slideViewPr>
    <p:cSldViewPr snapToGrid="0" snapToObjects="1">
      <p:cViewPr varScale="1">
        <p:scale>
          <a:sx n="112" d="100"/>
          <a:sy n="112" d="100"/>
        </p:scale>
        <p:origin x="-10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E5412-F316-6044-817F-3D4A5B12485D}" type="doc">
      <dgm:prSet loTypeId="urn:microsoft.com/office/officeart/2005/8/layout/cycle6#1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F46B2C-F954-8044-83A0-E7D248EC21E9}">
      <dgm:prSet phldrT="[Text]"/>
      <dgm:spPr>
        <a:solidFill>
          <a:schemeClr val="accent3">
            <a:lumMod val="60000"/>
            <a:lumOff val="40000"/>
            <a:alpha val="2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虚拟化技术</a:t>
          </a:r>
          <a:endParaRPr lang="en-US" altLang="zh-CN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（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SDN/NFV)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46247F74-4D27-664D-A516-11185BE657B9}" type="parTrans" cxnId="{DB129380-1EBE-C549-81E0-2177F069705A}">
      <dgm:prSet/>
      <dgm:spPr/>
      <dgm:t>
        <a:bodyPr/>
        <a:lstStyle/>
        <a:p>
          <a:endParaRPr lang="en-US"/>
        </a:p>
      </dgm:t>
    </dgm:pt>
    <dgm:pt modelId="{6AFF0072-C925-A746-9DBA-6D21FDC3488D}" type="sibTrans" cxnId="{DB129380-1EBE-C549-81E0-2177F069705A}">
      <dgm:prSet/>
      <dgm:spPr>
        <a:ln w="25400">
          <a:solidFill>
            <a:srgbClr val="45A5B5"/>
          </a:solidFill>
        </a:ln>
      </dgm:spPr>
      <dgm:t>
        <a:bodyPr/>
        <a:lstStyle/>
        <a:p>
          <a:endParaRPr lang="en-US"/>
        </a:p>
      </dgm:t>
    </dgm:pt>
    <dgm:pt modelId="{454DD51D-BCEA-B340-967A-50CA8836D205}">
      <dgm:prSet phldrT="[Text]"/>
      <dgm:spPr>
        <a:solidFill>
          <a:srgbClr val="0066FF">
            <a:alpha val="20000"/>
          </a:srgb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网络切片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58509B9D-3A9A-1941-859F-D43D6192FDAF}" type="parTrans" cxnId="{0D0440AC-F893-B340-B602-BA1DA8EA7C97}">
      <dgm:prSet/>
      <dgm:spPr/>
      <dgm:t>
        <a:bodyPr/>
        <a:lstStyle/>
        <a:p>
          <a:endParaRPr lang="en-US"/>
        </a:p>
      </dgm:t>
    </dgm:pt>
    <dgm:pt modelId="{5D523FD9-8B85-B24F-B27A-4A800CED3AA3}" type="sibTrans" cxnId="{0D0440AC-F893-B340-B602-BA1DA8EA7C97}">
      <dgm:prSet/>
      <dgm:spPr>
        <a:ln w="28575">
          <a:solidFill>
            <a:srgbClr val="45A5B5"/>
          </a:solidFill>
        </a:ln>
      </dgm:spPr>
      <dgm:t>
        <a:bodyPr/>
        <a:lstStyle/>
        <a:p>
          <a:endParaRPr lang="en-US"/>
        </a:p>
      </dgm:t>
    </dgm:pt>
    <dgm:pt modelId="{4FC87AD0-D47C-43DC-B131-B096DDCA1CAB}">
      <dgm:prSet phldrT="[Text]"/>
      <dgm:spPr>
        <a:solidFill>
          <a:schemeClr val="accent3">
            <a:lumMod val="60000"/>
            <a:lumOff val="40000"/>
            <a:alpha val="2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网络能力开放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277D85D8-AA16-43DA-A9CF-C9298A6988DE}" type="parTrans" cxnId="{BF175E96-C151-4EBB-B561-144613148E75}">
      <dgm:prSet/>
      <dgm:spPr/>
      <dgm:t>
        <a:bodyPr/>
        <a:lstStyle/>
        <a:p>
          <a:endParaRPr lang="zh-CN" altLang="en-US"/>
        </a:p>
      </dgm:t>
    </dgm:pt>
    <dgm:pt modelId="{F6D4EC35-D22D-4710-9CBD-6625C67E4DC3}" type="sibTrans" cxnId="{BF175E96-C151-4EBB-B561-144613148E75}">
      <dgm:prSet/>
      <dgm:spPr>
        <a:ln w="25400">
          <a:solidFill>
            <a:srgbClr val="45A5B5"/>
          </a:solidFill>
        </a:ln>
      </dgm:spPr>
      <dgm:t>
        <a:bodyPr/>
        <a:lstStyle/>
        <a:p>
          <a:endParaRPr lang="zh-CN" altLang="en-US"/>
        </a:p>
      </dgm:t>
    </dgm:pt>
    <dgm:pt modelId="{7BF747AD-697A-415C-9EA4-B6965E98E9CD}">
      <dgm:prSet phldrT="[Text]"/>
      <dgm:spPr>
        <a:solidFill>
          <a:srgbClr val="0066FF">
            <a:alpha val="20000"/>
          </a:srgb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边缘计算</a:t>
          </a:r>
          <a:endParaRPr lang="en-US" altLang="zh-CN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（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MEC)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5CF1CD8F-3E85-4140-93D0-E4F56E6EA94F}" type="parTrans" cxnId="{FFC60527-9E42-49B7-9E96-195BD1C29B10}">
      <dgm:prSet/>
      <dgm:spPr/>
      <dgm:t>
        <a:bodyPr/>
        <a:lstStyle/>
        <a:p>
          <a:endParaRPr lang="zh-CN" altLang="en-US"/>
        </a:p>
      </dgm:t>
    </dgm:pt>
    <dgm:pt modelId="{E837D29C-0CC8-40DA-BB97-4428B02FC17C}" type="sibTrans" cxnId="{FFC60527-9E42-49B7-9E96-195BD1C29B10}">
      <dgm:prSet/>
      <dgm:spPr>
        <a:ln w="25400">
          <a:solidFill>
            <a:srgbClr val="45A5B5"/>
          </a:solidFill>
        </a:ln>
      </dgm:spPr>
      <dgm:t>
        <a:bodyPr/>
        <a:lstStyle/>
        <a:p>
          <a:endParaRPr lang="zh-CN" altLang="en-US"/>
        </a:p>
      </dgm:t>
    </dgm:pt>
    <dgm:pt modelId="{9DBCC0A6-2F58-5F40-A989-9781ADAA14D0}">
      <dgm:prSet phldrT="[Text]"/>
      <dgm:spPr>
        <a:solidFill>
          <a:schemeClr val="accent3">
            <a:lumMod val="60000"/>
            <a:lumOff val="40000"/>
            <a:alpha val="2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异构接入和多终端形态</a:t>
          </a:r>
          <a:endParaRPr lang="en-US" altLang="zh-CN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127BD5C-C39C-FB4A-AE01-AD1E2E4A536C}" type="sibTrans" cxnId="{AB5C4BC1-D742-A84B-8E4A-D801428030D3}">
      <dgm:prSet/>
      <dgm:spPr>
        <a:ln w="25400">
          <a:solidFill>
            <a:srgbClr val="45A5B5"/>
          </a:solidFill>
        </a:ln>
      </dgm:spPr>
      <dgm:t>
        <a:bodyPr/>
        <a:lstStyle/>
        <a:p>
          <a:endParaRPr lang="en-US"/>
        </a:p>
      </dgm:t>
    </dgm:pt>
    <dgm:pt modelId="{0FB2EC00-A21B-3641-9F9B-18F1BB2A0D30}" type="parTrans" cxnId="{AB5C4BC1-D742-A84B-8E4A-D801428030D3}">
      <dgm:prSet/>
      <dgm:spPr/>
      <dgm:t>
        <a:bodyPr/>
        <a:lstStyle/>
        <a:p>
          <a:endParaRPr lang="en-US"/>
        </a:p>
      </dgm:t>
    </dgm:pt>
    <dgm:pt modelId="{AF5A943A-2BBF-CA4F-9B4C-727F04143651}" type="pres">
      <dgm:prSet presAssocID="{B44E5412-F316-6044-817F-3D4A5B1248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077997-AA27-0F47-A051-8D332801D0D9}" type="pres">
      <dgm:prSet presAssocID="{CDF46B2C-F954-8044-83A0-E7D248EC21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F683B-59DE-FB47-A187-6B8AE389B468}" type="pres">
      <dgm:prSet presAssocID="{CDF46B2C-F954-8044-83A0-E7D248EC21E9}" presName="spNode" presStyleCnt="0"/>
      <dgm:spPr/>
    </dgm:pt>
    <dgm:pt modelId="{F9EF1FA7-62F8-4944-8120-F32EB069C24F}" type="pres">
      <dgm:prSet presAssocID="{6AFF0072-C925-A746-9DBA-6D21FDC3488D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B4FF27A-7B82-6F49-9630-176D5F6428DC}" type="pres">
      <dgm:prSet presAssocID="{454DD51D-BCEA-B340-967A-50CA8836D2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04240-4D3B-BD44-B0B7-95AA73D3DBEC}" type="pres">
      <dgm:prSet presAssocID="{454DD51D-BCEA-B340-967A-50CA8836D205}" presName="spNode" presStyleCnt="0"/>
      <dgm:spPr/>
    </dgm:pt>
    <dgm:pt modelId="{0D1C23F4-69AC-F746-9207-C89A899E62EE}" type="pres">
      <dgm:prSet presAssocID="{5D523FD9-8B85-B24F-B27A-4A800CED3AA3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104EE5F6-9BB9-5D44-85A4-95A15983ECB9}" type="pres">
      <dgm:prSet presAssocID="{9DBCC0A6-2F58-5F40-A989-9781ADAA14D0}" presName="node" presStyleLbl="node1" presStyleIdx="2" presStyleCnt="5" custRadScaleRad="104034" custRadScaleInc="-334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E057B-D8B1-5A41-A220-8BBD68ACA3FE}" type="pres">
      <dgm:prSet presAssocID="{9DBCC0A6-2F58-5F40-A989-9781ADAA14D0}" presName="spNode" presStyleCnt="0"/>
      <dgm:spPr/>
    </dgm:pt>
    <dgm:pt modelId="{8DBFBB6F-35EC-664C-8A8F-954FA1049245}" type="pres">
      <dgm:prSet presAssocID="{3127BD5C-C39C-FB4A-AE01-AD1E2E4A536C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E9ED00B3-56C1-476F-A435-4AA440F5323E}" type="pres">
      <dgm:prSet presAssocID="{4FC87AD0-D47C-43DC-B131-B096DDCA1CA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2BA96-4FE0-4C85-8114-B2E639597F20}" type="pres">
      <dgm:prSet presAssocID="{4FC87AD0-D47C-43DC-B131-B096DDCA1CAB}" presName="spNode" presStyleCnt="0"/>
      <dgm:spPr/>
    </dgm:pt>
    <dgm:pt modelId="{283D5EC7-0361-4110-BE46-90D44EFB7952}" type="pres">
      <dgm:prSet presAssocID="{F6D4EC35-D22D-4710-9CBD-6625C67E4DC3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C9351411-53A0-4DD3-870B-3BBB5F8E88DF}" type="pres">
      <dgm:prSet presAssocID="{7BF747AD-697A-415C-9EA4-B6965E98E9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1101E-ED8A-41B8-A1D1-DCAB6F47259B}" type="pres">
      <dgm:prSet presAssocID="{7BF747AD-697A-415C-9EA4-B6965E98E9CD}" presName="spNode" presStyleCnt="0"/>
      <dgm:spPr/>
    </dgm:pt>
    <dgm:pt modelId="{7560D1CA-2C0E-42E5-8A68-48D6FD13934E}" type="pres">
      <dgm:prSet presAssocID="{E837D29C-0CC8-40DA-BB97-4428B02FC17C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0F9C112-A966-4B88-9CA6-E950E9AB29D1}" type="presOf" srcId="{6AFF0072-C925-A746-9DBA-6D21FDC3488D}" destId="{F9EF1FA7-62F8-4944-8120-F32EB069C24F}" srcOrd="0" destOrd="0" presId="urn:microsoft.com/office/officeart/2005/8/layout/cycle6#1"/>
    <dgm:cxn modelId="{A646888C-B3A5-479F-8542-AE3AC0B28C3D}" type="presOf" srcId="{4FC87AD0-D47C-43DC-B131-B096DDCA1CAB}" destId="{E9ED00B3-56C1-476F-A435-4AA440F5323E}" srcOrd="0" destOrd="0" presId="urn:microsoft.com/office/officeart/2005/8/layout/cycle6#1"/>
    <dgm:cxn modelId="{AB5C4BC1-D742-A84B-8E4A-D801428030D3}" srcId="{B44E5412-F316-6044-817F-3D4A5B12485D}" destId="{9DBCC0A6-2F58-5F40-A989-9781ADAA14D0}" srcOrd="2" destOrd="0" parTransId="{0FB2EC00-A21B-3641-9F9B-18F1BB2A0D30}" sibTransId="{3127BD5C-C39C-FB4A-AE01-AD1E2E4A536C}"/>
    <dgm:cxn modelId="{BF175E96-C151-4EBB-B561-144613148E75}" srcId="{B44E5412-F316-6044-817F-3D4A5B12485D}" destId="{4FC87AD0-D47C-43DC-B131-B096DDCA1CAB}" srcOrd="3" destOrd="0" parTransId="{277D85D8-AA16-43DA-A9CF-C9298A6988DE}" sibTransId="{F6D4EC35-D22D-4710-9CBD-6625C67E4DC3}"/>
    <dgm:cxn modelId="{E75BC7BD-A6C3-4C66-A1EF-F68376168D66}" type="presOf" srcId="{7BF747AD-697A-415C-9EA4-B6965E98E9CD}" destId="{C9351411-53A0-4DD3-870B-3BBB5F8E88DF}" srcOrd="0" destOrd="0" presId="urn:microsoft.com/office/officeart/2005/8/layout/cycle6#1"/>
    <dgm:cxn modelId="{DB129380-1EBE-C549-81E0-2177F069705A}" srcId="{B44E5412-F316-6044-817F-3D4A5B12485D}" destId="{CDF46B2C-F954-8044-83A0-E7D248EC21E9}" srcOrd="0" destOrd="0" parTransId="{46247F74-4D27-664D-A516-11185BE657B9}" sibTransId="{6AFF0072-C925-A746-9DBA-6D21FDC3488D}"/>
    <dgm:cxn modelId="{7360DB78-B186-4D19-8929-84732323929F}" type="presOf" srcId="{3127BD5C-C39C-FB4A-AE01-AD1E2E4A536C}" destId="{8DBFBB6F-35EC-664C-8A8F-954FA1049245}" srcOrd="0" destOrd="0" presId="urn:microsoft.com/office/officeart/2005/8/layout/cycle6#1"/>
    <dgm:cxn modelId="{4B800429-7007-4448-BB82-5C0CEE35A4E6}" type="presOf" srcId="{5D523FD9-8B85-B24F-B27A-4A800CED3AA3}" destId="{0D1C23F4-69AC-F746-9207-C89A899E62EE}" srcOrd="0" destOrd="0" presId="urn:microsoft.com/office/officeart/2005/8/layout/cycle6#1"/>
    <dgm:cxn modelId="{A0CF2EA2-0593-4B1D-87F9-12C90937F9AB}" type="presOf" srcId="{9DBCC0A6-2F58-5F40-A989-9781ADAA14D0}" destId="{104EE5F6-9BB9-5D44-85A4-95A15983ECB9}" srcOrd="0" destOrd="0" presId="urn:microsoft.com/office/officeart/2005/8/layout/cycle6#1"/>
    <dgm:cxn modelId="{832A6CE6-082B-449B-99B4-CA256A22A3F5}" type="presOf" srcId="{B44E5412-F316-6044-817F-3D4A5B12485D}" destId="{AF5A943A-2BBF-CA4F-9B4C-727F04143651}" srcOrd="0" destOrd="0" presId="urn:microsoft.com/office/officeart/2005/8/layout/cycle6#1"/>
    <dgm:cxn modelId="{FFC60527-9E42-49B7-9E96-195BD1C29B10}" srcId="{B44E5412-F316-6044-817F-3D4A5B12485D}" destId="{7BF747AD-697A-415C-9EA4-B6965E98E9CD}" srcOrd="4" destOrd="0" parTransId="{5CF1CD8F-3E85-4140-93D0-E4F56E6EA94F}" sibTransId="{E837D29C-0CC8-40DA-BB97-4428B02FC17C}"/>
    <dgm:cxn modelId="{0D0440AC-F893-B340-B602-BA1DA8EA7C97}" srcId="{B44E5412-F316-6044-817F-3D4A5B12485D}" destId="{454DD51D-BCEA-B340-967A-50CA8836D205}" srcOrd="1" destOrd="0" parTransId="{58509B9D-3A9A-1941-859F-D43D6192FDAF}" sibTransId="{5D523FD9-8B85-B24F-B27A-4A800CED3AA3}"/>
    <dgm:cxn modelId="{9B24CC96-4689-4BBA-9D82-78BE9C8DA411}" type="presOf" srcId="{CDF46B2C-F954-8044-83A0-E7D248EC21E9}" destId="{EB077997-AA27-0F47-A051-8D332801D0D9}" srcOrd="0" destOrd="0" presId="urn:microsoft.com/office/officeart/2005/8/layout/cycle6#1"/>
    <dgm:cxn modelId="{34DEDA77-386E-4265-B6B0-9F6EB2D39703}" type="presOf" srcId="{F6D4EC35-D22D-4710-9CBD-6625C67E4DC3}" destId="{283D5EC7-0361-4110-BE46-90D44EFB7952}" srcOrd="0" destOrd="0" presId="urn:microsoft.com/office/officeart/2005/8/layout/cycle6#1"/>
    <dgm:cxn modelId="{C1EAE7E2-DD32-4C70-81CB-34FBE331B229}" type="presOf" srcId="{E837D29C-0CC8-40DA-BB97-4428B02FC17C}" destId="{7560D1CA-2C0E-42E5-8A68-48D6FD13934E}" srcOrd="0" destOrd="0" presId="urn:microsoft.com/office/officeart/2005/8/layout/cycle6#1"/>
    <dgm:cxn modelId="{827346BD-A02F-45C6-8BA2-902535117942}" type="presOf" srcId="{454DD51D-BCEA-B340-967A-50CA8836D205}" destId="{BB4FF27A-7B82-6F49-9630-176D5F6428DC}" srcOrd="0" destOrd="0" presId="urn:microsoft.com/office/officeart/2005/8/layout/cycle6#1"/>
    <dgm:cxn modelId="{8809F92C-4E17-423C-8DB9-75B523D1859B}" type="presParOf" srcId="{AF5A943A-2BBF-CA4F-9B4C-727F04143651}" destId="{EB077997-AA27-0F47-A051-8D332801D0D9}" srcOrd="0" destOrd="0" presId="urn:microsoft.com/office/officeart/2005/8/layout/cycle6#1"/>
    <dgm:cxn modelId="{CEA231EE-9E13-4C84-9425-1027FBDE8E94}" type="presParOf" srcId="{AF5A943A-2BBF-CA4F-9B4C-727F04143651}" destId="{5EAF683B-59DE-FB47-A187-6B8AE389B468}" srcOrd="1" destOrd="0" presId="urn:microsoft.com/office/officeart/2005/8/layout/cycle6#1"/>
    <dgm:cxn modelId="{D8949CE2-794A-48A8-90F1-98B39E2B4BCA}" type="presParOf" srcId="{AF5A943A-2BBF-CA4F-9B4C-727F04143651}" destId="{F9EF1FA7-62F8-4944-8120-F32EB069C24F}" srcOrd="2" destOrd="0" presId="urn:microsoft.com/office/officeart/2005/8/layout/cycle6#1"/>
    <dgm:cxn modelId="{818EC383-B27C-4BCE-B997-1449A7A4812D}" type="presParOf" srcId="{AF5A943A-2BBF-CA4F-9B4C-727F04143651}" destId="{BB4FF27A-7B82-6F49-9630-176D5F6428DC}" srcOrd="3" destOrd="0" presId="urn:microsoft.com/office/officeart/2005/8/layout/cycle6#1"/>
    <dgm:cxn modelId="{B593A95A-1F5A-4246-B649-5B1D50BF1966}" type="presParOf" srcId="{AF5A943A-2BBF-CA4F-9B4C-727F04143651}" destId="{02C04240-4D3B-BD44-B0B7-95AA73D3DBEC}" srcOrd="4" destOrd="0" presId="urn:microsoft.com/office/officeart/2005/8/layout/cycle6#1"/>
    <dgm:cxn modelId="{22C3DF87-16D4-441F-82D4-C0EED7661E58}" type="presParOf" srcId="{AF5A943A-2BBF-CA4F-9B4C-727F04143651}" destId="{0D1C23F4-69AC-F746-9207-C89A899E62EE}" srcOrd="5" destOrd="0" presId="urn:microsoft.com/office/officeart/2005/8/layout/cycle6#1"/>
    <dgm:cxn modelId="{D0C09B37-75D9-4F21-B230-CADC71634760}" type="presParOf" srcId="{AF5A943A-2BBF-CA4F-9B4C-727F04143651}" destId="{104EE5F6-9BB9-5D44-85A4-95A15983ECB9}" srcOrd="6" destOrd="0" presId="urn:microsoft.com/office/officeart/2005/8/layout/cycle6#1"/>
    <dgm:cxn modelId="{9A8A4695-73BA-49F7-8DBC-10C1CD8CC009}" type="presParOf" srcId="{AF5A943A-2BBF-CA4F-9B4C-727F04143651}" destId="{849E057B-D8B1-5A41-A220-8BBD68ACA3FE}" srcOrd="7" destOrd="0" presId="urn:microsoft.com/office/officeart/2005/8/layout/cycle6#1"/>
    <dgm:cxn modelId="{AFBA265E-30C5-4242-AD89-4A755B409A95}" type="presParOf" srcId="{AF5A943A-2BBF-CA4F-9B4C-727F04143651}" destId="{8DBFBB6F-35EC-664C-8A8F-954FA1049245}" srcOrd="8" destOrd="0" presId="urn:microsoft.com/office/officeart/2005/8/layout/cycle6#1"/>
    <dgm:cxn modelId="{37072D32-6488-48B9-B5E4-D555091EA2CC}" type="presParOf" srcId="{AF5A943A-2BBF-CA4F-9B4C-727F04143651}" destId="{E9ED00B3-56C1-476F-A435-4AA440F5323E}" srcOrd="9" destOrd="0" presId="urn:microsoft.com/office/officeart/2005/8/layout/cycle6#1"/>
    <dgm:cxn modelId="{7539F278-9808-4E08-BD1D-EE623C9AC25A}" type="presParOf" srcId="{AF5A943A-2BBF-CA4F-9B4C-727F04143651}" destId="{EC62BA96-4FE0-4C85-8114-B2E639597F20}" srcOrd="10" destOrd="0" presId="urn:microsoft.com/office/officeart/2005/8/layout/cycle6#1"/>
    <dgm:cxn modelId="{9B6D40A3-0756-423C-A3F2-9459CC7851C7}" type="presParOf" srcId="{AF5A943A-2BBF-CA4F-9B4C-727F04143651}" destId="{283D5EC7-0361-4110-BE46-90D44EFB7952}" srcOrd="11" destOrd="0" presId="urn:microsoft.com/office/officeart/2005/8/layout/cycle6#1"/>
    <dgm:cxn modelId="{56A9C896-A076-4B86-B9A2-2281AC66B79A}" type="presParOf" srcId="{AF5A943A-2BBF-CA4F-9B4C-727F04143651}" destId="{C9351411-53A0-4DD3-870B-3BBB5F8E88DF}" srcOrd="12" destOrd="0" presId="urn:microsoft.com/office/officeart/2005/8/layout/cycle6#1"/>
    <dgm:cxn modelId="{16D8C53B-F46F-4360-8855-55347F6ECF8E}" type="presParOf" srcId="{AF5A943A-2BBF-CA4F-9B4C-727F04143651}" destId="{6421101E-ED8A-41B8-A1D1-DCAB6F47259B}" srcOrd="13" destOrd="0" presId="urn:microsoft.com/office/officeart/2005/8/layout/cycle6#1"/>
    <dgm:cxn modelId="{F355A233-3C64-4CE1-8961-C18DAC7FC793}" type="presParOf" srcId="{AF5A943A-2BBF-CA4F-9B4C-727F04143651}" destId="{7560D1CA-2C0E-42E5-8A68-48D6FD13934E}" srcOrd="14" destOrd="0" presId="urn:microsoft.com/office/officeart/2005/8/layout/cycle6#1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#2" loCatId="cycle" qsTypeId="urn:microsoft.com/office/officeart/2005/8/quickstyle/simple1#1" qsCatId="simple" csTypeId="urn:microsoft.com/office/officeart/2005/8/colors/colorful5#1" csCatId="accent1" phldr="1"/>
      <dgm:spPr/>
      <dgm:t>
        <a:bodyPr/>
        <a:lstStyle/>
        <a:p>
          <a:endParaRPr lang="zh-CN" altLang="en-US"/>
        </a:p>
      </dgm:t>
    </dgm:pt>
    <dgm:pt modelId="{660A22A7-37CA-4B7E-87AA-E35BA5B82556}">
      <dgm:prSet phldrT="[文本]" phldr="0" custT="0"/>
      <dgm:spPr>
        <a:solidFill>
          <a:srgbClr val="0066FF">
            <a:alpha val="20000"/>
          </a:srgb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业务安全</a:t>
          </a:r>
        </a:p>
      </dgm:t>
    </dgm:pt>
    <dgm:pt modelId="{AEDCC0F0-F7D6-45D4-984A-B50E110C9D1F}" type="parTrans" cxnId="{C1CCF02F-0F68-428E-9A2A-466DCFD520BE}">
      <dgm:prSet/>
      <dgm:spPr/>
      <dgm:t>
        <a:bodyPr/>
        <a:lstStyle/>
        <a:p>
          <a:endParaRPr lang="zh-CN" altLang="en-US"/>
        </a:p>
      </dgm:t>
    </dgm:pt>
    <dgm:pt modelId="{CF218E85-BB5C-4FD9-8936-583B930F1946}" type="sibTrans" cxnId="{C1CCF02F-0F68-428E-9A2A-466DCFD520BE}">
      <dgm:prSet/>
      <dgm:spPr>
        <a:ln w="31750">
          <a:solidFill>
            <a:schemeClr val="bg1">
              <a:alpha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B95FB8A5-B612-47B6-989C-9D7BD89F6E18}">
      <dgm:prSet phldrT="[文本]" phldr="0" custT="0"/>
      <dgm:spPr>
        <a:solidFill>
          <a:srgbClr val="0066FF">
            <a:alpha val="25000"/>
          </a:srgb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itchFamily="34" charset="-122"/>
              <a:ea typeface="微软雅黑" pitchFamily="34" charset="-122"/>
            </a:rPr>
            <a:t>终端安全</a:t>
          </a:r>
        </a:p>
      </dgm:t>
    </dgm:pt>
    <dgm:pt modelId="{1784B15E-8B7A-426B-89B2-02867972B4B8}" type="parTrans" cxnId="{E3F3730A-0FE7-4BE0-9FF7-030D44967909}">
      <dgm:prSet/>
      <dgm:spPr/>
      <dgm:t>
        <a:bodyPr/>
        <a:lstStyle/>
        <a:p>
          <a:endParaRPr lang="zh-CN" altLang="en-US"/>
        </a:p>
      </dgm:t>
    </dgm:pt>
    <dgm:pt modelId="{16734FCF-6F10-445A-B6BC-27E3ED457274}" type="sibTrans" cxnId="{E3F3730A-0FE7-4BE0-9FF7-030D44967909}">
      <dgm:prSet/>
      <dgm:spPr>
        <a:ln w="31750">
          <a:solidFill>
            <a:schemeClr val="bg1">
              <a:alpha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B78A2B5-DCEA-4AFC-B14F-1F24A1DED97A}">
      <dgm:prSet phldrT="[文本]" phldr="0" custT="0"/>
      <dgm:spPr>
        <a:solidFill>
          <a:srgbClr val="0066FF">
            <a:alpha val="25000"/>
          </a:srgb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itchFamily="34" charset="-122"/>
              <a:ea typeface="微软雅黑" pitchFamily="34" charset="-122"/>
            </a:rPr>
            <a:t>网络安全</a:t>
          </a:r>
        </a:p>
      </dgm:t>
    </dgm:pt>
    <dgm:pt modelId="{3E7F7A29-9086-4454-9597-B1A82629FFC8}" type="parTrans" cxnId="{A06414D3-0FDA-4520-B457-41D86D765069}">
      <dgm:prSet/>
      <dgm:spPr/>
      <dgm:t>
        <a:bodyPr/>
        <a:lstStyle/>
        <a:p>
          <a:endParaRPr lang="zh-CN" altLang="en-US"/>
        </a:p>
      </dgm:t>
    </dgm:pt>
    <dgm:pt modelId="{70BDE6F6-3261-4753-9D1B-53909242F67D}" type="sibTrans" cxnId="{A06414D3-0FDA-4520-B457-41D86D765069}">
      <dgm:prSet/>
      <dgm:spPr>
        <a:ln w="28575">
          <a:solidFill>
            <a:schemeClr val="bg1">
              <a:alpha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BF45C1-8091-454A-8203-C06A7B7590F9}" type="pres">
      <dgm:prSet presAssocID="{660A22A7-37CA-4B7E-87AA-E35BA5B8255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F4F0857E-A2A2-4C44-8D9E-738F53CA34B0}" type="pres">
      <dgm:prSet presAssocID="{B95FB8A5-B612-47B6-989C-9D7BD89F6E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9B1E3B87-CFEF-48C3-B3ED-22B7722DA4B2}" type="pres">
      <dgm:prSet presAssocID="{2B78A2B5-DCEA-4AFC-B14F-1F24A1DED9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3F3730A-0FE7-4BE0-9FF7-030D44967909}" srcId="{CC2A87B4-205C-42AA-93A2-B27FC303620D}" destId="{B95FB8A5-B612-47B6-989C-9D7BD89F6E18}" srcOrd="1" destOrd="0" parTransId="{1784B15E-8B7A-426B-89B2-02867972B4B8}" sibTransId="{16734FCF-6F10-445A-B6BC-27E3ED457274}"/>
    <dgm:cxn modelId="{F68AB84A-1B1C-4F2D-AC64-92847628F519}" type="presOf" srcId="{70BDE6F6-3261-4753-9D1B-53909242F67D}" destId="{D354920F-3C18-4773-98FE-F5105B0C4655}" srcOrd="0" destOrd="0" presId="urn:microsoft.com/office/officeart/2005/8/layout/cycle6#2"/>
    <dgm:cxn modelId="{89CA64D4-1781-40A8-A79B-5958872E7642}" type="presOf" srcId="{660A22A7-37CA-4B7E-87AA-E35BA5B82556}" destId="{70BF45C1-8091-454A-8203-C06A7B7590F9}" srcOrd="0" destOrd="0" presId="urn:microsoft.com/office/officeart/2005/8/layout/cycle6#2"/>
    <dgm:cxn modelId="{DCF29D71-36CF-4B4C-AE33-1C24F084B99B}" type="presOf" srcId="{CF218E85-BB5C-4FD9-8936-583B930F1946}" destId="{FACB0322-C0E5-47B2-A30E-4E65DACE54AB}" srcOrd="0" destOrd="0" presId="urn:microsoft.com/office/officeart/2005/8/layout/cycle6#2"/>
    <dgm:cxn modelId="{E478A54E-04B9-4CAF-BEEA-EAE680046287}" type="presOf" srcId="{B95FB8A5-B612-47B6-989C-9D7BD89F6E18}" destId="{F4F0857E-A2A2-4C44-8D9E-738F53CA34B0}" srcOrd="0" destOrd="0" presId="urn:microsoft.com/office/officeart/2005/8/layout/cycle6#2"/>
    <dgm:cxn modelId="{E1102E8F-66DA-4983-9F94-8C069921BBF6}" type="presOf" srcId="{16734FCF-6F10-445A-B6BC-27E3ED457274}" destId="{947E10C1-872E-48ED-A8EA-CDF548C9E170}" srcOrd="0" destOrd="0" presId="urn:microsoft.com/office/officeart/2005/8/layout/cycle6#2"/>
    <dgm:cxn modelId="{A06414D3-0FDA-4520-B457-41D86D765069}" srcId="{CC2A87B4-205C-42AA-93A2-B27FC303620D}" destId="{2B78A2B5-DCEA-4AFC-B14F-1F24A1DED97A}" srcOrd="2" destOrd="0" parTransId="{3E7F7A29-9086-4454-9597-B1A82629FFC8}" sibTransId="{70BDE6F6-3261-4753-9D1B-53909242F67D}"/>
    <dgm:cxn modelId="{C1CCF02F-0F68-428E-9A2A-466DCFD520BE}" srcId="{CC2A87B4-205C-42AA-93A2-B27FC303620D}" destId="{660A22A7-37CA-4B7E-87AA-E35BA5B82556}" srcOrd="0" destOrd="0" parTransId="{AEDCC0F0-F7D6-45D4-984A-B50E110C9D1F}" sibTransId="{CF218E85-BB5C-4FD9-8936-583B930F1946}"/>
    <dgm:cxn modelId="{4001ABE6-63E7-4224-9BF1-3FB8F9EDE318}" type="presOf" srcId="{CC2A87B4-205C-42AA-93A2-B27FC303620D}" destId="{2984A8B6-85E9-40AE-8B81-BA8B58477DF2}" srcOrd="0" destOrd="0" presId="urn:microsoft.com/office/officeart/2005/8/layout/cycle6#2"/>
    <dgm:cxn modelId="{304974B4-6A2E-466F-91FD-C0F49B9C67EC}" type="presOf" srcId="{2B78A2B5-DCEA-4AFC-B14F-1F24A1DED97A}" destId="{9B1E3B87-CFEF-48C3-B3ED-22B7722DA4B2}" srcOrd="0" destOrd="0" presId="urn:microsoft.com/office/officeart/2005/8/layout/cycle6#2"/>
    <dgm:cxn modelId="{EBE1CF79-0A93-416C-A5F9-8BBF32AD734D}" type="presParOf" srcId="{2984A8B6-85E9-40AE-8B81-BA8B58477DF2}" destId="{70BF45C1-8091-454A-8203-C06A7B7590F9}" srcOrd="0" destOrd="0" presId="urn:microsoft.com/office/officeart/2005/8/layout/cycle6#2"/>
    <dgm:cxn modelId="{91143DDA-22C9-4D93-B041-21A61D99E817}" type="presParOf" srcId="{2984A8B6-85E9-40AE-8B81-BA8B58477DF2}" destId="{E9AD9DBB-BD76-47E5-B3B5-DCAABDF708B4}" srcOrd="1" destOrd="0" presId="urn:microsoft.com/office/officeart/2005/8/layout/cycle6#2"/>
    <dgm:cxn modelId="{A0111FBD-5AAD-4284-9120-A5AAA9E0D6EA}" type="presParOf" srcId="{2984A8B6-85E9-40AE-8B81-BA8B58477DF2}" destId="{FACB0322-C0E5-47B2-A30E-4E65DACE54AB}" srcOrd="2" destOrd="0" presId="urn:microsoft.com/office/officeart/2005/8/layout/cycle6#2"/>
    <dgm:cxn modelId="{69CBB11D-B7C1-4F8D-B149-7C83B36E4906}" type="presParOf" srcId="{2984A8B6-85E9-40AE-8B81-BA8B58477DF2}" destId="{F4F0857E-A2A2-4C44-8D9E-738F53CA34B0}" srcOrd="3" destOrd="0" presId="urn:microsoft.com/office/officeart/2005/8/layout/cycle6#2"/>
    <dgm:cxn modelId="{98FBD934-86BA-47F9-BE58-7ADAC8CF6F44}" type="presParOf" srcId="{2984A8B6-85E9-40AE-8B81-BA8B58477DF2}" destId="{B43530C4-5C4D-4873-9C40-D1060ACD455B}" srcOrd="4" destOrd="0" presId="urn:microsoft.com/office/officeart/2005/8/layout/cycle6#2"/>
    <dgm:cxn modelId="{71155398-6DFE-4678-B2AC-863F42AE2AD2}" type="presParOf" srcId="{2984A8B6-85E9-40AE-8B81-BA8B58477DF2}" destId="{947E10C1-872E-48ED-A8EA-CDF548C9E170}" srcOrd="5" destOrd="0" presId="urn:microsoft.com/office/officeart/2005/8/layout/cycle6#2"/>
    <dgm:cxn modelId="{EC049BC7-43BE-47F3-AC60-91327DC5F191}" type="presParOf" srcId="{2984A8B6-85E9-40AE-8B81-BA8B58477DF2}" destId="{9B1E3B87-CFEF-48C3-B3ED-22B7722DA4B2}" srcOrd="6" destOrd="0" presId="urn:microsoft.com/office/officeart/2005/8/layout/cycle6#2"/>
    <dgm:cxn modelId="{E68BAB19-C2D2-407A-9372-4BFDEEDEACBA}" type="presParOf" srcId="{2984A8B6-85E9-40AE-8B81-BA8B58477DF2}" destId="{5DA43FA6-2782-48E4-882C-5BEA84898403}" srcOrd="7" destOrd="0" presId="urn:microsoft.com/office/officeart/2005/8/layout/cycle6#2"/>
    <dgm:cxn modelId="{4B715B26-3255-46D9-A6B2-792CB101C234}" type="presParOf" srcId="{2984A8B6-85E9-40AE-8B81-BA8B58477DF2}" destId="{D354920F-3C18-4773-98FE-F5105B0C4655}" srcOrd="8" destOrd="0" presId="urn:microsoft.com/office/officeart/2005/8/layout/cycle6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077997-AA27-0F47-A051-8D332801D0D9}">
      <dsp:nvSpPr>
        <dsp:cNvPr id="0" name=""/>
        <dsp:cNvSpPr/>
      </dsp:nvSpPr>
      <dsp:spPr>
        <a:xfrm>
          <a:off x="2234703" y="607"/>
          <a:ext cx="1258594" cy="818086"/>
        </a:xfrm>
        <a:prstGeom prst="roundRect">
          <a:avLst/>
        </a:prstGeom>
        <a:solidFill>
          <a:schemeClr val="accent3">
            <a:lumMod val="60000"/>
            <a:lumOff val="40000"/>
            <a:alpha val="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虚拟化技术</a:t>
          </a:r>
          <a:endParaRPr lang="en-US" altLang="zh-CN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（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SDN/NFV)</a:t>
          </a:r>
          <a:endParaRPr 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2234703" y="607"/>
        <a:ext cx="1258594" cy="818086"/>
      </dsp:txXfrm>
    </dsp:sp>
    <dsp:sp modelId="{F9EF1FA7-62F8-4944-8120-F32EB069C24F}">
      <dsp:nvSpPr>
        <dsp:cNvPr id="0" name=""/>
        <dsp:cNvSpPr/>
      </dsp:nvSpPr>
      <dsp:spPr>
        <a:xfrm>
          <a:off x="1228621" y="409650"/>
          <a:ext cx="3270759" cy="3270759"/>
        </a:xfrm>
        <a:custGeom>
          <a:avLst/>
          <a:gdLst/>
          <a:ahLst/>
          <a:cxnLst/>
          <a:rect l="0" t="0" r="0" b="0"/>
          <a:pathLst>
            <a:path>
              <a:moveTo>
                <a:pt x="2273334" y="129564"/>
              </a:moveTo>
              <a:arcTo wR="1635379" hR="1635379" stAng="17577628" swAng="1962857"/>
            </a:path>
          </a:pathLst>
        </a:custGeom>
        <a:noFill/>
        <a:ln w="25400" cap="flat" cmpd="sng" algn="ctr">
          <a:solidFill>
            <a:srgbClr val="45A5B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FF27A-7B82-6F49-9630-176D5F6428DC}">
      <dsp:nvSpPr>
        <dsp:cNvPr id="0" name=""/>
        <dsp:cNvSpPr/>
      </dsp:nvSpPr>
      <dsp:spPr>
        <a:xfrm>
          <a:off x="3790042" y="1130627"/>
          <a:ext cx="1258594" cy="818086"/>
        </a:xfrm>
        <a:prstGeom prst="roundRect">
          <a:avLst/>
        </a:prstGeom>
        <a:solidFill>
          <a:srgbClr val="0066FF">
            <a:alpha val="2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网络切片</a:t>
          </a:r>
          <a:endParaRPr 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3790042" y="1130627"/>
        <a:ext cx="1258594" cy="818086"/>
      </dsp:txXfrm>
    </dsp:sp>
    <dsp:sp modelId="{0D1C23F4-69AC-F746-9207-C89A899E62EE}">
      <dsp:nvSpPr>
        <dsp:cNvPr id="0" name=""/>
        <dsp:cNvSpPr/>
      </dsp:nvSpPr>
      <dsp:spPr>
        <a:xfrm>
          <a:off x="1240516" y="532365"/>
          <a:ext cx="3270759" cy="3270759"/>
        </a:xfrm>
        <a:custGeom>
          <a:avLst/>
          <a:gdLst/>
          <a:ahLst/>
          <a:cxnLst/>
          <a:rect l="0" t="0" r="0" b="0"/>
          <a:pathLst>
            <a:path>
              <a:moveTo>
                <a:pt x="3257232" y="1425476"/>
              </a:moveTo>
              <a:arcTo wR="1635379" hR="1635379" stAng="21157541" swAng="1923496"/>
            </a:path>
          </a:pathLst>
        </a:custGeom>
        <a:noFill/>
        <a:ln w="28575" cap="flat" cmpd="sng" algn="ctr">
          <a:solidFill>
            <a:srgbClr val="45A5B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EE5F6-9BB9-5D44-85A4-95A15983ECB9}">
      <dsp:nvSpPr>
        <dsp:cNvPr id="0" name=""/>
        <dsp:cNvSpPr/>
      </dsp:nvSpPr>
      <dsp:spPr>
        <a:xfrm>
          <a:off x="3417369" y="2859055"/>
          <a:ext cx="1258594" cy="818086"/>
        </a:xfrm>
        <a:prstGeom prst="roundRect">
          <a:avLst/>
        </a:prstGeom>
        <a:solidFill>
          <a:schemeClr val="accent3">
            <a:lumMod val="60000"/>
            <a:lumOff val="40000"/>
            <a:alpha val="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异构接入和多终端形态</a:t>
          </a:r>
          <a:endParaRPr lang="en-US" altLang="zh-CN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3417369" y="2859055"/>
        <a:ext cx="1258594" cy="818086"/>
      </dsp:txXfrm>
    </dsp:sp>
    <dsp:sp modelId="{8DBFBB6F-35EC-664C-8A8F-954FA1049245}">
      <dsp:nvSpPr>
        <dsp:cNvPr id="0" name=""/>
        <dsp:cNvSpPr/>
      </dsp:nvSpPr>
      <dsp:spPr>
        <a:xfrm>
          <a:off x="1352680" y="440470"/>
          <a:ext cx="3270759" cy="3270759"/>
        </a:xfrm>
        <a:custGeom>
          <a:avLst/>
          <a:gdLst/>
          <a:ahLst/>
          <a:cxnLst/>
          <a:rect l="0" t="0" r="0" b="0"/>
          <a:pathLst>
            <a:path>
              <a:moveTo>
                <a:pt x="2056139" y="3215704"/>
              </a:moveTo>
              <a:arcTo wR="1635379" hR="1635379" stAng="4505456" swAng="1847403"/>
            </a:path>
          </a:pathLst>
        </a:custGeom>
        <a:noFill/>
        <a:ln w="25400" cap="flat" cmpd="sng" algn="ctr">
          <a:solidFill>
            <a:srgbClr val="45A5B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D00B3-56C1-476F-A435-4AA440F5323E}">
      <dsp:nvSpPr>
        <dsp:cNvPr id="0" name=""/>
        <dsp:cNvSpPr/>
      </dsp:nvSpPr>
      <dsp:spPr>
        <a:xfrm>
          <a:off x="1273451" y="2959037"/>
          <a:ext cx="1258594" cy="818086"/>
        </a:xfrm>
        <a:prstGeom prst="roundRect">
          <a:avLst/>
        </a:prstGeom>
        <a:solidFill>
          <a:schemeClr val="accent3">
            <a:lumMod val="60000"/>
            <a:lumOff val="40000"/>
            <a:alpha val="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网络能力开放</a:t>
          </a:r>
          <a:endParaRPr 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1273451" y="2959037"/>
        <a:ext cx="1258594" cy="818086"/>
      </dsp:txXfrm>
    </dsp:sp>
    <dsp:sp modelId="{283D5EC7-0361-4110-BE46-90D44EFB7952}">
      <dsp:nvSpPr>
        <dsp:cNvPr id="0" name=""/>
        <dsp:cNvSpPr/>
      </dsp:nvSpPr>
      <dsp:spPr>
        <a:xfrm>
          <a:off x="1228621" y="409650"/>
          <a:ext cx="3270759" cy="3270759"/>
        </a:xfrm>
        <a:custGeom>
          <a:avLst/>
          <a:gdLst/>
          <a:ahLst/>
          <a:cxnLst/>
          <a:rect l="0" t="0" r="0" b="0"/>
          <a:pathLst>
            <a:path>
              <a:moveTo>
                <a:pt x="273434" y="2540681"/>
              </a:moveTo>
              <a:arcTo wR="1635379" hR="1635379" stAng="8783251" swAng="2197317"/>
            </a:path>
          </a:pathLst>
        </a:custGeom>
        <a:noFill/>
        <a:ln w="25400" cap="flat" cmpd="sng" algn="ctr">
          <a:solidFill>
            <a:srgbClr val="45A5B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51411-53A0-4DD3-870B-3BBB5F8E88DF}">
      <dsp:nvSpPr>
        <dsp:cNvPr id="0" name=""/>
        <dsp:cNvSpPr/>
      </dsp:nvSpPr>
      <dsp:spPr>
        <a:xfrm>
          <a:off x="679365" y="1130627"/>
          <a:ext cx="1258594" cy="818086"/>
        </a:xfrm>
        <a:prstGeom prst="roundRect">
          <a:avLst/>
        </a:prstGeom>
        <a:solidFill>
          <a:srgbClr val="0066FF">
            <a:alpha val="2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边缘计算</a:t>
          </a:r>
          <a:endParaRPr lang="en-US" altLang="zh-CN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（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MEC)</a:t>
          </a:r>
          <a:endParaRPr 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679365" y="1130627"/>
        <a:ext cx="1258594" cy="818086"/>
      </dsp:txXfrm>
    </dsp:sp>
    <dsp:sp modelId="{7560D1CA-2C0E-42E5-8A68-48D6FD13934E}">
      <dsp:nvSpPr>
        <dsp:cNvPr id="0" name=""/>
        <dsp:cNvSpPr/>
      </dsp:nvSpPr>
      <dsp:spPr>
        <a:xfrm>
          <a:off x="1228621" y="409650"/>
          <a:ext cx="3270759" cy="3270759"/>
        </a:xfrm>
        <a:custGeom>
          <a:avLst/>
          <a:gdLst/>
          <a:ahLst/>
          <a:cxnLst/>
          <a:rect l="0" t="0" r="0" b="0"/>
          <a:pathLst>
            <a:path>
              <a:moveTo>
                <a:pt x="284801" y="713205"/>
              </a:moveTo>
              <a:arcTo wR="1635379" hR="1635379" stAng="12859515" swAng="1962857"/>
            </a:path>
          </a:pathLst>
        </a:custGeom>
        <a:noFill/>
        <a:ln w="25400" cap="flat" cmpd="sng" algn="ctr">
          <a:solidFill>
            <a:srgbClr val="45A5B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BF45C1-8091-454A-8203-C06A7B7590F9}">
      <dsp:nvSpPr>
        <dsp:cNvPr id="0" name=""/>
        <dsp:cNvSpPr/>
      </dsp:nvSpPr>
      <dsp:spPr>
        <a:xfrm>
          <a:off x="1159471" y="901"/>
          <a:ext cx="887806" cy="577074"/>
        </a:xfrm>
        <a:prstGeom prst="roundRect">
          <a:avLst/>
        </a:prstGeom>
        <a:solidFill>
          <a:srgbClr val="0066FF">
            <a:alpha val="2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业务安全</a:t>
          </a:r>
        </a:p>
      </dsp:txBody>
      <dsp:txXfrm>
        <a:off x="1159471" y="901"/>
        <a:ext cx="887806" cy="577074"/>
      </dsp:txXfrm>
    </dsp:sp>
    <dsp:sp modelId="{FACB0322-C0E5-47B2-A30E-4E65DACE54AB}">
      <dsp:nvSpPr>
        <dsp:cNvPr id="0" name=""/>
        <dsp:cNvSpPr/>
      </dsp:nvSpPr>
      <dsp:spPr>
        <a:xfrm>
          <a:off x="834391" y="289438"/>
          <a:ext cx="1537967" cy="1537967"/>
        </a:xfrm>
        <a:custGeom>
          <a:avLst/>
          <a:gdLst/>
          <a:ahLst/>
          <a:cxnLst/>
          <a:rect l="0" t="0" r="0" b="0"/>
          <a:pathLst>
            <a:path>
              <a:moveTo>
                <a:pt x="1219322" y="145661"/>
              </a:moveTo>
              <a:arcTo wR="768983" hR="768983" stAng="18350846" swAng="3643877"/>
            </a:path>
          </a:pathLst>
        </a:custGeom>
        <a:noFill/>
        <a:ln w="31750" cap="flat" cmpd="sng" algn="ctr">
          <a:solidFill>
            <a:schemeClr val="bg1">
              <a:alpha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0857E-A2A2-4C44-8D9E-738F53CA34B0}">
      <dsp:nvSpPr>
        <dsp:cNvPr id="0" name=""/>
        <dsp:cNvSpPr/>
      </dsp:nvSpPr>
      <dsp:spPr>
        <a:xfrm>
          <a:off x="1825431" y="1154377"/>
          <a:ext cx="887806" cy="577074"/>
        </a:xfrm>
        <a:prstGeom prst="roundRect">
          <a:avLst/>
        </a:prstGeom>
        <a:solidFill>
          <a:srgbClr val="0066FF">
            <a:alpha val="2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终端安全</a:t>
          </a:r>
        </a:p>
      </dsp:txBody>
      <dsp:txXfrm>
        <a:off x="1825431" y="1154377"/>
        <a:ext cx="887806" cy="577074"/>
      </dsp:txXfrm>
    </dsp:sp>
    <dsp:sp modelId="{947E10C1-872E-48ED-A8EA-CDF548C9E170}">
      <dsp:nvSpPr>
        <dsp:cNvPr id="0" name=""/>
        <dsp:cNvSpPr/>
      </dsp:nvSpPr>
      <dsp:spPr>
        <a:xfrm>
          <a:off x="834391" y="289438"/>
          <a:ext cx="1537967" cy="1537967"/>
        </a:xfrm>
        <a:custGeom>
          <a:avLst/>
          <a:gdLst/>
          <a:ahLst/>
          <a:cxnLst/>
          <a:rect l="0" t="0" r="0" b="0"/>
          <a:pathLst>
            <a:path>
              <a:moveTo>
                <a:pt x="1134433" y="1445579"/>
              </a:moveTo>
              <a:arcTo wR="768983" hR="768983" stAng="3697510" swAng="3404980"/>
            </a:path>
          </a:pathLst>
        </a:custGeom>
        <a:noFill/>
        <a:ln w="31750" cap="flat" cmpd="sng" algn="ctr">
          <a:solidFill>
            <a:schemeClr val="bg1">
              <a:alpha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E3B87-CFEF-48C3-B3ED-22B7722DA4B2}">
      <dsp:nvSpPr>
        <dsp:cNvPr id="0" name=""/>
        <dsp:cNvSpPr/>
      </dsp:nvSpPr>
      <dsp:spPr>
        <a:xfrm>
          <a:off x="493512" y="1154377"/>
          <a:ext cx="887806" cy="577074"/>
        </a:xfrm>
        <a:prstGeom prst="roundRect">
          <a:avLst/>
        </a:prstGeom>
        <a:solidFill>
          <a:srgbClr val="0066FF">
            <a:alpha val="2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网络安全</a:t>
          </a:r>
        </a:p>
      </dsp:txBody>
      <dsp:txXfrm>
        <a:off x="493512" y="1154377"/>
        <a:ext cx="887806" cy="577074"/>
      </dsp:txXfrm>
    </dsp:sp>
    <dsp:sp modelId="{D354920F-3C18-4773-98FE-F5105B0C4655}">
      <dsp:nvSpPr>
        <dsp:cNvPr id="0" name=""/>
        <dsp:cNvSpPr/>
      </dsp:nvSpPr>
      <dsp:spPr>
        <a:xfrm>
          <a:off x="834391" y="289438"/>
          <a:ext cx="1537967" cy="1537967"/>
        </a:xfrm>
        <a:custGeom>
          <a:avLst/>
          <a:gdLst/>
          <a:ahLst/>
          <a:cxnLst/>
          <a:rect l="0" t="0" r="0" b="0"/>
          <a:pathLst>
            <a:path>
              <a:moveTo>
                <a:pt x="5063" y="857084"/>
              </a:moveTo>
              <a:arcTo wR="768983" hR="768983" stAng="10405277" swAng="3643877"/>
            </a:path>
          </a:pathLst>
        </a:custGeom>
        <a:noFill/>
        <a:ln w="28575" cap="flat" cmpd="sng" algn="ctr">
          <a:solidFill>
            <a:schemeClr val="bg1">
              <a:alpha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#2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YaHei" panose="020B0503020204020204" pitchFamily="34" charset="-122"/>
              </a:defRPr>
            </a:lvl1pPr>
          </a:lstStyle>
          <a:p>
            <a:fld id="{DC9F516E-26F5-4E6E-9AB7-70D5355CCC68}" type="datetimeFigureOut">
              <a:rPr lang="zh-CN" altLang="en-US" smtClean="0"/>
              <a:pPr/>
              <a:t>2020/6/1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YaHei" panose="020B0503020204020204" pitchFamily="34" charset="-122"/>
              </a:defRPr>
            </a:lvl1pPr>
          </a:lstStyle>
          <a:p>
            <a:fld id="{632926B7-CC66-40D5-8557-BF158EC57A0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已经上升到国家战略，一个</a:t>
            </a:r>
            <a:r>
              <a:rPr lang="en-US" altLang="zh-CN" dirty="0"/>
              <a:t>5G</a:t>
            </a:r>
            <a:r>
              <a:rPr lang="zh-CN" altLang="en-US" dirty="0"/>
              <a:t>标准话语权，大家都知道高通在</a:t>
            </a:r>
            <a:r>
              <a:rPr lang="en-US" altLang="zh-CN" dirty="0"/>
              <a:t>3G</a:t>
            </a:r>
            <a:r>
              <a:rPr lang="zh-CN" altLang="en-US" dirty="0"/>
              <a:t>，</a:t>
            </a:r>
            <a:r>
              <a:rPr lang="en-US" altLang="zh-CN" dirty="0"/>
              <a:t>4G</a:t>
            </a:r>
            <a:r>
              <a:rPr lang="zh-CN" altLang="en-US" dirty="0"/>
              <a:t>通过专利费躺着赚钱；其二是万物互联，国家安全性的关系； </a:t>
            </a:r>
            <a:endParaRPr lang="en-US" altLang="zh-CN" dirty="0"/>
          </a:p>
          <a:p>
            <a:pPr marL="0" marR="0" lvl="0" indent="0" algn="l" defTabSz="8639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意义重大：</a:t>
            </a:r>
            <a:r>
              <a:rPr lang="en-US" altLang="zh-CN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5G</a:t>
            </a: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基建作为新基建的领衔，被高层定调为“</a:t>
            </a:r>
            <a:r>
              <a:rPr lang="zh-CN" altLang="en-US" sz="1100" dirty="0">
                <a:solidFill>
                  <a:srgbClr val="FFC000"/>
                </a:solidFill>
                <a:ea typeface="微软雅黑"/>
                <a:cs typeface="+mn-ea"/>
                <a:sym typeface="+mn-lt"/>
              </a:rPr>
              <a:t>经济发展的新动能</a:t>
            </a: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”。新基建根植于新一轮科技革命和产业变革，既有效推动技术创新突破，也助力传统产业转型升级，</a:t>
            </a:r>
            <a:r>
              <a:rPr lang="zh-CN" altLang="en-US" sz="1100" dirty="0">
                <a:solidFill>
                  <a:srgbClr val="FFC000"/>
                </a:solidFill>
                <a:ea typeface="微软雅黑"/>
                <a:cs typeface="+mn-ea"/>
                <a:sym typeface="+mn-lt"/>
              </a:rPr>
              <a:t>决定了国家的创新水平和经济发展</a:t>
            </a: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素质，支撑了现代化</a:t>
            </a:r>
            <a:r>
              <a:rPr lang="zh-CN" altLang="en-US" sz="1100" dirty="0">
                <a:solidFill>
                  <a:srgbClr val="FFC000"/>
                </a:solidFill>
                <a:ea typeface="微软雅黑"/>
                <a:cs typeface="+mn-ea"/>
                <a:sym typeface="+mn-lt"/>
              </a:rPr>
              <a:t>数字经济体系</a:t>
            </a: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的建设。因此</a:t>
            </a:r>
            <a:r>
              <a:rPr lang="en-US" altLang="zh-CN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5G</a:t>
            </a:r>
            <a:r>
              <a:rPr lang="zh-CN" altLang="en-US" sz="1100" dirty="0">
                <a:solidFill>
                  <a:srgbClr val="00B0F0"/>
                </a:solidFill>
                <a:ea typeface="微软雅黑"/>
                <a:cs typeface="+mn-ea"/>
                <a:sym typeface="+mn-lt"/>
              </a:rPr>
              <a:t>不管是从未来承接的产业规模，还是对新兴产业所起的技术作用来看，都是值得期待的。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642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39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年全国</a:t>
            </a:r>
            <a:r>
              <a:rPr lang="en-US" altLang="zh-CN" dirty="0"/>
              <a:t>5G</a:t>
            </a:r>
            <a:r>
              <a:rPr lang="zh-CN" altLang="en-US" dirty="0"/>
              <a:t>新增基站（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万个，</a:t>
            </a:r>
            <a:r>
              <a:rPr lang="en-US" altLang="zh-CN" dirty="0"/>
              <a:t>2020</a:t>
            </a:r>
            <a:r>
              <a:rPr lang="zh-CN" altLang="en-US" dirty="0"/>
              <a:t>年新增</a:t>
            </a:r>
            <a:r>
              <a:rPr lang="en-US" altLang="zh-CN" dirty="0"/>
              <a:t>50W</a:t>
            </a:r>
            <a:r>
              <a:rPr lang="zh-CN" altLang="en-US" dirty="0"/>
              <a:t>个），浙江预计将完成县级网络覆盖；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鼎桥工业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CPE Ins2,0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发布，整体上</a:t>
            </a:r>
            <a:r>
              <a:rPr lang="en-US" altLang="zh-CN" sz="1200" b="1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2020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年上半年批量上市</a:t>
            </a:r>
            <a:r>
              <a:rPr lang="en-US" altLang="zh-CN" sz="1200" b="1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5G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模组，预计模组价格也将从目前的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$ 140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$</a:t>
            </a:r>
            <a:r>
              <a:rPr lang="zh-CN" altLang="en-US" sz="1200" spc="-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70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3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促进生关系的变革，感知万物，万物互联，人</a:t>
            </a:r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人</a:t>
            </a:r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 人</a:t>
            </a:r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物</a:t>
            </a:r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,  </a:t>
            </a:r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物</a:t>
            </a:r>
            <a:r>
              <a:rPr lang="en-US" altLang="zh-CN" sz="1200" kern="1200" dirty="0">
                <a:solidFill>
                  <a:schemeClr val="tx1"/>
                </a:solidFill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a typeface="+mn-ea"/>
                <a:cs typeface="+mn-cs"/>
              </a:rPr>
              <a:t>物新型关系；</a:t>
            </a:r>
            <a:endParaRPr lang="en-US" altLang="zh-CN" sz="12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98142" indent="-92047">
              <a:spcBef>
                <a:spcPts val="45"/>
              </a:spcBef>
              <a:buFont typeface="Arial"/>
              <a:buChar char="•"/>
              <a:tabLst>
                <a:tab pos="98446" algn="l"/>
              </a:tabLst>
            </a:pPr>
            <a:r>
              <a:rPr lang="zh-CN" altLang="en-US" sz="1200" spc="-3" dirty="0">
                <a:solidFill>
                  <a:srgbClr val="FFFFFF"/>
                </a:solidFill>
                <a:latin typeface="微软雅黑"/>
                <a:cs typeface="微软雅黑"/>
              </a:rPr>
              <a:t>生产工具改进，网络</a:t>
            </a:r>
            <a:r>
              <a:rPr lang="zh-CN" altLang="en-US" sz="1200" dirty="0"/>
              <a:t>连接智能控制，创新使能垂直应用；</a:t>
            </a:r>
            <a:endParaRPr lang="en-US" altLang="zh-CN" sz="1200" dirty="0"/>
          </a:p>
          <a:p>
            <a:pPr marL="98142" indent="-92047">
              <a:spcBef>
                <a:spcPts val="45"/>
              </a:spcBef>
              <a:buFont typeface="Arial"/>
              <a:buChar char="•"/>
              <a:tabLst>
                <a:tab pos="98446" algn="l"/>
              </a:tabLst>
            </a:pPr>
            <a:r>
              <a:rPr lang="zh-CN" altLang="en-US" sz="1200" dirty="0"/>
              <a:t>生产力提升，基于云大物的新应用，高算力、新算法；</a:t>
            </a:r>
          </a:p>
          <a:p>
            <a:pPr marL="98142" indent="-92047">
              <a:spcBef>
                <a:spcPts val="45"/>
              </a:spcBef>
              <a:buFont typeface="Arial"/>
              <a:buChar char="•"/>
              <a:tabLst>
                <a:tab pos="98446" algn="l"/>
              </a:tabLst>
            </a:pPr>
            <a:endParaRPr lang="zh-CN" altLang="en-US" sz="1200" dirty="0">
              <a:latin typeface="微软雅黑"/>
              <a:cs typeface="微软雅黑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300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新媒体，直播；海上，陆地等实时直播数据回传，疫情期间很多企业产品发布，活动信息；基于</a:t>
            </a:r>
            <a:r>
              <a:rPr lang="en-US" altLang="zh-CN" dirty="0"/>
              <a:t>ARVR</a:t>
            </a:r>
            <a:r>
              <a:rPr lang="zh-CN" altLang="en-US" dirty="0"/>
              <a:t>，通过</a:t>
            </a:r>
            <a:r>
              <a:rPr lang="en-US" altLang="zh-CN" dirty="0"/>
              <a:t>VR</a:t>
            </a:r>
            <a:r>
              <a:rPr lang="zh-CN" altLang="en-US" dirty="0"/>
              <a:t>看到选手信息，排名，多角度等，自由视角观看比赛；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89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Threats: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SEPP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数据保护策略被修改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defTabSz="733305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、对端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SEPP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的信任被修改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defTabSz="733305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Protection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协商安全策略，屏蔽不信任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对应用层做检查，加密传输或修改敏感信元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defTabSz="733305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/>
              </a:rPr>
              <a:t>、逐跳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宋体"/>
              </a:rPr>
              <a:t>TLS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，保护数据安全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defTabSz="733305">
              <a:lnSpc>
                <a:spcPct val="150000"/>
              </a:lnSpc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  <a:cs typeface="宋体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5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856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bg1"/>
                </a:solidFill>
              </a:rPr>
              <a:t>面向</a:t>
            </a:r>
            <a:r>
              <a:rPr lang="en-US" altLang="zh-CN" sz="1200" dirty="0">
                <a:solidFill>
                  <a:schemeClr val="bg1"/>
                </a:solidFill>
              </a:rPr>
              <a:t>5G</a:t>
            </a:r>
            <a:r>
              <a:rPr lang="zh-CN" altLang="en-US" sz="1200" dirty="0">
                <a:solidFill>
                  <a:schemeClr val="bg1"/>
                </a:solidFill>
              </a:rPr>
              <a:t>网络全场景，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5DDFB-AE43-4F1C-9C10-68DEAB1DD5E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76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98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</a:rPr>
              <a:t>构建功能完备、能力领先的安全防护体系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聚焦集约化安全中台能力建设</a:t>
            </a:r>
          </a:p>
          <a:p>
            <a:pPr marL="361950" indent="-180975">
              <a:lnSpc>
                <a:spcPts val="1980"/>
              </a:lnSpc>
              <a:buSzPct val="91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资产安全管理能力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180975">
              <a:lnSpc>
                <a:spcPts val="1980"/>
              </a:lnSpc>
              <a:buSzPct val="91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综合态势感知能力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180975">
              <a:lnSpc>
                <a:spcPts val="1980"/>
              </a:lnSpc>
              <a:buSzPct val="91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安全攻防演练能力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180975">
              <a:lnSpc>
                <a:spcPts val="1980"/>
              </a:lnSpc>
              <a:buSzPct val="91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终端安全管控能力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180975">
              <a:lnSpc>
                <a:spcPts val="1980"/>
              </a:lnSpc>
              <a:buSzPct val="91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网站内容监测能力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8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、域控、互联网暴露面等薄弱环节的安全加固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加快威胁监测处置能力部署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加强安全意识宣贯和账号管控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配合总部资产安全、态势感知和终端安全等相关平台实施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884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各方协同，合力构建5G安全生态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26B7-CC66-40D5-8557-BF158EC57A0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06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B93F1B-E2E6-444D-A1A7-8EBE0817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CB7EA13-78FC-5F41-95BD-500041D4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12645-EF4B-454C-8825-625ED4B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D551E5-9F2B-B341-9C93-335C51B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CCB1257-93FE-A640-A16C-807A1E2E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66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451CEB-2186-8043-9210-8A88DAA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6818D4B-9EED-6B4D-96EC-AD8DF7F4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AD1C3E-DA81-2341-A90B-ABED60C0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F08FF06-E88B-6445-99A9-0764238F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9FC4D9-DB65-A843-B934-6960AF8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52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17350D2-C653-4D41-AB47-7E7294B3A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C2E0585-D116-ED4C-8E33-BA0B798B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62A10B-71C1-FD4D-91C7-08B5B487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3A21363-9367-544F-8668-62A02648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5194C41-DB71-2D44-A42F-E45B7F9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328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70358"/>
            <a:ext cx="12192000" cy="810937"/>
          </a:xfrm>
          <a:prstGeom prst="rect">
            <a:avLst/>
          </a:prstGeom>
        </p:spPr>
        <p:txBody>
          <a:bodyPr lIns="144000" tIns="36000" rIns="144000" bIns="36000">
            <a:noAutofit/>
          </a:bodyPr>
          <a:lstStyle>
            <a:lvl1pPr marL="0" marR="0" indent="0" algn="l" defTabSz="12193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818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369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A42FEE-9578-AA4B-B93A-D19051CC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78F836-38C8-4C4F-A82F-E8B12C2C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B9A223-E7E0-514F-9C0C-E9A9652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FEB9D0-A447-3C4E-881B-FFF4E2FB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046F7B0-D5A7-DC43-940D-C5C7A39B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695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87075A-9ACC-2143-B169-05159F3D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482AE79-2A29-F842-84E4-8DDF2FF2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07E8D41-129F-284A-9E4F-759A0F44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4D70AB-A6C9-D54F-91B9-CE4B93EE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7E4159B-8069-0C40-B136-520BB7C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750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66C137-E932-3346-A808-B5DB168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D41262-92BC-644F-AC57-D5C979658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20340CC-43B4-7347-AC06-88C5DFE65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6AD8E8C-39E1-8C40-AFA1-35D5005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843417C-5CAB-9B43-88AC-36EFA4A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E467E71-EC70-B84D-A136-CC7CD6F8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24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0EE68E-75D3-4B42-BEBC-D9722D5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D8A06D1-1163-EF46-A652-3545D2C6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014320E-E1D5-394E-9DE2-2F69B81B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D760EF1-9EF1-DB4A-8E9F-9802BD16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3A40419-4916-0C44-B461-08E8F683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60F2F13-E4E2-0442-876E-1AA07D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073C05-B223-FB4B-8412-130EC5A3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417D737-2F77-EC46-88AE-E8FBD407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22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FD00E2-79F6-284F-BF9D-09903716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8E73927-AD25-F240-8593-D929A19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6B83217-6023-7042-9367-24FA3DA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10BF712-3CA8-3042-90D1-02409473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006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04BD83E-AF0B-A44D-979A-42590D93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5FF4868-B4EF-8D4A-B2AE-16880CA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0157C30-C575-5944-851F-6CA27D48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4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FF1D35-86D4-934B-A6D5-2A956A2A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22B7AC4-CB8F-9844-A03E-7A88BC76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8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2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2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EC5533B-764B-314B-9D54-C3D9C3CE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021E94B-DB16-3446-A0EB-889380D1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DAC601F-241B-A34D-9328-902670CD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B16E3C1-14B1-C044-A51D-71040177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415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23B7D5-168A-BC4F-867E-39BCD76C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E463002-0DFC-804D-8562-BB8658D2B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DD91372-D057-A04F-9FF7-B8F2A260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1F020C4-E247-8E4D-9AF3-D068EC3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B617CBE-6799-2E49-ADC2-28FA74F5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AD40E-A014-4E48-8A5D-340E628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28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295ABAA-7518-0B4A-94D3-594206FB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8CADF39-3CDE-EA46-9732-A309D87F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60CE1DF-750E-2F4E-9A32-8BE4439BA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7E8A965-2361-FF41-847D-925035582BCA}" type="datetimeFigureOut">
              <a:rPr kumimoji="1" lang="zh-CN" altLang="en-US" smtClean="0"/>
              <a:pPr/>
              <a:t>2020/6/1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384542-8F97-1744-87C6-8E9D6BBBB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AC6FCB-17FB-3E4C-B343-76F1D5D1C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5BA9014-3065-2F40-82BB-3FFEC1D35B3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image" Target="../media/image55.jpeg"/><Relationship Id="rId18" Type="http://schemas.openxmlformats.org/officeDocument/2006/relationships/image" Target="../media/image60.jpeg"/><Relationship Id="rId3" Type="http://schemas.openxmlformats.org/officeDocument/2006/relationships/image" Target="../media/image45.jpeg"/><Relationship Id="rId21" Type="http://schemas.openxmlformats.org/officeDocument/2006/relationships/image" Target="../media/image7.png"/><Relationship Id="rId7" Type="http://schemas.openxmlformats.org/officeDocument/2006/relationships/image" Target="../media/image49.png"/><Relationship Id="rId12" Type="http://schemas.openxmlformats.org/officeDocument/2006/relationships/image" Target="../media/image54.jpeg"/><Relationship Id="rId17" Type="http://schemas.openxmlformats.org/officeDocument/2006/relationships/image" Target="../media/image5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11" Type="http://schemas.openxmlformats.org/officeDocument/2006/relationships/image" Target="../media/image53.jpeg"/><Relationship Id="rId5" Type="http://schemas.openxmlformats.org/officeDocument/2006/relationships/image" Target="../media/image47.jpeg"/><Relationship Id="rId15" Type="http://schemas.openxmlformats.org/officeDocument/2006/relationships/image" Target="../media/image57.jpeg"/><Relationship Id="rId10" Type="http://schemas.openxmlformats.org/officeDocument/2006/relationships/image" Target="../media/image52.jpeg"/><Relationship Id="rId19" Type="http://schemas.openxmlformats.org/officeDocument/2006/relationships/image" Target="../media/image61.png"/><Relationship Id="rId4" Type="http://schemas.openxmlformats.org/officeDocument/2006/relationships/image" Target="../media/image46.jpeg"/><Relationship Id="rId9" Type="http://schemas.openxmlformats.org/officeDocument/2006/relationships/image" Target="../media/image51.jpe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7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9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9.svg"/><Relationship Id="rId4" Type="http://schemas.openxmlformats.org/officeDocument/2006/relationships/diagramQuickStyle" Target="../diagrams/quickStyle1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1.w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06BC415-2609-1D47-8200-3AA2D6B930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308269" y="209768"/>
            <a:ext cx="2364593" cy="51951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360585" y="1711105"/>
            <a:ext cx="14025441" cy="3085681"/>
            <a:chOff x="-2443220" y="1339913"/>
            <a:chExt cx="16468661" cy="4009134"/>
          </a:xfrm>
        </p:grpSpPr>
        <p:pic>
          <p:nvPicPr>
            <p:cNvPr id="20490" name="Picture 10" descr="http://www.diyiziti.com/Res/Images/Temp/341/715c84b68041421c8da95166ad38348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2443220" y="3063046"/>
              <a:ext cx="10858500" cy="2286001"/>
            </a:xfrm>
            <a:prstGeom prst="rect">
              <a:avLst/>
            </a:prstGeom>
            <a:noFill/>
          </p:spPr>
        </p:pic>
        <p:pic>
          <p:nvPicPr>
            <p:cNvPr id="20492" name="Picture 12" descr="http://www.diyiziti.com/Res/Images/Temp/341/3854cf680708489aa42ddf0ee44773a0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6941" y="2933323"/>
              <a:ext cx="10858500" cy="2286001"/>
            </a:xfrm>
            <a:prstGeom prst="rect">
              <a:avLst/>
            </a:prstGeom>
            <a:noFill/>
          </p:spPr>
        </p:pic>
        <p:pic>
          <p:nvPicPr>
            <p:cNvPr id="20494" name="Picture 14" descr="http://www.diyiziti.com/Res/Images/Temp/341/44dddab36fcb428797e65fd0ab58e46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8873" y="1339913"/>
              <a:ext cx="10858499" cy="2286001"/>
            </a:xfrm>
            <a:prstGeom prst="rect">
              <a:avLst/>
            </a:prstGeom>
            <a:noFill/>
          </p:spPr>
        </p:pic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4623137" y="4796786"/>
            <a:ext cx="2262158" cy="777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浙江联通信息安全部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5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1310149" y="1137655"/>
            <a:ext cx="115016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685165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秉持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“主动、协同、集约、价值”的安全理念，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聚焦集约化安全中台能力建设，加强安全防护体系建设。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93232" y="1678995"/>
            <a:ext cx="9394618" cy="4491069"/>
            <a:chOff x="814388" y="2125802"/>
            <a:chExt cx="10670879" cy="4534032"/>
          </a:xfrm>
        </p:grpSpPr>
        <p:sp>
          <p:nvSpPr>
            <p:cNvPr id="7" name="矩形 6"/>
            <p:cNvSpPr/>
            <p:nvPr/>
          </p:nvSpPr>
          <p:spPr bwMode="auto">
            <a:xfrm>
              <a:off x="814388" y="3010291"/>
              <a:ext cx="770541" cy="2483125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9525">
              <a:noFill/>
              <a:miter lim="800000"/>
            </a:ln>
          </p:spPr>
          <p:txBody>
            <a:bodyPr lIns="0" tIns="45719" rIns="0" bIns="45719" anchor="ctr"/>
            <a:lstStyle/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中台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14388" y="2148124"/>
              <a:ext cx="755948" cy="793151"/>
            </a:xfrm>
            <a:prstGeom prst="rect">
              <a:avLst/>
            </a:prstGeom>
            <a:solidFill>
              <a:srgbClr val="0066FF">
                <a:alpha val="32000"/>
              </a:srgbClr>
            </a:solidFill>
            <a:ln w="9525">
              <a:noFill/>
              <a:miter lim="800000"/>
            </a:ln>
          </p:spPr>
          <p:txBody>
            <a:bodyPr lIns="0" tIns="45719" rIns="0" bIns="45719" anchor="ctr"/>
            <a:lstStyle/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14388" y="5579148"/>
              <a:ext cx="770541" cy="1080686"/>
            </a:xfrm>
            <a:prstGeom prst="rect">
              <a:avLst/>
            </a:prstGeom>
            <a:solidFill>
              <a:srgbClr val="0066FF">
                <a:alpha val="35000"/>
              </a:srgbClr>
            </a:solidFill>
            <a:ln w="9525">
              <a:noFill/>
              <a:miter lim="800000"/>
            </a:ln>
          </p:spPr>
          <p:txBody>
            <a:bodyPr lIns="0" tIns="45719" rIns="0" bIns="45719" anchor="ctr"/>
            <a:lstStyle/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12192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125"/>
            <p:cNvSpPr txBox="1"/>
            <p:nvPr/>
          </p:nvSpPr>
          <p:spPr>
            <a:xfrm rot="16200000">
              <a:off x="1898521" y="5724431"/>
              <a:ext cx="805611" cy="29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/>
              <a:r>
                <a:rPr lang="en-US" altLang="zh-CN" sz="106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I-</a:t>
              </a:r>
              <a:r>
                <a:rPr lang="en-US" altLang="zh-CN" sz="1065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Paa</a:t>
              </a:r>
              <a:endParaRPr lang="zh-CN" altLang="en-US" sz="106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42771" y="6216978"/>
              <a:ext cx="9542496" cy="412694"/>
            </a:xfrm>
            <a:prstGeom prst="rect">
              <a:avLst/>
            </a:prstGeom>
            <a:solidFill>
              <a:srgbClr val="0066FF">
                <a:alpha val="2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安全基线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63305" y="5556827"/>
              <a:ext cx="4602677" cy="545640"/>
            </a:xfrm>
            <a:prstGeom prst="rect">
              <a:avLst/>
            </a:prstGeom>
            <a:solidFill>
              <a:schemeClr val="accent3">
                <a:lumMod val="75000"/>
                <a:alpha val="13000"/>
              </a:schemeClr>
            </a:solidFill>
            <a:ln w="38100" cap="flat" cmpd="sng" algn="ctr">
              <a:solidFill>
                <a:srgbClr val="AEB795">
                  <a:shade val="95000"/>
                  <a:satMod val="105000"/>
                  <a:alpha val="66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t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网络资源安全防护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942772" y="2125802"/>
              <a:ext cx="9542491" cy="779126"/>
              <a:chOff x="2440385" y="1397847"/>
              <a:chExt cx="6903789" cy="954215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2440385" y="1397847"/>
                <a:ext cx="6903789" cy="954215"/>
              </a:xfrm>
              <a:prstGeom prst="rect">
                <a:avLst/>
              </a:prstGeom>
              <a:solidFill>
                <a:srgbClr val="9900FF">
                  <a:alpha val="14000"/>
                </a:srgbClr>
              </a:solidFill>
              <a:ln w="34925" cap="flat" cmpd="sng" algn="ctr">
                <a:solidFill>
                  <a:schemeClr val="bg1">
                    <a:lumMod val="65000"/>
                    <a:alpha val="6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圆角矩形 174"/>
              <p:cNvSpPr/>
              <p:nvPr/>
            </p:nvSpPr>
            <p:spPr>
              <a:xfrm>
                <a:off x="2503341" y="1581024"/>
                <a:ext cx="1438507" cy="561281"/>
              </a:xfrm>
              <a:prstGeom prst="roundRect">
                <a:avLst/>
              </a:prstGeom>
              <a:solidFill>
                <a:srgbClr val="0066FF">
                  <a:alpha val="4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</a:t>
                </a:r>
                <a:r>
                  <a:rPr lang="zh-CN" altLang="en-US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安全</a:t>
                </a:r>
                <a:endParaRPr lang="en-US" altLang="zh-CN" sz="1335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圆角矩形 175"/>
              <p:cNvSpPr/>
              <p:nvPr/>
            </p:nvSpPr>
            <p:spPr>
              <a:xfrm>
                <a:off x="4006292" y="1581944"/>
                <a:ext cx="1438505" cy="561281"/>
              </a:xfrm>
              <a:prstGeom prst="roundRect">
                <a:avLst/>
              </a:prstGeom>
              <a:solidFill>
                <a:srgbClr val="0066FF">
                  <a:alpha val="4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专项治理</a:t>
                </a:r>
                <a:endParaRPr lang="en-US" altLang="zh-CN" sz="1335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圆角矩形 176"/>
              <p:cNvSpPr/>
              <p:nvPr/>
            </p:nvSpPr>
            <p:spPr>
              <a:xfrm>
                <a:off x="5509239" y="1581024"/>
                <a:ext cx="1174267" cy="561281"/>
              </a:xfrm>
              <a:prstGeom prst="roundRect">
                <a:avLst/>
              </a:prstGeom>
              <a:solidFill>
                <a:srgbClr val="0066FF">
                  <a:alpha val="4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应用安全</a:t>
                </a:r>
                <a:endParaRPr lang="en-US" altLang="zh-CN" sz="1335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圆角矩形 177"/>
              <p:cNvSpPr/>
              <p:nvPr/>
            </p:nvSpPr>
            <p:spPr>
              <a:xfrm>
                <a:off x="7986655" y="1592450"/>
                <a:ext cx="1303328" cy="549855"/>
              </a:xfrm>
              <a:prstGeom prst="roundRect">
                <a:avLst/>
              </a:prstGeom>
              <a:solidFill>
                <a:srgbClr val="0066FF">
                  <a:alpha val="4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威胁情报</a:t>
                </a:r>
                <a:endParaRPr lang="en-US" altLang="zh-CN" sz="1335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圆角矩形 178"/>
              <p:cNvSpPr/>
              <p:nvPr/>
            </p:nvSpPr>
            <p:spPr>
              <a:xfrm>
                <a:off x="6747948" y="1592450"/>
                <a:ext cx="1174267" cy="549855"/>
              </a:xfrm>
              <a:prstGeom prst="roundRect">
                <a:avLst/>
              </a:prstGeom>
              <a:solidFill>
                <a:srgbClr val="0066FF">
                  <a:alpha val="4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/>
              <a:lstStyle/>
              <a:p>
                <a:pPr algn="ctr"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35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业务安全</a:t>
                </a:r>
                <a:endParaRPr lang="en-US" altLang="zh-CN" sz="1335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 bwMode="auto">
            <a:xfrm>
              <a:off x="1942771" y="2987968"/>
              <a:ext cx="9542496" cy="1227921"/>
            </a:xfrm>
            <a:prstGeom prst="rect">
              <a:avLst/>
            </a:prstGeom>
            <a:solidFill>
              <a:srgbClr val="00B0F0">
                <a:alpha val="9000"/>
              </a:srgb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Ins="0" rtlCol="0" anchor="ctr"/>
            <a:lstStyle/>
            <a:p>
              <a:pPr algn="ctr" defTabSz="1219200" eaLnBrk="0" hangingPunct="0">
                <a:lnSpc>
                  <a:spcPct val="130000"/>
                </a:lnSpc>
                <a:buClr>
                  <a:srgbClr val="C00000"/>
                </a:buClr>
                <a:defRPr/>
              </a:pPr>
              <a:endPara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25"/>
            <p:cNvSpPr txBox="1"/>
            <p:nvPr/>
          </p:nvSpPr>
          <p:spPr>
            <a:xfrm rot="16200000">
              <a:off x="1733292" y="3334329"/>
              <a:ext cx="1016057" cy="453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1219200"/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平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defTabSz="1219200"/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台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defTabSz="1219200"/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安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defTabSz="1219200"/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全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942767" y="4318617"/>
              <a:ext cx="9542496" cy="1166958"/>
            </a:xfrm>
            <a:prstGeom prst="rect">
              <a:avLst/>
            </a:prstGeom>
            <a:solidFill>
              <a:srgbClr val="00B0F0">
                <a:alpha val="9000"/>
              </a:srgbClr>
            </a:solidFill>
            <a:ln w="38100" cap="flat" cmpd="sng" algn="ctr">
              <a:solidFill>
                <a:schemeClr val="tx1">
                  <a:lumMod val="50000"/>
                  <a:lumOff val="50000"/>
                  <a:alpha val="48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Ins="0" rtlCol="0" anchor="ctr"/>
            <a:lstStyle/>
            <a:p>
              <a:pPr algn="ctr" defTabSz="1219200" eaLnBrk="0" hangingPunct="0">
                <a:lnSpc>
                  <a:spcPct val="130000"/>
                </a:lnSpc>
                <a:buClr>
                  <a:srgbClr val="C00000"/>
                </a:buClr>
                <a:defRPr/>
              </a:pPr>
              <a:endPara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90"/>
            <p:cNvSpPr/>
            <p:nvPr/>
          </p:nvSpPr>
          <p:spPr bwMode="auto">
            <a:xfrm>
              <a:off x="7143786" y="4459183"/>
              <a:ext cx="3894478" cy="895319"/>
            </a:xfrm>
            <a:prstGeom prst="roundRect">
              <a:avLst/>
            </a:prstGeom>
            <a:solidFill>
              <a:srgbClr val="45A5B5">
                <a:alpha val="40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t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数据安全保障能力</a:t>
              </a:r>
            </a:p>
          </p:txBody>
        </p:sp>
        <p:sp>
          <p:nvSpPr>
            <p:cNvPr id="18" name="文本框 125"/>
            <p:cNvSpPr txBox="1"/>
            <p:nvPr/>
          </p:nvSpPr>
          <p:spPr>
            <a:xfrm>
              <a:off x="2150300" y="4460505"/>
              <a:ext cx="196896" cy="82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200"/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数据安全</a:t>
              </a:r>
            </a:p>
          </p:txBody>
        </p:sp>
        <p:sp>
          <p:nvSpPr>
            <p:cNvPr id="19" name="圆角矩形 195"/>
            <p:cNvSpPr/>
            <p:nvPr/>
          </p:nvSpPr>
          <p:spPr bwMode="auto">
            <a:xfrm>
              <a:off x="2766150" y="4459183"/>
              <a:ext cx="3761060" cy="895321"/>
            </a:xfrm>
            <a:prstGeom prst="roundRect">
              <a:avLst/>
            </a:prstGeom>
            <a:solidFill>
              <a:srgbClr val="45A5B5">
                <a:alpha val="40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t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安全大数据分析能力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8382" y="5568612"/>
              <a:ext cx="4766884" cy="545640"/>
            </a:xfrm>
            <a:prstGeom prst="rect">
              <a:avLst/>
            </a:prstGeom>
            <a:solidFill>
              <a:srgbClr val="0066FF">
                <a:alpha val="10000"/>
              </a:srgbClr>
            </a:solidFill>
            <a:ln w="38100" cap="flat" cmpd="sng" algn="ctr">
              <a:solidFill>
                <a:srgbClr val="AEB795">
                  <a:shade val="95000"/>
                  <a:satMod val="105000"/>
                  <a:alpha val="53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t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1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资源安全防护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857754" y="5813969"/>
              <a:ext cx="757249" cy="240322"/>
            </a:xfrm>
            <a:prstGeom prst="rect">
              <a:avLst/>
            </a:prstGeom>
            <a:solidFill>
              <a:schemeClr val="bg1">
                <a:lumMod val="65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防病毒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811299" y="5813971"/>
              <a:ext cx="717094" cy="24032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主机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779833" y="5813971"/>
              <a:ext cx="704146" cy="240320"/>
            </a:xfrm>
            <a:prstGeom prst="rect">
              <a:avLst/>
            </a:prstGeom>
            <a:solidFill>
              <a:schemeClr val="bg1">
                <a:lumMod val="65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9673423" y="5813969"/>
              <a:ext cx="679216" cy="24032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195"/>
            <p:cNvSpPr/>
            <p:nvPr/>
          </p:nvSpPr>
          <p:spPr bwMode="auto">
            <a:xfrm>
              <a:off x="3566434" y="3070110"/>
              <a:ext cx="784371" cy="1082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漏洞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管控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圆角矩形 195"/>
            <p:cNvSpPr/>
            <p:nvPr/>
          </p:nvSpPr>
          <p:spPr bwMode="auto">
            <a:xfrm>
              <a:off x="6517652" y="3070110"/>
              <a:ext cx="779071" cy="1074650"/>
            </a:xfrm>
            <a:prstGeom prst="roundRect">
              <a:avLst/>
            </a:prstGeom>
            <a:solidFill>
              <a:srgbClr val="003BA4">
                <a:alpha val="38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管控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195"/>
            <p:cNvSpPr/>
            <p:nvPr/>
          </p:nvSpPr>
          <p:spPr bwMode="auto">
            <a:xfrm>
              <a:off x="4521248" y="3070110"/>
              <a:ext cx="779071" cy="1073664"/>
            </a:xfrm>
            <a:prstGeom prst="roundRect">
              <a:avLst/>
            </a:prstGeom>
            <a:solidFill>
              <a:srgbClr val="003BA4">
                <a:alpha val="38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账号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管控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15656" y="4828961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集中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2514" y="4828961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建模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96229" y="4828961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69372" y="4828961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05038" y="4828962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脱敏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331896" y="4828962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防护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85611" y="4828962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行为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审计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58754" y="4828962"/>
              <a:ext cx="951637" cy="5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敏感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识别</a:t>
              </a:r>
            </a:p>
          </p:txBody>
        </p:sp>
        <p:sp>
          <p:nvSpPr>
            <p:cNvPr id="36" name="圆角矩形 195"/>
            <p:cNvSpPr/>
            <p:nvPr/>
          </p:nvSpPr>
          <p:spPr bwMode="auto">
            <a:xfrm>
              <a:off x="2558494" y="3070110"/>
              <a:ext cx="779071" cy="1073664"/>
            </a:xfrm>
            <a:prstGeom prst="roundRect">
              <a:avLst/>
            </a:prstGeom>
            <a:solidFill>
              <a:srgbClr val="003BA4">
                <a:alpha val="38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综合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态势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感知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圆角矩形 195"/>
            <p:cNvSpPr/>
            <p:nvPr/>
          </p:nvSpPr>
          <p:spPr bwMode="auto">
            <a:xfrm>
              <a:off x="8514056" y="3070110"/>
              <a:ext cx="779071" cy="1073664"/>
            </a:xfrm>
            <a:prstGeom prst="roundRect">
              <a:avLst/>
            </a:prstGeom>
            <a:solidFill>
              <a:srgbClr val="003BA4">
                <a:alpha val="38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大数据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圆角矩形 195"/>
            <p:cNvSpPr/>
            <p:nvPr/>
          </p:nvSpPr>
          <p:spPr bwMode="auto">
            <a:xfrm>
              <a:off x="10476260" y="3070110"/>
              <a:ext cx="779071" cy="1073664"/>
            </a:xfrm>
            <a:prstGeom prst="roundRect">
              <a:avLst/>
            </a:prstGeom>
            <a:solidFill>
              <a:srgbClr val="003BA4">
                <a:alpha val="38000"/>
              </a:srgb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物联网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圆角矩形 195"/>
            <p:cNvSpPr/>
            <p:nvPr/>
          </p:nvSpPr>
          <p:spPr bwMode="auto">
            <a:xfrm>
              <a:off x="7525592" y="3070110"/>
              <a:ext cx="779071" cy="10736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网站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检测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圆角矩形 195"/>
            <p:cNvSpPr/>
            <p:nvPr/>
          </p:nvSpPr>
          <p:spPr bwMode="auto">
            <a:xfrm>
              <a:off x="5529187" y="3070110"/>
              <a:ext cx="779071" cy="10746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攻防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实验</a:t>
              </a:r>
              <a:endParaRPr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510102" y="5801589"/>
              <a:ext cx="3817585" cy="252701"/>
              <a:chOff x="2363652" y="5782114"/>
              <a:chExt cx="2327459" cy="257802"/>
            </a:xfrm>
          </p:grpSpPr>
          <p:sp>
            <p:nvSpPr>
              <p:cNvPr id="43" name="矩形 42"/>
              <p:cNvSpPr/>
              <p:nvPr/>
            </p:nvSpPr>
            <p:spPr bwMode="auto">
              <a:xfrm>
                <a:off x="2363652" y="5782114"/>
                <a:ext cx="324000" cy="24517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31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Tx/>
                  <a:buNone/>
                  <a:defRPr/>
                </a:pPr>
                <a:r>
                  <a:rPr kumimoji="0" lang="en-US" altLang="zh-CN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DDoS</a:t>
                </a: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766936" y="5784810"/>
                <a:ext cx="1924175" cy="255106"/>
                <a:chOff x="2766936" y="5784810"/>
                <a:chExt cx="1924175" cy="255106"/>
              </a:xfrm>
            </p:grpSpPr>
            <p:sp>
              <p:nvSpPr>
                <p:cNvPr id="45" name="矩形 44"/>
                <p:cNvSpPr/>
                <p:nvPr/>
              </p:nvSpPr>
              <p:spPr bwMode="auto">
                <a:xfrm>
                  <a:off x="3184633" y="5794745"/>
                  <a:ext cx="521944" cy="2451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31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Tx/>
                    <a:buNone/>
                    <a:defRPr/>
                  </a:pPr>
                  <a:r>
                    <a:rPr kumimoji="0" lang="zh-CN" alt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异常拦截</a:t>
                  </a:r>
                  <a:endParaRPr kumimoji="0" lang="en-US" altLang="zh-CN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 bwMode="auto">
                <a:xfrm>
                  <a:off x="3809273" y="5794745"/>
                  <a:ext cx="445244" cy="24517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24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Tx/>
                    <a:buNone/>
                    <a:defRPr/>
                  </a:pPr>
                  <a:r>
                    <a:rPr lang="en-US" altLang="zh-CN" sz="800" b="1" kern="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IDS/IPS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4331111" y="5794743"/>
                  <a:ext cx="360000" cy="24517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31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Tx/>
                    <a:buNone/>
                    <a:defRPr/>
                  </a:pPr>
                  <a:r>
                    <a:rPr kumimoji="0" lang="zh-CN" alt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防火墙</a:t>
                  </a:r>
                  <a:endParaRPr kumimoji="0" lang="en-US" altLang="zh-CN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766936" y="5784810"/>
                  <a:ext cx="341101" cy="245171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2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Tx/>
                    <a:buNone/>
                    <a:defRPr/>
                  </a:pPr>
                  <a:r>
                    <a:rPr kumimoji="0" lang="zh-CN" alt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僵木蠕</a:t>
                  </a:r>
                  <a:endParaRPr kumimoji="0" lang="en-US" altLang="zh-CN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42" name="矩形 41"/>
            <p:cNvSpPr/>
            <p:nvPr/>
          </p:nvSpPr>
          <p:spPr bwMode="auto">
            <a:xfrm>
              <a:off x="10487237" y="5813971"/>
              <a:ext cx="729144" cy="240320"/>
            </a:xfrm>
            <a:prstGeom prst="rect">
              <a:avLst/>
            </a:prstGeom>
            <a:solidFill>
              <a:schemeClr val="bg1">
                <a:lumMod val="65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>
              <a:no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00000"/>
                </a:buClr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补丁管理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圆角矩形 195"/>
          <p:cNvSpPr/>
          <p:nvPr/>
        </p:nvSpPr>
        <p:spPr bwMode="auto">
          <a:xfrm>
            <a:off x="9957472" y="2608128"/>
            <a:ext cx="626355" cy="105731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>
            <a:no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endParaRPr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551958" y="354997"/>
            <a:ext cx="1139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、构建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完备、领先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的集约化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安全中台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能力和体系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64" name="图片 63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23" r="23030"/>
          <a:stretch/>
        </p:blipFill>
        <p:spPr>
          <a:xfrm>
            <a:off x="-992056" y="2305708"/>
            <a:ext cx="3424138" cy="3369115"/>
          </a:xfrm>
          <a:prstGeom prst="rect">
            <a:avLst/>
          </a:prstGeom>
        </p:spPr>
      </p:pic>
      <p:sp>
        <p:nvSpPr>
          <p:cNvPr id="67" name="等腰三角形 66"/>
          <p:cNvSpPr/>
          <p:nvPr/>
        </p:nvSpPr>
        <p:spPr>
          <a:xfrm rot="5400000">
            <a:off x="1326620" y="3934465"/>
            <a:ext cx="1452688" cy="114220"/>
          </a:xfrm>
          <a:prstGeom prst="triangl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08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19808" y="2157095"/>
            <a:ext cx="5767754" cy="3383280"/>
            <a:chOff x="590550" y="2157095"/>
            <a:chExt cx="5729605" cy="3383280"/>
          </a:xfrm>
        </p:grpSpPr>
        <p:sp>
          <p:nvSpPr>
            <p:cNvPr id="21" name="矩形 20"/>
            <p:cNvSpPr/>
            <p:nvPr/>
          </p:nvSpPr>
          <p:spPr>
            <a:xfrm>
              <a:off x="828675" y="4308475"/>
              <a:ext cx="5229225" cy="487680"/>
            </a:xfrm>
            <a:prstGeom prst="rect">
              <a:avLst/>
            </a:prstGeom>
            <a:solidFill>
              <a:schemeClr val="bg1">
                <a:lumMod val="65000"/>
                <a:alpha val="45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8675" y="2354580"/>
              <a:ext cx="5229225" cy="415498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  <a:ln w="25400">
              <a:solidFill>
                <a:schemeClr val="bg1">
                  <a:lumMod val="85000"/>
                  <a:alpha val="98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sz="14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产业链上下游企业成立创新联合体</a:t>
              </a:r>
            </a:p>
          </p:txBody>
        </p:sp>
        <p:sp>
          <p:nvSpPr>
            <p:cNvPr id="11" name="等腰三角形 10"/>
            <p:cNvSpPr/>
            <p:nvPr/>
          </p:nvSpPr>
          <p:spPr>
            <a:xfrm flipH="1" flipV="1">
              <a:off x="828040" y="3749675"/>
              <a:ext cx="5229860" cy="440690"/>
            </a:xfrm>
            <a:prstGeom prst="triangle">
              <a:avLst>
                <a:gd name="adj" fmla="val 49584"/>
              </a:avLst>
            </a:prstGeom>
            <a:noFill/>
            <a:ln w="25400">
              <a:solidFill>
                <a:schemeClr val="bg1">
                  <a:lumMod val="85000"/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72" tIns="45688" rIns="91372" bIns="45688" anchor="ctr"/>
            <a:lstStyle>
              <a:defPPr>
                <a:defRPr lang="zh-CN"/>
              </a:defPPr>
              <a:lvl1pPr marL="0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6565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330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095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7860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13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4"/>
            <p:cNvSpPr/>
            <p:nvPr/>
          </p:nvSpPr>
          <p:spPr>
            <a:xfrm>
              <a:off x="2875280" y="3208020"/>
              <a:ext cx="1140460" cy="415498"/>
            </a:xfrm>
            <a:prstGeom prst="rect">
              <a:avLst/>
            </a:prstGeom>
            <a:solidFill>
              <a:srgbClr val="0066FF">
                <a:alpha val="19000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系统设备商</a:t>
              </a:r>
            </a:p>
          </p:txBody>
        </p:sp>
        <p:sp>
          <p:nvSpPr>
            <p:cNvPr id="13" name="矩形 4"/>
            <p:cNvSpPr/>
            <p:nvPr/>
          </p:nvSpPr>
          <p:spPr>
            <a:xfrm>
              <a:off x="989965" y="3208020"/>
              <a:ext cx="1279525" cy="414020"/>
            </a:xfrm>
            <a:prstGeom prst="rect">
              <a:avLst/>
            </a:prstGeom>
            <a:solidFill>
              <a:srgbClr val="0066FF">
                <a:alpha val="19000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基础电信企业</a:t>
              </a:r>
            </a:p>
          </p:txBody>
        </p:sp>
        <p:sp>
          <p:nvSpPr>
            <p:cNvPr id="14" name="矩形 4"/>
            <p:cNvSpPr/>
            <p:nvPr/>
          </p:nvSpPr>
          <p:spPr>
            <a:xfrm>
              <a:off x="4655820" y="3208020"/>
              <a:ext cx="1141730" cy="415498"/>
            </a:xfrm>
            <a:prstGeom prst="rect">
              <a:avLst/>
            </a:prstGeom>
            <a:solidFill>
              <a:srgbClr val="0066FF">
                <a:alpha val="19000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14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芯片厂商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770" y="4953000"/>
              <a:ext cx="523240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06400" algn="ctr">
                <a:spcAft>
                  <a:spcPts val="0"/>
                </a:spcAft>
              </a:pPr>
              <a:r>
                <a: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构建协同、互相支撑的产业生态</a:t>
              </a:r>
            </a:p>
          </p:txBody>
        </p:sp>
        <p:cxnSp>
          <p:nvCxnSpPr>
            <p:cNvPr id="6" name="肘形连接符 5"/>
            <p:cNvCxnSpPr/>
            <p:nvPr/>
          </p:nvCxnSpPr>
          <p:spPr>
            <a:xfrm rot="16200000" flipH="1">
              <a:off x="3206386" y="2968895"/>
              <a:ext cx="476029" cy="22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肘形连接符 6"/>
            <p:cNvCxnSpPr/>
            <p:nvPr/>
          </p:nvCxnSpPr>
          <p:spPr>
            <a:xfrm rot="5400000" flipH="1" flipV="1">
              <a:off x="3428208" y="1409542"/>
              <a:ext cx="12700" cy="3596957"/>
            </a:xfrm>
            <a:prstGeom prst="bentConnector3">
              <a:avLst>
                <a:gd name="adj1" fmla="val 1800000"/>
              </a:avLst>
            </a:prstGeom>
            <a:noFill/>
            <a:ln w="25400" cap="flat" cmpd="sng" algn="ctr">
              <a:solidFill>
                <a:schemeClr val="bg1">
                  <a:alpha val="49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矩形 7"/>
            <p:cNvSpPr/>
            <p:nvPr/>
          </p:nvSpPr>
          <p:spPr>
            <a:xfrm>
              <a:off x="989965" y="4423410"/>
              <a:ext cx="1272540" cy="265430"/>
            </a:xfrm>
            <a:prstGeom prst="rect">
              <a:avLst/>
            </a:prstGeom>
            <a:solidFill>
              <a:schemeClr val="accent3">
                <a:lumMod val="75000"/>
                <a:alpha val="47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芯片设计环节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472690" y="4423410"/>
              <a:ext cx="969010" cy="265430"/>
            </a:xfrm>
            <a:prstGeom prst="rect">
              <a:avLst/>
            </a:prstGeom>
            <a:solidFill>
              <a:schemeClr val="accent3">
                <a:lumMod val="75000"/>
                <a:alpha val="47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集成环节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51885" y="4423410"/>
              <a:ext cx="980440" cy="265430"/>
            </a:xfrm>
            <a:prstGeom prst="rect">
              <a:avLst/>
            </a:prstGeom>
            <a:solidFill>
              <a:schemeClr val="accent3">
                <a:lumMod val="75000"/>
                <a:alpha val="47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制造环节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843145" y="4423410"/>
              <a:ext cx="1051560" cy="265430"/>
            </a:xfrm>
            <a:prstGeom prst="rect">
              <a:avLst/>
            </a:prstGeom>
            <a:solidFill>
              <a:schemeClr val="accent3">
                <a:lumMod val="75000"/>
                <a:alpha val="47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封装环节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092449" y="3804920"/>
              <a:ext cx="725805" cy="386715"/>
            </a:xfrm>
            <a:prstGeom prst="rect">
              <a:avLst/>
            </a:prstGeom>
            <a:noFill/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打通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90550" y="2157095"/>
              <a:ext cx="5729605" cy="3383280"/>
            </a:xfrm>
            <a:prstGeom prst="rect">
              <a:avLst/>
            </a:prstGeom>
            <a:noFill/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582930" y="1108393"/>
            <a:ext cx="11119485" cy="82042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3892" tIns="107922" rIns="143892" bIns="107922" numCol="1" rtlCol="0" anchor="ctr" anchorCtr="0" compatLnSpc="1"/>
          <a:lstStyle/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为全力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保障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5G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产业持续健康发展，联合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5G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产业链各方力量，共同打造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5G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网络安全生态，构建开放、合作、共赢的安全生态圈。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xmlns="" val="1783759292"/>
              </p:ext>
            </p:extLst>
          </p:nvPr>
        </p:nvGraphicFramePr>
        <p:xfrm>
          <a:off x="7857725" y="3573780"/>
          <a:ext cx="3206750" cy="193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矩形 4"/>
          <p:cNvSpPr/>
          <p:nvPr/>
        </p:nvSpPr>
        <p:spPr>
          <a:xfrm>
            <a:off x="7120490" y="2499360"/>
            <a:ext cx="1050290" cy="415498"/>
          </a:xfrm>
          <a:prstGeom prst="rect">
            <a:avLst/>
          </a:prstGeom>
          <a:solidFill>
            <a:srgbClr val="0066FF">
              <a:alpha val="25000"/>
            </a:srgbClr>
          </a:solidFill>
          <a:ln w="317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安全开发</a:t>
            </a:r>
          </a:p>
        </p:txBody>
      </p:sp>
      <p:sp>
        <p:nvSpPr>
          <p:cNvPr id="30" name="矩形 4"/>
          <p:cNvSpPr/>
          <p:nvPr/>
        </p:nvSpPr>
        <p:spPr>
          <a:xfrm>
            <a:off x="8657190" y="2314575"/>
            <a:ext cx="1460500" cy="738664"/>
          </a:xfrm>
          <a:prstGeom prst="rect">
            <a:avLst/>
          </a:prstGeom>
          <a:solidFill>
            <a:srgbClr val="0066FF">
              <a:alpha val="25000"/>
            </a:srgbClr>
          </a:solidFill>
          <a:ln w="317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安全风险评估与合规性检测</a:t>
            </a:r>
          </a:p>
        </p:txBody>
      </p:sp>
      <p:sp>
        <p:nvSpPr>
          <p:cNvPr id="31" name="矩形 4"/>
          <p:cNvSpPr/>
          <p:nvPr/>
        </p:nvSpPr>
        <p:spPr>
          <a:xfrm>
            <a:off x="10518375" y="2295525"/>
            <a:ext cx="1266825" cy="738664"/>
          </a:xfrm>
          <a:prstGeom prst="rect">
            <a:avLst/>
          </a:prstGeom>
          <a:solidFill>
            <a:srgbClr val="0066FF">
              <a:alpha val="25000"/>
            </a:srgbClr>
          </a:solidFill>
          <a:ln w="317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持续跟踪威胁情报信息</a:t>
            </a:r>
          </a:p>
        </p:txBody>
      </p:sp>
      <p:sp>
        <p:nvSpPr>
          <p:cNvPr id="33" name="加号 32"/>
          <p:cNvSpPr/>
          <p:nvPr/>
        </p:nvSpPr>
        <p:spPr>
          <a:xfrm>
            <a:off x="8270475" y="2573020"/>
            <a:ext cx="338455" cy="386715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加号 33"/>
          <p:cNvSpPr/>
          <p:nvPr/>
        </p:nvSpPr>
        <p:spPr>
          <a:xfrm>
            <a:off x="10179920" y="2573020"/>
            <a:ext cx="338455" cy="386715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49675" y="2158365"/>
            <a:ext cx="5022215" cy="338201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9337275" y="3202305"/>
            <a:ext cx="248285" cy="239395"/>
          </a:xfrm>
          <a:prstGeom prst="rightArrow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74690" y="4335145"/>
            <a:ext cx="1051560" cy="338455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5G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安全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405601" y="313865"/>
            <a:ext cx="940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6.3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、合力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构建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5G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安全生态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2150" y="5699125"/>
            <a:ext cx="5739765" cy="48514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产业链上下游企业合力打造独立自主的产业链布局</a:t>
            </a:r>
          </a:p>
        </p:txBody>
      </p:sp>
      <p:sp>
        <p:nvSpPr>
          <p:cNvPr id="42" name="矩形 41"/>
          <p:cNvSpPr/>
          <p:nvPr/>
        </p:nvSpPr>
        <p:spPr>
          <a:xfrm>
            <a:off x="6797675" y="5699125"/>
            <a:ext cx="4537075" cy="48514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联合行业力量形成协同创新的局面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  <p:cxnSp>
        <p:nvCxnSpPr>
          <p:cNvPr id="44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sp>
        <p:nvSpPr>
          <p:cNvPr id="51" name="流程图: 决策 50"/>
          <p:cNvSpPr/>
          <p:nvPr/>
        </p:nvSpPr>
        <p:spPr>
          <a:xfrm>
            <a:off x="4945104" y="3015152"/>
            <a:ext cx="3518662" cy="1937848"/>
          </a:xfrm>
          <a:prstGeom prst="flowChartDecision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23" r="23030"/>
          <a:stretch/>
        </p:blipFill>
        <p:spPr>
          <a:xfrm>
            <a:off x="4318239" y="1928813"/>
            <a:ext cx="4051512" cy="39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2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" y="-51"/>
            <a:ext cx="12191387" cy="6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8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4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172720" y="3064707"/>
            <a:ext cx="11311419" cy="14506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13392"/>
            <a:endParaRPr lang="zh-CN" altLang="en-US" sz="101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5" name="îṣľïḍè">
            <a:extLst>
              <a:ext uri="{FF2B5EF4-FFF2-40B4-BE49-F238E27FC236}">
                <a16:creationId xmlns="" xmlns:a16="http://schemas.microsoft.com/office/drawing/2014/main" id="{5D8B13E2-BC85-44E1-9B11-7C0301AFA53E}"/>
              </a:ext>
            </a:extLst>
          </p:cNvPr>
          <p:cNvSpPr/>
          <p:nvPr/>
        </p:nvSpPr>
        <p:spPr>
          <a:xfrm>
            <a:off x="653787" y="2981797"/>
            <a:ext cx="431347" cy="378909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1">
            <a:noAutofit/>
          </a:bodyPr>
          <a:lstStyle/>
          <a:p>
            <a:pPr algn="ctr" defTabSz="513392">
              <a:defRPr/>
            </a:pPr>
            <a:r>
              <a:rPr lang="de-DE" sz="786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57" name="í$1iḍé">
            <a:extLst>
              <a:ext uri="{FF2B5EF4-FFF2-40B4-BE49-F238E27FC236}">
                <a16:creationId xmlns="" xmlns:a16="http://schemas.microsoft.com/office/drawing/2014/main" id="{CB218B5B-795B-4D93-A4BA-373435685902}"/>
              </a:ext>
            </a:extLst>
          </p:cNvPr>
          <p:cNvSpPr/>
          <p:nvPr/>
        </p:nvSpPr>
        <p:spPr>
          <a:xfrm>
            <a:off x="2171349" y="2981797"/>
            <a:ext cx="431347" cy="378909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01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9" name="îṩľíďê">
            <a:extLst>
              <a:ext uri="{FF2B5EF4-FFF2-40B4-BE49-F238E27FC236}">
                <a16:creationId xmlns="" xmlns:a16="http://schemas.microsoft.com/office/drawing/2014/main" id="{5C6D644E-F4A6-4BCD-BFAA-275969E22A38}"/>
              </a:ext>
            </a:extLst>
          </p:cNvPr>
          <p:cNvSpPr/>
          <p:nvPr/>
        </p:nvSpPr>
        <p:spPr>
          <a:xfrm>
            <a:off x="3749362" y="2971637"/>
            <a:ext cx="430323" cy="378909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01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="" xmlns:a16="http://schemas.microsoft.com/office/drawing/2014/main" id="{0FC65C23-29C7-48A0-94FD-3AB66CA0C155}"/>
              </a:ext>
            </a:extLst>
          </p:cNvPr>
          <p:cNvCxnSpPr/>
          <p:nvPr/>
        </p:nvCxnSpPr>
        <p:spPr>
          <a:xfrm>
            <a:off x="869461" y="2792136"/>
            <a:ext cx="0" cy="28191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="" xmlns:a16="http://schemas.microsoft.com/office/drawing/2014/main" id="{6F1C513F-470B-42BE-B61C-B27715AFB63D}"/>
              </a:ext>
            </a:extLst>
          </p:cNvPr>
          <p:cNvCxnSpPr/>
          <p:nvPr/>
        </p:nvCxnSpPr>
        <p:spPr>
          <a:xfrm>
            <a:off x="3964523" y="2781976"/>
            <a:ext cx="0" cy="28191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íṥľiḍè">
            <a:extLst>
              <a:ext uri="{FF2B5EF4-FFF2-40B4-BE49-F238E27FC236}">
                <a16:creationId xmlns="" xmlns:a16="http://schemas.microsoft.com/office/drawing/2014/main" id="{1C5E5256-8CCD-4E31-9B15-1C66640480F7}"/>
              </a:ext>
            </a:extLst>
          </p:cNvPr>
          <p:cNvSpPr txBox="1"/>
          <p:nvPr/>
        </p:nvSpPr>
        <p:spPr>
          <a:xfrm>
            <a:off x="1607709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2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2019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64" name="iṡḷíḓé">
            <a:extLst>
              <a:ext uri="{FF2B5EF4-FFF2-40B4-BE49-F238E27FC236}">
                <a16:creationId xmlns="" xmlns:a16="http://schemas.microsoft.com/office/drawing/2014/main" id="{050F6A58-6157-41BF-A122-49FA71941E47}"/>
              </a:ext>
            </a:extLst>
          </p:cNvPr>
          <p:cNvSpPr txBox="1"/>
          <p:nvPr/>
        </p:nvSpPr>
        <p:spPr>
          <a:xfrm>
            <a:off x="-97053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Autofit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12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19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66" name="iṡ1îḓé">
            <a:extLst>
              <a:ext uri="{FF2B5EF4-FFF2-40B4-BE49-F238E27FC236}">
                <a16:creationId xmlns="" xmlns:a16="http://schemas.microsoft.com/office/drawing/2014/main" id="{C68BA88E-E043-4D89-B21A-FF3C4DDB6696}"/>
              </a:ext>
            </a:extLst>
          </p:cNvPr>
          <p:cNvSpPr txBox="1"/>
          <p:nvPr/>
        </p:nvSpPr>
        <p:spPr>
          <a:xfrm>
            <a:off x="3184698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2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2019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="" xmlns:a16="http://schemas.microsoft.com/office/drawing/2014/main" id="{2901C963-877B-46D2-9351-F440E17784ED}"/>
              </a:ext>
            </a:extLst>
          </p:cNvPr>
          <p:cNvCxnSpPr/>
          <p:nvPr/>
        </p:nvCxnSpPr>
        <p:spPr>
          <a:xfrm>
            <a:off x="2397182" y="2792136"/>
            <a:ext cx="0" cy="28191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96D690B7-E78D-42FB-B420-5DE203C59910}"/>
              </a:ext>
            </a:extLst>
          </p:cNvPr>
          <p:cNvSpPr/>
          <p:nvPr/>
        </p:nvSpPr>
        <p:spPr>
          <a:xfrm>
            <a:off x="172720" y="1441938"/>
            <a:ext cx="1498692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中央经济工作会议：</a:t>
            </a:r>
            <a:r>
              <a:rPr lang="zh-CN" altLang="en-US" sz="11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加快</a:t>
            </a:r>
            <a:r>
              <a:rPr lang="en-US" altLang="zh-CN" sz="11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5G</a:t>
            </a:r>
            <a:r>
              <a:rPr lang="zh-CN" altLang="en-US" sz="11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商用步伐</a:t>
            </a:r>
            <a:r>
              <a:rPr lang="zh-CN" altLang="en-US" sz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，加强人工智能、工业互联网、物联网等新型基础设施建设。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492B19F5-55D4-47CD-8719-60AA5F3AF051}"/>
              </a:ext>
            </a:extLst>
          </p:cNvPr>
          <p:cNvSpPr/>
          <p:nvPr/>
        </p:nvSpPr>
        <p:spPr>
          <a:xfrm>
            <a:off x="1678192" y="1441938"/>
            <a:ext cx="1589546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政府工作报告：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加强新一代新技基础设施建设。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0C4ECB7E-5A8A-40BD-BCD1-540BA96B092F}"/>
              </a:ext>
            </a:extLst>
          </p:cNvPr>
          <p:cNvSpPr/>
          <p:nvPr/>
        </p:nvSpPr>
        <p:spPr>
          <a:xfrm>
            <a:off x="3313959" y="1441938"/>
            <a:ext cx="1203692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工信部正式发放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5G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商用牌照，标志中国正式进入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5G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时代</a:t>
            </a:r>
          </a:p>
        </p:txBody>
      </p:sp>
      <p:sp>
        <p:nvSpPr>
          <p:cNvPr id="56" name="işḷíḍe">
            <a:extLst>
              <a:ext uri="{FF2B5EF4-FFF2-40B4-BE49-F238E27FC236}">
                <a16:creationId xmlns="" xmlns:a16="http://schemas.microsoft.com/office/drawing/2014/main" id="{5FFFAED7-45C9-4132-9853-A3E2B1FA136D}"/>
              </a:ext>
            </a:extLst>
          </p:cNvPr>
          <p:cNvSpPr/>
          <p:nvPr/>
        </p:nvSpPr>
        <p:spPr>
          <a:xfrm>
            <a:off x="8746811" y="2961685"/>
            <a:ext cx="431347" cy="378909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6</a:t>
            </a:r>
          </a:p>
        </p:txBody>
      </p:sp>
      <p:sp>
        <p:nvSpPr>
          <p:cNvPr id="65" name="iŝ1ïďê">
            <a:extLst>
              <a:ext uri="{FF2B5EF4-FFF2-40B4-BE49-F238E27FC236}">
                <a16:creationId xmlns="" xmlns:a16="http://schemas.microsoft.com/office/drawing/2014/main" id="{E05281A3-3BC4-4F6B-9434-AA6FAB7A3D1B}"/>
              </a:ext>
            </a:extLst>
          </p:cNvPr>
          <p:cNvSpPr txBox="1"/>
          <p:nvPr/>
        </p:nvSpPr>
        <p:spPr>
          <a:xfrm>
            <a:off x="7909315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2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21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="" xmlns:a16="http://schemas.microsoft.com/office/drawing/2014/main" id="{A111267F-A3DC-400B-9581-C5C3DE6F9D01}"/>
              </a:ext>
            </a:extLst>
          </p:cNvPr>
          <p:cNvCxnSpPr/>
          <p:nvPr/>
        </p:nvCxnSpPr>
        <p:spPr>
          <a:xfrm>
            <a:off x="8964333" y="2772024"/>
            <a:ext cx="0" cy="28191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F2FABEAC-BEE0-4BC8-98CB-30BB066F8C1A}"/>
              </a:ext>
            </a:extLst>
          </p:cNvPr>
          <p:cNvSpPr/>
          <p:nvPr/>
        </p:nvSpPr>
        <p:spPr>
          <a:xfrm>
            <a:off x="7909315" y="1441938"/>
            <a:ext cx="1709631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中央政治局会议：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加大试剂、药品、疫苗研发支持力度，推动生物医疗、医疗设备、</a:t>
            </a:r>
            <a:r>
              <a:rPr lang="en-US" altLang="zh-CN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5G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网络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、工业互联网等加快发展。</a:t>
            </a:r>
          </a:p>
        </p:txBody>
      </p:sp>
      <p:sp>
        <p:nvSpPr>
          <p:cNvPr id="58" name="iṣlídê">
            <a:extLst>
              <a:ext uri="{FF2B5EF4-FFF2-40B4-BE49-F238E27FC236}">
                <a16:creationId xmlns="" xmlns:a16="http://schemas.microsoft.com/office/drawing/2014/main" id="{491D04FB-CE4E-4266-891C-5BD6D8BCB7B1}"/>
              </a:ext>
            </a:extLst>
          </p:cNvPr>
          <p:cNvSpPr/>
          <p:nvPr/>
        </p:nvSpPr>
        <p:spPr>
          <a:xfrm>
            <a:off x="10380461" y="2961685"/>
            <a:ext cx="430323" cy="378909"/>
          </a:xfrm>
          <a:prstGeom prst="ellipse">
            <a:avLst/>
          </a:prstGeom>
          <a:solidFill>
            <a:srgbClr val="FFC000"/>
          </a:solidFill>
          <a:ln w="25400" cap="flat" cmpd="sng">
            <a:solidFill>
              <a:srgbClr val="1D457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7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208C2A6A-2098-4B31-A0AB-C550D75BADEF}"/>
              </a:ext>
            </a:extLst>
          </p:cNvPr>
          <p:cNvCxnSpPr/>
          <p:nvPr/>
        </p:nvCxnSpPr>
        <p:spPr>
          <a:xfrm>
            <a:off x="10585460" y="2772024"/>
            <a:ext cx="0" cy="281913"/>
          </a:xfrm>
          <a:prstGeom prst="line">
            <a:avLst/>
          </a:prstGeom>
          <a:ln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ḷîḓe">
            <a:extLst>
              <a:ext uri="{FF2B5EF4-FFF2-40B4-BE49-F238E27FC236}">
                <a16:creationId xmlns="" xmlns:a16="http://schemas.microsoft.com/office/drawing/2014/main" id="{5ABA7FE2-5AFD-4F81-B84B-F39CFC8A351E}"/>
              </a:ext>
            </a:extLst>
          </p:cNvPr>
          <p:cNvSpPr txBox="1"/>
          <p:nvPr/>
        </p:nvSpPr>
        <p:spPr>
          <a:xfrm>
            <a:off x="9618946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2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ECAAE214-79E1-4C5E-A557-EF2CF72F8DB8}"/>
              </a:ext>
            </a:extLst>
          </p:cNvPr>
          <p:cNvSpPr/>
          <p:nvPr/>
        </p:nvSpPr>
        <p:spPr>
          <a:xfrm>
            <a:off x="9715567" y="1441938"/>
            <a:ext cx="2000547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中共中央政治局常务委员会：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要加大公共卫生服务，应急物资保障领域投入，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加快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5G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网络、数据中心</a:t>
            </a:r>
            <a:r>
              <a:rPr lang="zh-CN" altLang="en-US" sz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等新型基础设施建设进度。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6696" y="3808413"/>
            <a:ext cx="10486893" cy="1354048"/>
            <a:chOff x="603848" y="2445251"/>
            <a:chExt cx="11660436" cy="972349"/>
          </a:xfrm>
        </p:grpSpPr>
        <p:grpSp>
          <p:nvGrpSpPr>
            <p:cNvPr id="4" name="组合 3"/>
            <p:cNvGrpSpPr/>
            <p:nvPr/>
          </p:nvGrpSpPr>
          <p:grpSpPr>
            <a:xfrm>
              <a:off x="603848" y="2445251"/>
              <a:ext cx="11660436" cy="972349"/>
              <a:chOff x="603848" y="2476503"/>
              <a:chExt cx="11660434" cy="941097"/>
            </a:xfrm>
          </p:grpSpPr>
          <p:sp>
            <p:nvSpPr>
              <p:cNvPr id="75" name="圆角矩形 10">
                <a:extLst>
                  <a:ext uri="{FF2B5EF4-FFF2-40B4-BE49-F238E27FC236}">
                    <a16:creationId xmlns="" xmlns:a16="http://schemas.microsoft.com/office/drawing/2014/main" id="{D36D43C0-41EF-4B5B-9A94-201EA2825611}"/>
                  </a:ext>
                </a:extLst>
              </p:cNvPr>
              <p:cNvSpPr/>
              <p:nvPr/>
            </p:nvSpPr>
            <p:spPr>
              <a:xfrm>
                <a:off x="603848" y="2521839"/>
                <a:ext cx="11660434" cy="895761"/>
              </a:xfrm>
              <a:prstGeom prst="roundRect">
                <a:avLst>
                  <a:gd name="adj" fmla="val 10319"/>
                </a:avLst>
              </a:prstGeom>
              <a:solidFill>
                <a:sysClr val="window" lastClr="FFFFFF">
                  <a:alpha val="2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51325" tIns="25662" rIns="51325" bIns="25662" anchor="ctr"/>
              <a:lstStyle>
                <a:lvl1pPr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12501" eaLnBrk="0" hangingPunct="0">
                  <a:defRPr/>
                </a:pPr>
                <a:endParaRPr kumimoji="1" lang="zh-CN" altLang="en-US" sz="1348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圆角矩形 10">
                <a:extLst>
                  <a:ext uri="{FF2B5EF4-FFF2-40B4-BE49-F238E27FC236}">
                    <a16:creationId xmlns="" xmlns:a16="http://schemas.microsoft.com/office/drawing/2014/main" id="{D20F4B6E-6E13-4ACB-966A-222F2569465F}"/>
                  </a:ext>
                </a:extLst>
              </p:cNvPr>
              <p:cNvSpPr/>
              <p:nvPr/>
            </p:nvSpPr>
            <p:spPr>
              <a:xfrm>
                <a:off x="839523" y="2851657"/>
                <a:ext cx="1539928" cy="421963"/>
              </a:xfrm>
              <a:prstGeom prst="roundRect">
                <a:avLst>
                  <a:gd name="adj" fmla="val 14337"/>
                </a:avLst>
              </a:prstGeom>
              <a:solidFill>
                <a:sysClr val="window" lastClr="FFFFFF">
                  <a:alpha val="2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51325" tIns="25662" rIns="51325" bIns="25662" anchor="ctr"/>
              <a:lstStyle>
                <a:lvl1pPr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12501" eaLnBrk="0" hangingPunct="0">
                  <a:defRPr/>
                </a:pPr>
                <a:r>
                  <a:rPr kumimoji="1" lang="en-US" altLang="zh-CN" sz="1426" dirty="0">
                    <a:solidFill>
                      <a:srgbClr val="F7F8F6"/>
                    </a:solidFill>
                    <a:latin typeface="微软雅黑" pitchFamily="34" charset="-122"/>
                    <a:ea typeface="微软雅黑" pitchFamily="34" charset="-122"/>
                    <a:cs typeface="+mn-ea"/>
                    <a:sym typeface="+mn-lt"/>
                  </a:rPr>
                  <a:t>5G</a:t>
                </a:r>
                <a:r>
                  <a:rPr kumimoji="1" lang="zh-CN" altLang="en-US" sz="1426" dirty="0">
                    <a:solidFill>
                      <a:srgbClr val="F7F8F6"/>
                    </a:solidFill>
                    <a:latin typeface="微软雅黑" pitchFamily="34" charset="-122"/>
                    <a:ea typeface="微软雅黑" pitchFamily="34" charset="-122"/>
                    <a:cs typeface="+mn-ea"/>
                    <a:sym typeface="+mn-lt"/>
                  </a:rPr>
                  <a:t>基建</a:t>
                </a:r>
              </a:p>
            </p:txBody>
          </p:sp>
          <p:sp>
            <p:nvSpPr>
              <p:cNvPr id="77" name="圆角矩形 10">
                <a:extLst>
                  <a:ext uri="{FF2B5EF4-FFF2-40B4-BE49-F238E27FC236}">
                    <a16:creationId xmlns="" xmlns:a16="http://schemas.microsoft.com/office/drawing/2014/main" id="{3341C844-D847-466B-BD5E-2E4F03D03CD8}"/>
                  </a:ext>
                </a:extLst>
              </p:cNvPr>
              <p:cNvSpPr/>
              <p:nvPr/>
            </p:nvSpPr>
            <p:spPr>
              <a:xfrm>
                <a:off x="4017902" y="2476503"/>
                <a:ext cx="4202881" cy="421963"/>
              </a:xfrm>
              <a:prstGeom prst="roundRect">
                <a:avLst>
                  <a:gd name="adj" fmla="val 14337"/>
                </a:avLst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51325" tIns="25662" rIns="51325" bIns="25662" anchor="ctr"/>
              <a:lstStyle>
                <a:lvl1pPr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12501" eaLnBrk="0" hangingPunct="0">
                  <a:defRPr/>
                </a:pPr>
                <a:r>
                  <a:rPr lang="zh-CN" altLang="en-US" sz="1600" b="1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  <a:cs typeface="+mn-ea"/>
                    <a:sym typeface="+mn-lt"/>
                  </a:rPr>
                  <a:t>“新基建”七大领域</a:t>
                </a:r>
                <a:endParaRPr kumimoji="1"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="" xmlns:a16="http://schemas.microsoft.com/office/drawing/2014/main" id="{54BEB86F-8560-4F43-80B8-A4DD5B5E132E}"/>
                  </a:ext>
                </a:extLst>
              </p:cNvPr>
              <p:cNvGrpSpPr/>
              <p:nvPr/>
            </p:nvGrpSpPr>
            <p:grpSpPr>
              <a:xfrm>
                <a:off x="7278128" y="2843605"/>
                <a:ext cx="4728299" cy="421963"/>
                <a:chOff x="2282345" y="4402180"/>
                <a:chExt cx="4507624" cy="669964"/>
              </a:xfrm>
            </p:grpSpPr>
            <p:sp>
              <p:nvSpPr>
                <p:cNvPr id="79" name="圆角矩形 10">
                  <a:extLst>
                    <a:ext uri="{FF2B5EF4-FFF2-40B4-BE49-F238E27FC236}">
                      <a16:creationId xmlns="" xmlns:a16="http://schemas.microsoft.com/office/drawing/2014/main" id="{87A5C3DD-F2CF-4AB5-A54C-EF41A85C200D}"/>
                    </a:ext>
                  </a:extLst>
                </p:cNvPr>
                <p:cNvSpPr/>
                <p:nvPr/>
              </p:nvSpPr>
              <p:spPr>
                <a:xfrm>
                  <a:off x="2282345" y="4402180"/>
                  <a:ext cx="1468058" cy="669964"/>
                </a:xfrm>
                <a:prstGeom prst="roundRect">
                  <a:avLst>
                    <a:gd name="adj" fmla="val 14337"/>
                  </a:avLst>
                </a:prstGeom>
                <a:solidFill>
                  <a:sysClr val="window" lastClr="FFFFFF">
                    <a:alpha val="2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51325" tIns="25662" rIns="51325" bIns="25662" anchor="ctr"/>
                <a:lstStyle>
                  <a:lvl1pPr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512501" eaLnBrk="0" hangingPunct="0">
                    <a:defRPr/>
                  </a:pP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特高压</a:t>
                  </a:r>
                </a:p>
              </p:txBody>
            </p:sp>
            <p:sp>
              <p:nvSpPr>
                <p:cNvPr id="80" name="圆角矩形 10">
                  <a:extLst>
                    <a:ext uri="{FF2B5EF4-FFF2-40B4-BE49-F238E27FC236}">
                      <a16:creationId xmlns="" xmlns:a16="http://schemas.microsoft.com/office/drawing/2014/main" id="{65789D71-4DAD-4C32-96B6-9FB60003720B}"/>
                    </a:ext>
                  </a:extLst>
                </p:cNvPr>
                <p:cNvSpPr/>
                <p:nvPr/>
              </p:nvSpPr>
              <p:spPr>
                <a:xfrm>
                  <a:off x="3802128" y="4402180"/>
                  <a:ext cx="1468058" cy="669964"/>
                </a:xfrm>
                <a:prstGeom prst="roundRect">
                  <a:avLst>
                    <a:gd name="adj" fmla="val 14337"/>
                  </a:avLst>
                </a:prstGeom>
                <a:solidFill>
                  <a:sysClr val="window" lastClr="FFFFFF">
                    <a:alpha val="2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51325" tIns="25662" rIns="51325" bIns="25662" anchor="ctr"/>
                <a:lstStyle>
                  <a:lvl1pPr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512501" eaLnBrk="0" hangingPunct="0">
                    <a:defRPr/>
                  </a:pP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城际高速铁路与轨道交通</a:t>
                  </a:r>
                </a:p>
              </p:txBody>
            </p:sp>
            <p:sp>
              <p:nvSpPr>
                <p:cNvPr id="81" name="圆角矩形 10">
                  <a:extLst>
                    <a:ext uri="{FF2B5EF4-FFF2-40B4-BE49-F238E27FC236}">
                      <a16:creationId xmlns="" xmlns:a16="http://schemas.microsoft.com/office/drawing/2014/main" id="{F73DDC83-6B92-40F7-92A9-133996004363}"/>
                    </a:ext>
                  </a:extLst>
                </p:cNvPr>
                <p:cNvSpPr/>
                <p:nvPr/>
              </p:nvSpPr>
              <p:spPr>
                <a:xfrm>
                  <a:off x="5321911" y="4402180"/>
                  <a:ext cx="1468058" cy="669964"/>
                </a:xfrm>
                <a:prstGeom prst="roundRect">
                  <a:avLst>
                    <a:gd name="adj" fmla="val 14337"/>
                  </a:avLst>
                </a:prstGeom>
                <a:solidFill>
                  <a:sysClr val="window" lastClr="FFFFFF">
                    <a:alpha val="2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51325" tIns="25662" rIns="51325" bIns="25662" anchor="ctr"/>
                <a:lstStyle>
                  <a:lvl1pPr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512501" eaLnBrk="0" hangingPunct="0">
                    <a:defRPr/>
                  </a:pP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新能源</a:t>
                  </a:r>
                  <a:r>
                    <a:rPr kumimoji="1" lang="zh-CN" altLang="en-US" sz="143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汽车</a:t>
                  </a:r>
                  <a:endParaRPr kumimoji="1" lang="en-US" altLang="zh-CN" sz="143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+mn-ea"/>
                    <a:sym typeface="+mn-lt"/>
                  </a:endParaRPr>
                </a:p>
                <a:p>
                  <a:pPr algn="ctr" defTabSz="512501" eaLnBrk="0" hangingPunct="0">
                    <a:defRPr/>
                  </a:pPr>
                  <a:r>
                    <a:rPr kumimoji="1" lang="zh-CN" altLang="en-US" sz="143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充电</a:t>
                  </a: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桩</a:t>
                  </a:r>
                </a:p>
              </p:txBody>
            </p:sp>
          </p:grpSp>
          <p:sp>
            <p:nvSpPr>
              <p:cNvPr id="82" name="圆角矩形 10">
                <a:extLst>
                  <a:ext uri="{FF2B5EF4-FFF2-40B4-BE49-F238E27FC236}">
                    <a16:creationId xmlns="" xmlns:a16="http://schemas.microsoft.com/office/drawing/2014/main" id="{0B1307C0-EABF-4088-918C-1E9B3BD383C2}"/>
                  </a:ext>
                </a:extLst>
              </p:cNvPr>
              <p:cNvSpPr/>
              <p:nvPr/>
            </p:nvSpPr>
            <p:spPr>
              <a:xfrm>
                <a:off x="5683940" y="2843605"/>
                <a:ext cx="1539928" cy="421963"/>
              </a:xfrm>
              <a:prstGeom prst="roundRect">
                <a:avLst>
                  <a:gd name="adj" fmla="val 14337"/>
                </a:avLst>
              </a:prstGeom>
              <a:solidFill>
                <a:sysClr val="window" lastClr="FFFFFF">
                  <a:alpha val="2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51325" tIns="25662" rIns="51325" bIns="25662" anchor="ctr"/>
              <a:lstStyle>
                <a:lvl1pPr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128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12501" eaLnBrk="0" hangingPunct="0">
                  <a:defRPr/>
                </a:pPr>
                <a:r>
                  <a:rPr kumimoji="1" lang="zh-CN" altLang="en-US" sz="1439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+mn-ea"/>
                    <a:sym typeface="+mn-lt"/>
                  </a:rPr>
                  <a:t>工业互联网</a:t>
                </a:r>
              </a:p>
            </p:txBody>
          </p:sp>
          <p:grpSp>
            <p:nvGrpSpPr>
              <p:cNvPr id="83" name="组合 82">
                <a:extLst>
                  <a:ext uri="{FF2B5EF4-FFF2-40B4-BE49-F238E27FC236}">
                    <a16:creationId xmlns="" xmlns:a16="http://schemas.microsoft.com/office/drawing/2014/main" id="{7C7EBD0E-C2C8-4268-A89E-7622BFAEB9C9}"/>
                  </a:ext>
                </a:extLst>
              </p:cNvPr>
              <p:cNvGrpSpPr/>
              <p:nvPr/>
            </p:nvGrpSpPr>
            <p:grpSpPr>
              <a:xfrm>
                <a:off x="2448923" y="2843607"/>
                <a:ext cx="3158165" cy="430015"/>
                <a:chOff x="6841694" y="4402180"/>
                <a:chExt cx="3010770" cy="682748"/>
              </a:xfrm>
            </p:grpSpPr>
            <p:sp>
              <p:nvSpPr>
                <p:cNvPr id="84" name="圆角矩形 10">
                  <a:extLst>
                    <a:ext uri="{FF2B5EF4-FFF2-40B4-BE49-F238E27FC236}">
                      <a16:creationId xmlns="" xmlns:a16="http://schemas.microsoft.com/office/drawing/2014/main" id="{E0E9DDCD-36F5-469C-9319-A4426C3F6C16}"/>
                    </a:ext>
                  </a:extLst>
                </p:cNvPr>
                <p:cNvSpPr/>
                <p:nvPr/>
              </p:nvSpPr>
              <p:spPr>
                <a:xfrm>
                  <a:off x="6841694" y="4402180"/>
                  <a:ext cx="1468058" cy="669964"/>
                </a:xfrm>
                <a:prstGeom prst="roundRect">
                  <a:avLst>
                    <a:gd name="adj" fmla="val 14337"/>
                  </a:avLst>
                </a:prstGeom>
                <a:solidFill>
                  <a:sysClr val="window" lastClr="FFFFFF">
                    <a:alpha val="2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51325" tIns="25662" rIns="51325" bIns="25662" anchor="ctr"/>
                <a:lstStyle>
                  <a:lvl1pPr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512501" eaLnBrk="0" hangingPunct="0">
                    <a:defRPr/>
                  </a:pP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大数据中心</a:t>
                  </a:r>
                </a:p>
              </p:txBody>
            </p:sp>
            <p:sp>
              <p:nvSpPr>
                <p:cNvPr id="85" name="圆角矩形 10">
                  <a:extLst>
                    <a:ext uri="{FF2B5EF4-FFF2-40B4-BE49-F238E27FC236}">
                      <a16:creationId xmlns="" xmlns:a16="http://schemas.microsoft.com/office/drawing/2014/main" id="{29B68353-B399-42DC-A15F-52B42450DBA0}"/>
                    </a:ext>
                  </a:extLst>
                </p:cNvPr>
                <p:cNvSpPr/>
                <p:nvPr/>
              </p:nvSpPr>
              <p:spPr>
                <a:xfrm>
                  <a:off x="8384406" y="4414964"/>
                  <a:ext cx="1468058" cy="669964"/>
                </a:xfrm>
                <a:prstGeom prst="roundRect">
                  <a:avLst>
                    <a:gd name="adj" fmla="val 14337"/>
                  </a:avLst>
                </a:prstGeom>
                <a:solidFill>
                  <a:sysClr val="window" lastClr="FFFFFF">
                    <a:alpha val="2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51325" tIns="25662" rIns="51325" bIns="25662" anchor="ctr"/>
                <a:lstStyle>
                  <a:lvl1pPr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12813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512501" eaLnBrk="0" hangingPunct="0">
                    <a:defRPr/>
                  </a:pPr>
                  <a:r>
                    <a:rPr kumimoji="1" lang="zh-CN" altLang="en-US" sz="1430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cs typeface="+mn-ea"/>
                      <a:sym typeface="+mn-lt"/>
                    </a:rPr>
                    <a:t>人工智能</a:t>
                  </a:r>
                </a:p>
              </p:txBody>
            </p:sp>
          </p:grpSp>
        </p:grpSp>
        <p:sp>
          <p:nvSpPr>
            <p:cNvPr id="87" name="矩形: 圆角 6">
              <a:extLst>
                <a:ext uri="{FF2B5EF4-FFF2-40B4-BE49-F238E27FC236}">
                  <a16:creationId xmlns="" xmlns:a16="http://schemas.microsoft.com/office/drawing/2014/main" id="{62F62E7F-B58C-4B4E-B2A1-1F716BE8029A}"/>
                </a:ext>
              </a:extLst>
            </p:cNvPr>
            <p:cNvSpPr/>
            <p:nvPr/>
          </p:nvSpPr>
          <p:spPr>
            <a:xfrm>
              <a:off x="759004" y="2784021"/>
              <a:ext cx="6519124" cy="54789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9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87816" y="5313860"/>
            <a:ext cx="11096323" cy="76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08031"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基建作为新基建的领衔，被定调为“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经济发展的新动能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”。新基建根植于新一轮科技革命和产业变革，既有效推动技术创新突破，也助力传统产业转型升级，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决定了国家的创新水平和经济发展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素质，支撑了现代化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数字经济体系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的建设。</a:t>
            </a:r>
          </a:p>
          <a:p>
            <a:pPr defTabSz="308031">
              <a:defRPr/>
            </a:pPr>
            <a:endParaRPr lang="zh-CN" altLang="en-US" sz="115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416560" y="376518"/>
            <a:ext cx="388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与新基建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îṩľíďê">
            <a:extLst>
              <a:ext uri="{FF2B5EF4-FFF2-40B4-BE49-F238E27FC236}">
                <a16:creationId xmlns="" xmlns:a16="http://schemas.microsoft.com/office/drawing/2014/main" id="{5C6D644E-F4A6-4BCD-BFAA-275969E22A38}"/>
              </a:ext>
            </a:extLst>
          </p:cNvPr>
          <p:cNvSpPr/>
          <p:nvPr/>
        </p:nvSpPr>
        <p:spPr>
          <a:xfrm>
            <a:off x="5182958" y="2957446"/>
            <a:ext cx="399134" cy="38886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4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6F1C513F-470B-42BE-B61C-B27715AFB63D}"/>
              </a:ext>
            </a:extLst>
          </p:cNvPr>
          <p:cNvCxnSpPr/>
          <p:nvPr/>
        </p:nvCxnSpPr>
        <p:spPr>
          <a:xfrm>
            <a:off x="5382521" y="2762802"/>
            <a:ext cx="0" cy="28932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ṡ1îḓé">
            <a:extLst>
              <a:ext uri="{FF2B5EF4-FFF2-40B4-BE49-F238E27FC236}">
                <a16:creationId xmlns="" xmlns:a16="http://schemas.microsoft.com/office/drawing/2014/main" id="{C68BA88E-E043-4D89-B21A-FF3C4DDB6696}"/>
              </a:ext>
            </a:extLst>
          </p:cNvPr>
          <p:cNvSpPr txBox="1"/>
          <p:nvPr/>
        </p:nvSpPr>
        <p:spPr>
          <a:xfrm>
            <a:off x="4573375" y="3560414"/>
            <a:ext cx="1845745" cy="204039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1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2019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11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0C4ECB7E-5A8A-40BD-BCD1-540BA96B092F}"/>
              </a:ext>
            </a:extLst>
          </p:cNvPr>
          <p:cNvSpPr/>
          <p:nvPr/>
        </p:nvSpPr>
        <p:spPr>
          <a:xfrm>
            <a:off x="4717656" y="1433909"/>
            <a:ext cx="1304732" cy="983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正式上线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5G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商用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套餐这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标志着中国正式进入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5G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商用时代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89" name="îṩľíďê">
            <a:extLst>
              <a:ext uri="{FF2B5EF4-FFF2-40B4-BE49-F238E27FC236}">
                <a16:creationId xmlns="" xmlns:a16="http://schemas.microsoft.com/office/drawing/2014/main" id="{5C6D644E-F4A6-4BCD-BFAA-275969E22A38}"/>
              </a:ext>
            </a:extLst>
          </p:cNvPr>
          <p:cNvSpPr/>
          <p:nvPr/>
        </p:nvSpPr>
        <p:spPr>
          <a:xfrm>
            <a:off x="6909122" y="2971845"/>
            <a:ext cx="430323" cy="378909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0521" tIns="26272" rIns="50521" bIns="26272" anchor="ctr" anchorCtr="0">
            <a:noAutofit/>
          </a:bodyPr>
          <a:lstStyle/>
          <a:p>
            <a:pPr algn="ctr" defTabSz="513392">
              <a:defRPr/>
            </a:pPr>
            <a:r>
              <a:rPr 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="" xmlns:a16="http://schemas.microsoft.com/office/drawing/2014/main" id="{6F1C513F-470B-42BE-B61C-B27715AFB63D}"/>
              </a:ext>
            </a:extLst>
          </p:cNvPr>
          <p:cNvCxnSpPr/>
          <p:nvPr/>
        </p:nvCxnSpPr>
        <p:spPr>
          <a:xfrm>
            <a:off x="7124283" y="2790976"/>
            <a:ext cx="0" cy="28191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ṡ1îḓé">
            <a:extLst>
              <a:ext uri="{FF2B5EF4-FFF2-40B4-BE49-F238E27FC236}">
                <a16:creationId xmlns="" xmlns:a16="http://schemas.microsoft.com/office/drawing/2014/main" id="{C68BA88E-E043-4D89-B21A-FF3C4DDB6696}"/>
              </a:ext>
            </a:extLst>
          </p:cNvPr>
          <p:cNvSpPr txBox="1"/>
          <p:nvPr/>
        </p:nvSpPr>
        <p:spPr>
          <a:xfrm>
            <a:off x="6129296" y="3565638"/>
            <a:ext cx="1989974" cy="198815"/>
          </a:xfrm>
          <a:prstGeom prst="rect">
            <a:avLst/>
          </a:prstGeom>
          <a:noFill/>
        </p:spPr>
        <p:txBody>
          <a:bodyPr wrap="none" lIns="50521" tIns="26272" rIns="50521" bIns="26272" anchor="b" anchorCtr="0">
            <a:normAutofit fontScale="92500" lnSpcReduction="20000"/>
          </a:bodyPr>
          <a:lstStyle/>
          <a:p>
            <a:pPr algn="ctr" defTabSz="513392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0C4ECB7E-5A8A-40BD-BCD1-540BA96B092F}"/>
              </a:ext>
            </a:extLst>
          </p:cNvPr>
          <p:cNvSpPr/>
          <p:nvPr/>
        </p:nvSpPr>
        <p:spPr>
          <a:xfrm>
            <a:off x="6061574" y="1441938"/>
            <a:ext cx="1791288" cy="95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3392">
              <a:lnSpc>
                <a:spcPct val="1300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中央全面深化改革委员会第十二次会议：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基础设施是经济社会发展的重要支撑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……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打造现代化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基础设施体系。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93" name="图片 92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94" name="图片 93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96" name="图片 95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31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355738" y="366358"/>
            <a:ext cx="56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新基建与数字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634" y="1950720"/>
            <a:ext cx="5753739" cy="3199557"/>
            <a:chOff x="7410307" y="1465285"/>
            <a:chExt cx="5485704" cy="2318642"/>
          </a:xfrm>
          <a:effectLst>
            <a:outerShdw blurRad="139700" dist="50800" dir="5400000" algn="ctr" rotWithShape="0">
              <a:srgbClr val="000000">
                <a:alpha val="55000"/>
              </a:srgbClr>
            </a:outerShdw>
          </a:effectLst>
        </p:grpSpPr>
        <p:sp>
          <p:nvSpPr>
            <p:cNvPr id="7" name="object 3"/>
            <p:cNvSpPr/>
            <p:nvPr/>
          </p:nvSpPr>
          <p:spPr>
            <a:xfrm>
              <a:off x="7410307" y="1465285"/>
              <a:ext cx="5485704" cy="2318642"/>
            </a:xfrm>
            <a:custGeom>
              <a:avLst/>
              <a:gdLst/>
              <a:ahLst/>
              <a:cxnLst/>
              <a:rect l="l" t="t" r="r" b="b"/>
              <a:pathLst>
                <a:path w="7940040" h="3659504">
                  <a:moveTo>
                    <a:pt x="0" y="3659124"/>
                  </a:moveTo>
                  <a:lnTo>
                    <a:pt x="7940039" y="3659124"/>
                  </a:lnTo>
                  <a:lnTo>
                    <a:pt x="7940039" y="0"/>
                  </a:lnTo>
                  <a:lnTo>
                    <a:pt x="0" y="0"/>
                  </a:lnTo>
                  <a:lnTo>
                    <a:pt x="0" y="3659124"/>
                  </a:lnTo>
                  <a:close/>
                </a:path>
              </a:pathLst>
            </a:custGeom>
            <a:solidFill>
              <a:srgbClr val="0066FF">
                <a:alpha val="15000"/>
              </a:srgbClr>
            </a:solidFill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861991" y="1783483"/>
              <a:ext cx="889274" cy="1211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599" rIns="0" bIns="0" rtlCol="0">
              <a:spAutoFit/>
            </a:bodyPr>
            <a:lstStyle/>
            <a:p>
              <a:pPr>
                <a:spcBef>
                  <a:spcPts val="44"/>
                </a:spcBef>
              </a:pPr>
              <a:r>
                <a:rPr lang="zh-CN" altLang="en-US" sz="105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生产关系变革</a:t>
              </a:r>
              <a:r>
                <a:rPr lang="en-US" altLang="zh-CN" sz="105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	</a:t>
              </a:r>
              <a:endParaRPr sz="105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9" name="object 15"/>
            <p:cNvSpPr txBox="1"/>
            <p:nvPr/>
          </p:nvSpPr>
          <p:spPr>
            <a:xfrm>
              <a:off x="10875676" y="2388283"/>
              <a:ext cx="1150807" cy="12099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332" rIns="0" bIns="0" rtlCol="0">
              <a:spAutoFit/>
            </a:bodyPr>
            <a:lstStyle/>
            <a:p>
              <a:pPr>
                <a:spcBef>
                  <a:spcPts val="42"/>
                </a:spcBef>
              </a:pPr>
              <a:r>
                <a:rPr lang="zh-CN" altLang="en-US" sz="105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生产工具改进</a:t>
              </a:r>
              <a:endParaRPr sz="105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10" name="object 18"/>
            <p:cNvSpPr txBox="1"/>
            <p:nvPr/>
          </p:nvSpPr>
          <p:spPr>
            <a:xfrm>
              <a:off x="10875678" y="3177712"/>
              <a:ext cx="887961" cy="12099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332" rIns="0" bIns="0" rtlCol="0">
              <a:spAutoFit/>
            </a:bodyPr>
            <a:lstStyle/>
            <a:p>
              <a:pPr>
                <a:spcBef>
                  <a:spcPts val="42"/>
                </a:spcBef>
              </a:pPr>
              <a:r>
                <a:rPr lang="zh-CN" altLang="en-US" sz="105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生产力提升</a:t>
              </a:r>
              <a:endParaRPr sz="105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11" name="object 50"/>
            <p:cNvSpPr/>
            <p:nvPr/>
          </p:nvSpPr>
          <p:spPr>
            <a:xfrm>
              <a:off x="8481132" y="2057532"/>
              <a:ext cx="1338596" cy="1184508"/>
            </a:xfrm>
            <a:custGeom>
              <a:avLst/>
              <a:gdLst/>
              <a:ahLst/>
              <a:cxnLst/>
              <a:rect l="l" t="t" r="r" b="b"/>
              <a:pathLst>
                <a:path w="1739265" h="1739264">
                  <a:moveTo>
                    <a:pt x="0" y="869442"/>
                  </a:moveTo>
                  <a:lnTo>
                    <a:pt x="1286" y="821737"/>
                  </a:lnTo>
                  <a:lnTo>
                    <a:pt x="5101" y="774705"/>
                  </a:lnTo>
                  <a:lnTo>
                    <a:pt x="11379" y="728412"/>
                  </a:lnTo>
                  <a:lnTo>
                    <a:pt x="20053" y="682924"/>
                  </a:lnTo>
                  <a:lnTo>
                    <a:pt x="31056" y="638307"/>
                  </a:lnTo>
                  <a:lnTo>
                    <a:pt x="44324" y="594628"/>
                  </a:lnTo>
                  <a:lnTo>
                    <a:pt x="59788" y="551953"/>
                  </a:lnTo>
                  <a:lnTo>
                    <a:pt x="77383" y="510348"/>
                  </a:lnTo>
                  <a:lnTo>
                    <a:pt x="97044" y="469880"/>
                  </a:lnTo>
                  <a:lnTo>
                    <a:pt x="118702" y="430614"/>
                  </a:lnTo>
                  <a:lnTo>
                    <a:pt x="142293" y="392618"/>
                  </a:lnTo>
                  <a:lnTo>
                    <a:pt x="167749" y="355957"/>
                  </a:lnTo>
                  <a:lnTo>
                    <a:pt x="195005" y="320698"/>
                  </a:lnTo>
                  <a:lnTo>
                    <a:pt x="223994" y="286907"/>
                  </a:lnTo>
                  <a:lnTo>
                    <a:pt x="254650" y="254650"/>
                  </a:lnTo>
                  <a:lnTo>
                    <a:pt x="286907" y="223994"/>
                  </a:lnTo>
                  <a:lnTo>
                    <a:pt x="320698" y="195005"/>
                  </a:lnTo>
                  <a:lnTo>
                    <a:pt x="355957" y="167749"/>
                  </a:lnTo>
                  <a:lnTo>
                    <a:pt x="392618" y="142293"/>
                  </a:lnTo>
                  <a:lnTo>
                    <a:pt x="430614" y="118702"/>
                  </a:lnTo>
                  <a:lnTo>
                    <a:pt x="469880" y="97044"/>
                  </a:lnTo>
                  <a:lnTo>
                    <a:pt x="510348" y="77383"/>
                  </a:lnTo>
                  <a:lnTo>
                    <a:pt x="551953" y="59788"/>
                  </a:lnTo>
                  <a:lnTo>
                    <a:pt x="594628" y="44324"/>
                  </a:lnTo>
                  <a:lnTo>
                    <a:pt x="638307" y="31056"/>
                  </a:lnTo>
                  <a:lnTo>
                    <a:pt x="682924" y="20053"/>
                  </a:lnTo>
                  <a:lnTo>
                    <a:pt x="728412" y="11379"/>
                  </a:lnTo>
                  <a:lnTo>
                    <a:pt x="774705" y="5101"/>
                  </a:lnTo>
                  <a:lnTo>
                    <a:pt x="821737" y="1286"/>
                  </a:lnTo>
                  <a:lnTo>
                    <a:pt x="869441" y="0"/>
                  </a:lnTo>
                  <a:lnTo>
                    <a:pt x="917146" y="1286"/>
                  </a:lnTo>
                  <a:lnTo>
                    <a:pt x="964178" y="5101"/>
                  </a:lnTo>
                  <a:lnTo>
                    <a:pt x="1010471" y="11379"/>
                  </a:lnTo>
                  <a:lnTo>
                    <a:pt x="1055959" y="20053"/>
                  </a:lnTo>
                  <a:lnTo>
                    <a:pt x="1100576" y="31056"/>
                  </a:lnTo>
                  <a:lnTo>
                    <a:pt x="1144255" y="44324"/>
                  </a:lnTo>
                  <a:lnTo>
                    <a:pt x="1186930" y="59788"/>
                  </a:lnTo>
                  <a:lnTo>
                    <a:pt x="1228535" y="77383"/>
                  </a:lnTo>
                  <a:lnTo>
                    <a:pt x="1269003" y="97044"/>
                  </a:lnTo>
                  <a:lnTo>
                    <a:pt x="1308269" y="118702"/>
                  </a:lnTo>
                  <a:lnTo>
                    <a:pt x="1346265" y="142293"/>
                  </a:lnTo>
                  <a:lnTo>
                    <a:pt x="1382926" y="167749"/>
                  </a:lnTo>
                  <a:lnTo>
                    <a:pt x="1418185" y="195005"/>
                  </a:lnTo>
                  <a:lnTo>
                    <a:pt x="1451976" y="223994"/>
                  </a:lnTo>
                  <a:lnTo>
                    <a:pt x="1484233" y="254650"/>
                  </a:lnTo>
                  <a:lnTo>
                    <a:pt x="1514889" y="286907"/>
                  </a:lnTo>
                  <a:lnTo>
                    <a:pt x="1543878" y="320698"/>
                  </a:lnTo>
                  <a:lnTo>
                    <a:pt x="1571134" y="355957"/>
                  </a:lnTo>
                  <a:lnTo>
                    <a:pt x="1596590" y="392618"/>
                  </a:lnTo>
                  <a:lnTo>
                    <a:pt x="1620181" y="430614"/>
                  </a:lnTo>
                  <a:lnTo>
                    <a:pt x="1641839" y="469880"/>
                  </a:lnTo>
                  <a:lnTo>
                    <a:pt x="1661500" y="510348"/>
                  </a:lnTo>
                  <a:lnTo>
                    <a:pt x="1679095" y="551953"/>
                  </a:lnTo>
                  <a:lnTo>
                    <a:pt x="1694559" y="594628"/>
                  </a:lnTo>
                  <a:lnTo>
                    <a:pt x="1707827" y="638307"/>
                  </a:lnTo>
                  <a:lnTo>
                    <a:pt x="1718830" y="682924"/>
                  </a:lnTo>
                  <a:lnTo>
                    <a:pt x="1727504" y="728412"/>
                  </a:lnTo>
                  <a:lnTo>
                    <a:pt x="1733782" y="774705"/>
                  </a:lnTo>
                  <a:lnTo>
                    <a:pt x="1737597" y="821737"/>
                  </a:lnTo>
                  <a:lnTo>
                    <a:pt x="1738883" y="869442"/>
                  </a:lnTo>
                  <a:lnTo>
                    <a:pt x="1737597" y="917146"/>
                  </a:lnTo>
                  <a:lnTo>
                    <a:pt x="1733782" y="964178"/>
                  </a:lnTo>
                  <a:lnTo>
                    <a:pt x="1727504" y="1010471"/>
                  </a:lnTo>
                  <a:lnTo>
                    <a:pt x="1718830" y="1055959"/>
                  </a:lnTo>
                  <a:lnTo>
                    <a:pt x="1707827" y="1100576"/>
                  </a:lnTo>
                  <a:lnTo>
                    <a:pt x="1694559" y="1144255"/>
                  </a:lnTo>
                  <a:lnTo>
                    <a:pt x="1679095" y="1186930"/>
                  </a:lnTo>
                  <a:lnTo>
                    <a:pt x="1661500" y="1228535"/>
                  </a:lnTo>
                  <a:lnTo>
                    <a:pt x="1641839" y="1269003"/>
                  </a:lnTo>
                  <a:lnTo>
                    <a:pt x="1620181" y="1308269"/>
                  </a:lnTo>
                  <a:lnTo>
                    <a:pt x="1596590" y="1346265"/>
                  </a:lnTo>
                  <a:lnTo>
                    <a:pt x="1571134" y="1382926"/>
                  </a:lnTo>
                  <a:lnTo>
                    <a:pt x="1543878" y="1418185"/>
                  </a:lnTo>
                  <a:lnTo>
                    <a:pt x="1514889" y="1451976"/>
                  </a:lnTo>
                  <a:lnTo>
                    <a:pt x="1484233" y="1484233"/>
                  </a:lnTo>
                  <a:lnTo>
                    <a:pt x="1451976" y="1514889"/>
                  </a:lnTo>
                  <a:lnTo>
                    <a:pt x="1418185" y="1543878"/>
                  </a:lnTo>
                  <a:lnTo>
                    <a:pt x="1382926" y="1571134"/>
                  </a:lnTo>
                  <a:lnTo>
                    <a:pt x="1346265" y="1596590"/>
                  </a:lnTo>
                  <a:lnTo>
                    <a:pt x="1308269" y="1620181"/>
                  </a:lnTo>
                  <a:lnTo>
                    <a:pt x="1269003" y="1641839"/>
                  </a:lnTo>
                  <a:lnTo>
                    <a:pt x="1228535" y="1661500"/>
                  </a:lnTo>
                  <a:lnTo>
                    <a:pt x="1186930" y="1679095"/>
                  </a:lnTo>
                  <a:lnTo>
                    <a:pt x="1144255" y="1694559"/>
                  </a:lnTo>
                  <a:lnTo>
                    <a:pt x="1100576" y="1707827"/>
                  </a:lnTo>
                  <a:lnTo>
                    <a:pt x="1055959" y="1718830"/>
                  </a:lnTo>
                  <a:lnTo>
                    <a:pt x="1010471" y="1727504"/>
                  </a:lnTo>
                  <a:lnTo>
                    <a:pt x="964178" y="1733782"/>
                  </a:lnTo>
                  <a:lnTo>
                    <a:pt x="917146" y="1737597"/>
                  </a:lnTo>
                  <a:lnTo>
                    <a:pt x="869441" y="1738884"/>
                  </a:lnTo>
                  <a:lnTo>
                    <a:pt x="821737" y="1737597"/>
                  </a:lnTo>
                  <a:lnTo>
                    <a:pt x="774705" y="1733782"/>
                  </a:lnTo>
                  <a:lnTo>
                    <a:pt x="728412" y="1727504"/>
                  </a:lnTo>
                  <a:lnTo>
                    <a:pt x="682924" y="1718830"/>
                  </a:lnTo>
                  <a:lnTo>
                    <a:pt x="638307" y="1707827"/>
                  </a:lnTo>
                  <a:lnTo>
                    <a:pt x="594628" y="1694559"/>
                  </a:lnTo>
                  <a:lnTo>
                    <a:pt x="551953" y="1679095"/>
                  </a:lnTo>
                  <a:lnTo>
                    <a:pt x="510348" y="1661500"/>
                  </a:lnTo>
                  <a:lnTo>
                    <a:pt x="469880" y="1641839"/>
                  </a:lnTo>
                  <a:lnTo>
                    <a:pt x="430614" y="1620181"/>
                  </a:lnTo>
                  <a:lnTo>
                    <a:pt x="392618" y="1596590"/>
                  </a:lnTo>
                  <a:lnTo>
                    <a:pt x="355957" y="1571134"/>
                  </a:lnTo>
                  <a:lnTo>
                    <a:pt x="320698" y="1543878"/>
                  </a:lnTo>
                  <a:lnTo>
                    <a:pt x="286907" y="1514889"/>
                  </a:lnTo>
                  <a:lnTo>
                    <a:pt x="254650" y="1484233"/>
                  </a:lnTo>
                  <a:lnTo>
                    <a:pt x="223994" y="1451976"/>
                  </a:lnTo>
                  <a:lnTo>
                    <a:pt x="195005" y="1418185"/>
                  </a:lnTo>
                  <a:lnTo>
                    <a:pt x="167749" y="1382926"/>
                  </a:lnTo>
                  <a:lnTo>
                    <a:pt x="142293" y="1346265"/>
                  </a:lnTo>
                  <a:lnTo>
                    <a:pt x="118702" y="1308269"/>
                  </a:lnTo>
                  <a:lnTo>
                    <a:pt x="97044" y="1269003"/>
                  </a:lnTo>
                  <a:lnTo>
                    <a:pt x="77383" y="1228535"/>
                  </a:lnTo>
                  <a:lnTo>
                    <a:pt x="59788" y="1186930"/>
                  </a:lnTo>
                  <a:lnTo>
                    <a:pt x="44324" y="1144255"/>
                  </a:lnTo>
                  <a:lnTo>
                    <a:pt x="31056" y="1100576"/>
                  </a:lnTo>
                  <a:lnTo>
                    <a:pt x="20053" y="1055959"/>
                  </a:lnTo>
                  <a:lnTo>
                    <a:pt x="11379" y="1010471"/>
                  </a:lnTo>
                  <a:lnTo>
                    <a:pt x="5101" y="964178"/>
                  </a:lnTo>
                  <a:lnTo>
                    <a:pt x="1286" y="917146"/>
                  </a:lnTo>
                  <a:lnTo>
                    <a:pt x="0" y="869442"/>
                  </a:lnTo>
                  <a:close/>
                </a:path>
              </a:pathLst>
            </a:custGeom>
            <a:ln w="22860">
              <a:solidFill>
                <a:srgbClr val="4EFAFB"/>
              </a:solidFill>
            </a:ln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bject 51"/>
            <p:cNvSpPr/>
            <p:nvPr/>
          </p:nvSpPr>
          <p:spPr>
            <a:xfrm>
              <a:off x="9637760" y="2277209"/>
              <a:ext cx="131613" cy="116838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bject 52"/>
            <p:cNvSpPr/>
            <p:nvPr/>
          </p:nvSpPr>
          <p:spPr>
            <a:xfrm>
              <a:off x="8499558" y="2278174"/>
              <a:ext cx="126349" cy="116838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bject 53"/>
            <p:cNvSpPr/>
            <p:nvPr/>
          </p:nvSpPr>
          <p:spPr>
            <a:xfrm>
              <a:off x="8495345" y="2858499"/>
              <a:ext cx="136879" cy="126493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bject 55"/>
            <p:cNvSpPr txBox="1"/>
            <p:nvPr/>
          </p:nvSpPr>
          <p:spPr>
            <a:xfrm>
              <a:off x="9829721" y="2262155"/>
              <a:ext cx="739803" cy="1598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sz="1400" b="1" spc="-2" dirty="0">
                  <a:solidFill>
                    <a:srgbClr val="8BDFEE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云计算</a:t>
              </a:r>
              <a:endParaRPr sz="140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16" name="object 57"/>
            <p:cNvSpPr txBox="1"/>
            <p:nvPr/>
          </p:nvSpPr>
          <p:spPr>
            <a:xfrm>
              <a:off x="7800406" y="2992128"/>
              <a:ext cx="739803" cy="1598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sz="1400" b="1" spc="-2" dirty="0">
                  <a:solidFill>
                    <a:srgbClr val="7DC4D9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大数据</a:t>
              </a:r>
              <a:endParaRPr sz="140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17" name="object 59"/>
            <p:cNvSpPr txBox="1"/>
            <p:nvPr/>
          </p:nvSpPr>
          <p:spPr>
            <a:xfrm>
              <a:off x="9580826" y="3032876"/>
              <a:ext cx="981110" cy="1598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sz="1400" b="1" spc="-2" dirty="0">
                  <a:solidFill>
                    <a:srgbClr val="8BDFEE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人工智能</a:t>
              </a:r>
              <a:endParaRPr sz="140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19" name="object 63"/>
            <p:cNvSpPr/>
            <p:nvPr/>
          </p:nvSpPr>
          <p:spPr>
            <a:xfrm>
              <a:off x="9647237" y="2882640"/>
              <a:ext cx="145304" cy="121665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lIns="0" tIns="0" rIns="0" bIns="0" rtlCol="0"/>
            <a:lstStyle/>
            <a:p>
              <a:endParaRPr sz="797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bject 65"/>
            <p:cNvSpPr txBox="1"/>
            <p:nvPr/>
          </p:nvSpPr>
          <p:spPr>
            <a:xfrm>
              <a:off x="7871445" y="2104710"/>
              <a:ext cx="348722" cy="22674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sz="2000" b="1" spc="-4" dirty="0">
                  <a:solidFill>
                    <a:srgbClr val="8BDFEE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5G</a:t>
              </a:r>
              <a:endParaRPr sz="2000" dirty="0"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22" name="object 80"/>
            <p:cNvSpPr txBox="1"/>
            <p:nvPr/>
          </p:nvSpPr>
          <p:spPr>
            <a:xfrm>
              <a:off x="11180839" y="2012256"/>
              <a:ext cx="1390962" cy="126378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人</a:t>
              </a:r>
              <a:r>
                <a:rPr lang="en-US" altLang="zh-CN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-</a:t>
              </a: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人，人</a:t>
              </a:r>
              <a:r>
                <a:rPr lang="en-US" altLang="zh-CN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-</a:t>
              </a: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物，物</a:t>
              </a:r>
              <a:r>
                <a:rPr lang="en-US" altLang="zh-CN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-</a:t>
              </a: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物</a:t>
              </a:r>
              <a:endParaRPr sz="1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23" name="object 80"/>
            <p:cNvSpPr txBox="1"/>
            <p:nvPr/>
          </p:nvSpPr>
          <p:spPr>
            <a:xfrm>
              <a:off x="11195901" y="2587144"/>
              <a:ext cx="1390962" cy="37172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基于智能网络、自动控制、软件定义垂直信息化应用</a:t>
              </a:r>
              <a:endParaRPr sz="1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24" name="object 80"/>
            <p:cNvSpPr txBox="1"/>
            <p:nvPr/>
          </p:nvSpPr>
          <p:spPr>
            <a:xfrm>
              <a:off x="11175702" y="3351850"/>
              <a:ext cx="1390962" cy="24904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vert="horz" wrap="square" lIns="0" tIns="5066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zh-CN" altLang="en-US" sz="1100" b="1" spc="-2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微软雅黑"/>
                </a:rPr>
                <a:t>大数据搜索、人工智能算力、算法提升</a:t>
              </a:r>
              <a:endParaRPr sz="1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45806" y="3387430"/>
              <a:ext cx="2523718" cy="20073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/>
              <a:bevelB w="1651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社会效率的提升，人民生活更加美好</a:t>
              </a:r>
            </a:p>
          </p:txBody>
        </p:sp>
      </p:grpSp>
      <p:sp>
        <p:nvSpPr>
          <p:cNvPr id="74" name="object 2"/>
          <p:cNvSpPr/>
          <p:nvPr/>
        </p:nvSpPr>
        <p:spPr>
          <a:xfrm>
            <a:off x="6137358" y="1981607"/>
            <a:ext cx="5716435" cy="3169955"/>
          </a:xfrm>
          <a:custGeom>
            <a:avLst/>
            <a:gdLst/>
            <a:ahLst/>
            <a:cxnLst/>
            <a:rect l="l" t="t" r="r" b="b"/>
            <a:pathLst>
              <a:path w="9128760" h="3659504">
                <a:moveTo>
                  <a:pt x="0" y="3659124"/>
                </a:moveTo>
                <a:lnTo>
                  <a:pt x="9128760" y="3659124"/>
                </a:lnTo>
                <a:lnTo>
                  <a:pt x="9128760" y="0"/>
                </a:lnTo>
                <a:lnTo>
                  <a:pt x="0" y="0"/>
                </a:lnTo>
                <a:lnTo>
                  <a:pt x="0" y="3659124"/>
                </a:lnTo>
                <a:close/>
              </a:path>
            </a:pathLst>
          </a:custGeom>
          <a:solidFill>
            <a:srgbClr val="00B0F0">
              <a:alpha val="15000"/>
            </a:srgbClr>
          </a:solidFill>
          <a:scene3d>
            <a:camera prst="orthographicFront"/>
            <a:lightRig rig="threePt" dir="t"/>
          </a:scene3d>
          <a:sp3d>
            <a:bevelT w="165100"/>
            <a:bevelB w="165100"/>
          </a:sp3d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object 21"/>
          <p:cNvSpPr/>
          <p:nvPr/>
        </p:nvSpPr>
        <p:spPr>
          <a:xfrm>
            <a:off x="9033909" y="4275510"/>
            <a:ext cx="687593" cy="730828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object 22"/>
          <p:cNvSpPr/>
          <p:nvPr/>
        </p:nvSpPr>
        <p:spPr>
          <a:xfrm>
            <a:off x="9158766" y="4329746"/>
            <a:ext cx="400820" cy="541302"/>
          </a:xfrm>
          <a:custGeom>
            <a:avLst/>
            <a:gdLst/>
            <a:ahLst/>
            <a:cxnLst/>
            <a:rect l="l" t="t" r="r" b="b"/>
            <a:pathLst>
              <a:path w="640079" h="669289">
                <a:moveTo>
                  <a:pt x="320039" y="0"/>
                </a:moveTo>
                <a:lnTo>
                  <a:pt x="272739" y="3627"/>
                </a:lnTo>
                <a:lnTo>
                  <a:pt x="227596" y="14163"/>
                </a:lnTo>
                <a:lnTo>
                  <a:pt x="185105" y="31091"/>
                </a:lnTo>
                <a:lnTo>
                  <a:pt x="145761" y="53893"/>
                </a:lnTo>
                <a:lnTo>
                  <a:pt x="110057" y="82052"/>
                </a:lnTo>
                <a:lnTo>
                  <a:pt x="78490" y="115050"/>
                </a:lnTo>
                <a:lnTo>
                  <a:pt x="51552" y="152370"/>
                </a:lnTo>
                <a:lnTo>
                  <a:pt x="29740" y="193494"/>
                </a:lnTo>
                <a:lnTo>
                  <a:pt x="13547" y="237905"/>
                </a:lnTo>
                <a:lnTo>
                  <a:pt x="3469" y="285085"/>
                </a:lnTo>
                <a:lnTo>
                  <a:pt x="0" y="334518"/>
                </a:lnTo>
                <a:lnTo>
                  <a:pt x="3469" y="383950"/>
                </a:lnTo>
                <a:lnTo>
                  <a:pt x="13547" y="431130"/>
                </a:lnTo>
                <a:lnTo>
                  <a:pt x="29740" y="475541"/>
                </a:lnTo>
                <a:lnTo>
                  <a:pt x="51552" y="516665"/>
                </a:lnTo>
                <a:lnTo>
                  <a:pt x="78490" y="553985"/>
                </a:lnTo>
                <a:lnTo>
                  <a:pt x="110057" y="586983"/>
                </a:lnTo>
                <a:lnTo>
                  <a:pt x="145761" y="615142"/>
                </a:lnTo>
                <a:lnTo>
                  <a:pt x="185105" y="637944"/>
                </a:lnTo>
                <a:lnTo>
                  <a:pt x="227596" y="654872"/>
                </a:lnTo>
                <a:lnTo>
                  <a:pt x="272739" y="665408"/>
                </a:lnTo>
                <a:lnTo>
                  <a:pt x="320039" y="669036"/>
                </a:lnTo>
                <a:lnTo>
                  <a:pt x="367340" y="665408"/>
                </a:lnTo>
                <a:lnTo>
                  <a:pt x="412483" y="654872"/>
                </a:lnTo>
                <a:lnTo>
                  <a:pt x="454974" y="637944"/>
                </a:lnTo>
                <a:lnTo>
                  <a:pt x="494318" y="615142"/>
                </a:lnTo>
                <a:lnTo>
                  <a:pt x="530022" y="586983"/>
                </a:lnTo>
                <a:lnTo>
                  <a:pt x="561589" y="553985"/>
                </a:lnTo>
                <a:lnTo>
                  <a:pt x="588527" y="516665"/>
                </a:lnTo>
                <a:lnTo>
                  <a:pt x="610339" y="475541"/>
                </a:lnTo>
                <a:lnTo>
                  <a:pt x="626532" y="431130"/>
                </a:lnTo>
                <a:lnTo>
                  <a:pt x="636610" y="383950"/>
                </a:lnTo>
                <a:lnTo>
                  <a:pt x="640080" y="334518"/>
                </a:lnTo>
                <a:lnTo>
                  <a:pt x="636610" y="285085"/>
                </a:lnTo>
                <a:lnTo>
                  <a:pt x="626532" y="237905"/>
                </a:lnTo>
                <a:lnTo>
                  <a:pt x="610339" y="193494"/>
                </a:lnTo>
                <a:lnTo>
                  <a:pt x="588527" y="152370"/>
                </a:lnTo>
                <a:lnTo>
                  <a:pt x="561589" y="115050"/>
                </a:lnTo>
                <a:lnTo>
                  <a:pt x="530022" y="82052"/>
                </a:lnTo>
                <a:lnTo>
                  <a:pt x="494318" y="53893"/>
                </a:lnTo>
                <a:lnTo>
                  <a:pt x="454974" y="31091"/>
                </a:lnTo>
                <a:lnTo>
                  <a:pt x="412483" y="14163"/>
                </a:lnTo>
                <a:lnTo>
                  <a:pt x="367340" y="3627"/>
                </a:lnTo>
                <a:lnTo>
                  <a:pt x="3200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object 23"/>
          <p:cNvSpPr/>
          <p:nvPr/>
        </p:nvSpPr>
        <p:spPr>
          <a:xfrm>
            <a:off x="9157811" y="3927927"/>
            <a:ext cx="118814" cy="157154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object 24"/>
          <p:cNvSpPr/>
          <p:nvPr/>
        </p:nvSpPr>
        <p:spPr>
          <a:xfrm>
            <a:off x="9161152" y="3932037"/>
            <a:ext cx="102510" cy="137122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object 25"/>
          <p:cNvSpPr/>
          <p:nvPr/>
        </p:nvSpPr>
        <p:spPr>
          <a:xfrm>
            <a:off x="9273286" y="3935303"/>
            <a:ext cx="278195" cy="133753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object 26"/>
          <p:cNvSpPr/>
          <p:nvPr/>
        </p:nvSpPr>
        <p:spPr>
          <a:xfrm>
            <a:off x="9276786" y="3939741"/>
            <a:ext cx="262280" cy="112780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object 27"/>
          <p:cNvSpPr/>
          <p:nvPr/>
        </p:nvSpPr>
        <p:spPr>
          <a:xfrm>
            <a:off x="9545270" y="3925462"/>
            <a:ext cx="793525" cy="160851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object 28"/>
          <p:cNvSpPr/>
          <p:nvPr/>
        </p:nvSpPr>
        <p:spPr>
          <a:xfrm>
            <a:off x="9548213" y="3929572"/>
            <a:ext cx="777937" cy="140718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object 29"/>
          <p:cNvSpPr/>
          <p:nvPr/>
        </p:nvSpPr>
        <p:spPr>
          <a:xfrm>
            <a:off x="10325912" y="3926688"/>
            <a:ext cx="124539" cy="159626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object 30"/>
          <p:cNvSpPr/>
          <p:nvPr/>
        </p:nvSpPr>
        <p:spPr>
          <a:xfrm>
            <a:off x="10328934" y="3930291"/>
            <a:ext cx="108953" cy="13928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object 31"/>
          <p:cNvSpPr/>
          <p:nvPr/>
        </p:nvSpPr>
        <p:spPr>
          <a:xfrm>
            <a:off x="10437569" y="3925455"/>
            <a:ext cx="123593" cy="159626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object 32"/>
          <p:cNvSpPr/>
          <p:nvPr/>
        </p:nvSpPr>
        <p:spPr>
          <a:xfrm>
            <a:off x="10440751" y="3929880"/>
            <a:ext cx="107441" cy="139486"/>
          </a:xfrm>
          <a:prstGeom prst="rect">
            <a:avLst/>
          </a:prstGeom>
          <a:blipFill>
            <a:blip r:embed="rId1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object 34"/>
          <p:cNvSpPr txBox="1"/>
          <p:nvPr/>
        </p:nvSpPr>
        <p:spPr>
          <a:xfrm>
            <a:off x="10550178" y="3896910"/>
            <a:ext cx="249318" cy="143884"/>
          </a:xfrm>
          <a:prstGeom prst="rect">
            <a:avLst/>
          </a:prstGeom>
        </p:spPr>
        <p:txBody>
          <a:bodyPr vert="horz" wrap="square" lIns="0" tIns="5332" rIns="0" bIns="0" rtlCol="0">
            <a:spAutoFit/>
          </a:bodyPr>
          <a:lstStyle/>
          <a:p>
            <a:pPr>
              <a:spcBef>
                <a:spcPts val="42"/>
              </a:spcBef>
            </a:pPr>
            <a:r>
              <a:rPr sz="900" b="1" spc="-2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50%</a:t>
            </a:r>
            <a:endParaRPr sz="9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88" name="object 35"/>
          <p:cNvSpPr/>
          <p:nvPr/>
        </p:nvSpPr>
        <p:spPr>
          <a:xfrm>
            <a:off x="10788763" y="3925462"/>
            <a:ext cx="792570" cy="160851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object 36"/>
          <p:cNvSpPr/>
          <p:nvPr/>
        </p:nvSpPr>
        <p:spPr>
          <a:xfrm>
            <a:off x="10792103" y="3929572"/>
            <a:ext cx="776426" cy="140718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object 37"/>
          <p:cNvSpPr/>
          <p:nvPr/>
        </p:nvSpPr>
        <p:spPr>
          <a:xfrm>
            <a:off x="9160676" y="2591807"/>
            <a:ext cx="280088" cy="133753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object 38"/>
          <p:cNvSpPr/>
          <p:nvPr/>
        </p:nvSpPr>
        <p:spPr>
          <a:xfrm>
            <a:off x="9163461" y="2595936"/>
            <a:ext cx="264984" cy="113396"/>
          </a:xfrm>
          <a:prstGeom prst="rect">
            <a:avLst/>
          </a:prstGeom>
          <a:blipFill>
            <a:blip r:embed="rId2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object 39"/>
          <p:cNvSpPr/>
          <p:nvPr/>
        </p:nvSpPr>
        <p:spPr>
          <a:xfrm>
            <a:off x="9431705" y="2581967"/>
            <a:ext cx="904227" cy="160851"/>
          </a:xfrm>
          <a:prstGeom prst="rect">
            <a:avLst/>
          </a:prstGeom>
          <a:blipFill>
            <a:blip r:embed="rId2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bject 40"/>
          <p:cNvSpPr/>
          <p:nvPr/>
        </p:nvSpPr>
        <p:spPr>
          <a:xfrm>
            <a:off x="9434887" y="2586382"/>
            <a:ext cx="888322" cy="140718"/>
          </a:xfrm>
          <a:prstGeom prst="rect">
            <a:avLst/>
          </a:prstGeom>
          <a:blipFill>
            <a:blip r:embed="rId2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object 42"/>
          <p:cNvSpPr txBox="1"/>
          <p:nvPr/>
        </p:nvSpPr>
        <p:spPr>
          <a:xfrm>
            <a:off x="10326071" y="2552962"/>
            <a:ext cx="350320" cy="96128"/>
          </a:xfrm>
          <a:prstGeom prst="rect">
            <a:avLst/>
          </a:prstGeom>
        </p:spPr>
        <p:txBody>
          <a:bodyPr vert="horz" wrap="square" lIns="0" tIns="5599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588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95" name="object 43"/>
          <p:cNvSpPr/>
          <p:nvPr/>
        </p:nvSpPr>
        <p:spPr>
          <a:xfrm>
            <a:off x="10664700" y="2581966"/>
            <a:ext cx="792570" cy="160851"/>
          </a:xfrm>
          <a:prstGeom prst="rect">
            <a:avLst/>
          </a:prstGeom>
          <a:blipFill>
            <a:blip r:embed="rId2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object 44"/>
          <p:cNvSpPr/>
          <p:nvPr/>
        </p:nvSpPr>
        <p:spPr>
          <a:xfrm>
            <a:off x="10668277" y="2586380"/>
            <a:ext cx="776426" cy="140718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object 45"/>
          <p:cNvSpPr/>
          <p:nvPr/>
        </p:nvSpPr>
        <p:spPr>
          <a:xfrm>
            <a:off x="9143496" y="2968992"/>
            <a:ext cx="607829" cy="734917"/>
          </a:xfrm>
          <a:prstGeom prst="rect">
            <a:avLst/>
          </a:prstGeom>
          <a:blipFill>
            <a:blip r:embed="rId2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object 46"/>
          <p:cNvSpPr/>
          <p:nvPr/>
        </p:nvSpPr>
        <p:spPr>
          <a:xfrm>
            <a:off x="9185488" y="3023222"/>
            <a:ext cx="421099" cy="542329"/>
          </a:xfrm>
          <a:custGeom>
            <a:avLst/>
            <a:gdLst/>
            <a:ahLst/>
            <a:cxnLst/>
            <a:rect l="l" t="t" r="r" b="b"/>
            <a:pathLst>
              <a:path w="672464" h="670560">
                <a:moveTo>
                  <a:pt x="336041" y="0"/>
                </a:moveTo>
                <a:lnTo>
                  <a:pt x="286394" y="3635"/>
                </a:lnTo>
                <a:lnTo>
                  <a:pt x="239004" y="14195"/>
                </a:lnTo>
                <a:lnTo>
                  <a:pt x="194394" y="31162"/>
                </a:lnTo>
                <a:lnTo>
                  <a:pt x="153082" y="54016"/>
                </a:lnTo>
                <a:lnTo>
                  <a:pt x="115591" y="82239"/>
                </a:lnTo>
                <a:lnTo>
                  <a:pt x="82440" y="115313"/>
                </a:lnTo>
                <a:lnTo>
                  <a:pt x="54149" y="152718"/>
                </a:lnTo>
                <a:lnTo>
                  <a:pt x="31239" y="193936"/>
                </a:lnTo>
                <a:lnTo>
                  <a:pt x="14231" y="238448"/>
                </a:lnTo>
                <a:lnTo>
                  <a:pt x="3644" y="285735"/>
                </a:lnTo>
                <a:lnTo>
                  <a:pt x="0" y="335280"/>
                </a:lnTo>
                <a:lnTo>
                  <a:pt x="3644" y="384824"/>
                </a:lnTo>
                <a:lnTo>
                  <a:pt x="14231" y="432111"/>
                </a:lnTo>
                <a:lnTo>
                  <a:pt x="31239" y="476623"/>
                </a:lnTo>
                <a:lnTo>
                  <a:pt x="54149" y="517841"/>
                </a:lnTo>
                <a:lnTo>
                  <a:pt x="82440" y="555246"/>
                </a:lnTo>
                <a:lnTo>
                  <a:pt x="115591" y="588320"/>
                </a:lnTo>
                <a:lnTo>
                  <a:pt x="153082" y="616543"/>
                </a:lnTo>
                <a:lnTo>
                  <a:pt x="194394" y="639397"/>
                </a:lnTo>
                <a:lnTo>
                  <a:pt x="239004" y="656364"/>
                </a:lnTo>
                <a:lnTo>
                  <a:pt x="286394" y="666924"/>
                </a:lnTo>
                <a:lnTo>
                  <a:pt x="336041" y="670560"/>
                </a:lnTo>
                <a:lnTo>
                  <a:pt x="385689" y="666924"/>
                </a:lnTo>
                <a:lnTo>
                  <a:pt x="433079" y="656364"/>
                </a:lnTo>
                <a:lnTo>
                  <a:pt x="477689" y="639397"/>
                </a:lnTo>
                <a:lnTo>
                  <a:pt x="519001" y="616543"/>
                </a:lnTo>
                <a:lnTo>
                  <a:pt x="556492" y="588320"/>
                </a:lnTo>
                <a:lnTo>
                  <a:pt x="589643" y="555246"/>
                </a:lnTo>
                <a:lnTo>
                  <a:pt x="617934" y="517841"/>
                </a:lnTo>
                <a:lnTo>
                  <a:pt x="640844" y="476623"/>
                </a:lnTo>
                <a:lnTo>
                  <a:pt x="657852" y="432111"/>
                </a:lnTo>
                <a:lnTo>
                  <a:pt x="668439" y="384824"/>
                </a:lnTo>
                <a:lnTo>
                  <a:pt x="672084" y="335280"/>
                </a:lnTo>
                <a:lnTo>
                  <a:pt x="668439" y="285735"/>
                </a:lnTo>
                <a:lnTo>
                  <a:pt x="657852" y="238448"/>
                </a:lnTo>
                <a:lnTo>
                  <a:pt x="640844" y="193936"/>
                </a:lnTo>
                <a:lnTo>
                  <a:pt x="617934" y="152718"/>
                </a:lnTo>
                <a:lnTo>
                  <a:pt x="589643" y="115313"/>
                </a:lnTo>
                <a:lnTo>
                  <a:pt x="556492" y="82239"/>
                </a:lnTo>
                <a:lnTo>
                  <a:pt x="519001" y="54016"/>
                </a:lnTo>
                <a:lnTo>
                  <a:pt x="477689" y="31162"/>
                </a:lnTo>
                <a:lnTo>
                  <a:pt x="433079" y="14195"/>
                </a:lnTo>
                <a:lnTo>
                  <a:pt x="385689" y="3635"/>
                </a:lnTo>
                <a:lnTo>
                  <a:pt x="33604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object 48"/>
          <p:cNvSpPr txBox="1"/>
          <p:nvPr/>
        </p:nvSpPr>
        <p:spPr>
          <a:xfrm>
            <a:off x="9624479" y="3060056"/>
            <a:ext cx="1635482" cy="212505"/>
          </a:xfrm>
          <a:prstGeom prst="rect">
            <a:avLst/>
          </a:prstGeom>
        </p:spPr>
        <p:txBody>
          <a:bodyPr vert="horz" wrap="square" lIns="0" tIns="5599" rIns="0" bIns="0" rtlCol="0">
            <a:spAutoFit/>
          </a:bodyPr>
          <a:lstStyle/>
          <a:p>
            <a:pPr>
              <a:spcBef>
                <a:spcPts val="44"/>
              </a:spcBef>
              <a:tabLst>
                <a:tab pos="646337" algn="l"/>
              </a:tabLst>
            </a:pPr>
            <a:r>
              <a:rPr sz="1344" b="1" u="sng" dirty="0">
                <a:solidFill>
                  <a:srgbClr val="FFC000"/>
                </a:solidFill>
                <a:uFill>
                  <a:solidFill>
                    <a:srgbClr val="BEBEBE"/>
                  </a:solidFill>
                </a:uFill>
                <a:latin typeface="微软雅黑" pitchFamily="34" charset="-122"/>
                <a:ea typeface="微软雅黑" pitchFamily="34" charset="-122"/>
                <a:cs typeface="微软雅黑"/>
              </a:rPr>
              <a:t> 	34.8</a:t>
            </a:r>
            <a:r>
              <a:rPr sz="672" b="1" u="sng" spc="-2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微软雅黑" pitchFamily="34" charset="-122"/>
                <a:ea typeface="微软雅黑" pitchFamily="34" charset="-122"/>
                <a:cs typeface="微软雅黑"/>
              </a:rPr>
              <a:t>%</a:t>
            </a:r>
            <a:endParaRPr sz="672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0" name="object 49"/>
          <p:cNvSpPr txBox="1"/>
          <p:nvPr/>
        </p:nvSpPr>
        <p:spPr>
          <a:xfrm>
            <a:off x="9651460" y="4298049"/>
            <a:ext cx="2229315" cy="489234"/>
          </a:xfrm>
          <a:prstGeom prst="rect">
            <a:avLst/>
          </a:prstGeom>
        </p:spPr>
        <p:txBody>
          <a:bodyPr vert="horz" wrap="square" lIns="0" tIns="5332" rIns="0" bIns="0" rtlCol="0">
            <a:spAutoFit/>
          </a:bodyPr>
          <a:lstStyle/>
          <a:p>
            <a:pPr>
              <a:spcBef>
                <a:spcPts val="42"/>
              </a:spcBef>
              <a:tabLst>
                <a:tab pos="797789" algn="l"/>
              </a:tabLst>
            </a:pPr>
            <a:r>
              <a:rPr sz="1344" b="1" u="sng" dirty="0">
                <a:solidFill>
                  <a:srgbClr val="FFC000"/>
                </a:solidFill>
                <a:uFill>
                  <a:solidFill>
                    <a:srgbClr val="BEBEBE"/>
                  </a:solidFill>
                </a:uFill>
                <a:latin typeface="微软雅黑" pitchFamily="34" charset="-122"/>
                <a:ea typeface="微软雅黑" pitchFamily="34" charset="-122"/>
                <a:cs typeface="微软雅黑"/>
              </a:rPr>
              <a:t> 	50</a:t>
            </a:r>
            <a:r>
              <a:rPr sz="672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%</a:t>
            </a:r>
            <a:endParaRPr sz="1400" dirty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628738">
              <a:spcBef>
                <a:spcPts val="852"/>
              </a:spcBef>
            </a:pPr>
            <a:r>
              <a:rPr sz="1050" spc="-23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数据来源：数字经济白皮书</a:t>
            </a:r>
            <a:endParaRPr sz="105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1" name="object 68"/>
          <p:cNvSpPr txBox="1"/>
          <p:nvPr/>
        </p:nvSpPr>
        <p:spPr>
          <a:xfrm>
            <a:off x="7888395" y="2594150"/>
            <a:ext cx="326858" cy="134920"/>
          </a:xfrm>
          <a:prstGeom prst="rect">
            <a:avLst/>
          </a:prstGeom>
        </p:spPr>
        <p:txBody>
          <a:bodyPr vert="horz" wrap="square" lIns="0" tIns="5599" rIns="0" bIns="0" rtlCol="0">
            <a:spAutoFit/>
          </a:bodyPr>
          <a:lstStyle/>
          <a:p>
            <a:pPr>
              <a:spcBef>
                <a:spcPts val="44"/>
              </a:spcBef>
            </a:pPr>
            <a:r>
              <a:rPr sz="84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聚合</a:t>
            </a:r>
            <a:endParaRPr sz="84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2" name="object 69"/>
          <p:cNvSpPr/>
          <p:nvPr/>
        </p:nvSpPr>
        <p:spPr>
          <a:xfrm>
            <a:off x="7886646" y="2870386"/>
            <a:ext cx="682822" cy="160851"/>
          </a:xfrm>
          <a:prstGeom prst="rect">
            <a:avLst/>
          </a:prstGeom>
          <a:blipFill>
            <a:blip r:embed="rId2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object 70"/>
          <p:cNvSpPr/>
          <p:nvPr/>
        </p:nvSpPr>
        <p:spPr>
          <a:xfrm>
            <a:off x="7889827" y="2874186"/>
            <a:ext cx="666838" cy="140718"/>
          </a:xfrm>
          <a:prstGeom prst="rect">
            <a:avLst/>
          </a:prstGeom>
          <a:blipFill>
            <a:blip r:embed="rId2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object 71"/>
          <p:cNvSpPr/>
          <p:nvPr/>
        </p:nvSpPr>
        <p:spPr>
          <a:xfrm>
            <a:off x="7545951" y="2679341"/>
            <a:ext cx="287252" cy="371001"/>
          </a:xfrm>
          <a:prstGeom prst="rect">
            <a:avLst/>
          </a:prstGeom>
          <a:blipFill>
            <a:blip r:embed="rId2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object 72"/>
          <p:cNvSpPr txBox="1"/>
          <p:nvPr/>
        </p:nvSpPr>
        <p:spPr>
          <a:xfrm>
            <a:off x="7886090" y="3462123"/>
            <a:ext cx="326858" cy="134650"/>
          </a:xfrm>
          <a:prstGeom prst="rect">
            <a:avLst/>
          </a:prstGeom>
        </p:spPr>
        <p:txBody>
          <a:bodyPr vert="horz" wrap="square" lIns="0" tIns="5332" rIns="0" bIns="0" rtlCol="0">
            <a:spAutoFit/>
          </a:bodyPr>
          <a:lstStyle/>
          <a:p>
            <a:pPr>
              <a:spcBef>
                <a:spcPts val="42"/>
              </a:spcBef>
            </a:pPr>
            <a:r>
              <a:rPr sz="84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丰富</a:t>
            </a:r>
            <a:endParaRPr sz="84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06" name="object 73"/>
          <p:cNvSpPr/>
          <p:nvPr/>
        </p:nvSpPr>
        <p:spPr>
          <a:xfrm>
            <a:off x="7882829" y="3738113"/>
            <a:ext cx="790663" cy="160851"/>
          </a:xfrm>
          <a:prstGeom prst="rect">
            <a:avLst/>
          </a:prstGeom>
          <a:blipFill>
            <a:blip r:embed="rId3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object 74"/>
          <p:cNvSpPr/>
          <p:nvPr/>
        </p:nvSpPr>
        <p:spPr>
          <a:xfrm>
            <a:off x="7886168" y="3742015"/>
            <a:ext cx="775235" cy="140514"/>
          </a:xfrm>
          <a:prstGeom prst="rect">
            <a:avLst/>
          </a:prstGeom>
          <a:blipFill>
            <a:blip r:embed="rId3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object 75"/>
          <p:cNvSpPr/>
          <p:nvPr/>
        </p:nvSpPr>
        <p:spPr>
          <a:xfrm>
            <a:off x="7553583" y="3533509"/>
            <a:ext cx="271030" cy="350048"/>
          </a:xfrm>
          <a:prstGeom prst="rect">
            <a:avLst/>
          </a:prstGeom>
          <a:blipFill>
            <a:blip r:embed="rId3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object 76"/>
          <p:cNvSpPr txBox="1"/>
          <p:nvPr/>
        </p:nvSpPr>
        <p:spPr>
          <a:xfrm>
            <a:off x="7910344" y="4329827"/>
            <a:ext cx="326858" cy="134650"/>
          </a:xfrm>
          <a:prstGeom prst="rect">
            <a:avLst/>
          </a:prstGeom>
        </p:spPr>
        <p:txBody>
          <a:bodyPr vert="horz" wrap="square" lIns="0" tIns="5332" rIns="0" bIns="0" rtlCol="0">
            <a:spAutoFit/>
          </a:bodyPr>
          <a:lstStyle/>
          <a:p>
            <a:pPr>
              <a:spcBef>
                <a:spcPts val="42"/>
              </a:spcBef>
            </a:pPr>
            <a:r>
              <a:rPr sz="84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赋能</a:t>
            </a:r>
            <a:endParaRPr sz="84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10" name="object 79"/>
          <p:cNvSpPr/>
          <p:nvPr/>
        </p:nvSpPr>
        <p:spPr>
          <a:xfrm>
            <a:off x="7553583" y="4401236"/>
            <a:ext cx="271030" cy="346350"/>
          </a:xfrm>
          <a:prstGeom prst="rect">
            <a:avLst/>
          </a:prstGeom>
          <a:blipFill>
            <a:blip r:embed="rId3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object 80"/>
          <p:cNvSpPr txBox="1"/>
          <p:nvPr/>
        </p:nvSpPr>
        <p:spPr>
          <a:xfrm>
            <a:off x="6267575" y="3287305"/>
            <a:ext cx="1172872" cy="282114"/>
          </a:xfrm>
          <a:prstGeom prst="rect">
            <a:avLst/>
          </a:prstGeom>
        </p:spPr>
        <p:txBody>
          <a:bodyPr vert="horz" wrap="square" lIns="0" tIns="5066" rIns="0" bIns="0" rtlCol="0">
            <a:spAutoFit/>
          </a:bodyPr>
          <a:lstStyle/>
          <a:p>
            <a:pPr algn="ctr">
              <a:spcBef>
                <a:spcPts val="40"/>
              </a:spcBef>
            </a:pPr>
            <a:r>
              <a:rPr b="1" spc="-2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数字经济</a:t>
            </a:r>
            <a:endParaRPr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12" name="object 81"/>
          <p:cNvSpPr/>
          <p:nvPr/>
        </p:nvSpPr>
        <p:spPr>
          <a:xfrm>
            <a:off x="6370216" y="3793574"/>
            <a:ext cx="649422" cy="181814"/>
          </a:xfrm>
          <a:prstGeom prst="rect">
            <a:avLst/>
          </a:prstGeom>
          <a:blipFill>
            <a:blip r:embed="rId3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object 82"/>
          <p:cNvSpPr/>
          <p:nvPr/>
        </p:nvSpPr>
        <p:spPr>
          <a:xfrm>
            <a:off x="6374312" y="3797998"/>
            <a:ext cx="631248" cy="159925"/>
          </a:xfrm>
          <a:prstGeom prst="rect">
            <a:avLst/>
          </a:prstGeom>
          <a:blipFill>
            <a:blip r:embed="rId3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object 83"/>
          <p:cNvSpPr/>
          <p:nvPr/>
        </p:nvSpPr>
        <p:spPr>
          <a:xfrm>
            <a:off x="6370216" y="4059807"/>
            <a:ext cx="649422" cy="181814"/>
          </a:xfrm>
          <a:prstGeom prst="rect">
            <a:avLst/>
          </a:prstGeom>
          <a:blipFill>
            <a:blip r:embed="rId3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object 84"/>
          <p:cNvSpPr/>
          <p:nvPr/>
        </p:nvSpPr>
        <p:spPr>
          <a:xfrm>
            <a:off x="6373938" y="4064237"/>
            <a:ext cx="631622" cy="159925"/>
          </a:xfrm>
          <a:prstGeom prst="rect">
            <a:avLst/>
          </a:prstGeom>
          <a:blipFill>
            <a:blip r:embed="rId3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279568" y="2522909"/>
            <a:ext cx="5368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4"/>
              </a:spcBef>
            </a:pPr>
            <a:r>
              <a:rPr lang="en-US" altLang="zh-CN" sz="9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3</a:t>
            </a:r>
            <a:r>
              <a:rPr lang="en-US" altLang="zh-CN" sz="900" b="1" spc="-4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4.</a:t>
            </a:r>
            <a:r>
              <a:rPr lang="en-US" altLang="zh-CN" sz="900" b="1" spc="2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8%</a:t>
            </a:r>
            <a:endParaRPr lang="zh-CN" altLang="en-US" sz="9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18" name="object 78"/>
          <p:cNvSpPr/>
          <p:nvPr/>
        </p:nvSpPr>
        <p:spPr>
          <a:xfrm>
            <a:off x="7888395" y="4608338"/>
            <a:ext cx="702359" cy="140599"/>
          </a:xfrm>
          <a:prstGeom prst="rect">
            <a:avLst/>
          </a:prstGeom>
          <a:blipFill>
            <a:blip r:embed="rId3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96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0674551" y="4351260"/>
            <a:ext cx="668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53%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95168" y="3145972"/>
            <a:ext cx="927038" cy="829416"/>
          </a:xfrm>
          <a:prstGeom prst="rect">
            <a:avLst/>
          </a:prstGeom>
        </p:spPr>
      </p:pic>
      <p:cxnSp>
        <p:nvCxnSpPr>
          <p:cNvPr id="70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72" name="图片 71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120" name="图片 119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4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9890445" y="5282224"/>
            <a:ext cx="2157621" cy="1445849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872861" y="1350850"/>
            <a:ext cx="2175205" cy="3508560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18364" y="3265551"/>
            <a:ext cx="5240321" cy="1754857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22176" y="1350850"/>
            <a:ext cx="5240321" cy="1805267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71219" y="5282224"/>
            <a:ext cx="5087466" cy="1445849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6803" y="5282224"/>
            <a:ext cx="4252974" cy="1445849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6803" y="1371600"/>
            <a:ext cx="4252974" cy="3648808"/>
          </a:xfrm>
          <a:prstGeom prst="rect">
            <a:avLst/>
          </a:prstGeom>
          <a:solidFill>
            <a:srgbClr val="3399FF">
              <a:alpha val="44000"/>
            </a:srgbClr>
          </a:solidFill>
        </p:spPr>
        <p:txBody>
          <a:bodyPr wrap="square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438264" y="354997"/>
            <a:ext cx="56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、浙江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联通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应用实践 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-10159" y="1628766"/>
            <a:ext cx="4144105" cy="467035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助力浙江广电打造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新媒体模式，开展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5G+VR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直播、移动背包、虚拟出席等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应用合作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31276" y="3142838"/>
            <a:ext cx="1440663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两会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融媒体直播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176321" y="3156117"/>
            <a:ext cx="2065439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嘉兴广电民俗文化节直播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1252328" y="1225296"/>
            <a:ext cx="2490452" cy="2910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新媒体</a:t>
            </a:r>
          </a:p>
        </p:txBody>
      </p:sp>
      <p:pic>
        <p:nvPicPr>
          <p:cNvPr id="197" name="图片 196">
            <a:extLst>
              <a:ext uri="{FF2B5EF4-FFF2-40B4-BE49-F238E27FC236}">
                <a16:creationId xmlns="" xmlns:a16="http://schemas.microsoft.com/office/drawing/2014/main" id="{985B8595-F2EA-436B-9A86-4A0742571A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99892" y="2193748"/>
            <a:ext cx="1940234" cy="933684"/>
          </a:xfrm>
          <a:prstGeom prst="rect">
            <a:avLst/>
          </a:prstGeom>
        </p:spPr>
      </p:pic>
      <p:pic>
        <p:nvPicPr>
          <p:cNvPr id="198" name="图片 2">
            <a:extLst>
              <a:ext uri="{FF2B5EF4-FFF2-40B4-BE49-F238E27FC236}">
                <a16:creationId xmlns="" xmlns:a16="http://schemas.microsoft.com/office/drawing/2014/main" id="{D6B02FCD-878E-4DF8-ABCB-BA7D54EF52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3085" y="2185893"/>
            <a:ext cx="1783557" cy="9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图片 198">
            <a:extLst>
              <a:ext uri="{FF2B5EF4-FFF2-40B4-BE49-F238E27FC236}">
                <a16:creationId xmlns="" xmlns:a16="http://schemas.microsoft.com/office/drawing/2014/main" id="{04832624-F597-487F-A025-D91226AEBE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1276" y="3623834"/>
            <a:ext cx="1739672" cy="993787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="" xmlns:a16="http://schemas.microsoft.com/office/drawing/2014/main" id="{80565713-252A-49E2-99FB-420E2162FA3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76321" y="3620442"/>
            <a:ext cx="1963805" cy="992792"/>
          </a:xfrm>
          <a:prstGeom prst="rect">
            <a:avLst/>
          </a:prstGeom>
        </p:spPr>
      </p:pic>
      <p:sp>
        <p:nvSpPr>
          <p:cNvPr id="161" name="圆角矩形 160"/>
          <p:cNvSpPr/>
          <p:nvPr/>
        </p:nvSpPr>
        <p:spPr>
          <a:xfrm>
            <a:off x="1236731" y="5062743"/>
            <a:ext cx="2466625" cy="35202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智慧医疗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116803" y="5482208"/>
            <a:ext cx="1564615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邵逸夫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未来医院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2124456" y="5472267"/>
            <a:ext cx="2027413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两岸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心相通远程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="" xmlns:a16="http://schemas.microsoft.com/office/drawing/2014/main" id="{909EBE56-BFA3-4292-8C43-9C3444DE57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6200000">
            <a:off x="666491" y="5372813"/>
            <a:ext cx="911053" cy="1697862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="" xmlns:a16="http://schemas.microsoft.com/office/drawing/2014/main" id="{E9B5861A-90E3-4D55-BCBE-AF748B66B71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9891" y="5791831"/>
            <a:ext cx="1781978" cy="885440"/>
          </a:xfrm>
          <a:prstGeom prst="rect">
            <a:avLst/>
          </a:prstGeom>
        </p:spPr>
      </p:pic>
      <p:pic>
        <p:nvPicPr>
          <p:cNvPr id="206" name="图片 205">
            <a:extLst>
              <a:ext uri="{FF2B5EF4-FFF2-40B4-BE49-F238E27FC236}">
                <a16:creationId xmlns="" xmlns:a16="http://schemas.microsoft.com/office/drawing/2014/main" id="{2A62462D-D6D6-4964-8EDC-CE311C8E6D8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32772" y="3919447"/>
            <a:ext cx="1491144" cy="939964"/>
          </a:xfrm>
          <a:prstGeom prst="rect">
            <a:avLst/>
          </a:prstGeom>
        </p:spPr>
      </p:pic>
      <p:sp>
        <p:nvSpPr>
          <p:cNvPr id="164" name="圆角矩形 163"/>
          <p:cNvSpPr/>
          <p:nvPr/>
        </p:nvSpPr>
        <p:spPr>
          <a:xfrm>
            <a:off x="5864468" y="5100217"/>
            <a:ext cx="2539837" cy="30924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智慧教育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4974843" y="5373943"/>
            <a:ext cx="1995004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浙江师范大学</a:t>
            </a:r>
            <a:r>
              <a:rPr lang="en-US" altLang="zh-CN" sz="12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zh-CN" sz="12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全息</a:t>
            </a:r>
            <a:r>
              <a:rPr lang="zh-CN" altLang="en-US" sz="12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" name="图片 204">
            <a:extLst>
              <a:ext uri="{FF2B5EF4-FFF2-40B4-BE49-F238E27FC236}">
                <a16:creationId xmlns="" xmlns:a16="http://schemas.microsoft.com/office/drawing/2014/main" id="{3FF6DE91-6291-498B-87A7-948308113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81748" y="5739741"/>
            <a:ext cx="1935575" cy="937530"/>
          </a:xfrm>
          <a:prstGeom prst="rect">
            <a:avLst/>
          </a:prstGeom>
        </p:spPr>
      </p:pic>
      <p:pic>
        <p:nvPicPr>
          <p:cNvPr id="207" name="Picture 2" descr="http://5b0988e595225.cdn.sohucs.com/images/20190411/009b7b506fc04facb028debb3ccb126d.jpeg">
            <a:extLst>
              <a:ext uri="{FF2B5EF4-FFF2-40B4-BE49-F238E27FC236}">
                <a16:creationId xmlns="" xmlns:a16="http://schemas.microsoft.com/office/drawing/2014/main" id="{56A441F5-7251-466D-9BEA-34CB7ABD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8268" y="5712703"/>
            <a:ext cx="1779204" cy="9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矩形 207">
            <a:extLst>
              <a:ext uri="{FF2B5EF4-FFF2-40B4-BE49-F238E27FC236}">
                <a16:creationId xmlns="" xmlns:a16="http://schemas.microsoft.com/office/drawing/2014/main" id="{A93A6F80-C31E-4F12-9BE4-1F5C06D16BEA}"/>
              </a:ext>
            </a:extLst>
          </p:cNvPr>
          <p:cNvSpPr/>
          <p:nvPr/>
        </p:nvSpPr>
        <p:spPr>
          <a:xfrm>
            <a:off x="7138772" y="5377548"/>
            <a:ext cx="28061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杭州电子科技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云桌面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9890445" y="3213827"/>
            <a:ext cx="2286244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超高输电塔无人机巡检</a:t>
            </a:r>
          </a:p>
        </p:txBody>
      </p:sp>
      <p:sp>
        <p:nvSpPr>
          <p:cNvPr id="193" name="圆角矩形 192"/>
          <p:cNvSpPr/>
          <p:nvPr/>
        </p:nvSpPr>
        <p:spPr>
          <a:xfrm>
            <a:off x="10077252" y="1249336"/>
            <a:ext cx="1853025" cy="3224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智慧能源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9995561" y="1606614"/>
            <a:ext cx="1876583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华能电厂机器人巡检</a:t>
            </a:r>
          </a:p>
        </p:txBody>
      </p:sp>
      <p:sp>
        <p:nvSpPr>
          <p:cNvPr id="212" name="object 14">
            <a:extLst>
              <a:ext uri="{FF2B5EF4-FFF2-40B4-BE49-F238E27FC236}">
                <a16:creationId xmlns="" xmlns:a16="http://schemas.microsoft.com/office/drawing/2014/main" id="{D8E8B7E8-D5A1-4AE9-B45D-159BDC04B31E}"/>
              </a:ext>
            </a:extLst>
          </p:cNvPr>
          <p:cNvSpPr/>
          <p:nvPr/>
        </p:nvSpPr>
        <p:spPr>
          <a:xfrm>
            <a:off x="9995561" y="2073775"/>
            <a:ext cx="1876583" cy="1070125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736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="" xmlns:a16="http://schemas.microsoft.com/office/drawing/2014/main" id="{BFBF37AB-AAC4-4124-87A3-D9B23A14F1C3}"/>
              </a:ext>
            </a:extLst>
          </p:cNvPr>
          <p:cNvPicPr/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077252" y="3645671"/>
            <a:ext cx="1846845" cy="980081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="" xmlns:a16="http://schemas.microsoft.com/office/drawing/2014/main" id="{DB848588-86C6-468D-983C-08251227616C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995561" y="5739740"/>
            <a:ext cx="1894657" cy="937529"/>
          </a:xfrm>
          <a:prstGeom prst="rect">
            <a:avLst/>
          </a:prstGeom>
        </p:spPr>
      </p:pic>
      <p:sp>
        <p:nvSpPr>
          <p:cNvPr id="210" name="圆角矩形 86">
            <a:extLst>
              <a:ext uri="{FF2B5EF4-FFF2-40B4-BE49-F238E27FC236}">
                <a16:creationId xmlns="" xmlns:a16="http://schemas.microsoft.com/office/drawing/2014/main" id="{AA52D685-036F-40FC-AA0F-1456B6D47C69}"/>
              </a:ext>
            </a:extLst>
          </p:cNvPr>
          <p:cNvSpPr/>
          <p:nvPr/>
        </p:nvSpPr>
        <p:spPr>
          <a:xfrm>
            <a:off x="10143313" y="5087676"/>
            <a:ext cx="1728831" cy="34802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智慧环保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="" xmlns:a16="http://schemas.microsoft.com/office/drawing/2014/main" id="{06071473-988E-450A-9A2F-564060ABD9D7}"/>
              </a:ext>
            </a:extLst>
          </p:cNvPr>
          <p:cNvSpPr/>
          <p:nvPr/>
        </p:nvSpPr>
        <p:spPr>
          <a:xfrm>
            <a:off x="10067245" y="5435704"/>
            <a:ext cx="1804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数字西湖环保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无人船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6135157" y="1683356"/>
            <a:ext cx="1825818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杭州朝阳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轮胎智能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4241760" y="1683356"/>
            <a:ext cx="2155320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 defTabSz="1683149">
              <a:spcBef>
                <a:spcPct val="0"/>
              </a:spcBef>
              <a:defRPr/>
            </a:pPr>
            <a:r>
              <a:rPr lang="zh-CN" altLang="en-US" sz="12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宁波透明智慧工厂</a:t>
            </a:r>
            <a:endParaRPr lang="zh-CN" altLang="en-US" sz="12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64469" y="1191537"/>
            <a:ext cx="2668040" cy="35361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工业互联网</a:t>
            </a:r>
          </a:p>
        </p:txBody>
      </p:sp>
      <p:pic>
        <p:nvPicPr>
          <p:cNvPr id="201" name="图片 200">
            <a:extLst>
              <a:ext uri="{FF2B5EF4-FFF2-40B4-BE49-F238E27FC236}">
                <a16:creationId xmlns="" xmlns:a16="http://schemas.microsoft.com/office/drawing/2014/main" id="{85FDB663-AAEA-411B-834B-780DD4FE85E1}"/>
              </a:ext>
            </a:extLst>
          </p:cNvPr>
          <p:cNvPicPr/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88037" y="2109527"/>
            <a:ext cx="1447120" cy="94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" name="图片 201">
            <a:extLst>
              <a:ext uri="{FF2B5EF4-FFF2-40B4-BE49-F238E27FC236}">
                <a16:creationId xmlns="" xmlns:a16="http://schemas.microsoft.com/office/drawing/2014/main" id="{534F0C84-7FF1-4662-A475-4E02E58D7C74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97080" y="2087009"/>
            <a:ext cx="1455417" cy="967631"/>
          </a:xfrm>
          <a:prstGeom prst="rect">
            <a:avLst/>
          </a:prstGeom>
        </p:spPr>
      </p:pic>
      <p:pic>
        <p:nvPicPr>
          <p:cNvPr id="217" name="Picture 8" descr="http://5b0988e595225.cdn.sohucs.com/images/20190612/6dc3f812c7ab4a46a6a0f7e94bd058a9.jpeg">
            <a:extLst>
              <a:ext uri="{FF2B5EF4-FFF2-40B4-BE49-F238E27FC236}">
                <a16:creationId xmlns="" xmlns:a16="http://schemas.microsoft.com/office/drawing/2014/main" id="{C4404A9A-89D3-412D-B667-2BB009FB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66617" y="2074830"/>
            <a:ext cx="1361092" cy="92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文本框 217">
            <a:extLst>
              <a:ext uri="{FF2B5EF4-FFF2-40B4-BE49-F238E27FC236}">
                <a16:creationId xmlns="" xmlns:a16="http://schemas.microsoft.com/office/drawing/2014/main" id="{A8BC1FA6-FC3F-4371-8607-E311EEA31EFA}"/>
              </a:ext>
            </a:extLst>
          </p:cNvPr>
          <p:cNvSpPr txBox="1"/>
          <p:nvPr/>
        </p:nvSpPr>
        <p:spPr>
          <a:xfrm>
            <a:off x="7937165" y="1683356"/>
            <a:ext cx="1953279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装备小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镇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605945" y="3618210"/>
            <a:ext cx="1453185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自动微公交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6124901" y="3623834"/>
            <a:ext cx="2124034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新天地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智慧泊车</a:t>
            </a:r>
          </a:p>
        </p:txBody>
      </p:sp>
      <p:sp>
        <p:nvSpPr>
          <p:cNvPr id="163" name="圆角矩形 162"/>
          <p:cNvSpPr/>
          <p:nvPr/>
        </p:nvSpPr>
        <p:spPr>
          <a:xfrm>
            <a:off x="5864469" y="3259220"/>
            <a:ext cx="2539836" cy="3026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241" tIns="63619" rIns="127241" bIns="63619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5G+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交通物流</a:t>
            </a:r>
          </a:p>
        </p:txBody>
      </p:sp>
      <p:pic>
        <p:nvPicPr>
          <p:cNvPr id="215" name="Picture 6" descr="http://img01.cztv.com/201905/14/3881a56ed6c9bc078fe46d7c3290bb32.jpg">
            <a:extLst>
              <a:ext uri="{FF2B5EF4-FFF2-40B4-BE49-F238E27FC236}">
                <a16:creationId xmlns="" xmlns:a16="http://schemas.microsoft.com/office/drawing/2014/main" id="{E0D0CA0C-1F30-4D68-BB5C-3DEB4DE79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8020376" y="3969706"/>
            <a:ext cx="1416989" cy="8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文本框 215">
            <a:extLst>
              <a:ext uri="{FF2B5EF4-FFF2-40B4-BE49-F238E27FC236}">
                <a16:creationId xmlns="" xmlns:a16="http://schemas.microsoft.com/office/drawing/2014/main" id="{893DDAD5-365D-4830-B44B-DB568CAEF62E}"/>
              </a:ext>
            </a:extLst>
          </p:cNvPr>
          <p:cNvSpPr txBox="1"/>
          <p:nvPr/>
        </p:nvSpPr>
        <p:spPr>
          <a:xfrm>
            <a:off x="7847842" y="3623834"/>
            <a:ext cx="2025019" cy="313146"/>
          </a:xfrm>
          <a:prstGeom prst="rect">
            <a:avLst/>
          </a:prstGeom>
          <a:noFill/>
        </p:spPr>
        <p:txBody>
          <a:bodyPr wrap="square" lIns="127241" tIns="63619" rIns="127241" bIns="63619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舟山跨海大桥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眼</a:t>
            </a:r>
          </a:p>
        </p:txBody>
      </p:sp>
      <p:pic>
        <p:nvPicPr>
          <p:cNvPr id="219" name="图片 218">
            <a:extLst>
              <a:ext uri="{FF2B5EF4-FFF2-40B4-BE49-F238E27FC236}">
                <a16:creationId xmlns="" xmlns:a16="http://schemas.microsoft.com/office/drawing/2014/main" id="{8B95F6A1-4228-8445-806A-5DF582D298F6}"/>
              </a:ext>
            </a:extLst>
          </p:cNvPr>
          <p:cNvPicPr/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91460" y="3969219"/>
            <a:ext cx="1464130" cy="89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63" name="图片 62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82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86"/>
          <p:cNvSpPr/>
          <p:nvPr/>
        </p:nvSpPr>
        <p:spPr>
          <a:xfrm>
            <a:off x="1078483" y="623774"/>
            <a:ext cx="100698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标题 1"/>
          <p:cNvSpPr txBox="1">
            <a:spLocks/>
          </p:cNvSpPr>
          <p:nvPr/>
        </p:nvSpPr>
        <p:spPr bwMode="auto">
          <a:xfrm>
            <a:off x="483270" y="991724"/>
            <a:ext cx="545021" cy="4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zh-CN" sz="3200" dirty="0">
                <a:solidFill>
                  <a:schemeClr val="bg1"/>
                </a:solidFill>
                <a:latin typeface="微软雅黑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4G</a:t>
            </a:r>
          </a:p>
        </p:txBody>
      </p:sp>
      <p:sp>
        <p:nvSpPr>
          <p:cNvPr id="207" name="Rounded Rectangle 635"/>
          <p:cNvSpPr/>
          <p:nvPr/>
        </p:nvSpPr>
        <p:spPr bwMode="auto">
          <a:xfrm>
            <a:off x="485132" y="1540397"/>
            <a:ext cx="1772658" cy="764214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8" name="Rounded Rectangle 635"/>
          <p:cNvSpPr/>
          <p:nvPr/>
        </p:nvSpPr>
        <p:spPr bwMode="auto">
          <a:xfrm>
            <a:off x="9898142" y="1559385"/>
            <a:ext cx="1799532" cy="7758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9" name="Rounded Rectangle 635"/>
          <p:cNvSpPr/>
          <p:nvPr/>
        </p:nvSpPr>
        <p:spPr bwMode="auto">
          <a:xfrm>
            <a:off x="2380285" y="1559385"/>
            <a:ext cx="1799532" cy="7758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Rounded Rectangle 635"/>
          <p:cNvSpPr/>
          <p:nvPr/>
        </p:nvSpPr>
        <p:spPr bwMode="auto">
          <a:xfrm>
            <a:off x="4258133" y="1559385"/>
            <a:ext cx="1799532" cy="7758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1" name="Rectangle 881"/>
          <p:cNvSpPr>
            <a:spLocks noChangeArrowheads="1"/>
          </p:cNvSpPr>
          <p:nvPr/>
        </p:nvSpPr>
        <p:spPr bwMode="auto">
          <a:xfrm>
            <a:off x="4425626" y="1704821"/>
            <a:ext cx="14902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明文传输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3" name="Rounded Rectangle 635"/>
          <p:cNvSpPr/>
          <p:nvPr/>
        </p:nvSpPr>
        <p:spPr bwMode="auto">
          <a:xfrm>
            <a:off x="8013829" y="1559385"/>
            <a:ext cx="1799532" cy="7758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4" name="矩形 224"/>
          <p:cNvSpPr>
            <a:spLocks noChangeArrowheads="1"/>
          </p:cNvSpPr>
          <p:nvPr/>
        </p:nvSpPr>
        <p:spPr bwMode="auto">
          <a:xfrm>
            <a:off x="8153177" y="1655192"/>
            <a:ext cx="15276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 eaLnBrk="1" hangingPunct="1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不同接入采用不同鉴权方式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" name="Rounded Rectangle 635"/>
          <p:cNvSpPr/>
          <p:nvPr/>
        </p:nvSpPr>
        <p:spPr bwMode="auto">
          <a:xfrm>
            <a:off x="6135981" y="1559385"/>
            <a:ext cx="1799532" cy="7758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01600"/>
            <a:bevelB/>
          </a:sp3d>
        </p:spPr>
        <p:txBody>
          <a:bodyPr lIns="0" tIns="0" rIns="0" bIns="0"/>
          <a:lstStyle/>
          <a:p>
            <a:pPr algn="ctr" defTabSz="822782">
              <a:buSzPct val="100000"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6" name="Rectangle 881"/>
          <p:cNvSpPr>
            <a:spLocks noChangeArrowheads="1"/>
          </p:cNvSpPr>
          <p:nvPr/>
        </p:nvSpPr>
        <p:spPr bwMode="auto">
          <a:xfrm>
            <a:off x="6081378" y="1704821"/>
            <a:ext cx="1846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网络级业务安全策略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矩形 224"/>
          <p:cNvSpPr>
            <a:spLocks noChangeArrowheads="1"/>
          </p:cNvSpPr>
          <p:nvPr/>
        </p:nvSpPr>
        <p:spPr bwMode="auto">
          <a:xfrm>
            <a:off x="2509350" y="1762911"/>
            <a:ext cx="14808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用户面数据无完保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8" name="Rectangle 881"/>
          <p:cNvSpPr>
            <a:spLocks noChangeArrowheads="1"/>
          </p:cNvSpPr>
          <p:nvPr/>
        </p:nvSpPr>
        <p:spPr bwMode="auto">
          <a:xfrm>
            <a:off x="10062001" y="1588748"/>
            <a:ext cx="1426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</a:rPr>
              <a:t>漫游用户数据明文传输</a:t>
            </a:r>
          </a:p>
        </p:txBody>
      </p:sp>
      <p:sp>
        <p:nvSpPr>
          <p:cNvPr id="219" name="文本框 218"/>
          <p:cNvSpPr txBox="1"/>
          <p:nvPr/>
        </p:nvSpPr>
        <p:spPr>
          <a:xfrm>
            <a:off x="427769" y="2614350"/>
            <a:ext cx="113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ounded Rectangle 628"/>
          <p:cNvSpPr/>
          <p:nvPr/>
        </p:nvSpPr>
        <p:spPr>
          <a:xfrm>
            <a:off x="4243868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标题 1"/>
          <p:cNvSpPr txBox="1">
            <a:spLocks/>
          </p:cNvSpPr>
          <p:nvPr/>
        </p:nvSpPr>
        <p:spPr bwMode="auto">
          <a:xfrm>
            <a:off x="429372" y="2518304"/>
            <a:ext cx="545021" cy="4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zh-CN" sz="3200" dirty="0">
                <a:solidFill>
                  <a:schemeClr val="bg1"/>
                </a:solidFill>
                <a:latin typeface="微软雅黑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5G</a:t>
            </a:r>
          </a:p>
        </p:txBody>
      </p:sp>
      <p:sp>
        <p:nvSpPr>
          <p:cNvPr id="228" name="Rounded Rectangle 628"/>
          <p:cNvSpPr/>
          <p:nvPr/>
        </p:nvSpPr>
        <p:spPr>
          <a:xfrm>
            <a:off x="475107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Rounded Rectangle 628"/>
          <p:cNvSpPr/>
          <p:nvPr/>
        </p:nvSpPr>
        <p:spPr bwMode="auto">
          <a:xfrm>
            <a:off x="9897008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Rectangle 880"/>
          <p:cNvSpPr>
            <a:spLocks noChangeArrowheads="1"/>
          </p:cNvSpPr>
          <p:nvPr/>
        </p:nvSpPr>
        <p:spPr bwMode="auto">
          <a:xfrm>
            <a:off x="4362662" y="3321671"/>
            <a:ext cx="16293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用户隐私保护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3" name="右箭头 57"/>
          <p:cNvSpPr/>
          <p:nvPr/>
        </p:nvSpPr>
        <p:spPr bwMode="auto">
          <a:xfrm rot="5400000">
            <a:off x="10857454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7107">
              <a:defRPr/>
            </a:pPr>
            <a:endParaRPr lang="zh-CN" altLang="en-US" sz="2881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Rounded Rectangle 628"/>
          <p:cNvSpPr/>
          <p:nvPr/>
        </p:nvSpPr>
        <p:spPr bwMode="auto">
          <a:xfrm>
            <a:off x="2359487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Rectangle 633"/>
          <p:cNvSpPr>
            <a:spLocks noChangeArrowheads="1"/>
          </p:cNvSpPr>
          <p:nvPr/>
        </p:nvSpPr>
        <p:spPr bwMode="auto">
          <a:xfrm>
            <a:off x="2444387" y="3321671"/>
            <a:ext cx="16536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用户面完整性保护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7" name="右箭头 80"/>
          <p:cNvSpPr/>
          <p:nvPr/>
        </p:nvSpPr>
        <p:spPr bwMode="auto">
          <a:xfrm rot="5400000">
            <a:off x="5174383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7107">
              <a:defRPr/>
            </a:pPr>
            <a:endParaRPr lang="zh-CN" altLang="en-US" sz="2881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Rounded Rectangle 635"/>
          <p:cNvSpPr/>
          <p:nvPr/>
        </p:nvSpPr>
        <p:spPr bwMode="auto">
          <a:xfrm>
            <a:off x="4205581" y="1726731"/>
            <a:ext cx="1623642" cy="287808"/>
          </a:xfrm>
          <a:prstGeom prst="roundRect">
            <a:avLst>
              <a:gd name="adj" fmla="val 8686"/>
            </a:avLst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右箭头 164"/>
          <p:cNvSpPr/>
          <p:nvPr/>
        </p:nvSpPr>
        <p:spPr bwMode="auto">
          <a:xfrm rot="5400000">
            <a:off x="1425433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7107">
              <a:defRPr/>
            </a:pPr>
            <a:endParaRPr lang="zh-CN" altLang="en-US" sz="2881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2131" y="3802098"/>
            <a:ext cx="376993" cy="4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3" name="组合 242"/>
          <p:cNvGrpSpPr/>
          <p:nvPr/>
        </p:nvGrpSpPr>
        <p:grpSpPr>
          <a:xfrm>
            <a:off x="507953" y="3864104"/>
            <a:ext cx="1926015" cy="979347"/>
            <a:chOff x="450701" y="3154543"/>
            <a:chExt cx="2303867" cy="1126636"/>
          </a:xfrm>
        </p:grpSpPr>
        <p:sp>
          <p:nvSpPr>
            <p:cNvPr id="244" name="Freeform 133"/>
            <p:cNvSpPr>
              <a:spLocks/>
            </p:cNvSpPr>
            <p:nvPr/>
          </p:nvSpPr>
          <p:spPr bwMode="auto">
            <a:xfrm>
              <a:off x="2049055" y="3575914"/>
              <a:ext cx="108557" cy="118556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8"/>
                </a:cxn>
                <a:cxn ang="0">
                  <a:pos x="644" y="538"/>
                </a:cxn>
                <a:cxn ang="0">
                  <a:pos x="537" y="645"/>
                </a:cxn>
                <a:cxn ang="0">
                  <a:pos x="107" y="645"/>
                </a:cxn>
                <a:cxn ang="0">
                  <a:pos x="0" y="538"/>
                </a:cxn>
                <a:cxn ang="0">
                  <a:pos x="0" y="108"/>
                </a:cxn>
              </a:cxnLst>
              <a:rect l="0" t="0" r="r" b="b"/>
              <a:pathLst>
                <a:path w="644" h="645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8"/>
                  </a:cubicBezTo>
                  <a:cubicBezTo>
                    <a:pt x="644" y="538"/>
                    <a:pt x="644" y="538"/>
                    <a:pt x="644" y="538"/>
                  </a:cubicBezTo>
                  <a:cubicBezTo>
                    <a:pt x="644" y="597"/>
                    <a:pt x="596" y="645"/>
                    <a:pt x="537" y="645"/>
                  </a:cubicBezTo>
                  <a:cubicBezTo>
                    <a:pt x="107" y="645"/>
                    <a:pt x="107" y="645"/>
                    <a:pt x="107" y="645"/>
                  </a:cubicBezTo>
                  <a:cubicBezTo>
                    <a:pt x="48" y="645"/>
                    <a:pt x="0" y="597"/>
                    <a:pt x="0" y="538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" name="Freeform 133"/>
            <p:cNvSpPr>
              <a:spLocks/>
            </p:cNvSpPr>
            <p:nvPr/>
          </p:nvSpPr>
          <p:spPr bwMode="auto">
            <a:xfrm>
              <a:off x="450701" y="3575914"/>
              <a:ext cx="107127" cy="118556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8"/>
                </a:cxn>
                <a:cxn ang="0">
                  <a:pos x="644" y="538"/>
                </a:cxn>
                <a:cxn ang="0">
                  <a:pos x="537" y="645"/>
                </a:cxn>
                <a:cxn ang="0">
                  <a:pos x="107" y="645"/>
                </a:cxn>
                <a:cxn ang="0">
                  <a:pos x="0" y="538"/>
                </a:cxn>
                <a:cxn ang="0">
                  <a:pos x="0" y="108"/>
                </a:cxn>
              </a:cxnLst>
              <a:rect l="0" t="0" r="r" b="b"/>
              <a:pathLst>
                <a:path w="644" h="645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8"/>
                  </a:cubicBezTo>
                  <a:cubicBezTo>
                    <a:pt x="644" y="538"/>
                    <a:pt x="644" y="538"/>
                    <a:pt x="644" y="538"/>
                  </a:cubicBezTo>
                  <a:cubicBezTo>
                    <a:pt x="644" y="597"/>
                    <a:pt x="596" y="645"/>
                    <a:pt x="537" y="645"/>
                  </a:cubicBezTo>
                  <a:cubicBezTo>
                    <a:pt x="107" y="645"/>
                    <a:pt x="107" y="645"/>
                    <a:pt x="107" y="645"/>
                  </a:cubicBezTo>
                  <a:cubicBezTo>
                    <a:pt x="48" y="645"/>
                    <a:pt x="0" y="597"/>
                    <a:pt x="0" y="538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" name="Freeform 135"/>
            <p:cNvSpPr>
              <a:spLocks/>
            </p:cNvSpPr>
            <p:nvPr/>
          </p:nvSpPr>
          <p:spPr bwMode="auto">
            <a:xfrm>
              <a:off x="450701" y="3824450"/>
              <a:ext cx="107127" cy="121413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8"/>
                </a:cxn>
                <a:cxn ang="0">
                  <a:pos x="644" y="548"/>
                </a:cxn>
                <a:cxn ang="0">
                  <a:pos x="537" y="656"/>
                </a:cxn>
                <a:cxn ang="0">
                  <a:pos x="107" y="656"/>
                </a:cxn>
                <a:cxn ang="0">
                  <a:pos x="0" y="548"/>
                </a:cxn>
                <a:cxn ang="0">
                  <a:pos x="0" y="108"/>
                </a:cxn>
              </a:cxnLst>
              <a:rect l="0" t="0" r="r" b="b"/>
              <a:pathLst>
                <a:path w="644" h="656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8"/>
                  </a:cubicBezTo>
                  <a:cubicBezTo>
                    <a:pt x="644" y="548"/>
                    <a:pt x="644" y="548"/>
                    <a:pt x="644" y="548"/>
                  </a:cubicBezTo>
                  <a:cubicBezTo>
                    <a:pt x="644" y="608"/>
                    <a:pt x="596" y="656"/>
                    <a:pt x="537" y="656"/>
                  </a:cubicBezTo>
                  <a:cubicBezTo>
                    <a:pt x="107" y="656"/>
                    <a:pt x="107" y="656"/>
                    <a:pt x="107" y="656"/>
                  </a:cubicBezTo>
                  <a:cubicBezTo>
                    <a:pt x="48" y="656"/>
                    <a:pt x="0" y="608"/>
                    <a:pt x="0" y="548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7" name="Freeform 127"/>
            <p:cNvSpPr>
              <a:spLocks/>
            </p:cNvSpPr>
            <p:nvPr/>
          </p:nvSpPr>
          <p:spPr bwMode="auto">
            <a:xfrm>
              <a:off x="525456" y="3576335"/>
              <a:ext cx="1619435" cy="266342"/>
            </a:xfrm>
            <a:custGeom>
              <a:avLst/>
              <a:gdLst/>
              <a:ahLst/>
              <a:cxnLst>
                <a:cxn ang="0">
                  <a:pos x="0" y="648"/>
                </a:cxn>
                <a:cxn ang="0">
                  <a:pos x="0" y="0"/>
                </a:cxn>
                <a:cxn ang="0">
                  <a:pos x="4664" y="1184"/>
                </a:cxn>
                <a:cxn ang="0">
                  <a:pos x="4664" y="1184"/>
                </a:cxn>
                <a:cxn ang="0">
                  <a:pos x="9683" y="37"/>
                </a:cxn>
                <a:cxn ang="0">
                  <a:pos x="9683" y="668"/>
                </a:cxn>
                <a:cxn ang="0">
                  <a:pos x="4664" y="1440"/>
                </a:cxn>
                <a:cxn ang="0">
                  <a:pos x="0" y="648"/>
                </a:cxn>
              </a:cxnLst>
              <a:rect l="0" t="0" r="r" b="b"/>
              <a:pathLst>
                <a:path w="9683" h="1443">
                  <a:moveTo>
                    <a:pt x="0" y="6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9" y="164"/>
                    <a:pt x="2672" y="1256"/>
                    <a:pt x="4664" y="1184"/>
                  </a:cubicBezTo>
                  <a:cubicBezTo>
                    <a:pt x="4664" y="1184"/>
                    <a:pt x="4663" y="1184"/>
                    <a:pt x="4664" y="1184"/>
                  </a:cubicBezTo>
                  <a:cubicBezTo>
                    <a:pt x="6484" y="1141"/>
                    <a:pt x="8089" y="608"/>
                    <a:pt x="9683" y="37"/>
                  </a:cubicBezTo>
                  <a:cubicBezTo>
                    <a:pt x="9683" y="668"/>
                    <a:pt x="9683" y="668"/>
                    <a:pt x="9683" y="668"/>
                  </a:cubicBezTo>
                  <a:cubicBezTo>
                    <a:pt x="8807" y="982"/>
                    <a:pt x="6595" y="1443"/>
                    <a:pt x="4664" y="1440"/>
                  </a:cubicBezTo>
                  <a:cubicBezTo>
                    <a:pt x="3120" y="1438"/>
                    <a:pt x="1221" y="963"/>
                    <a:pt x="0" y="648"/>
                  </a:cubicBezTo>
                </a:path>
              </a:pathLst>
            </a:custGeom>
            <a:gradFill>
              <a:gsLst>
                <a:gs pos="0">
                  <a:srgbClr val="0070C0">
                    <a:alpha val="0"/>
                  </a:srgbClr>
                </a:gs>
                <a:gs pos="4200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8" name="Freeform 129"/>
            <p:cNvSpPr>
              <a:spLocks/>
            </p:cNvSpPr>
            <p:nvPr/>
          </p:nvSpPr>
          <p:spPr bwMode="auto">
            <a:xfrm>
              <a:off x="525456" y="3979271"/>
              <a:ext cx="1619435" cy="213369"/>
            </a:xfrm>
            <a:custGeom>
              <a:avLst/>
              <a:gdLst/>
              <a:ahLst/>
              <a:cxnLst>
                <a:cxn ang="0">
                  <a:pos x="0" y="1145"/>
                </a:cxn>
                <a:cxn ang="0">
                  <a:pos x="0" y="524"/>
                </a:cxn>
                <a:cxn ang="0">
                  <a:pos x="4664" y="21"/>
                </a:cxn>
                <a:cxn ang="0">
                  <a:pos x="9683" y="529"/>
                </a:cxn>
                <a:cxn ang="0">
                  <a:pos x="9683" y="1156"/>
                </a:cxn>
                <a:cxn ang="0">
                  <a:pos x="4664" y="346"/>
                </a:cxn>
                <a:cxn ang="0">
                  <a:pos x="0" y="1145"/>
                </a:cxn>
              </a:cxnLst>
              <a:rect l="0" t="0" r="r" b="b"/>
              <a:pathLst>
                <a:path w="9683" h="1156">
                  <a:moveTo>
                    <a:pt x="0" y="1145"/>
                  </a:moveTo>
                  <a:cubicBezTo>
                    <a:pt x="0" y="524"/>
                    <a:pt x="0" y="524"/>
                    <a:pt x="0" y="524"/>
                  </a:cubicBezTo>
                  <a:cubicBezTo>
                    <a:pt x="1356" y="307"/>
                    <a:pt x="3627" y="31"/>
                    <a:pt x="4664" y="21"/>
                  </a:cubicBezTo>
                  <a:cubicBezTo>
                    <a:pt x="6790" y="0"/>
                    <a:pt x="8341" y="245"/>
                    <a:pt x="9683" y="529"/>
                  </a:cubicBezTo>
                  <a:cubicBezTo>
                    <a:pt x="9683" y="1156"/>
                    <a:pt x="9683" y="1156"/>
                    <a:pt x="9683" y="1156"/>
                  </a:cubicBezTo>
                  <a:cubicBezTo>
                    <a:pt x="8593" y="775"/>
                    <a:pt x="6986" y="283"/>
                    <a:pt x="4664" y="346"/>
                  </a:cubicBezTo>
                  <a:cubicBezTo>
                    <a:pt x="3126" y="387"/>
                    <a:pt x="1808" y="634"/>
                    <a:pt x="0" y="1145"/>
                  </a:cubicBezTo>
                </a:path>
              </a:pathLst>
            </a:custGeom>
            <a:gradFill>
              <a:gsLst>
                <a:gs pos="0">
                  <a:srgbClr val="92D050">
                    <a:alpha val="0"/>
                  </a:srgbClr>
                </a:gs>
                <a:gs pos="4200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10800000" scaled="0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9" name="Freeform 132"/>
            <p:cNvSpPr>
              <a:spLocks/>
            </p:cNvSpPr>
            <p:nvPr/>
          </p:nvSpPr>
          <p:spPr bwMode="auto">
            <a:xfrm>
              <a:off x="525456" y="3825240"/>
              <a:ext cx="1619435" cy="125880"/>
            </a:xfrm>
            <a:custGeom>
              <a:avLst/>
              <a:gdLst/>
              <a:ahLst/>
              <a:cxnLst>
                <a:cxn ang="0">
                  <a:pos x="0" y="602"/>
                </a:cxn>
                <a:cxn ang="0">
                  <a:pos x="0" y="0"/>
                </a:cxn>
                <a:cxn ang="0">
                  <a:pos x="4664" y="350"/>
                </a:cxn>
                <a:cxn ang="0">
                  <a:pos x="9683" y="0"/>
                </a:cxn>
                <a:cxn ang="0">
                  <a:pos x="9683" y="601"/>
                </a:cxn>
                <a:cxn ang="0">
                  <a:pos x="4673" y="614"/>
                </a:cxn>
                <a:cxn ang="0">
                  <a:pos x="2324" y="617"/>
                </a:cxn>
                <a:cxn ang="0">
                  <a:pos x="0" y="602"/>
                </a:cxn>
              </a:cxnLst>
              <a:rect l="0" t="0" r="r" b="b"/>
              <a:pathLst>
                <a:path w="9683" h="682">
                  <a:moveTo>
                    <a:pt x="0" y="60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3" y="147"/>
                    <a:pt x="2825" y="327"/>
                    <a:pt x="4664" y="350"/>
                  </a:cubicBezTo>
                  <a:cubicBezTo>
                    <a:pt x="6693" y="350"/>
                    <a:pt x="8297" y="228"/>
                    <a:pt x="9683" y="0"/>
                  </a:cubicBezTo>
                  <a:cubicBezTo>
                    <a:pt x="9683" y="601"/>
                    <a:pt x="9683" y="601"/>
                    <a:pt x="9683" y="601"/>
                  </a:cubicBezTo>
                  <a:cubicBezTo>
                    <a:pt x="9006" y="682"/>
                    <a:pt x="6809" y="623"/>
                    <a:pt x="4673" y="614"/>
                  </a:cubicBezTo>
                  <a:cubicBezTo>
                    <a:pt x="3851" y="611"/>
                    <a:pt x="3038" y="614"/>
                    <a:pt x="2324" y="617"/>
                  </a:cubicBezTo>
                  <a:cubicBezTo>
                    <a:pt x="1141" y="622"/>
                    <a:pt x="231" y="627"/>
                    <a:pt x="0" y="602"/>
                  </a:cubicBezTo>
                </a:path>
              </a:pathLst>
            </a:custGeom>
            <a:gradFill>
              <a:gsLst>
                <a:gs pos="0">
                  <a:srgbClr val="FF0000">
                    <a:alpha val="0"/>
                  </a:srgbClr>
                </a:gs>
                <a:gs pos="4200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0" name="Freeform 135"/>
            <p:cNvSpPr>
              <a:spLocks/>
            </p:cNvSpPr>
            <p:nvPr/>
          </p:nvSpPr>
          <p:spPr bwMode="auto">
            <a:xfrm>
              <a:off x="2049055" y="3837307"/>
              <a:ext cx="108557" cy="121412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8"/>
                </a:cxn>
                <a:cxn ang="0">
                  <a:pos x="644" y="548"/>
                </a:cxn>
                <a:cxn ang="0">
                  <a:pos x="537" y="656"/>
                </a:cxn>
                <a:cxn ang="0">
                  <a:pos x="107" y="656"/>
                </a:cxn>
                <a:cxn ang="0">
                  <a:pos x="0" y="548"/>
                </a:cxn>
                <a:cxn ang="0">
                  <a:pos x="0" y="108"/>
                </a:cxn>
              </a:cxnLst>
              <a:rect l="0" t="0" r="r" b="b"/>
              <a:pathLst>
                <a:path w="644" h="656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8"/>
                  </a:cubicBezTo>
                  <a:cubicBezTo>
                    <a:pt x="644" y="548"/>
                    <a:pt x="644" y="548"/>
                    <a:pt x="644" y="548"/>
                  </a:cubicBezTo>
                  <a:cubicBezTo>
                    <a:pt x="644" y="608"/>
                    <a:pt x="596" y="656"/>
                    <a:pt x="537" y="656"/>
                  </a:cubicBezTo>
                  <a:cubicBezTo>
                    <a:pt x="107" y="656"/>
                    <a:pt x="107" y="656"/>
                    <a:pt x="107" y="656"/>
                  </a:cubicBezTo>
                  <a:cubicBezTo>
                    <a:pt x="48" y="656"/>
                    <a:pt x="0" y="608"/>
                    <a:pt x="0" y="548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1" name="Freeform 9"/>
            <p:cNvSpPr>
              <a:spLocks noEditPoints="1"/>
            </p:cNvSpPr>
            <p:nvPr/>
          </p:nvSpPr>
          <p:spPr bwMode="auto">
            <a:xfrm>
              <a:off x="2063340" y="3621621"/>
              <a:ext cx="81418" cy="59992"/>
            </a:xfrm>
            <a:custGeom>
              <a:avLst/>
              <a:gdLst/>
              <a:ahLst/>
              <a:cxnLst>
                <a:cxn ang="0">
                  <a:pos x="494" y="810"/>
                </a:cxn>
                <a:cxn ang="0">
                  <a:pos x="316" y="791"/>
                </a:cxn>
                <a:cxn ang="0">
                  <a:pos x="189" y="808"/>
                </a:cxn>
                <a:cxn ang="0">
                  <a:pos x="99" y="773"/>
                </a:cxn>
                <a:cxn ang="0">
                  <a:pos x="28" y="692"/>
                </a:cxn>
                <a:cxn ang="0">
                  <a:pos x="2" y="621"/>
                </a:cxn>
                <a:cxn ang="0">
                  <a:pos x="14" y="510"/>
                </a:cxn>
                <a:cxn ang="0">
                  <a:pos x="92" y="406"/>
                </a:cxn>
                <a:cxn ang="0">
                  <a:pos x="203" y="307"/>
                </a:cxn>
                <a:cxn ang="0">
                  <a:pos x="260" y="177"/>
                </a:cxn>
                <a:cxn ang="0">
                  <a:pos x="342" y="87"/>
                </a:cxn>
                <a:cxn ang="0">
                  <a:pos x="453" y="26"/>
                </a:cxn>
                <a:cxn ang="0">
                  <a:pos x="600" y="0"/>
                </a:cxn>
                <a:cxn ang="0">
                  <a:pos x="735" y="24"/>
                </a:cxn>
                <a:cxn ang="0">
                  <a:pos x="895" y="128"/>
                </a:cxn>
                <a:cxn ang="0">
                  <a:pos x="1009" y="234"/>
                </a:cxn>
                <a:cxn ang="0">
                  <a:pos x="1094" y="269"/>
                </a:cxn>
                <a:cxn ang="0">
                  <a:pos x="1183" y="347"/>
                </a:cxn>
                <a:cxn ang="0">
                  <a:pos x="1233" y="456"/>
                </a:cxn>
                <a:cxn ang="0">
                  <a:pos x="1235" y="586"/>
                </a:cxn>
                <a:cxn ang="0">
                  <a:pos x="1190" y="692"/>
                </a:cxn>
                <a:cxn ang="0">
                  <a:pos x="1087" y="789"/>
                </a:cxn>
                <a:cxn ang="0">
                  <a:pos x="976" y="822"/>
                </a:cxn>
                <a:cxn ang="0">
                  <a:pos x="848" y="808"/>
                </a:cxn>
                <a:cxn ang="0">
                  <a:pos x="690" y="815"/>
                </a:cxn>
                <a:cxn ang="0">
                  <a:pos x="810" y="754"/>
                </a:cxn>
                <a:cxn ang="0">
                  <a:pos x="945" y="791"/>
                </a:cxn>
                <a:cxn ang="0">
                  <a:pos x="1035" y="775"/>
                </a:cxn>
                <a:cxn ang="0">
                  <a:pos x="1113" y="730"/>
                </a:cxn>
                <a:cxn ang="0">
                  <a:pos x="1176" y="652"/>
                </a:cxn>
                <a:cxn ang="0">
                  <a:pos x="1207" y="539"/>
                </a:cxn>
                <a:cxn ang="0">
                  <a:pos x="1186" y="423"/>
                </a:cxn>
                <a:cxn ang="0">
                  <a:pos x="1101" y="314"/>
                </a:cxn>
                <a:cxn ang="0">
                  <a:pos x="1023" y="274"/>
                </a:cxn>
                <a:cxn ang="0">
                  <a:pos x="881" y="269"/>
                </a:cxn>
                <a:cxn ang="0">
                  <a:pos x="772" y="326"/>
                </a:cxn>
                <a:cxn ang="0">
                  <a:pos x="720" y="376"/>
                </a:cxn>
                <a:cxn ang="0">
                  <a:pos x="701" y="366"/>
                </a:cxn>
                <a:cxn ang="0">
                  <a:pos x="723" y="326"/>
                </a:cxn>
                <a:cxn ang="0">
                  <a:pos x="822" y="253"/>
                </a:cxn>
                <a:cxn ang="0">
                  <a:pos x="862" y="139"/>
                </a:cxn>
                <a:cxn ang="0">
                  <a:pos x="690" y="45"/>
                </a:cxn>
                <a:cxn ang="0">
                  <a:pos x="501" y="47"/>
                </a:cxn>
                <a:cxn ang="0">
                  <a:pos x="359" y="118"/>
                </a:cxn>
                <a:cxn ang="0">
                  <a:pos x="262" y="239"/>
                </a:cxn>
                <a:cxn ang="0">
                  <a:pos x="267" y="366"/>
                </a:cxn>
                <a:cxn ang="0">
                  <a:pos x="345" y="397"/>
                </a:cxn>
                <a:cxn ang="0">
                  <a:pos x="352" y="418"/>
                </a:cxn>
                <a:cxn ang="0">
                  <a:pos x="333" y="428"/>
                </a:cxn>
                <a:cxn ang="0">
                  <a:pos x="265" y="399"/>
                </a:cxn>
                <a:cxn ang="0">
                  <a:pos x="149" y="411"/>
                </a:cxn>
                <a:cxn ang="0">
                  <a:pos x="57" y="496"/>
                </a:cxn>
                <a:cxn ang="0">
                  <a:pos x="38" y="626"/>
                </a:cxn>
                <a:cxn ang="0">
                  <a:pos x="104" y="735"/>
                </a:cxn>
                <a:cxn ang="0">
                  <a:pos x="224" y="777"/>
                </a:cxn>
                <a:cxn ang="0">
                  <a:pos x="350" y="730"/>
                </a:cxn>
                <a:cxn ang="0">
                  <a:pos x="383" y="713"/>
                </a:cxn>
                <a:cxn ang="0">
                  <a:pos x="489" y="773"/>
                </a:cxn>
                <a:cxn ang="0">
                  <a:pos x="647" y="789"/>
                </a:cxn>
                <a:cxn ang="0">
                  <a:pos x="770" y="744"/>
                </a:cxn>
                <a:cxn ang="0">
                  <a:pos x="789" y="742"/>
                </a:cxn>
              </a:cxnLst>
              <a:rect l="0" t="0" r="r" b="b"/>
              <a:pathLst>
                <a:path w="1240" h="825">
                  <a:moveTo>
                    <a:pt x="586" y="825"/>
                  </a:moveTo>
                  <a:lnTo>
                    <a:pt x="574" y="825"/>
                  </a:lnTo>
                  <a:lnTo>
                    <a:pt x="546" y="820"/>
                  </a:lnTo>
                  <a:lnTo>
                    <a:pt x="534" y="817"/>
                  </a:lnTo>
                  <a:lnTo>
                    <a:pt x="520" y="815"/>
                  </a:lnTo>
                  <a:lnTo>
                    <a:pt x="505" y="813"/>
                  </a:lnTo>
                  <a:lnTo>
                    <a:pt x="494" y="810"/>
                  </a:lnTo>
                  <a:lnTo>
                    <a:pt x="456" y="796"/>
                  </a:lnTo>
                  <a:lnTo>
                    <a:pt x="444" y="789"/>
                  </a:lnTo>
                  <a:lnTo>
                    <a:pt x="418" y="777"/>
                  </a:lnTo>
                  <a:lnTo>
                    <a:pt x="378" y="751"/>
                  </a:lnTo>
                  <a:lnTo>
                    <a:pt x="347" y="775"/>
                  </a:lnTo>
                  <a:lnTo>
                    <a:pt x="333" y="784"/>
                  </a:lnTo>
                  <a:lnTo>
                    <a:pt x="316" y="791"/>
                  </a:lnTo>
                  <a:lnTo>
                    <a:pt x="298" y="799"/>
                  </a:lnTo>
                  <a:lnTo>
                    <a:pt x="281" y="803"/>
                  </a:lnTo>
                  <a:lnTo>
                    <a:pt x="262" y="808"/>
                  </a:lnTo>
                  <a:lnTo>
                    <a:pt x="243" y="810"/>
                  </a:lnTo>
                  <a:lnTo>
                    <a:pt x="224" y="813"/>
                  </a:lnTo>
                  <a:lnTo>
                    <a:pt x="201" y="810"/>
                  </a:lnTo>
                  <a:lnTo>
                    <a:pt x="189" y="808"/>
                  </a:lnTo>
                  <a:lnTo>
                    <a:pt x="179" y="808"/>
                  </a:lnTo>
                  <a:lnTo>
                    <a:pt x="146" y="799"/>
                  </a:lnTo>
                  <a:lnTo>
                    <a:pt x="139" y="794"/>
                  </a:lnTo>
                  <a:lnTo>
                    <a:pt x="128" y="789"/>
                  </a:lnTo>
                  <a:lnTo>
                    <a:pt x="118" y="784"/>
                  </a:lnTo>
                  <a:lnTo>
                    <a:pt x="109" y="780"/>
                  </a:lnTo>
                  <a:lnTo>
                    <a:pt x="99" y="773"/>
                  </a:lnTo>
                  <a:lnTo>
                    <a:pt x="92" y="768"/>
                  </a:lnTo>
                  <a:lnTo>
                    <a:pt x="73" y="754"/>
                  </a:lnTo>
                  <a:lnTo>
                    <a:pt x="59" y="737"/>
                  </a:lnTo>
                  <a:lnTo>
                    <a:pt x="52" y="730"/>
                  </a:lnTo>
                  <a:lnTo>
                    <a:pt x="45" y="721"/>
                  </a:lnTo>
                  <a:lnTo>
                    <a:pt x="38" y="713"/>
                  </a:lnTo>
                  <a:lnTo>
                    <a:pt x="28" y="692"/>
                  </a:lnTo>
                  <a:lnTo>
                    <a:pt x="24" y="683"/>
                  </a:lnTo>
                  <a:lnTo>
                    <a:pt x="19" y="673"/>
                  </a:lnTo>
                  <a:lnTo>
                    <a:pt x="14" y="664"/>
                  </a:lnTo>
                  <a:lnTo>
                    <a:pt x="9" y="654"/>
                  </a:lnTo>
                  <a:lnTo>
                    <a:pt x="7" y="643"/>
                  </a:lnTo>
                  <a:lnTo>
                    <a:pt x="5" y="633"/>
                  </a:lnTo>
                  <a:lnTo>
                    <a:pt x="2" y="621"/>
                  </a:lnTo>
                  <a:lnTo>
                    <a:pt x="2" y="610"/>
                  </a:lnTo>
                  <a:lnTo>
                    <a:pt x="0" y="598"/>
                  </a:lnTo>
                  <a:lnTo>
                    <a:pt x="0" y="586"/>
                  </a:lnTo>
                  <a:lnTo>
                    <a:pt x="2" y="567"/>
                  </a:lnTo>
                  <a:lnTo>
                    <a:pt x="5" y="548"/>
                  </a:lnTo>
                  <a:lnTo>
                    <a:pt x="7" y="529"/>
                  </a:lnTo>
                  <a:lnTo>
                    <a:pt x="14" y="510"/>
                  </a:lnTo>
                  <a:lnTo>
                    <a:pt x="21" y="494"/>
                  </a:lnTo>
                  <a:lnTo>
                    <a:pt x="28" y="477"/>
                  </a:lnTo>
                  <a:lnTo>
                    <a:pt x="40" y="461"/>
                  </a:lnTo>
                  <a:lnTo>
                    <a:pt x="50" y="444"/>
                  </a:lnTo>
                  <a:lnTo>
                    <a:pt x="61" y="432"/>
                  </a:lnTo>
                  <a:lnTo>
                    <a:pt x="76" y="418"/>
                  </a:lnTo>
                  <a:lnTo>
                    <a:pt x="92" y="406"/>
                  </a:lnTo>
                  <a:lnTo>
                    <a:pt x="106" y="395"/>
                  </a:lnTo>
                  <a:lnTo>
                    <a:pt x="120" y="387"/>
                  </a:lnTo>
                  <a:lnTo>
                    <a:pt x="139" y="378"/>
                  </a:lnTo>
                  <a:lnTo>
                    <a:pt x="156" y="371"/>
                  </a:lnTo>
                  <a:lnTo>
                    <a:pt x="194" y="364"/>
                  </a:lnTo>
                  <a:lnTo>
                    <a:pt x="198" y="326"/>
                  </a:lnTo>
                  <a:lnTo>
                    <a:pt x="203" y="307"/>
                  </a:lnTo>
                  <a:lnTo>
                    <a:pt x="208" y="291"/>
                  </a:lnTo>
                  <a:lnTo>
                    <a:pt x="213" y="274"/>
                  </a:lnTo>
                  <a:lnTo>
                    <a:pt x="217" y="255"/>
                  </a:lnTo>
                  <a:lnTo>
                    <a:pt x="224" y="239"/>
                  </a:lnTo>
                  <a:lnTo>
                    <a:pt x="241" y="206"/>
                  </a:lnTo>
                  <a:lnTo>
                    <a:pt x="250" y="191"/>
                  </a:lnTo>
                  <a:lnTo>
                    <a:pt x="260" y="177"/>
                  </a:lnTo>
                  <a:lnTo>
                    <a:pt x="269" y="163"/>
                  </a:lnTo>
                  <a:lnTo>
                    <a:pt x="281" y="149"/>
                  </a:lnTo>
                  <a:lnTo>
                    <a:pt x="293" y="135"/>
                  </a:lnTo>
                  <a:lnTo>
                    <a:pt x="305" y="121"/>
                  </a:lnTo>
                  <a:lnTo>
                    <a:pt x="316" y="109"/>
                  </a:lnTo>
                  <a:lnTo>
                    <a:pt x="331" y="97"/>
                  </a:lnTo>
                  <a:lnTo>
                    <a:pt x="342" y="87"/>
                  </a:lnTo>
                  <a:lnTo>
                    <a:pt x="357" y="76"/>
                  </a:lnTo>
                  <a:lnTo>
                    <a:pt x="373" y="66"/>
                  </a:lnTo>
                  <a:lnTo>
                    <a:pt x="387" y="57"/>
                  </a:lnTo>
                  <a:lnTo>
                    <a:pt x="404" y="47"/>
                  </a:lnTo>
                  <a:lnTo>
                    <a:pt x="420" y="40"/>
                  </a:lnTo>
                  <a:lnTo>
                    <a:pt x="435" y="33"/>
                  </a:lnTo>
                  <a:lnTo>
                    <a:pt x="453" y="26"/>
                  </a:lnTo>
                  <a:lnTo>
                    <a:pt x="470" y="19"/>
                  </a:lnTo>
                  <a:lnTo>
                    <a:pt x="487" y="14"/>
                  </a:lnTo>
                  <a:lnTo>
                    <a:pt x="505" y="9"/>
                  </a:lnTo>
                  <a:lnTo>
                    <a:pt x="524" y="7"/>
                  </a:lnTo>
                  <a:lnTo>
                    <a:pt x="543" y="2"/>
                  </a:lnTo>
                  <a:lnTo>
                    <a:pt x="560" y="0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28" y="0"/>
                  </a:lnTo>
                  <a:lnTo>
                    <a:pt x="642" y="2"/>
                  </a:lnTo>
                  <a:lnTo>
                    <a:pt x="654" y="2"/>
                  </a:lnTo>
                  <a:lnTo>
                    <a:pt x="683" y="7"/>
                  </a:lnTo>
                  <a:lnTo>
                    <a:pt x="709" y="14"/>
                  </a:lnTo>
                  <a:lnTo>
                    <a:pt x="735" y="24"/>
                  </a:lnTo>
                  <a:lnTo>
                    <a:pt x="761" y="33"/>
                  </a:lnTo>
                  <a:lnTo>
                    <a:pt x="787" y="45"/>
                  </a:lnTo>
                  <a:lnTo>
                    <a:pt x="810" y="59"/>
                  </a:lnTo>
                  <a:lnTo>
                    <a:pt x="834" y="73"/>
                  </a:lnTo>
                  <a:lnTo>
                    <a:pt x="855" y="90"/>
                  </a:lnTo>
                  <a:lnTo>
                    <a:pt x="876" y="106"/>
                  </a:lnTo>
                  <a:lnTo>
                    <a:pt x="895" y="128"/>
                  </a:lnTo>
                  <a:lnTo>
                    <a:pt x="914" y="147"/>
                  </a:lnTo>
                  <a:lnTo>
                    <a:pt x="931" y="170"/>
                  </a:lnTo>
                  <a:lnTo>
                    <a:pt x="947" y="191"/>
                  </a:lnTo>
                  <a:lnTo>
                    <a:pt x="954" y="203"/>
                  </a:lnTo>
                  <a:lnTo>
                    <a:pt x="968" y="229"/>
                  </a:lnTo>
                  <a:lnTo>
                    <a:pt x="994" y="232"/>
                  </a:lnTo>
                  <a:lnTo>
                    <a:pt x="1009" y="234"/>
                  </a:lnTo>
                  <a:lnTo>
                    <a:pt x="1023" y="239"/>
                  </a:lnTo>
                  <a:lnTo>
                    <a:pt x="1035" y="241"/>
                  </a:lnTo>
                  <a:lnTo>
                    <a:pt x="1046" y="246"/>
                  </a:lnTo>
                  <a:lnTo>
                    <a:pt x="1058" y="250"/>
                  </a:lnTo>
                  <a:lnTo>
                    <a:pt x="1070" y="255"/>
                  </a:lnTo>
                  <a:lnTo>
                    <a:pt x="1082" y="262"/>
                  </a:lnTo>
                  <a:lnTo>
                    <a:pt x="1094" y="269"/>
                  </a:lnTo>
                  <a:lnTo>
                    <a:pt x="1117" y="284"/>
                  </a:lnTo>
                  <a:lnTo>
                    <a:pt x="1127" y="291"/>
                  </a:lnTo>
                  <a:lnTo>
                    <a:pt x="1136" y="298"/>
                  </a:lnTo>
                  <a:lnTo>
                    <a:pt x="1148" y="310"/>
                  </a:lnTo>
                  <a:lnTo>
                    <a:pt x="1157" y="317"/>
                  </a:lnTo>
                  <a:lnTo>
                    <a:pt x="1164" y="328"/>
                  </a:lnTo>
                  <a:lnTo>
                    <a:pt x="1183" y="347"/>
                  </a:lnTo>
                  <a:lnTo>
                    <a:pt x="1190" y="359"/>
                  </a:lnTo>
                  <a:lnTo>
                    <a:pt x="1198" y="371"/>
                  </a:lnTo>
                  <a:lnTo>
                    <a:pt x="1209" y="392"/>
                  </a:lnTo>
                  <a:lnTo>
                    <a:pt x="1221" y="418"/>
                  </a:lnTo>
                  <a:lnTo>
                    <a:pt x="1226" y="430"/>
                  </a:lnTo>
                  <a:lnTo>
                    <a:pt x="1228" y="444"/>
                  </a:lnTo>
                  <a:lnTo>
                    <a:pt x="1233" y="456"/>
                  </a:lnTo>
                  <a:lnTo>
                    <a:pt x="1235" y="470"/>
                  </a:lnTo>
                  <a:lnTo>
                    <a:pt x="1238" y="484"/>
                  </a:lnTo>
                  <a:lnTo>
                    <a:pt x="1240" y="513"/>
                  </a:lnTo>
                  <a:lnTo>
                    <a:pt x="1240" y="524"/>
                  </a:lnTo>
                  <a:lnTo>
                    <a:pt x="1240" y="558"/>
                  </a:lnTo>
                  <a:lnTo>
                    <a:pt x="1238" y="572"/>
                  </a:lnTo>
                  <a:lnTo>
                    <a:pt x="1235" y="586"/>
                  </a:lnTo>
                  <a:lnTo>
                    <a:pt x="1231" y="600"/>
                  </a:lnTo>
                  <a:lnTo>
                    <a:pt x="1228" y="614"/>
                  </a:lnTo>
                  <a:lnTo>
                    <a:pt x="1224" y="628"/>
                  </a:lnTo>
                  <a:lnTo>
                    <a:pt x="1219" y="640"/>
                  </a:lnTo>
                  <a:lnTo>
                    <a:pt x="1205" y="669"/>
                  </a:lnTo>
                  <a:lnTo>
                    <a:pt x="1198" y="680"/>
                  </a:lnTo>
                  <a:lnTo>
                    <a:pt x="1190" y="692"/>
                  </a:lnTo>
                  <a:lnTo>
                    <a:pt x="1174" y="716"/>
                  </a:lnTo>
                  <a:lnTo>
                    <a:pt x="1164" y="728"/>
                  </a:lnTo>
                  <a:lnTo>
                    <a:pt x="1143" y="747"/>
                  </a:lnTo>
                  <a:lnTo>
                    <a:pt x="1134" y="756"/>
                  </a:lnTo>
                  <a:lnTo>
                    <a:pt x="1110" y="775"/>
                  </a:lnTo>
                  <a:lnTo>
                    <a:pt x="1098" y="782"/>
                  </a:lnTo>
                  <a:lnTo>
                    <a:pt x="1087" y="789"/>
                  </a:lnTo>
                  <a:lnTo>
                    <a:pt x="1058" y="801"/>
                  </a:lnTo>
                  <a:lnTo>
                    <a:pt x="1046" y="806"/>
                  </a:lnTo>
                  <a:lnTo>
                    <a:pt x="1032" y="810"/>
                  </a:lnTo>
                  <a:lnTo>
                    <a:pt x="1018" y="815"/>
                  </a:lnTo>
                  <a:lnTo>
                    <a:pt x="1004" y="817"/>
                  </a:lnTo>
                  <a:lnTo>
                    <a:pt x="990" y="822"/>
                  </a:lnTo>
                  <a:lnTo>
                    <a:pt x="976" y="822"/>
                  </a:lnTo>
                  <a:lnTo>
                    <a:pt x="959" y="825"/>
                  </a:lnTo>
                  <a:lnTo>
                    <a:pt x="945" y="825"/>
                  </a:lnTo>
                  <a:lnTo>
                    <a:pt x="924" y="825"/>
                  </a:lnTo>
                  <a:lnTo>
                    <a:pt x="905" y="822"/>
                  </a:lnTo>
                  <a:lnTo>
                    <a:pt x="886" y="820"/>
                  </a:lnTo>
                  <a:lnTo>
                    <a:pt x="867" y="815"/>
                  </a:lnTo>
                  <a:lnTo>
                    <a:pt x="848" y="808"/>
                  </a:lnTo>
                  <a:lnTo>
                    <a:pt x="831" y="803"/>
                  </a:lnTo>
                  <a:lnTo>
                    <a:pt x="813" y="794"/>
                  </a:lnTo>
                  <a:lnTo>
                    <a:pt x="782" y="777"/>
                  </a:lnTo>
                  <a:lnTo>
                    <a:pt x="749" y="794"/>
                  </a:lnTo>
                  <a:lnTo>
                    <a:pt x="730" y="803"/>
                  </a:lnTo>
                  <a:lnTo>
                    <a:pt x="711" y="810"/>
                  </a:lnTo>
                  <a:lnTo>
                    <a:pt x="690" y="815"/>
                  </a:lnTo>
                  <a:lnTo>
                    <a:pt x="671" y="820"/>
                  </a:lnTo>
                  <a:lnTo>
                    <a:pt x="650" y="822"/>
                  </a:lnTo>
                  <a:lnTo>
                    <a:pt x="624" y="825"/>
                  </a:lnTo>
                  <a:lnTo>
                    <a:pt x="600" y="825"/>
                  </a:lnTo>
                  <a:lnTo>
                    <a:pt x="586" y="825"/>
                  </a:lnTo>
                  <a:close/>
                  <a:moveTo>
                    <a:pt x="794" y="744"/>
                  </a:moveTo>
                  <a:lnTo>
                    <a:pt x="810" y="754"/>
                  </a:lnTo>
                  <a:lnTo>
                    <a:pt x="829" y="763"/>
                  </a:lnTo>
                  <a:lnTo>
                    <a:pt x="846" y="773"/>
                  </a:lnTo>
                  <a:lnTo>
                    <a:pt x="864" y="777"/>
                  </a:lnTo>
                  <a:lnTo>
                    <a:pt x="883" y="784"/>
                  </a:lnTo>
                  <a:lnTo>
                    <a:pt x="905" y="787"/>
                  </a:lnTo>
                  <a:lnTo>
                    <a:pt x="924" y="789"/>
                  </a:lnTo>
                  <a:lnTo>
                    <a:pt x="945" y="791"/>
                  </a:lnTo>
                  <a:lnTo>
                    <a:pt x="957" y="791"/>
                  </a:lnTo>
                  <a:lnTo>
                    <a:pt x="971" y="789"/>
                  </a:lnTo>
                  <a:lnTo>
                    <a:pt x="985" y="787"/>
                  </a:lnTo>
                  <a:lnTo>
                    <a:pt x="997" y="784"/>
                  </a:lnTo>
                  <a:lnTo>
                    <a:pt x="1009" y="782"/>
                  </a:lnTo>
                  <a:lnTo>
                    <a:pt x="1023" y="780"/>
                  </a:lnTo>
                  <a:lnTo>
                    <a:pt x="1035" y="775"/>
                  </a:lnTo>
                  <a:lnTo>
                    <a:pt x="1046" y="770"/>
                  </a:lnTo>
                  <a:lnTo>
                    <a:pt x="1058" y="765"/>
                  </a:lnTo>
                  <a:lnTo>
                    <a:pt x="1070" y="758"/>
                  </a:lnTo>
                  <a:lnTo>
                    <a:pt x="1079" y="754"/>
                  </a:lnTo>
                  <a:lnTo>
                    <a:pt x="1091" y="744"/>
                  </a:lnTo>
                  <a:lnTo>
                    <a:pt x="1103" y="737"/>
                  </a:lnTo>
                  <a:lnTo>
                    <a:pt x="1113" y="730"/>
                  </a:lnTo>
                  <a:lnTo>
                    <a:pt x="1120" y="723"/>
                  </a:lnTo>
                  <a:lnTo>
                    <a:pt x="1138" y="704"/>
                  </a:lnTo>
                  <a:lnTo>
                    <a:pt x="1148" y="695"/>
                  </a:lnTo>
                  <a:lnTo>
                    <a:pt x="1155" y="685"/>
                  </a:lnTo>
                  <a:lnTo>
                    <a:pt x="1162" y="673"/>
                  </a:lnTo>
                  <a:lnTo>
                    <a:pt x="1169" y="664"/>
                  </a:lnTo>
                  <a:lnTo>
                    <a:pt x="1176" y="652"/>
                  </a:lnTo>
                  <a:lnTo>
                    <a:pt x="1181" y="640"/>
                  </a:lnTo>
                  <a:lnTo>
                    <a:pt x="1186" y="628"/>
                  </a:lnTo>
                  <a:lnTo>
                    <a:pt x="1190" y="617"/>
                  </a:lnTo>
                  <a:lnTo>
                    <a:pt x="1200" y="593"/>
                  </a:lnTo>
                  <a:lnTo>
                    <a:pt x="1205" y="567"/>
                  </a:lnTo>
                  <a:lnTo>
                    <a:pt x="1207" y="553"/>
                  </a:lnTo>
                  <a:lnTo>
                    <a:pt x="1207" y="539"/>
                  </a:lnTo>
                  <a:lnTo>
                    <a:pt x="1207" y="513"/>
                  </a:lnTo>
                  <a:lnTo>
                    <a:pt x="1207" y="499"/>
                  </a:lnTo>
                  <a:lnTo>
                    <a:pt x="1205" y="484"/>
                  </a:lnTo>
                  <a:lnTo>
                    <a:pt x="1202" y="473"/>
                  </a:lnTo>
                  <a:lnTo>
                    <a:pt x="1200" y="461"/>
                  </a:lnTo>
                  <a:lnTo>
                    <a:pt x="1190" y="435"/>
                  </a:lnTo>
                  <a:lnTo>
                    <a:pt x="1186" y="423"/>
                  </a:lnTo>
                  <a:lnTo>
                    <a:pt x="1176" y="399"/>
                  </a:lnTo>
                  <a:lnTo>
                    <a:pt x="1169" y="387"/>
                  </a:lnTo>
                  <a:lnTo>
                    <a:pt x="1162" y="378"/>
                  </a:lnTo>
                  <a:lnTo>
                    <a:pt x="1148" y="357"/>
                  </a:lnTo>
                  <a:lnTo>
                    <a:pt x="1129" y="338"/>
                  </a:lnTo>
                  <a:lnTo>
                    <a:pt x="1113" y="321"/>
                  </a:lnTo>
                  <a:lnTo>
                    <a:pt x="1101" y="314"/>
                  </a:lnTo>
                  <a:lnTo>
                    <a:pt x="1091" y="307"/>
                  </a:lnTo>
                  <a:lnTo>
                    <a:pt x="1079" y="300"/>
                  </a:lnTo>
                  <a:lnTo>
                    <a:pt x="1070" y="293"/>
                  </a:lnTo>
                  <a:lnTo>
                    <a:pt x="1058" y="288"/>
                  </a:lnTo>
                  <a:lnTo>
                    <a:pt x="1046" y="281"/>
                  </a:lnTo>
                  <a:lnTo>
                    <a:pt x="1035" y="276"/>
                  </a:lnTo>
                  <a:lnTo>
                    <a:pt x="1023" y="274"/>
                  </a:lnTo>
                  <a:lnTo>
                    <a:pt x="1009" y="269"/>
                  </a:lnTo>
                  <a:lnTo>
                    <a:pt x="997" y="267"/>
                  </a:lnTo>
                  <a:lnTo>
                    <a:pt x="971" y="262"/>
                  </a:lnTo>
                  <a:lnTo>
                    <a:pt x="945" y="260"/>
                  </a:lnTo>
                  <a:lnTo>
                    <a:pt x="914" y="262"/>
                  </a:lnTo>
                  <a:lnTo>
                    <a:pt x="898" y="265"/>
                  </a:lnTo>
                  <a:lnTo>
                    <a:pt x="881" y="269"/>
                  </a:lnTo>
                  <a:lnTo>
                    <a:pt x="867" y="274"/>
                  </a:lnTo>
                  <a:lnTo>
                    <a:pt x="853" y="279"/>
                  </a:lnTo>
                  <a:lnTo>
                    <a:pt x="838" y="284"/>
                  </a:lnTo>
                  <a:lnTo>
                    <a:pt x="824" y="291"/>
                  </a:lnTo>
                  <a:lnTo>
                    <a:pt x="798" y="305"/>
                  </a:lnTo>
                  <a:lnTo>
                    <a:pt x="787" y="314"/>
                  </a:lnTo>
                  <a:lnTo>
                    <a:pt x="772" y="326"/>
                  </a:lnTo>
                  <a:lnTo>
                    <a:pt x="751" y="345"/>
                  </a:lnTo>
                  <a:lnTo>
                    <a:pt x="742" y="357"/>
                  </a:lnTo>
                  <a:lnTo>
                    <a:pt x="735" y="369"/>
                  </a:lnTo>
                  <a:lnTo>
                    <a:pt x="730" y="371"/>
                  </a:lnTo>
                  <a:lnTo>
                    <a:pt x="725" y="373"/>
                  </a:lnTo>
                  <a:lnTo>
                    <a:pt x="723" y="376"/>
                  </a:lnTo>
                  <a:lnTo>
                    <a:pt x="720" y="376"/>
                  </a:lnTo>
                  <a:lnTo>
                    <a:pt x="718" y="376"/>
                  </a:lnTo>
                  <a:lnTo>
                    <a:pt x="716" y="376"/>
                  </a:lnTo>
                  <a:lnTo>
                    <a:pt x="711" y="373"/>
                  </a:lnTo>
                  <a:lnTo>
                    <a:pt x="709" y="373"/>
                  </a:lnTo>
                  <a:lnTo>
                    <a:pt x="706" y="371"/>
                  </a:lnTo>
                  <a:lnTo>
                    <a:pt x="704" y="369"/>
                  </a:lnTo>
                  <a:lnTo>
                    <a:pt x="701" y="366"/>
                  </a:lnTo>
                  <a:lnTo>
                    <a:pt x="701" y="361"/>
                  </a:lnTo>
                  <a:lnTo>
                    <a:pt x="701" y="359"/>
                  </a:lnTo>
                  <a:lnTo>
                    <a:pt x="701" y="357"/>
                  </a:lnTo>
                  <a:lnTo>
                    <a:pt x="704" y="352"/>
                  </a:lnTo>
                  <a:lnTo>
                    <a:pt x="706" y="347"/>
                  </a:lnTo>
                  <a:lnTo>
                    <a:pt x="713" y="338"/>
                  </a:lnTo>
                  <a:lnTo>
                    <a:pt x="723" y="326"/>
                  </a:lnTo>
                  <a:lnTo>
                    <a:pt x="732" y="317"/>
                  </a:lnTo>
                  <a:lnTo>
                    <a:pt x="742" y="307"/>
                  </a:lnTo>
                  <a:lnTo>
                    <a:pt x="753" y="298"/>
                  </a:lnTo>
                  <a:lnTo>
                    <a:pt x="775" y="281"/>
                  </a:lnTo>
                  <a:lnTo>
                    <a:pt x="798" y="267"/>
                  </a:lnTo>
                  <a:lnTo>
                    <a:pt x="810" y="260"/>
                  </a:lnTo>
                  <a:lnTo>
                    <a:pt x="822" y="253"/>
                  </a:lnTo>
                  <a:lnTo>
                    <a:pt x="834" y="248"/>
                  </a:lnTo>
                  <a:lnTo>
                    <a:pt x="848" y="243"/>
                  </a:lnTo>
                  <a:lnTo>
                    <a:pt x="874" y="236"/>
                  </a:lnTo>
                  <a:lnTo>
                    <a:pt x="931" y="227"/>
                  </a:lnTo>
                  <a:lnTo>
                    <a:pt x="890" y="172"/>
                  </a:lnTo>
                  <a:lnTo>
                    <a:pt x="876" y="156"/>
                  </a:lnTo>
                  <a:lnTo>
                    <a:pt x="862" y="139"/>
                  </a:lnTo>
                  <a:lnTo>
                    <a:pt x="846" y="125"/>
                  </a:lnTo>
                  <a:lnTo>
                    <a:pt x="827" y="111"/>
                  </a:lnTo>
                  <a:lnTo>
                    <a:pt x="810" y="99"/>
                  </a:lnTo>
                  <a:lnTo>
                    <a:pt x="791" y="87"/>
                  </a:lnTo>
                  <a:lnTo>
                    <a:pt x="770" y="76"/>
                  </a:lnTo>
                  <a:lnTo>
                    <a:pt x="732" y="57"/>
                  </a:lnTo>
                  <a:lnTo>
                    <a:pt x="690" y="45"/>
                  </a:lnTo>
                  <a:lnTo>
                    <a:pt x="666" y="40"/>
                  </a:lnTo>
                  <a:lnTo>
                    <a:pt x="645" y="35"/>
                  </a:lnTo>
                  <a:lnTo>
                    <a:pt x="621" y="35"/>
                  </a:lnTo>
                  <a:lnTo>
                    <a:pt x="600" y="33"/>
                  </a:lnTo>
                  <a:lnTo>
                    <a:pt x="564" y="35"/>
                  </a:lnTo>
                  <a:lnTo>
                    <a:pt x="534" y="38"/>
                  </a:lnTo>
                  <a:lnTo>
                    <a:pt x="501" y="47"/>
                  </a:lnTo>
                  <a:lnTo>
                    <a:pt x="470" y="54"/>
                  </a:lnTo>
                  <a:lnTo>
                    <a:pt x="453" y="61"/>
                  </a:lnTo>
                  <a:lnTo>
                    <a:pt x="439" y="69"/>
                  </a:lnTo>
                  <a:lnTo>
                    <a:pt x="425" y="73"/>
                  </a:lnTo>
                  <a:lnTo>
                    <a:pt x="411" y="83"/>
                  </a:lnTo>
                  <a:lnTo>
                    <a:pt x="397" y="90"/>
                  </a:lnTo>
                  <a:lnTo>
                    <a:pt x="359" y="118"/>
                  </a:lnTo>
                  <a:lnTo>
                    <a:pt x="347" y="128"/>
                  </a:lnTo>
                  <a:lnTo>
                    <a:pt x="335" y="139"/>
                  </a:lnTo>
                  <a:lnTo>
                    <a:pt x="324" y="151"/>
                  </a:lnTo>
                  <a:lnTo>
                    <a:pt x="295" y="184"/>
                  </a:lnTo>
                  <a:lnTo>
                    <a:pt x="286" y="198"/>
                  </a:lnTo>
                  <a:lnTo>
                    <a:pt x="276" y="213"/>
                  </a:lnTo>
                  <a:lnTo>
                    <a:pt x="262" y="239"/>
                  </a:lnTo>
                  <a:lnTo>
                    <a:pt x="255" y="255"/>
                  </a:lnTo>
                  <a:lnTo>
                    <a:pt x="248" y="269"/>
                  </a:lnTo>
                  <a:lnTo>
                    <a:pt x="243" y="286"/>
                  </a:lnTo>
                  <a:lnTo>
                    <a:pt x="239" y="300"/>
                  </a:lnTo>
                  <a:lnTo>
                    <a:pt x="234" y="317"/>
                  </a:lnTo>
                  <a:lnTo>
                    <a:pt x="227" y="359"/>
                  </a:lnTo>
                  <a:lnTo>
                    <a:pt x="267" y="366"/>
                  </a:lnTo>
                  <a:lnTo>
                    <a:pt x="279" y="369"/>
                  </a:lnTo>
                  <a:lnTo>
                    <a:pt x="290" y="371"/>
                  </a:lnTo>
                  <a:lnTo>
                    <a:pt x="302" y="376"/>
                  </a:lnTo>
                  <a:lnTo>
                    <a:pt x="314" y="380"/>
                  </a:lnTo>
                  <a:lnTo>
                    <a:pt x="324" y="385"/>
                  </a:lnTo>
                  <a:lnTo>
                    <a:pt x="335" y="392"/>
                  </a:lnTo>
                  <a:lnTo>
                    <a:pt x="345" y="397"/>
                  </a:lnTo>
                  <a:lnTo>
                    <a:pt x="347" y="399"/>
                  </a:lnTo>
                  <a:lnTo>
                    <a:pt x="350" y="402"/>
                  </a:lnTo>
                  <a:lnTo>
                    <a:pt x="352" y="406"/>
                  </a:lnTo>
                  <a:lnTo>
                    <a:pt x="352" y="409"/>
                  </a:lnTo>
                  <a:lnTo>
                    <a:pt x="352" y="411"/>
                  </a:lnTo>
                  <a:lnTo>
                    <a:pt x="352" y="416"/>
                  </a:lnTo>
                  <a:lnTo>
                    <a:pt x="352" y="418"/>
                  </a:lnTo>
                  <a:lnTo>
                    <a:pt x="350" y="421"/>
                  </a:lnTo>
                  <a:lnTo>
                    <a:pt x="347" y="423"/>
                  </a:lnTo>
                  <a:lnTo>
                    <a:pt x="345" y="425"/>
                  </a:lnTo>
                  <a:lnTo>
                    <a:pt x="342" y="428"/>
                  </a:lnTo>
                  <a:lnTo>
                    <a:pt x="340" y="428"/>
                  </a:lnTo>
                  <a:lnTo>
                    <a:pt x="338" y="428"/>
                  </a:lnTo>
                  <a:lnTo>
                    <a:pt x="333" y="428"/>
                  </a:lnTo>
                  <a:lnTo>
                    <a:pt x="328" y="428"/>
                  </a:lnTo>
                  <a:lnTo>
                    <a:pt x="326" y="425"/>
                  </a:lnTo>
                  <a:lnTo>
                    <a:pt x="314" y="418"/>
                  </a:lnTo>
                  <a:lnTo>
                    <a:pt x="305" y="413"/>
                  </a:lnTo>
                  <a:lnTo>
                    <a:pt x="290" y="406"/>
                  </a:lnTo>
                  <a:lnTo>
                    <a:pt x="276" y="404"/>
                  </a:lnTo>
                  <a:lnTo>
                    <a:pt x="265" y="399"/>
                  </a:lnTo>
                  <a:lnTo>
                    <a:pt x="250" y="397"/>
                  </a:lnTo>
                  <a:lnTo>
                    <a:pt x="236" y="397"/>
                  </a:lnTo>
                  <a:lnTo>
                    <a:pt x="224" y="395"/>
                  </a:lnTo>
                  <a:lnTo>
                    <a:pt x="205" y="397"/>
                  </a:lnTo>
                  <a:lnTo>
                    <a:pt x="187" y="399"/>
                  </a:lnTo>
                  <a:lnTo>
                    <a:pt x="168" y="404"/>
                  </a:lnTo>
                  <a:lnTo>
                    <a:pt x="149" y="411"/>
                  </a:lnTo>
                  <a:lnTo>
                    <a:pt x="135" y="418"/>
                  </a:lnTo>
                  <a:lnTo>
                    <a:pt x="118" y="428"/>
                  </a:lnTo>
                  <a:lnTo>
                    <a:pt x="104" y="439"/>
                  </a:lnTo>
                  <a:lnTo>
                    <a:pt x="90" y="451"/>
                  </a:lnTo>
                  <a:lnTo>
                    <a:pt x="78" y="465"/>
                  </a:lnTo>
                  <a:lnTo>
                    <a:pt x="66" y="480"/>
                  </a:lnTo>
                  <a:lnTo>
                    <a:pt x="57" y="496"/>
                  </a:lnTo>
                  <a:lnTo>
                    <a:pt x="50" y="513"/>
                  </a:lnTo>
                  <a:lnTo>
                    <a:pt x="42" y="532"/>
                  </a:lnTo>
                  <a:lnTo>
                    <a:pt x="38" y="548"/>
                  </a:lnTo>
                  <a:lnTo>
                    <a:pt x="35" y="567"/>
                  </a:lnTo>
                  <a:lnTo>
                    <a:pt x="33" y="586"/>
                  </a:lnTo>
                  <a:lnTo>
                    <a:pt x="35" y="607"/>
                  </a:lnTo>
                  <a:lnTo>
                    <a:pt x="38" y="626"/>
                  </a:lnTo>
                  <a:lnTo>
                    <a:pt x="42" y="643"/>
                  </a:lnTo>
                  <a:lnTo>
                    <a:pt x="50" y="662"/>
                  </a:lnTo>
                  <a:lnTo>
                    <a:pt x="57" y="678"/>
                  </a:lnTo>
                  <a:lnTo>
                    <a:pt x="66" y="695"/>
                  </a:lnTo>
                  <a:lnTo>
                    <a:pt x="78" y="709"/>
                  </a:lnTo>
                  <a:lnTo>
                    <a:pt x="90" y="721"/>
                  </a:lnTo>
                  <a:lnTo>
                    <a:pt x="104" y="735"/>
                  </a:lnTo>
                  <a:lnTo>
                    <a:pt x="118" y="744"/>
                  </a:lnTo>
                  <a:lnTo>
                    <a:pt x="132" y="754"/>
                  </a:lnTo>
                  <a:lnTo>
                    <a:pt x="151" y="763"/>
                  </a:lnTo>
                  <a:lnTo>
                    <a:pt x="168" y="768"/>
                  </a:lnTo>
                  <a:lnTo>
                    <a:pt x="187" y="775"/>
                  </a:lnTo>
                  <a:lnTo>
                    <a:pt x="205" y="777"/>
                  </a:lnTo>
                  <a:lnTo>
                    <a:pt x="224" y="777"/>
                  </a:lnTo>
                  <a:lnTo>
                    <a:pt x="243" y="777"/>
                  </a:lnTo>
                  <a:lnTo>
                    <a:pt x="265" y="775"/>
                  </a:lnTo>
                  <a:lnTo>
                    <a:pt x="283" y="768"/>
                  </a:lnTo>
                  <a:lnTo>
                    <a:pt x="300" y="761"/>
                  </a:lnTo>
                  <a:lnTo>
                    <a:pt x="316" y="754"/>
                  </a:lnTo>
                  <a:lnTo>
                    <a:pt x="333" y="742"/>
                  </a:lnTo>
                  <a:lnTo>
                    <a:pt x="350" y="730"/>
                  </a:lnTo>
                  <a:lnTo>
                    <a:pt x="364" y="716"/>
                  </a:lnTo>
                  <a:lnTo>
                    <a:pt x="368" y="713"/>
                  </a:lnTo>
                  <a:lnTo>
                    <a:pt x="371" y="713"/>
                  </a:lnTo>
                  <a:lnTo>
                    <a:pt x="378" y="711"/>
                  </a:lnTo>
                  <a:lnTo>
                    <a:pt x="380" y="711"/>
                  </a:lnTo>
                  <a:lnTo>
                    <a:pt x="380" y="713"/>
                  </a:lnTo>
                  <a:lnTo>
                    <a:pt x="383" y="713"/>
                  </a:lnTo>
                  <a:lnTo>
                    <a:pt x="387" y="716"/>
                  </a:lnTo>
                  <a:lnTo>
                    <a:pt x="411" y="732"/>
                  </a:lnTo>
                  <a:lnTo>
                    <a:pt x="437" y="747"/>
                  </a:lnTo>
                  <a:lnTo>
                    <a:pt x="449" y="756"/>
                  </a:lnTo>
                  <a:lnTo>
                    <a:pt x="463" y="761"/>
                  </a:lnTo>
                  <a:lnTo>
                    <a:pt x="477" y="768"/>
                  </a:lnTo>
                  <a:lnTo>
                    <a:pt x="489" y="773"/>
                  </a:lnTo>
                  <a:lnTo>
                    <a:pt x="503" y="777"/>
                  </a:lnTo>
                  <a:lnTo>
                    <a:pt x="517" y="780"/>
                  </a:lnTo>
                  <a:lnTo>
                    <a:pt x="543" y="787"/>
                  </a:lnTo>
                  <a:lnTo>
                    <a:pt x="572" y="789"/>
                  </a:lnTo>
                  <a:lnTo>
                    <a:pt x="586" y="791"/>
                  </a:lnTo>
                  <a:lnTo>
                    <a:pt x="626" y="791"/>
                  </a:lnTo>
                  <a:lnTo>
                    <a:pt x="647" y="789"/>
                  </a:lnTo>
                  <a:lnTo>
                    <a:pt x="671" y="784"/>
                  </a:lnTo>
                  <a:lnTo>
                    <a:pt x="690" y="780"/>
                  </a:lnTo>
                  <a:lnTo>
                    <a:pt x="711" y="775"/>
                  </a:lnTo>
                  <a:lnTo>
                    <a:pt x="730" y="765"/>
                  </a:lnTo>
                  <a:lnTo>
                    <a:pt x="751" y="756"/>
                  </a:lnTo>
                  <a:lnTo>
                    <a:pt x="768" y="744"/>
                  </a:lnTo>
                  <a:lnTo>
                    <a:pt x="770" y="744"/>
                  </a:lnTo>
                  <a:lnTo>
                    <a:pt x="777" y="742"/>
                  </a:lnTo>
                  <a:lnTo>
                    <a:pt x="779" y="739"/>
                  </a:lnTo>
                  <a:lnTo>
                    <a:pt x="784" y="739"/>
                  </a:lnTo>
                  <a:lnTo>
                    <a:pt x="784" y="739"/>
                  </a:lnTo>
                  <a:lnTo>
                    <a:pt x="787" y="739"/>
                  </a:lnTo>
                  <a:lnTo>
                    <a:pt x="787" y="739"/>
                  </a:lnTo>
                  <a:lnTo>
                    <a:pt x="789" y="742"/>
                  </a:lnTo>
                  <a:lnTo>
                    <a:pt x="794" y="7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2" name="Freeform 9"/>
            <p:cNvSpPr>
              <a:spLocks noEditPoints="1"/>
            </p:cNvSpPr>
            <p:nvPr/>
          </p:nvSpPr>
          <p:spPr bwMode="auto">
            <a:xfrm>
              <a:off x="2063340" y="3870158"/>
              <a:ext cx="81418" cy="59992"/>
            </a:xfrm>
            <a:custGeom>
              <a:avLst/>
              <a:gdLst/>
              <a:ahLst/>
              <a:cxnLst>
                <a:cxn ang="0">
                  <a:pos x="494" y="810"/>
                </a:cxn>
                <a:cxn ang="0">
                  <a:pos x="316" y="791"/>
                </a:cxn>
                <a:cxn ang="0">
                  <a:pos x="189" y="808"/>
                </a:cxn>
                <a:cxn ang="0">
                  <a:pos x="99" y="773"/>
                </a:cxn>
                <a:cxn ang="0">
                  <a:pos x="28" y="692"/>
                </a:cxn>
                <a:cxn ang="0">
                  <a:pos x="2" y="621"/>
                </a:cxn>
                <a:cxn ang="0">
                  <a:pos x="14" y="510"/>
                </a:cxn>
                <a:cxn ang="0">
                  <a:pos x="92" y="406"/>
                </a:cxn>
                <a:cxn ang="0">
                  <a:pos x="203" y="307"/>
                </a:cxn>
                <a:cxn ang="0">
                  <a:pos x="260" y="177"/>
                </a:cxn>
                <a:cxn ang="0">
                  <a:pos x="342" y="87"/>
                </a:cxn>
                <a:cxn ang="0">
                  <a:pos x="453" y="26"/>
                </a:cxn>
                <a:cxn ang="0">
                  <a:pos x="600" y="0"/>
                </a:cxn>
                <a:cxn ang="0">
                  <a:pos x="735" y="24"/>
                </a:cxn>
                <a:cxn ang="0">
                  <a:pos x="895" y="128"/>
                </a:cxn>
                <a:cxn ang="0">
                  <a:pos x="1009" y="234"/>
                </a:cxn>
                <a:cxn ang="0">
                  <a:pos x="1094" y="269"/>
                </a:cxn>
                <a:cxn ang="0">
                  <a:pos x="1183" y="347"/>
                </a:cxn>
                <a:cxn ang="0">
                  <a:pos x="1233" y="456"/>
                </a:cxn>
                <a:cxn ang="0">
                  <a:pos x="1235" y="586"/>
                </a:cxn>
                <a:cxn ang="0">
                  <a:pos x="1190" y="692"/>
                </a:cxn>
                <a:cxn ang="0">
                  <a:pos x="1087" y="789"/>
                </a:cxn>
                <a:cxn ang="0">
                  <a:pos x="976" y="822"/>
                </a:cxn>
                <a:cxn ang="0">
                  <a:pos x="848" y="808"/>
                </a:cxn>
                <a:cxn ang="0">
                  <a:pos x="690" y="815"/>
                </a:cxn>
                <a:cxn ang="0">
                  <a:pos x="810" y="754"/>
                </a:cxn>
                <a:cxn ang="0">
                  <a:pos x="945" y="791"/>
                </a:cxn>
                <a:cxn ang="0">
                  <a:pos x="1035" y="775"/>
                </a:cxn>
                <a:cxn ang="0">
                  <a:pos x="1113" y="730"/>
                </a:cxn>
                <a:cxn ang="0">
                  <a:pos x="1176" y="652"/>
                </a:cxn>
                <a:cxn ang="0">
                  <a:pos x="1207" y="539"/>
                </a:cxn>
                <a:cxn ang="0">
                  <a:pos x="1186" y="423"/>
                </a:cxn>
                <a:cxn ang="0">
                  <a:pos x="1101" y="314"/>
                </a:cxn>
                <a:cxn ang="0">
                  <a:pos x="1023" y="274"/>
                </a:cxn>
                <a:cxn ang="0">
                  <a:pos x="881" y="269"/>
                </a:cxn>
                <a:cxn ang="0">
                  <a:pos x="772" y="326"/>
                </a:cxn>
                <a:cxn ang="0">
                  <a:pos x="720" y="376"/>
                </a:cxn>
                <a:cxn ang="0">
                  <a:pos x="701" y="366"/>
                </a:cxn>
                <a:cxn ang="0">
                  <a:pos x="723" y="326"/>
                </a:cxn>
                <a:cxn ang="0">
                  <a:pos x="822" y="253"/>
                </a:cxn>
                <a:cxn ang="0">
                  <a:pos x="862" y="139"/>
                </a:cxn>
                <a:cxn ang="0">
                  <a:pos x="690" y="45"/>
                </a:cxn>
                <a:cxn ang="0">
                  <a:pos x="501" y="47"/>
                </a:cxn>
                <a:cxn ang="0">
                  <a:pos x="359" y="118"/>
                </a:cxn>
                <a:cxn ang="0">
                  <a:pos x="262" y="239"/>
                </a:cxn>
                <a:cxn ang="0">
                  <a:pos x="267" y="366"/>
                </a:cxn>
                <a:cxn ang="0">
                  <a:pos x="345" y="397"/>
                </a:cxn>
                <a:cxn ang="0">
                  <a:pos x="352" y="418"/>
                </a:cxn>
                <a:cxn ang="0">
                  <a:pos x="333" y="428"/>
                </a:cxn>
                <a:cxn ang="0">
                  <a:pos x="265" y="399"/>
                </a:cxn>
                <a:cxn ang="0">
                  <a:pos x="149" y="411"/>
                </a:cxn>
                <a:cxn ang="0">
                  <a:pos x="57" y="496"/>
                </a:cxn>
                <a:cxn ang="0">
                  <a:pos x="38" y="626"/>
                </a:cxn>
                <a:cxn ang="0">
                  <a:pos x="104" y="735"/>
                </a:cxn>
                <a:cxn ang="0">
                  <a:pos x="224" y="777"/>
                </a:cxn>
                <a:cxn ang="0">
                  <a:pos x="350" y="730"/>
                </a:cxn>
                <a:cxn ang="0">
                  <a:pos x="383" y="713"/>
                </a:cxn>
                <a:cxn ang="0">
                  <a:pos x="489" y="773"/>
                </a:cxn>
                <a:cxn ang="0">
                  <a:pos x="647" y="789"/>
                </a:cxn>
                <a:cxn ang="0">
                  <a:pos x="770" y="744"/>
                </a:cxn>
                <a:cxn ang="0">
                  <a:pos x="789" y="742"/>
                </a:cxn>
              </a:cxnLst>
              <a:rect l="0" t="0" r="r" b="b"/>
              <a:pathLst>
                <a:path w="1240" h="825">
                  <a:moveTo>
                    <a:pt x="586" y="825"/>
                  </a:moveTo>
                  <a:lnTo>
                    <a:pt x="574" y="825"/>
                  </a:lnTo>
                  <a:lnTo>
                    <a:pt x="546" y="820"/>
                  </a:lnTo>
                  <a:lnTo>
                    <a:pt x="534" y="817"/>
                  </a:lnTo>
                  <a:lnTo>
                    <a:pt x="520" y="815"/>
                  </a:lnTo>
                  <a:lnTo>
                    <a:pt x="505" y="813"/>
                  </a:lnTo>
                  <a:lnTo>
                    <a:pt x="494" y="810"/>
                  </a:lnTo>
                  <a:lnTo>
                    <a:pt x="456" y="796"/>
                  </a:lnTo>
                  <a:lnTo>
                    <a:pt x="444" y="789"/>
                  </a:lnTo>
                  <a:lnTo>
                    <a:pt x="418" y="777"/>
                  </a:lnTo>
                  <a:lnTo>
                    <a:pt x="378" y="751"/>
                  </a:lnTo>
                  <a:lnTo>
                    <a:pt x="347" y="775"/>
                  </a:lnTo>
                  <a:lnTo>
                    <a:pt x="333" y="784"/>
                  </a:lnTo>
                  <a:lnTo>
                    <a:pt x="316" y="791"/>
                  </a:lnTo>
                  <a:lnTo>
                    <a:pt x="298" y="799"/>
                  </a:lnTo>
                  <a:lnTo>
                    <a:pt x="281" y="803"/>
                  </a:lnTo>
                  <a:lnTo>
                    <a:pt x="262" y="808"/>
                  </a:lnTo>
                  <a:lnTo>
                    <a:pt x="243" y="810"/>
                  </a:lnTo>
                  <a:lnTo>
                    <a:pt x="224" y="813"/>
                  </a:lnTo>
                  <a:lnTo>
                    <a:pt x="201" y="810"/>
                  </a:lnTo>
                  <a:lnTo>
                    <a:pt x="189" y="808"/>
                  </a:lnTo>
                  <a:lnTo>
                    <a:pt x="179" y="808"/>
                  </a:lnTo>
                  <a:lnTo>
                    <a:pt x="146" y="799"/>
                  </a:lnTo>
                  <a:lnTo>
                    <a:pt x="139" y="794"/>
                  </a:lnTo>
                  <a:lnTo>
                    <a:pt x="128" y="789"/>
                  </a:lnTo>
                  <a:lnTo>
                    <a:pt x="118" y="784"/>
                  </a:lnTo>
                  <a:lnTo>
                    <a:pt x="109" y="780"/>
                  </a:lnTo>
                  <a:lnTo>
                    <a:pt x="99" y="773"/>
                  </a:lnTo>
                  <a:lnTo>
                    <a:pt x="92" y="768"/>
                  </a:lnTo>
                  <a:lnTo>
                    <a:pt x="73" y="754"/>
                  </a:lnTo>
                  <a:lnTo>
                    <a:pt x="59" y="737"/>
                  </a:lnTo>
                  <a:lnTo>
                    <a:pt x="52" y="730"/>
                  </a:lnTo>
                  <a:lnTo>
                    <a:pt x="45" y="721"/>
                  </a:lnTo>
                  <a:lnTo>
                    <a:pt x="38" y="713"/>
                  </a:lnTo>
                  <a:lnTo>
                    <a:pt x="28" y="692"/>
                  </a:lnTo>
                  <a:lnTo>
                    <a:pt x="24" y="683"/>
                  </a:lnTo>
                  <a:lnTo>
                    <a:pt x="19" y="673"/>
                  </a:lnTo>
                  <a:lnTo>
                    <a:pt x="14" y="664"/>
                  </a:lnTo>
                  <a:lnTo>
                    <a:pt x="9" y="654"/>
                  </a:lnTo>
                  <a:lnTo>
                    <a:pt x="7" y="643"/>
                  </a:lnTo>
                  <a:lnTo>
                    <a:pt x="5" y="633"/>
                  </a:lnTo>
                  <a:lnTo>
                    <a:pt x="2" y="621"/>
                  </a:lnTo>
                  <a:lnTo>
                    <a:pt x="2" y="610"/>
                  </a:lnTo>
                  <a:lnTo>
                    <a:pt x="0" y="598"/>
                  </a:lnTo>
                  <a:lnTo>
                    <a:pt x="0" y="586"/>
                  </a:lnTo>
                  <a:lnTo>
                    <a:pt x="2" y="567"/>
                  </a:lnTo>
                  <a:lnTo>
                    <a:pt x="5" y="548"/>
                  </a:lnTo>
                  <a:lnTo>
                    <a:pt x="7" y="529"/>
                  </a:lnTo>
                  <a:lnTo>
                    <a:pt x="14" y="510"/>
                  </a:lnTo>
                  <a:lnTo>
                    <a:pt x="21" y="494"/>
                  </a:lnTo>
                  <a:lnTo>
                    <a:pt x="28" y="477"/>
                  </a:lnTo>
                  <a:lnTo>
                    <a:pt x="40" y="461"/>
                  </a:lnTo>
                  <a:lnTo>
                    <a:pt x="50" y="444"/>
                  </a:lnTo>
                  <a:lnTo>
                    <a:pt x="61" y="432"/>
                  </a:lnTo>
                  <a:lnTo>
                    <a:pt x="76" y="418"/>
                  </a:lnTo>
                  <a:lnTo>
                    <a:pt x="92" y="406"/>
                  </a:lnTo>
                  <a:lnTo>
                    <a:pt x="106" y="395"/>
                  </a:lnTo>
                  <a:lnTo>
                    <a:pt x="120" y="387"/>
                  </a:lnTo>
                  <a:lnTo>
                    <a:pt x="139" y="378"/>
                  </a:lnTo>
                  <a:lnTo>
                    <a:pt x="156" y="371"/>
                  </a:lnTo>
                  <a:lnTo>
                    <a:pt x="194" y="364"/>
                  </a:lnTo>
                  <a:lnTo>
                    <a:pt x="198" y="326"/>
                  </a:lnTo>
                  <a:lnTo>
                    <a:pt x="203" y="307"/>
                  </a:lnTo>
                  <a:lnTo>
                    <a:pt x="208" y="291"/>
                  </a:lnTo>
                  <a:lnTo>
                    <a:pt x="213" y="274"/>
                  </a:lnTo>
                  <a:lnTo>
                    <a:pt x="217" y="255"/>
                  </a:lnTo>
                  <a:lnTo>
                    <a:pt x="224" y="239"/>
                  </a:lnTo>
                  <a:lnTo>
                    <a:pt x="241" y="206"/>
                  </a:lnTo>
                  <a:lnTo>
                    <a:pt x="250" y="191"/>
                  </a:lnTo>
                  <a:lnTo>
                    <a:pt x="260" y="177"/>
                  </a:lnTo>
                  <a:lnTo>
                    <a:pt x="269" y="163"/>
                  </a:lnTo>
                  <a:lnTo>
                    <a:pt x="281" y="149"/>
                  </a:lnTo>
                  <a:lnTo>
                    <a:pt x="293" y="135"/>
                  </a:lnTo>
                  <a:lnTo>
                    <a:pt x="305" y="121"/>
                  </a:lnTo>
                  <a:lnTo>
                    <a:pt x="316" y="109"/>
                  </a:lnTo>
                  <a:lnTo>
                    <a:pt x="331" y="97"/>
                  </a:lnTo>
                  <a:lnTo>
                    <a:pt x="342" y="87"/>
                  </a:lnTo>
                  <a:lnTo>
                    <a:pt x="357" y="76"/>
                  </a:lnTo>
                  <a:lnTo>
                    <a:pt x="373" y="66"/>
                  </a:lnTo>
                  <a:lnTo>
                    <a:pt x="387" y="57"/>
                  </a:lnTo>
                  <a:lnTo>
                    <a:pt x="404" y="47"/>
                  </a:lnTo>
                  <a:lnTo>
                    <a:pt x="420" y="40"/>
                  </a:lnTo>
                  <a:lnTo>
                    <a:pt x="435" y="33"/>
                  </a:lnTo>
                  <a:lnTo>
                    <a:pt x="453" y="26"/>
                  </a:lnTo>
                  <a:lnTo>
                    <a:pt x="470" y="19"/>
                  </a:lnTo>
                  <a:lnTo>
                    <a:pt x="487" y="14"/>
                  </a:lnTo>
                  <a:lnTo>
                    <a:pt x="505" y="9"/>
                  </a:lnTo>
                  <a:lnTo>
                    <a:pt x="524" y="7"/>
                  </a:lnTo>
                  <a:lnTo>
                    <a:pt x="543" y="2"/>
                  </a:lnTo>
                  <a:lnTo>
                    <a:pt x="560" y="0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28" y="0"/>
                  </a:lnTo>
                  <a:lnTo>
                    <a:pt x="642" y="2"/>
                  </a:lnTo>
                  <a:lnTo>
                    <a:pt x="654" y="2"/>
                  </a:lnTo>
                  <a:lnTo>
                    <a:pt x="683" y="7"/>
                  </a:lnTo>
                  <a:lnTo>
                    <a:pt x="709" y="14"/>
                  </a:lnTo>
                  <a:lnTo>
                    <a:pt x="735" y="24"/>
                  </a:lnTo>
                  <a:lnTo>
                    <a:pt x="761" y="33"/>
                  </a:lnTo>
                  <a:lnTo>
                    <a:pt x="787" y="45"/>
                  </a:lnTo>
                  <a:lnTo>
                    <a:pt x="810" y="59"/>
                  </a:lnTo>
                  <a:lnTo>
                    <a:pt x="834" y="73"/>
                  </a:lnTo>
                  <a:lnTo>
                    <a:pt x="855" y="90"/>
                  </a:lnTo>
                  <a:lnTo>
                    <a:pt x="876" y="106"/>
                  </a:lnTo>
                  <a:lnTo>
                    <a:pt x="895" y="128"/>
                  </a:lnTo>
                  <a:lnTo>
                    <a:pt x="914" y="147"/>
                  </a:lnTo>
                  <a:lnTo>
                    <a:pt x="931" y="170"/>
                  </a:lnTo>
                  <a:lnTo>
                    <a:pt x="947" y="191"/>
                  </a:lnTo>
                  <a:lnTo>
                    <a:pt x="954" y="203"/>
                  </a:lnTo>
                  <a:lnTo>
                    <a:pt x="968" y="229"/>
                  </a:lnTo>
                  <a:lnTo>
                    <a:pt x="994" y="232"/>
                  </a:lnTo>
                  <a:lnTo>
                    <a:pt x="1009" y="234"/>
                  </a:lnTo>
                  <a:lnTo>
                    <a:pt x="1023" y="239"/>
                  </a:lnTo>
                  <a:lnTo>
                    <a:pt x="1035" y="241"/>
                  </a:lnTo>
                  <a:lnTo>
                    <a:pt x="1046" y="246"/>
                  </a:lnTo>
                  <a:lnTo>
                    <a:pt x="1058" y="250"/>
                  </a:lnTo>
                  <a:lnTo>
                    <a:pt x="1070" y="255"/>
                  </a:lnTo>
                  <a:lnTo>
                    <a:pt x="1082" y="262"/>
                  </a:lnTo>
                  <a:lnTo>
                    <a:pt x="1094" y="269"/>
                  </a:lnTo>
                  <a:lnTo>
                    <a:pt x="1117" y="284"/>
                  </a:lnTo>
                  <a:lnTo>
                    <a:pt x="1127" y="291"/>
                  </a:lnTo>
                  <a:lnTo>
                    <a:pt x="1136" y="298"/>
                  </a:lnTo>
                  <a:lnTo>
                    <a:pt x="1148" y="310"/>
                  </a:lnTo>
                  <a:lnTo>
                    <a:pt x="1157" y="317"/>
                  </a:lnTo>
                  <a:lnTo>
                    <a:pt x="1164" y="328"/>
                  </a:lnTo>
                  <a:lnTo>
                    <a:pt x="1183" y="347"/>
                  </a:lnTo>
                  <a:lnTo>
                    <a:pt x="1190" y="359"/>
                  </a:lnTo>
                  <a:lnTo>
                    <a:pt x="1198" y="371"/>
                  </a:lnTo>
                  <a:lnTo>
                    <a:pt x="1209" y="392"/>
                  </a:lnTo>
                  <a:lnTo>
                    <a:pt x="1221" y="418"/>
                  </a:lnTo>
                  <a:lnTo>
                    <a:pt x="1226" y="430"/>
                  </a:lnTo>
                  <a:lnTo>
                    <a:pt x="1228" y="444"/>
                  </a:lnTo>
                  <a:lnTo>
                    <a:pt x="1233" y="456"/>
                  </a:lnTo>
                  <a:lnTo>
                    <a:pt x="1235" y="470"/>
                  </a:lnTo>
                  <a:lnTo>
                    <a:pt x="1238" y="484"/>
                  </a:lnTo>
                  <a:lnTo>
                    <a:pt x="1240" y="513"/>
                  </a:lnTo>
                  <a:lnTo>
                    <a:pt x="1240" y="524"/>
                  </a:lnTo>
                  <a:lnTo>
                    <a:pt x="1240" y="558"/>
                  </a:lnTo>
                  <a:lnTo>
                    <a:pt x="1238" y="572"/>
                  </a:lnTo>
                  <a:lnTo>
                    <a:pt x="1235" y="586"/>
                  </a:lnTo>
                  <a:lnTo>
                    <a:pt x="1231" y="600"/>
                  </a:lnTo>
                  <a:lnTo>
                    <a:pt x="1228" y="614"/>
                  </a:lnTo>
                  <a:lnTo>
                    <a:pt x="1224" y="628"/>
                  </a:lnTo>
                  <a:lnTo>
                    <a:pt x="1219" y="640"/>
                  </a:lnTo>
                  <a:lnTo>
                    <a:pt x="1205" y="669"/>
                  </a:lnTo>
                  <a:lnTo>
                    <a:pt x="1198" y="680"/>
                  </a:lnTo>
                  <a:lnTo>
                    <a:pt x="1190" y="692"/>
                  </a:lnTo>
                  <a:lnTo>
                    <a:pt x="1174" y="716"/>
                  </a:lnTo>
                  <a:lnTo>
                    <a:pt x="1164" y="728"/>
                  </a:lnTo>
                  <a:lnTo>
                    <a:pt x="1143" y="747"/>
                  </a:lnTo>
                  <a:lnTo>
                    <a:pt x="1134" y="756"/>
                  </a:lnTo>
                  <a:lnTo>
                    <a:pt x="1110" y="775"/>
                  </a:lnTo>
                  <a:lnTo>
                    <a:pt x="1098" y="782"/>
                  </a:lnTo>
                  <a:lnTo>
                    <a:pt x="1087" y="789"/>
                  </a:lnTo>
                  <a:lnTo>
                    <a:pt x="1058" y="801"/>
                  </a:lnTo>
                  <a:lnTo>
                    <a:pt x="1046" y="806"/>
                  </a:lnTo>
                  <a:lnTo>
                    <a:pt x="1032" y="810"/>
                  </a:lnTo>
                  <a:lnTo>
                    <a:pt x="1018" y="815"/>
                  </a:lnTo>
                  <a:lnTo>
                    <a:pt x="1004" y="817"/>
                  </a:lnTo>
                  <a:lnTo>
                    <a:pt x="990" y="822"/>
                  </a:lnTo>
                  <a:lnTo>
                    <a:pt x="976" y="822"/>
                  </a:lnTo>
                  <a:lnTo>
                    <a:pt x="959" y="825"/>
                  </a:lnTo>
                  <a:lnTo>
                    <a:pt x="945" y="825"/>
                  </a:lnTo>
                  <a:lnTo>
                    <a:pt x="924" y="825"/>
                  </a:lnTo>
                  <a:lnTo>
                    <a:pt x="905" y="822"/>
                  </a:lnTo>
                  <a:lnTo>
                    <a:pt x="886" y="820"/>
                  </a:lnTo>
                  <a:lnTo>
                    <a:pt x="867" y="815"/>
                  </a:lnTo>
                  <a:lnTo>
                    <a:pt x="848" y="808"/>
                  </a:lnTo>
                  <a:lnTo>
                    <a:pt x="831" y="803"/>
                  </a:lnTo>
                  <a:lnTo>
                    <a:pt x="813" y="794"/>
                  </a:lnTo>
                  <a:lnTo>
                    <a:pt x="782" y="777"/>
                  </a:lnTo>
                  <a:lnTo>
                    <a:pt x="749" y="794"/>
                  </a:lnTo>
                  <a:lnTo>
                    <a:pt x="730" y="803"/>
                  </a:lnTo>
                  <a:lnTo>
                    <a:pt x="711" y="810"/>
                  </a:lnTo>
                  <a:lnTo>
                    <a:pt x="690" y="815"/>
                  </a:lnTo>
                  <a:lnTo>
                    <a:pt x="671" y="820"/>
                  </a:lnTo>
                  <a:lnTo>
                    <a:pt x="650" y="822"/>
                  </a:lnTo>
                  <a:lnTo>
                    <a:pt x="624" y="825"/>
                  </a:lnTo>
                  <a:lnTo>
                    <a:pt x="600" y="825"/>
                  </a:lnTo>
                  <a:lnTo>
                    <a:pt x="586" y="825"/>
                  </a:lnTo>
                  <a:close/>
                  <a:moveTo>
                    <a:pt x="794" y="744"/>
                  </a:moveTo>
                  <a:lnTo>
                    <a:pt x="810" y="754"/>
                  </a:lnTo>
                  <a:lnTo>
                    <a:pt x="829" y="763"/>
                  </a:lnTo>
                  <a:lnTo>
                    <a:pt x="846" y="773"/>
                  </a:lnTo>
                  <a:lnTo>
                    <a:pt x="864" y="777"/>
                  </a:lnTo>
                  <a:lnTo>
                    <a:pt x="883" y="784"/>
                  </a:lnTo>
                  <a:lnTo>
                    <a:pt x="905" y="787"/>
                  </a:lnTo>
                  <a:lnTo>
                    <a:pt x="924" y="789"/>
                  </a:lnTo>
                  <a:lnTo>
                    <a:pt x="945" y="791"/>
                  </a:lnTo>
                  <a:lnTo>
                    <a:pt x="957" y="791"/>
                  </a:lnTo>
                  <a:lnTo>
                    <a:pt x="971" y="789"/>
                  </a:lnTo>
                  <a:lnTo>
                    <a:pt x="985" y="787"/>
                  </a:lnTo>
                  <a:lnTo>
                    <a:pt x="997" y="784"/>
                  </a:lnTo>
                  <a:lnTo>
                    <a:pt x="1009" y="782"/>
                  </a:lnTo>
                  <a:lnTo>
                    <a:pt x="1023" y="780"/>
                  </a:lnTo>
                  <a:lnTo>
                    <a:pt x="1035" y="775"/>
                  </a:lnTo>
                  <a:lnTo>
                    <a:pt x="1046" y="770"/>
                  </a:lnTo>
                  <a:lnTo>
                    <a:pt x="1058" y="765"/>
                  </a:lnTo>
                  <a:lnTo>
                    <a:pt x="1070" y="758"/>
                  </a:lnTo>
                  <a:lnTo>
                    <a:pt x="1079" y="754"/>
                  </a:lnTo>
                  <a:lnTo>
                    <a:pt x="1091" y="744"/>
                  </a:lnTo>
                  <a:lnTo>
                    <a:pt x="1103" y="737"/>
                  </a:lnTo>
                  <a:lnTo>
                    <a:pt x="1113" y="730"/>
                  </a:lnTo>
                  <a:lnTo>
                    <a:pt x="1120" y="723"/>
                  </a:lnTo>
                  <a:lnTo>
                    <a:pt x="1138" y="704"/>
                  </a:lnTo>
                  <a:lnTo>
                    <a:pt x="1148" y="695"/>
                  </a:lnTo>
                  <a:lnTo>
                    <a:pt x="1155" y="685"/>
                  </a:lnTo>
                  <a:lnTo>
                    <a:pt x="1162" y="673"/>
                  </a:lnTo>
                  <a:lnTo>
                    <a:pt x="1169" y="664"/>
                  </a:lnTo>
                  <a:lnTo>
                    <a:pt x="1176" y="652"/>
                  </a:lnTo>
                  <a:lnTo>
                    <a:pt x="1181" y="640"/>
                  </a:lnTo>
                  <a:lnTo>
                    <a:pt x="1186" y="628"/>
                  </a:lnTo>
                  <a:lnTo>
                    <a:pt x="1190" y="617"/>
                  </a:lnTo>
                  <a:lnTo>
                    <a:pt x="1200" y="593"/>
                  </a:lnTo>
                  <a:lnTo>
                    <a:pt x="1205" y="567"/>
                  </a:lnTo>
                  <a:lnTo>
                    <a:pt x="1207" y="553"/>
                  </a:lnTo>
                  <a:lnTo>
                    <a:pt x="1207" y="539"/>
                  </a:lnTo>
                  <a:lnTo>
                    <a:pt x="1207" y="513"/>
                  </a:lnTo>
                  <a:lnTo>
                    <a:pt x="1207" y="499"/>
                  </a:lnTo>
                  <a:lnTo>
                    <a:pt x="1205" y="484"/>
                  </a:lnTo>
                  <a:lnTo>
                    <a:pt x="1202" y="473"/>
                  </a:lnTo>
                  <a:lnTo>
                    <a:pt x="1200" y="461"/>
                  </a:lnTo>
                  <a:lnTo>
                    <a:pt x="1190" y="435"/>
                  </a:lnTo>
                  <a:lnTo>
                    <a:pt x="1186" y="423"/>
                  </a:lnTo>
                  <a:lnTo>
                    <a:pt x="1176" y="399"/>
                  </a:lnTo>
                  <a:lnTo>
                    <a:pt x="1169" y="387"/>
                  </a:lnTo>
                  <a:lnTo>
                    <a:pt x="1162" y="378"/>
                  </a:lnTo>
                  <a:lnTo>
                    <a:pt x="1148" y="357"/>
                  </a:lnTo>
                  <a:lnTo>
                    <a:pt x="1129" y="338"/>
                  </a:lnTo>
                  <a:lnTo>
                    <a:pt x="1113" y="321"/>
                  </a:lnTo>
                  <a:lnTo>
                    <a:pt x="1101" y="314"/>
                  </a:lnTo>
                  <a:lnTo>
                    <a:pt x="1091" y="307"/>
                  </a:lnTo>
                  <a:lnTo>
                    <a:pt x="1079" y="300"/>
                  </a:lnTo>
                  <a:lnTo>
                    <a:pt x="1070" y="293"/>
                  </a:lnTo>
                  <a:lnTo>
                    <a:pt x="1058" y="288"/>
                  </a:lnTo>
                  <a:lnTo>
                    <a:pt x="1046" y="281"/>
                  </a:lnTo>
                  <a:lnTo>
                    <a:pt x="1035" y="276"/>
                  </a:lnTo>
                  <a:lnTo>
                    <a:pt x="1023" y="274"/>
                  </a:lnTo>
                  <a:lnTo>
                    <a:pt x="1009" y="269"/>
                  </a:lnTo>
                  <a:lnTo>
                    <a:pt x="997" y="267"/>
                  </a:lnTo>
                  <a:lnTo>
                    <a:pt x="971" y="262"/>
                  </a:lnTo>
                  <a:lnTo>
                    <a:pt x="945" y="260"/>
                  </a:lnTo>
                  <a:lnTo>
                    <a:pt x="914" y="262"/>
                  </a:lnTo>
                  <a:lnTo>
                    <a:pt x="898" y="265"/>
                  </a:lnTo>
                  <a:lnTo>
                    <a:pt x="881" y="269"/>
                  </a:lnTo>
                  <a:lnTo>
                    <a:pt x="867" y="274"/>
                  </a:lnTo>
                  <a:lnTo>
                    <a:pt x="853" y="279"/>
                  </a:lnTo>
                  <a:lnTo>
                    <a:pt x="838" y="284"/>
                  </a:lnTo>
                  <a:lnTo>
                    <a:pt x="824" y="291"/>
                  </a:lnTo>
                  <a:lnTo>
                    <a:pt x="798" y="305"/>
                  </a:lnTo>
                  <a:lnTo>
                    <a:pt x="787" y="314"/>
                  </a:lnTo>
                  <a:lnTo>
                    <a:pt x="772" y="326"/>
                  </a:lnTo>
                  <a:lnTo>
                    <a:pt x="751" y="345"/>
                  </a:lnTo>
                  <a:lnTo>
                    <a:pt x="742" y="357"/>
                  </a:lnTo>
                  <a:lnTo>
                    <a:pt x="735" y="369"/>
                  </a:lnTo>
                  <a:lnTo>
                    <a:pt x="730" y="371"/>
                  </a:lnTo>
                  <a:lnTo>
                    <a:pt x="725" y="373"/>
                  </a:lnTo>
                  <a:lnTo>
                    <a:pt x="723" y="376"/>
                  </a:lnTo>
                  <a:lnTo>
                    <a:pt x="720" y="376"/>
                  </a:lnTo>
                  <a:lnTo>
                    <a:pt x="718" y="376"/>
                  </a:lnTo>
                  <a:lnTo>
                    <a:pt x="716" y="376"/>
                  </a:lnTo>
                  <a:lnTo>
                    <a:pt x="711" y="373"/>
                  </a:lnTo>
                  <a:lnTo>
                    <a:pt x="709" y="373"/>
                  </a:lnTo>
                  <a:lnTo>
                    <a:pt x="706" y="371"/>
                  </a:lnTo>
                  <a:lnTo>
                    <a:pt x="704" y="369"/>
                  </a:lnTo>
                  <a:lnTo>
                    <a:pt x="701" y="366"/>
                  </a:lnTo>
                  <a:lnTo>
                    <a:pt x="701" y="361"/>
                  </a:lnTo>
                  <a:lnTo>
                    <a:pt x="701" y="359"/>
                  </a:lnTo>
                  <a:lnTo>
                    <a:pt x="701" y="357"/>
                  </a:lnTo>
                  <a:lnTo>
                    <a:pt x="704" y="352"/>
                  </a:lnTo>
                  <a:lnTo>
                    <a:pt x="706" y="347"/>
                  </a:lnTo>
                  <a:lnTo>
                    <a:pt x="713" y="338"/>
                  </a:lnTo>
                  <a:lnTo>
                    <a:pt x="723" y="326"/>
                  </a:lnTo>
                  <a:lnTo>
                    <a:pt x="732" y="317"/>
                  </a:lnTo>
                  <a:lnTo>
                    <a:pt x="742" y="307"/>
                  </a:lnTo>
                  <a:lnTo>
                    <a:pt x="753" y="298"/>
                  </a:lnTo>
                  <a:lnTo>
                    <a:pt x="775" y="281"/>
                  </a:lnTo>
                  <a:lnTo>
                    <a:pt x="798" y="267"/>
                  </a:lnTo>
                  <a:lnTo>
                    <a:pt x="810" y="260"/>
                  </a:lnTo>
                  <a:lnTo>
                    <a:pt x="822" y="253"/>
                  </a:lnTo>
                  <a:lnTo>
                    <a:pt x="834" y="248"/>
                  </a:lnTo>
                  <a:lnTo>
                    <a:pt x="848" y="243"/>
                  </a:lnTo>
                  <a:lnTo>
                    <a:pt x="874" y="236"/>
                  </a:lnTo>
                  <a:lnTo>
                    <a:pt x="931" y="227"/>
                  </a:lnTo>
                  <a:lnTo>
                    <a:pt x="890" y="172"/>
                  </a:lnTo>
                  <a:lnTo>
                    <a:pt x="876" y="156"/>
                  </a:lnTo>
                  <a:lnTo>
                    <a:pt x="862" y="139"/>
                  </a:lnTo>
                  <a:lnTo>
                    <a:pt x="846" y="125"/>
                  </a:lnTo>
                  <a:lnTo>
                    <a:pt x="827" y="111"/>
                  </a:lnTo>
                  <a:lnTo>
                    <a:pt x="810" y="99"/>
                  </a:lnTo>
                  <a:lnTo>
                    <a:pt x="791" y="87"/>
                  </a:lnTo>
                  <a:lnTo>
                    <a:pt x="770" y="76"/>
                  </a:lnTo>
                  <a:lnTo>
                    <a:pt x="732" y="57"/>
                  </a:lnTo>
                  <a:lnTo>
                    <a:pt x="690" y="45"/>
                  </a:lnTo>
                  <a:lnTo>
                    <a:pt x="666" y="40"/>
                  </a:lnTo>
                  <a:lnTo>
                    <a:pt x="645" y="35"/>
                  </a:lnTo>
                  <a:lnTo>
                    <a:pt x="621" y="35"/>
                  </a:lnTo>
                  <a:lnTo>
                    <a:pt x="600" y="33"/>
                  </a:lnTo>
                  <a:lnTo>
                    <a:pt x="564" y="35"/>
                  </a:lnTo>
                  <a:lnTo>
                    <a:pt x="534" y="38"/>
                  </a:lnTo>
                  <a:lnTo>
                    <a:pt x="501" y="47"/>
                  </a:lnTo>
                  <a:lnTo>
                    <a:pt x="470" y="54"/>
                  </a:lnTo>
                  <a:lnTo>
                    <a:pt x="453" y="61"/>
                  </a:lnTo>
                  <a:lnTo>
                    <a:pt x="439" y="69"/>
                  </a:lnTo>
                  <a:lnTo>
                    <a:pt x="425" y="73"/>
                  </a:lnTo>
                  <a:lnTo>
                    <a:pt x="411" y="83"/>
                  </a:lnTo>
                  <a:lnTo>
                    <a:pt x="397" y="90"/>
                  </a:lnTo>
                  <a:lnTo>
                    <a:pt x="359" y="118"/>
                  </a:lnTo>
                  <a:lnTo>
                    <a:pt x="347" y="128"/>
                  </a:lnTo>
                  <a:lnTo>
                    <a:pt x="335" y="139"/>
                  </a:lnTo>
                  <a:lnTo>
                    <a:pt x="324" y="151"/>
                  </a:lnTo>
                  <a:lnTo>
                    <a:pt x="295" y="184"/>
                  </a:lnTo>
                  <a:lnTo>
                    <a:pt x="286" y="198"/>
                  </a:lnTo>
                  <a:lnTo>
                    <a:pt x="276" y="213"/>
                  </a:lnTo>
                  <a:lnTo>
                    <a:pt x="262" y="239"/>
                  </a:lnTo>
                  <a:lnTo>
                    <a:pt x="255" y="255"/>
                  </a:lnTo>
                  <a:lnTo>
                    <a:pt x="248" y="269"/>
                  </a:lnTo>
                  <a:lnTo>
                    <a:pt x="243" y="286"/>
                  </a:lnTo>
                  <a:lnTo>
                    <a:pt x="239" y="300"/>
                  </a:lnTo>
                  <a:lnTo>
                    <a:pt x="234" y="317"/>
                  </a:lnTo>
                  <a:lnTo>
                    <a:pt x="227" y="359"/>
                  </a:lnTo>
                  <a:lnTo>
                    <a:pt x="267" y="366"/>
                  </a:lnTo>
                  <a:lnTo>
                    <a:pt x="279" y="369"/>
                  </a:lnTo>
                  <a:lnTo>
                    <a:pt x="290" y="371"/>
                  </a:lnTo>
                  <a:lnTo>
                    <a:pt x="302" y="376"/>
                  </a:lnTo>
                  <a:lnTo>
                    <a:pt x="314" y="380"/>
                  </a:lnTo>
                  <a:lnTo>
                    <a:pt x="324" y="385"/>
                  </a:lnTo>
                  <a:lnTo>
                    <a:pt x="335" y="392"/>
                  </a:lnTo>
                  <a:lnTo>
                    <a:pt x="345" y="397"/>
                  </a:lnTo>
                  <a:lnTo>
                    <a:pt x="347" y="399"/>
                  </a:lnTo>
                  <a:lnTo>
                    <a:pt x="350" y="402"/>
                  </a:lnTo>
                  <a:lnTo>
                    <a:pt x="352" y="406"/>
                  </a:lnTo>
                  <a:lnTo>
                    <a:pt x="352" y="409"/>
                  </a:lnTo>
                  <a:lnTo>
                    <a:pt x="352" y="411"/>
                  </a:lnTo>
                  <a:lnTo>
                    <a:pt x="352" y="416"/>
                  </a:lnTo>
                  <a:lnTo>
                    <a:pt x="352" y="418"/>
                  </a:lnTo>
                  <a:lnTo>
                    <a:pt x="350" y="421"/>
                  </a:lnTo>
                  <a:lnTo>
                    <a:pt x="347" y="423"/>
                  </a:lnTo>
                  <a:lnTo>
                    <a:pt x="345" y="425"/>
                  </a:lnTo>
                  <a:lnTo>
                    <a:pt x="342" y="428"/>
                  </a:lnTo>
                  <a:lnTo>
                    <a:pt x="340" y="428"/>
                  </a:lnTo>
                  <a:lnTo>
                    <a:pt x="338" y="428"/>
                  </a:lnTo>
                  <a:lnTo>
                    <a:pt x="333" y="428"/>
                  </a:lnTo>
                  <a:lnTo>
                    <a:pt x="328" y="428"/>
                  </a:lnTo>
                  <a:lnTo>
                    <a:pt x="326" y="425"/>
                  </a:lnTo>
                  <a:lnTo>
                    <a:pt x="314" y="418"/>
                  </a:lnTo>
                  <a:lnTo>
                    <a:pt x="305" y="413"/>
                  </a:lnTo>
                  <a:lnTo>
                    <a:pt x="290" y="406"/>
                  </a:lnTo>
                  <a:lnTo>
                    <a:pt x="276" y="404"/>
                  </a:lnTo>
                  <a:lnTo>
                    <a:pt x="265" y="399"/>
                  </a:lnTo>
                  <a:lnTo>
                    <a:pt x="250" y="397"/>
                  </a:lnTo>
                  <a:lnTo>
                    <a:pt x="236" y="397"/>
                  </a:lnTo>
                  <a:lnTo>
                    <a:pt x="224" y="395"/>
                  </a:lnTo>
                  <a:lnTo>
                    <a:pt x="205" y="397"/>
                  </a:lnTo>
                  <a:lnTo>
                    <a:pt x="187" y="399"/>
                  </a:lnTo>
                  <a:lnTo>
                    <a:pt x="168" y="404"/>
                  </a:lnTo>
                  <a:lnTo>
                    <a:pt x="149" y="411"/>
                  </a:lnTo>
                  <a:lnTo>
                    <a:pt x="135" y="418"/>
                  </a:lnTo>
                  <a:lnTo>
                    <a:pt x="118" y="428"/>
                  </a:lnTo>
                  <a:lnTo>
                    <a:pt x="104" y="439"/>
                  </a:lnTo>
                  <a:lnTo>
                    <a:pt x="90" y="451"/>
                  </a:lnTo>
                  <a:lnTo>
                    <a:pt x="78" y="465"/>
                  </a:lnTo>
                  <a:lnTo>
                    <a:pt x="66" y="480"/>
                  </a:lnTo>
                  <a:lnTo>
                    <a:pt x="57" y="496"/>
                  </a:lnTo>
                  <a:lnTo>
                    <a:pt x="50" y="513"/>
                  </a:lnTo>
                  <a:lnTo>
                    <a:pt x="42" y="532"/>
                  </a:lnTo>
                  <a:lnTo>
                    <a:pt x="38" y="548"/>
                  </a:lnTo>
                  <a:lnTo>
                    <a:pt x="35" y="567"/>
                  </a:lnTo>
                  <a:lnTo>
                    <a:pt x="33" y="586"/>
                  </a:lnTo>
                  <a:lnTo>
                    <a:pt x="35" y="607"/>
                  </a:lnTo>
                  <a:lnTo>
                    <a:pt x="38" y="626"/>
                  </a:lnTo>
                  <a:lnTo>
                    <a:pt x="42" y="643"/>
                  </a:lnTo>
                  <a:lnTo>
                    <a:pt x="50" y="662"/>
                  </a:lnTo>
                  <a:lnTo>
                    <a:pt x="57" y="678"/>
                  </a:lnTo>
                  <a:lnTo>
                    <a:pt x="66" y="695"/>
                  </a:lnTo>
                  <a:lnTo>
                    <a:pt x="78" y="709"/>
                  </a:lnTo>
                  <a:lnTo>
                    <a:pt x="90" y="721"/>
                  </a:lnTo>
                  <a:lnTo>
                    <a:pt x="104" y="735"/>
                  </a:lnTo>
                  <a:lnTo>
                    <a:pt x="118" y="744"/>
                  </a:lnTo>
                  <a:lnTo>
                    <a:pt x="132" y="754"/>
                  </a:lnTo>
                  <a:lnTo>
                    <a:pt x="151" y="763"/>
                  </a:lnTo>
                  <a:lnTo>
                    <a:pt x="168" y="768"/>
                  </a:lnTo>
                  <a:lnTo>
                    <a:pt x="187" y="775"/>
                  </a:lnTo>
                  <a:lnTo>
                    <a:pt x="205" y="777"/>
                  </a:lnTo>
                  <a:lnTo>
                    <a:pt x="224" y="777"/>
                  </a:lnTo>
                  <a:lnTo>
                    <a:pt x="243" y="777"/>
                  </a:lnTo>
                  <a:lnTo>
                    <a:pt x="265" y="775"/>
                  </a:lnTo>
                  <a:lnTo>
                    <a:pt x="283" y="768"/>
                  </a:lnTo>
                  <a:lnTo>
                    <a:pt x="300" y="761"/>
                  </a:lnTo>
                  <a:lnTo>
                    <a:pt x="316" y="754"/>
                  </a:lnTo>
                  <a:lnTo>
                    <a:pt x="333" y="742"/>
                  </a:lnTo>
                  <a:lnTo>
                    <a:pt x="350" y="730"/>
                  </a:lnTo>
                  <a:lnTo>
                    <a:pt x="364" y="716"/>
                  </a:lnTo>
                  <a:lnTo>
                    <a:pt x="368" y="713"/>
                  </a:lnTo>
                  <a:lnTo>
                    <a:pt x="371" y="713"/>
                  </a:lnTo>
                  <a:lnTo>
                    <a:pt x="378" y="711"/>
                  </a:lnTo>
                  <a:lnTo>
                    <a:pt x="380" y="711"/>
                  </a:lnTo>
                  <a:lnTo>
                    <a:pt x="380" y="713"/>
                  </a:lnTo>
                  <a:lnTo>
                    <a:pt x="383" y="713"/>
                  </a:lnTo>
                  <a:lnTo>
                    <a:pt x="387" y="716"/>
                  </a:lnTo>
                  <a:lnTo>
                    <a:pt x="411" y="732"/>
                  </a:lnTo>
                  <a:lnTo>
                    <a:pt x="437" y="747"/>
                  </a:lnTo>
                  <a:lnTo>
                    <a:pt x="449" y="756"/>
                  </a:lnTo>
                  <a:lnTo>
                    <a:pt x="463" y="761"/>
                  </a:lnTo>
                  <a:lnTo>
                    <a:pt x="477" y="768"/>
                  </a:lnTo>
                  <a:lnTo>
                    <a:pt x="489" y="773"/>
                  </a:lnTo>
                  <a:lnTo>
                    <a:pt x="503" y="777"/>
                  </a:lnTo>
                  <a:lnTo>
                    <a:pt x="517" y="780"/>
                  </a:lnTo>
                  <a:lnTo>
                    <a:pt x="543" y="787"/>
                  </a:lnTo>
                  <a:lnTo>
                    <a:pt x="572" y="789"/>
                  </a:lnTo>
                  <a:lnTo>
                    <a:pt x="586" y="791"/>
                  </a:lnTo>
                  <a:lnTo>
                    <a:pt x="626" y="791"/>
                  </a:lnTo>
                  <a:lnTo>
                    <a:pt x="647" y="789"/>
                  </a:lnTo>
                  <a:lnTo>
                    <a:pt x="671" y="784"/>
                  </a:lnTo>
                  <a:lnTo>
                    <a:pt x="690" y="780"/>
                  </a:lnTo>
                  <a:lnTo>
                    <a:pt x="711" y="775"/>
                  </a:lnTo>
                  <a:lnTo>
                    <a:pt x="730" y="765"/>
                  </a:lnTo>
                  <a:lnTo>
                    <a:pt x="751" y="756"/>
                  </a:lnTo>
                  <a:lnTo>
                    <a:pt x="768" y="744"/>
                  </a:lnTo>
                  <a:lnTo>
                    <a:pt x="770" y="744"/>
                  </a:lnTo>
                  <a:lnTo>
                    <a:pt x="777" y="742"/>
                  </a:lnTo>
                  <a:lnTo>
                    <a:pt x="779" y="739"/>
                  </a:lnTo>
                  <a:lnTo>
                    <a:pt x="784" y="739"/>
                  </a:lnTo>
                  <a:lnTo>
                    <a:pt x="784" y="739"/>
                  </a:lnTo>
                  <a:lnTo>
                    <a:pt x="787" y="739"/>
                  </a:lnTo>
                  <a:lnTo>
                    <a:pt x="787" y="739"/>
                  </a:lnTo>
                  <a:lnTo>
                    <a:pt x="789" y="742"/>
                  </a:lnTo>
                  <a:lnTo>
                    <a:pt x="794" y="7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3" name="Freeform 9"/>
            <p:cNvSpPr>
              <a:spLocks noEditPoints="1"/>
            </p:cNvSpPr>
            <p:nvPr/>
          </p:nvSpPr>
          <p:spPr bwMode="auto">
            <a:xfrm>
              <a:off x="2063340" y="4118696"/>
              <a:ext cx="81418" cy="59992"/>
            </a:xfrm>
            <a:custGeom>
              <a:avLst/>
              <a:gdLst/>
              <a:ahLst/>
              <a:cxnLst>
                <a:cxn ang="0">
                  <a:pos x="494" y="810"/>
                </a:cxn>
                <a:cxn ang="0">
                  <a:pos x="316" y="791"/>
                </a:cxn>
                <a:cxn ang="0">
                  <a:pos x="189" y="808"/>
                </a:cxn>
                <a:cxn ang="0">
                  <a:pos x="99" y="773"/>
                </a:cxn>
                <a:cxn ang="0">
                  <a:pos x="28" y="692"/>
                </a:cxn>
                <a:cxn ang="0">
                  <a:pos x="2" y="621"/>
                </a:cxn>
                <a:cxn ang="0">
                  <a:pos x="14" y="510"/>
                </a:cxn>
                <a:cxn ang="0">
                  <a:pos x="92" y="406"/>
                </a:cxn>
                <a:cxn ang="0">
                  <a:pos x="203" y="307"/>
                </a:cxn>
                <a:cxn ang="0">
                  <a:pos x="260" y="177"/>
                </a:cxn>
                <a:cxn ang="0">
                  <a:pos x="342" y="87"/>
                </a:cxn>
                <a:cxn ang="0">
                  <a:pos x="453" y="26"/>
                </a:cxn>
                <a:cxn ang="0">
                  <a:pos x="600" y="0"/>
                </a:cxn>
                <a:cxn ang="0">
                  <a:pos x="735" y="24"/>
                </a:cxn>
                <a:cxn ang="0">
                  <a:pos x="895" y="128"/>
                </a:cxn>
                <a:cxn ang="0">
                  <a:pos x="1009" y="234"/>
                </a:cxn>
                <a:cxn ang="0">
                  <a:pos x="1094" y="269"/>
                </a:cxn>
                <a:cxn ang="0">
                  <a:pos x="1183" y="347"/>
                </a:cxn>
                <a:cxn ang="0">
                  <a:pos x="1233" y="456"/>
                </a:cxn>
                <a:cxn ang="0">
                  <a:pos x="1235" y="586"/>
                </a:cxn>
                <a:cxn ang="0">
                  <a:pos x="1190" y="692"/>
                </a:cxn>
                <a:cxn ang="0">
                  <a:pos x="1087" y="789"/>
                </a:cxn>
                <a:cxn ang="0">
                  <a:pos x="976" y="822"/>
                </a:cxn>
                <a:cxn ang="0">
                  <a:pos x="848" y="808"/>
                </a:cxn>
                <a:cxn ang="0">
                  <a:pos x="690" y="815"/>
                </a:cxn>
                <a:cxn ang="0">
                  <a:pos x="810" y="754"/>
                </a:cxn>
                <a:cxn ang="0">
                  <a:pos x="945" y="791"/>
                </a:cxn>
                <a:cxn ang="0">
                  <a:pos x="1035" y="775"/>
                </a:cxn>
                <a:cxn ang="0">
                  <a:pos x="1113" y="730"/>
                </a:cxn>
                <a:cxn ang="0">
                  <a:pos x="1176" y="652"/>
                </a:cxn>
                <a:cxn ang="0">
                  <a:pos x="1207" y="539"/>
                </a:cxn>
                <a:cxn ang="0">
                  <a:pos x="1186" y="423"/>
                </a:cxn>
                <a:cxn ang="0">
                  <a:pos x="1101" y="314"/>
                </a:cxn>
                <a:cxn ang="0">
                  <a:pos x="1023" y="274"/>
                </a:cxn>
                <a:cxn ang="0">
                  <a:pos x="881" y="269"/>
                </a:cxn>
                <a:cxn ang="0">
                  <a:pos x="772" y="326"/>
                </a:cxn>
                <a:cxn ang="0">
                  <a:pos x="720" y="376"/>
                </a:cxn>
                <a:cxn ang="0">
                  <a:pos x="701" y="366"/>
                </a:cxn>
                <a:cxn ang="0">
                  <a:pos x="723" y="326"/>
                </a:cxn>
                <a:cxn ang="0">
                  <a:pos x="822" y="253"/>
                </a:cxn>
                <a:cxn ang="0">
                  <a:pos x="862" y="139"/>
                </a:cxn>
                <a:cxn ang="0">
                  <a:pos x="690" y="45"/>
                </a:cxn>
                <a:cxn ang="0">
                  <a:pos x="501" y="47"/>
                </a:cxn>
                <a:cxn ang="0">
                  <a:pos x="359" y="118"/>
                </a:cxn>
                <a:cxn ang="0">
                  <a:pos x="262" y="239"/>
                </a:cxn>
                <a:cxn ang="0">
                  <a:pos x="267" y="366"/>
                </a:cxn>
                <a:cxn ang="0">
                  <a:pos x="345" y="397"/>
                </a:cxn>
                <a:cxn ang="0">
                  <a:pos x="352" y="418"/>
                </a:cxn>
                <a:cxn ang="0">
                  <a:pos x="333" y="428"/>
                </a:cxn>
                <a:cxn ang="0">
                  <a:pos x="265" y="399"/>
                </a:cxn>
                <a:cxn ang="0">
                  <a:pos x="149" y="411"/>
                </a:cxn>
                <a:cxn ang="0">
                  <a:pos x="57" y="496"/>
                </a:cxn>
                <a:cxn ang="0">
                  <a:pos x="38" y="626"/>
                </a:cxn>
                <a:cxn ang="0">
                  <a:pos x="104" y="735"/>
                </a:cxn>
                <a:cxn ang="0">
                  <a:pos x="224" y="777"/>
                </a:cxn>
                <a:cxn ang="0">
                  <a:pos x="350" y="730"/>
                </a:cxn>
                <a:cxn ang="0">
                  <a:pos x="383" y="713"/>
                </a:cxn>
                <a:cxn ang="0">
                  <a:pos x="489" y="773"/>
                </a:cxn>
                <a:cxn ang="0">
                  <a:pos x="647" y="789"/>
                </a:cxn>
                <a:cxn ang="0">
                  <a:pos x="770" y="744"/>
                </a:cxn>
                <a:cxn ang="0">
                  <a:pos x="789" y="742"/>
                </a:cxn>
              </a:cxnLst>
              <a:rect l="0" t="0" r="r" b="b"/>
              <a:pathLst>
                <a:path w="1240" h="825">
                  <a:moveTo>
                    <a:pt x="586" y="825"/>
                  </a:moveTo>
                  <a:lnTo>
                    <a:pt x="574" y="825"/>
                  </a:lnTo>
                  <a:lnTo>
                    <a:pt x="546" y="820"/>
                  </a:lnTo>
                  <a:lnTo>
                    <a:pt x="534" y="817"/>
                  </a:lnTo>
                  <a:lnTo>
                    <a:pt x="520" y="815"/>
                  </a:lnTo>
                  <a:lnTo>
                    <a:pt x="505" y="813"/>
                  </a:lnTo>
                  <a:lnTo>
                    <a:pt x="494" y="810"/>
                  </a:lnTo>
                  <a:lnTo>
                    <a:pt x="456" y="796"/>
                  </a:lnTo>
                  <a:lnTo>
                    <a:pt x="444" y="789"/>
                  </a:lnTo>
                  <a:lnTo>
                    <a:pt x="418" y="777"/>
                  </a:lnTo>
                  <a:lnTo>
                    <a:pt x="378" y="751"/>
                  </a:lnTo>
                  <a:lnTo>
                    <a:pt x="347" y="775"/>
                  </a:lnTo>
                  <a:lnTo>
                    <a:pt x="333" y="784"/>
                  </a:lnTo>
                  <a:lnTo>
                    <a:pt x="316" y="791"/>
                  </a:lnTo>
                  <a:lnTo>
                    <a:pt x="298" y="799"/>
                  </a:lnTo>
                  <a:lnTo>
                    <a:pt x="281" y="803"/>
                  </a:lnTo>
                  <a:lnTo>
                    <a:pt x="262" y="808"/>
                  </a:lnTo>
                  <a:lnTo>
                    <a:pt x="243" y="810"/>
                  </a:lnTo>
                  <a:lnTo>
                    <a:pt x="224" y="813"/>
                  </a:lnTo>
                  <a:lnTo>
                    <a:pt x="201" y="810"/>
                  </a:lnTo>
                  <a:lnTo>
                    <a:pt x="189" y="808"/>
                  </a:lnTo>
                  <a:lnTo>
                    <a:pt x="179" y="808"/>
                  </a:lnTo>
                  <a:lnTo>
                    <a:pt x="146" y="799"/>
                  </a:lnTo>
                  <a:lnTo>
                    <a:pt x="139" y="794"/>
                  </a:lnTo>
                  <a:lnTo>
                    <a:pt x="128" y="789"/>
                  </a:lnTo>
                  <a:lnTo>
                    <a:pt x="118" y="784"/>
                  </a:lnTo>
                  <a:lnTo>
                    <a:pt x="109" y="780"/>
                  </a:lnTo>
                  <a:lnTo>
                    <a:pt x="99" y="773"/>
                  </a:lnTo>
                  <a:lnTo>
                    <a:pt x="92" y="768"/>
                  </a:lnTo>
                  <a:lnTo>
                    <a:pt x="73" y="754"/>
                  </a:lnTo>
                  <a:lnTo>
                    <a:pt x="59" y="737"/>
                  </a:lnTo>
                  <a:lnTo>
                    <a:pt x="52" y="730"/>
                  </a:lnTo>
                  <a:lnTo>
                    <a:pt x="45" y="721"/>
                  </a:lnTo>
                  <a:lnTo>
                    <a:pt x="38" y="713"/>
                  </a:lnTo>
                  <a:lnTo>
                    <a:pt x="28" y="692"/>
                  </a:lnTo>
                  <a:lnTo>
                    <a:pt x="24" y="683"/>
                  </a:lnTo>
                  <a:lnTo>
                    <a:pt x="19" y="673"/>
                  </a:lnTo>
                  <a:lnTo>
                    <a:pt x="14" y="664"/>
                  </a:lnTo>
                  <a:lnTo>
                    <a:pt x="9" y="654"/>
                  </a:lnTo>
                  <a:lnTo>
                    <a:pt x="7" y="643"/>
                  </a:lnTo>
                  <a:lnTo>
                    <a:pt x="5" y="633"/>
                  </a:lnTo>
                  <a:lnTo>
                    <a:pt x="2" y="621"/>
                  </a:lnTo>
                  <a:lnTo>
                    <a:pt x="2" y="610"/>
                  </a:lnTo>
                  <a:lnTo>
                    <a:pt x="0" y="598"/>
                  </a:lnTo>
                  <a:lnTo>
                    <a:pt x="0" y="586"/>
                  </a:lnTo>
                  <a:lnTo>
                    <a:pt x="2" y="567"/>
                  </a:lnTo>
                  <a:lnTo>
                    <a:pt x="5" y="548"/>
                  </a:lnTo>
                  <a:lnTo>
                    <a:pt x="7" y="529"/>
                  </a:lnTo>
                  <a:lnTo>
                    <a:pt x="14" y="510"/>
                  </a:lnTo>
                  <a:lnTo>
                    <a:pt x="21" y="494"/>
                  </a:lnTo>
                  <a:lnTo>
                    <a:pt x="28" y="477"/>
                  </a:lnTo>
                  <a:lnTo>
                    <a:pt x="40" y="461"/>
                  </a:lnTo>
                  <a:lnTo>
                    <a:pt x="50" y="444"/>
                  </a:lnTo>
                  <a:lnTo>
                    <a:pt x="61" y="432"/>
                  </a:lnTo>
                  <a:lnTo>
                    <a:pt x="76" y="418"/>
                  </a:lnTo>
                  <a:lnTo>
                    <a:pt x="92" y="406"/>
                  </a:lnTo>
                  <a:lnTo>
                    <a:pt x="106" y="395"/>
                  </a:lnTo>
                  <a:lnTo>
                    <a:pt x="120" y="387"/>
                  </a:lnTo>
                  <a:lnTo>
                    <a:pt x="139" y="378"/>
                  </a:lnTo>
                  <a:lnTo>
                    <a:pt x="156" y="371"/>
                  </a:lnTo>
                  <a:lnTo>
                    <a:pt x="194" y="364"/>
                  </a:lnTo>
                  <a:lnTo>
                    <a:pt x="198" y="326"/>
                  </a:lnTo>
                  <a:lnTo>
                    <a:pt x="203" y="307"/>
                  </a:lnTo>
                  <a:lnTo>
                    <a:pt x="208" y="291"/>
                  </a:lnTo>
                  <a:lnTo>
                    <a:pt x="213" y="274"/>
                  </a:lnTo>
                  <a:lnTo>
                    <a:pt x="217" y="255"/>
                  </a:lnTo>
                  <a:lnTo>
                    <a:pt x="224" y="239"/>
                  </a:lnTo>
                  <a:lnTo>
                    <a:pt x="241" y="206"/>
                  </a:lnTo>
                  <a:lnTo>
                    <a:pt x="250" y="191"/>
                  </a:lnTo>
                  <a:lnTo>
                    <a:pt x="260" y="177"/>
                  </a:lnTo>
                  <a:lnTo>
                    <a:pt x="269" y="163"/>
                  </a:lnTo>
                  <a:lnTo>
                    <a:pt x="281" y="149"/>
                  </a:lnTo>
                  <a:lnTo>
                    <a:pt x="293" y="135"/>
                  </a:lnTo>
                  <a:lnTo>
                    <a:pt x="305" y="121"/>
                  </a:lnTo>
                  <a:lnTo>
                    <a:pt x="316" y="109"/>
                  </a:lnTo>
                  <a:lnTo>
                    <a:pt x="331" y="97"/>
                  </a:lnTo>
                  <a:lnTo>
                    <a:pt x="342" y="87"/>
                  </a:lnTo>
                  <a:lnTo>
                    <a:pt x="357" y="76"/>
                  </a:lnTo>
                  <a:lnTo>
                    <a:pt x="373" y="66"/>
                  </a:lnTo>
                  <a:lnTo>
                    <a:pt x="387" y="57"/>
                  </a:lnTo>
                  <a:lnTo>
                    <a:pt x="404" y="47"/>
                  </a:lnTo>
                  <a:lnTo>
                    <a:pt x="420" y="40"/>
                  </a:lnTo>
                  <a:lnTo>
                    <a:pt x="435" y="33"/>
                  </a:lnTo>
                  <a:lnTo>
                    <a:pt x="453" y="26"/>
                  </a:lnTo>
                  <a:lnTo>
                    <a:pt x="470" y="19"/>
                  </a:lnTo>
                  <a:lnTo>
                    <a:pt x="487" y="14"/>
                  </a:lnTo>
                  <a:lnTo>
                    <a:pt x="505" y="9"/>
                  </a:lnTo>
                  <a:lnTo>
                    <a:pt x="524" y="7"/>
                  </a:lnTo>
                  <a:lnTo>
                    <a:pt x="543" y="2"/>
                  </a:lnTo>
                  <a:lnTo>
                    <a:pt x="560" y="0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28" y="0"/>
                  </a:lnTo>
                  <a:lnTo>
                    <a:pt x="642" y="2"/>
                  </a:lnTo>
                  <a:lnTo>
                    <a:pt x="654" y="2"/>
                  </a:lnTo>
                  <a:lnTo>
                    <a:pt x="683" y="7"/>
                  </a:lnTo>
                  <a:lnTo>
                    <a:pt x="709" y="14"/>
                  </a:lnTo>
                  <a:lnTo>
                    <a:pt x="735" y="24"/>
                  </a:lnTo>
                  <a:lnTo>
                    <a:pt x="761" y="33"/>
                  </a:lnTo>
                  <a:lnTo>
                    <a:pt x="787" y="45"/>
                  </a:lnTo>
                  <a:lnTo>
                    <a:pt x="810" y="59"/>
                  </a:lnTo>
                  <a:lnTo>
                    <a:pt x="834" y="73"/>
                  </a:lnTo>
                  <a:lnTo>
                    <a:pt x="855" y="90"/>
                  </a:lnTo>
                  <a:lnTo>
                    <a:pt x="876" y="106"/>
                  </a:lnTo>
                  <a:lnTo>
                    <a:pt x="895" y="128"/>
                  </a:lnTo>
                  <a:lnTo>
                    <a:pt x="914" y="147"/>
                  </a:lnTo>
                  <a:lnTo>
                    <a:pt x="931" y="170"/>
                  </a:lnTo>
                  <a:lnTo>
                    <a:pt x="947" y="191"/>
                  </a:lnTo>
                  <a:lnTo>
                    <a:pt x="954" y="203"/>
                  </a:lnTo>
                  <a:lnTo>
                    <a:pt x="968" y="229"/>
                  </a:lnTo>
                  <a:lnTo>
                    <a:pt x="994" y="232"/>
                  </a:lnTo>
                  <a:lnTo>
                    <a:pt x="1009" y="234"/>
                  </a:lnTo>
                  <a:lnTo>
                    <a:pt x="1023" y="239"/>
                  </a:lnTo>
                  <a:lnTo>
                    <a:pt x="1035" y="241"/>
                  </a:lnTo>
                  <a:lnTo>
                    <a:pt x="1046" y="246"/>
                  </a:lnTo>
                  <a:lnTo>
                    <a:pt x="1058" y="250"/>
                  </a:lnTo>
                  <a:lnTo>
                    <a:pt x="1070" y="255"/>
                  </a:lnTo>
                  <a:lnTo>
                    <a:pt x="1082" y="262"/>
                  </a:lnTo>
                  <a:lnTo>
                    <a:pt x="1094" y="269"/>
                  </a:lnTo>
                  <a:lnTo>
                    <a:pt x="1117" y="284"/>
                  </a:lnTo>
                  <a:lnTo>
                    <a:pt x="1127" y="291"/>
                  </a:lnTo>
                  <a:lnTo>
                    <a:pt x="1136" y="298"/>
                  </a:lnTo>
                  <a:lnTo>
                    <a:pt x="1148" y="310"/>
                  </a:lnTo>
                  <a:lnTo>
                    <a:pt x="1157" y="317"/>
                  </a:lnTo>
                  <a:lnTo>
                    <a:pt x="1164" y="328"/>
                  </a:lnTo>
                  <a:lnTo>
                    <a:pt x="1183" y="347"/>
                  </a:lnTo>
                  <a:lnTo>
                    <a:pt x="1190" y="359"/>
                  </a:lnTo>
                  <a:lnTo>
                    <a:pt x="1198" y="371"/>
                  </a:lnTo>
                  <a:lnTo>
                    <a:pt x="1209" y="392"/>
                  </a:lnTo>
                  <a:lnTo>
                    <a:pt x="1221" y="418"/>
                  </a:lnTo>
                  <a:lnTo>
                    <a:pt x="1226" y="430"/>
                  </a:lnTo>
                  <a:lnTo>
                    <a:pt x="1228" y="444"/>
                  </a:lnTo>
                  <a:lnTo>
                    <a:pt x="1233" y="456"/>
                  </a:lnTo>
                  <a:lnTo>
                    <a:pt x="1235" y="470"/>
                  </a:lnTo>
                  <a:lnTo>
                    <a:pt x="1238" y="484"/>
                  </a:lnTo>
                  <a:lnTo>
                    <a:pt x="1240" y="513"/>
                  </a:lnTo>
                  <a:lnTo>
                    <a:pt x="1240" y="524"/>
                  </a:lnTo>
                  <a:lnTo>
                    <a:pt x="1240" y="558"/>
                  </a:lnTo>
                  <a:lnTo>
                    <a:pt x="1238" y="572"/>
                  </a:lnTo>
                  <a:lnTo>
                    <a:pt x="1235" y="586"/>
                  </a:lnTo>
                  <a:lnTo>
                    <a:pt x="1231" y="600"/>
                  </a:lnTo>
                  <a:lnTo>
                    <a:pt x="1228" y="614"/>
                  </a:lnTo>
                  <a:lnTo>
                    <a:pt x="1224" y="628"/>
                  </a:lnTo>
                  <a:lnTo>
                    <a:pt x="1219" y="640"/>
                  </a:lnTo>
                  <a:lnTo>
                    <a:pt x="1205" y="669"/>
                  </a:lnTo>
                  <a:lnTo>
                    <a:pt x="1198" y="680"/>
                  </a:lnTo>
                  <a:lnTo>
                    <a:pt x="1190" y="692"/>
                  </a:lnTo>
                  <a:lnTo>
                    <a:pt x="1174" y="716"/>
                  </a:lnTo>
                  <a:lnTo>
                    <a:pt x="1164" y="728"/>
                  </a:lnTo>
                  <a:lnTo>
                    <a:pt x="1143" y="747"/>
                  </a:lnTo>
                  <a:lnTo>
                    <a:pt x="1134" y="756"/>
                  </a:lnTo>
                  <a:lnTo>
                    <a:pt x="1110" y="775"/>
                  </a:lnTo>
                  <a:lnTo>
                    <a:pt x="1098" y="782"/>
                  </a:lnTo>
                  <a:lnTo>
                    <a:pt x="1087" y="789"/>
                  </a:lnTo>
                  <a:lnTo>
                    <a:pt x="1058" y="801"/>
                  </a:lnTo>
                  <a:lnTo>
                    <a:pt x="1046" y="806"/>
                  </a:lnTo>
                  <a:lnTo>
                    <a:pt x="1032" y="810"/>
                  </a:lnTo>
                  <a:lnTo>
                    <a:pt x="1018" y="815"/>
                  </a:lnTo>
                  <a:lnTo>
                    <a:pt x="1004" y="817"/>
                  </a:lnTo>
                  <a:lnTo>
                    <a:pt x="990" y="822"/>
                  </a:lnTo>
                  <a:lnTo>
                    <a:pt x="976" y="822"/>
                  </a:lnTo>
                  <a:lnTo>
                    <a:pt x="959" y="825"/>
                  </a:lnTo>
                  <a:lnTo>
                    <a:pt x="945" y="825"/>
                  </a:lnTo>
                  <a:lnTo>
                    <a:pt x="924" y="825"/>
                  </a:lnTo>
                  <a:lnTo>
                    <a:pt x="905" y="822"/>
                  </a:lnTo>
                  <a:lnTo>
                    <a:pt x="886" y="820"/>
                  </a:lnTo>
                  <a:lnTo>
                    <a:pt x="867" y="815"/>
                  </a:lnTo>
                  <a:lnTo>
                    <a:pt x="848" y="808"/>
                  </a:lnTo>
                  <a:lnTo>
                    <a:pt x="831" y="803"/>
                  </a:lnTo>
                  <a:lnTo>
                    <a:pt x="813" y="794"/>
                  </a:lnTo>
                  <a:lnTo>
                    <a:pt x="782" y="777"/>
                  </a:lnTo>
                  <a:lnTo>
                    <a:pt x="749" y="794"/>
                  </a:lnTo>
                  <a:lnTo>
                    <a:pt x="730" y="803"/>
                  </a:lnTo>
                  <a:lnTo>
                    <a:pt x="711" y="810"/>
                  </a:lnTo>
                  <a:lnTo>
                    <a:pt x="690" y="815"/>
                  </a:lnTo>
                  <a:lnTo>
                    <a:pt x="671" y="820"/>
                  </a:lnTo>
                  <a:lnTo>
                    <a:pt x="650" y="822"/>
                  </a:lnTo>
                  <a:lnTo>
                    <a:pt x="624" y="825"/>
                  </a:lnTo>
                  <a:lnTo>
                    <a:pt x="600" y="825"/>
                  </a:lnTo>
                  <a:lnTo>
                    <a:pt x="586" y="825"/>
                  </a:lnTo>
                  <a:close/>
                  <a:moveTo>
                    <a:pt x="794" y="744"/>
                  </a:moveTo>
                  <a:lnTo>
                    <a:pt x="810" y="754"/>
                  </a:lnTo>
                  <a:lnTo>
                    <a:pt x="829" y="763"/>
                  </a:lnTo>
                  <a:lnTo>
                    <a:pt x="846" y="773"/>
                  </a:lnTo>
                  <a:lnTo>
                    <a:pt x="864" y="777"/>
                  </a:lnTo>
                  <a:lnTo>
                    <a:pt x="883" y="784"/>
                  </a:lnTo>
                  <a:lnTo>
                    <a:pt x="905" y="787"/>
                  </a:lnTo>
                  <a:lnTo>
                    <a:pt x="924" y="789"/>
                  </a:lnTo>
                  <a:lnTo>
                    <a:pt x="945" y="791"/>
                  </a:lnTo>
                  <a:lnTo>
                    <a:pt x="957" y="791"/>
                  </a:lnTo>
                  <a:lnTo>
                    <a:pt x="971" y="789"/>
                  </a:lnTo>
                  <a:lnTo>
                    <a:pt x="985" y="787"/>
                  </a:lnTo>
                  <a:lnTo>
                    <a:pt x="997" y="784"/>
                  </a:lnTo>
                  <a:lnTo>
                    <a:pt x="1009" y="782"/>
                  </a:lnTo>
                  <a:lnTo>
                    <a:pt x="1023" y="780"/>
                  </a:lnTo>
                  <a:lnTo>
                    <a:pt x="1035" y="775"/>
                  </a:lnTo>
                  <a:lnTo>
                    <a:pt x="1046" y="770"/>
                  </a:lnTo>
                  <a:lnTo>
                    <a:pt x="1058" y="765"/>
                  </a:lnTo>
                  <a:lnTo>
                    <a:pt x="1070" y="758"/>
                  </a:lnTo>
                  <a:lnTo>
                    <a:pt x="1079" y="754"/>
                  </a:lnTo>
                  <a:lnTo>
                    <a:pt x="1091" y="744"/>
                  </a:lnTo>
                  <a:lnTo>
                    <a:pt x="1103" y="737"/>
                  </a:lnTo>
                  <a:lnTo>
                    <a:pt x="1113" y="730"/>
                  </a:lnTo>
                  <a:lnTo>
                    <a:pt x="1120" y="723"/>
                  </a:lnTo>
                  <a:lnTo>
                    <a:pt x="1138" y="704"/>
                  </a:lnTo>
                  <a:lnTo>
                    <a:pt x="1148" y="695"/>
                  </a:lnTo>
                  <a:lnTo>
                    <a:pt x="1155" y="685"/>
                  </a:lnTo>
                  <a:lnTo>
                    <a:pt x="1162" y="673"/>
                  </a:lnTo>
                  <a:lnTo>
                    <a:pt x="1169" y="664"/>
                  </a:lnTo>
                  <a:lnTo>
                    <a:pt x="1176" y="652"/>
                  </a:lnTo>
                  <a:lnTo>
                    <a:pt x="1181" y="640"/>
                  </a:lnTo>
                  <a:lnTo>
                    <a:pt x="1186" y="628"/>
                  </a:lnTo>
                  <a:lnTo>
                    <a:pt x="1190" y="617"/>
                  </a:lnTo>
                  <a:lnTo>
                    <a:pt x="1200" y="593"/>
                  </a:lnTo>
                  <a:lnTo>
                    <a:pt x="1205" y="567"/>
                  </a:lnTo>
                  <a:lnTo>
                    <a:pt x="1207" y="553"/>
                  </a:lnTo>
                  <a:lnTo>
                    <a:pt x="1207" y="539"/>
                  </a:lnTo>
                  <a:lnTo>
                    <a:pt x="1207" y="513"/>
                  </a:lnTo>
                  <a:lnTo>
                    <a:pt x="1207" y="499"/>
                  </a:lnTo>
                  <a:lnTo>
                    <a:pt x="1205" y="484"/>
                  </a:lnTo>
                  <a:lnTo>
                    <a:pt x="1202" y="473"/>
                  </a:lnTo>
                  <a:lnTo>
                    <a:pt x="1200" y="461"/>
                  </a:lnTo>
                  <a:lnTo>
                    <a:pt x="1190" y="435"/>
                  </a:lnTo>
                  <a:lnTo>
                    <a:pt x="1186" y="423"/>
                  </a:lnTo>
                  <a:lnTo>
                    <a:pt x="1176" y="399"/>
                  </a:lnTo>
                  <a:lnTo>
                    <a:pt x="1169" y="387"/>
                  </a:lnTo>
                  <a:lnTo>
                    <a:pt x="1162" y="378"/>
                  </a:lnTo>
                  <a:lnTo>
                    <a:pt x="1148" y="357"/>
                  </a:lnTo>
                  <a:lnTo>
                    <a:pt x="1129" y="338"/>
                  </a:lnTo>
                  <a:lnTo>
                    <a:pt x="1113" y="321"/>
                  </a:lnTo>
                  <a:lnTo>
                    <a:pt x="1101" y="314"/>
                  </a:lnTo>
                  <a:lnTo>
                    <a:pt x="1091" y="307"/>
                  </a:lnTo>
                  <a:lnTo>
                    <a:pt x="1079" y="300"/>
                  </a:lnTo>
                  <a:lnTo>
                    <a:pt x="1070" y="293"/>
                  </a:lnTo>
                  <a:lnTo>
                    <a:pt x="1058" y="288"/>
                  </a:lnTo>
                  <a:lnTo>
                    <a:pt x="1046" y="281"/>
                  </a:lnTo>
                  <a:lnTo>
                    <a:pt x="1035" y="276"/>
                  </a:lnTo>
                  <a:lnTo>
                    <a:pt x="1023" y="274"/>
                  </a:lnTo>
                  <a:lnTo>
                    <a:pt x="1009" y="269"/>
                  </a:lnTo>
                  <a:lnTo>
                    <a:pt x="997" y="267"/>
                  </a:lnTo>
                  <a:lnTo>
                    <a:pt x="971" y="262"/>
                  </a:lnTo>
                  <a:lnTo>
                    <a:pt x="945" y="260"/>
                  </a:lnTo>
                  <a:lnTo>
                    <a:pt x="914" y="262"/>
                  </a:lnTo>
                  <a:lnTo>
                    <a:pt x="898" y="265"/>
                  </a:lnTo>
                  <a:lnTo>
                    <a:pt x="881" y="269"/>
                  </a:lnTo>
                  <a:lnTo>
                    <a:pt x="867" y="274"/>
                  </a:lnTo>
                  <a:lnTo>
                    <a:pt x="853" y="279"/>
                  </a:lnTo>
                  <a:lnTo>
                    <a:pt x="838" y="284"/>
                  </a:lnTo>
                  <a:lnTo>
                    <a:pt x="824" y="291"/>
                  </a:lnTo>
                  <a:lnTo>
                    <a:pt x="798" y="305"/>
                  </a:lnTo>
                  <a:lnTo>
                    <a:pt x="787" y="314"/>
                  </a:lnTo>
                  <a:lnTo>
                    <a:pt x="772" y="326"/>
                  </a:lnTo>
                  <a:lnTo>
                    <a:pt x="751" y="345"/>
                  </a:lnTo>
                  <a:lnTo>
                    <a:pt x="742" y="357"/>
                  </a:lnTo>
                  <a:lnTo>
                    <a:pt x="735" y="369"/>
                  </a:lnTo>
                  <a:lnTo>
                    <a:pt x="730" y="371"/>
                  </a:lnTo>
                  <a:lnTo>
                    <a:pt x="725" y="373"/>
                  </a:lnTo>
                  <a:lnTo>
                    <a:pt x="723" y="376"/>
                  </a:lnTo>
                  <a:lnTo>
                    <a:pt x="720" y="376"/>
                  </a:lnTo>
                  <a:lnTo>
                    <a:pt x="718" y="376"/>
                  </a:lnTo>
                  <a:lnTo>
                    <a:pt x="716" y="376"/>
                  </a:lnTo>
                  <a:lnTo>
                    <a:pt x="711" y="373"/>
                  </a:lnTo>
                  <a:lnTo>
                    <a:pt x="709" y="373"/>
                  </a:lnTo>
                  <a:lnTo>
                    <a:pt x="706" y="371"/>
                  </a:lnTo>
                  <a:lnTo>
                    <a:pt x="704" y="369"/>
                  </a:lnTo>
                  <a:lnTo>
                    <a:pt x="701" y="366"/>
                  </a:lnTo>
                  <a:lnTo>
                    <a:pt x="701" y="361"/>
                  </a:lnTo>
                  <a:lnTo>
                    <a:pt x="701" y="359"/>
                  </a:lnTo>
                  <a:lnTo>
                    <a:pt x="701" y="357"/>
                  </a:lnTo>
                  <a:lnTo>
                    <a:pt x="704" y="352"/>
                  </a:lnTo>
                  <a:lnTo>
                    <a:pt x="706" y="347"/>
                  </a:lnTo>
                  <a:lnTo>
                    <a:pt x="713" y="338"/>
                  </a:lnTo>
                  <a:lnTo>
                    <a:pt x="723" y="326"/>
                  </a:lnTo>
                  <a:lnTo>
                    <a:pt x="732" y="317"/>
                  </a:lnTo>
                  <a:lnTo>
                    <a:pt x="742" y="307"/>
                  </a:lnTo>
                  <a:lnTo>
                    <a:pt x="753" y="298"/>
                  </a:lnTo>
                  <a:lnTo>
                    <a:pt x="775" y="281"/>
                  </a:lnTo>
                  <a:lnTo>
                    <a:pt x="798" y="267"/>
                  </a:lnTo>
                  <a:lnTo>
                    <a:pt x="810" y="260"/>
                  </a:lnTo>
                  <a:lnTo>
                    <a:pt x="822" y="253"/>
                  </a:lnTo>
                  <a:lnTo>
                    <a:pt x="834" y="248"/>
                  </a:lnTo>
                  <a:lnTo>
                    <a:pt x="848" y="243"/>
                  </a:lnTo>
                  <a:lnTo>
                    <a:pt x="874" y="236"/>
                  </a:lnTo>
                  <a:lnTo>
                    <a:pt x="931" y="227"/>
                  </a:lnTo>
                  <a:lnTo>
                    <a:pt x="890" y="172"/>
                  </a:lnTo>
                  <a:lnTo>
                    <a:pt x="876" y="156"/>
                  </a:lnTo>
                  <a:lnTo>
                    <a:pt x="862" y="139"/>
                  </a:lnTo>
                  <a:lnTo>
                    <a:pt x="846" y="125"/>
                  </a:lnTo>
                  <a:lnTo>
                    <a:pt x="827" y="111"/>
                  </a:lnTo>
                  <a:lnTo>
                    <a:pt x="810" y="99"/>
                  </a:lnTo>
                  <a:lnTo>
                    <a:pt x="791" y="87"/>
                  </a:lnTo>
                  <a:lnTo>
                    <a:pt x="770" y="76"/>
                  </a:lnTo>
                  <a:lnTo>
                    <a:pt x="732" y="57"/>
                  </a:lnTo>
                  <a:lnTo>
                    <a:pt x="690" y="45"/>
                  </a:lnTo>
                  <a:lnTo>
                    <a:pt x="666" y="40"/>
                  </a:lnTo>
                  <a:lnTo>
                    <a:pt x="645" y="35"/>
                  </a:lnTo>
                  <a:lnTo>
                    <a:pt x="621" y="35"/>
                  </a:lnTo>
                  <a:lnTo>
                    <a:pt x="600" y="33"/>
                  </a:lnTo>
                  <a:lnTo>
                    <a:pt x="564" y="35"/>
                  </a:lnTo>
                  <a:lnTo>
                    <a:pt x="534" y="38"/>
                  </a:lnTo>
                  <a:lnTo>
                    <a:pt x="501" y="47"/>
                  </a:lnTo>
                  <a:lnTo>
                    <a:pt x="470" y="54"/>
                  </a:lnTo>
                  <a:lnTo>
                    <a:pt x="453" y="61"/>
                  </a:lnTo>
                  <a:lnTo>
                    <a:pt x="439" y="69"/>
                  </a:lnTo>
                  <a:lnTo>
                    <a:pt x="425" y="73"/>
                  </a:lnTo>
                  <a:lnTo>
                    <a:pt x="411" y="83"/>
                  </a:lnTo>
                  <a:lnTo>
                    <a:pt x="397" y="90"/>
                  </a:lnTo>
                  <a:lnTo>
                    <a:pt x="359" y="118"/>
                  </a:lnTo>
                  <a:lnTo>
                    <a:pt x="347" y="128"/>
                  </a:lnTo>
                  <a:lnTo>
                    <a:pt x="335" y="139"/>
                  </a:lnTo>
                  <a:lnTo>
                    <a:pt x="324" y="151"/>
                  </a:lnTo>
                  <a:lnTo>
                    <a:pt x="295" y="184"/>
                  </a:lnTo>
                  <a:lnTo>
                    <a:pt x="286" y="198"/>
                  </a:lnTo>
                  <a:lnTo>
                    <a:pt x="276" y="213"/>
                  </a:lnTo>
                  <a:lnTo>
                    <a:pt x="262" y="239"/>
                  </a:lnTo>
                  <a:lnTo>
                    <a:pt x="255" y="255"/>
                  </a:lnTo>
                  <a:lnTo>
                    <a:pt x="248" y="269"/>
                  </a:lnTo>
                  <a:lnTo>
                    <a:pt x="243" y="286"/>
                  </a:lnTo>
                  <a:lnTo>
                    <a:pt x="239" y="300"/>
                  </a:lnTo>
                  <a:lnTo>
                    <a:pt x="234" y="317"/>
                  </a:lnTo>
                  <a:lnTo>
                    <a:pt x="227" y="359"/>
                  </a:lnTo>
                  <a:lnTo>
                    <a:pt x="267" y="366"/>
                  </a:lnTo>
                  <a:lnTo>
                    <a:pt x="279" y="369"/>
                  </a:lnTo>
                  <a:lnTo>
                    <a:pt x="290" y="371"/>
                  </a:lnTo>
                  <a:lnTo>
                    <a:pt x="302" y="376"/>
                  </a:lnTo>
                  <a:lnTo>
                    <a:pt x="314" y="380"/>
                  </a:lnTo>
                  <a:lnTo>
                    <a:pt x="324" y="385"/>
                  </a:lnTo>
                  <a:lnTo>
                    <a:pt x="335" y="392"/>
                  </a:lnTo>
                  <a:lnTo>
                    <a:pt x="345" y="397"/>
                  </a:lnTo>
                  <a:lnTo>
                    <a:pt x="347" y="399"/>
                  </a:lnTo>
                  <a:lnTo>
                    <a:pt x="350" y="402"/>
                  </a:lnTo>
                  <a:lnTo>
                    <a:pt x="352" y="406"/>
                  </a:lnTo>
                  <a:lnTo>
                    <a:pt x="352" y="409"/>
                  </a:lnTo>
                  <a:lnTo>
                    <a:pt x="352" y="411"/>
                  </a:lnTo>
                  <a:lnTo>
                    <a:pt x="352" y="416"/>
                  </a:lnTo>
                  <a:lnTo>
                    <a:pt x="352" y="418"/>
                  </a:lnTo>
                  <a:lnTo>
                    <a:pt x="350" y="421"/>
                  </a:lnTo>
                  <a:lnTo>
                    <a:pt x="347" y="423"/>
                  </a:lnTo>
                  <a:lnTo>
                    <a:pt x="345" y="425"/>
                  </a:lnTo>
                  <a:lnTo>
                    <a:pt x="342" y="428"/>
                  </a:lnTo>
                  <a:lnTo>
                    <a:pt x="340" y="428"/>
                  </a:lnTo>
                  <a:lnTo>
                    <a:pt x="338" y="428"/>
                  </a:lnTo>
                  <a:lnTo>
                    <a:pt x="333" y="428"/>
                  </a:lnTo>
                  <a:lnTo>
                    <a:pt x="328" y="428"/>
                  </a:lnTo>
                  <a:lnTo>
                    <a:pt x="326" y="425"/>
                  </a:lnTo>
                  <a:lnTo>
                    <a:pt x="314" y="418"/>
                  </a:lnTo>
                  <a:lnTo>
                    <a:pt x="305" y="413"/>
                  </a:lnTo>
                  <a:lnTo>
                    <a:pt x="290" y="406"/>
                  </a:lnTo>
                  <a:lnTo>
                    <a:pt x="276" y="404"/>
                  </a:lnTo>
                  <a:lnTo>
                    <a:pt x="265" y="399"/>
                  </a:lnTo>
                  <a:lnTo>
                    <a:pt x="250" y="397"/>
                  </a:lnTo>
                  <a:lnTo>
                    <a:pt x="236" y="397"/>
                  </a:lnTo>
                  <a:lnTo>
                    <a:pt x="224" y="395"/>
                  </a:lnTo>
                  <a:lnTo>
                    <a:pt x="205" y="397"/>
                  </a:lnTo>
                  <a:lnTo>
                    <a:pt x="187" y="399"/>
                  </a:lnTo>
                  <a:lnTo>
                    <a:pt x="168" y="404"/>
                  </a:lnTo>
                  <a:lnTo>
                    <a:pt x="149" y="411"/>
                  </a:lnTo>
                  <a:lnTo>
                    <a:pt x="135" y="418"/>
                  </a:lnTo>
                  <a:lnTo>
                    <a:pt x="118" y="428"/>
                  </a:lnTo>
                  <a:lnTo>
                    <a:pt x="104" y="439"/>
                  </a:lnTo>
                  <a:lnTo>
                    <a:pt x="90" y="451"/>
                  </a:lnTo>
                  <a:lnTo>
                    <a:pt x="78" y="465"/>
                  </a:lnTo>
                  <a:lnTo>
                    <a:pt x="66" y="480"/>
                  </a:lnTo>
                  <a:lnTo>
                    <a:pt x="57" y="496"/>
                  </a:lnTo>
                  <a:lnTo>
                    <a:pt x="50" y="513"/>
                  </a:lnTo>
                  <a:lnTo>
                    <a:pt x="42" y="532"/>
                  </a:lnTo>
                  <a:lnTo>
                    <a:pt x="38" y="548"/>
                  </a:lnTo>
                  <a:lnTo>
                    <a:pt x="35" y="567"/>
                  </a:lnTo>
                  <a:lnTo>
                    <a:pt x="33" y="586"/>
                  </a:lnTo>
                  <a:lnTo>
                    <a:pt x="35" y="607"/>
                  </a:lnTo>
                  <a:lnTo>
                    <a:pt x="38" y="626"/>
                  </a:lnTo>
                  <a:lnTo>
                    <a:pt x="42" y="643"/>
                  </a:lnTo>
                  <a:lnTo>
                    <a:pt x="50" y="662"/>
                  </a:lnTo>
                  <a:lnTo>
                    <a:pt x="57" y="678"/>
                  </a:lnTo>
                  <a:lnTo>
                    <a:pt x="66" y="695"/>
                  </a:lnTo>
                  <a:lnTo>
                    <a:pt x="78" y="709"/>
                  </a:lnTo>
                  <a:lnTo>
                    <a:pt x="90" y="721"/>
                  </a:lnTo>
                  <a:lnTo>
                    <a:pt x="104" y="735"/>
                  </a:lnTo>
                  <a:lnTo>
                    <a:pt x="118" y="744"/>
                  </a:lnTo>
                  <a:lnTo>
                    <a:pt x="132" y="754"/>
                  </a:lnTo>
                  <a:lnTo>
                    <a:pt x="151" y="763"/>
                  </a:lnTo>
                  <a:lnTo>
                    <a:pt x="168" y="768"/>
                  </a:lnTo>
                  <a:lnTo>
                    <a:pt x="187" y="775"/>
                  </a:lnTo>
                  <a:lnTo>
                    <a:pt x="205" y="777"/>
                  </a:lnTo>
                  <a:lnTo>
                    <a:pt x="224" y="777"/>
                  </a:lnTo>
                  <a:lnTo>
                    <a:pt x="243" y="777"/>
                  </a:lnTo>
                  <a:lnTo>
                    <a:pt x="265" y="775"/>
                  </a:lnTo>
                  <a:lnTo>
                    <a:pt x="283" y="768"/>
                  </a:lnTo>
                  <a:lnTo>
                    <a:pt x="300" y="761"/>
                  </a:lnTo>
                  <a:lnTo>
                    <a:pt x="316" y="754"/>
                  </a:lnTo>
                  <a:lnTo>
                    <a:pt x="333" y="742"/>
                  </a:lnTo>
                  <a:lnTo>
                    <a:pt x="350" y="730"/>
                  </a:lnTo>
                  <a:lnTo>
                    <a:pt x="364" y="716"/>
                  </a:lnTo>
                  <a:lnTo>
                    <a:pt x="368" y="713"/>
                  </a:lnTo>
                  <a:lnTo>
                    <a:pt x="371" y="713"/>
                  </a:lnTo>
                  <a:lnTo>
                    <a:pt x="378" y="711"/>
                  </a:lnTo>
                  <a:lnTo>
                    <a:pt x="380" y="711"/>
                  </a:lnTo>
                  <a:lnTo>
                    <a:pt x="380" y="713"/>
                  </a:lnTo>
                  <a:lnTo>
                    <a:pt x="383" y="713"/>
                  </a:lnTo>
                  <a:lnTo>
                    <a:pt x="387" y="716"/>
                  </a:lnTo>
                  <a:lnTo>
                    <a:pt x="411" y="732"/>
                  </a:lnTo>
                  <a:lnTo>
                    <a:pt x="437" y="747"/>
                  </a:lnTo>
                  <a:lnTo>
                    <a:pt x="449" y="756"/>
                  </a:lnTo>
                  <a:lnTo>
                    <a:pt x="463" y="761"/>
                  </a:lnTo>
                  <a:lnTo>
                    <a:pt x="477" y="768"/>
                  </a:lnTo>
                  <a:lnTo>
                    <a:pt x="489" y="773"/>
                  </a:lnTo>
                  <a:lnTo>
                    <a:pt x="503" y="777"/>
                  </a:lnTo>
                  <a:lnTo>
                    <a:pt x="517" y="780"/>
                  </a:lnTo>
                  <a:lnTo>
                    <a:pt x="543" y="787"/>
                  </a:lnTo>
                  <a:lnTo>
                    <a:pt x="572" y="789"/>
                  </a:lnTo>
                  <a:lnTo>
                    <a:pt x="586" y="791"/>
                  </a:lnTo>
                  <a:lnTo>
                    <a:pt x="626" y="791"/>
                  </a:lnTo>
                  <a:lnTo>
                    <a:pt x="647" y="789"/>
                  </a:lnTo>
                  <a:lnTo>
                    <a:pt x="671" y="784"/>
                  </a:lnTo>
                  <a:lnTo>
                    <a:pt x="690" y="780"/>
                  </a:lnTo>
                  <a:lnTo>
                    <a:pt x="711" y="775"/>
                  </a:lnTo>
                  <a:lnTo>
                    <a:pt x="730" y="765"/>
                  </a:lnTo>
                  <a:lnTo>
                    <a:pt x="751" y="756"/>
                  </a:lnTo>
                  <a:lnTo>
                    <a:pt x="768" y="744"/>
                  </a:lnTo>
                  <a:lnTo>
                    <a:pt x="770" y="744"/>
                  </a:lnTo>
                  <a:lnTo>
                    <a:pt x="777" y="742"/>
                  </a:lnTo>
                  <a:lnTo>
                    <a:pt x="779" y="739"/>
                  </a:lnTo>
                  <a:lnTo>
                    <a:pt x="784" y="739"/>
                  </a:lnTo>
                  <a:lnTo>
                    <a:pt x="784" y="739"/>
                  </a:lnTo>
                  <a:lnTo>
                    <a:pt x="787" y="739"/>
                  </a:lnTo>
                  <a:lnTo>
                    <a:pt x="787" y="739"/>
                  </a:lnTo>
                  <a:lnTo>
                    <a:pt x="789" y="742"/>
                  </a:lnTo>
                  <a:lnTo>
                    <a:pt x="794" y="7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4" name="Freeform 9"/>
            <p:cNvSpPr>
              <a:spLocks/>
            </p:cNvSpPr>
            <p:nvPr/>
          </p:nvSpPr>
          <p:spPr bwMode="auto">
            <a:xfrm>
              <a:off x="574969" y="3650190"/>
              <a:ext cx="1449804" cy="1856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9" y="49"/>
                </a:cxn>
                <a:cxn ang="0">
                  <a:pos x="352" y="1"/>
                </a:cxn>
              </a:cxnLst>
              <a:rect l="0" t="0" r="r" b="b"/>
              <a:pathLst>
                <a:path w="352" h="53">
                  <a:moveTo>
                    <a:pt x="0" y="0"/>
                  </a:moveTo>
                  <a:cubicBezTo>
                    <a:pt x="12" y="7"/>
                    <a:pt x="93" y="53"/>
                    <a:pt x="169" y="49"/>
                  </a:cubicBezTo>
                  <a:cubicBezTo>
                    <a:pt x="227" y="47"/>
                    <a:pt x="285" y="36"/>
                    <a:pt x="352" y="1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5" name="Freeform 14"/>
            <p:cNvSpPr>
              <a:spLocks/>
            </p:cNvSpPr>
            <p:nvPr/>
          </p:nvSpPr>
          <p:spPr bwMode="auto">
            <a:xfrm>
              <a:off x="575483" y="3872750"/>
              <a:ext cx="1449751" cy="45792"/>
            </a:xfrm>
            <a:custGeom>
              <a:avLst/>
              <a:gdLst/>
              <a:ahLst/>
              <a:cxnLst>
                <a:cxn ang="0">
                  <a:pos x="352" y="0"/>
                </a:cxn>
                <a:cxn ang="0">
                  <a:pos x="169" y="13"/>
                </a:cxn>
                <a:cxn ang="0">
                  <a:pos x="0" y="0"/>
                </a:cxn>
              </a:cxnLst>
              <a:rect l="0" t="0" r="r" b="b"/>
              <a:pathLst>
                <a:path w="352" h="13">
                  <a:moveTo>
                    <a:pt x="352" y="0"/>
                  </a:moveTo>
                  <a:cubicBezTo>
                    <a:pt x="301" y="12"/>
                    <a:pt x="245" y="13"/>
                    <a:pt x="169" y="13"/>
                  </a:cubicBezTo>
                  <a:cubicBezTo>
                    <a:pt x="114" y="12"/>
                    <a:pt x="57" y="9"/>
                    <a:pt x="0" y="0"/>
                  </a:cubicBezTo>
                </a:path>
              </a:pathLst>
            </a:custGeom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6" name="Picture 1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347" y="3790171"/>
              <a:ext cx="834173" cy="244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" name="Picture 2" descr="C:\Users\y00122952\Desktop\oculus-rift2-512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100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1" y="3585323"/>
              <a:ext cx="92426" cy="102019"/>
            </a:xfrm>
            <a:prstGeom prst="rect">
              <a:avLst/>
            </a:prstGeom>
            <a:noFill/>
          </p:spPr>
        </p:pic>
        <p:grpSp>
          <p:nvGrpSpPr>
            <p:cNvPr id="258" name="组合 58"/>
            <p:cNvGrpSpPr>
              <a:grpSpLocks noChangeAspect="1"/>
            </p:cNvGrpSpPr>
            <p:nvPr/>
          </p:nvGrpSpPr>
          <p:grpSpPr>
            <a:xfrm>
              <a:off x="465750" y="3864067"/>
              <a:ext cx="80399" cy="54095"/>
              <a:chOff x="6780213" y="3627438"/>
              <a:chExt cx="398463" cy="242887"/>
            </a:xfrm>
            <a:solidFill>
              <a:schemeClr val="bg1"/>
            </a:solidFill>
          </p:grpSpPr>
          <p:sp>
            <p:nvSpPr>
              <p:cNvPr id="276" name="Freeform 4021"/>
              <p:cNvSpPr>
                <a:spLocks noEditPoints="1"/>
              </p:cNvSpPr>
              <p:nvPr/>
            </p:nvSpPr>
            <p:spPr bwMode="auto">
              <a:xfrm>
                <a:off x="6826251" y="3781425"/>
                <a:ext cx="93663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2253" tIns="41126" rIns="82253" bIns="41126"/>
              <a:lstStyle/>
              <a:p>
                <a:pPr defTabSz="1097261">
                  <a:defRPr/>
                </a:pPr>
                <a:endParaRPr lang="zh-CN" altLang="en-US" sz="161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7" name="Freeform 4022"/>
              <p:cNvSpPr>
                <a:spLocks noEditPoints="1"/>
              </p:cNvSpPr>
              <p:nvPr/>
            </p:nvSpPr>
            <p:spPr bwMode="auto">
              <a:xfrm>
                <a:off x="6780213" y="3627438"/>
                <a:ext cx="398463" cy="195262"/>
              </a:xfrm>
              <a:custGeom>
                <a:avLst/>
                <a:gdLst>
                  <a:gd name="T0" fmla="*/ 5 w 106"/>
                  <a:gd name="T1" fmla="*/ 47 h 52"/>
                  <a:gd name="T2" fmla="*/ 9 w 106"/>
                  <a:gd name="T3" fmla="*/ 50 h 52"/>
                  <a:gd name="T4" fmla="*/ 25 w 106"/>
                  <a:gd name="T5" fmla="*/ 37 h 52"/>
                  <a:gd name="T6" fmla="*/ 40 w 106"/>
                  <a:gd name="T7" fmla="*/ 50 h 52"/>
                  <a:gd name="T8" fmla="*/ 69 w 106"/>
                  <a:gd name="T9" fmla="*/ 50 h 52"/>
                  <a:gd name="T10" fmla="*/ 84 w 106"/>
                  <a:gd name="T11" fmla="*/ 37 h 52"/>
                  <a:gd name="T12" fmla="*/ 100 w 106"/>
                  <a:gd name="T13" fmla="*/ 51 h 52"/>
                  <a:gd name="T14" fmla="*/ 106 w 106"/>
                  <a:gd name="T15" fmla="*/ 45 h 52"/>
                  <a:gd name="T16" fmla="*/ 83 w 106"/>
                  <a:gd name="T17" fmla="*/ 7 h 52"/>
                  <a:gd name="T18" fmla="*/ 32 w 106"/>
                  <a:gd name="T19" fmla="*/ 21 h 52"/>
                  <a:gd name="T20" fmla="*/ 5 w 106"/>
                  <a:gd name="T21" fmla="*/ 47 h 52"/>
                  <a:gd name="T22" fmla="*/ 72 w 106"/>
                  <a:gd name="T23" fmla="*/ 22 h 52"/>
                  <a:gd name="T24" fmla="*/ 72 w 106"/>
                  <a:gd name="T25" fmla="*/ 9 h 52"/>
                  <a:gd name="T26" fmla="*/ 96 w 106"/>
                  <a:gd name="T27" fmla="*/ 22 h 52"/>
                  <a:gd name="T28" fmla="*/ 72 w 106"/>
                  <a:gd name="T29" fmla="*/ 22 h 52"/>
                  <a:gd name="T30" fmla="*/ 40 w 106"/>
                  <a:gd name="T31" fmla="*/ 22 h 52"/>
                  <a:gd name="T32" fmla="*/ 62 w 106"/>
                  <a:gd name="T33" fmla="*/ 9 h 52"/>
                  <a:gd name="T34" fmla="*/ 68 w 106"/>
                  <a:gd name="T35" fmla="*/ 9 h 52"/>
                  <a:gd name="T36" fmla="*/ 68 w 106"/>
                  <a:gd name="T37" fmla="*/ 22 h 52"/>
                  <a:gd name="T38" fmla="*/ 40 w 106"/>
                  <a:gd name="T3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52">
                    <a:moveTo>
                      <a:pt x="5" y="47"/>
                    </a:moveTo>
                    <a:cubicBezTo>
                      <a:pt x="5" y="48"/>
                      <a:pt x="5" y="50"/>
                      <a:pt x="9" y="50"/>
                    </a:cubicBezTo>
                    <a:cubicBezTo>
                      <a:pt x="10" y="43"/>
                      <a:pt x="17" y="37"/>
                      <a:pt x="25" y="37"/>
                    </a:cubicBezTo>
                    <a:cubicBezTo>
                      <a:pt x="32" y="37"/>
                      <a:pt x="39" y="43"/>
                      <a:pt x="4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43"/>
                      <a:pt x="76" y="37"/>
                      <a:pt x="84" y="37"/>
                    </a:cubicBezTo>
                    <a:cubicBezTo>
                      <a:pt x="92" y="37"/>
                      <a:pt x="99" y="43"/>
                      <a:pt x="100" y="51"/>
                    </a:cubicBezTo>
                    <a:cubicBezTo>
                      <a:pt x="102" y="51"/>
                      <a:pt x="106" y="52"/>
                      <a:pt x="106" y="45"/>
                    </a:cubicBezTo>
                    <a:cubicBezTo>
                      <a:pt x="106" y="37"/>
                      <a:pt x="106" y="13"/>
                      <a:pt x="83" y="7"/>
                    </a:cubicBezTo>
                    <a:cubicBezTo>
                      <a:pt x="60" y="0"/>
                      <a:pt x="41" y="6"/>
                      <a:pt x="32" y="21"/>
                    </a:cubicBezTo>
                    <a:cubicBezTo>
                      <a:pt x="32" y="21"/>
                      <a:pt x="0" y="26"/>
                      <a:pt x="5" y="47"/>
                    </a:cubicBezTo>
                    <a:close/>
                    <a:moveTo>
                      <a:pt x="72" y="22"/>
                    </a:moveTo>
                    <a:cubicBezTo>
                      <a:pt x="72" y="9"/>
                      <a:pt x="72" y="9"/>
                      <a:pt x="72" y="9"/>
                    </a:cubicBezTo>
                    <a:cubicBezTo>
                      <a:pt x="83" y="10"/>
                      <a:pt x="92" y="14"/>
                      <a:pt x="96" y="22"/>
                    </a:cubicBezTo>
                    <a:lnTo>
                      <a:pt x="72" y="22"/>
                    </a:lnTo>
                    <a:close/>
                    <a:moveTo>
                      <a:pt x="40" y="22"/>
                    </a:moveTo>
                    <a:cubicBezTo>
                      <a:pt x="40" y="22"/>
                      <a:pt x="45" y="9"/>
                      <a:pt x="62" y="9"/>
                    </a:cubicBezTo>
                    <a:cubicBezTo>
                      <a:pt x="64" y="9"/>
                      <a:pt x="66" y="9"/>
                      <a:pt x="68" y="9"/>
                    </a:cubicBezTo>
                    <a:cubicBezTo>
                      <a:pt x="68" y="22"/>
                      <a:pt x="68" y="22"/>
                      <a:pt x="68" y="22"/>
                    </a:cubicBezTo>
                    <a:lnTo>
                      <a:pt x="4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2253" tIns="41126" rIns="82253" bIns="41126"/>
              <a:lstStyle/>
              <a:p>
                <a:pPr defTabSz="1097261">
                  <a:defRPr/>
                </a:pPr>
                <a:endParaRPr lang="zh-CN" altLang="en-US" sz="161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8" name="Freeform 4025"/>
              <p:cNvSpPr>
                <a:spLocks noEditPoints="1"/>
              </p:cNvSpPr>
              <p:nvPr/>
            </p:nvSpPr>
            <p:spPr bwMode="auto">
              <a:xfrm>
                <a:off x="7050088" y="3781425"/>
                <a:ext cx="95250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2253" tIns="41126" rIns="82253" bIns="41126"/>
              <a:lstStyle/>
              <a:p>
                <a:pPr defTabSz="1097261">
                  <a:defRPr/>
                </a:pPr>
                <a:endParaRPr lang="zh-CN" altLang="en-US" sz="161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59" name="Freeform 13"/>
            <p:cNvSpPr>
              <a:spLocks/>
            </p:cNvSpPr>
            <p:nvPr/>
          </p:nvSpPr>
          <p:spPr bwMode="auto">
            <a:xfrm rot="17987352">
              <a:off x="472841" y="3859446"/>
              <a:ext cx="19998" cy="7142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0" name="Freeform 14"/>
            <p:cNvSpPr>
              <a:spLocks/>
            </p:cNvSpPr>
            <p:nvPr/>
          </p:nvSpPr>
          <p:spPr bwMode="auto">
            <a:xfrm rot="17987352">
              <a:off x="462843" y="3856590"/>
              <a:ext cx="29995" cy="857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Freeform 662"/>
            <p:cNvSpPr>
              <a:spLocks/>
            </p:cNvSpPr>
            <p:nvPr/>
          </p:nvSpPr>
          <p:spPr bwMode="auto">
            <a:xfrm rot="17987352">
              <a:off x="452843" y="3850876"/>
              <a:ext cx="39994" cy="12856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Freeform 663"/>
            <p:cNvSpPr>
              <a:spLocks/>
            </p:cNvSpPr>
            <p:nvPr/>
          </p:nvSpPr>
          <p:spPr bwMode="auto">
            <a:xfrm rot="17987352">
              <a:off x="485697" y="3863732"/>
              <a:ext cx="9998" cy="8570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Freeform 664"/>
            <p:cNvSpPr>
              <a:spLocks/>
            </p:cNvSpPr>
            <p:nvPr/>
          </p:nvSpPr>
          <p:spPr bwMode="auto">
            <a:xfrm rot="17987352">
              <a:off x="492123" y="3858732"/>
              <a:ext cx="4286" cy="4286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Freeform 665"/>
            <p:cNvSpPr>
              <a:spLocks/>
            </p:cNvSpPr>
            <p:nvPr/>
          </p:nvSpPr>
          <p:spPr bwMode="auto">
            <a:xfrm rot="17987352">
              <a:off x="484981" y="3871588"/>
              <a:ext cx="2857" cy="5715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Freeform 127"/>
            <p:cNvSpPr>
              <a:spLocks noEditPoints="1"/>
            </p:cNvSpPr>
            <p:nvPr/>
          </p:nvSpPr>
          <p:spPr bwMode="auto">
            <a:xfrm>
              <a:off x="464985" y="4102985"/>
              <a:ext cx="85702" cy="61419"/>
            </a:xfrm>
            <a:custGeom>
              <a:avLst/>
              <a:gdLst>
                <a:gd name="T0" fmla="*/ 188 w 210"/>
                <a:gd name="T1" fmla="*/ 56 h 136"/>
                <a:gd name="T2" fmla="*/ 160 w 210"/>
                <a:gd name="T3" fmla="*/ 51 h 136"/>
                <a:gd name="T4" fmla="*/ 162 w 210"/>
                <a:gd name="T5" fmla="*/ 34 h 136"/>
                <a:gd name="T6" fmla="*/ 162 w 210"/>
                <a:gd name="T7" fmla="*/ 17 h 136"/>
                <a:gd name="T8" fmla="*/ 132 w 210"/>
                <a:gd name="T9" fmla="*/ 26 h 136"/>
                <a:gd name="T10" fmla="*/ 146 w 210"/>
                <a:gd name="T11" fmla="*/ 32 h 136"/>
                <a:gd name="T12" fmla="*/ 66 w 210"/>
                <a:gd name="T13" fmla="*/ 23 h 136"/>
                <a:gd name="T14" fmla="*/ 96 w 210"/>
                <a:gd name="T15" fmla="*/ 3 h 136"/>
                <a:gd name="T16" fmla="*/ 66 w 210"/>
                <a:gd name="T17" fmla="*/ 14 h 136"/>
                <a:gd name="T18" fmla="*/ 25 w 210"/>
                <a:gd name="T19" fmla="*/ 26 h 136"/>
                <a:gd name="T20" fmla="*/ 34 w 210"/>
                <a:gd name="T21" fmla="*/ 51 h 136"/>
                <a:gd name="T22" fmla="*/ 52 w 210"/>
                <a:gd name="T23" fmla="*/ 50 h 136"/>
                <a:gd name="T24" fmla="*/ 40 w 210"/>
                <a:gd name="T25" fmla="*/ 55 h 136"/>
                <a:gd name="T26" fmla="*/ 40 w 210"/>
                <a:gd name="T27" fmla="*/ 136 h 136"/>
                <a:gd name="T28" fmla="*/ 56 w 210"/>
                <a:gd name="T29" fmla="*/ 58 h 136"/>
                <a:gd name="T30" fmla="*/ 97 w 210"/>
                <a:gd name="T31" fmla="*/ 86 h 136"/>
                <a:gd name="T32" fmla="*/ 101 w 210"/>
                <a:gd name="T33" fmla="*/ 99 h 136"/>
                <a:gd name="T34" fmla="*/ 96 w 210"/>
                <a:gd name="T35" fmla="*/ 105 h 136"/>
                <a:gd name="T36" fmla="*/ 91 w 210"/>
                <a:gd name="T37" fmla="*/ 104 h 136"/>
                <a:gd name="T38" fmla="*/ 94 w 210"/>
                <a:gd name="T39" fmla="*/ 108 h 136"/>
                <a:gd name="T40" fmla="*/ 102 w 210"/>
                <a:gd name="T41" fmla="*/ 113 h 136"/>
                <a:gd name="T42" fmla="*/ 104 w 210"/>
                <a:gd name="T43" fmla="*/ 101 h 136"/>
                <a:gd name="T44" fmla="*/ 121 w 210"/>
                <a:gd name="T45" fmla="*/ 98 h 136"/>
                <a:gd name="T46" fmla="*/ 170 w 210"/>
                <a:gd name="T47" fmla="*/ 136 h 136"/>
                <a:gd name="T48" fmla="*/ 187 w 210"/>
                <a:gd name="T49" fmla="*/ 59 h 136"/>
                <a:gd name="T50" fmla="*/ 167 w 210"/>
                <a:gd name="T51" fmla="*/ 71 h 136"/>
                <a:gd name="T52" fmla="*/ 167 w 210"/>
                <a:gd name="T53" fmla="*/ 61 h 136"/>
                <a:gd name="T54" fmla="*/ 153 w 210"/>
                <a:gd name="T55" fmla="*/ 59 h 136"/>
                <a:gd name="T56" fmla="*/ 148 w 210"/>
                <a:gd name="T57" fmla="*/ 46 h 136"/>
                <a:gd name="T58" fmla="*/ 167 w 210"/>
                <a:gd name="T59" fmla="*/ 91 h 136"/>
                <a:gd name="T60" fmla="*/ 136 w 210"/>
                <a:gd name="T61" fmla="*/ 92 h 136"/>
                <a:gd name="T62" fmla="*/ 48 w 210"/>
                <a:gd name="T63" fmla="*/ 46 h 136"/>
                <a:gd name="T64" fmla="*/ 30 w 210"/>
                <a:gd name="T65" fmla="*/ 39 h 136"/>
                <a:gd name="T66" fmla="*/ 38 w 210"/>
                <a:gd name="T67" fmla="*/ 35 h 136"/>
                <a:gd name="T68" fmla="*/ 53 w 210"/>
                <a:gd name="T69" fmla="*/ 38 h 136"/>
                <a:gd name="T70" fmla="*/ 48 w 210"/>
                <a:gd name="T71" fmla="*/ 46 h 136"/>
                <a:gd name="T72" fmla="*/ 40 w 210"/>
                <a:gd name="T73" fmla="*/ 129 h 136"/>
                <a:gd name="T74" fmla="*/ 40 w 210"/>
                <a:gd name="T75" fmla="*/ 61 h 136"/>
                <a:gd name="T76" fmla="*/ 36 w 210"/>
                <a:gd name="T77" fmla="*/ 96 h 136"/>
                <a:gd name="T78" fmla="*/ 55 w 210"/>
                <a:gd name="T79" fmla="*/ 65 h 136"/>
                <a:gd name="T80" fmla="*/ 56 w 210"/>
                <a:gd name="T81" fmla="*/ 30 h 136"/>
                <a:gd name="T82" fmla="*/ 30 w 210"/>
                <a:gd name="T83" fmla="*/ 26 h 136"/>
                <a:gd name="T84" fmla="*/ 62 w 210"/>
                <a:gd name="T85" fmla="*/ 19 h 136"/>
                <a:gd name="T86" fmla="*/ 60 w 210"/>
                <a:gd name="T87" fmla="*/ 36 h 136"/>
                <a:gd name="T88" fmla="*/ 110 w 210"/>
                <a:gd name="T89" fmla="*/ 74 h 136"/>
                <a:gd name="T90" fmla="*/ 60 w 210"/>
                <a:gd name="T91" fmla="*/ 36 h 136"/>
                <a:gd name="T92" fmla="*/ 124 w 210"/>
                <a:gd name="T93" fmla="*/ 92 h 136"/>
                <a:gd name="T94" fmla="*/ 122 w 210"/>
                <a:gd name="T95" fmla="*/ 80 h 136"/>
                <a:gd name="T96" fmla="*/ 130 w 210"/>
                <a:gd name="T97" fmla="*/ 92 h 136"/>
                <a:gd name="T98" fmla="*/ 136 w 210"/>
                <a:gd name="T99" fmla="*/ 98 h 136"/>
                <a:gd name="T100" fmla="*/ 176 w 210"/>
                <a:gd name="T101" fmla="*/ 94 h 136"/>
                <a:gd name="T102" fmla="*/ 176 w 210"/>
                <a:gd name="T103" fmla="*/ 62 h 136"/>
                <a:gd name="T104" fmla="*/ 170 w 210"/>
                <a:gd name="T105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136">
                  <a:moveTo>
                    <a:pt x="187" y="59"/>
                  </a:moveTo>
                  <a:cubicBezTo>
                    <a:pt x="188" y="58"/>
                    <a:pt x="188" y="57"/>
                    <a:pt x="188" y="56"/>
                  </a:cubicBezTo>
                  <a:cubicBezTo>
                    <a:pt x="188" y="53"/>
                    <a:pt x="186" y="51"/>
                    <a:pt x="184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5" y="34"/>
                    <a:pt x="167" y="28"/>
                    <a:pt x="167" y="26"/>
                  </a:cubicBezTo>
                  <a:cubicBezTo>
                    <a:pt x="167" y="23"/>
                    <a:pt x="165" y="17"/>
                    <a:pt x="162" y="1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20"/>
                    <a:pt x="132" y="23"/>
                    <a:pt x="132" y="26"/>
                  </a:cubicBezTo>
                  <a:cubicBezTo>
                    <a:pt x="132" y="28"/>
                    <a:pt x="135" y="31"/>
                    <a:pt x="137" y="31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94" y="66"/>
                    <a:pt x="71" y="31"/>
                    <a:pt x="66" y="23"/>
                  </a:cubicBezTo>
                  <a:cubicBezTo>
                    <a:pt x="71" y="17"/>
                    <a:pt x="83" y="9"/>
                    <a:pt x="92" y="7"/>
                  </a:cubicBezTo>
                  <a:cubicBezTo>
                    <a:pt x="95" y="6"/>
                    <a:pt x="96" y="6"/>
                    <a:pt x="96" y="3"/>
                  </a:cubicBezTo>
                  <a:cubicBezTo>
                    <a:pt x="96" y="0"/>
                    <a:pt x="93" y="0"/>
                    <a:pt x="93" y="0"/>
                  </a:cubicBezTo>
                  <a:cubicBezTo>
                    <a:pt x="81" y="3"/>
                    <a:pt x="72" y="8"/>
                    <a:pt x="6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0" y="14"/>
                    <a:pt x="25" y="19"/>
                    <a:pt x="25" y="2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45"/>
                    <a:pt x="28" y="51"/>
                    <a:pt x="3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1"/>
                    <a:pt x="50" y="50"/>
                    <a:pt x="52" y="50"/>
                  </a:cubicBezTo>
                  <a:cubicBezTo>
                    <a:pt x="51" y="52"/>
                    <a:pt x="51" y="54"/>
                    <a:pt x="50" y="56"/>
                  </a:cubicBezTo>
                  <a:cubicBezTo>
                    <a:pt x="47" y="55"/>
                    <a:pt x="44" y="55"/>
                    <a:pt x="40" y="55"/>
                  </a:cubicBezTo>
                  <a:cubicBezTo>
                    <a:pt x="18" y="55"/>
                    <a:pt x="0" y="73"/>
                    <a:pt x="0" y="95"/>
                  </a:cubicBezTo>
                  <a:cubicBezTo>
                    <a:pt x="0" y="117"/>
                    <a:pt x="18" y="136"/>
                    <a:pt x="40" y="136"/>
                  </a:cubicBezTo>
                  <a:cubicBezTo>
                    <a:pt x="63" y="136"/>
                    <a:pt x="81" y="117"/>
                    <a:pt x="81" y="95"/>
                  </a:cubicBezTo>
                  <a:cubicBezTo>
                    <a:pt x="81" y="79"/>
                    <a:pt x="71" y="65"/>
                    <a:pt x="56" y="58"/>
                  </a:cubicBezTo>
                  <a:cubicBezTo>
                    <a:pt x="57" y="55"/>
                    <a:pt x="58" y="50"/>
                    <a:pt x="58" y="46"/>
                  </a:cubicBezTo>
                  <a:cubicBezTo>
                    <a:pt x="65" y="55"/>
                    <a:pt x="81" y="73"/>
                    <a:pt x="97" y="86"/>
                  </a:cubicBezTo>
                  <a:cubicBezTo>
                    <a:pt x="96" y="87"/>
                    <a:pt x="96" y="88"/>
                    <a:pt x="96" y="88"/>
                  </a:cubicBezTo>
                  <a:cubicBezTo>
                    <a:pt x="96" y="93"/>
                    <a:pt x="98" y="96"/>
                    <a:pt x="101" y="99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6" y="102"/>
                    <a:pt x="108" y="103"/>
                    <a:pt x="111" y="103"/>
                  </a:cubicBezTo>
                  <a:cubicBezTo>
                    <a:pt x="114" y="103"/>
                    <a:pt x="118" y="101"/>
                    <a:pt x="121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1" y="119"/>
                    <a:pt x="148" y="136"/>
                    <a:pt x="170" y="136"/>
                  </a:cubicBezTo>
                  <a:cubicBezTo>
                    <a:pt x="192" y="136"/>
                    <a:pt x="210" y="117"/>
                    <a:pt x="210" y="95"/>
                  </a:cubicBezTo>
                  <a:cubicBezTo>
                    <a:pt x="210" y="79"/>
                    <a:pt x="201" y="66"/>
                    <a:pt x="187" y="59"/>
                  </a:cubicBezTo>
                  <a:moveTo>
                    <a:pt x="167" y="61"/>
                  </a:moveTo>
                  <a:cubicBezTo>
                    <a:pt x="167" y="71"/>
                    <a:pt x="167" y="71"/>
                    <a:pt x="167" y="71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164" y="62"/>
                    <a:pt x="166" y="61"/>
                    <a:pt x="167" y="61"/>
                  </a:cubicBezTo>
                  <a:moveTo>
                    <a:pt x="148" y="46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48" y="61"/>
                    <a:pt x="144" y="64"/>
                    <a:pt x="141" y="67"/>
                  </a:cubicBezTo>
                  <a:lnTo>
                    <a:pt x="148" y="46"/>
                  </a:lnTo>
                  <a:close/>
                  <a:moveTo>
                    <a:pt x="156" y="64"/>
                  </a:moveTo>
                  <a:cubicBezTo>
                    <a:pt x="167" y="91"/>
                    <a:pt x="167" y="91"/>
                    <a:pt x="167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7" y="80"/>
                    <a:pt x="145" y="69"/>
                    <a:pt x="156" y="64"/>
                  </a:cubicBezTo>
                  <a:moveTo>
                    <a:pt x="48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0" y="46"/>
                    <a:pt x="30" y="43"/>
                    <a:pt x="30" y="39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7"/>
                    <a:pt x="53" y="38"/>
                    <a:pt x="53" y="38"/>
                  </a:cubicBezTo>
                  <a:cubicBezTo>
                    <a:pt x="53" y="40"/>
                    <a:pt x="53" y="42"/>
                    <a:pt x="52" y="44"/>
                  </a:cubicBezTo>
                  <a:cubicBezTo>
                    <a:pt x="51" y="45"/>
                    <a:pt x="49" y="46"/>
                    <a:pt x="48" y="46"/>
                  </a:cubicBezTo>
                  <a:moveTo>
                    <a:pt x="74" y="95"/>
                  </a:moveTo>
                  <a:cubicBezTo>
                    <a:pt x="74" y="114"/>
                    <a:pt x="59" y="129"/>
                    <a:pt x="40" y="129"/>
                  </a:cubicBezTo>
                  <a:cubicBezTo>
                    <a:pt x="22" y="129"/>
                    <a:pt x="6" y="114"/>
                    <a:pt x="6" y="95"/>
                  </a:cubicBezTo>
                  <a:cubicBezTo>
                    <a:pt x="6" y="76"/>
                    <a:pt x="22" y="61"/>
                    <a:pt x="40" y="61"/>
                  </a:cubicBezTo>
                  <a:cubicBezTo>
                    <a:pt x="43" y="61"/>
                    <a:pt x="46" y="62"/>
                    <a:pt x="49" y="62"/>
                  </a:cubicBezTo>
                  <a:cubicBezTo>
                    <a:pt x="44" y="84"/>
                    <a:pt x="37" y="96"/>
                    <a:pt x="36" y="96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99"/>
                    <a:pt x="50" y="87"/>
                    <a:pt x="55" y="65"/>
                  </a:cubicBezTo>
                  <a:cubicBezTo>
                    <a:pt x="66" y="70"/>
                    <a:pt x="74" y="82"/>
                    <a:pt x="74" y="95"/>
                  </a:cubicBezTo>
                  <a:moveTo>
                    <a:pt x="56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2"/>
                    <a:pt x="33" y="19"/>
                    <a:pt x="36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59" y="23"/>
                    <a:pt x="57" y="27"/>
                    <a:pt x="56" y="30"/>
                  </a:cubicBezTo>
                  <a:moveTo>
                    <a:pt x="60" y="36"/>
                  </a:moveTo>
                  <a:cubicBezTo>
                    <a:pt x="60" y="35"/>
                    <a:pt x="61" y="32"/>
                    <a:pt x="63" y="29"/>
                  </a:cubicBezTo>
                  <a:cubicBezTo>
                    <a:pt x="69" y="39"/>
                    <a:pt x="85" y="61"/>
                    <a:pt x="110" y="74"/>
                  </a:cubicBezTo>
                  <a:cubicBezTo>
                    <a:pt x="105" y="75"/>
                    <a:pt x="102" y="77"/>
                    <a:pt x="99" y="80"/>
                  </a:cubicBezTo>
                  <a:cubicBezTo>
                    <a:pt x="84" y="66"/>
                    <a:pt x="67" y="46"/>
                    <a:pt x="60" y="36"/>
                  </a:cubicBezTo>
                  <a:moveTo>
                    <a:pt x="130" y="92"/>
                  </a:moveTo>
                  <a:cubicBezTo>
                    <a:pt x="124" y="92"/>
                    <a:pt x="124" y="92"/>
                    <a:pt x="124" y="92"/>
                  </a:cubicBezTo>
                  <a:cubicBezTo>
                    <a:pt x="124" y="91"/>
                    <a:pt x="125" y="90"/>
                    <a:pt x="125" y="88"/>
                  </a:cubicBezTo>
                  <a:cubicBezTo>
                    <a:pt x="125" y="85"/>
                    <a:pt x="124" y="82"/>
                    <a:pt x="122" y="80"/>
                  </a:cubicBezTo>
                  <a:cubicBezTo>
                    <a:pt x="125" y="81"/>
                    <a:pt x="128" y="82"/>
                    <a:pt x="131" y="83"/>
                  </a:cubicBezTo>
                  <a:cubicBezTo>
                    <a:pt x="130" y="86"/>
                    <a:pt x="130" y="89"/>
                    <a:pt x="130" y="92"/>
                  </a:cubicBezTo>
                  <a:moveTo>
                    <a:pt x="170" y="129"/>
                  </a:moveTo>
                  <a:cubicBezTo>
                    <a:pt x="152" y="129"/>
                    <a:pt x="137" y="116"/>
                    <a:pt x="13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92" y="65"/>
                    <a:pt x="204" y="79"/>
                    <a:pt x="204" y="95"/>
                  </a:cubicBezTo>
                  <a:cubicBezTo>
                    <a:pt x="204" y="114"/>
                    <a:pt x="188" y="129"/>
                    <a:pt x="170" y="1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Freeform 11"/>
            <p:cNvSpPr>
              <a:spLocks/>
            </p:cNvSpPr>
            <p:nvPr/>
          </p:nvSpPr>
          <p:spPr bwMode="auto">
            <a:xfrm>
              <a:off x="575483" y="4049186"/>
              <a:ext cx="1449751" cy="105566"/>
            </a:xfrm>
            <a:custGeom>
              <a:avLst/>
              <a:gdLst/>
              <a:ahLst/>
              <a:cxnLst>
                <a:cxn ang="0">
                  <a:pos x="352" y="30"/>
                </a:cxn>
                <a:cxn ang="0">
                  <a:pos x="169" y="0"/>
                </a:cxn>
                <a:cxn ang="0">
                  <a:pos x="0" y="30"/>
                </a:cxn>
              </a:cxnLst>
              <a:rect l="0" t="0" r="r" b="b"/>
              <a:pathLst>
                <a:path w="352" h="30">
                  <a:moveTo>
                    <a:pt x="352" y="30"/>
                  </a:moveTo>
                  <a:cubicBezTo>
                    <a:pt x="307" y="7"/>
                    <a:pt x="245" y="0"/>
                    <a:pt x="169" y="0"/>
                  </a:cubicBezTo>
                  <a:cubicBezTo>
                    <a:pt x="114" y="0"/>
                    <a:pt x="35" y="19"/>
                    <a:pt x="0" y="30"/>
                  </a:cubicBezTo>
                </a:path>
              </a:pathLst>
            </a:custGeom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2253" tIns="41126" rIns="82253" bIns="41126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Freeform 137"/>
            <p:cNvSpPr>
              <a:spLocks/>
            </p:cNvSpPr>
            <p:nvPr/>
          </p:nvSpPr>
          <p:spPr bwMode="auto">
            <a:xfrm>
              <a:off x="450701" y="4075845"/>
              <a:ext cx="107127" cy="118556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7"/>
                </a:cxn>
                <a:cxn ang="0">
                  <a:pos x="644" y="537"/>
                </a:cxn>
                <a:cxn ang="0">
                  <a:pos x="537" y="645"/>
                </a:cxn>
                <a:cxn ang="0">
                  <a:pos x="107" y="645"/>
                </a:cxn>
                <a:cxn ang="0">
                  <a:pos x="0" y="537"/>
                </a:cxn>
                <a:cxn ang="0">
                  <a:pos x="0" y="107"/>
                </a:cxn>
              </a:cxnLst>
              <a:rect l="0" t="0" r="r" b="b"/>
              <a:pathLst>
                <a:path w="644" h="645">
                  <a:moveTo>
                    <a:pt x="0" y="107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7"/>
                  </a:cubicBezTo>
                  <a:cubicBezTo>
                    <a:pt x="644" y="537"/>
                    <a:pt x="644" y="537"/>
                    <a:pt x="644" y="537"/>
                  </a:cubicBezTo>
                  <a:cubicBezTo>
                    <a:pt x="644" y="597"/>
                    <a:pt x="596" y="645"/>
                    <a:pt x="537" y="645"/>
                  </a:cubicBezTo>
                  <a:cubicBezTo>
                    <a:pt x="107" y="645"/>
                    <a:pt x="107" y="645"/>
                    <a:pt x="107" y="645"/>
                  </a:cubicBezTo>
                  <a:cubicBezTo>
                    <a:pt x="48" y="645"/>
                    <a:pt x="0" y="597"/>
                    <a:pt x="0" y="537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Freeform 301"/>
            <p:cNvSpPr>
              <a:spLocks/>
            </p:cNvSpPr>
            <p:nvPr/>
          </p:nvSpPr>
          <p:spPr bwMode="auto">
            <a:xfrm>
              <a:off x="2049055" y="4088700"/>
              <a:ext cx="108557" cy="118555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07" y="0"/>
                </a:cxn>
                <a:cxn ang="0">
                  <a:pos x="537" y="0"/>
                </a:cxn>
                <a:cxn ang="0">
                  <a:pos x="644" y="107"/>
                </a:cxn>
                <a:cxn ang="0">
                  <a:pos x="644" y="537"/>
                </a:cxn>
                <a:cxn ang="0">
                  <a:pos x="537" y="645"/>
                </a:cxn>
                <a:cxn ang="0">
                  <a:pos x="107" y="645"/>
                </a:cxn>
                <a:cxn ang="0">
                  <a:pos x="0" y="537"/>
                </a:cxn>
                <a:cxn ang="0">
                  <a:pos x="0" y="107"/>
                </a:cxn>
              </a:cxnLst>
              <a:rect l="0" t="0" r="r" b="b"/>
              <a:pathLst>
                <a:path w="644" h="645">
                  <a:moveTo>
                    <a:pt x="0" y="107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96" y="0"/>
                    <a:pt x="644" y="48"/>
                    <a:pt x="644" y="107"/>
                  </a:cubicBezTo>
                  <a:cubicBezTo>
                    <a:pt x="644" y="537"/>
                    <a:pt x="644" y="537"/>
                    <a:pt x="644" y="537"/>
                  </a:cubicBezTo>
                  <a:cubicBezTo>
                    <a:pt x="644" y="597"/>
                    <a:pt x="596" y="645"/>
                    <a:pt x="537" y="645"/>
                  </a:cubicBezTo>
                  <a:cubicBezTo>
                    <a:pt x="107" y="645"/>
                    <a:pt x="107" y="645"/>
                    <a:pt x="107" y="645"/>
                  </a:cubicBezTo>
                  <a:cubicBezTo>
                    <a:pt x="48" y="645"/>
                    <a:pt x="0" y="597"/>
                    <a:pt x="0" y="537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0070C0">
                <a:alpha val="20784"/>
              </a:srgbClr>
            </a:solidFill>
            <a:ln w="9525" cap="flat">
              <a:solidFill>
                <a:srgbClr val="C6D9F1">
                  <a:alpha val="25882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097261">
                <a:defRPr/>
              </a:pPr>
              <a:endParaRPr lang="zh-CN" altLang="en-US" sz="161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9" name="Picture 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18000" contrast="3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14401994">
              <a:off x="1535280" y="3514106"/>
              <a:ext cx="210277" cy="176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0" name="Picture 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18000" contrast="3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12856" y="3577477"/>
              <a:ext cx="210277" cy="176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1" name="Picture 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18000" contrast="3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18613250">
              <a:off x="921468" y="3505654"/>
              <a:ext cx="210277" cy="176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2" name="Rectangle 872"/>
            <p:cNvSpPr>
              <a:spLocks noChangeArrowheads="1"/>
            </p:cNvSpPr>
            <p:nvPr/>
          </p:nvSpPr>
          <p:spPr bwMode="auto">
            <a:xfrm>
              <a:off x="2123331" y="3421646"/>
              <a:ext cx="631237" cy="249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zh-CN" sz="810" dirty="0">
                  <a:solidFill>
                    <a:schemeClr val="bg1"/>
                  </a:solidFill>
                  <a:latin typeface="微软雅黑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L=256 </a:t>
              </a:r>
            </a:p>
          </p:txBody>
        </p:sp>
        <p:sp>
          <p:nvSpPr>
            <p:cNvPr id="273" name="Rectangle 873"/>
            <p:cNvSpPr>
              <a:spLocks noChangeArrowheads="1"/>
            </p:cNvSpPr>
            <p:nvPr/>
          </p:nvSpPr>
          <p:spPr bwMode="auto">
            <a:xfrm>
              <a:off x="2133329" y="3154543"/>
              <a:ext cx="521940" cy="28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zh-CN" sz="990" dirty="0">
                  <a:solidFill>
                    <a:schemeClr val="bg1"/>
                  </a:solidFill>
                  <a:latin typeface="微软雅黑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e.g. </a:t>
              </a:r>
            </a:p>
          </p:txBody>
        </p:sp>
        <p:sp>
          <p:nvSpPr>
            <p:cNvPr id="274" name="Rectangle 874"/>
            <p:cNvSpPr>
              <a:spLocks noChangeArrowheads="1"/>
            </p:cNvSpPr>
            <p:nvPr/>
          </p:nvSpPr>
          <p:spPr bwMode="auto">
            <a:xfrm>
              <a:off x="2123330" y="3734463"/>
              <a:ext cx="631237" cy="249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zh-CN" sz="810" dirty="0">
                  <a:solidFill>
                    <a:schemeClr val="bg1"/>
                  </a:solidFill>
                  <a:latin typeface="微软雅黑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L=256 </a:t>
              </a:r>
            </a:p>
          </p:txBody>
        </p:sp>
        <p:sp>
          <p:nvSpPr>
            <p:cNvPr id="275" name="Rectangle 875"/>
            <p:cNvSpPr>
              <a:spLocks noChangeArrowheads="1"/>
            </p:cNvSpPr>
            <p:nvPr/>
          </p:nvSpPr>
          <p:spPr bwMode="auto">
            <a:xfrm>
              <a:off x="2123330" y="4031564"/>
              <a:ext cx="631237" cy="249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zh-CN" sz="810" dirty="0">
                  <a:solidFill>
                    <a:schemeClr val="bg1"/>
                  </a:solidFill>
                  <a:latin typeface="微软雅黑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L=128 </a:t>
              </a:r>
            </a:p>
          </p:txBody>
        </p:sp>
      </p:grpSp>
      <p:sp>
        <p:nvSpPr>
          <p:cNvPr id="279" name="Rectangle 633"/>
          <p:cNvSpPr>
            <a:spLocks noChangeArrowheads="1"/>
          </p:cNvSpPr>
          <p:nvPr/>
        </p:nvSpPr>
        <p:spPr bwMode="auto">
          <a:xfrm>
            <a:off x="570683" y="3321671"/>
            <a:ext cx="16001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zh-CN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256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位加密算法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0" name="矩形 224"/>
          <p:cNvSpPr>
            <a:spLocks noChangeArrowheads="1"/>
          </p:cNvSpPr>
          <p:nvPr/>
        </p:nvSpPr>
        <p:spPr bwMode="auto">
          <a:xfrm>
            <a:off x="539760" y="1751903"/>
            <a:ext cx="17978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用户数据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128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位加密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右箭头 204"/>
          <p:cNvSpPr/>
          <p:nvPr/>
        </p:nvSpPr>
        <p:spPr bwMode="auto">
          <a:xfrm rot="5400000">
            <a:off x="3299908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7107">
              <a:defRPr/>
            </a:pPr>
            <a:endParaRPr lang="zh-CN" altLang="en-US" sz="2881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Rectangle 633"/>
          <p:cNvSpPr>
            <a:spLocks noChangeArrowheads="1"/>
          </p:cNvSpPr>
          <p:nvPr/>
        </p:nvSpPr>
        <p:spPr bwMode="auto">
          <a:xfrm>
            <a:off x="9954387" y="3321671"/>
            <a:ext cx="17584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漫游安全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流程图: 磁盘 168"/>
          <p:cNvSpPr/>
          <p:nvPr/>
        </p:nvSpPr>
        <p:spPr bwMode="auto">
          <a:xfrm>
            <a:off x="10251313" y="4087470"/>
            <a:ext cx="196273" cy="220247"/>
          </a:xfrm>
          <a:prstGeom prst="flowChartMagneticDisk">
            <a:avLst/>
          </a:prstGeom>
          <a:solidFill>
            <a:schemeClr val="accent1">
              <a:lumMod val="50000"/>
              <a:alpha val="9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0" tIns="27461" rIns="0" bIns="27461" anchor="ctr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5686">
              <a:buClr>
                <a:srgbClr val="CC9900"/>
              </a:buClr>
              <a:defRPr/>
            </a:pPr>
            <a:endParaRPr lang="zh-CN" altLang="en-US" sz="945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84" name="直接连接符 206"/>
          <p:cNvCxnSpPr/>
          <p:nvPr/>
        </p:nvCxnSpPr>
        <p:spPr bwMode="auto">
          <a:xfrm flipV="1">
            <a:off x="10447585" y="4153714"/>
            <a:ext cx="685382" cy="0"/>
          </a:xfrm>
          <a:prstGeom prst="line">
            <a:avLst/>
          </a:prstGeom>
          <a:ln w="12700">
            <a:solidFill>
              <a:srgbClr val="328FB7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5" name="Freeform 6"/>
          <p:cNvSpPr>
            <a:spLocks/>
          </p:cNvSpPr>
          <p:nvPr/>
        </p:nvSpPr>
        <p:spPr bwMode="auto">
          <a:xfrm rot="21558980">
            <a:off x="9996751" y="3737889"/>
            <a:ext cx="640445" cy="614184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noFill/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73134" tIns="36566" rIns="73134" bIns="36566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74933">
              <a:buClr>
                <a:srgbClr val="CC9900"/>
              </a:buClr>
              <a:defRPr/>
            </a:pPr>
            <a:endParaRPr lang="zh-CN" altLang="en-US" sz="94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6" name="Rectangle 450"/>
          <p:cNvSpPr>
            <a:spLocks noChangeArrowheads="1"/>
          </p:cNvSpPr>
          <p:nvPr/>
        </p:nvSpPr>
        <p:spPr bwMode="auto">
          <a:xfrm>
            <a:off x="9883420" y="4085026"/>
            <a:ext cx="512181" cy="222691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>
            <a:lvl1pPr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en-US" altLang="zh-CN" sz="945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vSEPP</a:t>
            </a:r>
            <a:endParaRPr lang="zh-CN" altLang="zh-CN" sz="94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87" name="直接连接符 209"/>
          <p:cNvCxnSpPr/>
          <p:nvPr/>
        </p:nvCxnSpPr>
        <p:spPr bwMode="auto">
          <a:xfrm>
            <a:off x="10832669" y="3771620"/>
            <a:ext cx="0" cy="9697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8" name="矩形 210"/>
          <p:cNvSpPr/>
          <p:nvPr/>
        </p:nvSpPr>
        <p:spPr>
          <a:xfrm>
            <a:off x="9891677" y="4505858"/>
            <a:ext cx="67999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782">
              <a:defRPr/>
            </a:pPr>
            <a:r>
              <a:rPr lang="en-US" altLang="zh-CN" sz="108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VPLMN</a:t>
            </a:r>
          </a:p>
        </p:txBody>
      </p:sp>
      <p:sp>
        <p:nvSpPr>
          <p:cNvPr id="289" name="矩形 211"/>
          <p:cNvSpPr/>
          <p:nvPr/>
        </p:nvSpPr>
        <p:spPr>
          <a:xfrm>
            <a:off x="10936692" y="4505858"/>
            <a:ext cx="69442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782">
              <a:defRPr/>
            </a:pPr>
            <a:r>
              <a:rPr lang="en-US" altLang="zh-CN" sz="108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HPLMN</a:t>
            </a:r>
          </a:p>
        </p:txBody>
      </p:sp>
      <p:sp>
        <p:nvSpPr>
          <p:cNvPr id="290" name="Freeform 6"/>
          <p:cNvSpPr>
            <a:spLocks/>
          </p:cNvSpPr>
          <p:nvPr/>
        </p:nvSpPr>
        <p:spPr bwMode="auto">
          <a:xfrm rot="21558980">
            <a:off x="11027898" y="3730915"/>
            <a:ext cx="547669" cy="619529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noFill/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73134" tIns="36566" rIns="73134" bIns="36566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74933">
              <a:buClr>
                <a:srgbClr val="CC9900"/>
              </a:buClr>
              <a:defRPr/>
            </a:pPr>
            <a:endParaRPr lang="zh-CN" altLang="en-US" sz="94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1" name="Rectangle 450"/>
          <p:cNvSpPr>
            <a:spLocks noChangeArrowheads="1"/>
          </p:cNvSpPr>
          <p:nvPr/>
        </p:nvSpPr>
        <p:spPr bwMode="auto">
          <a:xfrm>
            <a:off x="11247648" y="4017204"/>
            <a:ext cx="458943" cy="222691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>
            <a:lvl1pPr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en-US" altLang="zh-CN" sz="945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hSEPP</a:t>
            </a:r>
            <a:endParaRPr lang="zh-CN" altLang="zh-CN" sz="94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9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09642" y="4080733"/>
            <a:ext cx="182592" cy="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3" name="文本框 146"/>
          <p:cNvSpPr txBox="1"/>
          <p:nvPr/>
        </p:nvSpPr>
        <p:spPr>
          <a:xfrm>
            <a:off x="10665328" y="4049187"/>
            <a:ext cx="346570" cy="2169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IPX</a:t>
            </a:r>
            <a:endParaRPr lang="zh-CN" altLang="en-US" sz="126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070586" y="4047618"/>
            <a:ext cx="182592" cy="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" name="Rounded Rectangle 628"/>
          <p:cNvSpPr/>
          <p:nvPr/>
        </p:nvSpPr>
        <p:spPr bwMode="auto">
          <a:xfrm>
            <a:off x="8012628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 defTabSz="9145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Rectangle 633"/>
          <p:cNvSpPr>
            <a:spLocks noChangeArrowheads="1"/>
          </p:cNvSpPr>
          <p:nvPr/>
        </p:nvSpPr>
        <p:spPr bwMode="auto">
          <a:xfrm>
            <a:off x="8082100" y="3321671"/>
            <a:ext cx="16454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统一鉴权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9" name="流程图: 磁盘 298"/>
          <p:cNvSpPr/>
          <p:nvPr/>
        </p:nvSpPr>
        <p:spPr bwMode="auto">
          <a:xfrm>
            <a:off x="9248956" y="4236265"/>
            <a:ext cx="219018" cy="188159"/>
          </a:xfrm>
          <a:prstGeom prst="flowChartMagneticDisk">
            <a:avLst/>
          </a:prstGeom>
          <a:solidFill>
            <a:schemeClr val="accent1">
              <a:lumMod val="50000"/>
              <a:alpha val="9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0" tIns="30520" rIns="0" bIns="30520" anchor="ctr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84201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8718868" y="4068633"/>
            <a:ext cx="552306" cy="227500"/>
          </a:xfrm>
          <a:prstGeom prst="line">
            <a:avLst/>
          </a:prstGeom>
          <a:ln w="12700">
            <a:solidFill>
              <a:srgbClr val="328FB7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 bwMode="auto">
          <a:xfrm flipV="1">
            <a:off x="8491916" y="4297845"/>
            <a:ext cx="761801" cy="0"/>
          </a:xfrm>
          <a:prstGeom prst="line">
            <a:avLst/>
          </a:prstGeom>
          <a:ln w="12700">
            <a:solidFill>
              <a:srgbClr val="328FB7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 bwMode="auto">
          <a:xfrm flipV="1">
            <a:off x="8728392" y="4292714"/>
            <a:ext cx="498345" cy="239474"/>
          </a:xfrm>
          <a:prstGeom prst="line">
            <a:avLst/>
          </a:prstGeom>
          <a:ln w="12700">
            <a:solidFill>
              <a:srgbClr val="328FB7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3" name="AutoShape 4"/>
          <p:cNvSpPr>
            <a:spLocks noChangeAspect="1" noChangeArrowheads="1" noTextEdit="1"/>
          </p:cNvSpPr>
          <p:nvPr/>
        </p:nvSpPr>
        <p:spPr bwMode="auto">
          <a:xfrm>
            <a:off x="8610948" y="4412450"/>
            <a:ext cx="153947" cy="24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Freeform 6"/>
          <p:cNvSpPr>
            <a:spLocks/>
          </p:cNvSpPr>
          <p:nvPr/>
        </p:nvSpPr>
        <p:spPr bwMode="auto">
          <a:xfrm>
            <a:off x="8637927" y="4619426"/>
            <a:ext cx="1587" cy="1709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Freeform 7"/>
          <p:cNvSpPr>
            <a:spLocks/>
          </p:cNvSpPr>
          <p:nvPr/>
        </p:nvSpPr>
        <p:spPr bwMode="auto">
          <a:xfrm>
            <a:off x="8637927" y="4619426"/>
            <a:ext cx="1587" cy="1709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Freeform 9"/>
          <p:cNvSpPr>
            <a:spLocks/>
          </p:cNvSpPr>
          <p:nvPr/>
        </p:nvSpPr>
        <p:spPr bwMode="auto">
          <a:xfrm>
            <a:off x="8626818" y="4453503"/>
            <a:ext cx="46025" cy="150526"/>
          </a:xfrm>
          <a:custGeom>
            <a:avLst/>
            <a:gdLst>
              <a:gd name="T0" fmla="*/ 2147483646 w 31"/>
              <a:gd name="T1" fmla="*/ 2147483646 h 79"/>
              <a:gd name="T2" fmla="*/ 2147483646 w 31"/>
              <a:gd name="T3" fmla="*/ 2147483646 h 79"/>
              <a:gd name="T4" fmla="*/ 2147483646 w 31"/>
              <a:gd name="T5" fmla="*/ 2147483646 h 79"/>
              <a:gd name="T6" fmla="*/ 2147483646 w 31"/>
              <a:gd name="T7" fmla="*/ 2147483646 h 79"/>
              <a:gd name="T8" fmla="*/ 2147483646 w 31"/>
              <a:gd name="T9" fmla="*/ 2147483646 h 79"/>
              <a:gd name="T10" fmla="*/ 2147483646 w 31"/>
              <a:gd name="T11" fmla="*/ 2147483646 h 79"/>
              <a:gd name="T12" fmla="*/ 2147483646 w 31"/>
              <a:gd name="T13" fmla="*/ 2147483646 h 79"/>
              <a:gd name="T14" fmla="*/ 2147483646 w 31"/>
              <a:gd name="T15" fmla="*/ 2147483646 h 79"/>
              <a:gd name="T16" fmla="*/ 2147483646 w 31"/>
              <a:gd name="T17" fmla="*/ 2147483646 h 79"/>
              <a:gd name="T18" fmla="*/ 2147483646 w 31"/>
              <a:gd name="T19" fmla="*/ 2147483646 h 79"/>
              <a:gd name="T20" fmla="*/ 2147483646 w 31"/>
              <a:gd name="T21" fmla="*/ 2147483646 h 79"/>
              <a:gd name="T22" fmla="*/ 2147483646 w 31"/>
              <a:gd name="T23" fmla="*/ 2147483646 h 79"/>
              <a:gd name="T24" fmla="*/ 2147483646 w 31"/>
              <a:gd name="T25" fmla="*/ 2147483646 h 79"/>
              <a:gd name="T26" fmla="*/ 2147483646 w 31"/>
              <a:gd name="T27" fmla="*/ 2147483646 h 79"/>
              <a:gd name="T28" fmla="*/ 2147483646 w 31"/>
              <a:gd name="T29" fmla="*/ 2147483646 h 79"/>
              <a:gd name="T30" fmla="*/ 2147483646 w 31"/>
              <a:gd name="T31" fmla="*/ 2147483646 h 79"/>
              <a:gd name="T32" fmla="*/ 2147483646 w 31"/>
              <a:gd name="T33" fmla="*/ 2147483646 h 79"/>
              <a:gd name="T34" fmla="*/ 2147483646 w 31"/>
              <a:gd name="T35" fmla="*/ 2147483646 h 79"/>
              <a:gd name="T36" fmla="*/ 2147483646 w 31"/>
              <a:gd name="T37" fmla="*/ 2147483646 h 79"/>
              <a:gd name="T38" fmla="*/ 2147483646 w 31"/>
              <a:gd name="T39" fmla="*/ 2147483646 h 79"/>
              <a:gd name="T40" fmla="*/ 2147483646 w 31"/>
              <a:gd name="T41" fmla="*/ 2147483646 h 79"/>
              <a:gd name="T42" fmla="*/ 2147483646 w 31"/>
              <a:gd name="T43" fmla="*/ 2147483646 h 79"/>
              <a:gd name="T44" fmla="*/ 2147483646 w 31"/>
              <a:gd name="T45" fmla="*/ 2147483646 h 79"/>
              <a:gd name="T46" fmla="*/ 2147483646 w 31"/>
              <a:gd name="T47" fmla="*/ 2147483646 h 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1"/>
              <a:gd name="T73" fmla="*/ 0 h 79"/>
              <a:gd name="T74" fmla="*/ 31 w 31"/>
              <a:gd name="T75" fmla="*/ 79 h 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1" h="79">
                <a:moveTo>
                  <a:pt x="6" y="78"/>
                </a:moveTo>
                <a:cubicBezTo>
                  <a:pt x="3" y="75"/>
                  <a:pt x="2" y="70"/>
                  <a:pt x="5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13" y="56"/>
                  <a:pt x="15" y="47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26"/>
                  <a:pt x="4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2"/>
                  <a:pt x="0" y="7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5" y="0"/>
                  <a:pt x="10" y="0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31" y="16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51"/>
                  <a:pt x="27" y="64"/>
                  <a:pt x="17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6" y="78"/>
                  <a:pt x="14" y="79"/>
                  <a:pt x="11" y="79"/>
                </a:cubicBezTo>
                <a:cubicBezTo>
                  <a:pt x="11" y="79"/>
                  <a:pt x="11" y="79"/>
                  <a:pt x="11" y="79"/>
                </a:cubicBezTo>
                <a:cubicBezTo>
                  <a:pt x="9" y="79"/>
                  <a:pt x="8" y="79"/>
                  <a:pt x="6" y="78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Freeform 10"/>
          <p:cNvSpPr>
            <a:spLocks/>
          </p:cNvSpPr>
          <p:nvPr/>
        </p:nvSpPr>
        <p:spPr bwMode="auto">
          <a:xfrm>
            <a:off x="8656972" y="4403899"/>
            <a:ext cx="63484" cy="246317"/>
          </a:xfrm>
          <a:custGeom>
            <a:avLst/>
            <a:gdLst>
              <a:gd name="T0" fmla="*/ 2147483646 w 42"/>
              <a:gd name="T1" fmla="*/ 2147483646 h 123"/>
              <a:gd name="T2" fmla="*/ 2147483646 w 42"/>
              <a:gd name="T3" fmla="*/ 2147483646 h 123"/>
              <a:gd name="T4" fmla="*/ 2147483646 w 42"/>
              <a:gd name="T5" fmla="*/ 2147483646 h 123"/>
              <a:gd name="T6" fmla="*/ 2147483646 w 42"/>
              <a:gd name="T7" fmla="*/ 2147483646 h 123"/>
              <a:gd name="T8" fmla="*/ 2147483646 w 42"/>
              <a:gd name="T9" fmla="*/ 2147483646 h 123"/>
              <a:gd name="T10" fmla="*/ 2147483646 w 42"/>
              <a:gd name="T11" fmla="*/ 2147483646 h 123"/>
              <a:gd name="T12" fmla="*/ 2147483646 w 42"/>
              <a:gd name="T13" fmla="*/ 2147483646 h 123"/>
              <a:gd name="T14" fmla="*/ 2147483646 w 42"/>
              <a:gd name="T15" fmla="*/ 2147483646 h 123"/>
              <a:gd name="T16" fmla="*/ 2147483646 w 42"/>
              <a:gd name="T17" fmla="*/ 2147483646 h 123"/>
              <a:gd name="T18" fmla="*/ 2147483646 w 42"/>
              <a:gd name="T19" fmla="*/ 2147483646 h 123"/>
              <a:gd name="T20" fmla="*/ 2147483646 w 42"/>
              <a:gd name="T21" fmla="*/ 2147483646 h 123"/>
              <a:gd name="T22" fmla="*/ 2147483646 w 42"/>
              <a:gd name="T23" fmla="*/ 2147483646 h 123"/>
              <a:gd name="T24" fmla="*/ 2147483646 w 42"/>
              <a:gd name="T25" fmla="*/ 2147483646 h 123"/>
              <a:gd name="T26" fmla="*/ 2147483646 w 42"/>
              <a:gd name="T27" fmla="*/ 2147483646 h 123"/>
              <a:gd name="T28" fmla="*/ 2147483646 w 42"/>
              <a:gd name="T29" fmla="*/ 2147483646 h 123"/>
              <a:gd name="T30" fmla="*/ 2147483646 w 42"/>
              <a:gd name="T31" fmla="*/ 2147483646 h 123"/>
              <a:gd name="T32" fmla="*/ 2147483646 w 42"/>
              <a:gd name="T33" fmla="*/ 2147483646 h 123"/>
              <a:gd name="T34" fmla="*/ 2147483646 w 42"/>
              <a:gd name="T35" fmla="*/ 2147483646 h 123"/>
              <a:gd name="T36" fmla="*/ 2147483646 w 42"/>
              <a:gd name="T37" fmla="*/ 2147483646 h 123"/>
              <a:gd name="T38" fmla="*/ 2147483646 w 42"/>
              <a:gd name="T39" fmla="*/ 2147483646 h 123"/>
              <a:gd name="T40" fmla="*/ 2147483646 w 42"/>
              <a:gd name="T41" fmla="*/ 2147483646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"/>
              <a:gd name="T64" fmla="*/ 0 h 123"/>
              <a:gd name="T65" fmla="*/ 42 w 42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" h="123">
                <a:moveTo>
                  <a:pt x="10" y="121"/>
                </a:moveTo>
                <a:cubicBezTo>
                  <a:pt x="7" y="119"/>
                  <a:pt x="6" y="114"/>
                  <a:pt x="8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22" y="92"/>
                  <a:pt x="26" y="77"/>
                  <a:pt x="26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38"/>
                  <a:pt x="9" y="19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5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1" y="12"/>
                  <a:pt x="0" y="7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41" y="26"/>
                  <a:pt x="4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80"/>
                  <a:pt x="36" y="100"/>
                  <a:pt x="21" y="120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19" y="122"/>
                  <a:pt x="17" y="123"/>
                  <a:pt x="15" y="123"/>
                </a:cubicBezTo>
                <a:cubicBezTo>
                  <a:pt x="15" y="123"/>
                  <a:pt x="15" y="123"/>
                  <a:pt x="15" y="123"/>
                </a:cubicBezTo>
                <a:cubicBezTo>
                  <a:pt x="13" y="123"/>
                  <a:pt x="11" y="122"/>
                  <a:pt x="10" y="121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Oval 13"/>
          <p:cNvSpPr>
            <a:spLocks noChangeArrowheads="1"/>
          </p:cNvSpPr>
          <p:nvPr/>
        </p:nvSpPr>
        <p:spPr bwMode="auto">
          <a:xfrm>
            <a:off x="8571269" y="4492846"/>
            <a:ext cx="44438" cy="61578"/>
          </a:xfrm>
          <a:prstGeom prst="ellipse">
            <a:avLst/>
          </a:pr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9" name="AutoShape 4"/>
          <p:cNvSpPr>
            <a:spLocks noChangeAspect="1" noChangeArrowheads="1" noTextEdit="1"/>
          </p:cNvSpPr>
          <p:nvPr/>
        </p:nvSpPr>
        <p:spPr bwMode="auto">
          <a:xfrm>
            <a:off x="8504612" y="3907845"/>
            <a:ext cx="207909" cy="3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Freeform 6"/>
          <p:cNvSpPr>
            <a:spLocks/>
          </p:cNvSpPr>
          <p:nvPr/>
        </p:nvSpPr>
        <p:spPr bwMode="auto">
          <a:xfrm>
            <a:off x="8607773" y="4094291"/>
            <a:ext cx="1586" cy="0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0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" name="Freeform 7"/>
          <p:cNvSpPr>
            <a:spLocks/>
          </p:cNvSpPr>
          <p:nvPr/>
        </p:nvSpPr>
        <p:spPr bwMode="auto">
          <a:xfrm>
            <a:off x="8607773" y="4094291"/>
            <a:ext cx="1586" cy="0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0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2" name="Freeform 8"/>
          <p:cNvSpPr>
            <a:spLocks noEditPoints="1"/>
          </p:cNvSpPr>
          <p:nvPr/>
        </p:nvSpPr>
        <p:spPr bwMode="auto">
          <a:xfrm>
            <a:off x="8569683" y="4044686"/>
            <a:ext cx="111096" cy="136843"/>
          </a:xfrm>
          <a:custGeom>
            <a:avLst/>
            <a:gdLst>
              <a:gd name="T0" fmla="*/ 2147483646 w 88"/>
              <a:gd name="T1" fmla="*/ 2147483646 h 124"/>
              <a:gd name="T2" fmla="*/ 2147483646 w 88"/>
              <a:gd name="T3" fmla="*/ 2147483646 h 124"/>
              <a:gd name="T4" fmla="*/ 2147483646 w 88"/>
              <a:gd name="T5" fmla="*/ 2147483646 h 124"/>
              <a:gd name="T6" fmla="*/ 2147483646 w 88"/>
              <a:gd name="T7" fmla="*/ 2147483646 h 124"/>
              <a:gd name="T8" fmla="*/ 2147483646 w 88"/>
              <a:gd name="T9" fmla="*/ 0 h 124"/>
              <a:gd name="T10" fmla="*/ 2147483646 w 88"/>
              <a:gd name="T11" fmla="*/ 0 h 124"/>
              <a:gd name="T12" fmla="*/ 2147483646 w 88"/>
              <a:gd name="T13" fmla="*/ 0 h 124"/>
              <a:gd name="T14" fmla="*/ 2147483646 w 88"/>
              <a:gd name="T15" fmla="*/ 2147483646 h 124"/>
              <a:gd name="T16" fmla="*/ 2147483646 w 88"/>
              <a:gd name="T17" fmla="*/ 2147483646 h 124"/>
              <a:gd name="T18" fmla="*/ 0 w 88"/>
              <a:gd name="T19" fmla="*/ 2147483646 h 124"/>
              <a:gd name="T20" fmla="*/ 2147483646 w 88"/>
              <a:gd name="T21" fmla="*/ 2147483646 h 124"/>
              <a:gd name="T22" fmla="*/ 2147483646 w 88"/>
              <a:gd name="T23" fmla="*/ 2147483646 h 124"/>
              <a:gd name="T24" fmla="*/ 2147483646 w 88"/>
              <a:gd name="T25" fmla="*/ 2147483646 h 124"/>
              <a:gd name="T26" fmla="*/ 2147483646 w 88"/>
              <a:gd name="T27" fmla="*/ 2147483646 h 124"/>
              <a:gd name="T28" fmla="*/ 2147483646 w 88"/>
              <a:gd name="T29" fmla="*/ 2147483646 h 124"/>
              <a:gd name="T30" fmla="*/ 2147483646 w 88"/>
              <a:gd name="T31" fmla="*/ 2147483646 h 124"/>
              <a:gd name="T32" fmla="*/ 2147483646 w 88"/>
              <a:gd name="T33" fmla="*/ 2147483646 h 124"/>
              <a:gd name="T34" fmla="*/ 2147483646 w 88"/>
              <a:gd name="T35" fmla="*/ 2147483646 h 124"/>
              <a:gd name="T36" fmla="*/ 2147483646 w 88"/>
              <a:gd name="T37" fmla="*/ 2147483646 h 124"/>
              <a:gd name="T38" fmla="*/ 2147483646 w 88"/>
              <a:gd name="T39" fmla="*/ 2147483646 h 124"/>
              <a:gd name="T40" fmla="*/ 2147483646 w 88"/>
              <a:gd name="T41" fmla="*/ 2147483646 h 124"/>
              <a:gd name="T42" fmla="*/ 2147483646 w 88"/>
              <a:gd name="T43" fmla="*/ 2147483646 h 124"/>
              <a:gd name="T44" fmla="*/ 2147483646 w 88"/>
              <a:gd name="T45" fmla="*/ 2147483646 h 12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8"/>
              <a:gd name="T70" fmla="*/ 0 h 124"/>
              <a:gd name="T71" fmla="*/ 88 w 88"/>
              <a:gd name="T72" fmla="*/ 124 h 12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8" h="124">
                <a:moveTo>
                  <a:pt x="69" y="124"/>
                </a:moveTo>
                <a:cubicBezTo>
                  <a:pt x="88" y="124"/>
                  <a:pt x="88" y="124"/>
                  <a:pt x="88" y="124"/>
                </a:cubicBezTo>
                <a:cubicBezTo>
                  <a:pt x="87" y="123"/>
                  <a:pt x="87" y="121"/>
                  <a:pt x="87" y="120"/>
                </a:cubicBezTo>
                <a:cubicBezTo>
                  <a:pt x="51" y="6"/>
                  <a:pt x="51" y="6"/>
                  <a:pt x="51" y="6"/>
                </a:cubicBezTo>
                <a:cubicBezTo>
                  <a:pt x="50" y="2"/>
                  <a:pt x="47" y="0"/>
                  <a:pt x="4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7" y="2"/>
                  <a:pt x="36" y="6"/>
                </a:cubicBezTo>
                <a:cubicBezTo>
                  <a:pt x="1" y="120"/>
                  <a:pt x="1" y="120"/>
                  <a:pt x="1" y="120"/>
                </a:cubicBezTo>
                <a:cubicBezTo>
                  <a:pt x="0" y="121"/>
                  <a:pt x="0" y="123"/>
                  <a:pt x="0" y="124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64" y="107"/>
                  <a:pt x="64" y="107"/>
                  <a:pt x="64" y="107"/>
                </a:cubicBezTo>
                <a:lnTo>
                  <a:pt x="69" y="124"/>
                </a:lnTo>
                <a:close/>
                <a:moveTo>
                  <a:pt x="48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44" y="40"/>
                  <a:pt x="44" y="40"/>
                  <a:pt x="44" y="40"/>
                </a:cubicBezTo>
                <a:lnTo>
                  <a:pt x="48" y="55"/>
                </a:lnTo>
                <a:close/>
                <a:moveTo>
                  <a:pt x="29" y="89"/>
                </a:moveTo>
                <a:cubicBezTo>
                  <a:pt x="33" y="73"/>
                  <a:pt x="33" y="73"/>
                  <a:pt x="33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9" y="89"/>
                  <a:pt x="59" y="89"/>
                  <a:pt x="59" y="89"/>
                </a:cubicBezTo>
                <a:lnTo>
                  <a:pt x="29" y="89"/>
                </a:ln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3" name="Freeform 9"/>
          <p:cNvSpPr>
            <a:spLocks/>
          </p:cNvSpPr>
          <p:nvPr/>
        </p:nvSpPr>
        <p:spPr bwMode="auto">
          <a:xfrm>
            <a:off x="8652211" y="3933502"/>
            <a:ext cx="36503" cy="126580"/>
          </a:xfrm>
          <a:custGeom>
            <a:avLst/>
            <a:gdLst>
              <a:gd name="T0" fmla="*/ 2147483646 w 31"/>
              <a:gd name="T1" fmla="*/ 2147483646 h 79"/>
              <a:gd name="T2" fmla="*/ 2147483646 w 31"/>
              <a:gd name="T3" fmla="*/ 2147483646 h 79"/>
              <a:gd name="T4" fmla="*/ 2147483646 w 31"/>
              <a:gd name="T5" fmla="*/ 2147483646 h 79"/>
              <a:gd name="T6" fmla="*/ 2147483646 w 31"/>
              <a:gd name="T7" fmla="*/ 2147483646 h 79"/>
              <a:gd name="T8" fmla="*/ 2147483646 w 31"/>
              <a:gd name="T9" fmla="*/ 2147483646 h 79"/>
              <a:gd name="T10" fmla="*/ 2147483646 w 31"/>
              <a:gd name="T11" fmla="*/ 2147483646 h 79"/>
              <a:gd name="T12" fmla="*/ 2147483646 w 31"/>
              <a:gd name="T13" fmla="*/ 2147483646 h 79"/>
              <a:gd name="T14" fmla="*/ 2147483646 w 31"/>
              <a:gd name="T15" fmla="*/ 2147483646 h 79"/>
              <a:gd name="T16" fmla="*/ 2147483646 w 31"/>
              <a:gd name="T17" fmla="*/ 2147483646 h 79"/>
              <a:gd name="T18" fmla="*/ 2147483646 w 31"/>
              <a:gd name="T19" fmla="*/ 2147483646 h 79"/>
              <a:gd name="T20" fmla="*/ 2147483646 w 31"/>
              <a:gd name="T21" fmla="*/ 2147483646 h 79"/>
              <a:gd name="T22" fmla="*/ 2147483646 w 31"/>
              <a:gd name="T23" fmla="*/ 2147483646 h 79"/>
              <a:gd name="T24" fmla="*/ 2147483646 w 31"/>
              <a:gd name="T25" fmla="*/ 2147483646 h 79"/>
              <a:gd name="T26" fmla="*/ 2147483646 w 31"/>
              <a:gd name="T27" fmla="*/ 2147483646 h 79"/>
              <a:gd name="T28" fmla="*/ 2147483646 w 31"/>
              <a:gd name="T29" fmla="*/ 2147483646 h 79"/>
              <a:gd name="T30" fmla="*/ 2147483646 w 31"/>
              <a:gd name="T31" fmla="*/ 2147483646 h 79"/>
              <a:gd name="T32" fmla="*/ 2147483646 w 31"/>
              <a:gd name="T33" fmla="*/ 2147483646 h 79"/>
              <a:gd name="T34" fmla="*/ 2147483646 w 31"/>
              <a:gd name="T35" fmla="*/ 2147483646 h 79"/>
              <a:gd name="T36" fmla="*/ 2147483646 w 31"/>
              <a:gd name="T37" fmla="*/ 2147483646 h 79"/>
              <a:gd name="T38" fmla="*/ 2147483646 w 31"/>
              <a:gd name="T39" fmla="*/ 2147483646 h 79"/>
              <a:gd name="T40" fmla="*/ 2147483646 w 31"/>
              <a:gd name="T41" fmla="*/ 2147483646 h 79"/>
              <a:gd name="T42" fmla="*/ 2147483646 w 31"/>
              <a:gd name="T43" fmla="*/ 2147483646 h 79"/>
              <a:gd name="T44" fmla="*/ 2147483646 w 31"/>
              <a:gd name="T45" fmla="*/ 2147483646 h 79"/>
              <a:gd name="T46" fmla="*/ 2147483646 w 31"/>
              <a:gd name="T47" fmla="*/ 2147483646 h 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1"/>
              <a:gd name="T73" fmla="*/ 0 h 79"/>
              <a:gd name="T74" fmla="*/ 31 w 31"/>
              <a:gd name="T75" fmla="*/ 79 h 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1" h="79">
                <a:moveTo>
                  <a:pt x="6" y="78"/>
                </a:moveTo>
                <a:cubicBezTo>
                  <a:pt x="3" y="75"/>
                  <a:pt x="2" y="70"/>
                  <a:pt x="5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13" y="56"/>
                  <a:pt x="15" y="47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26"/>
                  <a:pt x="4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2"/>
                  <a:pt x="0" y="7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5" y="0"/>
                  <a:pt x="10" y="0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31" y="16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51"/>
                  <a:pt x="27" y="64"/>
                  <a:pt x="17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6" y="78"/>
                  <a:pt x="14" y="79"/>
                  <a:pt x="11" y="79"/>
                </a:cubicBezTo>
                <a:cubicBezTo>
                  <a:pt x="11" y="79"/>
                  <a:pt x="11" y="79"/>
                  <a:pt x="11" y="79"/>
                </a:cubicBezTo>
                <a:cubicBezTo>
                  <a:pt x="9" y="79"/>
                  <a:pt x="8" y="79"/>
                  <a:pt x="6" y="78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4" name="Freeform 10"/>
          <p:cNvSpPr>
            <a:spLocks/>
          </p:cNvSpPr>
          <p:nvPr/>
        </p:nvSpPr>
        <p:spPr bwMode="auto">
          <a:xfrm>
            <a:off x="8676017" y="3897581"/>
            <a:ext cx="52374" cy="193290"/>
          </a:xfrm>
          <a:custGeom>
            <a:avLst/>
            <a:gdLst>
              <a:gd name="T0" fmla="*/ 2147483646 w 42"/>
              <a:gd name="T1" fmla="*/ 2147483646 h 123"/>
              <a:gd name="T2" fmla="*/ 2147483646 w 42"/>
              <a:gd name="T3" fmla="*/ 2147483646 h 123"/>
              <a:gd name="T4" fmla="*/ 2147483646 w 42"/>
              <a:gd name="T5" fmla="*/ 2147483646 h 123"/>
              <a:gd name="T6" fmla="*/ 2147483646 w 42"/>
              <a:gd name="T7" fmla="*/ 2147483646 h 123"/>
              <a:gd name="T8" fmla="*/ 2147483646 w 42"/>
              <a:gd name="T9" fmla="*/ 2147483646 h 123"/>
              <a:gd name="T10" fmla="*/ 2147483646 w 42"/>
              <a:gd name="T11" fmla="*/ 2147483646 h 123"/>
              <a:gd name="T12" fmla="*/ 2147483646 w 42"/>
              <a:gd name="T13" fmla="*/ 2147483646 h 123"/>
              <a:gd name="T14" fmla="*/ 2147483646 w 42"/>
              <a:gd name="T15" fmla="*/ 2147483646 h 123"/>
              <a:gd name="T16" fmla="*/ 2147483646 w 42"/>
              <a:gd name="T17" fmla="*/ 2147483646 h 123"/>
              <a:gd name="T18" fmla="*/ 2147483646 w 42"/>
              <a:gd name="T19" fmla="*/ 2147483646 h 123"/>
              <a:gd name="T20" fmla="*/ 2147483646 w 42"/>
              <a:gd name="T21" fmla="*/ 2147483646 h 123"/>
              <a:gd name="T22" fmla="*/ 2147483646 w 42"/>
              <a:gd name="T23" fmla="*/ 2147483646 h 123"/>
              <a:gd name="T24" fmla="*/ 2147483646 w 42"/>
              <a:gd name="T25" fmla="*/ 2147483646 h 123"/>
              <a:gd name="T26" fmla="*/ 2147483646 w 42"/>
              <a:gd name="T27" fmla="*/ 2147483646 h 123"/>
              <a:gd name="T28" fmla="*/ 2147483646 w 42"/>
              <a:gd name="T29" fmla="*/ 2147483646 h 123"/>
              <a:gd name="T30" fmla="*/ 2147483646 w 42"/>
              <a:gd name="T31" fmla="*/ 2147483646 h 123"/>
              <a:gd name="T32" fmla="*/ 2147483646 w 42"/>
              <a:gd name="T33" fmla="*/ 2147483646 h 123"/>
              <a:gd name="T34" fmla="*/ 2147483646 w 42"/>
              <a:gd name="T35" fmla="*/ 2147483646 h 123"/>
              <a:gd name="T36" fmla="*/ 2147483646 w 42"/>
              <a:gd name="T37" fmla="*/ 2147483646 h 123"/>
              <a:gd name="T38" fmla="*/ 2147483646 w 42"/>
              <a:gd name="T39" fmla="*/ 2147483646 h 123"/>
              <a:gd name="T40" fmla="*/ 2147483646 w 42"/>
              <a:gd name="T41" fmla="*/ 2147483646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"/>
              <a:gd name="T64" fmla="*/ 0 h 123"/>
              <a:gd name="T65" fmla="*/ 42 w 42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" h="123">
                <a:moveTo>
                  <a:pt x="10" y="121"/>
                </a:moveTo>
                <a:cubicBezTo>
                  <a:pt x="7" y="119"/>
                  <a:pt x="6" y="114"/>
                  <a:pt x="8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22" y="92"/>
                  <a:pt x="26" y="77"/>
                  <a:pt x="26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38"/>
                  <a:pt x="9" y="19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5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1" y="12"/>
                  <a:pt x="0" y="7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41" y="26"/>
                  <a:pt x="4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80"/>
                  <a:pt x="36" y="100"/>
                  <a:pt x="21" y="120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19" y="122"/>
                  <a:pt x="17" y="123"/>
                  <a:pt x="15" y="123"/>
                </a:cubicBezTo>
                <a:cubicBezTo>
                  <a:pt x="15" y="123"/>
                  <a:pt x="15" y="123"/>
                  <a:pt x="15" y="123"/>
                </a:cubicBezTo>
                <a:cubicBezTo>
                  <a:pt x="13" y="123"/>
                  <a:pt x="11" y="122"/>
                  <a:pt x="10" y="121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5" name="Freeform 11"/>
          <p:cNvSpPr>
            <a:spLocks/>
          </p:cNvSpPr>
          <p:nvPr/>
        </p:nvSpPr>
        <p:spPr bwMode="auto">
          <a:xfrm>
            <a:off x="8558572" y="3933502"/>
            <a:ext cx="39678" cy="126580"/>
          </a:xfrm>
          <a:custGeom>
            <a:avLst/>
            <a:gdLst>
              <a:gd name="T0" fmla="*/ 2147483646 w 32"/>
              <a:gd name="T1" fmla="*/ 2147483646 h 79"/>
              <a:gd name="T2" fmla="*/ 0 w 32"/>
              <a:gd name="T3" fmla="*/ 2147483646 h 79"/>
              <a:gd name="T4" fmla="*/ 0 w 32"/>
              <a:gd name="T5" fmla="*/ 2147483646 h 79"/>
              <a:gd name="T6" fmla="*/ 0 w 32"/>
              <a:gd name="T7" fmla="*/ 2147483646 h 79"/>
              <a:gd name="T8" fmla="*/ 0 w 32"/>
              <a:gd name="T9" fmla="*/ 2147483646 h 79"/>
              <a:gd name="T10" fmla="*/ 2147483646 w 32"/>
              <a:gd name="T11" fmla="*/ 2147483646 h 79"/>
              <a:gd name="T12" fmla="*/ 2147483646 w 32"/>
              <a:gd name="T13" fmla="*/ 2147483646 h 79"/>
              <a:gd name="T14" fmla="*/ 2147483646 w 32"/>
              <a:gd name="T15" fmla="*/ 2147483646 h 79"/>
              <a:gd name="T16" fmla="*/ 2147483646 w 32"/>
              <a:gd name="T17" fmla="*/ 2147483646 h 79"/>
              <a:gd name="T18" fmla="*/ 2147483646 w 32"/>
              <a:gd name="T19" fmla="*/ 2147483646 h 79"/>
              <a:gd name="T20" fmla="*/ 2147483646 w 32"/>
              <a:gd name="T21" fmla="*/ 2147483646 h 79"/>
              <a:gd name="T22" fmla="*/ 2147483646 w 32"/>
              <a:gd name="T23" fmla="*/ 2147483646 h 79"/>
              <a:gd name="T24" fmla="*/ 2147483646 w 32"/>
              <a:gd name="T25" fmla="*/ 2147483646 h 79"/>
              <a:gd name="T26" fmla="*/ 2147483646 w 32"/>
              <a:gd name="T27" fmla="*/ 2147483646 h 79"/>
              <a:gd name="T28" fmla="*/ 2147483646 w 32"/>
              <a:gd name="T29" fmla="*/ 2147483646 h 79"/>
              <a:gd name="T30" fmla="*/ 2147483646 w 32"/>
              <a:gd name="T31" fmla="*/ 2147483646 h 79"/>
              <a:gd name="T32" fmla="*/ 2147483646 w 32"/>
              <a:gd name="T33" fmla="*/ 2147483646 h 79"/>
              <a:gd name="T34" fmla="*/ 2147483646 w 32"/>
              <a:gd name="T35" fmla="*/ 2147483646 h 79"/>
              <a:gd name="T36" fmla="*/ 2147483646 w 32"/>
              <a:gd name="T37" fmla="*/ 2147483646 h 79"/>
              <a:gd name="T38" fmla="*/ 2147483646 w 32"/>
              <a:gd name="T39" fmla="*/ 2147483646 h 79"/>
              <a:gd name="T40" fmla="*/ 2147483646 w 32"/>
              <a:gd name="T41" fmla="*/ 2147483646 h 79"/>
              <a:gd name="T42" fmla="*/ 2147483646 w 32"/>
              <a:gd name="T43" fmla="*/ 2147483646 h 79"/>
              <a:gd name="T44" fmla="*/ 2147483646 w 32"/>
              <a:gd name="T45" fmla="*/ 2147483646 h 79"/>
              <a:gd name="T46" fmla="*/ 2147483646 w 32"/>
              <a:gd name="T47" fmla="*/ 2147483646 h 79"/>
              <a:gd name="T48" fmla="*/ 2147483646 w 32"/>
              <a:gd name="T49" fmla="*/ 2147483646 h 79"/>
              <a:gd name="T50" fmla="*/ 2147483646 w 32"/>
              <a:gd name="T51" fmla="*/ 2147483646 h 79"/>
              <a:gd name="T52" fmla="*/ 2147483646 w 32"/>
              <a:gd name="T53" fmla="*/ 2147483646 h 79"/>
              <a:gd name="T54" fmla="*/ 2147483646 w 32"/>
              <a:gd name="T55" fmla="*/ 2147483646 h 79"/>
              <a:gd name="T56" fmla="*/ 2147483646 w 32"/>
              <a:gd name="T57" fmla="*/ 2147483646 h 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2"/>
              <a:gd name="T88" fmla="*/ 0 h 79"/>
              <a:gd name="T89" fmla="*/ 32 w 32"/>
              <a:gd name="T90" fmla="*/ 79 h 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2" h="79">
                <a:moveTo>
                  <a:pt x="14" y="76"/>
                </a:moveTo>
                <a:cubicBezTo>
                  <a:pt x="4" y="64"/>
                  <a:pt x="0" y="51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16"/>
                  <a:pt x="17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21" y="0"/>
                  <a:pt x="26" y="0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2" y="7"/>
                  <a:pt x="31" y="12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5" y="18"/>
                  <a:pt x="24" y="19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19" y="26"/>
                  <a:pt x="16" y="32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7"/>
                  <a:pt x="18" y="56"/>
                  <a:pt x="26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70"/>
                  <a:pt x="28" y="75"/>
                  <a:pt x="25" y="78"/>
                </a:cubicBezTo>
                <a:cubicBezTo>
                  <a:pt x="25" y="78"/>
                  <a:pt x="25" y="78"/>
                  <a:pt x="25" y="78"/>
                </a:cubicBezTo>
                <a:cubicBezTo>
                  <a:pt x="23" y="79"/>
                  <a:pt x="22" y="79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18" y="79"/>
                  <a:pt x="15" y="78"/>
                  <a:pt x="14" y="76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6" name="Freeform 12"/>
          <p:cNvSpPr>
            <a:spLocks/>
          </p:cNvSpPr>
          <p:nvPr/>
        </p:nvSpPr>
        <p:spPr bwMode="auto">
          <a:xfrm>
            <a:off x="8520483" y="3897581"/>
            <a:ext cx="52374" cy="193290"/>
          </a:xfrm>
          <a:custGeom>
            <a:avLst/>
            <a:gdLst>
              <a:gd name="T0" fmla="*/ 2147483646 w 41"/>
              <a:gd name="T1" fmla="*/ 2147483646 h 123"/>
              <a:gd name="T2" fmla="*/ 0 w 41"/>
              <a:gd name="T3" fmla="*/ 2147483646 h 123"/>
              <a:gd name="T4" fmla="*/ 0 w 41"/>
              <a:gd name="T5" fmla="*/ 2147483646 h 123"/>
              <a:gd name="T6" fmla="*/ 2147483646 w 41"/>
              <a:gd name="T7" fmla="*/ 2147483646 h 123"/>
              <a:gd name="T8" fmla="*/ 2147483646 w 41"/>
              <a:gd name="T9" fmla="*/ 2147483646 h 123"/>
              <a:gd name="T10" fmla="*/ 2147483646 w 41"/>
              <a:gd name="T11" fmla="*/ 2147483646 h 123"/>
              <a:gd name="T12" fmla="*/ 2147483646 w 41"/>
              <a:gd name="T13" fmla="*/ 2147483646 h 123"/>
              <a:gd name="T14" fmla="*/ 2147483646 w 41"/>
              <a:gd name="T15" fmla="*/ 2147483646 h 123"/>
              <a:gd name="T16" fmla="*/ 2147483646 w 41"/>
              <a:gd name="T17" fmla="*/ 2147483646 h 123"/>
              <a:gd name="T18" fmla="*/ 2147483646 w 41"/>
              <a:gd name="T19" fmla="*/ 2147483646 h 123"/>
              <a:gd name="T20" fmla="*/ 2147483646 w 41"/>
              <a:gd name="T21" fmla="*/ 2147483646 h 123"/>
              <a:gd name="T22" fmla="*/ 2147483646 w 41"/>
              <a:gd name="T23" fmla="*/ 2147483646 h 123"/>
              <a:gd name="T24" fmla="*/ 2147483646 w 41"/>
              <a:gd name="T25" fmla="*/ 2147483646 h 123"/>
              <a:gd name="T26" fmla="*/ 2147483646 w 41"/>
              <a:gd name="T27" fmla="*/ 2147483646 h 123"/>
              <a:gd name="T28" fmla="*/ 2147483646 w 41"/>
              <a:gd name="T29" fmla="*/ 2147483646 h 123"/>
              <a:gd name="T30" fmla="*/ 2147483646 w 41"/>
              <a:gd name="T31" fmla="*/ 2147483646 h 123"/>
              <a:gd name="T32" fmla="*/ 2147483646 w 41"/>
              <a:gd name="T33" fmla="*/ 2147483646 h 123"/>
              <a:gd name="T34" fmla="*/ 2147483646 w 41"/>
              <a:gd name="T35" fmla="*/ 2147483646 h 123"/>
              <a:gd name="T36" fmla="*/ 2147483646 w 41"/>
              <a:gd name="T37" fmla="*/ 2147483646 h 123"/>
              <a:gd name="T38" fmla="*/ 2147483646 w 41"/>
              <a:gd name="T39" fmla="*/ 2147483646 h 123"/>
              <a:gd name="T40" fmla="*/ 2147483646 w 41"/>
              <a:gd name="T41" fmla="*/ 2147483646 h 123"/>
              <a:gd name="T42" fmla="*/ 2147483646 w 41"/>
              <a:gd name="T43" fmla="*/ 2147483646 h 123"/>
              <a:gd name="T44" fmla="*/ 2147483646 w 41"/>
              <a:gd name="T45" fmla="*/ 2147483646 h 123"/>
              <a:gd name="T46" fmla="*/ 2147483646 w 41"/>
              <a:gd name="T47" fmla="*/ 2147483646 h 123"/>
              <a:gd name="T48" fmla="*/ 2147483646 w 41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1"/>
              <a:gd name="T76" fmla="*/ 0 h 123"/>
              <a:gd name="T77" fmla="*/ 41 w 41"/>
              <a:gd name="T78" fmla="*/ 123 h 12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1" h="123">
                <a:moveTo>
                  <a:pt x="20" y="120"/>
                </a:moveTo>
                <a:cubicBezTo>
                  <a:pt x="5" y="100"/>
                  <a:pt x="0" y="80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6"/>
                  <a:pt x="26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30" y="0"/>
                  <a:pt x="35" y="0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41" y="7"/>
                  <a:pt x="41" y="12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5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2" y="20"/>
                  <a:pt x="29" y="23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1" y="37"/>
                  <a:pt x="15" y="49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77"/>
                  <a:pt x="20" y="92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5" y="114"/>
                  <a:pt x="35" y="119"/>
                  <a:pt x="31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0" y="122"/>
                  <a:pt x="28" y="123"/>
                  <a:pt x="27" y="123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4" y="123"/>
                  <a:pt x="22" y="122"/>
                  <a:pt x="20" y="120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" name="Oval 13"/>
          <p:cNvSpPr>
            <a:spLocks noChangeArrowheads="1"/>
          </p:cNvSpPr>
          <p:nvPr/>
        </p:nvSpPr>
        <p:spPr bwMode="auto">
          <a:xfrm>
            <a:off x="8606186" y="3972844"/>
            <a:ext cx="36503" cy="46184"/>
          </a:xfrm>
          <a:prstGeom prst="ellipse">
            <a:avLst/>
          </a:pr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8" name="AutoShape 4"/>
          <p:cNvSpPr>
            <a:spLocks noChangeAspect="1" noChangeArrowheads="1" noTextEdit="1"/>
          </p:cNvSpPr>
          <p:nvPr/>
        </p:nvSpPr>
        <p:spPr bwMode="auto">
          <a:xfrm>
            <a:off x="8285594" y="4154160"/>
            <a:ext cx="198387" cy="22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9" name="Freeform 6"/>
          <p:cNvSpPr>
            <a:spLocks/>
          </p:cNvSpPr>
          <p:nvPr/>
        </p:nvSpPr>
        <p:spPr bwMode="auto">
          <a:xfrm>
            <a:off x="8383994" y="4330345"/>
            <a:ext cx="1587" cy="0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0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Freeform 7"/>
          <p:cNvSpPr>
            <a:spLocks/>
          </p:cNvSpPr>
          <p:nvPr/>
        </p:nvSpPr>
        <p:spPr bwMode="auto">
          <a:xfrm>
            <a:off x="8383994" y="4330345"/>
            <a:ext cx="1587" cy="0"/>
          </a:xfrm>
          <a:custGeom>
            <a:avLst/>
            <a:gdLst>
              <a:gd name="T0" fmla="*/ 0 w 1"/>
              <a:gd name="T1" fmla="*/ 0 h 1588"/>
              <a:gd name="T2" fmla="*/ 2147483646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0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1" name="Straight Connector 106"/>
          <p:cNvCxnSpPr/>
          <p:nvPr/>
        </p:nvCxnSpPr>
        <p:spPr bwMode="auto">
          <a:xfrm flipH="1" flipV="1">
            <a:off x="8385580" y="4255081"/>
            <a:ext cx="0" cy="177896"/>
          </a:xfrm>
          <a:prstGeom prst="line">
            <a:avLst/>
          </a:prstGeom>
          <a:ln w="22225">
            <a:solidFill>
              <a:srgbClr val="328FB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Freeform 9"/>
          <p:cNvSpPr>
            <a:spLocks/>
          </p:cNvSpPr>
          <p:nvPr/>
        </p:nvSpPr>
        <p:spPr bwMode="auto">
          <a:xfrm>
            <a:off x="8410973" y="4191792"/>
            <a:ext cx="36503" cy="131711"/>
          </a:xfrm>
          <a:custGeom>
            <a:avLst/>
            <a:gdLst>
              <a:gd name="T0" fmla="*/ 2147483646 w 31"/>
              <a:gd name="T1" fmla="*/ 2147483646 h 79"/>
              <a:gd name="T2" fmla="*/ 2147483646 w 31"/>
              <a:gd name="T3" fmla="*/ 2147483646 h 79"/>
              <a:gd name="T4" fmla="*/ 2147483646 w 31"/>
              <a:gd name="T5" fmla="*/ 2147483646 h 79"/>
              <a:gd name="T6" fmla="*/ 2147483646 w 31"/>
              <a:gd name="T7" fmla="*/ 2147483646 h 79"/>
              <a:gd name="T8" fmla="*/ 2147483646 w 31"/>
              <a:gd name="T9" fmla="*/ 2147483646 h 79"/>
              <a:gd name="T10" fmla="*/ 2147483646 w 31"/>
              <a:gd name="T11" fmla="*/ 2147483646 h 79"/>
              <a:gd name="T12" fmla="*/ 2147483646 w 31"/>
              <a:gd name="T13" fmla="*/ 2147483646 h 79"/>
              <a:gd name="T14" fmla="*/ 2147483646 w 31"/>
              <a:gd name="T15" fmla="*/ 2147483646 h 79"/>
              <a:gd name="T16" fmla="*/ 2147483646 w 31"/>
              <a:gd name="T17" fmla="*/ 2147483646 h 79"/>
              <a:gd name="T18" fmla="*/ 2147483646 w 31"/>
              <a:gd name="T19" fmla="*/ 2147483646 h 79"/>
              <a:gd name="T20" fmla="*/ 2147483646 w 31"/>
              <a:gd name="T21" fmla="*/ 2147483646 h 79"/>
              <a:gd name="T22" fmla="*/ 2147483646 w 31"/>
              <a:gd name="T23" fmla="*/ 2147483646 h 79"/>
              <a:gd name="T24" fmla="*/ 2147483646 w 31"/>
              <a:gd name="T25" fmla="*/ 2147483646 h 79"/>
              <a:gd name="T26" fmla="*/ 2147483646 w 31"/>
              <a:gd name="T27" fmla="*/ 2147483646 h 79"/>
              <a:gd name="T28" fmla="*/ 2147483646 w 31"/>
              <a:gd name="T29" fmla="*/ 2147483646 h 79"/>
              <a:gd name="T30" fmla="*/ 2147483646 w 31"/>
              <a:gd name="T31" fmla="*/ 2147483646 h 79"/>
              <a:gd name="T32" fmla="*/ 2147483646 w 31"/>
              <a:gd name="T33" fmla="*/ 2147483646 h 79"/>
              <a:gd name="T34" fmla="*/ 2147483646 w 31"/>
              <a:gd name="T35" fmla="*/ 2147483646 h 79"/>
              <a:gd name="T36" fmla="*/ 2147483646 w 31"/>
              <a:gd name="T37" fmla="*/ 2147483646 h 79"/>
              <a:gd name="T38" fmla="*/ 2147483646 w 31"/>
              <a:gd name="T39" fmla="*/ 2147483646 h 79"/>
              <a:gd name="T40" fmla="*/ 2147483646 w 31"/>
              <a:gd name="T41" fmla="*/ 2147483646 h 79"/>
              <a:gd name="T42" fmla="*/ 2147483646 w 31"/>
              <a:gd name="T43" fmla="*/ 2147483646 h 79"/>
              <a:gd name="T44" fmla="*/ 2147483646 w 31"/>
              <a:gd name="T45" fmla="*/ 2147483646 h 79"/>
              <a:gd name="T46" fmla="*/ 2147483646 w 31"/>
              <a:gd name="T47" fmla="*/ 2147483646 h 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1"/>
              <a:gd name="T73" fmla="*/ 0 h 79"/>
              <a:gd name="T74" fmla="*/ 31 w 31"/>
              <a:gd name="T75" fmla="*/ 79 h 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1" h="79">
                <a:moveTo>
                  <a:pt x="6" y="78"/>
                </a:moveTo>
                <a:cubicBezTo>
                  <a:pt x="3" y="75"/>
                  <a:pt x="2" y="70"/>
                  <a:pt x="5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13" y="56"/>
                  <a:pt x="15" y="47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26"/>
                  <a:pt x="4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2"/>
                  <a:pt x="0" y="7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5" y="0"/>
                  <a:pt x="10" y="0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31" y="16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51"/>
                  <a:pt x="27" y="64"/>
                  <a:pt x="17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6" y="78"/>
                  <a:pt x="14" y="79"/>
                  <a:pt x="11" y="79"/>
                </a:cubicBezTo>
                <a:cubicBezTo>
                  <a:pt x="11" y="79"/>
                  <a:pt x="11" y="79"/>
                  <a:pt x="11" y="79"/>
                </a:cubicBezTo>
                <a:cubicBezTo>
                  <a:pt x="9" y="79"/>
                  <a:pt x="8" y="79"/>
                  <a:pt x="6" y="78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Freeform 10"/>
          <p:cNvSpPr>
            <a:spLocks/>
          </p:cNvSpPr>
          <p:nvPr/>
        </p:nvSpPr>
        <p:spPr bwMode="auto">
          <a:xfrm>
            <a:off x="8434780" y="4150741"/>
            <a:ext cx="50787" cy="206973"/>
          </a:xfrm>
          <a:custGeom>
            <a:avLst/>
            <a:gdLst>
              <a:gd name="T0" fmla="*/ 2147483646 w 42"/>
              <a:gd name="T1" fmla="*/ 2147483646 h 123"/>
              <a:gd name="T2" fmla="*/ 2147483646 w 42"/>
              <a:gd name="T3" fmla="*/ 2147483646 h 123"/>
              <a:gd name="T4" fmla="*/ 2147483646 w 42"/>
              <a:gd name="T5" fmla="*/ 2147483646 h 123"/>
              <a:gd name="T6" fmla="*/ 2147483646 w 42"/>
              <a:gd name="T7" fmla="*/ 2147483646 h 123"/>
              <a:gd name="T8" fmla="*/ 2147483646 w 42"/>
              <a:gd name="T9" fmla="*/ 2147483646 h 123"/>
              <a:gd name="T10" fmla="*/ 2147483646 w 42"/>
              <a:gd name="T11" fmla="*/ 2147483646 h 123"/>
              <a:gd name="T12" fmla="*/ 2147483646 w 42"/>
              <a:gd name="T13" fmla="*/ 2147483646 h 123"/>
              <a:gd name="T14" fmla="*/ 2147483646 w 42"/>
              <a:gd name="T15" fmla="*/ 2147483646 h 123"/>
              <a:gd name="T16" fmla="*/ 2147483646 w 42"/>
              <a:gd name="T17" fmla="*/ 2147483646 h 123"/>
              <a:gd name="T18" fmla="*/ 2147483646 w 42"/>
              <a:gd name="T19" fmla="*/ 2147483646 h 123"/>
              <a:gd name="T20" fmla="*/ 2147483646 w 42"/>
              <a:gd name="T21" fmla="*/ 2147483646 h 123"/>
              <a:gd name="T22" fmla="*/ 2147483646 w 42"/>
              <a:gd name="T23" fmla="*/ 2147483646 h 123"/>
              <a:gd name="T24" fmla="*/ 2147483646 w 42"/>
              <a:gd name="T25" fmla="*/ 2147483646 h 123"/>
              <a:gd name="T26" fmla="*/ 2147483646 w 42"/>
              <a:gd name="T27" fmla="*/ 2147483646 h 123"/>
              <a:gd name="T28" fmla="*/ 2147483646 w 42"/>
              <a:gd name="T29" fmla="*/ 2147483646 h 123"/>
              <a:gd name="T30" fmla="*/ 2147483646 w 42"/>
              <a:gd name="T31" fmla="*/ 2147483646 h 123"/>
              <a:gd name="T32" fmla="*/ 2147483646 w 42"/>
              <a:gd name="T33" fmla="*/ 2147483646 h 123"/>
              <a:gd name="T34" fmla="*/ 2147483646 w 42"/>
              <a:gd name="T35" fmla="*/ 2147483646 h 123"/>
              <a:gd name="T36" fmla="*/ 2147483646 w 42"/>
              <a:gd name="T37" fmla="*/ 2147483646 h 123"/>
              <a:gd name="T38" fmla="*/ 2147483646 w 42"/>
              <a:gd name="T39" fmla="*/ 2147483646 h 123"/>
              <a:gd name="T40" fmla="*/ 2147483646 w 42"/>
              <a:gd name="T41" fmla="*/ 2147483646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"/>
              <a:gd name="T64" fmla="*/ 0 h 123"/>
              <a:gd name="T65" fmla="*/ 42 w 42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" h="123">
                <a:moveTo>
                  <a:pt x="10" y="121"/>
                </a:moveTo>
                <a:cubicBezTo>
                  <a:pt x="7" y="119"/>
                  <a:pt x="6" y="114"/>
                  <a:pt x="8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22" y="92"/>
                  <a:pt x="26" y="77"/>
                  <a:pt x="26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38"/>
                  <a:pt x="9" y="19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5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1" y="12"/>
                  <a:pt x="0" y="7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41" y="26"/>
                  <a:pt x="4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80"/>
                  <a:pt x="36" y="100"/>
                  <a:pt x="21" y="120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19" y="122"/>
                  <a:pt x="17" y="123"/>
                  <a:pt x="15" y="123"/>
                </a:cubicBezTo>
                <a:cubicBezTo>
                  <a:pt x="15" y="123"/>
                  <a:pt x="15" y="123"/>
                  <a:pt x="15" y="123"/>
                </a:cubicBezTo>
                <a:cubicBezTo>
                  <a:pt x="13" y="123"/>
                  <a:pt x="11" y="122"/>
                  <a:pt x="10" y="121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Freeform 11"/>
          <p:cNvSpPr>
            <a:spLocks/>
          </p:cNvSpPr>
          <p:nvPr/>
        </p:nvSpPr>
        <p:spPr bwMode="auto">
          <a:xfrm>
            <a:off x="8320510" y="4191792"/>
            <a:ext cx="39678" cy="131711"/>
          </a:xfrm>
          <a:custGeom>
            <a:avLst/>
            <a:gdLst>
              <a:gd name="T0" fmla="*/ 2147483646 w 32"/>
              <a:gd name="T1" fmla="*/ 2147483646 h 79"/>
              <a:gd name="T2" fmla="*/ 0 w 32"/>
              <a:gd name="T3" fmla="*/ 2147483646 h 79"/>
              <a:gd name="T4" fmla="*/ 0 w 32"/>
              <a:gd name="T5" fmla="*/ 2147483646 h 79"/>
              <a:gd name="T6" fmla="*/ 0 w 32"/>
              <a:gd name="T7" fmla="*/ 2147483646 h 79"/>
              <a:gd name="T8" fmla="*/ 0 w 32"/>
              <a:gd name="T9" fmla="*/ 2147483646 h 79"/>
              <a:gd name="T10" fmla="*/ 2147483646 w 32"/>
              <a:gd name="T11" fmla="*/ 2147483646 h 79"/>
              <a:gd name="T12" fmla="*/ 2147483646 w 32"/>
              <a:gd name="T13" fmla="*/ 2147483646 h 79"/>
              <a:gd name="T14" fmla="*/ 2147483646 w 32"/>
              <a:gd name="T15" fmla="*/ 2147483646 h 79"/>
              <a:gd name="T16" fmla="*/ 2147483646 w 32"/>
              <a:gd name="T17" fmla="*/ 2147483646 h 79"/>
              <a:gd name="T18" fmla="*/ 2147483646 w 32"/>
              <a:gd name="T19" fmla="*/ 2147483646 h 79"/>
              <a:gd name="T20" fmla="*/ 2147483646 w 32"/>
              <a:gd name="T21" fmla="*/ 2147483646 h 79"/>
              <a:gd name="T22" fmla="*/ 2147483646 w 32"/>
              <a:gd name="T23" fmla="*/ 2147483646 h 79"/>
              <a:gd name="T24" fmla="*/ 2147483646 w 32"/>
              <a:gd name="T25" fmla="*/ 2147483646 h 79"/>
              <a:gd name="T26" fmla="*/ 2147483646 w 32"/>
              <a:gd name="T27" fmla="*/ 2147483646 h 79"/>
              <a:gd name="T28" fmla="*/ 2147483646 w 32"/>
              <a:gd name="T29" fmla="*/ 2147483646 h 79"/>
              <a:gd name="T30" fmla="*/ 2147483646 w 32"/>
              <a:gd name="T31" fmla="*/ 2147483646 h 79"/>
              <a:gd name="T32" fmla="*/ 2147483646 w 32"/>
              <a:gd name="T33" fmla="*/ 2147483646 h 79"/>
              <a:gd name="T34" fmla="*/ 2147483646 w 32"/>
              <a:gd name="T35" fmla="*/ 2147483646 h 79"/>
              <a:gd name="T36" fmla="*/ 2147483646 w 32"/>
              <a:gd name="T37" fmla="*/ 2147483646 h 79"/>
              <a:gd name="T38" fmla="*/ 2147483646 w 32"/>
              <a:gd name="T39" fmla="*/ 2147483646 h 79"/>
              <a:gd name="T40" fmla="*/ 2147483646 w 32"/>
              <a:gd name="T41" fmla="*/ 2147483646 h 79"/>
              <a:gd name="T42" fmla="*/ 2147483646 w 32"/>
              <a:gd name="T43" fmla="*/ 2147483646 h 79"/>
              <a:gd name="T44" fmla="*/ 2147483646 w 32"/>
              <a:gd name="T45" fmla="*/ 2147483646 h 79"/>
              <a:gd name="T46" fmla="*/ 2147483646 w 32"/>
              <a:gd name="T47" fmla="*/ 2147483646 h 79"/>
              <a:gd name="T48" fmla="*/ 2147483646 w 32"/>
              <a:gd name="T49" fmla="*/ 2147483646 h 79"/>
              <a:gd name="T50" fmla="*/ 2147483646 w 32"/>
              <a:gd name="T51" fmla="*/ 2147483646 h 79"/>
              <a:gd name="T52" fmla="*/ 2147483646 w 32"/>
              <a:gd name="T53" fmla="*/ 2147483646 h 79"/>
              <a:gd name="T54" fmla="*/ 2147483646 w 32"/>
              <a:gd name="T55" fmla="*/ 2147483646 h 79"/>
              <a:gd name="T56" fmla="*/ 2147483646 w 32"/>
              <a:gd name="T57" fmla="*/ 2147483646 h 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2"/>
              <a:gd name="T88" fmla="*/ 0 h 79"/>
              <a:gd name="T89" fmla="*/ 32 w 32"/>
              <a:gd name="T90" fmla="*/ 79 h 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2" h="79">
                <a:moveTo>
                  <a:pt x="14" y="76"/>
                </a:moveTo>
                <a:cubicBezTo>
                  <a:pt x="4" y="64"/>
                  <a:pt x="0" y="51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16"/>
                  <a:pt x="17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21" y="0"/>
                  <a:pt x="26" y="0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2" y="7"/>
                  <a:pt x="31" y="12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5" y="18"/>
                  <a:pt x="24" y="19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19" y="26"/>
                  <a:pt x="16" y="32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7"/>
                  <a:pt x="18" y="56"/>
                  <a:pt x="26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70"/>
                  <a:pt x="28" y="75"/>
                  <a:pt x="25" y="78"/>
                </a:cubicBezTo>
                <a:cubicBezTo>
                  <a:pt x="25" y="78"/>
                  <a:pt x="25" y="78"/>
                  <a:pt x="25" y="78"/>
                </a:cubicBezTo>
                <a:cubicBezTo>
                  <a:pt x="23" y="79"/>
                  <a:pt x="22" y="79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18" y="79"/>
                  <a:pt x="15" y="78"/>
                  <a:pt x="14" y="76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Freeform 12"/>
          <p:cNvSpPr>
            <a:spLocks/>
          </p:cNvSpPr>
          <p:nvPr/>
        </p:nvSpPr>
        <p:spPr bwMode="auto">
          <a:xfrm>
            <a:off x="8285594" y="4150741"/>
            <a:ext cx="49200" cy="206973"/>
          </a:xfrm>
          <a:custGeom>
            <a:avLst/>
            <a:gdLst>
              <a:gd name="T0" fmla="*/ 2147483646 w 41"/>
              <a:gd name="T1" fmla="*/ 2147483646 h 123"/>
              <a:gd name="T2" fmla="*/ 0 w 41"/>
              <a:gd name="T3" fmla="*/ 2147483646 h 123"/>
              <a:gd name="T4" fmla="*/ 0 w 41"/>
              <a:gd name="T5" fmla="*/ 2147483646 h 123"/>
              <a:gd name="T6" fmla="*/ 2147483646 w 41"/>
              <a:gd name="T7" fmla="*/ 2147483646 h 123"/>
              <a:gd name="T8" fmla="*/ 2147483646 w 41"/>
              <a:gd name="T9" fmla="*/ 2147483646 h 123"/>
              <a:gd name="T10" fmla="*/ 2147483646 w 41"/>
              <a:gd name="T11" fmla="*/ 2147483646 h 123"/>
              <a:gd name="T12" fmla="*/ 2147483646 w 41"/>
              <a:gd name="T13" fmla="*/ 2147483646 h 123"/>
              <a:gd name="T14" fmla="*/ 2147483646 w 41"/>
              <a:gd name="T15" fmla="*/ 2147483646 h 123"/>
              <a:gd name="T16" fmla="*/ 2147483646 w 41"/>
              <a:gd name="T17" fmla="*/ 2147483646 h 123"/>
              <a:gd name="T18" fmla="*/ 2147483646 w 41"/>
              <a:gd name="T19" fmla="*/ 2147483646 h 123"/>
              <a:gd name="T20" fmla="*/ 2147483646 w 41"/>
              <a:gd name="T21" fmla="*/ 2147483646 h 123"/>
              <a:gd name="T22" fmla="*/ 2147483646 w 41"/>
              <a:gd name="T23" fmla="*/ 2147483646 h 123"/>
              <a:gd name="T24" fmla="*/ 2147483646 w 41"/>
              <a:gd name="T25" fmla="*/ 2147483646 h 123"/>
              <a:gd name="T26" fmla="*/ 2147483646 w 41"/>
              <a:gd name="T27" fmla="*/ 2147483646 h 123"/>
              <a:gd name="T28" fmla="*/ 2147483646 w 41"/>
              <a:gd name="T29" fmla="*/ 2147483646 h 123"/>
              <a:gd name="T30" fmla="*/ 2147483646 w 41"/>
              <a:gd name="T31" fmla="*/ 2147483646 h 123"/>
              <a:gd name="T32" fmla="*/ 2147483646 w 41"/>
              <a:gd name="T33" fmla="*/ 2147483646 h 123"/>
              <a:gd name="T34" fmla="*/ 2147483646 w 41"/>
              <a:gd name="T35" fmla="*/ 2147483646 h 123"/>
              <a:gd name="T36" fmla="*/ 2147483646 w 41"/>
              <a:gd name="T37" fmla="*/ 2147483646 h 123"/>
              <a:gd name="T38" fmla="*/ 2147483646 w 41"/>
              <a:gd name="T39" fmla="*/ 2147483646 h 123"/>
              <a:gd name="T40" fmla="*/ 2147483646 w 41"/>
              <a:gd name="T41" fmla="*/ 2147483646 h 123"/>
              <a:gd name="T42" fmla="*/ 2147483646 w 41"/>
              <a:gd name="T43" fmla="*/ 2147483646 h 123"/>
              <a:gd name="T44" fmla="*/ 2147483646 w 41"/>
              <a:gd name="T45" fmla="*/ 2147483646 h 123"/>
              <a:gd name="T46" fmla="*/ 2147483646 w 41"/>
              <a:gd name="T47" fmla="*/ 2147483646 h 123"/>
              <a:gd name="T48" fmla="*/ 2147483646 w 41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1"/>
              <a:gd name="T76" fmla="*/ 0 h 123"/>
              <a:gd name="T77" fmla="*/ 41 w 41"/>
              <a:gd name="T78" fmla="*/ 123 h 12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1" h="123">
                <a:moveTo>
                  <a:pt x="20" y="120"/>
                </a:moveTo>
                <a:cubicBezTo>
                  <a:pt x="5" y="100"/>
                  <a:pt x="0" y="80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6"/>
                  <a:pt x="26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30" y="0"/>
                  <a:pt x="35" y="0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41" y="7"/>
                  <a:pt x="41" y="12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5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2" y="20"/>
                  <a:pt x="29" y="23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1" y="37"/>
                  <a:pt x="15" y="49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77"/>
                  <a:pt x="20" y="92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5" y="114"/>
                  <a:pt x="35" y="119"/>
                  <a:pt x="31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0" y="122"/>
                  <a:pt x="28" y="123"/>
                  <a:pt x="27" y="123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4" y="123"/>
                  <a:pt x="22" y="122"/>
                  <a:pt x="20" y="120"/>
                </a:cubicBezTo>
                <a:close/>
              </a:path>
            </a:pathLst>
          </a:custGeom>
          <a:solidFill>
            <a:srgbClr val="328F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6" name="Rectangle 450"/>
          <p:cNvSpPr>
            <a:spLocks noChangeArrowheads="1"/>
          </p:cNvSpPr>
          <p:nvPr/>
        </p:nvSpPr>
        <p:spPr bwMode="auto">
          <a:xfrm>
            <a:off x="8162063" y="3808632"/>
            <a:ext cx="394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LTE</a:t>
            </a:r>
          </a:p>
        </p:txBody>
      </p:sp>
      <p:sp>
        <p:nvSpPr>
          <p:cNvPr id="327" name="Rectangle 450"/>
          <p:cNvSpPr>
            <a:spLocks noChangeArrowheads="1"/>
          </p:cNvSpPr>
          <p:nvPr/>
        </p:nvSpPr>
        <p:spPr bwMode="auto">
          <a:xfrm>
            <a:off x="7970225" y="4157582"/>
            <a:ext cx="354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5G</a:t>
            </a:r>
          </a:p>
        </p:txBody>
      </p:sp>
      <p:sp>
        <p:nvSpPr>
          <p:cNvPr id="328" name="Rectangle 450"/>
          <p:cNvSpPr>
            <a:spLocks noChangeArrowheads="1"/>
          </p:cNvSpPr>
          <p:nvPr/>
        </p:nvSpPr>
        <p:spPr bwMode="auto">
          <a:xfrm>
            <a:off x="8151985" y="4434689"/>
            <a:ext cx="5068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Wi-Fi</a:t>
            </a:r>
          </a:p>
        </p:txBody>
      </p:sp>
      <p:sp>
        <p:nvSpPr>
          <p:cNvPr id="329" name="Freeform 6"/>
          <p:cNvSpPr>
            <a:spLocks/>
          </p:cNvSpPr>
          <p:nvPr/>
        </p:nvSpPr>
        <p:spPr bwMode="auto">
          <a:xfrm rot="21558980">
            <a:off x="8795049" y="3870213"/>
            <a:ext cx="953839" cy="718424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rgbClr val="328FB7"/>
          </a:solidFill>
          <a:ln w="19050">
            <a:noFill/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1282" tIns="40640" rIns="81282" bIns="40640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3494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0" name="Rectangle 450"/>
          <p:cNvSpPr>
            <a:spLocks noChangeArrowheads="1"/>
          </p:cNvSpPr>
          <p:nvPr/>
        </p:nvSpPr>
        <p:spPr bwMode="auto">
          <a:xfrm>
            <a:off x="9107705" y="4140476"/>
            <a:ext cx="261870" cy="330133"/>
          </a:xfrm>
          <a:prstGeom prst="flowChartMagneticDisk">
            <a:avLst/>
          </a:prstGeom>
          <a:solidFill>
            <a:srgbClr val="25A38B">
              <a:alpha val="76077"/>
            </a:srgbClr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609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CP</a:t>
            </a:r>
          </a:p>
        </p:txBody>
      </p:sp>
      <p:sp>
        <p:nvSpPr>
          <p:cNvPr id="331" name="右箭头 330"/>
          <p:cNvSpPr/>
          <p:nvPr/>
        </p:nvSpPr>
        <p:spPr bwMode="auto">
          <a:xfrm rot="5400000">
            <a:off x="8981553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右箭头 331"/>
          <p:cNvSpPr/>
          <p:nvPr/>
        </p:nvSpPr>
        <p:spPr bwMode="auto">
          <a:xfrm rot="5400000">
            <a:off x="7077968" y="2406861"/>
            <a:ext cx="310320" cy="681194"/>
          </a:xfrm>
          <a:prstGeom prst="rightArrow">
            <a:avLst/>
          </a:prstGeom>
          <a:solidFill>
            <a:srgbClr val="45A5B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Rounded Rectangle 628"/>
          <p:cNvSpPr/>
          <p:nvPr/>
        </p:nvSpPr>
        <p:spPr>
          <a:xfrm>
            <a:off x="6128248" y="3189600"/>
            <a:ext cx="1799532" cy="1823131"/>
          </a:xfrm>
          <a:prstGeom prst="rect">
            <a:avLst/>
          </a:prstGeom>
          <a:solidFill>
            <a:srgbClr val="45A5B5">
              <a:alpha val="24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323850"/>
            <a:bevelB w="381000"/>
          </a:sp3d>
        </p:spPr>
        <p:txBody>
          <a:bodyPr lIns="0" tIns="0" rIns="0" bIns="0"/>
          <a:lstStyle/>
          <a:p>
            <a:pPr defTabSz="9145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4" name="Rounded Rectangle 635"/>
          <p:cNvSpPr/>
          <p:nvPr/>
        </p:nvSpPr>
        <p:spPr bwMode="auto">
          <a:xfrm>
            <a:off x="6112293" y="1710700"/>
            <a:ext cx="1804517" cy="319870"/>
          </a:xfrm>
          <a:prstGeom prst="roundRect">
            <a:avLst>
              <a:gd name="adj" fmla="val 8686"/>
            </a:avLst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defTabSz="9145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50030" y="4040837"/>
            <a:ext cx="449146" cy="57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" name="Freeform 9"/>
          <p:cNvSpPr>
            <a:spLocks/>
          </p:cNvSpPr>
          <p:nvPr/>
        </p:nvSpPr>
        <p:spPr bwMode="auto">
          <a:xfrm>
            <a:off x="6724663" y="3989522"/>
            <a:ext cx="952252" cy="2240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49"/>
              </a:cxn>
              <a:cxn ang="0">
                <a:pos x="352" y="1"/>
              </a:cxn>
            </a:cxnLst>
            <a:rect l="0" t="0" r="r" b="b"/>
            <a:pathLst>
              <a:path w="352" h="53">
                <a:moveTo>
                  <a:pt x="0" y="0"/>
                </a:moveTo>
                <a:cubicBezTo>
                  <a:pt x="12" y="7"/>
                  <a:pt x="93" y="53"/>
                  <a:pt x="169" y="49"/>
                </a:cubicBezTo>
                <a:cubicBezTo>
                  <a:pt x="227" y="47"/>
                  <a:pt x="285" y="36"/>
                  <a:pt x="352" y="1"/>
                </a:cubicBezTo>
              </a:path>
            </a:pathLst>
          </a:cu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Freeform 14"/>
          <p:cNvSpPr>
            <a:spLocks/>
          </p:cNvSpPr>
          <p:nvPr/>
        </p:nvSpPr>
        <p:spPr bwMode="auto">
          <a:xfrm>
            <a:off x="6724663" y="4256365"/>
            <a:ext cx="952252" cy="56447"/>
          </a:xfrm>
          <a:custGeom>
            <a:avLst/>
            <a:gdLst/>
            <a:ahLst/>
            <a:cxnLst>
              <a:cxn ang="0">
                <a:pos x="352" y="0"/>
              </a:cxn>
              <a:cxn ang="0">
                <a:pos x="169" y="13"/>
              </a:cxn>
              <a:cxn ang="0">
                <a:pos x="0" y="0"/>
              </a:cxn>
            </a:cxnLst>
            <a:rect l="0" t="0" r="r" b="b"/>
            <a:pathLst>
              <a:path w="352" h="13">
                <a:moveTo>
                  <a:pt x="352" y="0"/>
                </a:moveTo>
                <a:cubicBezTo>
                  <a:pt x="301" y="12"/>
                  <a:pt x="245" y="13"/>
                  <a:pt x="169" y="13"/>
                </a:cubicBezTo>
                <a:cubicBezTo>
                  <a:pt x="114" y="12"/>
                  <a:pt x="57" y="9"/>
                  <a:pt x="0" y="0"/>
                </a:cubicBezTo>
              </a:path>
            </a:pathLst>
          </a:cu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0" name="Picture 2" descr="C:\Users\y00122952\Desktop\oculus-rift2-512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89453" y="3880813"/>
            <a:ext cx="167120" cy="215266"/>
          </a:xfrm>
          <a:prstGeom prst="rect">
            <a:avLst/>
          </a:prstGeom>
          <a:solidFill>
            <a:srgbClr val="289E96"/>
          </a:solidFill>
        </p:spPr>
      </p:pic>
      <p:grpSp>
        <p:nvGrpSpPr>
          <p:cNvPr id="341" name="组合 58"/>
          <p:cNvGrpSpPr>
            <a:grpSpLocks noChangeAspect="1"/>
          </p:cNvGrpSpPr>
          <p:nvPr/>
        </p:nvGrpSpPr>
        <p:grpSpPr>
          <a:xfrm>
            <a:off x="6491704" y="4202525"/>
            <a:ext cx="180431" cy="141670"/>
            <a:chOff x="6780213" y="3627438"/>
            <a:chExt cx="398463" cy="242887"/>
          </a:xfrm>
          <a:solidFill>
            <a:schemeClr val="bg1"/>
          </a:solidFill>
        </p:grpSpPr>
        <p:sp>
          <p:nvSpPr>
            <p:cNvPr id="342" name="Freeform 4021"/>
            <p:cNvSpPr>
              <a:spLocks noEditPoints="1"/>
            </p:cNvSpPr>
            <p:nvPr/>
          </p:nvSpPr>
          <p:spPr bwMode="auto">
            <a:xfrm>
              <a:off x="6826251" y="3781425"/>
              <a:ext cx="93663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solidFill>
              <a:srgbClr val="289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/>
            <a:p>
              <a:pPr defTabSz="12194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3" name="Freeform 4022"/>
            <p:cNvSpPr>
              <a:spLocks noEditPoints="1"/>
            </p:cNvSpPr>
            <p:nvPr/>
          </p:nvSpPr>
          <p:spPr bwMode="auto">
            <a:xfrm>
              <a:off x="6780213" y="3627438"/>
              <a:ext cx="398463" cy="195262"/>
            </a:xfrm>
            <a:custGeom>
              <a:avLst/>
              <a:gdLst>
                <a:gd name="T0" fmla="*/ 5 w 106"/>
                <a:gd name="T1" fmla="*/ 47 h 52"/>
                <a:gd name="T2" fmla="*/ 9 w 106"/>
                <a:gd name="T3" fmla="*/ 50 h 52"/>
                <a:gd name="T4" fmla="*/ 25 w 106"/>
                <a:gd name="T5" fmla="*/ 37 h 52"/>
                <a:gd name="T6" fmla="*/ 40 w 106"/>
                <a:gd name="T7" fmla="*/ 50 h 52"/>
                <a:gd name="T8" fmla="*/ 69 w 106"/>
                <a:gd name="T9" fmla="*/ 50 h 52"/>
                <a:gd name="T10" fmla="*/ 84 w 106"/>
                <a:gd name="T11" fmla="*/ 37 h 52"/>
                <a:gd name="T12" fmla="*/ 100 w 106"/>
                <a:gd name="T13" fmla="*/ 51 h 52"/>
                <a:gd name="T14" fmla="*/ 106 w 106"/>
                <a:gd name="T15" fmla="*/ 45 h 52"/>
                <a:gd name="T16" fmla="*/ 83 w 106"/>
                <a:gd name="T17" fmla="*/ 7 h 52"/>
                <a:gd name="T18" fmla="*/ 32 w 106"/>
                <a:gd name="T19" fmla="*/ 21 h 52"/>
                <a:gd name="T20" fmla="*/ 5 w 106"/>
                <a:gd name="T21" fmla="*/ 47 h 52"/>
                <a:gd name="T22" fmla="*/ 72 w 106"/>
                <a:gd name="T23" fmla="*/ 22 h 52"/>
                <a:gd name="T24" fmla="*/ 72 w 106"/>
                <a:gd name="T25" fmla="*/ 9 h 52"/>
                <a:gd name="T26" fmla="*/ 96 w 106"/>
                <a:gd name="T27" fmla="*/ 22 h 52"/>
                <a:gd name="T28" fmla="*/ 72 w 106"/>
                <a:gd name="T29" fmla="*/ 22 h 52"/>
                <a:gd name="T30" fmla="*/ 40 w 106"/>
                <a:gd name="T31" fmla="*/ 22 h 52"/>
                <a:gd name="T32" fmla="*/ 62 w 106"/>
                <a:gd name="T33" fmla="*/ 9 h 52"/>
                <a:gd name="T34" fmla="*/ 68 w 106"/>
                <a:gd name="T35" fmla="*/ 9 h 52"/>
                <a:gd name="T36" fmla="*/ 68 w 106"/>
                <a:gd name="T37" fmla="*/ 22 h 52"/>
                <a:gd name="T38" fmla="*/ 40 w 106"/>
                <a:gd name="T3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52">
                  <a:moveTo>
                    <a:pt x="5" y="47"/>
                  </a:moveTo>
                  <a:cubicBezTo>
                    <a:pt x="5" y="48"/>
                    <a:pt x="5" y="50"/>
                    <a:pt x="9" y="50"/>
                  </a:cubicBezTo>
                  <a:cubicBezTo>
                    <a:pt x="10" y="43"/>
                    <a:pt x="17" y="37"/>
                    <a:pt x="25" y="37"/>
                  </a:cubicBezTo>
                  <a:cubicBezTo>
                    <a:pt x="32" y="37"/>
                    <a:pt x="39" y="43"/>
                    <a:pt x="40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3"/>
                    <a:pt x="76" y="37"/>
                    <a:pt x="84" y="37"/>
                  </a:cubicBezTo>
                  <a:cubicBezTo>
                    <a:pt x="92" y="37"/>
                    <a:pt x="99" y="43"/>
                    <a:pt x="100" y="51"/>
                  </a:cubicBezTo>
                  <a:cubicBezTo>
                    <a:pt x="102" y="51"/>
                    <a:pt x="106" y="52"/>
                    <a:pt x="106" y="45"/>
                  </a:cubicBezTo>
                  <a:cubicBezTo>
                    <a:pt x="106" y="37"/>
                    <a:pt x="106" y="13"/>
                    <a:pt x="83" y="7"/>
                  </a:cubicBezTo>
                  <a:cubicBezTo>
                    <a:pt x="60" y="0"/>
                    <a:pt x="41" y="6"/>
                    <a:pt x="32" y="21"/>
                  </a:cubicBezTo>
                  <a:cubicBezTo>
                    <a:pt x="32" y="21"/>
                    <a:pt x="0" y="26"/>
                    <a:pt x="5" y="47"/>
                  </a:cubicBezTo>
                  <a:close/>
                  <a:moveTo>
                    <a:pt x="72" y="22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3" y="10"/>
                    <a:pt x="92" y="14"/>
                    <a:pt x="96" y="22"/>
                  </a:cubicBezTo>
                  <a:lnTo>
                    <a:pt x="72" y="22"/>
                  </a:lnTo>
                  <a:close/>
                  <a:moveTo>
                    <a:pt x="40" y="22"/>
                  </a:moveTo>
                  <a:cubicBezTo>
                    <a:pt x="40" y="22"/>
                    <a:pt x="45" y="9"/>
                    <a:pt x="62" y="9"/>
                  </a:cubicBezTo>
                  <a:cubicBezTo>
                    <a:pt x="64" y="9"/>
                    <a:pt x="66" y="9"/>
                    <a:pt x="68" y="9"/>
                  </a:cubicBezTo>
                  <a:cubicBezTo>
                    <a:pt x="68" y="22"/>
                    <a:pt x="68" y="22"/>
                    <a:pt x="68" y="22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rgbClr val="289E96"/>
            </a:solidFill>
          </p:spPr>
          <p:txBody>
            <a:bodyPr lIns="91416" tIns="45708" rIns="91416" bIns="45708"/>
            <a:lstStyle/>
            <a:p>
              <a:pPr defTabSz="12194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4" name="Freeform 4025"/>
            <p:cNvSpPr>
              <a:spLocks noEditPoints="1"/>
            </p:cNvSpPr>
            <p:nvPr/>
          </p:nvSpPr>
          <p:spPr bwMode="auto">
            <a:xfrm>
              <a:off x="7050088" y="3781425"/>
              <a:ext cx="95250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solidFill>
              <a:srgbClr val="289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6" tIns="45708" rIns="91416" bIns="45708"/>
            <a:lstStyle/>
            <a:p>
              <a:pPr defTabSz="12194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5" name="Freeform 13"/>
          <p:cNvSpPr>
            <a:spLocks/>
          </p:cNvSpPr>
          <p:nvPr/>
        </p:nvSpPr>
        <p:spPr bwMode="auto">
          <a:xfrm rot="17987352">
            <a:off x="6502083" y="4191981"/>
            <a:ext cx="54738" cy="15871"/>
          </a:xfrm>
          <a:custGeom>
            <a:avLst/>
            <a:gdLst>
              <a:gd name="T0" fmla="*/ 16 w 142"/>
              <a:gd name="T1" fmla="*/ 53 h 54"/>
              <a:gd name="T2" fmla="*/ 6 w 142"/>
              <a:gd name="T3" fmla="*/ 48 h 54"/>
              <a:gd name="T4" fmla="*/ 6 w 142"/>
              <a:gd name="T5" fmla="*/ 27 h 54"/>
              <a:gd name="T6" fmla="*/ 71 w 142"/>
              <a:gd name="T7" fmla="*/ 0 h 54"/>
              <a:gd name="T8" fmla="*/ 71 w 142"/>
              <a:gd name="T9" fmla="*/ 0 h 54"/>
              <a:gd name="T10" fmla="*/ 136 w 142"/>
              <a:gd name="T11" fmla="*/ 26 h 54"/>
              <a:gd name="T12" fmla="*/ 136 w 142"/>
              <a:gd name="T13" fmla="*/ 48 h 54"/>
              <a:gd name="T14" fmla="*/ 114 w 142"/>
              <a:gd name="T15" fmla="*/ 48 h 54"/>
              <a:gd name="T16" fmla="*/ 71 w 142"/>
              <a:gd name="T17" fmla="*/ 30 h 54"/>
              <a:gd name="T18" fmla="*/ 71 w 142"/>
              <a:gd name="T19" fmla="*/ 30 h 54"/>
              <a:gd name="T20" fmla="*/ 27 w 142"/>
              <a:gd name="T21" fmla="*/ 48 h 54"/>
              <a:gd name="T22" fmla="*/ 16 w 142"/>
              <a:gd name="T23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54">
                <a:moveTo>
                  <a:pt x="16" y="53"/>
                </a:moveTo>
                <a:cubicBezTo>
                  <a:pt x="13" y="53"/>
                  <a:pt x="9" y="51"/>
                  <a:pt x="6" y="48"/>
                </a:cubicBezTo>
                <a:cubicBezTo>
                  <a:pt x="0" y="42"/>
                  <a:pt x="0" y="33"/>
                  <a:pt x="6" y="27"/>
                </a:cubicBezTo>
                <a:cubicBezTo>
                  <a:pt x="23" y="9"/>
                  <a:pt x="46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95" y="0"/>
                  <a:pt x="118" y="9"/>
                  <a:pt x="136" y="26"/>
                </a:cubicBezTo>
                <a:cubicBezTo>
                  <a:pt x="142" y="32"/>
                  <a:pt x="142" y="42"/>
                  <a:pt x="136" y="48"/>
                </a:cubicBezTo>
                <a:cubicBezTo>
                  <a:pt x="130" y="54"/>
                  <a:pt x="120" y="54"/>
                  <a:pt x="114" y="48"/>
                </a:cubicBezTo>
                <a:cubicBezTo>
                  <a:pt x="102" y="37"/>
                  <a:pt x="87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54" y="30"/>
                  <a:pt x="39" y="37"/>
                  <a:pt x="27" y="48"/>
                </a:cubicBezTo>
                <a:cubicBezTo>
                  <a:pt x="24" y="51"/>
                  <a:pt x="20" y="53"/>
                  <a:pt x="16" y="53"/>
                </a:cubicBezTo>
                <a:close/>
              </a:path>
            </a:pathLst>
          </a:custGeom>
          <a:solidFill>
            <a:srgbClr val="289E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6" name="Freeform 14"/>
          <p:cNvSpPr>
            <a:spLocks/>
          </p:cNvSpPr>
          <p:nvPr/>
        </p:nvSpPr>
        <p:spPr bwMode="auto">
          <a:xfrm rot="17987352">
            <a:off x="6480588" y="4185263"/>
            <a:ext cx="78684" cy="19045"/>
          </a:xfrm>
          <a:custGeom>
            <a:avLst/>
            <a:gdLst>
              <a:gd name="T0" fmla="*/ 17 w 207"/>
              <a:gd name="T1" fmla="*/ 66 h 68"/>
              <a:gd name="T2" fmla="*/ 6 w 207"/>
              <a:gd name="T3" fmla="*/ 62 h 68"/>
              <a:gd name="T4" fmla="*/ 6 w 207"/>
              <a:gd name="T5" fmla="*/ 40 h 68"/>
              <a:gd name="T6" fmla="*/ 104 w 207"/>
              <a:gd name="T7" fmla="*/ 0 h 68"/>
              <a:gd name="T8" fmla="*/ 104 w 207"/>
              <a:gd name="T9" fmla="*/ 0 h 68"/>
              <a:gd name="T10" fmla="*/ 201 w 207"/>
              <a:gd name="T11" fmla="*/ 40 h 68"/>
              <a:gd name="T12" fmla="*/ 201 w 207"/>
              <a:gd name="T13" fmla="*/ 62 h 68"/>
              <a:gd name="T14" fmla="*/ 180 w 207"/>
              <a:gd name="T15" fmla="*/ 62 h 68"/>
              <a:gd name="T16" fmla="*/ 104 w 207"/>
              <a:gd name="T17" fmla="*/ 30 h 68"/>
              <a:gd name="T18" fmla="*/ 104 w 207"/>
              <a:gd name="T19" fmla="*/ 30 h 68"/>
              <a:gd name="T20" fmla="*/ 28 w 207"/>
              <a:gd name="T21" fmla="*/ 62 h 68"/>
              <a:gd name="T22" fmla="*/ 17 w 207"/>
              <a:gd name="T23" fmla="*/ 6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68">
                <a:moveTo>
                  <a:pt x="17" y="66"/>
                </a:moveTo>
                <a:cubicBezTo>
                  <a:pt x="13" y="66"/>
                  <a:pt x="9" y="65"/>
                  <a:pt x="6" y="62"/>
                </a:cubicBezTo>
                <a:cubicBezTo>
                  <a:pt x="0" y="56"/>
                  <a:pt x="0" y="46"/>
                  <a:pt x="6" y="40"/>
                </a:cubicBezTo>
                <a:cubicBezTo>
                  <a:pt x="32" y="14"/>
                  <a:pt x="67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41" y="0"/>
                  <a:pt x="175" y="14"/>
                  <a:pt x="201" y="40"/>
                </a:cubicBezTo>
                <a:cubicBezTo>
                  <a:pt x="207" y="46"/>
                  <a:pt x="207" y="56"/>
                  <a:pt x="201" y="62"/>
                </a:cubicBezTo>
                <a:cubicBezTo>
                  <a:pt x="195" y="68"/>
                  <a:pt x="186" y="68"/>
                  <a:pt x="180" y="62"/>
                </a:cubicBezTo>
                <a:cubicBezTo>
                  <a:pt x="159" y="41"/>
                  <a:pt x="132" y="30"/>
                  <a:pt x="104" y="30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75" y="30"/>
                  <a:pt x="48" y="41"/>
                  <a:pt x="28" y="62"/>
                </a:cubicBezTo>
                <a:cubicBezTo>
                  <a:pt x="25" y="65"/>
                  <a:pt x="21" y="66"/>
                  <a:pt x="1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7" name="Freeform 860"/>
          <p:cNvSpPr>
            <a:spLocks/>
          </p:cNvSpPr>
          <p:nvPr/>
        </p:nvSpPr>
        <p:spPr bwMode="auto">
          <a:xfrm rot="17987352">
            <a:off x="6455917" y="4171948"/>
            <a:ext cx="102631" cy="28568"/>
          </a:xfrm>
          <a:custGeom>
            <a:avLst/>
            <a:gdLst>
              <a:gd name="T0" fmla="*/ 16 w 272"/>
              <a:gd name="T1" fmla="*/ 98 h 99"/>
              <a:gd name="T2" fmla="*/ 6 w 272"/>
              <a:gd name="T3" fmla="*/ 93 h 99"/>
              <a:gd name="T4" fmla="*/ 6 w 272"/>
              <a:gd name="T5" fmla="*/ 72 h 99"/>
              <a:gd name="T6" fmla="*/ 266 w 272"/>
              <a:gd name="T7" fmla="*/ 71 h 99"/>
              <a:gd name="T8" fmla="*/ 266 w 272"/>
              <a:gd name="T9" fmla="*/ 93 h 99"/>
              <a:gd name="T10" fmla="*/ 244 w 272"/>
              <a:gd name="T11" fmla="*/ 93 h 99"/>
              <a:gd name="T12" fmla="*/ 27 w 272"/>
              <a:gd name="T13" fmla="*/ 93 h 99"/>
              <a:gd name="T14" fmla="*/ 16 w 272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9">
                <a:moveTo>
                  <a:pt x="16" y="98"/>
                </a:moveTo>
                <a:cubicBezTo>
                  <a:pt x="12" y="98"/>
                  <a:pt x="9" y="96"/>
                  <a:pt x="6" y="93"/>
                </a:cubicBezTo>
                <a:cubicBezTo>
                  <a:pt x="0" y="87"/>
                  <a:pt x="0" y="78"/>
                  <a:pt x="6" y="72"/>
                </a:cubicBezTo>
                <a:cubicBezTo>
                  <a:pt x="77" y="0"/>
                  <a:pt x="194" y="0"/>
                  <a:pt x="266" y="71"/>
                </a:cubicBezTo>
                <a:cubicBezTo>
                  <a:pt x="272" y="77"/>
                  <a:pt x="272" y="87"/>
                  <a:pt x="266" y="93"/>
                </a:cubicBezTo>
                <a:cubicBezTo>
                  <a:pt x="260" y="99"/>
                  <a:pt x="250" y="99"/>
                  <a:pt x="244" y="93"/>
                </a:cubicBezTo>
                <a:cubicBezTo>
                  <a:pt x="184" y="33"/>
                  <a:pt x="87" y="33"/>
                  <a:pt x="27" y="93"/>
                </a:cubicBezTo>
                <a:cubicBezTo>
                  <a:pt x="24" y="96"/>
                  <a:pt x="20" y="98"/>
                  <a:pt x="16" y="98"/>
                </a:cubicBezTo>
                <a:close/>
              </a:path>
            </a:pathLst>
          </a:custGeom>
          <a:solidFill>
            <a:srgbClr val="289E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" name="Freeform 861"/>
          <p:cNvSpPr>
            <a:spLocks/>
          </p:cNvSpPr>
          <p:nvPr/>
        </p:nvSpPr>
        <p:spPr bwMode="auto">
          <a:xfrm rot="17987352">
            <a:off x="6533287" y="4200720"/>
            <a:ext cx="25658" cy="20632"/>
          </a:xfrm>
          <a:custGeom>
            <a:avLst/>
            <a:gdLst>
              <a:gd name="T0" fmla="*/ 55 w 67"/>
              <a:gd name="T1" fmla="*/ 12 h 67"/>
              <a:gd name="T2" fmla="*/ 55 w 67"/>
              <a:gd name="T3" fmla="*/ 55 h 67"/>
              <a:gd name="T4" fmla="*/ 12 w 67"/>
              <a:gd name="T5" fmla="*/ 55 h 67"/>
              <a:gd name="T6" fmla="*/ 12 w 67"/>
              <a:gd name="T7" fmla="*/ 12 h 67"/>
              <a:gd name="T8" fmla="*/ 55 w 67"/>
              <a:gd name="T9" fmla="*/ 1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67" y="24"/>
                  <a:pt x="67" y="43"/>
                  <a:pt x="55" y="55"/>
                </a:cubicBezTo>
                <a:cubicBezTo>
                  <a:pt x="43" y="67"/>
                  <a:pt x="24" y="67"/>
                  <a:pt x="12" y="55"/>
                </a:cubicBezTo>
                <a:cubicBezTo>
                  <a:pt x="0" y="43"/>
                  <a:pt x="0" y="24"/>
                  <a:pt x="12" y="12"/>
                </a:cubicBezTo>
                <a:cubicBezTo>
                  <a:pt x="24" y="0"/>
                  <a:pt x="43" y="0"/>
                  <a:pt x="55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Freeform 862"/>
          <p:cNvSpPr>
            <a:spLocks/>
          </p:cNvSpPr>
          <p:nvPr/>
        </p:nvSpPr>
        <p:spPr bwMode="auto">
          <a:xfrm rot="17987352">
            <a:off x="6550507" y="4187520"/>
            <a:ext cx="10263" cy="11110"/>
          </a:xfrm>
          <a:custGeom>
            <a:avLst/>
            <a:gdLst>
              <a:gd name="T0" fmla="*/ 11 w 26"/>
              <a:gd name="T1" fmla="*/ 1 h 39"/>
              <a:gd name="T2" fmla="*/ 0 w 26"/>
              <a:gd name="T3" fmla="*/ 17 h 39"/>
              <a:gd name="T4" fmla="*/ 2 w 26"/>
              <a:gd name="T5" fmla="*/ 18 h 39"/>
              <a:gd name="T6" fmla="*/ 6 w 26"/>
              <a:gd name="T7" fmla="*/ 18 h 39"/>
              <a:gd name="T8" fmla="*/ 6 w 26"/>
              <a:gd name="T9" fmla="*/ 38 h 39"/>
              <a:gd name="T10" fmla="*/ 7 w 26"/>
              <a:gd name="T11" fmla="*/ 39 h 39"/>
              <a:gd name="T12" fmla="*/ 18 w 26"/>
              <a:gd name="T13" fmla="*/ 39 h 39"/>
              <a:gd name="T14" fmla="*/ 20 w 26"/>
              <a:gd name="T15" fmla="*/ 38 h 39"/>
              <a:gd name="T16" fmla="*/ 20 w 26"/>
              <a:gd name="T17" fmla="*/ 18 h 39"/>
              <a:gd name="T18" fmla="*/ 24 w 26"/>
              <a:gd name="T19" fmla="*/ 18 h 39"/>
              <a:gd name="T20" fmla="*/ 26 w 26"/>
              <a:gd name="T21" fmla="*/ 17 h 39"/>
              <a:gd name="T22" fmla="*/ 14 w 26"/>
              <a:gd name="T23" fmla="*/ 1 h 39"/>
              <a:gd name="T24" fmla="*/ 13 w 26"/>
              <a:gd name="T25" fmla="*/ 0 h 39"/>
              <a:gd name="T26" fmla="*/ 11 w 26"/>
              <a:gd name="T27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9">
                <a:moveTo>
                  <a:pt x="11" y="1"/>
                </a:moveTo>
                <a:cubicBezTo>
                  <a:pt x="11" y="1"/>
                  <a:pt x="0" y="16"/>
                  <a:pt x="0" y="17"/>
                </a:cubicBezTo>
                <a:cubicBezTo>
                  <a:pt x="0" y="18"/>
                  <a:pt x="1" y="18"/>
                  <a:pt x="2" y="18"/>
                </a:cubicBezTo>
                <a:cubicBezTo>
                  <a:pt x="2" y="18"/>
                  <a:pt x="3" y="18"/>
                  <a:pt x="6" y="1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9"/>
                  <a:pt x="6" y="39"/>
                  <a:pt x="7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9" y="39"/>
                  <a:pt x="20" y="39"/>
                  <a:pt x="20" y="38"/>
                </a:cubicBezTo>
                <a:cubicBezTo>
                  <a:pt x="20" y="18"/>
                  <a:pt x="20" y="18"/>
                  <a:pt x="20" y="18"/>
                </a:cubicBezTo>
                <a:cubicBezTo>
                  <a:pt x="22" y="18"/>
                  <a:pt x="24" y="18"/>
                  <a:pt x="24" y="18"/>
                </a:cubicBezTo>
                <a:cubicBezTo>
                  <a:pt x="25" y="18"/>
                  <a:pt x="26" y="18"/>
                  <a:pt x="26" y="17"/>
                </a:cubicBezTo>
                <a:cubicBezTo>
                  <a:pt x="26" y="16"/>
                  <a:pt x="15" y="1"/>
                  <a:pt x="14" y="1"/>
                </a:cubicBezTo>
                <a:cubicBezTo>
                  <a:pt x="14" y="0"/>
                  <a:pt x="14" y="0"/>
                  <a:pt x="13" y="0"/>
                </a:cubicBezTo>
                <a:cubicBezTo>
                  <a:pt x="12" y="0"/>
                  <a:pt x="12" y="0"/>
                  <a:pt x="1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0" name="Freeform 863"/>
          <p:cNvSpPr>
            <a:spLocks/>
          </p:cNvSpPr>
          <p:nvPr/>
        </p:nvSpPr>
        <p:spPr bwMode="auto">
          <a:xfrm rot="17987352">
            <a:off x="6532317" y="4222585"/>
            <a:ext cx="8554" cy="11110"/>
          </a:xfrm>
          <a:custGeom>
            <a:avLst/>
            <a:gdLst>
              <a:gd name="T0" fmla="*/ 14 w 25"/>
              <a:gd name="T1" fmla="*/ 38 h 39"/>
              <a:gd name="T2" fmla="*/ 25 w 25"/>
              <a:gd name="T3" fmla="*/ 22 h 39"/>
              <a:gd name="T4" fmla="*/ 24 w 25"/>
              <a:gd name="T5" fmla="*/ 21 h 39"/>
              <a:gd name="T6" fmla="*/ 20 w 25"/>
              <a:gd name="T7" fmla="*/ 21 h 39"/>
              <a:gd name="T8" fmla="*/ 20 w 25"/>
              <a:gd name="T9" fmla="*/ 1 h 39"/>
              <a:gd name="T10" fmla="*/ 18 w 25"/>
              <a:gd name="T11" fmla="*/ 0 h 39"/>
              <a:gd name="T12" fmla="*/ 7 w 25"/>
              <a:gd name="T13" fmla="*/ 0 h 39"/>
              <a:gd name="T14" fmla="*/ 5 w 25"/>
              <a:gd name="T15" fmla="*/ 1 h 39"/>
              <a:gd name="T16" fmla="*/ 5 w 25"/>
              <a:gd name="T17" fmla="*/ 21 h 39"/>
              <a:gd name="T18" fmla="*/ 1 w 25"/>
              <a:gd name="T19" fmla="*/ 21 h 39"/>
              <a:gd name="T20" fmla="*/ 0 w 25"/>
              <a:gd name="T21" fmla="*/ 22 h 39"/>
              <a:gd name="T22" fmla="*/ 11 w 25"/>
              <a:gd name="T23" fmla="*/ 38 h 39"/>
              <a:gd name="T24" fmla="*/ 12 w 25"/>
              <a:gd name="T25" fmla="*/ 39 h 39"/>
              <a:gd name="T26" fmla="*/ 14 w 25"/>
              <a:gd name="T27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" h="39">
                <a:moveTo>
                  <a:pt x="14" y="38"/>
                </a:moveTo>
                <a:cubicBezTo>
                  <a:pt x="14" y="38"/>
                  <a:pt x="25" y="23"/>
                  <a:pt x="25" y="22"/>
                </a:cubicBezTo>
                <a:cubicBezTo>
                  <a:pt x="25" y="21"/>
                  <a:pt x="25" y="21"/>
                  <a:pt x="24" y="21"/>
                </a:cubicBezTo>
                <a:cubicBezTo>
                  <a:pt x="24" y="21"/>
                  <a:pt x="22" y="21"/>
                  <a:pt x="2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9" y="0"/>
                  <a:pt x="18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5" y="21"/>
                  <a:pt x="5" y="21"/>
                  <a:pt x="5" y="21"/>
                </a:cubicBezTo>
                <a:cubicBezTo>
                  <a:pt x="3" y="21"/>
                  <a:pt x="1" y="21"/>
                  <a:pt x="1" y="21"/>
                </a:cubicBezTo>
                <a:cubicBezTo>
                  <a:pt x="0" y="21"/>
                  <a:pt x="0" y="21"/>
                  <a:pt x="0" y="22"/>
                </a:cubicBezTo>
                <a:cubicBezTo>
                  <a:pt x="0" y="23"/>
                  <a:pt x="11" y="38"/>
                  <a:pt x="11" y="38"/>
                </a:cubicBezTo>
                <a:cubicBezTo>
                  <a:pt x="11" y="39"/>
                  <a:pt x="12" y="39"/>
                  <a:pt x="12" y="39"/>
                </a:cubicBezTo>
                <a:cubicBezTo>
                  <a:pt x="13" y="39"/>
                  <a:pt x="14" y="39"/>
                  <a:pt x="14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Freeform 127"/>
          <p:cNvSpPr>
            <a:spLocks noChangeAspect="1" noEditPoints="1"/>
          </p:cNvSpPr>
          <p:nvPr/>
        </p:nvSpPr>
        <p:spPr bwMode="auto">
          <a:xfrm>
            <a:off x="6500884" y="4504390"/>
            <a:ext cx="153947" cy="128291"/>
          </a:xfrm>
          <a:custGeom>
            <a:avLst/>
            <a:gdLst>
              <a:gd name="T0" fmla="*/ 188 w 210"/>
              <a:gd name="T1" fmla="*/ 56 h 136"/>
              <a:gd name="T2" fmla="*/ 160 w 210"/>
              <a:gd name="T3" fmla="*/ 51 h 136"/>
              <a:gd name="T4" fmla="*/ 162 w 210"/>
              <a:gd name="T5" fmla="*/ 34 h 136"/>
              <a:gd name="T6" fmla="*/ 162 w 210"/>
              <a:gd name="T7" fmla="*/ 17 h 136"/>
              <a:gd name="T8" fmla="*/ 132 w 210"/>
              <a:gd name="T9" fmla="*/ 26 h 136"/>
              <a:gd name="T10" fmla="*/ 146 w 210"/>
              <a:gd name="T11" fmla="*/ 32 h 136"/>
              <a:gd name="T12" fmla="*/ 66 w 210"/>
              <a:gd name="T13" fmla="*/ 23 h 136"/>
              <a:gd name="T14" fmla="*/ 96 w 210"/>
              <a:gd name="T15" fmla="*/ 3 h 136"/>
              <a:gd name="T16" fmla="*/ 66 w 210"/>
              <a:gd name="T17" fmla="*/ 14 h 136"/>
              <a:gd name="T18" fmla="*/ 25 w 210"/>
              <a:gd name="T19" fmla="*/ 26 h 136"/>
              <a:gd name="T20" fmla="*/ 34 w 210"/>
              <a:gd name="T21" fmla="*/ 51 h 136"/>
              <a:gd name="T22" fmla="*/ 52 w 210"/>
              <a:gd name="T23" fmla="*/ 50 h 136"/>
              <a:gd name="T24" fmla="*/ 40 w 210"/>
              <a:gd name="T25" fmla="*/ 55 h 136"/>
              <a:gd name="T26" fmla="*/ 40 w 210"/>
              <a:gd name="T27" fmla="*/ 136 h 136"/>
              <a:gd name="T28" fmla="*/ 56 w 210"/>
              <a:gd name="T29" fmla="*/ 58 h 136"/>
              <a:gd name="T30" fmla="*/ 97 w 210"/>
              <a:gd name="T31" fmla="*/ 86 h 136"/>
              <a:gd name="T32" fmla="*/ 101 w 210"/>
              <a:gd name="T33" fmla="*/ 99 h 136"/>
              <a:gd name="T34" fmla="*/ 96 w 210"/>
              <a:gd name="T35" fmla="*/ 105 h 136"/>
              <a:gd name="T36" fmla="*/ 91 w 210"/>
              <a:gd name="T37" fmla="*/ 104 h 136"/>
              <a:gd name="T38" fmla="*/ 94 w 210"/>
              <a:gd name="T39" fmla="*/ 108 h 136"/>
              <a:gd name="T40" fmla="*/ 102 w 210"/>
              <a:gd name="T41" fmla="*/ 113 h 136"/>
              <a:gd name="T42" fmla="*/ 104 w 210"/>
              <a:gd name="T43" fmla="*/ 101 h 136"/>
              <a:gd name="T44" fmla="*/ 121 w 210"/>
              <a:gd name="T45" fmla="*/ 98 h 136"/>
              <a:gd name="T46" fmla="*/ 170 w 210"/>
              <a:gd name="T47" fmla="*/ 136 h 136"/>
              <a:gd name="T48" fmla="*/ 187 w 210"/>
              <a:gd name="T49" fmla="*/ 59 h 136"/>
              <a:gd name="T50" fmla="*/ 167 w 210"/>
              <a:gd name="T51" fmla="*/ 71 h 136"/>
              <a:gd name="T52" fmla="*/ 167 w 210"/>
              <a:gd name="T53" fmla="*/ 61 h 136"/>
              <a:gd name="T54" fmla="*/ 153 w 210"/>
              <a:gd name="T55" fmla="*/ 59 h 136"/>
              <a:gd name="T56" fmla="*/ 148 w 210"/>
              <a:gd name="T57" fmla="*/ 46 h 136"/>
              <a:gd name="T58" fmla="*/ 167 w 210"/>
              <a:gd name="T59" fmla="*/ 91 h 136"/>
              <a:gd name="T60" fmla="*/ 136 w 210"/>
              <a:gd name="T61" fmla="*/ 92 h 136"/>
              <a:gd name="T62" fmla="*/ 48 w 210"/>
              <a:gd name="T63" fmla="*/ 46 h 136"/>
              <a:gd name="T64" fmla="*/ 30 w 210"/>
              <a:gd name="T65" fmla="*/ 39 h 136"/>
              <a:gd name="T66" fmla="*/ 38 w 210"/>
              <a:gd name="T67" fmla="*/ 35 h 136"/>
              <a:gd name="T68" fmla="*/ 53 w 210"/>
              <a:gd name="T69" fmla="*/ 38 h 136"/>
              <a:gd name="T70" fmla="*/ 48 w 210"/>
              <a:gd name="T71" fmla="*/ 46 h 136"/>
              <a:gd name="T72" fmla="*/ 40 w 210"/>
              <a:gd name="T73" fmla="*/ 129 h 136"/>
              <a:gd name="T74" fmla="*/ 40 w 210"/>
              <a:gd name="T75" fmla="*/ 61 h 136"/>
              <a:gd name="T76" fmla="*/ 36 w 210"/>
              <a:gd name="T77" fmla="*/ 96 h 136"/>
              <a:gd name="T78" fmla="*/ 55 w 210"/>
              <a:gd name="T79" fmla="*/ 65 h 136"/>
              <a:gd name="T80" fmla="*/ 56 w 210"/>
              <a:gd name="T81" fmla="*/ 30 h 136"/>
              <a:gd name="T82" fmla="*/ 30 w 210"/>
              <a:gd name="T83" fmla="*/ 26 h 136"/>
              <a:gd name="T84" fmla="*/ 62 w 210"/>
              <a:gd name="T85" fmla="*/ 19 h 136"/>
              <a:gd name="T86" fmla="*/ 60 w 210"/>
              <a:gd name="T87" fmla="*/ 36 h 136"/>
              <a:gd name="T88" fmla="*/ 110 w 210"/>
              <a:gd name="T89" fmla="*/ 74 h 136"/>
              <a:gd name="T90" fmla="*/ 60 w 210"/>
              <a:gd name="T91" fmla="*/ 36 h 136"/>
              <a:gd name="T92" fmla="*/ 124 w 210"/>
              <a:gd name="T93" fmla="*/ 92 h 136"/>
              <a:gd name="T94" fmla="*/ 122 w 210"/>
              <a:gd name="T95" fmla="*/ 80 h 136"/>
              <a:gd name="T96" fmla="*/ 130 w 210"/>
              <a:gd name="T97" fmla="*/ 92 h 136"/>
              <a:gd name="T98" fmla="*/ 136 w 210"/>
              <a:gd name="T99" fmla="*/ 98 h 136"/>
              <a:gd name="T100" fmla="*/ 176 w 210"/>
              <a:gd name="T101" fmla="*/ 94 h 136"/>
              <a:gd name="T102" fmla="*/ 176 w 210"/>
              <a:gd name="T103" fmla="*/ 62 h 136"/>
              <a:gd name="T104" fmla="*/ 170 w 210"/>
              <a:gd name="T105" fmla="*/ 12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0" h="136">
                <a:moveTo>
                  <a:pt x="187" y="59"/>
                </a:moveTo>
                <a:cubicBezTo>
                  <a:pt x="188" y="58"/>
                  <a:pt x="188" y="57"/>
                  <a:pt x="188" y="56"/>
                </a:cubicBezTo>
                <a:cubicBezTo>
                  <a:pt x="188" y="53"/>
                  <a:pt x="186" y="51"/>
                  <a:pt x="184" y="51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5" y="34"/>
                  <a:pt x="167" y="28"/>
                  <a:pt x="167" y="26"/>
                </a:cubicBezTo>
                <a:cubicBezTo>
                  <a:pt x="167" y="23"/>
                  <a:pt x="165" y="17"/>
                  <a:pt x="162" y="17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35" y="20"/>
                  <a:pt x="132" y="23"/>
                  <a:pt x="132" y="26"/>
                </a:cubicBezTo>
                <a:cubicBezTo>
                  <a:pt x="132" y="28"/>
                  <a:pt x="135" y="31"/>
                  <a:pt x="137" y="31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31" y="77"/>
                  <a:pt x="131" y="77"/>
                  <a:pt x="131" y="77"/>
                </a:cubicBezTo>
                <a:cubicBezTo>
                  <a:pt x="94" y="66"/>
                  <a:pt x="71" y="31"/>
                  <a:pt x="66" y="23"/>
                </a:cubicBezTo>
                <a:cubicBezTo>
                  <a:pt x="71" y="17"/>
                  <a:pt x="83" y="9"/>
                  <a:pt x="92" y="7"/>
                </a:cubicBezTo>
                <a:cubicBezTo>
                  <a:pt x="95" y="6"/>
                  <a:pt x="96" y="6"/>
                  <a:pt x="96" y="3"/>
                </a:cubicBezTo>
                <a:cubicBezTo>
                  <a:pt x="96" y="0"/>
                  <a:pt x="93" y="0"/>
                  <a:pt x="93" y="0"/>
                </a:cubicBezTo>
                <a:cubicBezTo>
                  <a:pt x="81" y="3"/>
                  <a:pt x="72" y="8"/>
                  <a:pt x="6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0" y="14"/>
                  <a:pt x="25" y="19"/>
                  <a:pt x="25" y="26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45"/>
                  <a:pt x="28" y="51"/>
                  <a:pt x="3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9" y="51"/>
                  <a:pt x="50" y="50"/>
                  <a:pt x="52" y="50"/>
                </a:cubicBezTo>
                <a:cubicBezTo>
                  <a:pt x="51" y="52"/>
                  <a:pt x="51" y="54"/>
                  <a:pt x="50" y="56"/>
                </a:cubicBezTo>
                <a:cubicBezTo>
                  <a:pt x="47" y="55"/>
                  <a:pt x="44" y="55"/>
                  <a:pt x="40" y="55"/>
                </a:cubicBezTo>
                <a:cubicBezTo>
                  <a:pt x="18" y="55"/>
                  <a:pt x="0" y="73"/>
                  <a:pt x="0" y="95"/>
                </a:cubicBezTo>
                <a:cubicBezTo>
                  <a:pt x="0" y="117"/>
                  <a:pt x="18" y="136"/>
                  <a:pt x="40" y="136"/>
                </a:cubicBezTo>
                <a:cubicBezTo>
                  <a:pt x="63" y="136"/>
                  <a:pt x="81" y="117"/>
                  <a:pt x="81" y="95"/>
                </a:cubicBezTo>
                <a:cubicBezTo>
                  <a:pt x="81" y="79"/>
                  <a:pt x="71" y="65"/>
                  <a:pt x="56" y="58"/>
                </a:cubicBezTo>
                <a:cubicBezTo>
                  <a:pt x="57" y="55"/>
                  <a:pt x="58" y="50"/>
                  <a:pt x="58" y="46"/>
                </a:cubicBezTo>
                <a:cubicBezTo>
                  <a:pt x="65" y="55"/>
                  <a:pt x="81" y="73"/>
                  <a:pt x="97" y="86"/>
                </a:cubicBezTo>
                <a:cubicBezTo>
                  <a:pt x="96" y="87"/>
                  <a:pt x="96" y="88"/>
                  <a:pt x="96" y="88"/>
                </a:cubicBezTo>
                <a:cubicBezTo>
                  <a:pt x="96" y="93"/>
                  <a:pt x="98" y="96"/>
                  <a:pt x="101" y="9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6" y="105"/>
                  <a:pt x="96" y="105"/>
                  <a:pt x="96" y="105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6" y="102"/>
                  <a:pt x="108" y="103"/>
                  <a:pt x="111" y="103"/>
                </a:cubicBezTo>
                <a:cubicBezTo>
                  <a:pt x="114" y="103"/>
                  <a:pt x="118" y="101"/>
                  <a:pt x="121" y="98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31" y="119"/>
                  <a:pt x="148" y="136"/>
                  <a:pt x="170" y="136"/>
                </a:cubicBezTo>
                <a:cubicBezTo>
                  <a:pt x="192" y="136"/>
                  <a:pt x="210" y="117"/>
                  <a:pt x="210" y="95"/>
                </a:cubicBezTo>
                <a:cubicBezTo>
                  <a:pt x="210" y="79"/>
                  <a:pt x="201" y="66"/>
                  <a:pt x="187" y="59"/>
                </a:cubicBezTo>
                <a:moveTo>
                  <a:pt x="167" y="61"/>
                </a:moveTo>
                <a:cubicBezTo>
                  <a:pt x="167" y="71"/>
                  <a:pt x="167" y="71"/>
                  <a:pt x="167" y="71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4" y="62"/>
                  <a:pt x="166" y="61"/>
                  <a:pt x="167" y="61"/>
                </a:cubicBezTo>
                <a:moveTo>
                  <a:pt x="148" y="46"/>
                </a:moveTo>
                <a:cubicBezTo>
                  <a:pt x="153" y="59"/>
                  <a:pt x="153" y="59"/>
                  <a:pt x="153" y="59"/>
                </a:cubicBezTo>
                <a:cubicBezTo>
                  <a:pt x="148" y="61"/>
                  <a:pt x="144" y="64"/>
                  <a:pt x="141" y="67"/>
                </a:cubicBezTo>
                <a:lnTo>
                  <a:pt x="148" y="46"/>
                </a:lnTo>
                <a:close/>
                <a:moveTo>
                  <a:pt x="156" y="64"/>
                </a:moveTo>
                <a:cubicBezTo>
                  <a:pt x="167" y="91"/>
                  <a:pt x="167" y="91"/>
                  <a:pt x="167" y="91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7" y="80"/>
                  <a:pt x="145" y="69"/>
                  <a:pt x="156" y="64"/>
                </a:cubicBezTo>
                <a:moveTo>
                  <a:pt x="48" y="46"/>
                </a:moveTo>
                <a:cubicBezTo>
                  <a:pt x="34" y="46"/>
                  <a:pt x="34" y="46"/>
                  <a:pt x="34" y="46"/>
                </a:cubicBezTo>
                <a:cubicBezTo>
                  <a:pt x="30" y="46"/>
                  <a:pt x="30" y="43"/>
                  <a:pt x="30" y="39"/>
                </a:cubicBezTo>
                <a:cubicBezTo>
                  <a:pt x="30" y="35"/>
                  <a:pt x="30" y="35"/>
                  <a:pt x="30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3" y="37"/>
                  <a:pt x="53" y="38"/>
                  <a:pt x="53" y="38"/>
                </a:cubicBezTo>
                <a:cubicBezTo>
                  <a:pt x="53" y="40"/>
                  <a:pt x="53" y="42"/>
                  <a:pt x="52" y="44"/>
                </a:cubicBezTo>
                <a:cubicBezTo>
                  <a:pt x="51" y="45"/>
                  <a:pt x="49" y="46"/>
                  <a:pt x="48" y="46"/>
                </a:cubicBezTo>
                <a:moveTo>
                  <a:pt x="74" y="95"/>
                </a:moveTo>
                <a:cubicBezTo>
                  <a:pt x="74" y="114"/>
                  <a:pt x="59" y="129"/>
                  <a:pt x="40" y="129"/>
                </a:cubicBezTo>
                <a:cubicBezTo>
                  <a:pt x="22" y="129"/>
                  <a:pt x="6" y="114"/>
                  <a:pt x="6" y="95"/>
                </a:cubicBezTo>
                <a:cubicBezTo>
                  <a:pt x="6" y="76"/>
                  <a:pt x="22" y="61"/>
                  <a:pt x="40" y="61"/>
                </a:cubicBezTo>
                <a:cubicBezTo>
                  <a:pt x="43" y="61"/>
                  <a:pt x="46" y="62"/>
                  <a:pt x="49" y="62"/>
                </a:cubicBezTo>
                <a:cubicBezTo>
                  <a:pt x="44" y="84"/>
                  <a:pt x="37" y="96"/>
                  <a:pt x="36" y="96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99"/>
                  <a:pt x="50" y="87"/>
                  <a:pt x="55" y="65"/>
                </a:cubicBezTo>
                <a:cubicBezTo>
                  <a:pt x="66" y="70"/>
                  <a:pt x="74" y="82"/>
                  <a:pt x="74" y="95"/>
                </a:cubicBezTo>
                <a:moveTo>
                  <a:pt x="56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3" y="19"/>
                  <a:pt x="36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59" y="23"/>
                  <a:pt x="57" y="27"/>
                  <a:pt x="56" y="30"/>
                </a:cubicBezTo>
                <a:moveTo>
                  <a:pt x="60" y="36"/>
                </a:moveTo>
                <a:cubicBezTo>
                  <a:pt x="60" y="35"/>
                  <a:pt x="61" y="32"/>
                  <a:pt x="63" y="29"/>
                </a:cubicBezTo>
                <a:cubicBezTo>
                  <a:pt x="69" y="39"/>
                  <a:pt x="85" y="61"/>
                  <a:pt x="110" y="74"/>
                </a:cubicBezTo>
                <a:cubicBezTo>
                  <a:pt x="105" y="75"/>
                  <a:pt x="102" y="77"/>
                  <a:pt x="99" y="80"/>
                </a:cubicBezTo>
                <a:cubicBezTo>
                  <a:pt x="84" y="66"/>
                  <a:pt x="67" y="46"/>
                  <a:pt x="60" y="36"/>
                </a:cubicBezTo>
                <a:moveTo>
                  <a:pt x="130" y="92"/>
                </a:moveTo>
                <a:cubicBezTo>
                  <a:pt x="124" y="92"/>
                  <a:pt x="124" y="92"/>
                  <a:pt x="124" y="92"/>
                </a:cubicBezTo>
                <a:cubicBezTo>
                  <a:pt x="124" y="91"/>
                  <a:pt x="125" y="90"/>
                  <a:pt x="125" y="88"/>
                </a:cubicBezTo>
                <a:cubicBezTo>
                  <a:pt x="125" y="85"/>
                  <a:pt x="124" y="82"/>
                  <a:pt x="122" y="80"/>
                </a:cubicBezTo>
                <a:cubicBezTo>
                  <a:pt x="125" y="81"/>
                  <a:pt x="128" y="82"/>
                  <a:pt x="131" y="83"/>
                </a:cubicBezTo>
                <a:cubicBezTo>
                  <a:pt x="130" y="86"/>
                  <a:pt x="130" y="89"/>
                  <a:pt x="130" y="92"/>
                </a:cubicBezTo>
                <a:moveTo>
                  <a:pt x="170" y="129"/>
                </a:moveTo>
                <a:cubicBezTo>
                  <a:pt x="152" y="129"/>
                  <a:pt x="137" y="116"/>
                  <a:pt x="136" y="98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92" y="65"/>
                  <a:pt x="204" y="79"/>
                  <a:pt x="204" y="95"/>
                </a:cubicBezTo>
                <a:cubicBezTo>
                  <a:pt x="204" y="114"/>
                  <a:pt x="188" y="129"/>
                  <a:pt x="170" y="129"/>
                </a:cubicBezTo>
              </a:path>
            </a:pathLst>
          </a:custGeom>
          <a:solidFill>
            <a:srgbClr val="289E96"/>
          </a:solidFill>
        </p:spPr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Freeform 11"/>
          <p:cNvSpPr>
            <a:spLocks/>
          </p:cNvSpPr>
          <p:nvPr/>
        </p:nvSpPr>
        <p:spPr bwMode="auto">
          <a:xfrm>
            <a:off x="6724663" y="4423998"/>
            <a:ext cx="952252" cy="128289"/>
          </a:xfrm>
          <a:custGeom>
            <a:avLst/>
            <a:gdLst/>
            <a:ahLst/>
            <a:cxnLst>
              <a:cxn ang="0">
                <a:pos x="352" y="30"/>
              </a:cxn>
              <a:cxn ang="0">
                <a:pos x="169" y="0"/>
              </a:cxn>
              <a:cxn ang="0">
                <a:pos x="0" y="30"/>
              </a:cxn>
            </a:cxnLst>
            <a:rect l="0" t="0" r="r" b="b"/>
            <a:pathLst>
              <a:path w="352" h="30">
                <a:moveTo>
                  <a:pt x="352" y="30"/>
                </a:moveTo>
                <a:cubicBezTo>
                  <a:pt x="307" y="7"/>
                  <a:pt x="245" y="0"/>
                  <a:pt x="169" y="0"/>
                </a:cubicBezTo>
                <a:cubicBezTo>
                  <a:pt x="114" y="0"/>
                  <a:pt x="35" y="19"/>
                  <a:pt x="0" y="30"/>
                </a:cubicBezTo>
              </a:path>
            </a:pathLst>
          </a:cu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6" tIns="45708" rIns="91416" bIns="45708"/>
          <a:lstStyle/>
          <a:p>
            <a:pPr defTabSz="12194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3" name="Picture 6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3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9652" y="3835625"/>
            <a:ext cx="185269" cy="2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" name="Picture 6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3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03541" y="4141296"/>
            <a:ext cx="185269" cy="2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5" name="Picture 6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3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11323" y="4475782"/>
            <a:ext cx="185269" cy="2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6" name="Teardrop 623"/>
          <p:cNvSpPr>
            <a:spLocks noChangeAspect="1"/>
          </p:cNvSpPr>
          <p:nvPr/>
        </p:nvSpPr>
        <p:spPr bwMode="auto">
          <a:xfrm rot="2888719">
            <a:off x="6209001" y="3980315"/>
            <a:ext cx="260001" cy="203147"/>
          </a:xfrm>
          <a:prstGeom prst="teardrop">
            <a:avLst/>
          </a:prstGeom>
          <a:solidFill>
            <a:srgbClr val="FFFF00">
              <a:alpha val="67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1219074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None/>
              <a:defRPr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7" name="Teardrop 624"/>
          <p:cNvSpPr>
            <a:spLocks noChangeAspect="1"/>
          </p:cNvSpPr>
          <p:nvPr/>
        </p:nvSpPr>
        <p:spPr bwMode="auto">
          <a:xfrm rot="2461216">
            <a:off x="6232666" y="4348732"/>
            <a:ext cx="203147" cy="260001"/>
          </a:xfrm>
          <a:prstGeom prst="teardrop">
            <a:avLst/>
          </a:prstGeom>
          <a:solidFill>
            <a:srgbClr val="FFFF00">
              <a:alpha val="67000"/>
            </a:srgbClr>
          </a:solidFill>
          <a:ln w="9525" cap="flat">
            <a:solidFill>
              <a:srgbClr val="C6D9F1">
                <a:alpha val="2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defTabSz="1219074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None/>
              <a:defRPr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5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61234" y="4389784"/>
            <a:ext cx="147599" cy="17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77105" y="3982678"/>
            <a:ext cx="139663" cy="17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" name="Rectangle 633"/>
          <p:cNvSpPr>
            <a:spLocks noChangeArrowheads="1"/>
          </p:cNvSpPr>
          <p:nvPr/>
        </p:nvSpPr>
        <p:spPr bwMode="auto">
          <a:xfrm>
            <a:off x="6225357" y="3321671"/>
            <a:ext cx="16204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822782">
              <a:buSzPct val="100000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用户级安全策略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61" name="图片 36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0314" y="4188921"/>
            <a:ext cx="314243" cy="297633"/>
          </a:xfrm>
          <a:prstGeom prst="rect">
            <a:avLst/>
          </a:prstGeom>
        </p:spPr>
      </p:pic>
      <p:grpSp>
        <p:nvGrpSpPr>
          <p:cNvPr id="362" name="组合 59"/>
          <p:cNvGrpSpPr/>
          <p:nvPr/>
        </p:nvGrpSpPr>
        <p:grpSpPr>
          <a:xfrm>
            <a:off x="4992977" y="4121412"/>
            <a:ext cx="282167" cy="411677"/>
            <a:chOff x="10318750" y="3562350"/>
            <a:chExt cx="346075" cy="493713"/>
          </a:xfrm>
          <a:solidFill>
            <a:schemeClr val="bg1">
              <a:lumMod val="50000"/>
            </a:schemeClr>
          </a:solidFill>
        </p:grpSpPr>
        <p:sp>
          <p:nvSpPr>
            <p:cNvPr id="363" name="Freeform 32"/>
            <p:cNvSpPr>
              <a:spLocks/>
            </p:cNvSpPr>
            <p:nvPr/>
          </p:nvSpPr>
          <p:spPr bwMode="auto">
            <a:xfrm>
              <a:off x="10412413" y="3640138"/>
              <a:ext cx="41275" cy="123825"/>
            </a:xfrm>
            <a:custGeom>
              <a:avLst/>
              <a:gdLst/>
              <a:ahLst/>
              <a:cxnLst>
                <a:cxn ang="0">
                  <a:pos x="203" y="486"/>
                </a:cxn>
                <a:cxn ang="0">
                  <a:pos x="163" y="445"/>
                </a:cxn>
                <a:cxn ang="0">
                  <a:pos x="136" y="391"/>
                </a:cxn>
                <a:cxn ang="0">
                  <a:pos x="122" y="351"/>
                </a:cxn>
                <a:cxn ang="0">
                  <a:pos x="122" y="297"/>
                </a:cxn>
                <a:cxn ang="0">
                  <a:pos x="122" y="243"/>
                </a:cxn>
                <a:cxn ang="0">
                  <a:pos x="136" y="203"/>
                </a:cxn>
                <a:cxn ang="0">
                  <a:pos x="163" y="149"/>
                </a:cxn>
                <a:cxn ang="0">
                  <a:pos x="203" y="95"/>
                </a:cxn>
                <a:cxn ang="0">
                  <a:pos x="217" y="81"/>
                </a:cxn>
                <a:cxn ang="0">
                  <a:pos x="217" y="54"/>
                </a:cxn>
                <a:cxn ang="0">
                  <a:pos x="217" y="41"/>
                </a:cxn>
                <a:cxn ang="0">
                  <a:pos x="203" y="14"/>
                </a:cxn>
                <a:cxn ang="0">
                  <a:pos x="190" y="0"/>
                </a:cxn>
                <a:cxn ang="0">
                  <a:pos x="163" y="0"/>
                </a:cxn>
                <a:cxn ang="0">
                  <a:pos x="136" y="0"/>
                </a:cxn>
                <a:cxn ang="0">
                  <a:pos x="122" y="14"/>
                </a:cxn>
                <a:cxn ang="0">
                  <a:pos x="68" y="81"/>
                </a:cxn>
                <a:cxn ang="0">
                  <a:pos x="27" y="162"/>
                </a:cxn>
                <a:cxn ang="0">
                  <a:pos x="14" y="230"/>
                </a:cxn>
                <a:cxn ang="0">
                  <a:pos x="0" y="297"/>
                </a:cxn>
                <a:cxn ang="0">
                  <a:pos x="14" y="364"/>
                </a:cxn>
                <a:cxn ang="0">
                  <a:pos x="41" y="445"/>
                </a:cxn>
                <a:cxn ang="0">
                  <a:pos x="68" y="513"/>
                </a:cxn>
                <a:cxn ang="0">
                  <a:pos x="122" y="567"/>
                </a:cxn>
                <a:cxn ang="0">
                  <a:pos x="136" y="580"/>
                </a:cxn>
                <a:cxn ang="0">
                  <a:pos x="163" y="580"/>
                </a:cxn>
                <a:cxn ang="0">
                  <a:pos x="190" y="580"/>
                </a:cxn>
                <a:cxn ang="0">
                  <a:pos x="203" y="567"/>
                </a:cxn>
                <a:cxn ang="0">
                  <a:pos x="217" y="553"/>
                </a:cxn>
                <a:cxn ang="0">
                  <a:pos x="217" y="540"/>
                </a:cxn>
                <a:cxn ang="0">
                  <a:pos x="217" y="513"/>
                </a:cxn>
                <a:cxn ang="0">
                  <a:pos x="203" y="486"/>
                </a:cxn>
              </a:cxnLst>
              <a:rect l="0" t="0" r="r" b="b"/>
              <a:pathLst>
                <a:path w="217" h="580">
                  <a:moveTo>
                    <a:pt x="203" y="486"/>
                  </a:moveTo>
                  <a:lnTo>
                    <a:pt x="163" y="445"/>
                  </a:lnTo>
                  <a:lnTo>
                    <a:pt x="136" y="391"/>
                  </a:lnTo>
                  <a:lnTo>
                    <a:pt x="122" y="351"/>
                  </a:lnTo>
                  <a:lnTo>
                    <a:pt x="122" y="297"/>
                  </a:lnTo>
                  <a:lnTo>
                    <a:pt x="122" y="243"/>
                  </a:lnTo>
                  <a:lnTo>
                    <a:pt x="136" y="203"/>
                  </a:lnTo>
                  <a:lnTo>
                    <a:pt x="163" y="149"/>
                  </a:lnTo>
                  <a:lnTo>
                    <a:pt x="203" y="95"/>
                  </a:lnTo>
                  <a:lnTo>
                    <a:pt x="217" y="81"/>
                  </a:lnTo>
                  <a:lnTo>
                    <a:pt x="217" y="54"/>
                  </a:lnTo>
                  <a:lnTo>
                    <a:pt x="217" y="41"/>
                  </a:lnTo>
                  <a:lnTo>
                    <a:pt x="203" y="14"/>
                  </a:lnTo>
                  <a:lnTo>
                    <a:pt x="190" y="0"/>
                  </a:lnTo>
                  <a:lnTo>
                    <a:pt x="163" y="0"/>
                  </a:lnTo>
                  <a:lnTo>
                    <a:pt x="136" y="0"/>
                  </a:lnTo>
                  <a:lnTo>
                    <a:pt x="122" y="14"/>
                  </a:lnTo>
                  <a:lnTo>
                    <a:pt x="68" y="81"/>
                  </a:lnTo>
                  <a:lnTo>
                    <a:pt x="27" y="162"/>
                  </a:lnTo>
                  <a:lnTo>
                    <a:pt x="14" y="230"/>
                  </a:lnTo>
                  <a:lnTo>
                    <a:pt x="0" y="297"/>
                  </a:lnTo>
                  <a:lnTo>
                    <a:pt x="14" y="364"/>
                  </a:lnTo>
                  <a:lnTo>
                    <a:pt x="41" y="445"/>
                  </a:lnTo>
                  <a:lnTo>
                    <a:pt x="68" y="513"/>
                  </a:lnTo>
                  <a:lnTo>
                    <a:pt x="122" y="567"/>
                  </a:lnTo>
                  <a:lnTo>
                    <a:pt x="136" y="580"/>
                  </a:lnTo>
                  <a:lnTo>
                    <a:pt x="163" y="580"/>
                  </a:lnTo>
                  <a:lnTo>
                    <a:pt x="190" y="580"/>
                  </a:lnTo>
                  <a:lnTo>
                    <a:pt x="203" y="567"/>
                  </a:lnTo>
                  <a:lnTo>
                    <a:pt x="217" y="553"/>
                  </a:lnTo>
                  <a:lnTo>
                    <a:pt x="217" y="540"/>
                  </a:lnTo>
                  <a:lnTo>
                    <a:pt x="217" y="513"/>
                  </a:lnTo>
                  <a:lnTo>
                    <a:pt x="203" y="4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4" name="Freeform 33"/>
            <p:cNvSpPr>
              <a:spLocks/>
            </p:cNvSpPr>
            <p:nvPr/>
          </p:nvSpPr>
          <p:spPr bwMode="auto">
            <a:xfrm>
              <a:off x="10366375" y="3602038"/>
              <a:ext cx="53975" cy="201612"/>
            </a:xfrm>
            <a:custGeom>
              <a:avLst/>
              <a:gdLst/>
              <a:ahLst/>
              <a:cxnLst>
                <a:cxn ang="0">
                  <a:pos x="189" y="917"/>
                </a:cxn>
                <a:cxn ang="0">
                  <a:pos x="203" y="931"/>
                </a:cxn>
                <a:cxn ang="0">
                  <a:pos x="230" y="944"/>
                </a:cxn>
                <a:cxn ang="0">
                  <a:pos x="243" y="931"/>
                </a:cxn>
                <a:cxn ang="0">
                  <a:pos x="270" y="917"/>
                </a:cxn>
                <a:cxn ang="0">
                  <a:pos x="284" y="904"/>
                </a:cxn>
                <a:cxn ang="0">
                  <a:pos x="284" y="877"/>
                </a:cxn>
                <a:cxn ang="0">
                  <a:pos x="284" y="863"/>
                </a:cxn>
                <a:cxn ang="0">
                  <a:pos x="270" y="836"/>
                </a:cxn>
                <a:cxn ang="0">
                  <a:pos x="270" y="836"/>
                </a:cxn>
                <a:cxn ang="0">
                  <a:pos x="203" y="755"/>
                </a:cxn>
                <a:cxn ang="0">
                  <a:pos x="149" y="661"/>
                </a:cxn>
                <a:cxn ang="0">
                  <a:pos x="121" y="566"/>
                </a:cxn>
                <a:cxn ang="0">
                  <a:pos x="108" y="472"/>
                </a:cxn>
                <a:cxn ang="0">
                  <a:pos x="121" y="364"/>
                </a:cxn>
                <a:cxn ang="0">
                  <a:pos x="149" y="270"/>
                </a:cxn>
                <a:cxn ang="0">
                  <a:pos x="203" y="175"/>
                </a:cxn>
                <a:cxn ang="0">
                  <a:pos x="270" y="94"/>
                </a:cxn>
                <a:cxn ang="0">
                  <a:pos x="284" y="81"/>
                </a:cxn>
                <a:cxn ang="0">
                  <a:pos x="284" y="54"/>
                </a:cxn>
                <a:cxn ang="0">
                  <a:pos x="284" y="27"/>
                </a:cxn>
                <a:cxn ang="0">
                  <a:pos x="270" y="13"/>
                </a:cxn>
                <a:cxn ang="0">
                  <a:pos x="243" y="0"/>
                </a:cxn>
                <a:cxn ang="0">
                  <a:pos x="230" y="0"/>
                </a:cxn>
                <a:cxn ang="0">
                  <a:pos x="203" y="0"/>
                </a:cxn>
                <a:cxn ang="0">
                  <a:pos x="189" y="13"/>
                </a:cxn>
                <a:cxn ang="0">
                  <a:pos x="108" y="108"/>
                </a:cxn>
                <a:cxn ang="0">
                  <a:pos x="40" y="229"/>
                </a:cxn>
                <a:cxn ang="0">
                  <a:pos x="13" y="351"/>
                </a:cxn>
                <a:cxn ang="0">
                  <a:pos x="0" y="472"/>
                </a:cxn>
                <a:cxn ang="0">
                  <a:pos x="13" y="593"/>
                </a:cxn>
                <a:cxn ang="0">
                  <a:pos x="40" y="715"/>
                </a:cxn>
                <a:cxn ang="0">
                  <a:pos x="108" y="823"/>
                </a:cxn>
                <a:cxn ang="0">
                  <a:pos x="189" y="917"/>
                </a:cxn>
              </a:cxnLst>
              <a:rect l="0" t="0" r="r" b="b"/>
              <a:pathLst>
                <a:path w="284" h="944">
                  <a:moveTo>
                    <a:pt x="189" y="917"/>
                  </a:moveTo>
                  <a:lnTo>
                    <a:pt x="203" y="931"/>
                  </a:lnTo>
                  <a:lnTo>
                    <a:pt x="230" y="944"/>
                  </a:lnTo>
                  <a:lnTo>
                    <a:pt x="243" y="931"/>
                  </a:lnTo>
                  <a:lnTo>
                    <a:pt x="270" y="917"/>
                  </a:lnTo>
                  <a:lnTo>
                    <a:pt x="284" y="904"/>
                  </a:lnTo>
                  <a:lnTo>
                    <a:pt x="284" y="877"/>
                  </a:lnTo>
                  <a:lnTo>
                    <a:pt x="284" y="863"/>
                  </a:lnTo>
                  <a:lnTo>
                    <a:pt x="270" y="836"/>
                  </a:lnTo>
                  <a:lnTo>
                    <a:pt x="270" y="836"/>
                  </a:lnTo>
                  <a:lnTo>
                    <a:pt x="203" y="755"/>
                  </a:lnTo>
                  <a:lnTo>
                    <a:pt x="149" y="661"/>
                  </a:lnTo>
                  <a:lnTo>
                    <a:pt x="121" y="566"/>
                  </a:lnTo>
                  <a:lnTo>
                    <a:pt x="108" y="472"/>
                  </a:lnTo>
                  <a:lnTo>
                    <a:pt x="121" y="364"/>
                  </a:lnTo>
                  <a:lnTo>
                    <a:pt x="149" y="270"/>
                  </a:lnTo>
                  <a:lnTo>
                    <a:pt x="203" y="175"/>
                  </a:lnTo>
                  <a:lnTo>
                    <a:pt x="270" y="94"/>
                  </a:lnTo>
                  <a:lnTo>
                    <a:pt x="284" y="81"/>
                  </a:lnTo>
                  <a:lnTo>
                    <a:pt x="284" y="54"/>
                  </a:lnTo>
                  <a:lnTo>
                    <a:pt x="284" y="27"/>
                  </a:lnTo>
                  <a:lnTo>
                    <a:pt x="270" y="13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03" y="0"/>
                  </a:lnTo>
                  <a:lnTo>
                    <a:pt x="189" y="13"/>
                  </a:lnTo>
                  <a:lnTo>
                    <a:pt x="108" y="108"/>
                  </a:lnTo>
                  <a:lnTo>
                    <a:pt x="40" y="229"/>
                  </a:lnTo>
                  <a:lnTo>
                    <a:pt x="13" y="351"/>
                  </a:lnTo>
                  <a:lnTo>
                    <a:pt x="0" y="472"/>
                  </a:lnTo>
                  <a:lnTo>
                    <a:pt x="13" y="593"/>
                  </a:lnTo>
                  <a:lnTo>
                    <a:pt x="40" y="715"/>
                  </a:lnTo>
                  <a:lnTo>
                    <a:pt x="108" y="823"/>
                  </a:lnTo>
                  <a:lnTo>
                    <a:pt x="189" y="9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5" name="Freeform 34"/>
            <p:cNvSpPr>
              <a:spLocks/>
            </p:cNvSpPr>
            <p:nvPr/>
          </p:nvSpPr>
          <p:spPr bwMode="auto">
            <a:xfrm>
              <a:off x="10318750" y="3565525"/>
              <a:ext cx="68263" cy="277813"/>
            </a:xfrm>
            <a:custGeom>
              <a:avLst/>
              <a:gdLst/>
              <a:ahLst/>
              <a:cxnLst>
                <a:cxn ang="0">
                  <a:pos x="311" y="1309"/>
                </a:cxn>
                <a:cxn ang="0">
                  <a:pos x="338" y="1296"/>
                </a:cxn>
                <a:cxn ang="0">
                  <a:pos x="351" y="1282"/>
                </a:cxn>
                <a:cxn ang="0">
                  <a:pos x="365" y="1269"/>
                </a:cxn>
                <a:cxn ang="0">
                  <a:pos x="365" y="1242"/>
                </a:cxn>
                <a:cxn ang="0">
                  <a:pos x="365" y="1228"/>
                </a:cxn>
                <a:cxn ang="0">
                  <a:pos x="351" y="1201"/>
                </a:cxn>
                <a:cxn ang="0">
                  <a:pos x="351" y="1201"/>
                </a:cxn>
                <a:cxn ang="0">
                  <a:pos x="297" y="1147"/>
                </a:cxn>
                <a:cxn ang="0">
                  <a:pos x="243" y="1066"/>
                </a:cxn>
                <a:cxn ang="0">
                  <a:pos x="203" y="999"/>
                </a:cxn>
                <a:cxn ang="0">
                  <a:pos x="176" y="931"/>
                </a:cxn>
                <a:cxn ang="0">
                  <a:pos x="148" y="850"/>
                </a:cxn>
                <a:cxn ang="0">
                  <a:pos x="121" y="769"/>
                </a:cxn>
                <a:cxn ang="0">
                  <a:pos x="108" y="702"/>
                </a:cxn>
                <a:cxn ang="0">
                  <a:pos x="108" y="621"/>
                </a:cxn>
                <a:cxn ang="0">
                  <a:pos x="108" y="540"/>
                </a:cxn>
                <a:cxn ang="0">
                  <a:pos x="121" y="473"/>
                </a:cxn>
                <a:cxn ang="0">
                  <a:pos x="135" y="405"/>
                </a:cxn>
                <a:cxn ang="0">
                  <a:pos x="162" y="338"/>
                </a:cxn>
                <a:cxn ang="0">
                  <a:pos x="189" y="270"/>
                </a:cxn>
                <a:cxn ang="0">
                  <a:pos x="230" y="203"/>
                </a:cxn>
                <a:cxn ang="0">
                  <a:pos x="270" y="149"/>
                </a:cxn>
                <a:cxn ang="0">
                  <a:pos x="324" y="95"/>
                </a:cxn>
                <a:cxn ang="0">
                  <a:pos x="338" y="68"/>
                </a:cxn>
                <a:cxn ang="0">
                  <a:pos x="351" y="54"/>
                </a:cxn>
                <a:cxn ang="0">
                  <a:pos x="338" y="27"/>
                </a:cxn>
                <a:cxn ang="0">
                  <a:pos x="324" y="14"/>
                </a:cxn>
                <a:cxn ang="0">
                  <a:pos x="311" y="0"/>
                </a:cxn>
                <a:cxn ang="0">
                  <a:pos x="284" y="0"/>
                </a:cxn>
                <a:cxn ang="0">
                  <a:pos x="270" y="0"/>
                </a:cxn>
                <a:cxn ang="0">
                  <a:pos x="243" y="14"/>
                </a:cxn>
                <a:cxn ang="0">
                  <a:pos x="189" y="68"/>
                </a:cxn>
                <a:cxn ang="0">
                  <a:pos x="135" y="135"/>
                </a:cxn>
                <a:cxn ang="0">
                  <a:pos x="94" y="216"/>
                </a:cxn>
                <a:cxn ang="0">
                  <a:pos x="54" y="297"/>
                </a:cxn>
                <a:cxn ang="0">
                  <a:pos x="27" y="365"/>
                </a:cxn>
                <a:cxn ang="0">
                  <a:pos x="13" y="446"/>
                </a:cxn>
                <a:cxn ang="0">
                  <a:pos x="0" y="540"/>
                </a:cxn>
                <a:cxn ang="0">
                  <a:pos x="0" y="621"/>
                </a:cxn>
                <a:cxn ang="0">
                  <a:pos x="0" y="702"/>
                </a:cxn>
                <a:cxn ang="0">
                  <a:pos x="13" y="796"/>
                </a:cxn>
                <a:cxn ang="0">
                  <a:pos x="27" y="877"/>
                </a:cxn>
                <a:cxn ang="0">
                  <a:pos x="67" y="972"/>
                </a:cxn>
                <a:cxn ang="0">
                  <a:pos x="94" y="1053"/>
                </a:cxn>
                <a:cxn ang="0">
                  <a:pos x="148" y="1134"/>
                </a:cxn>
                <a:cxn ang="0">
                  <a:pos x="203" y="1215"/>
                </a:cxn>
                <a:cxn ang="0">
                  <a:pos x="270" y="1282"/>
                </a:cxn>
                <a:cxn ang="0">
                  <a:pos x="284" y="1296"/>
                </a:cxn>
                <a:cxn ang="0">
                  <a:pos x="311" y="1309"/>
                </a:cxn>
              </a:cxnLst>
              <a:rect l="0" t="0" r="r" b="b"/>
              <a:pathLst>
                <a:path w="365" h="1309">
                  <a:moveTo>
                    <a:pt x="311" y="1309"/>
                  </a:moveTo>
                  <a:lnTo>
                    <a:pt x="338" y="1296"/>
                  </a:lnTo>
                  <a:lnTo>
                    <a:pt x="351" y="1282"/>
                  </a:lnTo>
                  <a:lnTo>
                    <a:pt x="365" y="1269"/>
                  </a:lnTo>
                  <a:lnTo>
                    <a:pt x="365" y="1242"/>
                  </a:lnTo>
                  <a:lnTo>
                    <a:pt x="365" y="1228"/>
                  </a:lnTo>
                  <a:lnTo>
                    <a:pt x="351" y="1201"/>
                  </a:lnTo>
                  <a:lnTo>
                    <a:pt x="351" y="1201"/>
                  </a:lnTo>
                  <a:lnTo>
                    <a:pt x="297" y="1147"/>
                  </a:lnTo>
                  <a:lnTo>
                    <a:pt x="243" y="1066"/>
                  </a:lnTo>
                  <a:lnTo>
                    <a:pt x="203" y="999"/>
                  </a:lnTo>
                  <a:lnTo>
                    <a:pt x="176" y="931"/>
                  </a:lnTo>
                  <a:lnTo>
                    <a:pt x="148" y="850"/>
                  </a:lnTo>
                  <a:lnTo>
                    <a:pt x="121" y="769"/>
                  </a:lnTo>
                  <a:lnTo>
                    <a:pt x="108" y="702"/>
                  </a:lnTo>
                  <a:lnTo>
                    <a:pt x="108" y="621"/>
                  </a:lnTo>
                  <a:lnTo>
                    <a:pt x="108" y="540"/>
                  </a:lnTo>
                  <a:lnTo>
                    <a:pt x="121" y="473"/>
                  </a:lnTo>
                  <a:lnTo>
                    <a:pt x="135" y="405"/>
                  </a:lnTo>
                  <a:lnTo>
                    <a:pt x="162" y="338"/>
                  </a:lnTo>
                  <a:lnTo>
                    <a:pt x="189" y="270"/>
                  </a:lnTo>
                  <a:lnTo>
                    <a:pt x="230" y="203"/>
                  </a:lnTo>
                  <a:lnTo>
                    <a:pt x="270" y="149"/>
                  </a:lnTo>
                  <a:lnTo>
                    <a:pt x="324" y="95"/>
                  </a:lnTo>
                  <a:lnTo>
                    <a:pt x="338" y="68"/>
                  </a:lnTo>
                  <a:lnTo>
                    <a:pt x="351" y="54"/>
                  </a:lnTo>
                  <a:lnTo>
                    <a:pt x="338" y="27"/>
                  </a:lnTo>
                  <a:lnTo>
                    <a:pt x="324" y="14"/>
                  </a:lnTo>
                  <a:lnTo>
                    <a:pt x="311" y="0"/>
                  </a:lnTo>
                  <a:lnTo>
                    <a:pt x="284" y="0"/>
                  </a:lnTo>
                  <a:lnTo>
                    <a:pt x="270" y="0"/>
                  </a:lnTo>
                  <a:lnTo>
                    <a:pt x="243" y="14"/>
                  </a:lnTo>
                  <a:lnTo>
                    <a:pt x="189" y="68"/>
                  </a:lnTo>
                  <a:lnTo>
                    <a:pt x="135" y="135"/>
                  </a:lnTo>
                  <a:lnTo>
                    <a:pt x="94" y="216"/>
                  </a:lnTo>
                  <a:lnTo>
                    <a:pt x="54" y="297"/>
                  </a:lnTo>
                  <a:lnTo>
                    <a:pt x="27" y="365"/>
                  </a:lnTo>
                  <a:lnTo>
                    <a:pt x="13" y="446"/>
                  </a:lnTo>
                  <a:lnTo>
                    <a:pt x="0" y="540"/>
                  </a:lnTo>
                  <a:lnTo>
                    <a:pt x="0" y="621"/>
                  </a:lnTo>
                  <a:lnTo>
                    <a:pt x="0" y="702"/>
                  </a:lnTo>
                  <a:lnTo>
                    <a:pt x="13" y="796"/>
                  </a:lnTo>
                  <a:lnTo>
                    <a:pt x="27" y="877"/>
                  </a:lnTo>
                  <a:lnTo>
                    <a:pt x="67" y="972"/>
                  </a:lnTo>
                  <a:lnTo>
                    <a:pt x="94" y="1053"/>
                  </a:lnTo>
                  <a:lnTo>
                    <a:pt x="148" y="1134"/>
                  </a:lnTo>
                  <a:lnTo>
                    <a:pt x="203" y="1215"/>
                  </a:lnTo>
                  <a:lnTo>
                    <a:pt x="270" y="1282"/>
                  </a:lnTo>
                  <a:lnTo>
                    <a:pt x="284" y="1296"/>
                  </a:lnTo>
                  <a:lnTo>
                    <a:pt x="311" y="13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6" name="Freeform 35"/>
            <p:cNvSpPr>
              <a:spLocks/>
            </p:cNvSpPr>
            <p:nvPr/>
          </p:nvSpPr>
          <p:spPr bwMode="auto">
            <a:xfrm>
              <a:off x="10528300" y="3643313"/>
              <a:ext cx="41275" cy="122237"/>
            </a:xfrm>
            <a:custGeom>
              <a:avLst/>
              <a:gdLst/>
              <a:ahLst/>
              <a:cxnLst>
                <a:cxn ang="0">
                  <a:pos x="14" y="566"/>
                </a:cxn>
                <a:cxn ang="0">
                  <a:pos x="27" y="580"/>
                </a:cxn>
                <a:cxn ang="0">
                  <a:pos x="54" y="580"/>
                </a:cxn>
                <a:cxn ang="0">
                  <a:pos x="81" y="580"/>
                </a:cxn>
                <a:cxn ang="0">
                  <a:pos x="95" y="566"/>
                </a:cxn>
                <a:cxn ang="0">
                  <a:pos x="149" y="499"/>
                </a:cxn>
                <a:cxn ang="0">
                  <a:pos x="189" y="418"/>
                </a:cxn>
                <a:cxn ang="0">
                  <a:pos x="203" y="350"/>
                </a:cxn>
                <a:cxn ang="0">
                  <a:pos x="217" y="283"/>
                </a:cxn>
                <a:cxn ang="0">
                  <a:pos x="203" y="216"/>
                </a:cxn>
                <a:cxn ang="0">
                  <a:pos x="176" y="135"/>
                </a:cxn>
                <a:cxn ang="0">
                  <a:pos x="149" y="67"/>
                </a:cxn>
                <a:cxn ang="0">
                  <a:pos x="95" y="13"/>
                </a:cxn>
                <a:cxn ang="0">
                  <a:pos x="81" y="0"/>
                </a:cxn>
                <a:cxn ang="0">
                  <a:pos x="54" y="0"/>
                </a:cxn>
                <a:cxn ang="0">
                  <a:pos x="27" y="0"/>
                </a:cxn>
                <a:cxn ang="0">
                  <a:pos x="14" y="13"/>
                </a:cxn>
                <a:cxn ang="0">
                  <a:pos x="0" y="27"/>
                </a:cxn>
                <a:cxn ang="0">
                  <a:pos x="0" y="54"/>
                </a:cxn>
                <a:cxn ang="0">
                  <a:pos x="0" y="67"/>
                </a:cxn>
                <a:cxn ang="0">
                  <a:pos x="14" y="94"/>
                </a:cxn>
                <a:cxn ang="0">
                  <a:pos x="14" y="94"/>
                </a:cxn>
                <a:cxn ang="0">
                  <a:pos x="54" y="135"/>
                </a:cxn>
                <a:cxn ang="0">
                  <a:pos x="81" y="189"/>
                </a:cxn>
                <a:cxn ang="0">
                  <a:pos x="95" y="229"/>
                </a:cxn>
                <a:cxn ang="0">
                  <a:pos x="95" y="283"/>
                </a:cxn>
                <a:cxn ang="0">
                  <a:pos x="95" y="337"/>
                </a:cxn>
                <a:cxn ang="0">
                  <a:pos x="81" y="377"/>
                </a:cxn>
                <a:cxn ang="0">
                  <a:pos x="54" y="431"/>
                </a:cxn>
                <a:cxn ang="0">
                  <a:pos x="14" y="485"/>
                </a:cxn>
                <a:cxn ang="0">
                  <a:pos x="0" y="499"/>
                </a:cxn>
                <a:cxn ang="0">
                  <a:pos x="0" y="526"/>
                </a:cxn>
                <a:cxn ang="0">
                  <a:pos x="14" y="566"/>
                </a:cxn>
                <a:cxn ang="0">
                  <a:pos x="14" y="566"/>
                </a:cxn>
              </a:cxnLst>
              <a:rect l="0" t="0" r="r" b="b"/>
              <a:pathLst>
                <a:path w="217" h="580">
                  <a:moveTo>
                    <a:pt x="14" y="566"/>
                  </a:moveTo>
                  <a:lnTo>
                    <a:pt x="27" y="580"/>
                  </a:lnTo>
                  <a:lnTo>
                    <a:pt x="54" y="580"/>
                  </a:lnTo>
                  <a:lnTo>
                    <a:pt x="81" y="580"/>
                  </a:lnTo>
                  <a:lnTo>
                    <a:pt x="95" y="566"/>
                  </a:lnTo>
                  <a:lnTo>
                    <a:pt x="149" y="499"/>
                  </a:lnTo>
                  <a:lnTo>
                    <a:pt x="189" y="418"/>
                  </a:lnTo>
                  <a:lnTo>
                    <a:pt x="203" y="350"/>
                  </a:lnTo>
                  <a:lnTo>
                    <a:pt x="217" y="283"/>
                  </a:lnTo>
                  <a:lnTo>
                    <a:pt x="203" y="216"/>
                  </a:lnTo>
                  <a:lnTo>
                    <a:pt x="176" y="135"/>
                  </a:lnTo>
                  <a:lnTo>
                    <a:pt x="149" y="67"/>
                  </a:lnTo>
                  <a:lnTo>
                    <a:pt x="95" y="13"/>
                  </a:lnTo>
                  <a:lnTo>
                    <a:pt x="81" y="0"/>
                  </a:lnTo>
                  <a:lnTo>
                    <a:pt x="54" y="0"/>
                  </a:lnTo>
                  <a:lnTo>
                    <a:pt x="27" y="0"/>
                  </a:lnTo>
                  <a:lnTo>
                    <a:pt x="14" y="13"/>
                  </a:lnTo>
                  <a:lnTo>
                    <a:pt x="0" y="27"/>
                  </a:lnTo>
                  <a:lnTo>
                    <a:pt x="0" y="54"/>
                  </a:lnTo>
                  <a:lnTo>
                    <a:pt x="0" y="67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54" y="135"/>
                  </a:lnTo>
                  <a:lnTo>
                    <a:pt x="81" y="189"/>
                  </a:lnTo>
                  <a:lnTo>
                    <a:pt x="95" y="229"/>
                  </a:lnTo>
                  <a:lnTo>
                    <a:pt x="95" y="283"/>
                  </a:lnTo>
                  <a:lnTo>
                    <a:pt x="95" y="337"/>
                  </a:lnTo>
                  <a:lnTo>
                    <a:pt x="81" y="377"/>
                  </a:lnTo>
                  <a:lnTo>
                    <a:pt x="54" y="431"/>
                  </a:lnTo>
                  <a:lnTo>
                    <a:pt x="14" y="485"/>
                  </a:lnTo>
                  <a:lnTo>
                    <a:pt x="0" y="499"/>
                  </a:lnTo>
                  <a:lnTo>
                    <a:pt x="0" y="526"/>
                  </a:lnTo>
                  <a:lnTo>
                    <a:pt x="14" y="566"/>
                  </a:lnTo>
                  <a:lnTo>
                    <a:pt x="14" y="5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7" name="Freeform 36"/>
            <p:cNvSpPr>
              <a:spLocks/>
            </p:cNvSpPr>
            <p:nvPr/>
          </p:nvSpPr>
          <p:spPr bwMode="auto">
            <a:xfrm>
              <a:off x="10561638" y="3602038"/>
              <a:ext cx="53975" cy="201612"/>
            </a:xfrm>
            <a:custGeom>
              <a:avLst/>
              <a:gdLst/>
              <a:ahLst/>
              <a:cxnLst>
                <a:cxn ang="0">
                  <a:pos x="13" y="108"/>
                </a:cxn>
                <a:cxn ang="0">
                  <a:pos x="81" y="189"/>
                </a:cxn>
                <a:cxn ang="0">
                  <a:pos x="135" y="283"/>
                </a:cxn>
                <a:cxn ang="0">
                  <a:pos x="162" y="378"/>
                </a:cxn>
                <a:cxn ang="0">
                  <a:pos x="176" y="472"/>
                </a:cxn>
                <a:cxn ang="0">
                  <a:pos x="162" y="580"/>
                </a:cxn>
                <a:cxn ang="0">
                  <a:pos x="135" y="674"/>
                </a:cxn>
                <a:cxn ang="0">
                  <a:pos x="81" y="769"/>
                </a:cxn>
                <a:cxn ang="0">
                  <a:pos x="13" y="850"/>
                </a:cxn>
                <a:cxn ang="0">
                  <a:pos x="0" y="863"/>
                </a:cxn>
                <a:cxn ang="0">
                  <a:pos x="0" y="890"/>
                </a:cxn>
                <a:cxn ang="0">
                  <a:pos x="0" y="917"/>
                </a:cxn>
                <a:cxn ang="0">
                  <a:pos x="13" y="931"/>
                </a:cxn>
                <a:cxn ang="0">
                  <a:pos x="41" y="944"/>
                </a:cxn>
                <a:cxn ang="0">
                  <a:pos x="54" y="944"/>
                </a:cxn>
                <a:cxn ang="0">
                  <a:pos x="81" y="944"/>
                </a:cxn>
                <a:cxn ang="0">
                  <a:pos x="95" y="931"/>
                </a:cxn>
                <a:cxn ang="0">
                  <a:pos x="176" y="836"/>
                </a:cxn>
                <a:cxn ang="0">
                  <a:pos x="243" y="715"/>
                </a:cxn>
                <a:cxn ang="0">
                  <a:pos x="271" y="593"/>
                </a:cxn>
                <a:cxn ang="0">
                  <a:pos x="284" y="472"/>
                </a:cxn>
                <a:cxn ang="0">
                  <a:pos x="271" y="351"/>
                </a:cxn>
                <a:cxn ang="0">
                  <a:pos x="243" y="229"/>
                </a:cxn>
                <a:cxn ang="0">
                  <a:pos x="176" y="121"/>
                </a:cxn>
                <a:cxn ang="0">
                  <a:pos x="95" y="27"/>
                </a:cxn>
                <a:cxn ang="0">
                  <a:pos x="81" y="13"/>
                </a:cxn>
                <a:cxn ang="0">
                  <a:pos x="54" y="0"/>
                </a:cxn>
                <a:cxn ang="0">
                  <a:pos x="41" y="13"/>
                </a:cxn>
                <a:cxn ang="0">
                  <a:pos x="13" y="27"/>
                </a:cxn>
                <a:cxn ang="0">
                  <a:pos x="0" y="40"/>
                </a:cxn>
                <a:cxn ang="0">
                  <a:pos x="0" y="67"/>
                </a:cxn>
                <a:cxn ang="0">
                  <a:pos x="0" y="81"/>
                </a:cxn>
                <a:cxn ang="0">
                  <a:pos x="13" y="108"/>
                </a:cxn>
                <a:cxn ang="0">
                  <a:pos x="13" y="108"/>
                </a:cxn>
              </a:cxnLst>
              <a:rect l="0" t="0" r="r" b="b"/>
              <a:pathLst>
                <a:path w="284" h="944">
                  <a:moveTo>
                    <a:pt x="13" y="108"/>
                  </a:moveTo>
                  <a:lnTo>
                    <a:pt x="81" y="189"/>
                  </a:lnTo>
                  <a:lnTo>
                    <a:pt x="135" y="283"/>
                  </a:lnTo>
                  <a:lnTo>
                    <a:pt x="162" y="378"/>
                  </a:lnTo>
                  <a:lnTo>
                    <a:pt x="176" y="472"/>
                  </a:lnTo>
                  <a:lnTo>
                    <a:pt x="162" y="580"/>
                  </a:lnTo>
                  <a:lnTo>
                    <a:pt x="135" y="674"/>
                  </a:lnTo>
                  <a:lnTo>
                    <a:pt x="81" y="769"/>
                  </a:lnTo>
                  <a:lnTo>
                    <a:pt x="13" y="850"/>
                  </a:lnTo>
                  <a:lnTo>
                    <a:pt x="0" y="863"/>
                  </a:lnTo>
                  <a:lnTo>
                    <a:pt x="0" y="890"/>
                  </a:lnTo>
                  <a:lnTo>
                    <a:pt x="0" y="917"/>
                  </a:lnTo>
                  <a:lnTo>
                    <a:pt x="13" y="931"/>
                  </a:lnTo>
                  <a:lnTo>
                    <a:pt x="41" y="944"/>
                  </a:lnTo>
                  <a:lnTo>
                    <a:pt x="54" y="944"/>
                  </a:lnTo>
                  <a:lnTo>
                    <a:pt x="81" y="944"/>
                  </a:lnTo>
                  <a:lnTo>
                    <a:pt x="95" y="931"/>
                  </a:lnTo>
                  <a:lnTo>
                    <a:pt x="176" y="836"/>
                  </a:lnTo>
                  <a:lnTo>
                    <a:pt x="243" y="715"/>
                  </a:lnTo>
                  <a:lnTo>
                    <a:pt x="271" y="593"/>
                  </a:lnTo>
                  <a:lnTo>
                    <a:pt x="284" y="472"/>
                  </a:lnTo>
                  <a:lnTo>
                    <a:pt x="271" y="351"/>
                  </a:lnTo>
                  <a:lnTo>
                    <a:pt x="243" y="229"/>
                  </a:lnTo>
                  <a:lnTo>
                    <a:pt x="176" y="121"/>
                  </a:lnTo>
                  <a:lnTo>
                    <a:pt x="95" y="27"/>
                  </a:lnTo>
                  <a:lnTo>
                    <a:pt x="81" y="13"/>
                  </a:lnTo>
                  <a:lnTo>
                    <a:pt x="54" y="0"/>
                  </a:lnTo>
                  <a:lnTo>
                    <a:pt x="41" y="13"/>
                  </a:lnTo>
                  <a:lnTo>
                    <a:pt x="13" y="27"/>
                  </a:lnTo>
                  <a:lnTo>
                    <a:pt x="0" y="40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13" y="108"/>
                  </a:lnTo>
                  <a:lnTo>
                    <a:pt x="13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" name="Freeform 37"/>
            <p:cNvSpPr>
              <a:spLocks/>
            </p:cNvSpPr>
            <p:nvPr/>
          </p:nvSpPr>
          <p:spPr bwMode="auto">
            <a:xfrm>
              <a:off x="10594975" y="3562350"/>
              <a:ext cx="69850" cy="280988"/>
            </a:xfrm>
            <a:custGeom>
              <a:avLst/>
              <a:gdLst/>
              <a:ahLst/>
              <a:cxnLst>
                <a:cxn ang="0">
                  <a:pos x="13" y="108"/>
                </a:cxn>
                <a:cxn ang="0">
                  <a:pos x="67" y="175"/>
                </a:cxn>
                <a:cxn ang="0">
                  <a:pos x="122" y="243"/>
                </a:cxn>
                <a:cxn ang="0">
                  <a:pos x="162" y="310"/>
                </a:cxn>
                <a:cxn ang="0">
                  <a:pos x="189" y="378"/>
                </a:cxn>
                <a:cxn ang="0">
                  <a:pos x="216" y="459"/>
                </a:cxn>
                <a:cxn ang="0">
                  <a:pos x="243" y="540"/>
                </a:cxn>
                <a:cxn ang="0">
                  <a:pos x="257" y="621"/>
                </a:cxn>
                <a:cxn ang="0">
                  <a:pos x="257" y="688"/>
                </a:cxn>
                <a:cxn ang="0">
                  <a:pos x="257" y="769"/>
                </a:cxn>
                <a:cxn ang="0">
                  <a:pos x="243" y="836"/>
                </a:cxn>
                <a:cxn ang="0">
                  <a:pos x="230" y="904"/>
                </a:cxn>
                <a:cxn ang="0">
                  <a:pos x="203" y="971"/>
                </a:cxn>
                <a:cxn ang="0">
                  <a:pos x="176" y="1039"/>
                </a:cxn>
                <a:cxn ang="0">
                  <a:pos x="135" y="1106"/>
                </a:cxn>
                <a:cxn ang="0">
                  <a:pos x="95" y="1160"/>
                </a:cxn>
                <a:cxn ang="0">
                  <a:pos x="40" y="1214"/>
                </a:cxn>
                <a:cxn ang="0">
                  <a:pos x="27" y="1241"/>
                </a:cxn>
                <a:cxn ang="0">
                  <a:pos x="13" y="1255"/>
                </a:cxn>
                <a:cxn ang="0">
                  <a:pos x="27" y="1282"/>
                </a:cxn>
                <a:cxn ang="0">
                  <a:pos x="40" y="1295"/>
                </a:cxn>
                <a:cxn ang="0">
                  <a:pos x="54" y="1309"/>
                </a:cxn>
                <a:cxn ang="0">
                  <a:pos x="81" y="1322"/>
                </a:cxn>
                <a:cxn ang="0">
                  <a:pos x="95" y="1309"/>
                </a:cxn>
                <a:cxn ang="0">
                  <a:pos x="122" y="1295"/>
                </a:cxn>
                <a:cxn ang="0">
                  <a:pos x="176" y="1241"/>
                </a:cxn>
                <a:cxn ang="0">
                  <a:pos x="230" y="1174"/>
                </a:cxn>
                <a:cxn ang="0">
                  <a:pos x="270" y="1093"/>
                </a:cxn>
                <a:cxn ang="0">
                  <a:pos x="311" y="1025"/>
                </a:cxn>
                <a:cxn ang="0">
                  <a:pos x="338" y="944"/>
                </a:cxn>
                <a:cxn ang="0">
                  <a:pos x="352" y="863"/>
                </a:cxn>
                <a:cxn ang="0">
                  <a:pos x="365" y="769"/>
                </a:cxn>
                <a:cxn ang="0">
                  <a:pos x="365" y="688"/>
                </a:cxn>
                <a:cxn ang="0">
                  <a:pos x="365" y="607"/>
                </a:cxn>
                <a:cxn ang="0">
                  <a:pos x="352" y="513"/>
                </a:cxn>
                <a:cxn ang="0">
                  <a:pos x="338" y="432"/>
                </a:cxn>
                <a:cxn ang="0">
                  <a:pos x="297" y="337"/>
                </a:cxn>
                <a:cxn ang="0">
                  <a:pos x="270" y="256"/>
                </a:cxn>
                <a:cxn ang="0">
                  <a:pos x="216" y="175"/>
                </a:cxn>
                <a:cxn ang="0">
                  <a:pos x="162" y="94"/>
                </a:cxn>
                <a:cxn ang="0">
                  <a:pos x="95" y="27"/>
                </a:cxn>
                <a:cxn ang="0">
                  <a:pos x="81" y="13"/>
                </a:cxn>
                <a:cxn ang="0">
                  <a:pos x="54" y="0"/>
                </a:cxn>
                <a:cxn ang="0">
                  <a:pos x="40" y="13"/>
                </a:cxn>
                <a:cxn ang="0">
                  <a:pos x="13" y="27"/>
                </a:cxn>
                <a:cxn ang="0">
                  <a:pos x="0" y="40"/>
                </a:cxn>
                <a:cxn ang="0">
                  <a:pos x="0" y="67"/>
                </a:cxn>
                <a:cxn ang="0">
                  <a:pos x="0" y="81"/>
                </a:cxn>
                <a:cxn ang="0">
                  <a:pos x="13" y="108"/>
                </a:cxn>
                <a:cxn ang="0">
                  <a:pos x="13" y="108"/>
                </a:cxn>
              </a:cxnLst>
              <a:rect l="0" t="0" r="r" b="b"/>
              <a:pathLst>
                <a:path w="365" h="1322">
                  <a:moveTo>
                    <a:pt x="13" y="108"/>
                  </a:moveTo>
                  <a:lnTo>
                    <a:pt x="67" y="175"/>
                  </a:lnTo>
                  <a:lnTo>
                    <a:pt x="122" y="243"/>
                  </a:lnTo>
                  <a:lnTo>
                    <a:pt x="162" y="310"/>
                  </a:lnTo>
                  <a:lnTo>
                    <a:pt x="189" y="378"/>
                  </a:lnTo>
                  <a:lnTo>
                    <a:pt x="216" y="459"/>
                  </a:lnTo>
                  <a:lnTo>
                    <a:pt x="243" y="540"/>
                  </a:lnTo>
                  <a:lnTo>
                    <a:pt x="257" y="621"/>
                  </a:lnTo>
                  <a:lnTo>
                    <a:pt x="257" y="688"/>
                  </a:lnTo>
                  <a:lnTo>
                    <a:pt x="257" y="769"/>
                  </a:lnTo>
                  <a:lnTo>
                    <a:pt x="243" y="836"/>
                  </a:lnTo>
                  <a:lnTo>
                    <a:pt x="230" y="904"/>
                  </a:lnTo>
                  <a:lnTo>
                    <a:pt x="203" y="971"/>
                  </a:lnTo>
                  <a:lnTo>
                    <a:pt x="176" y="1039"/>
                  </a:lnTo>
                  <a:lnTo>
                    <a:pt x="135" y="1106"/>
                  </a:lnTo>
                  <a:lnTo>
                    <a:pt x="95" y="1160"/>
                  </a:lnTo>
                  <a:lnTo>
                    <a:pt x="40" y="1214"/>
                  </a:lnTo>
                  <a:lnTo>
                    <a:pt x="27" y="1241"/>
                  </a:lnTo>
                  <a:lnTo>
                    <a:pt x="13" y="1255"/>
                  </a:lnTo>
                  <a:lnTo>
                    <a:pt x="27" y="1282"/>
                  </a:lnTo>
                  <a:lnTo>
                    <a:pt x="40" y="1295"/>
                  </a:lnTo>
                  <a:lnTo>
                    <a:pt x="54" y="1309"/>
                  </a:lnTo>
                  <a:lnTo>
                    <a:pt x="81" y="1322"/>
                  </a:lnTo>
                  <a:lnTo>
                    <a:pt x="95" y="1309"/>
                  </a:lnTo>
                  <a:lnTo>
                    <a:pt x="122" y="1295"/>
                  </a:lnTo>
                  <a:lnTo>
                    <a:pt x="176" y="1241"/>
                  </a:lnTo>
                  <a:lnTo>
                    <a:pt x="230" y="1174"/>
                  </a:lnTo>
                  <a:lnTo>
                    <a:pt x="270" y="1093"/>
                  </a:lnTo>
                  <a:lnTo>
                    <a:pt x="311" y="1025"/>
                  </a:lnTo>
                  <a:lnTo>
                    <a:pt x="338" y="944"/>
                  </a:lnTo>
                  <a:lnTo>
                    <a:pt x="352" y="863"/>
                  </a:lnTo>
                  <a:lnTo>
                    <a:pt x="365" y="769"/>
                  </a:lnTo>
                  <a:lnTo>
                    <a:pt x="365" y="688"/>
                  </a:lnTo>
                  <a:lnTo>
                    <a:pt x="365" y="607"/>
                  </a:lnTo>
                  <a:lnTo>
                    <a:pt x="352" y="513"/>
                  </a:lnTo>
                  <a:lnTo>
                    <a:pt x="338" y="432"/>
                  </a:lnTo>
                  <a:lnTo>
                    <a:pt x="297" y="337"/>
                  </a:lnTo>
                  <a:lnTo>
                    <a:pt x="270" y="256"/>
                  </a:lnTo>
                  <a:lnTo>
                    <a:pt x="216" y="175"/>
                  </a:lnTo>
                  <a:lnTo>
                    <a:pt x="162" y="94"/>
                  </a:lnTo>
                  <a:lnTo>
                    <a:pt x="95" y="27"/>
                  </a:lnTo>
                  <a:lnTo>
                    <a:pt x="81" y="13"/>
                  </a:lnTo>
                  <a:lnTo>
                    <a:pt x="54" y="0"/>
                  </a:lnTo>
                  <a:lnTo>
                    <a:pt x="40" y="13"/>
                  </a:lnTo>
                  <a:lnTo>
                    <a:pt x="13" y="27"/>
                  </a:lnTo>
                  <a:lnTo>
                    <a:pt x="0" y="40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13" y="108"/>
                  </a:lnTo>
                  <a:lnTo>
                    <a:pt x="13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9" name="Freeform 38"/>
            <p:cNvSpPr>
              <a:spLocks noEditPoints="1"/>
            </p:cNvSpPr>
            <p:nvPr/>
          </p:nvSpPr>
          <p:spPr bwMode="auto">
            <a:xfrm>
              <a:off x="10390188" y="3668713"/>
              <a:ext cx="204787" cy="387350"/>
            </a:xfrm>
            <a:custGeom>
              <a:avLst/>
              <a:gdLst/>
              <a:ahLst/>
              <a:cxnLst>
                <a:cxn ang="0">
                  <a:pos x="0" y="1794"/>
                </a:cxn>
                <a:cxn ang="0">
                  <a:pos x="163" y="1660"/>
                </a:cxn>
                <a:cxn ang="0">
                  <a:pos x="339" y="1565"/>
                </a:cxn>
                <a:cxn ang="0">
                  <a:pos x="528" y="1511"/>
                </a:cxn>
                <a:cxn ang="0">
                  <a:pos x="731" y="1565"/>
                </a:cxn>
                <a:cxn ang="0">
                  <a:pos x="907" y="1660"/>
                </a:cxn>
                <a:cxn ang="0">
                  <a:pos x="1083" y="1821"/>
                </a:cxn>
                <a:cxn ang="0">
                  <a:pos x="650" y="324"/>
                </a:cxn>
                <a:cxn ang="0">
                  <a:pos x="704" y="243"/>
                </a:cxn>
                <a:cxn ang="0">
                  <a:pos x="718" y="149"/>
                </a:cxn>
                <a:cxn ang="0">
                  <a:pos x="690" y="81"/>
                </a:cxn>
                <a:cxn ang="0">
                  <a:pos x="636" y="41"/>
                </a:cxn>
                <a:cxn ang="0">
                  <a:pos x="569" y="14"/>
                </a:cxn>
                <a:cxn ang="0">
                  <a:pos x="501" y="14"/>
                </a:cxn>
                <a:cxn ang="0">
                  <a:pos x="433" y="41"/>
                </a:cxn>
                <a:cxn ang="0">
                  <a:pos x="379" y="81"/>
                </a:cxn>
                <a:cxn ang="0">
                  <a:pos x="352" y="149"/>
                </a:cxn>
                <a:cxn ang="0">
                  <a:pos x="366" y="243"/>
                </a:cxn>
                <a:cxn ang="0">
                  <a:pos x="420" y="324"/>
                </a:cxn>
                <a:cxn ang="0">
                  <a:pos x="704" y="1160"/>
                </a:cxn>
                <a:cxn ang="0">
                  <a:pos x="663" y="1282"/>
                </a:cxn>
                <a:cxn ang="0">
                  <a:pos x="542" y="1322"/>
                </a:cxn>
                <a:cxn ang="0">
                  <a:pos x="420" y="1282"/>
                </a:cxn>
                <a:cxn ang="0">
                  <a:pos x="379" y="1160"/>
                </a:cxn>
                <a:cxn ang="0">
                  <a:pos x="420" y="1052"/>
                </a:cxn>
                <a:cxn ang="0">
                  <a:pos x="542" y="998"/>
                </a:cxn>
                <a:cxn ang="0">
                  <a:pos x="663" y="1052"/>
                </a:cxn>
                <a:cxn ang="0">
                  <a:pos x="704" y="1160"/>
                </a:cxn>
                <a:cxn ang="0">
                  <a:pos x="623" y="823"/>
                </a:cxn>
                <a:cxn ang="0">
                  <a:pos x="569" y="864"/>
                </a:cxn>
                <a:cxn ang="0">
                  <a:pos x="515" y="864"/>
                </a:cxn>
                <a:cxn ang="0">
                  <a:pos x="460" y="823"/>
                </a:cxn>
                <a:cxn ang="0">
                  <a:pos x="460" y="756"/>
                </a:cxn>
                <a:cxn ang="0">
                  <a:pos x="515" y="702"/>
                </a:cxn>
                <a:cxn ang="0">
                  <a:pos x="569" y="702"/>
                </a:cxn>
                <a:cxn ang="0">
                  <a:pos x="623" y="756"/>
                </a:cxn>
              </a:cxnLst>
              <a:rect l="0" t="0" r="r" b="b"/>
              <a:pathLst>
                <a:path w="1083" h="1821">
                  <a:moveTo>
                    <a:pt x="474" y="364"/>
                  </a:moveTo>
                  <a:lnTo>
                    <a:pt x="0" y="1794"/>
                  </a:lnTo>
                  <a:lnTo>
                    <a:pt x="41" y="1754"/>
                  </a:lnTo>
                  <a:lnTo>
                    <a:pt x="163" y="1660"/>
                  </a:lnTo>
                  <a:lnTo>
                    <a:pt x="244" y="1606"/>
                  </a:lnTo>
                  <a:lnTo>
                    <a:pt x="339" y="1565"/>
                  </a:lnTo>
                  <a:lnTo>
                    <a:pt x="433" y="1525"/>
                  </a:lnTo>
                  <a:lnTo>
                    <a:pt x="528" y="1511"/>
                  </a:lnTo>
                  <a:lnTo>
                    <a:pt x="623" y="1525"/>
                  </a:lnTo>
                  <a:lnTo>
                    <a:pt x="731" y="1565"/>
                  </a:lnTo>
                  <a:lnTo>
                    <a:pt x="826" y="1606"/>
                  </a:lnTo>
                  <a:lnTo>
                    <a:pt x="907" y="1660"/>
                  </a:lnTo>
                  <a:lnTo>
                    <a:pt x="1042" y="1767"/>
                  </a:lnTo>
                  <a:lnTo>
                    <a:pt x="1083" y="1821"/>
                  </a:lnTo>
                  <a:lnTo>
                    <a:pt x="596" y="364"/>
                  </a:lnTo>
                  <a:lnTo>
                    <a:pt x="650" y="324"/>
                  </a:lnTo>
                  <a:lnTo>
                    <a:pt x="690" y="283"/>
                  </a:lnTo>
                  <a:lnTo>
                    <a:pt x="704" y="243"/>
                  </a:lnTo>
                  <a:lnTo>
                    <a:pt x="718" y="189"/>
                  </a:lnTo>
                  <a:lnTo>
                    <a:pt x="718" y="149"/>
                  </a:lnTo>
                  <a:lnTo>
                    <a:pt x="704" y="122"/>
                  </a:lnTo>
                  <a:lnTo>
                    <a:pt x="690" y="81"/>
                  </a:lnTo>
                  <a:lnTo>
                    <a:pt x="663" y="54"/>
                  </a:lnTo>
                  <a:lnTo>
                    <a:pt x="636" y="41"/>
                  </a:lnTo>
                  <a:lnTo>
                    <a:pt x="609" y="27"/>
                  </a:lnTo>
                  <a:lnTo>
                    <a:pt x="569" y="14"/>
                  </a:lnTo>
                  <a:lnTo>
                    <a:pt x="542" y="0"/>
                  </a:lnTo>
                  <a:lnTo>
                    <a:pt x="501" y="14"/>
                  </a:lnTo>
                  <a:lnTo>
                    <a:pt x="460" y="27"/>
                  </a:lnTo>
                  <a:lnTo>
                    <a:pt x="433" y="41"/>
                  </a:lnTo>
                  <a:lnTo>
                    <a:pt x="406" y="54"/>
                  </a:lnTo>
                  <a:lnTo>
                    <a:pt x="379" y="81"/>
                  </a:lnTo>
                  <a:lnTo>
                    <a:pt x="366" y="122"/>
                  </a:lnTo>
                  <a:lnTo>
                    <a:pt x="352" y="149"/>
                  </a:lnTo>
                  <a:lnTo>
                    <a:pt x="352" y="189"/>
                  </a:lnTo>
                  <a:lnTo>
                    <a:pt x="366" y="243"/>
                  </a:lnTo>
                  <a:lnTo>
                    <a:pt x="379" y="283"/>
                  </a:lnTo>
                  <a:lnTo>
                    <a:pt x="420" y="324"/>
                  </a:lnTo>
                  <a:lnTo>
                    <a:pt x="474" y="364"/>
                  </a:lnTo>
                  <a:close/>
                  <a:moveTo>
                    <a:pt x="704" y="1160"/>
                  </a:moveTo>
                  <a:lnTo>
                    <a:pt x="690" y="1228"/>
                  </a:lnTo>
                  <a:lnTo>
                    <a:pt x="663" y="1282"/>
                  </a:lnTo>
                  <a:lnTo>
                    <a:pt x="609" y="1309"/>
                  </a:lnTo>
                  <a:lnTo>
                    <a:pt x="542" y="1322"/>
                  </a:lnTo>
                  <a:lnTo>
                    <a:pt x="474" y="1309"/>
                  </a:lnTo>
                  <a:lnTo>
                    <a:pt x="420" y="1282"/>
                  </a:lnTo>
                  <a:lnTo>
                    <a:pt x="393" y="1228"/>
                  </a:lnTo>
                  <a:lnTo>
                    <a:pt x="379" y="1160"/>
                  </a:lnTo>
                  <a:lnTo>
                    <a:pt x="393" y="1093"/>
                  </a:lnTo>
                  <a:lnTo>
                    <a:pt x="420" y="1052"/>
                  </a:lnTo>
                  <a:lnTo>
                    <a:pt x="474" y="1012"/>
                  </a:lnTo>
                  <a:lnTo>
                    <a:pt x="542" y="998"/>
                  </a:lnTo>
                  <a:lnTo>
                    <a:pt x="609" y="1012"/>
                  </a:lnTo>
                  <a:lnTo>
                    <a:pt x="663" y="1052"/>
                  </a:lnTo>
                  <a:lnTo>
                    <a:pt x="690" y="1093"/>
                  </a:lnTo>
                  <a:lnTo>
                    <a:pt x="704" y="1160"/>
                  </a:lnTo>
                  <a:close/>
                  <a:moveTo>
                    <a:pt x="623" y="783"/>
                  </a:moveTo>
                  <a:lnTo>
                    <a:pt x="623" y="823"/>
                  </a:lnTo>
                  <a:lnTo>
                    <a:pt x="596" y="837"/>
                  </a:lnTo>
                  <a:lnTo>
                    <a:pt x="569" y="864"/>
                  </a:lnTo>
                  <a:lnTo>
                    <a:pt x="542" y="864"/>
                  </a:lnTo>
                  <a:lnTo>
                    <a:pt x="515" y="864"/>
                  </a:lnTo>
                  <a:lnTo>
                    <a:pt x="488" y="837"/>
                  </a:lnTo>
                  <a:lnTo>
                    <a:pt x="460" y="823"/>
                  </a:lnTo>
                  <a:lnTo>
                    <a:pt x="460" y="783"/>
                  </a:lnTo>
                  <a:lnTo>
                    <a:pt x="460" y="756"/>
                  </a:lnTo>
                  <a:lnTo>
                    <a:pt x="488" y="729"/>
                  </a:lnTo>
                  <a:lnTo>
                    <a:pt x="515" y="702"/>
                  </a:lnTo>
                  <a:lnTo>
                    <a:pt x="542" y="702"/>
                  </a:lnTo>
                  <a:lnTo>
                    <a:pt x="569" y="702"/>
                  </a:lnTo>
                  <a:lnTo>
                    <a:pt x="596" y="729"/>
                  </a:lnTo>
                  <a:lnTo>
                    <a:pt x="623" y="756"/>
                  </a:lnTo>
                  <a:lnTo>
                    <a:pt x="623" y="7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19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0" name="Left-Right Arrow 799"/>
          <p:cNvSpPr/>
          <p:nvPr/>
        </p:nvSpPr>
        <p:spPr bwMode="auto">
          <a:xfrm>
            <a:off x="5344319" y="4307604"/>
            <a:ext cx="167077" cy="908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72" tIns="41136" rIns="82272" bIns="41136"/>
          <a:lstStyle/>
          <a:p>
            <a:pPr defTabSz="822700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1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1" name="pasted-image.pdf"/>
          <p:cNvPicPr>
            <a:picLocks noChangeAspect="1" noChangeArrowheads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97589" y="4148197"/>
            <a:ext cx="141373" cy="35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372" name="组合 64"/>
          <p:cNvGrpSpPr>
            <a:grpSpLocks/>
          </p:cNvGrpSpPr>
          <p:nvPr/>
        </p:nvGrpSpPr>
        <p:grpSpPr bwMode="auto">
          <a:xfrm>
            <a:off x="4508934" y="4165125"/>
            <a:ext cx="415551" cy="326285"/>
            <a:chOff x="9575800" y="3616325"/>
            <a:chExt cx="628650" cy="390525"/>
          </a:xfrm>
        </p:grpSpPr>
        <p:sp>
          <p:nvSpPr>
            <p:cNvPr id="373" name="Freeform 686"/>
            <p:cNvSpPr>
              <a:spLocks/>
            </p:cNvSpPr>
            <p:nvPr/>
          </p:nvSpPr>
          <p:spPr bwMode="auto">
            <a:xfrm rot="10800000">
              <a:off x="9575800" y="3791324"/>
              <a:ext cx="613527" cy="60790"/>
            </a:xfrm>
            <a:custGeom>
              <a:avLst/>
              <a:gdLst>
                <a:gd name="T0" fmla="*/ 0 w 5153025"/>
                <a:gd name="T1" fmla="*/ 1 h 478367"/>
                <a:gd name="T2" fmla="*/ 7 w 5153025"/>
                <a:gd name="T3" fmla="*/ 14 h 478367"/>
                <a:gd name="T4" fmla="*/ 15 w 5153025"/>
                <a:gd name="T5" fmla="*/ 1 h 478367"/>
                <a:gd name="T6" fmla="*/ 21 w 5153025"/>
                <a:gd name="T7" fmla="*/ 14 h 478367"/>
                <a:gd name="T8" fmla="*/ 29 w 5153025"/>
                <a:gd name="T9" fmla="*/ 1 h 478367"/>
                <a:gd name="T10" fmla="*/ 37 w 5153025"/>
                <a:gd name="T11" fmla="*/ 14 h 478367"/>
                <a:gd name="T12" fmla="*/ 44 w 5153025"/>
                <a:gd name="T13" fmla="*/ 1 h 478367"/>
                <a:gd name="T14" fmla="*/ 52 w 5153025"/>
                <a:gd name="T15" fmla="*/ 14 h 478367"/>
                <a:gd name="T16" fmla="*/ 59 w 5153025"/>
                <a:gd name="T17" fmla="*/ 1 h 478367"/>
                <a:gd name="T18" fmla="*/ 66 w 5153025"/>
                <a:gd name="T19" fmla="*/ 14 h 478367"/>
                <a:gd name="T20" fmla="*/ 74 w 5153025"/>
                <a:gd name="T21" fmla="*/ 1 h 478367"/>
                <a:gd name="T22" fmla="*/ 82 w 5153025"/>
                <a:gd name="T23" fmla="*/ 14 h 478367"/>
                <a:gd name="T24" fmla="*/ 89 w 5153025"/>
                <a:gd name="T25" fmla="*/ 0 h 478367"/>
                <a:gd name="T26" fmla="*/ 96 w 5153025"/>
                <a:gd name="T27" fmla="*/ 14 h 478367"/>
                <a:gd name="T28" fmla="*/ 104 w 5153025"/>
                <a:gd name="T29" fmla="*/ 1 h 478367"/>
                <a:gd name="T30" fmla="*/ 111 w 5153025"/>
                <a:gd name="T31" fmla="*/ 14 h 478367"/>
                <a:gd name="T32" fmla="*/ 118 w 5153025"/>
                <a:gd name="T33" fmla="*/ 1 h 478367"/>
                <a:gd name="T34" fmla="*/ 124 w 5153025"/>
                <a:gd name="T35" fmla="*/ 14 h 478367"/>
                <a:gd name="T36" fmla="*/ 131 w 5153025"/>
                <a:gd name="T37" fmla="*/ 1 h 478367"/>
                <a:gd name="T38" fmla="*/ 131 w 5153025"/>
                <a:gd name="T39" fmla="*/ 1 h 4783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53025"/>
                <a:gd name="T61" fmla="*/ 0 h 478367"/>
                <a:gd name="T62" fmla="*/ 5153025 w 5153025"/>
                <a:gd name="T63" fmla="*/ 478367 h 4783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53025" h="478367">
                  <a:moveTo>
                    <a:pt x="0" y="19050"/>
                  </a:moveTo>
                  <a:cubicBezTo>
                    <a:pt x="92710" y="170392"/>
                    <a:pt x="183198" y="470958"/>
                    <a:pt x="278130" y="473075"/>
                  </a:cubicBezTo>
                  <a:cubicBezTo>
                    <a:pt x="373062" y="475192"/>
                    <a:pt x="476250" y="31750"/>
                    <a:pt x="569595" y="31750"/>
                  </a:cubicBezTo>
                  <a:cubicBezTo>
                    <a:pt x="662940" y="31750"/>
                    <a:pt x="740410" y="473075"/>
                    <a:pt x="838200" y="473075"/>
                  </a:cubicBezTo>
                  <a:cubicBezTo>
                    <a:pt x="935990" y="473075"/>
                    <a:pt x="1054418" y="31750"/>
                    <a:pt x="1156335" y="31750"/>
                  </a:cubicBezTo>
                  <a:cubicBezTo>
                    <a:pt x="1258252" y="31750"/>
                    <a:pt x="1352868" y="473075"/>
                    <a:pt x="1449705" y="473075"/>
                  </a:cubicBezTo>
                  <a:cubicBezTo>
                    <a:pt x="1546542" y="473075"/>
                    <a:pt x="1639253" y="31750"/>
                    <a:pt x="1737360" y="31750"/>
                  </a:cubicBezTo>
                  <a:cubicBezTo>
                    <a:pt x="1835467" y="31750"/>
                    <a:pt x="1940560" y="474240"/>
                    <a:pt x="2038350" y="473075"/>
                  </a:cubicBezTo>
                  <a:cubicBezTo>
                    <a:pt x="2136140" y="471910"/>
                    <a:pt x="2230120" y="24759"/>
                    <a:pt x="2324100" y="24759"/>
                  </a:cubicBezTo>
                  <a:cubicBezTo>
                    <a:pt x="2418080" y="24759"/>
                    <a:pt x="2506345" y="473075"/>
                    <a:pt x="2602230" y="473075"/>
                  </a:cubicBezTo>
                  <a:cubicBezTo>
                    <a:pt x="2698115" y="473075"/>
                    <a:pt x="2799292" y="24759"/>
                    <a:pt x="2899410" y="24759"/>
                  </a:cubicBezTo>
                  <a:cubicBezTo>
                    <a:pt x="2999528" y="24759"/>
                    <a:pt x="3105785" y="477202"/>
                    <a:pt x="3202940" y="473075"/>
                  </a:cubicBezTo>
                  <a:cubicBezTo>
                    <a:pt x="3300095" y="468949"/>
                    <a:pt x="3385926" y="0"/>
                    <a:pt x="3482340" y="0"/>
                  </a:cubicBezTo>
                  <a:cubicBezTo>
                    <a:pt x="3578754" y="0"/>
                    <a:pt x="3684270" y="467783"/>
                    <a:pt x="3781425" y="473075"/>
                  </a:cubicBezTo>
                  <a:cubicBezTo>
                    <a:pt x="3878580" y="478367"/>
                    <a:pt x="3971290" y="31750"/>
                    <a:pt x="4065270" y="31750"/>
                  </a:cubicBezTo>
                  <a:cubicBezTo>
                    <a:pt x="4159250" y="31750"/>
                    <a:pt x="4251325" y="473604"/>
                    <a:pt x="4345305" y="473075"/>
                  </a:cubicBezTo>
                  <a:cubicBezTo>
                    <a:pt x="4439285" y="472546"/>
                    <a:pt x="4543743" y="29633"/>
                    <a:pt x="4629150" y="28575"/>
                  </a:cubicBezTo>
                  <a:cubicBezTo>
                    <a:pt x="4714557" y="27517"/>
                    <a:pt x="4770438" y="465138"/>
                    <a:pt x="4857750" y="466725"/>
                  </a:cubicBezTo>
                  <a:cubicBezTo>
                    <a:pt x="4945062" y="468312"/>
                    <a:pt x="5103813" y="110596"/>
                    <a:pt x="5153025" y="38100"/>
                  </a:cubicBezTo>
                  <a:lnTo>
                    <a:pt x="5153025" y="31751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82272" tIns="41136" rIns="82272" bIns="41136"/>
            <a:lstStyle/>
            <a:p>
              <a:pPr defTabSz="1097261">
                <a:defRPr/>
              </a:pPr>
              <a:endParaRPr lang="zh-CN" altLang="en-US" sz="288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4" name="Freeform 687"/>
            <p:cNvSpPr>
              <a:spLocks/>
            </p:cNvSpPr>
            <p:nvPr/>
          </p:nvSpPr>
          <p:spPr bwMode="auto">
            <a:xfrm rot="-866388">
              <a:off x="9580121" y="3946060"/>
              <a:ext cx="615688" cy="60790"/>
            </a:xfrm>
            <a:custGeom>
              <a:avLst/>
              <a:gdLst>
                <a:gd name="T0" fmla="*/ 0 w 5153025"/>
                <a:gd name="T1" fmla="*/ 1 h 478367"/>
                <a:gd name="T2" fmla="*/ 7 w 5153025"/>
                <a:gd name="T3" fmla="*/ 14 h 478367"/>
                <a:gd name="T4" fmla="*/ 15 w 5153025"/>
                <a:gd name="T5" fmla="*/ 1 h 478367"/>
                <a:gd name="T6" fmla="*/ 22 w 5153025"/>
                <a:gd name="T7" fmla="*/ 14 h 478367"/>
                <a:gd name="T8" fmla="*/ 30 w 5153025"/>
                <a:gd name="T9" fmla="*/ 1 h 478367"/>
                <a:gd name="T10" fmla="*/ 37 w 5153025"/>
                <a:gd name="T11" fmla="*/ 14 h 478367"/>
                <a:gd name="T12" fmla="*/ 45 w 5153025"/>
                <a:gd name="T13" fmla="*/ 1 h 478367"/>
                <a:gd name="T14" fmla="*/ 52 w 5153025"/>
                <a:gd name="T15" fmla="*/ 14 h 478367"/>
                <a:gd name="T16" fmla="*/ 60 w 5153025"/>
                <a:gd name="T17" fmla="*/ 1 h 478367"/>
                <a:gd name="T18" fmla="*/ 67 w 5153025"/>
                <a:gd name="T19" fmla="*/ 14 h 478367"/>
                <a:gd name="T20" fmla="*/ 74 w 5153025"/>
                <a:gd name="T21" fmla="*/ 1 h 478367"/>
                <a:gd name="T22" fmla="*/ 82 w 5153025"/>
                <a:gd name="T23" fmla="*/ 14 h 478367"/>
                <a:gd name="T24" fmla="*/ 90 w 5153025"/>
                <a:gd name="T25" fmla="*/ 0 h 478367"/>
                <a:gd name="T26" fmla="*/ 97 w 5153025"/>
                <a:gd name="T27" fmla="*/ 14 h 478367"/>
                <a:gd name="T28" fmla="*/ 104 w 5153025"/>
                <a:gd name="T29" fmla="*/ 1 h 478367"/>
                <a:gd name="T30" fmla="*/ 112 w 5153025"/>
                <a:gd name="T31" fmla="*/ 14 h 478367"/>
                <a:gd name="T32" fmla="*/ 119 w 5153025"/>
                <a:gd name="T33" fmla="*/ 1 h 478367"/>
                <a:gd name="T34" fmla="*/ 125 w 5153025"/>
                <a:gd name="T35" fmla="*/ 14 h 478367"/>
                <a:gd name="T36" fmla="*/ 132 w 5153025"/>
                <a:gd name="T37" fmla="*/ 1 h 478367"/>
                <a:gd name="T38" fmla="*/ 132 w 5153025"/>
                <a:gd name="T39" fmla="*/ 1 h 4783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53025"/>
                <a:gd name="T61" fmla="*/ 0 h 478367"/>
                <a:gd name="T62" fmla="*/ 5153025 w 5153025"/>
                <a:gd name="T63" fmla="*/ 478367 h 4783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53025" h="478367">
                  <a:moveTo>
                    <a:pt x="0" y="19050"/>
                  </a:moveTo>
                  <a:cubicBezTo>
                    <a:pt x="92710" y="170392"/>
                    <a:pt x="183198" y="470958"/>
                    <a:pt x="278130" y="473075"/>
                  </a:cubicBezTo>
                  <a:cubicBezTo>
                    <a:pt x="373062" y="475192"/>
                    <a:pt x="476250" y="31750"/>
                    <a:pt x="569595" y="31750"/>
                  </a:cubicBezTo>
                  <a:cubicBezTo>
                    <a:pt x="662940" y="31750"/>
                    <a:pt x="740410" y="473075"/>
                    <a:pt x="838200" y="473075"/>
                  </a:cubicBezTo>
                  <a:cubicBezTo>
                    <a:pt x="935990" y="473075"/>
                    <a:pt x="1054418" y="31750"/>
                    <a:pt x="1156335" y="31750"/>
                  </a:cubicBezTo>
                  <a:cubicBezTo>
                    <a:pt x="1258252" y="31750"/>
                    <a:pt x="1352868" y="473075"/>
                    <a:pt x="1449705" y="473075"/>
                  </a:cubicBezTo>
                  <a:cubicBezTo>
                    <a:pt x="1546542" y="473075"/>
                    <a:pt x="1639253" y="31750"/>
                    <a:pt x="1737360" y="31750"/>
                  </a:cubicBezTo>
                  <a:cubicBezTo>
                    <a:pt x="1835467" y="31750"/>
                    <a:pt x="1940560" y="474240"/>
                    <a:pt x="2038350" y="473075"/>
                  </a:cubicBezTo>
                  <a:cubicBezTo>
                    <a:pt x="2136140" y="471910"/>
                    <a:pt x="2230120" y="24759"/>
                    <a:pt x="2324100" y="24759"/>
                  </a:cubicBezTo>
                  <a:cubicBezTo>
                    <a:pt x="2418080" y="24759"/>
                    <a:pt x="2506345" y="473075"/>
                    <a:pt x="2602230" y="473075"/>
                  </a:cubicBezTo>
                  <a:cubicBezTo>
                    <a:pt x="2698115" y="473075"/>
                    <a:pt x="2799292" y="24759"/>
                    <a:pt x="2899410" y="24759"/>
                  </a:cubicBezTo>
                  <a:cubicBezTo>
                    <a:pt x="2999528" y="24759"/>
                    <a:pt x="3105785" y="477202"/>
                    <a:pt x="3202940" y="473075"/>
                  </a:cubicBezTo>
                  <a:cubicBezTo>
                    <a:pt x="3300095" y="468949"/>
                    <a:pt x="3385926" y="0"/>
                    <a:pt x="3482340" y="0"/>
                  </a:cubicBezTo>
                  <a:cubicBezTo>
                    <a:pt x="3578754" y="0"/>
                    <a:pt x="3684270" y="467783"/>
                    <a:pt x="3781425" y="473075"/>
                  </a:cubicBezTo>
                  <a:cubicBezTo>
                    <a:pt x="3878580" y="478367"/>
                    <a:pt x="3971290" y="31750"/>
                    <a:pt x="4065270" y="31750"/>
                  </a:cubicBezTo>
                  <a:cubicBezTo>
                    <a:pt x="4159250" y="31750"/>
                    <a:pt x="4251325" y="473604"/>
                    <a:pt x="4345305" y="473075"/>
                  </a:cubicBezTo>
                  <a:cubicBezTo>
                    <a:pt x="4439285" y="472546"/>
                    <a:pt x="4543743" y="29633"/>
                    <a:pt x="4629150" y="28575"/>
                  </a:cubicBezTo>
                  <a:cubicBezTo>
                    <a:pt x="4714557" y="27517"/>
                    <a:pt x="4770438" y="465138"/>
                    <a:pt x="4857750" y="466725"/>
                  </a:cubicBezTo>
                  <a:cubicBezTo>
                    <a:pt x="4945062" y="468312"/>
                    <a:pt x="5103813" y="110596"/>
                    <a:pt x="5153025" y="38100"/>
                  </a:cubicBezTo>
                  <a:lnTo>
                    <a:pt x="5153025" y="31751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82272" tIns="41136" rIns="82272" bIns="41136"/>
            <a:lstStyle/>
            <a:p>
              <a:pPr defTabSz="1097261">
                <a:defRPr/>
              </a:pPr>
              <a:endParaRPr lang="zh-CN" altLang="en-US" sz="288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5" name="Freeform 785"/>
            <p:cNvSpPr>
              <a:spLocks/>
            </p:cNvSpPr>
            <p:nvPr/>
          </p:nvSpPr>
          <p:spPr bwMode="auto">
            <a:xfrm rot="-9963945">
              <a:off x="9590923" y="3616325"/>
              <a:ext cx="613527" cy="60789"/>
            </a:xfrm>
            <a:custGeom>
              <a:avLst/>
              <a:gdLst>
                <a:gd name="T0" fmla="*/ 0 w 5153025"/>
                <a:gd name="T1" fmla="*/ 1 h 478367"/>
                <a:gd name="T2" fmla="*/ 7 w 5153025"/>
                <a:gd name="T3" fmla="*/ 14 h 478367"/>
                <a:gd name="T4" fmla="*/ 15 w 5153025"/>
                <a:gd name="T5" fmla="*/ 1 h 478367"/>
                <a:gd name="T6" fmla="*/ 21 w 5153025"/>
                <a:gd name="T7" fmla="*/ 14 h 478367"/>
                <a:gd name="T8" fmla="*/ 29 w 5153025"/>
                <a:gd name="T9" fmla="*/ 1 h 478367"/>
                <a:gd name="T10" fmla="*/ 37 w 5153025"/>
                <a:gd name="T11" fmla="*/ 14 h 478367"/>
                <a:gd name="T12" fmla="*/ 44 w 5153025"/>
                <a:gd name="T13" fmla="*/ 1 h 478367"/>
                <a:gd name="T14" fmla="*/ 52 w 5153025"/>
                <a:gd name="T15" fmla="*/ 14 h 478367"/>
                <a:gd name="T16" fmla="*/ 59 w 5153025"/>
                <a:gd name="T17" fmla="*/ 1 h 478367"/>
                <a:gd name="T18" fmla="*/ 66 w 5153025"/>
                <a:gd name="T19" fmla="*/ 14 h 478367"/>
                <a:gd name="T20" fmla="*/ 74 w 5153025"/>
                <a:gd name="T21" fmla="*/ 1 h 478367"/>
                <a:gd name="T22" fmla="*/ 82 w 5153025"/>
                <a:gd name="T23" fmla="*/ 14 h 478367"/>
                <a:gd name="T24" fmla="*/ 89 w 5153025"/>
                <a:gd name="T25" fmla="*/ 0 h 478367"/>
                <a:gd name="T26" fmla="*/ 96 w 5153025"/>
                <a:gd name="T27" fmla="*/ 14 h 478367"/>
                <a:gd name="T28" fmla="*/ 104 w 5153025"/>
                <a:gd name="T29" fmla="*/ 1 h 478367"/>
                <a:gd name="T30" fmla="*/ 111 w 5153025"/>
                <a:gd name="T31" fmla="*/ 14 h 478367"/>
                <a:gd name="T32" fmla="*/ 118 w 5153025"/>
                <a:gd name="T33" fmla="*/ 1 h 478367"/>
                <a:gd name="T34" fmla="*/ 124 w 5153025"/>
                <a:gd name="T35" fmla="*/ 14 h 478367"/>
                <a:gd name="T36" fmla="*/ 131 w 5153025"/>
                <a:gd name="T37" fmla="*/ 1 h 478367"/>
                <a:gd name="T38" fmla="*/ 131 w 5153025"/>
                <a:gd name="T39" fmla="*/ 1 h 4783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53025"/>
                <a:gd name="T61" fmla="*/ 0 h 478367"/>
                <a:gd name="T62" fmla="*/ 5153025 w 5153025"/>
                <a:gd name="T63" fmla="*/ 478367 h 4783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53025" h="478367">
                  <a:moveTo>
                    <a:pt x="0" y="19050"/>
                  </a:moveTo>
                  <a:cubicBezTo>
                    <a:pt x="92710" y="170392"/>
                    <a:pt x="183198" y="470958"/>
                    <a:pt x="278130" y="473075"/>
                  </a:cubicBezTo>
                  <a:cubicBezTo>
                    <a:pt x="373062" y="475192"/>
                    <a:pt x="476250" y="31750"/>
                    <a:pt x="569595" y="31750"/>
                  </a:cubicBezTo>
                  <a:cubicBezTo>
                    <a:pt x="662940" y="31750"/>
                    <a:pt x="740410" y="473075"/>
                    <a:pt x="838200" y="473075"/>
                  </a:cubicBezTo>
                  <a:cubicBezTo>
                    <a:pt x="935990" y="473075"/>
                    <a:pt x="1054418" y="31750"/>
                    <a:pt x="1156335" y="31750"/>
                  </a:cubicBezTo>
                  <a:cubicBezTo>
                    <a:pt x="1258252" y="31750"/>
                    <a:pt x="1352868" y="473075"/>
                    <a:pt x="1449705" y="473075"/>
                  </a:cubicBezTo>
                  <a:cubicBezTo>
                    <a:pt x="1546542" y="473075"/>
                    <a:pt x="1639253" y="31750"/>
                    <a:pt x="1737360" y="31750"/>
                  </a:cubicBezTo>
                  <a:cubicBezTo>
                    <a:pt x="1835467" y="31750"/>
                    <a:pt x="1940560" y="474240"/>
                    <a:pt x="2038350" y="473075"/>
                  </a:cubicBezTo>
                  <a:cubicBezTo>
                    <a:pt x="2136140" y="471910"/>
                    <a:pt x="2230120" y="24759"/>
                    <a:pt x="2324100" y="24759"/>
                  </a:cubicBezTo>
                  <a:cubicBezTo>
                    <a:pt x="2418080" y="24759"/>
                    <a:pt x="2506345" y="473075"/>
                    <a:pt x="2602230" y="473075"/>
                  </a:cubicBezTo>
                  <a:cubicBezTo>
                    <a:pt x="2698115" y="473075"/>
                    <a:pt x="2799292" y="24759"/>
                    <a:pt x="2899410" y="24759"/>
                  </a:cubicBezTo>
                  <a:cubicBezTo>
                    <a:pt x="2999528" y="24759"/>
                    <a:pt x="3105785" y="477202"/>
                    <a:pt x="3202940" y="473075"/>
                  </a:cubicBezTo>
                  <a:cubicBezTo>
                    <a:pt x="3300095" y="468949"/>
                    <a:pt x="3385926" y="0"/>
                    <a:pt x="3482340" y="0"/>
                  </a:cubicBezTo>
                  <a:cubicBezTo>
                    <a:pt x="3578754" y="0"/>
                    <a:pt x="3684270" y="467783"/>
                    <a:pt x="3781425" y="473075"/>
                  </a:cubicBezTo>
                  <a:cubicBezTo>
                    <a:pt x="3878580" y="478367"/>
                    <a:pt x="3971290" y="31750"/>
                    <a:pt x="4065270" y="31750"/>
                  </a:cubicBezTo>
                  <a:cubicBezTo>
                    <a:pt x="4159250" y="31750"/>
                    <a:pt x="4251325" y="473604"/>
                    <a:pt x="4345305" y="473075"/>
                  </a:cubicBezTo>
                  <a:cubicBezTo>
                    <a:pt x="4439285" y="472546"/>
                    <a:pt x="4543743" y="29633"/>
                    <a:pt x="4629150" y="28575"/>
                  </a:cubicBezTo>
                  <a:cubicBezTo>
                    <a:pt x="4714557" y="27517"/>
                    <a:pt x="4770438" y="465138"/>
                    <a:pt x="4857750" y="466725"/>
                  </a:cubicBezTo>
                  <a:cubicBezTo>
                    <a:pt x="4945062" y="468312"/>
                    <a:pt x="5103813" y="110596"/>
                    <a:pt x="5153025" y="38100"/>
                  </a:cubicBezTo>
                  <a:lnTo>
                    <a:pt x="5153025" y="31751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82272" tIns="41136" rIns="82272" bIns="41136"/>
            <a:lstStyle/>
            <a:p>
              <a:pPr defTabSz="1097261">
                <a:defRPr/>
              </a:pPr>
              <a:endParaRPr lang="zh-CN" altLang="en-US" sz="288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76" name="Picture 5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7479" y="4146657"/>
            <a:ext cx="277033" cy="36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Picture 5"/>
          <p:cNvPicPr preferRelativeResize="0"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08677" y="4090776"/>
            <a:ext cx="181390" cy="26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437558" y="4194593"/>
            <a:ext cx="207944" cy="3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1" name="组合 4"/>
          <p:cNvGrpSpPr/>
          <p:nvPr/>
        </p:nvGrpSpPr>
        <p:grpSpPr>
          <a:xfrm>
            <a:off x="2656236" y="3965486"/>
            <a:ext cx="1337454" cy="611026"/>
            <a:chOff x="2436698" y="3971894"/>
            <a:chExt cx="1391217" cy="610028"/>
          </a:xfrm>
        </p:grpSpPr>
        <p:pic>
          <p:nvPicPr>
            <p:cNvPr id="382" name="Picture 6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18000" contrast="3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338" y="3971894"/>
              <a:ext cx="350431" cy="3504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3" name="组合 334"/>
            <p:cNvGrpSpPr/>
            <p:nvPr/>
          </p:nvGrpSpPr>
          <p:grpSpPr>
            <a:xfrm>
              <a:off x="3514314" y="4157404"/>
              <a:ext cx="313601" cy="424518"/>
              <a:chOff x="10318750" y="3562350"/>
              <a:chExt cx="346075" cy="493713"/>
            </a:xfrm>
            <a:solidFill>
              <a:schemeClr val="bg1">
                <a:lumMod val="50000"/>
              </a:schemeClr>
            </a:solidFill>
          </p:grpSpPr>
          <p:sp>
            <p:nvSpPr>
              <p:cNvPr id="386" name="Freeform 32"/>
              <p:cNvSpPr/>
              <p:nvPr/>
            </p:nvSpPr>
            <p:spPr bwMode="auto">
              <a:xfrm>
                <a:off x="10412413" y="3640138"/>
                <a:ext cx="41275" cy="123825"/>
              </a:xfrm>
              <a:custGeom>
                <a:avLst/>
                <a:gdLst/>
                <a:ahLst/>
                <a:cxnLst>
                  <a:cxn ang="0">
                    <a:pos x="203" y="486"/>
                  </a:cxn>
                  <a:cxn ang="0">
                    <a:pos x="163" y="445"/>
                  </a:cxn>
                  <a:cxn ang="0">
                    <a:pos x="136" y="391"/>
                  </a:cxn>
                  <a:cxn ang="0">
                    <a:pos x="122" y="351"/>
                  </a:cxn>
                  <a:cxn ang="0">
                    <a:pos x="122" y="297"/>
                  </a:cxn>
                  <a:cxn ang="0">
                    <a:pos x="122" y="243"/>
                  </a:cxn>
                  <a:cxn ang="0">
                    <a:pos x="136" y="203"/>
                  </a:cxn>
                  <a:cxn ang="0">
                    <a:pos x="163" y="149"/>
                  </a:cxn>
                  <a:cxn ang="0">
                    <a:pos x="203" y="95"/>
                  </a:cxn>
                  <a:cxn ang="0">
                    <a:pos x="217" y="81"/>
                  </a:cxn>
                  <a:cxn ang="0">
                    <a:pos x="217" y="54"/>
                  </a:cxn>
                  <a:cxn ang="0">
                    <a:pos x="217" y="41"/>
                  </a:cxn>
                  <a:cxn ang="0">
                    <a:pos x="203" y="14"/>
                  </a:cxn>
                  <a:cxn ang="0">
                    <a:pos x="190" y="0"/>
                  </a:cxn>
                  <a:cxn ang="0">
                    <a:pos x="163" y="0"/>
                  </a:cxn>
                  <a:cxn ang="0">
                    <a:pos x="136" y="0"/>
                  </a:cxn>
                  <a:cxn ang="0">
                    <a:pos x="122" y="14"/>
                  </a:cxn>
                  <a:cxn ang="0">
                    <a:pos x="68" y="81"/>
                  </a:cxn>
                  <a:cxn ang="0">
                    <a:pos x="27" y="162"/>
                  </a:cxn>
                  <a:cxn ang="0">
                    <a:pos x="14" y="230"/>
                  </a:cxn>
                  <a:cxn ang="0">
                    <a:pos x="0" y="297"/>
                  </a:cxn>
                  <a:cxn ang="0">
                    <a:pos x="14" y="364"/>
                  </a:cxn>
                  <a:cxn ang="0">
                    <a:pos x="41" y="445"/>
                  </a:cxn>
                  <a:cxn ang="0">
                    <a:pos x="68" y="513"/>
                  </a:cxn>
                  <a:cxn ang="0">
                    <a:pos x="122" y="567"/>
                  </a:cxn>
                  <a:cxn ang="0">
                    <a:pos x="136" y="580"/>
                  </a:cxn>
                  <a:cxn ang="0">
                    <a:pos x="163" y="580"/>
                  </a:cxn>
                  <a:cxn ang="0">
                    <a:pos x="190" y="580"/>
                  </a:cxn>
                  <a:cxn ang="0">
                    <a:pos x="203" y="567"/>
                  </a:cxn>
                  <a:cxn ang="0">
                    <a:pos x="217" y="553"/>
                  </a:cxn>
                  <a:cxn ang="0">
                    <a:pos x="217" y="540"/>
                  </a:cxn>
                  <a:cxn ang="0">
                    <a:pos x="217" y="513"/>
                  </a:cxn>
                  <a:cxn ang="0">
                    <a:pos x="203" y="486"/>
                  </a:cxn>
                </a:cxnLst>
                <a:rect l="0" t="0" r="r" b="b"/>
                <a:pathLst>
                  <a:path w="216" h="580">
                    <a:moveTo>
                      <a:pt x="203" y="486"/>
                    </a:moveTo>
                    <a:lnTo>
                      <a:pt x="163" y="445"/>
                    </a:lnTo>
                    <a:lnTo>
                      <a:pt x="136" y="391"/>
                    </a:lnTo>
                    <a:lnTo>
                      <a:pt x="122" y="351"/>
                    </a:lnTo>
                    <a:lnTo>
                      <a:pt x="122" y="297"/>
                    </a:lnTo>
                    <a:lnTo>
                      <a:pt x="122" y="243"/>
                    </a:lnTo>
                    <a:lnTo>
                      <a:pt x="136" y="203"/>
                    </a:lnTo>
                    <a:lnTo>
                      <a:pt x="163" y="149"/>
                    </a:lnTo>
                    <a:lnTo>
                      <a:pt x="203" y="95"/>
                    </a:lnTo>
                    <a:lnTo>
                      <a:pt x="217" y="81"/>
                    </a:lnTo>
                    <a:lnTo>
                      <a:pt x="217" y="54"/>
                    </a:lnTo>
                    <a:lnTo>
                      <a:pt x="217" y="41"/>
                    </a:lnTo>
                    <a:lnTo>
                      <a:pt x="203" y="14"/>
                    </a:lnTo>
                    <a:lnTo>
                      <a:pt x="190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22" y="14"/>
                    </a:lnTo>
                    <a:lnTo>
                      <a:pt x="68" y="81"/>
                    </a:lnTo>
                    <a:lnTo>
                      <a:pt x="27" y="162"/>
                    </a:lnTo>
                    <a:lnTo>
                      <a:pt x="14" y="230"/>
                    </a:lnTo>
                    <a:lnTo>
                      <a:pt x="0" y="297"/>
                    </a:lnTo>
                    <a:lnTo>
                      <a:pt x="14" y="364"/>
                    </a:lnTo>
                    <a:lnTo>
                      <a:pt x="41" y="445"/>
                    </a:lnTo>
                    <a:lnTo>
                      <a:pt x="68" y="513"/>
                    </a:lnTo>
                    <a:lnTo>
                      <a:pt x="122" y="567"/>
                    </a:lnTo>
                    <a:lnTo>
                      <a:pt x="136" y="580"/>
                    </a:lnTo>
                    <a:lnTo>
                      <a:pt x="163" y="580"/>
                    </a:lnTo>
                    <a:lnTo>
                      <a:pt x="190" y="580"/>
                    </a:lnTo>
                    <a:lnTo>
                      <a:pt x="203" y="567"/>
                    </a:lnTo>
                    <a:lnTo>
                      <a:pt x="217" y="553"/>
                    </a:lnTo>
                    <a:lnTo>
                      <a:pt x="217" y="540"/>
                    </a:lnTo>
                    <a:lnTo>
                      <a:pt x="217" y="513"/>
                    </a:lnTo>
                    <a:lnTo>
                      <a:pt x="203" y="48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7" name="Freeform 33"/>
              <p:cNvSpPr/>
              <p:nvPr/>
            </p:nvSpPr>
            <p:spPr bwMode="auto">
              <a:xfrm>
                <a:off x="10366375" y="3602038"/>
                <a:ext cx="53975" cy="201612"/>
              </a:xfrm>
              <a:custGeom>
                <a:avLst/>
                <a:gdLst/>
                <a:ahLst/>
                <a:cxnLst>
                  <a:cxn ang="0">
                    <a:pos x="189" y="917"/>
                  </a:cxn>
                  <a:cxn ang="0">
                    <a:pos x="203" y="931"/>
                  </a:cxn>
                  <a:cxn ang="0">
                    <a:pos x="230" y="944"/>
                  </a:cxn>
                  <a:cxn ang="0">
                    <a:pos x="243" y="931"/>
                  </a:cxn>
                  <a:cxn ang="0">
                    <a:pos x="270" y="917"/>
                  </a:cxn>
                  <a:cxn ang="0">
                    <a:pos x="284" y="904"/>
                  </a:cxn>
                  <a:cxn ang="0">
                    <a:pos x="284" y="877"/>
                  </a:cxn>
                  <a:cxn ang="0">
                    <a:pos x="284" y="863"/>
                  </a:cxn>
                  <a:cxn ang="0">
                    <a:pos x="270" y="836"/>
                  </a:cxn>
                  <a:cxn ang="0">
                    <a:pos x="270" y="836"/>
                  </a:cxn>
                  <a:cxn ang="0">
                    <a:pos x="203" y="755"/>
                  </a:cxn>
                  <a:cxn ang="0">
                    <a:pos x="149" y="661"/>
                  </a:cxn>
                  <a:cxn ang="0">
                    <a:pos x="121" y="566"/>
                  </a:cxn>
                  <a:cxn ang="0">
                    <a:pos x="108" y="472"/>
                  </a:cxn>
                  <a:cxn ang="0">
                    <a:pos x="121" y="364"/>
                  </a:cxn>
                  <a:cxn ang="0">
                    <a:pos x="149" y="270"/>
                  </a:cxn>
                  <a:cxn ang="0">
                    <a:pos x="203" y="175"/>
                  </a:cxn>
                  <a:cxn ang="0">
                    <a:pos x="270" y="94"/>
                  </a:cxn>
                  <a:cxn ang="0">
                    <a:pos x="284" y="81"/>
                  </a:cxn>
                  <a:cxn ang="0">
                    <a:pos x="284" y="54"/>
                  </a:cxn>
                  <a:cxn ang="0">
                    <a:pos x="284" y="27"/>
                  </a:cxn>
                  <a:cxn ang="0">
                    <a:pos x="270" y="13"/>
                  </a:cxn>
                  <a:cxn ang="0">
                    <a:pos x="243" y="0"/>
                  </a:cxn>
                  <a:cxn ang="0">
                    <a:pos x="230" y="0"/>
                  </a:cxn>
                  <a:cxn ang="0">
                    <a:pos x="203" y="0"/>
                  </a:cxn>
                  <a:cxn ang="0">
                    <a:pos x="189" y="13"/>
                  </a:cxn>
                  <a:cxn ang="0">
                    <a:pos x="108" y="108"/>
                  </a:cxn>
                  <a:cxn ang="0">
                    <a:pos x="40" y="229"/>
                  </a:cxn>
                  <a:cxn ang="0">
                    <a:pos x="13" y="351"/>
                  </a:cxn>
                  <a:cxn ang="0">
                    <a:pos x="0" y="472"/>
                  </a:cxn>
                  <a:cxn ang="0">
                    <a:pos x="13" y="593"/>
                  </a:cxn>
                  <a:cxn ang="0">
                    <a:pos x="40" y="715"/>
                  </a:cxn>
                  <a:cxn ang="0">
                    <a:pos x="108" y="823"/>
                  </a:cxn>
                  <a:cxn ang="0">
                    <a:pos x="189" y="917"/>
                  </a:cxn>
                </a:cxnLst>
                <a:rect l="0" t="0" r="r" b="b"/>
                <a:pathLst>
                  <a:path w="284" h="944">
                    <a:moveTo>
                      <a:pt x="189" y="917"/>
                    </a:moveTo>
                    <a:lnTo>
                      <a:pt x="203" y="931"/>
                    </a:lnTo>
                    <a:lnTo>
                      <a:pt x="230" y="944"/>
                    </a:lnTo>
                    <a:lnTo>
                      <a:pt x="243" y="931"/>
                    </a:lnTo>
                    <a:lnTo>
                      <a:pt x="270" y="917"/>
                    </a:lnTo>
                    <a:lnTo>
                      <a:pt x="284" y="904"/>
                    </a:lnTo>
                    <a:lnTo>
                      <a:pt x="284" y="877"/>
                    </a:lnTo>
                    <a:lnTo>
                      <a:pt x="284" y="863"/>
                    </a:lnTo>
                    <a:lnTo>
                      <a:pt x="270" y="836"/>
                    </a:lnTo>
                    <a:lnTo>
                      <a:pt x="270" y="836"/>
                    </a:lnTo>
                    <a:lnTo>
                      <a:pt x="203" y="755"/>
                    </a:lnTo>
                    <a:lnTo>
                      <a:pt x="149" y="661"/>
                    </a:lnTo>
                    <a:lnTo>
                      <a:pt x="121" y="566"/>
                    </a:lnTo>
                    <a:lnTo>
                      <a:pt x="108" y="472"/>
                    </a:lnTo>
                    <a:lnTo>
                      <a:pt x="121" y="364"/>
                    </a:lnTo>
                    <a:lnTo>
                      <a:pt x="149" y="270"/>
                    </a:lnTo>
                    <a:lnTo>
                      <a:pt x="203" y="175"/>
                    </a:lnTo>
                    <a:lnTo>
                      <a:pt x="270" y="94"/>
                    </a:lnTo>
                    <a:lnTo>
                      <a:pt x="284" y="81"/>
                    </a:lnTo>
                    <a:lnTo>
                      <a:pt x="284" y="54"/>
                    </a:lnTo>
                    <a:lnTo>
                      <a:pt x="284" y="27"/>
                    </a:lnTo>
                    <a:lnTo>
                      <a:pt x="270" y="13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03" y="0"/>
                    </a:lnTo>
                    <a:lnTo>
                      <a:pt x="189" y="13"/>
                    </a:lnTo>
                    <a:lnTo>
                      <a:pt x="108" y="108"/>
                    </a:lnTo>
                    <a:lnTo>
                      <a:pt x="40" y="229"/>
                    </a:lnTo>
                    <a:lnTo>
                      <a:pt x="13" y="351"/>
                    </a:lnTo>
                    <a:lnTo>
                      <a:pt x="0" y="472"/>
                    </a:lnTo>
                    <a:lnTo>
                      <a:pt x="13" y="593"/>
                    </a:lnTo>
                    <a:lnTo>
                      <a:pt x="40" y="715"/>
                    </a:lnTo>
                    <a:lnTo>
                      <a:pt x="108" y="823"/>
                    </a:lnTo>
                    <a:lnTo>
                      <a:pt x="189" y="9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8" name="Freeform 34"/>
              <p:cNvSpPr/>
              <p:nvPr/>
            </p:nvSpPr>
            <p:spPr bwMode="auto">
              <a:xfrm>
                <a:off x="10318750" y="3565525"/>
                <a:ext cx="68263" cy="277813"/>
              </a:xfrm>
              <a:custGeom>
                <a:avLst/>
                <a:gdLst/>
                <a:ahLst/>
                <a:cxnLst>
                  <a:cxn ang="0">
                    <a:pos x="311" y="1309"/>
                  </a:cxn>
                  <a:cxn ang="0">
                    <a:pos x="338" y="1296"/>
                  </a:cxn>
                  <a:cxn ang="0">
                    <a:pos x="351" y="1282"/>
                  </a:cxn>
                  <a:cxn ang="0">
                    <a:pos x="365" y="1269"/>
                  </a:cxn>
                  <a:cxn ang="0">
                    <a:pos x="365" y="1242"/>
                  </a:cxn>
                  <a:cxn ang="0">
                    <a:pos x="365" y="1228"/>
                  </a:cxn>
                  <a:cxn ang="0">
                    <a:pos x="351" y="1201"/>
                  </a:cxn>
                  <a:cxn ang="0">
                    <a:pos x="351" y="1201"/>
                  </a:cxn>
                  <a:cxn ang="0">
                    <a:pos x="297" y="1147"/>
                  </a:cxn>
                  <a:cxn ang="0">
                    <a:pos x="243" y="1066"/>
                  </a:cxn>
                  <a:cxn ang="0">
                    <a:pos x="203" y="999"/>
                  </a:cxn>
                  <a:cxn ang="0">
                    <a:pos x="176" y="931"/>
                  </a:cxn>
                  <a:cxn ang="0">
                    <a:pos x="148" y="850"/>
                  </a:cxn>
                  <a:cxn ang="0">
                    <a:pos x="121" y="769"/>
                  </a:cxn>
                  <a:cxn ang="0">
                    <a:pos x="108" y="702"/>
                  </a:cxn>
                  <a:cxn ang="0">
                    <a:pos x="108" y="621"/>
                  </a:cxn>
                  <a:cxn ang="0">
                    <a:pos x="108" y="540"/>
                  </a:cxn>
                  <a:cxn ang="0">
                    <a:pos x="121" y="473"/>
                  </a:cxn>
                  <a:cxn ang="0">
                    <a:pos x="135" y="405"/>
                  </a:cxn>
                  <a:cxn ang="0">
                    <a:pos x="162" y="338"/>
                  </a:cxn>
                  <a:cxn ang="0">
                    <a:pos x="189" y="270"/>
                  </a:cxn>
                  <a:cxn ang="0">
                    <a:pos x="230" y="203"/>
                  </a:cxn>
                  <a:cxn ang="0">
                    <a:pos x="270" y="149"/>
                  </a:cxn>
                  <a:cxn ang="0">
                    <a:pos x="324" y="95"/>
                  </a:cxn>
                  <a:cxn ang="0">
                    <a:pos x="338" y="68"/>
                  </a:cxn>
                  <a:cxn ang="0">
                    <a:pos x="351" y="54"/>
                  </a:cxn>
                  <a:cxn ang="0">
                    <a:pos x="338" y="27"/>
                  </a:cxn>
                  <a:cxn ang="0">
                    <a:pos x="324" y="14"/>
                  </a:cxn>
                  <a:cxn ang="0">
                    <a:pos x="311" y="0"/>
                  </a:cxn>
                  <a:cxn ang="0">
                    <a:pos x="284" y="0"/>
                  </a:cxn>
                  <a:cxn ang="0">
                    <a:pos x="270" y="0"/>
                  </a:cxn>
                  <a:cxn ang="0">
                    <a:pos x="243" y="14"/>
                  </a:cxn>
                  <a:cxn ang="0">
                    <a:pos x="189" y="68"/>
                  </a:cxn>
                  <a:cxn ang="0">
                    <a:pos x="135" y="135"/>
                  </a:cxn>
                  <a:cxn ang="0">
                    <a:pos x="94" y="216"/>
                  </a:cxn>
                  <a:cxn ang="0">
                    <a:pos x="54" y="297"/>
                  </a:cxn>
                  <a:cxn ang="0">
                    <a:pos x="27" y="365"/>
                  </a:cxn>
                  <a:cxn ang="0">
                    <a:pos x="13" y="446"/>
                  </a:cxn>
                  <a:cxn ang="0">
                    <a:pos x="0" y="540"/>
                  </a:cxn>
                  <a:cxn ang="0">
                    <a:pos x="0" y="621"/>
                  </a:cxn>
                  <a:cxn ang="0">
                    <a:pos x="0" y="702"/>
                  </a:cxn>
                  <a:cxn ang="0">
                    <a:pos x="13" y="796"/>
                  </a:cxn>
                  <a:cxn ang="0">
                    <a:pos x="27" y="877"/>
                  </a:cxn>
                  <a:cxn ang="0">
                    <a:pos x="67" y="972"/>
                  </a:cxn>
                  <a:cxn ang="0">
                    <a:pos x="94" y="1053"/>
                  </a:cxn>
                  <a:cxn ang="0">
                    <a:pos x="148" y="1134"/>
                  </a:cxn>
                  <a:cxn ang="0">
                    <a:pos x="203" y="1215"/>
                  </a:cxn>
                  <a:cxn ang="0">
                    <a:pos x="270" y="1282"/>
                  </a:cxn>
                  <a:cxn ang="0">
                    <a:pos x="284" y="1296"/>
                  </a:cxn>
                  <a:cxn ang="0">
                    <a:pos x="311" y="1309"/>
                  </a:cxn>
                </a:cxnLst>
                <a:rect l="0" t="0" r="r" b="b"/>
                <a:pathLst>
                  <a:path w="365" h="1309">
                    <a:moveTo>
                      <a:pt x="311" y="1309"/>
                    </a:moveTo>
                    <a:lnTo>
                      <a:pt x="338" y="1296"/>
                    </a:lnTo>
                    <a:lnTo>
                      <a:pt x="351" y="1282"/>
                    </a:lnTo>
                    <a:lnTo>
                      <a:pt x="365" y="1269"/>
                    </a:lnTo>
                    <a:lnTo>
                      <a:pt x="365" y="1242"/>
                    </a:lnTo>
                    <a:lnTo>
                      <a:pt x="365" y="1228"/>
                    </a:lnTo>
                    <a:lnTo>
                      <a:pt x="351" y="1201"/>
                    </a:lnTo>
                    <a:lnTo>
                      <a:pt x="351" y="1201"/>
                    </a:lnTo>
                    <a:lnTo>
                      <a:pt x="297" y="1147"/>
                    </a:lnTo>
                    <a:lnTo>
                      <a:pt x="243" y="1066"/>
                    </a:lnTo>
                    <a:lnTo>
                      <a:pt x="203" y="999"/>
                    </a:lnTo>
                    <a:lnTo>
                      <a:pt x="176" y="931"/>
                    </a:lnTo>
                    <a:lnTo>
                      <a:pt x="148" y="850"/>
                    </a:lnTo>
                    <a:lnTo>
                      <a:pt x="121" y="769"/>
                    </a:lnTo>
                    <a:lnTo>
                      <a:pt x="108" y="702"/>
                    </a:lnTo>
                    <a:lnTo>
                      <a:pt x="108" y="621"/>
                    </a:lnTo>
                    <a:lnTo>
                      <a:pt x="108" y="540"/>
                    </a:lnTo>
                    <a:lnTo>
                      <a:pt x="121" y="473"/>
                    </a:lnTo>
                    <a:lnTo>
                      <a:pt x="135" y="405"/>
                    </a:lnTo>
                    <a:lnTo>
                      <a:pt x="162" y="338"/>
                    </a:lnTo>
                    <a:lnTo>
                      <a:pt x="189" y="270"/>
                    </a:lnTo>
                    <a:lnTo>
                      <a:pt x="230" y="203"/>
                    </a:lnTo>
                    <a:lnTo>
                      <a:pt x="270" y="149"/>
                    </a:lnTo>
                    <a:lnTo>
                      <a:pt x="324" y="95"/>
                    </a:lnTo>
                    <a:lnTo>
                      <a:pt x="338" y="68"/>
                    </a:lnTo>
                    <a:lnTo>
                      <a:pt x="351" y="54"/>
                    </a:lnTo>
                    <a:lnTo>
                      <a:pt x="338" y="27"/>
                    </a:lnTo>
                    <a:lnTo>
                      <a:pt x="324" y="14"/>
                    </a:lnTo>
                    <a:lnTo>
                      <a:pt x="311" y="0"/>
                    </a:lnTo>
                    <a:lnTo>
                      <a:pt x="284" y="0"/>
                    </a:lnTo>
                    <a:lnTo>
                      <a:pt x="270" y="0"/>
                    </a:lnTo>
                    <a:lnTo>
                      <a:pt x="243" y="14"/>
                    </a:lnTo>
                    <a:lnTo>
                      <a:pt x="189" y="68"/>
                    </a:lnTo>
                    <a:lnTo>
                      <a:pt x="135" y="135"/>
                    </a:lnTo>
                    <a:lnTo>
                      <a:pt x="94" y="216"/>
                    </a:lnTo>
                    <a:lnTo>
                      <a:pt x="54" y="297"/>
                    </a:lnTo>
                    <a:lnTo>
                      <a:pt x="27" y="365"/>
                    </a:lnTo>
                    <a:lnTo>
                      <a:pt x="13" y="446"/>
                    </a:lnTo>
                    <a:lnTo>
                      <a:pt x="0" y="540"/>
                    </a:lnTo>
                    <a:lnTo>
                      <a:pt x="0" y="621"/>
                    </a:lnTo>
                    <a:lnTo>
                      <a:pt x="0" y="702"/>
                    </a:lnTo>
                    <a:lnTo>
                      <a:pt x="13" y="796"/>
                    </a:lnTo>
                    <a:lnTo>
                      <a:pt x="27" y="877"/>
                    </a:lnTo>
                    <a:lnTo>
                      <a:pt x="67" y="972"/>
                    </a:lnTo>
                    <a:lnTo>
                      <a:pt x="94" y="1053"/>
                    </a:lnTo>
                    <a:lnTo>
                      <a:pt x="148" y="1134"/>
                    </a:lnTo>
                    <a:lnTo>
                      <a:pt x="203" y="1215"/>
                    </a:lnTo>
                    <a:lnTo>
                      <a:pt x="270" y="1282"/>
                    </a:lnTo>
                    <a:lnTo>
                      <a:pt x="284" y="1296"/>
                    </a:lnTo>
                    <a:lnTo>
                      <a:pt x="311" y="13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9" name="Freeform 35"/>
              <p:cNvSpPr/>
              <p:nvPr/>
            </p:nvSpPr>
            <p:spPr bwMode="auto">
              <a:xfrm>
                <a:off x="10528300" y="3643313"/>
                <a:ext cx="41275" cy="122237"/>
              </a:xfrm>
              <a:custGeom>
                <a:avLst/>
                <a:gdLst/>
                <a:ahLst/>
                <a:cxnLst>
                  <a:cxn ang="0">
                    <a:pos x="14" y="566"/>
                  </a:cxn>
                  <a:cxn ang="0">
                    <a:pos x="27" y="580"/>
                  </a:cxn>
                  <a:cxn ang="0">
                    <a:pos x="54" y="580"/>
                  </a:cxn>
                  <a:cxn ang="0">
                    <a:pos x="81" y="580"/>
                  </a:cxn>
                  <a:cxn ang="0">
                    <a:pos x="95" y="566"/>
                  </a:cxn>
                  <a:cxn ang="0">
                    <a:pos x="149" y="499"/>
                  </a:cxn>
                  <a:cxn ang="0">
                    <a:pos x="189" y="418"/>
                  </a:cxn>
                  <a:cxn ang="0">
                    <a:pos x="203" y="350"/>
                  </a:cxn>
                  <a:cxn ang="0">
                    <a:pos x="217" y="283"/>
                  </a:cxn>
                  <a:cxn ang="0">
                    <a:pos x="203" y="216"/>
                  </a:cxn>
                  <a:cxn ang="0">
                    <a:pos x="176" y="135"/>
                  </a:cxn>
                  <a:cxn ang="0">
                    <a:pos x="149" y="67"/>
                  </a:cxn>
                  <a:cxn ang="0">
                    <a:pos x="95" y="13"/>
                  </a:cxn>
                  <a:cxn ang="0">
                    <a:pos x="81" y="0"/>
                  </a:cxn>
                  <a:cxn ang="0">
                    <a:pos x="54" y="0"/>
                  </a:cxn>
                  <a:cxn ang="0">
                    <a:pos x="27" y="0"/>
                  </a:cxn>
                  <a:cxn ang="0">
                    <a:pos x="14" y="13"/>
                  </a:cxn>
                  <a:cxn ang="0">
                    <a:pos x="0" y="27"/>
                  </a:cxn>
                  <a:cxn ang="0">
                    <a:pos x="0" y="54"/>
                  </a:cxn>
                  <a:cxn ang="0">
                    <a:pos x="0" y="67"/>
                  </a:cxn>
                  <a:cxn ang="0">
                    <a:pos x="14" y="94"/>
                  </a:cxn>
                  <a:cxn ang="0">
                    <a:pos x="14" y="94"/>
                  </a:cxn>
                  <a:cxn ang="0">
                    <a:pos x="54" y="135"/>
                  </a:cxn>
                  <a:cxn ang="0">
                    <a:pos x="81" y="189"/>
                  </a:cxn>
                  <a:cxn ang="0">
                    <a:pos x="95" y="229"/>
                  </a:cxn>
                  <a:cxn ang="0">
                    <a:pos x="95" y="283"/>
                  </a:cxn>
                  <a:cxn ang="0">
                    <a:pos x="95" y="337"/>
                  </a:cxn>
                  <a:cxn ang="0">
                    <a:pos x="81" y="377"/>
                  </a:cxn>
                  <a:cxn ang="0">
                    <a:pos x="54" y="431"/>
                  </a:cxn>
                  <a:cxn ang="0">
                    <a:pos x="14" y="485"/>
                  </a:cxn>
                  <a:cxn ang="0">
                    <a:pos x="0" y="499"/>
                  </a:cxn>
                  <a:cxn ang="0">
                    <a:pos x="0" y="526"/>
                  </a:cxn>
                  <a:cxn ang="0">
                    <a:pos x="14" y="566"/>
                  </a:cxn>
                  <a:cxn ang="0">
                    <a:pos x="14" y="566"/>
                  </a:cxn>
                </a:cxnLst>
                <a:rect l="0" t="0" r="r" b="b"/>
                <a:pathLst>
                  <a:path w="216" h="580">
                    <a:moveTo>
                      <a:pt x="14" y="566"/>
                    </a:moveTo>
                    <a:lnTo>
                      <a:pt x="27" y="580"/>
                    </a:lnTo>
                    <a:lnTo>
                      <a:pt x="54" y="580"/>
                    </a:lnTo>
                    <a:lnTo>
                      <a:pt x="81" y="580"/>
                    </a:lnTo>
                    <a:lnTo>
                      <a:pt x="95" y="566"/>
                    </a:lnTo>
                    <a:lnTo>
                      <a:pt x="149" y="499"/>
                    </a:lnTo>
                    <a:lnTo>
                      <a:pt x="189" y="418"/>
                    </a:lnTo>
                    <a:lnTo>
                      <a:pt x="203" y="350"/>
                    </a:lnTo>
                    <a:lnTo>
                      <a:pt x="217" y="283"/>
                    </a:lnTo>
                    <a:lnTo>
                      <a:pt x="203" y="216"/>
                    </a:lnTo>
                    <a:lnTo>
                      <a:pt x="176" y="135"/>
                    </a:lnTo>
                    <a:lnTo>
                      <a:pt x="149" y="67"/>
                    </a:lnTo>
                    <a:lnTo>
                      <a:pt x="95" y="13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27" y="0"/>
                    </a:lnTo>
                    <a:lnTo>
                      <a:pt x="14" y="13"/>
                    </a:lnTo>
                    <a:lnTo>
                      <a:pt x="0" y="27"/>
                    </a:lnTo>
                    <a:lnTo>
                      <a:pt x="0" y="54"/>
                    </a:lnTo>
                    <a:lnTo>
                      <a:pt x="0" y="67"/>
                    </a:lnTo>
                    <a:lnTo>
                      <a:pt x="14" y="94"/>
                    </a:lnTo>
                    <a:lnTo>
                      <a:pt x="14" y="94"/>
                    </a:lnTo>
                    <a:lnTo>
                      <a:pt x="54" y="135"/>
                    </a:lnTo>
                    <a:lnTo>
                      <a:pt x="81" y="189"/>
                    </a:lnTo>
                    <a:lnTo>
                      <a:pt x="95" y="229"/>
                    </a:lnTo>
                    <a:lnTo>
                      <a:pt x="95" y="283"/>
                    </a:lnTo>
                    <a:lnTo>
                      <a:pt x="95" y="337"/>
                    </a:lnTo>
                    <a:lnTo>
                      <a:pt x="81" y="377"/>
                    </a:lnTo>
                    <a:lnTo>
                      <a:pt x="54" y="431"/>
                    </a:lnTo>
                    <a:lnTo>
                      <a:pt x="14" y="485"/>
                    </a:lnTo>
                    <a:lnTo>
                      <a:pt x="0" y="499"/>
                    </a:lnTo>
                    <a:lnTo>
                      <a:pt x="0" y="526"/>
                    </a:lnTo>
                    <a:lnTo>
                      <a:pt x="14" y="566"/>
                    </a:lnTo>
                    <a:lnTo>
                      <a:pt x="14" y="56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0" name="Freeform 36"/>
              <p:cNvSpPr/>
              <p:nvPr/>
            </p:nvSpPr>
            <p:spPr bwMode="auto">
              <a:xfrm>
                <a:off x="10561638" y="3602038"/>
                <a:ext cx="53975" cy="201612"/>
              </a:xfrm>
              <a:custGeom>
                <a:avLst/>
                <a:gdLst/>
                <a:ahLst/>
                <a:cxnLst>
                  <a:cxn ang="0">
                    <a:pos x="13" y="108"/>
                  </a:cxn>
                  <a:cxn ang="0">
                    <a:pos x="81" y="189"/>
                  </a:cxn>
                  <a:cxn ang="0">
                    <a:pos x="135" y="283"/>
                  </a:cxn>
                  <a:cxn ang="0">
                    <a:pos x="162" y="378"/>
                  </a:cxn>
                  <a:cxn ang="0">
                    <a:pos x="176" y="472"/>
                  </a:cxn>
                  <a:cxn ang="0">
                    <a:pos x="162" y="580"/>
                  </a:cxn>
                  <a:cxn ang="0">
                    <a:pos x="135" y="674"/>
                  </a:cxn>
                  <a:cxn ang="0">
                    <a:pos x="81" y="769"/>
                  </a:cxn>
                  <a:cxn ang="0">
                    <a:pos x="13" y="850"/>
                  </a:cxn>
                  <a:cxn ang="0">
                    <a:pos x="0" y="863"/>
                  </a:cxn>
                  <a:cxn ang="0">
                    <a:pos x="0" y="890"/>
                  </a:cxn>
                  <a:cxn ang="0">
                    <a:pos x="0" y="917"/>
                  </a:cxn>
                  <a:cxn ang="0">
                    <a:pos x="13" y="931"/>
                  </a:cxn>
                  <a:cxn ang="0">
                    <a:pos x="41" y="944"/>
                  </a:cxn>
                  <a:cxn ang="0">
                    <a:pos x="54" y="944"/>
                  </a:cxn>
                  <a:cxn ang="0">
                    <a:pos x="81" y="944"/>
                  </a:cxn>
                  <a:cxn ang="0">
                    <a:pos x="95" y="931"/>
                  </a:cxn>
                  <a:cxn ang="0">
                    <a:pos x="176" y="836"/>
                  </a:cxn>
                  <a:cxn ang="0">
                    <a:pos x="243" y="715"/>
                  </a:cxn>
                  <a:cxn ang="0">
                    <a:pos x="271" y="593"/>
                  </a:cxn>
                  <a:cxn ang="0">
                    <a:pos x="284" y="472"/>
                  </a:cxn>
                  <a:cxn ang="0">
                    <a:pos x="271" y="351"/>
                  </a:cxn>
                  <a:cxn ang="0">
                    <a:pos x="243" y="229"/>
                  </a:cxn>
                  <a:cxn ang="0">
                    <a:pos x="176" y="121"/>
                  </a:cxn>
                  <a:cxn ang="0">
                    <a:pos x="95" y="27"/>
                  </a:cxn>
                  <a:cxn ang="0">
                    <a:pos x="81" y="13"/>
                  </a:cxn>
                  <a:cxn ang="0">
                    <a:pos x="54" y="0"/>
                  </a:cxn>
                  <a:cxn ang="0">
                    <a:pos x="41" y="13"/>
                  </a:cxn>
                  <a:cxn ang="0">
                    <a:pos x="13" y="27"/>
                  </a:cxn>
                  <a:cxn ang="0">
                    <a:pos x="0" y="40"/>
                  </a:cxn>
                  <a:cxn ang="0">
                    <a:pos x="0" y="67"/>
                  </a:cxn>
                  <a:cxn ang="0">
                    <a:pos x="0" y="81"/>
                  </a:cxn>
                  <a:cxn ang="0">
                    <a:pos x="13" y="108"/>
                  </a:cxn>
                  <a:cxn ang="0">
                    <a:pos x="13" y="108"/>
                  </a:cxn>
                </a:cxnLst>
                <a:rect l="0" t="0" r="r" b="b"/>
                <a:pathLst>
                  <a:path w="284" h="944">
                    <a:moveTo>
                      <a:pt x="13" y="108"/>
                    </a:moveTo>
                    <a:lnTo>
                      <a:pt x="81" y="189"/>
                    </a:lnTo>
                    <a:lnTo>
                      <a:pt x="135" y="283"/>
                    </a:lnTo>
                    <a:lnTo>
                      <a:pt x="162" y="378"/>
                    </a:lnTo>
                    <a:lnTo>
                      <a:pt x="176" y="472"/>
                    </a:lnTo>
                    <a:lnTo>
                      <a:pt x="162" y="580"/>
                    </a:lnTo>
                    <a:lnTo>
                      <a:pt x="135" y="674"/>
                    </a:lnTo>
                    <a:lnTo>
                      <a:pt x="81" y="769"/>
                    </a:lnTo>
                    <a:lnTo>
                      <a:pt x="13" y="850"/>
                    </a:lnTo>
                    <a:lnTo>
                      <a:pt x="0" y="863"/>
                    </a:lnTo>
                    <a:lnTo>
                      <a:pt x="0" y="890"/>
                    </a:lnTo>
                    <a:lnTo>
                      <a:pt x="0" y="917"/>
                    </a:lnTo>
                    <a:lnTo>
                      <a:pt x="13" y="931"/>
                    </a:lnTo>
                    <a:lnTo>
                      <a:pt x="41" y="944"/>
                    </a:lnTo>
                    <a:lnTo>
                      <a:pt x="54" y="944"/>
                    </a:lnTo>
                    <a:lnTo>
                      <a:pt x="81" y="944"/>
                    </a:lnTo>
                    <a:lnTo>
                      <a:pt x="95" y="931"/>
                    </a:lnTo>
                    <a:lnTo>
                      <a:pt x="176" y="836"/>
                    </a:lnTo>
                    <a:lnTo>
                      <a:pt x="243" y="715"/>
                    </a:lnTo>
                    <a:lnTo>
                      <a:pt x="271" y="593"/>
                    </a:lnTo>
                    <a:lnTo>
                      <a:pt x="284" y="472"/>
                    </a:lnTo>
                    <a:lnTo>
                      <a:pt x="271" y="351"/>
                    </a:lnTo>
                    <a:lnTo>
                      <a:pt x="243" y="229"/>
                    </a:lnTo>
                    <a:lnTo>
                      <a:pt x="176" y="121"/>
                    </a:lnTo>
                    <a:lnTo>
                      <a:pt x="95" y="27"/>
                    </a:lnTo>
                    <a:lnTo>
                      <a:pt x="81" y="13"/>
                    </a:lnTo>
                    <a:lnTo>
                      <a:pt x="54" y="0"/>
                    </a:lnTo>
                    <a:lnTo>
                      <a:pt x="41" y="13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13" y="108"/>
                    </a:lnTo>
                    <a:lnTo>
                      <a:pt x="13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1" name="Freeform 37"/>
              <p:cNvSpPr/>
              <p:nvPr/>
            </p:nvSpPr>
            <p:spPr bwMode="auto">
              <a:xfrm>
                <a:off x="10594975" y="3562350"/>
                <a:ext cx="69850" cy="280988"/>
              </a:xfrm>
              <a:custGeom>
                <a:avLst/>
                <a:gdLst/>
                <a:ahLst/>
                <a:cxnLst>
                  <a:cxn ang="0">
                    <a:pos x="13" y="108"/>
                  </a:cxn>
                  <a:cxn ang="0">
                    <a:pos x="67" y="175"/>
                  </a:cxn>
                  <a:cxn ang="0">
                    <a:pos x="122" y="243"/>
                  </a:cxn>
                  <a:cxn ang="0">
                    <a:pos x="162" y="310"/>
                  </a:cxn>
                  <a:cxn ang="0">
                    <a:pos x="189" y="378"/>
                  </a:cxn>
                  <a:cxn ang="0">
                    <a:pos x="216" y="459"/>
                  </a:cxn>
                  <a:cxn ang="0">
                    <a:pos x="243" y="540"/>
                  </a:cxn>
                  <a:cxn ang="0">
                    <a:pos x="257" y="621"/>
                  </a:cxn>
                  <a:cxn ang="0">
                    <a:pos x="257" y="688"/>
                  </a:cxn>
                  <a:cxn ang="0">
                    <a:pos x="257" y="769"/>
                  </a:cxn>
                  <a:cxn ang="0">
                    <a:pos x="243" y="836"/>
                  </a:cxn>
                  <a:cxn ang="0">
                    <a:pos x="230" y="904"/>
                  </a:cxn>
                  <a:cxn ang="0">
                    <a:pos x="203" y="971"/>
                  </a:cxn>
                  <a:cxn ang="0">
                    <a:pos x="176" y="1039"/>
                  </a:cxn>
                  <a:cxn ang="0">
                    <a:pos x="135" y="1106"/>
                  </a:cxn>
                  <a:cxn ang="0">
                    <a:pos x="95" y="1160"/>
                  </a:cxn>
                  <a:cxn ang="0">
                    <a:pos x="40" y="1214"/>
                  </a:cxn>
                  <a:cxn ang="0">
                    <a:pos x="27" y="1241"/>
                  </a:cxn>
                  <a:cxn ang="0">
                    <a:pos x="13" y="1255"/>
                  </a:cxn>
                  <a:cxn ang="0">
                    <a:pos x="27" y="1282"/>
                  </a:cxn>
                  <a:cxn ang="0">
                    <a:pos x="40" y="1295"/>
                  </a:cxn>
                  <a:cxn ang="0">
                    <a:pos x="54" y="1309"/>
                  </a:cxn>
                  <a:cxn ang="0">
                    <a:pos x="81" y="1322"/>
                  </a:cxn>
                  <a:cxn ang="0">
                    <a:pos x="95" y="1309"/>
                  </a:cxn>
                  <a:cxn ang="0">
                    <a:pos x="122" y="1295"/>
                  </a:cxn>
                  <a:cxn ang="0">
                    <a:pos x="176" y="1241"/>
                  </a:cxn>
                  <a:cxn ang="0">
                    <a:pos x="230" y="1174"/>
                  </a:cxn>
                  <a:cxn ang="0">
                    <a:pos x="270" y="1093"/>
                  </a:cxn>
                  <a:cxn ang="0">
                    <a:pos x="311" y="1025"/>
                  </a:cxn>
                  <a:cxn ang="0">
                    <a:pos x="338" y="944"/>
                  </a:cxn>
                  <a:cxn ang="0">
                    <a:pos x="352" y="863"/>
                  </a:cxn>
                  <a:cxn ang="0">
                    <a:pos x="365" y="769"/>
                  </a:cxn>
                  <a:cxn ang="0">
                    <a:pos x="365" y="688"/>
                  </a:cxn>
                  <a:cxn ang="0">
                    <a:pos x="365" y="607"/>
                  </a:cxn>
                  <a:cxn ang="0">
                    <a:pos x="352" y="513"/>
                  </a:cxn>
                  <a:cxn ang="0">
                    <a:pos x="338" y="432"/>
                  </a:cxn>
                  <a:cxn ang="0">
                    <a:pos x="297" y="337"/>
                  </a:cxn>
                  <a:cxn ang="0">
                    <a:pos x="270" y="256"/>
                  </a:cxn>
                  <a:cxn ang="0">
                    <a:pos x="216" y="175"/>
                  </a:cxn>
                  <a:cxn ang="0">
                    <a:pos x="162" y="94"/>
                  </a:cxn>
                  <a:cxn ang="0">
                    <a:pos x="95" y="27"/>
                  </a:cxn>
                  <a:cxn ang="0">
                    <a:pos x="81" y="13"/>
                  </a:cxn>
                  <a:cxn ang="0">
                    <a:pos x="54" y="0"/>
                  </a:cxn>
                  <a:cxn ang="0">
                    <a:pos x="40" y="13"/>
                  </a:cxn>
                  <a:cxn ang="0">
                    <a:pos x="13" y="27"/>
                  </a:cxn>
                  <a:cxn ang="0">
                    <a:pos x="0" y="40"/>
                  </a:cxn>
                  <a:cxn ang="0">
                    <a:pos x="0" y="67"/>
                  </a:cxn>
                  <a:cxn ang="0">
                    <a:pos x="0" y="81"/>
                  </a:cxn>
                  <a:cxn ang="0">
                    <a:pos x="13" y="108"/>
                  </a:cxn>
                  <a:cxn ang="0">
                    <a:pos x="13" y="108"/>
                  </a:cxn>
                </a:cxnLst>
                <a:rect l="0" t="0" r="r" b="b"/>
                <a:pathLst>
                  <a:path w="365" h="1322">
                    <a:moveTo>
                      <a:pt x="13" y="108"/>
                    </a:moveTo>
                    <a:lnTo>
                      <a:pt x="67" y="175"/>
                    </a:lnTo>
                    <a:lnTo>
                      <a:pt x="122" y="243"/>
                    </a:lnTo>
                    <a:lnTo>
                      <a:pt x="162" y="310"/>
                    </a:lnTo>
                    <a:lnTo>
                      <a:pt x="189" y="378"/>
                    </a:lnTo>
                    <a:lnTo>
                      <a:pt x="216" y="459"/>
                    </a:lnTo>
                    <a:lnTo>
                      <a:pt x="243" y="540"/>
                    </a:lnTo>
                    <a:lnTo>
                      <a:pt x="257" y="621"/>
                    </a:lnTo>
                    <a:lnTo>
                      <a:pt x="257" y="688"/>
                    </a:lnTo>
                    <a:lnTo>
                      <a:pt x="257" y="769"/>
                    </a:lnTo>
                    <a:lnTo>
                      <a:pt x="243" y="836"/>
                    </a:lnTo>
                    <a:lnTo>
                      <a:pt x="230" y="904"/>
                    </a:lnTo>
                    <a:lnTo>
                      <a:pt x="203" y="971"/>
                    </a:lnTo>
                    <a:lnTo>
                      <a:pt x="176" y="1039"/>
                    </a:lnTo>
                    <a:lnTo>
                      <a:pt x="135" y="1106"/>
                    </a:lnTo>
                    <a:lnTo>
                      <a:pt x="95" y="1160"/>
                    </a:lnTo>
                    <a:lnTo>
                      <a:pt x="40" y="1214"/>
                    </a:lnTo>
                    <a:lnTo>
                      <a:pt x="27" y="1241"/>
                    </a:lnTo>
                    <a:lnTo>
                      <a:pt x="13" y="1255"/>
                    </a:lnTo>
                    <a:lnTo>
                      <a:pt x="27" y="1282"/>
                    </a:lnTo>
                    <a:lnTo>
                      <a:pt x="40" y="1295"/>
                    </a:lnTo>
                    <a:lnTo>
                      <a:pt x="54" y="1309"/>
                    </a:lnTo>
                    <a:lnTo>
                      <a:pt x="81" y="1322"/>
                    </a:lnTo>
                    <a:lnTo>
                      <a:pt x="95" y="1309"/>
                    </a:lnTo>
                    <a:lnTo>
                      <a:pt x="122" y="1295"/>
                    </a:lnTo>
                    <a:lnTo>
                      <a:pt x="176" y="1241"/>
                    </a:lnTo>
                    <a:lnTo>
                      <a:pt x="230" y="1174"/>
                    </a:lnTo>
                    <a:lnTo>
                      <a:pt x="270" y="1093"/>
                    </a:lnTo>
                    <a:lnTo>
                      <a:pt x="311" y="1025"/>
                    </a:lnTo>
                    <a:lnTo>
                      <a:pt x="338" y="944"/>
                    </a:lnTo>
                    <a:lnTo>
                      <a:pt x="352" y="863"/>
                    </a:lnTo>
                    <a:lnTo>
                      <a:pt x="365" y="769"/>
                    </a:lnTo>
                    <a:lnTo>
                      <a:pt x="365" y="688"/>
                    </a:lnTo>
                    <a:lnTo>
                      <a:pt x="365" y="607"/>
                    </a:lnTo>
                    <a:lnTo>
                      <a:pt x="352" y="513"/>
                    </a:lnTo>
                    <a:lnTo>
                      <a:pt x="338" y="432"/>
                    </a:lnTo>
                    <a:lnTo>
                      <a:pt x="297" y="337"/>
                    </a:lnTo>
                    <a:lnTo>
                      <a:pt x="270" y="256"/>
                    </a:lnTo>
                    <a:lnTo>
                      <a:pt x="216" y="175"/>
                    </a:lnTo>
                    <a:lnTo>
                      <a:pt x="162" y="94"/>
                    </a:lnTo>
                    <a:lnTo>
                      <a:pt x="95" y="27"/>
                    </a:lnTo>
                    <a:lnTo>
                      <a:pt x="81" y="13"/>
                    </a:lnTo>
                    <a:lnTo>
                      <a:pt x="54" y="0"/>
                    </a:lnTo>
                    <a:lnTo>
                      <a:pt x="40" y="13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13" y="108"/>
                    </a:lnTo>
                    <a:lnTo>
                      <a:pt x="13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2" name="Freeform 38"/>
              <p:cNvSpPr>
                <a:spLocks noEditPoints="1"/>
              </p:cNvSpPr>
              <p:nvPr/>
            </p:nvSpPr>
            <p:spPr bwMode="auto">
              <a:xfrm>
                <a:off x="10390188" y="3668713"/>
                <a:ext cx="204787" cy="387350"/>
              </a:xfrm>
              <a:custGeom>
                <a:avLst/>
                <a:gdLst/>
                <a:ahLst/>
                <a:cxnLst>
                  <a:cxn ang="0">
                    <a:pos x="0" y="1794"/>
                  </a:cxn>
                  <a:cxn ang="0">
                    <a:pos x="163" y="1660"/>
                  </a:cxn>
                  <a:cxn ang="0">
                    <a:pos x="339" y="1565"/>
                  </a:cxn>
                  <a:cxn ang="0">
                    <a:pos x="528" y="1511"/>
                  </a:cxn>
                  <a:cxn ang="0">
                    <a:pos x="731" y="1565"/>
                  </a:cxn>
                  <a:cxn ang="0">
                    <a:pos x="907" y="1660"/>
                  </a:cxn>
                  <a:cxn ang="0">
                    <a:pos x="1083" y="1821"/>
                  </a:cxn>
                  <a:cxn ang="0">
                    <a:pos x="650" y="324"/>
                  </a:cxn>
                  <a:cxn ang="0">
                    <a:pos x="704" y="243"/>
                  </a:cxn>
                  <a:cxn ang="0">
                    <a:pos x="718" y="149"/>
                  </a:cxn>
                  <a:cxn ang="0">
                    <a:pos x="690" y="81"/>
                  </a:cxn>
                  <a:cxn ang="0">
                    <a:pos x="636" y="41"/>
                  </a:cxn>
                  <a:cxn ang="0">
                    <a:pos x="569" y="14"/>
                  </a:cxn>
                  <a:cxn ang="0">
                    <a:pos x="501" y="14"/>
                  </a:cxn>
                  <a:cxn ang="0">
                    <a:pos x="433" y="41"/>
                  </a:cxn>
                  <a:cxn ang="0">
                    <a:pos x="379" y="81"/>
                  </a:cxn>
                  <a:cxn ang="0">
                    <a:pos x="352" y="149"/>
                  </a:cxn>
                  <a:cxn ang="0">
                    <a:pos x="366" y="243"/>
                  </a:cxn>
                  <a:cxn ang="0">
                    <a:pos x="420" y="324"/>
                  </a:cxn>
                  <a:cxn ang="0">
                    <a:pos x="704" y="1160"/>
                  </a:cxn>
                  <a:cxn ang="0">
                    <a:pos x="663" y="1282"/>
                  </a:cxn>
                  <a:cxn ang="0">
                    <a:pos x="542" y="1322"/>
                  </a:cxn>
                  <a:cxn ang="0">
                    <a:pos x="420" y="1282"/>
                  </a:cxn>
                  <a:cxn ang="0">
                    <a:pos x="379" y="1160"/>
                  </a:cxn>
                  <a:cxn ang="0">
                    <a:pos x="420" y="1052"/>
                  </a:cxn>
                  <a:cxn ang="0">
                    <a:pos x="542" y="998"/>
                  </a:cxn>
                  <a:cxn ang="0">
                    <a:pos x="663" y="1052"/>
                  </a:cxn>
                  <a:cxn ang="0">
                    <a:pos x="704" y="1160"/>
                  </a:cxn>
                  <a:cxn ang="0">
                    <a:pos x="623" y="823"/>
                  </a:cxn>
                  <a:cxn ang="0">
                    <a:pos x="569" y="864"/>
                  </a:cxn>
                  <a:cxn ang="0">
                    <a:pos x="515" y="864"/>
                  </a:cxn>
                  <a:cxn ang="0">
                    <a:pos x="460" y="823"/>
                  </a:cxn>
                  <a:cxn ang="0">
                    <a:pos x="460" y="756"/>
                  </a:cxn>
                  <a:cxn ang="0">
                    <a:pos x="515" y="702"/>
                  </a:cxn>
                  <a:cxn ang="0">
                    <a:pos x="569" y="702"/>
                  </a:cxn>
                  <a:cxn ang="0">
                    <a:pos x="623" y="756"/>
                  </a:cxn>
                </a:cxnLst>
                <a:rect l="0" t="0" r="r" b="b"/>
                <a:pathLst>
                  <a:path w="1083" h="1821">
                    <a:moveTo>
                      <a:pt x="474" y="364"/>
                    </a:moveTo>
                    <a:lnTo>
                      <a:pt x="0" y="1794"/>
                    </a:lnTo>
                    <a:lnTo>
                      <a:pt x="41" y="1754"/>
                    </a:lnTo>
                    <a:lnTo>
                      <a:pt x="163" y="1660"/>
                    </a:lnTo>
                    <a:lnTo>
                      <a:pt x="244" y="1606"/>
                    </a:lnTo>
                    <a:lnTo>
                      <a:pt x="339" y="1565"/>
                    </a:lnTo>
                    <a:lnTo>
                      <a:pt x="433" y="1525"/>
                    </a:lnTo>
                    <a:lnTo>
                      <a:pt x="528" y="1511"/>
                    </a:lnTo>
                    <a:lnTo>
                      <a:pt x="623" y="1525"/>
                    </a:lnTo>
                    <a:lnTo>
                      <a:pt x="731" y="1565"/>
                    </a:lnTo>
                    <a:lnTo>
                      <a:pt x="826" y="1606"/>
                    </a:lnTo>
                    <a:lnTo>
                      <a:pt x="907" y="1660"/>
                    </a:lnTo>
                    <a:lnTo>
                      <a:pt x="1042" y="1767"/>
                    </a:lnTo>
                    <a:lnTo>
                      <a:pt x="1083" y="1821"/>
                    </a:lnTo>
                    <a:lnTo>
                      <a:pt x="596" y="364"/>
                    </a:lnTo>
                    <a:lnTo>
                      <a:pt x="650" y="324"/>
                    </a:lnTo>
                    <a:lnTo>
                      <a:pt x="690" y="283"/>
                    </a:lnTo>
                    <a:lnTo>
                      <a:pt x="704" y="243"/>
                    </a:lnTo>
                    <a:lnTo>
                      <a:pt x="718" y="189"/>
                    </a:lnTo>
                    <a:lnTo>
                      <a:pt x="718" y="149"/>
                    </a:lnTo>
                    <a:lnTo>
                      <a:pt x="704" y="122"/>
                    </a:lnTo>
                    <a:lnTo>
                      <a:pt x="690" y="81"/>
                    </a:lnTo>
                    <a:lnTo>
                      <a:pt x="663" y="54"/>
                    </a:lnTo>
                    <a:lnTo>
                      <a:pt x="636" y="41"/>
                    </a:lnTo>
                    <a:lnTo>
                      <a:pt x="609" y="27"/>
                    </a:lnTo>
                    <a:lnTo>
                      <a:pt x="569" y="14"/>
                    </a:lnTo>
                    <a:lnTo>
                      <a:pt x="542" y="0"/>
                    </a:lnTo>
                    <a:lnTo>
                      <a:pt x="501" y="14"/>
                    </a:lnTo>
                    <a:lnTo>
                      <a:pt x="460" y="27"/>
                    </a:lnTo>
                    <a:lnTo>
                      <a:pt x="433" y="41"/>
                    </a:lnTo>
                    <a:lnTo>
                      <a:pt x="406" y="54"/>
                    </a:lnTo>
                    <a:lnTo>
                      <a:pt x="379" y="81"/>
                    </a:lnTo>
                    <a:lnTo>
                      <a:pt x="366" y="122"/>
                    </a:lnTo>
                    <a:lnTo>
                      <a:pt x="352" y="149"/>
                    </a:lnTo>
                    <a:lnTo>
                      <a:pt x="352" y="189"/>
                    </a:lnTo>
                    <a:lnTo>
                      <a:pt x="366" y="243"/>
                    </a:lnTo>
                    <a:lnTo>
                      <a:pt x="379" y="283"/>
                    </a:lnTo>
                    <a:lnTo>
                      <a:pt x="420" y="324"/>
                    </a:lnTo>
                    <a:lnTo>
                      <a:pt x="474" y="364"/>
                    </a:lnTo>
                    <a:close/>
                    <a:moveTo>
                      <a:pt x="704" y="1160"/>
                    </a:moveTo>
                    <a:lnTo>
                      <a:pt x="690" y="1228"/>
                    </a:lnTo>
                    <a:lnTo>
                      <a:pt x="663" y="1282"/>
                    </a:lnTo>
                    <a:lnTo>
                      <a:pt x="609" y="1309"/>
                    </a:lnTo>
                    <a:lnTo>
                      <a:pt x="542" y="1322"/>
                    </a:lnTo>
                    <a:lnTo>
                      <a:pt x="474" y="1309"/>
                    </a:lnTo>
                    <a:lnTo>
                      <a:pt x="420" y="1282"/>
                    </a:lnTo>
                    <a:lnTo>
                      <a:pt x="393" y="1228"/>
                    </a:lnTo>
                    <a:lnTo>
                      <a:pt x="379" y="1160"/>
                    </a:lnTo>
                    <a:lnTo>
                      <a:pt x="393" y="1093"/>
                    </a:lnTo>
                    <a:lnTo>
                      <a:pt x="420" y="1052"/>
                    </a:lnTo>
                    <a:lnTo>
                      <a:pt x="474" y="1012"/>
                    </a:lnTo>
                    <a:lnTo>
                      <a:pt x="542" y="998"/>
                    </a:lnTo>
                    <a:lnTo>
                      <a:pt x="609" y="1012"/>
                    </a:lnTo>
                    <a:lnTo>
                      <a:pt x="663" y="1052"/>
                    </a:lnTo>
                    <a:lnTo>
                      <a:pt x="690" y="1093"/>
                    </a:lnTo>
                    <a:lnTo>
                      <a:pt x="704" y="1160"/>
                    </a:lnTo>
                    <a:close/>
                    <a:moveTo>
                      <a:pt x="623" y="783"/>
                    </a:moveTo>
                    <a:lnTo>
                      <a:pt x="623" y="823"/>
                    </a:lnTo>
                    <a:lnTo>
                      <a:pt x="596" y="837"/>
                    </a:lnTo>
                    <a:lnTo>
                      <a:pt x="569" y="864"/>
                    </a:lnTo>
                    <a:lnTo>
                      <a:pt x="542" y="864"/>
                    </a:lnTo>
                    <a:lnTo>
                      <a:pt x="515" y="864"/>
                    </a:lnTo>
                    <a:lnTo>
                      <a:pt x="488" y="837"/>
                    </a:lnTo>
                    <a:lnTo>
                      <a:pt x="460" y="823"/>
                    </a:lnTo>
                    <a:lnTo>
                      <a:pt x="460" y="783"/>
                    </a:lnTo>
                    <a:lnTo>
                      <a:pt x="460" y="756"/>
                    </a:lnTo>
                    <a:lnTo>
                      <a:pt x="488" y="729"/>
                    </a:lnTo>
                    <a:lnTo>
                      <a:pt x="515" y="702"/>
                    </a:lnTo>
                    <a:lnTo>
                      <a:pt x="542" y="702"/>
                    </a:lnTo>
                    <a:lnTo>
                      <a:pt x="569" y="702"/>
                    </a:lnTo>
                    <a:lnTo>
                      <a:pt x="596" y="729"/>
                    </a:lnTo>
                    <a:lnTo>
                      <a:pt x="623" y="756"/>
                    </a:lnTo>
                    <a:lnTo>
                      <a:pt x="623" y="7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798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84" name="Freeform 686"/>
            <p:cNvSpPr/>
            <p:nvPr/>
          </p:nvSpPr>
          <p:spPr bwMode="auto">
            <a:xfrm rot="10800000">
              <a:off x="2679186" y="4387393"/>
              <a:ext cx="813232" cy="151370"/>
            </a:xfrm>
            <a:custGeom>
              <a:avLst/>
              <a:gdLst>
                <a:gd name="T0" fmla="*/ 0 w 5153025"/>
                <a:gd name="T1" fmla="*/ 1 h 478367"/>
                <a:gd name="T2" fmla="*/ 7 w 5153025"/>
                <a:gd name="T3" fmla="*/ 14 h 478367"/>
                <a:gd name="T4" fmla="*/ 15 w 5153025"/>
                <a:gd name="T5" fmla="*/ 1 h 478367"/>
                <a:gd name="T6" fmla="*/ 21 w 5153025"/>
                <a:gd name="T7" fmla="*/ 14 h 478367"/>
                <a:gd name="T8" fmla="*/ 29 w 5153025"/>
                <a:gd name="T9" fmla="*/ 1 h 478367"/>
                <a:gd name="T10" fmla="*/ 37 w 5153025"/>
                <a:gd name="T11" fmla="*/ 14 h 478367"/>
                <a:gd name="T12" fmla="*/ 44 w 5153025"/>
                <a:gd name="T13" fmla="*/ 1 h 478367"/>
                <a:gd name="T14" fmla="*/ 52 w 5153025"/>
                <a:gd name="T15" fmla="*/ 14 h 478367"/>
                <a:gd name="T16" fmla="*/ 59 w 5153025"/>
                <a:gd name="T17" fmla="*/ 1 h 478367"/>
                <a:gd name="T18" fmla="*/ 66 w 5153025"/>
                <a:gd name="T19" fmla="*/ 14 h 478367"/>
                <a:gd name="T20" fmla="*/ 74 w 5153025"/>
                <a:gd name="T21" fmla="*/ 1 h 478367"/>
                <a:gd name="T22" fmla="*/ 82 w 5153025"/>
                <a:gd name="T23" fmla="*/ 14 h 478367"/>
                <a:gd name="T24" fmla="*/ 89 w 5153025"/>
                <a:gd name="T25" fmla="*/ 0 h 478367"/>
                <a:gd name="T26" fmla="*/ 96 w 5153025"/>
                <a:gd name="T27" fmla="*/ 14 h 478367"/>
                <a:gd name="T28" fmla="*/ 104 w 5153025"/>
                <a:gd name="T29" fmla="*/ 1 h 478367"/>
                <a:gd name="T30" fmla="*/ 111 w 5153025"/>
                <a:gd name="T31" fmla="*/ 14 h 478367"/>
                <a:gd name="T32" fmla="*/ 118 w 5153025"/>
                <a:gd name="T33" fmla="*/ 1 h 478367"/>
                <a:gd name="T34" fmla="*/ 124 w 5153025"/>
                <a:gd name="T35" fmla="*/ 14 h 478367"/>
                <a:gd name="T36" fmla="*/ 131 w 5153025"/>
                <a:gd name="T37" fmla="*/ 1 h 478367"/>
                <a:gd name="T38" fmla="*/ 131 w 5153025"/>
                <a:gd name="T39" fmla="*/ 1 h 4783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53025"/>
                <a:gd name="T61" fmla="*/ 0 h 478367"/>
                <a:gd name="T62" fmla="*/ 5153025 w 5153025"/>
                <a:gd name="T63" fmla="*/ 478367 h 4783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53025" h="478366">
                  <a:moveTo>
                    <a:pt x="0" y="19050"/>
                  </a:moveTo>
                  <a:cubicBezTo>
                    <a:pt x="92710" y="170392"/>
                    <a:pt x="183198" y="470958"/>
                    <a:pt x="278130" y="473075"/>
                  </a:cubicBezTo>
                  <a:cubicBezTo>
                    <a:pt x="373062" y="475192"/>
                    <a:pt x="476250" y="31750"/>
                    <a:pt x="569595" y="31750"/>
                  </a:cubicBezTo>
                  <a:cubicBezTo>
                    <a:pt x="662940" y="31750"/>
                    <a:pt x="740410" y="473075"/>
                    <a:pt x="838200" y="473075"/>
                  </a:cubicBezTo>
                  <a:cubicBezTo>
                    <a:pt x="935990" y="473075"/>
                    <a:pt x="1054418" y="31750"/>
                    <a:pt x="1156335" y="31750"/>
                  </a:cubicBezTo>
                  <a:cubicBezTo>
                    <a:pt x="1258252" y="31750"/>
                    <a:pt x="1352868" y="473075"/>
                    <a:pt x="1449705" y="473075"/>
                  </a:cubicBezTo>
                  <a:cubicBezTo>
                    <a:pt x="1546542" y="473075"/>
                    <a:pt x="1639253" y="31750"/>
                    <a:pt x="1737360" y="31750"/>
                  </a:cubicBezTo>
                  <a:cubicBezTo>
                    <a:pt x="1835467" y="31750"/>
                    <a:pt x="1940560" y="474240"/>
                    <a:pt x="2038350" y="473075"/>
                  </a:cubicBezTo>
                  <a:cubicBezTo>
                    <a:pt x="2136140" y="471910"/>
                    <a:pt x="2230120" y="24759"/>
                    <a:pt x="2324100" y="24759"/>
                  </a:cubicBezTo>
                  <a:cubicBezTo>
                    <a:pt x="2418080" y="24759"/>
                    <a:pt x="2506345" y="473075"/>
                    <a:pt x="2602230" y="473075"/>
                  </a:cubicBezTo>
                  <a:cubicBezTo>
                    <a:pt x="2698115" y="473075"/>
                    <a:pt x="2799292" y="24759"/>
                    <a:pt x="2899410" y="24759"/>
                  </a:cubicBezTo>
                  <a:cubicBezTo>
                    <a:pt x="2999528" y="24759"/>
                    <a:pt x="3105785" y="477202"/>
                    <a:pt x="3202940" y="473075"/>
                  </a:cubicBezTo>
                  <a:cubicBezTo>
                    <a:pt x="3300095" y="468949"/>
                    <a:pt x="3385926" y="0"/>
                    <a:pt x="3482340" y="0"/>
                  </a:cubicBezTo>
                  <a:cubicBezTo>
                    <a:pt x="3578754" y="0"/>
                    <a:pt x="3684270" y="467783"/>
                    <a:pt x="3781425" y="473075"/>
                  </a:cubicBezTo>
                  <a:cubicBezTo>
                    <a:pt x="3878580" y="478367"/>
                    <a:pt x="3971290" y="31750"/>
                    <a:pt x="4065270" y="31750"/>
                  </a:cubicBezTo>
                  <a:cubicBezTo>
                    <a:pt x="4159250" y="31750"/>
                    <a:pt x="4251325" y="473604"/>
                    <a:pt x="4345305" y="473075"/>
                  </a:cubicBezTo>
                  <a:cubicBezTo>
                    <a:pt x="4439285" y="472546"/>
                    <a:pt x="4543743" y="29633"/>
                    <a:pt x="4629150" y="28575"/>
                  </a:cubicBezTo>
                  <a:cubicBezTo>
                    <a:pt x="4714557" y="27517"/>
                    <a:pt x="4770438" y="465138"/>
                    <a:pt x="4857750" y="466725"/>
                  </a:cubicBezTo>
                  <a:cubicBezTo>
                    <a:pt x="4945062" y="468312"/>
                    <a:pt x="5103813" y="110596"/>
                    <a:pt x="5153025" y="38100"/>
                  </a:cubicBezTo>
                  <a:lnTo>
                    <a:pt x="5153025" y="31751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1413" tIns="45707" rIns="91413" bIns="45707"/>
            <a:lstStyle/>
            <a:p>
              <a:pPr defTabSz="1219078">
                <a:defRPr/>
              </a:pPr>
              <a:endParaRPr lang="zh-CN" altLang="en-US" sz="17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5" name="pasted-image.pdf"/>
            <p:cNvPicPr>
              <a:picLocks noChangeAspect="1" noChangeArrowheads="1"/>
            </p:cNvPicPr>
            <p:nvPr/>
          </p:nvPicPr>
          <p:blipFill>
            <a:blip r:embed="rId19" cstate="print">
              <a:grayscl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2436698" y="4158306"/>
              <a:ext cx="157122" cy="36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393" name="Rectangle 306"/>
          <p:cNvSpPr>
            <a:spLocks noChangeArrowheads="1"/>
          </p:cNvSpPr>
          <p:nvPr/>
        </p:nvSpPr>
        <p:spPr bwMode="auto">
          <a:xfrm>
            <a:off x="4244248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更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完善的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/>
            <a:r>
              <a: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用户隐私保护</a:t>
            </a:r>
          </a:p>
        </p:txBody>
      </p:sp>
      <p:sp>
        <p:nvSpPr>
          <p:cNvPr id="394" name="Rectangle 306"/>
          <p:cNvSpPr>
            <a:spLocks noChangeArrowheads="1"/>
          </p:cNvSpPr>
          <p:nvPr/>
        </p:nvSpPr>
        <p:spPr bwMode="auto">
          <a:xfrm>
            <a:off x="2361588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更好的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空口安全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95" name="矩形 224"/>
          <p:cNvSpPr>
            <a:spLocks noChangeArrowheads="1"/>
          </p:cNvSpPr>
          <p:nvPr/>
        </p:nvSpPr>
        <p:spPr bwMode="auto">
          <a:xfrm>
            <a:off x="9892228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增强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漫游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安全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96" name="Rectangle 306"/>
          <p:cNvSpPr>
            <a:spLocks noChangeArrowheads="1"/>
          </p:cNvSpPr>
          <p:nvPr/>
        </p:nvSpPr>
        <p:spPr bwMode="auto">
          <a:xfrm>
            <a:off x="478926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zh-CN" altLang="zh-CN" sz="160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  <a:sym typeface="Arial" pitchFamily="34" charset="0"/>
              </a:rPr>
              <a:t>增强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  <a:sym typeface="Arial" pitchFamily="34" charset="0"/>
              </a:rPr>
              <a:t>的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>
              <a:buClrTx/>
              <a:buSzTx/>
              <a:buFontTx/>
              <a:buNone/>
            </a:pPr>
            <a:r>
              <a:rPr lang="zh-CN" altLang="zh-CN" sz="160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  <a:sym typeface="Arial" pitchFamily="34" charset="0"/>
              </a:rPr>
              <a:t>密码算法</a:t>
            </a:r>
          </a:p>
        </p:txBody>
      </p:sp>
      <p:sp>
        <p:nvSpPr>
          <p:cNvPr id="397" name="Rectangle 306"/>
          <p:cNvSpPr>
            <a:spLocks noChangeArrowheads="1"/>
          </p:cNvSpPr>
          <p:nvPr/>
        </p:nvSpPr>
        <p:spPr bwMode="auto">
          <a:xfrm>
            <a:off x="6126909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更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灵活的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安全策略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98" name="Rectangle 306"/>
          <p:cNvSpPr>
            <a:spLocks noChangeArrowheads="1"/>
          </p:cNvSpPr>
          <p:nvPr/>
        </p:nvSpPr>
        <p:spPr bwMode="auto">
          <a:xfrm>
            <a:off x="8009569" y="5529540"/>
            <a:ext cx="1799532" cy="543061"/>
          </a:xfrm>
          <a:prstGeom prst="rect">
            <a:avLst/>
          </a:prstGeom>
          <a:solidFill>
            <a:srgbClr val="0066FF">
              <a:alpha val="1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28600"/>
          </a:sp3d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更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高的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用户鉴权体验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513061" y="295238"/>
            <a:ext cx="751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安全标准持续增强</a:t>
            </a:r>
          </a:p>
        </p:txBody>
      </p:sp>
      <p:sp>
        <p:nvSpPr>
          <p:cNvPr id="185" name="标题 1"/>
          <p:cNvSpPr txBox="1">
            <a:spLocks/>
          </p:cNvSpPr>
          <p:nvPr/>
        </p:nvSpPr>
        <p:spPr bwMode="auto">
          <a:xfrm>
            <a:off x="674452" y="5024914"/>
            <a:ext cx="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822782">
              <a:buSzPct val="100000"/>
            </a:pPr>
            <a:endParaRPr lang="zh-CN" altLang="zh-CN" sz="3200" dirty="0">
              <a:solidFill>
                <a:schemeClr val="bg1"/>
              </a:solidFill>
              <a:latin typeface="微软雅黑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7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组合 187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189" name="图片 188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190" name="图片 189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191" name="图片 190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4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480006" y="376518"/>
            <a:ext cx="7455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5G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网络安全工作新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需求</a:t>
            </a:r>
            <a:r>
              <a:rPr lang="en-US" altLang="zh-CN" sz="2800" b="1" baseline="30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[1/2</a:t>
            </a:r>
            <a:r>
              <a:rPr lang="en-US" altLang="zh-CN" sz="2800" b="1" baseline="30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]</a:t>
            </a:r>
            <a:endParaRPr lang="zh-CN" altLang="en-US" sz="2800" b="1" baseline="30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6742" y="1722509"/>
            <a:ext cx="3206115" cy="567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三大应用场景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61631" y="1728418"/>
            <a:ext cx="5728002" cy="4413315"/>
            <a:chOff x="143181" y="2387261"/>
            <a:chExt cx="6096000" cy="4680449"/>
          </a:xfrm>
        </p:grpSpPr>
        <p:graphicFrame>
          <p:nvGraphicFramePr>
            <p:cNvPr id="22" name="Diagram 1">
              <a:extLst>
                <a:ext uri="{FF2B5EF4-FFF2-40B4-BE49-F238E27FC236}">
                  <a16:creationId xmlns="" xmlns:a16="http://schemas.microsoft.com/office/drawing/2014/main" id="{37F3770A-E6E4-4898-AB10-52FCEB4D9F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xmlns="" val="3968547621"/>
                </p:ext>
              </p:extLst>
            </p:nvPr>
          </p:nvGraphicFramePr>
          <p:xfrm>
            <a:off x="143181" y="2387261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Rectangle 6">
              <a:extLst>
                <a:ext uri="{FF2B5EF4-FFF2-40B4-BE49-F238E27FC236}">
                  <a16:creationId xmlns="" xmlns:a16="http://schemas.microsoft.com/office/drawing/2014/main" id="{978D6B50-136B-4F0D-9931-9415078EBB03}"/>
                </a:ext>
              </a:extLst>
            </p:cNvPr>
            <p:cNvSpPr/>
            <p:nvPr/>
          </p:nvSpPr>
          <p:spPr>
            <a:xfrm>
              <a:off x="4303927" y="2508325"/>
              <a:ext cx="1048610" cy="802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268095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新业务模式下安全责任归属问题</a:t>
              </a:r>
            </a:p>
          </p:txBody>
        </p:sp>
        <p:sp>
          <p:nvSpPr>
            <p:cNvPr id="24" name="Rectangle 7">
              <a:extLst>
                <a:ext uri="{FF2B5EF4-FFF2-40B4-BE49-F238E27FC236}">
                  <a16:creationId xmlns="" xmlns:a16="http://schemas.microsoft.com/office/drawing/2014/main" id="{AB253244-BED6-425D-9CFA-29AAA190D06E}"/>
                </a:ext>
              </a:extLst>
            </p:cNvPr>
            <p:cNvSpPr/>
            <p:nvPr/>
          </p:nvSpPr>
          <p:spPr>
            <a:xfrm>
              <a:off x="885055" y="2412072"/>
              <a:ext cx="1402691" cy="881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实体网元变为虚拟化软件，物理资源共享，设备安全边界模糊</a:t>
              </a:r>
            </a:p>
          </p:txBody>
        </p:sp>
        <p:sp>
          <p:nvSpPr>
            <p:cNvPr id="25" name="Rectangle 8">
              <a:extLst>
                <a:ext uri="{FF2B5EF4-FFF2-40B4-BE49-F238E27FC236}">
                  <a16:creationId xmlns="" xmlns:a16="http://schemas.microsoft.com/office/drawing/2014/main" id="{F8706658-8FDD-4A30-ADEB-1F1CF51C9330}"/>
                </a:ext>
              </a:extLst>
            </p:cNvPr>
            <p:cNvSpPr/>
            <p:nvPr/>
          </p:nvSpPr>
          <p:spPr>
            <a:xfrm>
              <a:off x="196160" y="4698498"/>
              <a:ext cx="1363623" cy="685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边缘不可靠的环境使得用户流量更易遭到劫取</a:t>
              </a:r>
            </a:p>
          </p:txBody>
        </p:sp>
        <p:sp>
          <p:nvSpPr>
            <p:cNvPr id="26" name="Rectangle 9">
              <a:extLst>
                <a:ext uri="{FF2B5EF4-FFF2-40B4-BE49-F238E27FC236}">
                  <a16:creationId xmlns="" xmlns:a16="http://schemas.microsoft.com/office/drawing/2014/main" id="{BF1A7E74-66A8-4148-81F7-A02C6E9AD884}"/>
                </a:ext>
              </a:extLst>
            </p:cNvPr>
            <p:cNvSpPr/>
            <p:nvPr/>
          </p:nvSpPr>
          <p:spPr>
            <a:xfrm>
              <a:off x="4868896" y="4732054"/>
              <a:ext cx="1165228" cy="636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panose="020B0503020204020204" pitchFamily="34" charset="-122"/>
                </a:rPr>
                <a:t>多样化物联网终端，将成为新的攻击目标</a:t>
              </a:r>
            </a:p>
          </p:txBody>
        </p:sp>
        <p:sp>
          <p:nvSpPr>
            <p:cNvPr id="27" name="Rectangle 10">
              <a:extLst>
                <a:ext uri="{FF2B5EF4-FFF2-40B4-BE49-F238E27FC236}">
                  <a16:creationId xmlns="" xmlns:a16="http://schemas.microsoft.com/office/drawing/2014/main" id="{D1A3329A-CC9D-4366-8E2D-20DFC3944DD7}"/>
                </a:ext>
              </a:extLst>
            </p:cNvPr>
            <p:cNvSpPr/>
            <p:nvPr/>
          </p:nvSpPr>
          <p:spPr>
            <a:xfrm>
              <a:off x="2871969" y="6431219"/>
              <a:ext cx="1045238" cy="636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panose="020B0503020204020204" pitchFamily="34" charset="-122"/>
                </a:rPr>
                <a:t>打破闭环，开放端口成为脆弱点</a:t>
              </a:r>
            </a:p>
          </p:txBody>
        </p:sp>
      </p:grpSp>
      <p:pic>
        <p:nvPicPr>
          <p:cNvPr id="33" name="图形 105" descr="指向右边的反手食指 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1758" y="2486332"/>
            <a:ext cx="634984" cy="634984"/>
          </a:xfrm>
          <a:prstGeom prst="rect">
            <a:avLst/>
          </a:prstGeom>
          <a:noFill/>
          <a:effectLst>
            <a:outerShdw blurRad="50800" dist="50800" dir="5400000" sx="101000" sy="101000" algn="t" rotWithShape="0">
              <a:schemeClr val="accent2">
                <a:alpha val="31000"/>
              </a:schemeClr>
            </a:outerShdw>
          </a:effectLst>
        </p:spPr>
      </p:pic>
      <p:pic>
        <p:nvPicPr>
          <p:cNvPr id="35" name="图形 107" descr="指向右边的反手食指 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5158" y="4623675"/>
            <a:ext cx="634984" cy="634984"/>
          </a:xfrm>
          <a:prstGeom prst="rect">
            <a:avLst/>
          </a:prstGeom>
          <a:effectLst>
            <a:outerShdw blurRad="50800" dist="50800" dir="5400000" sx="101000" sy="101000" algn="t" rotWithShape="0">
              <a:schemeClr val="accent2">
                <a:alpha val="31000"/>
              </a:schemeClr>
            </a:outerShdw>
          </a:effectLst>
        </p:spPr>
      </p:pic>
      <p:sp>
        <p:nvSpPr>
          <p:cNvPr id="37" name="文本框 36"/>
          <p:cNvSpPr txBox="1"/>
          <p:nvPr/>
        </p:nvSpPr>
        <p:spPr>
          <a:xfrm>
            <a:off x="8775957" y="3663640"/>
            <a:ext cx="220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uRLLC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高低靠低时延通信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855401" y="4646110"/>
            <a:ext cx="220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mMTC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海量机器类通信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775957" y="2523290"/>
            <a:ext cx="220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eMBB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增强移动宽带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形 105" descr="指向右边的反手食指 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2718" y="3624252"/>
            <a:ext cx="634984" cy="634984"/>
          </a:xfrm>
          <a:prstGeom prst="rect">
            <a:avLst/>
          </a:prstGeom>
          <a:noFill/>
          <a:effectLst>
            <a:outerShdw blurRad="50800" dist="50800" dir="5400000" sx="101000" sy="101000" algn="t" rotWithShape="0">
              <a:schemeClr val="accent2">
                <a:alpha val="31000"/>
              </a:scheme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5834" y="2870546"/>
            <a:ext cx="1463116" cy="1864889"/>
          </a:xfrm>
          <a:prstGeom prst="rect">
            <a:avLst/>
          </a:prstGeom>
          <a:noFill/>
        </p:spPr>
      </p:pic>
      <p:cxnSp>
        <p:nvCxnSpPr>
          <p:cNvPr id="21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24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îşḷîḑe"/>
          <p:cNvGrpSpPr/>
          <p:nvPr/>
        </p:nvGrpSpPr>
        <p:grpSpPr>
          <a:xfrm>
            <a:off x="449909" y="1661805"/>
            <a:ext cx="736602" cy="736602"/>
            <a:chOff x="1388653" y="1478598"/>
            <a:chExt cx="736602" cy="736602"/>
          </a:xfrm>
          <a:solidFill>
            <a:srgbClr val="00B0F0"/>
          </a:solidFill>
        </p:grpSpPr>
        <p:sp>
          <p:nvSpPr>
            <p:cNvPr id="40" name="íṩľîdé"/>
            <p:cNvSpPr/>
            <p:nvPr/>
          </p:nvSpPr>
          <p:spPr>
            <a:xfrm>
              <a:off x="1388653" y="1478598"/>
              <a:ext cx="736602" cy="736602"/>
            </a:xfrm>
            <a:prstGeom prst="ellipse">
              <a:avLst/>
            </a:prstGeom>
            <a:solidFill>
              <a:srgbClr val="0066FF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íSľíḑé"/>
            <p:cNvSpPr/>
            <p:nvPr/>
          </p:nvSpPr>
          <p:spPr bwMode="auto">
            <a:xfrm>
              <a:off x="1579515" y="1669729"/>
              <a:ext cx="354878" cy="35434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772226" y="2943000"/>
            <a:ext cx="4220361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773387" y="4559568"/>
            <a:ext cx="4219200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ṥlíḋé"/>
          <p:cNvSpPr txBox="1"/>
          <p:nvPr/>
        </p:nvSpPr>
        <p:spPr bwMode="auto">
          <a:xfrm>
            <a:off x="1795424" y="1661805"/>
            <a:ext cx="3025859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数据流量大幅提升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îş1íḑé"/>
          <p:cNvSpPr/>
          <p:nvPr/>
        </p:nvSpPr>
        <p:spPr bwMode="auto">
          <a:xfrm>
            <a:off x="1653183" y="2052353"/>
            <a:ext cx="4806077" cy="8309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监管分析的处理要求不断提升；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多媒体交互式视频流成为用户流量主体，监测发现方式需要调整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iṥlíḋé"/>
          <p:cNvSpPr txBox="1"/>
          <p:nvPr/>
        </p:nvSpPr>
        <p:spPr bwMode="auto">
          <a:xfrm>
            <a:off x="1795424" y="3254867"/>
            <a:ext cx="3025859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数据分布式多点转发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îş1íḑé"/>
          <p:cNvSpPr/>
          <p:nvPr/>
        </p:nvSpPr>
        <p:spPr bwMode="auto">
          <a:xfrm>
            <a:off x="1795423" y="3645415"/>
            <a:ext cx="4532575" cy="8309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传播路径多样化，跟踪溯源难度加大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数据分散在网络中，难以集中获取监管所需数据</a:t>
            </a:r>
          </a:p>
        </p:txBody>
      </p:sp>
      <p:sp>
        <p:nvSpPr>
          <p:cNvPr id="48" name="iṥlíḋé"/>
          <p:cNvSpPr txBox="1"/>
          <p:nvPr/>
        </p:nvSpPr>
        <p:spPr bwMode="auto">
          <a:xfrm>
            <a:off x="1785264" y="4847929"/>
            <a:ext cx="3025859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网络灵活动态部署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îş1íḑé"/>
          <p:cNvSpPr/>
          <p:nvPr/>
        </p:nvSpPr>
        <p:spPr bwMode="auto">
          <a:xfrm>
            <a:off x="1795424" y="5238477"/>
            <a:ext cx="499145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网络部署周期快，网元无固定物理接口，静态的监管方式难以为继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786397" y="5859872"/>
            <a:ext cx="4220361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ïṩliḋe"/>
          <p:cNvGrpSpPr/>
          <p:nvPr/>
        </p:nvGrpSpPr>
        <p:grpSpPr>
          <a:xfrm>
            <a:off x="7133312" y="2403780"/>
            <a:ext cx="736602" cy="736602"/>
            <a:chOff x="7390193" y="3216848"/>
            <a:chExt cx="736602" cy="736602"/>
          </a:xfrm>
        </p:grpSpPr>
        <p:sp>
          <p:nvSpPr>
            <p:cNvPr id="57" name="ïślíḍé"/>
            <p:cNvSpPr/>
            <p:nvPr/>
          </p:nvSpPr>
          <p:spPr>
            <a:xfrm>
              <a:off x="7390193" y="3216848"/>
              <a:ext cx="736602" cy="736602"/>
            </a:xfrm>
            <a:prstGeom prst="ellipse">
              <a:avLst/>
            </a:prstGeom>
            <a:solidFill>
              <a:schemeClr val="accent2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iṧľidè"/>
            <p:cNvSpPr/>
            <p:nvPr/>
          </p:nvSpPr>
          <p:spPr bwMode="auto">
            <a:xfrm>
              <a:off x="7601375" y="3407979"/>
              <a:ext cx="354878" cy="354340"/>
            </a:xfrm>
            <a:custGeom>
              <a:avLst/>
              <a:gdLst>
                <a:gd name="connsiteX0" fmla="*/ 377627 w 607991"/>
                <a:gd name="connsiteY0" fmla="*/ 294539 h 607074"/>
                <a:gd name="connsiteX1" fmla="*/ 294976 w 607991"/>
                <a:gd name="connsiteY1" fmla="*/ 377063 h 607074"/>
                <a:gd name="connsiteX2" fmla="*/ 377627 w 607991"/>
                <a:gd name="connsiteY2" fmla="*/ 459588 h 607074"/>
                <a:gd name="connsiteX3" fmla="*/ 460355 w 607991"/>
                <a:gd name="connsiteY3" fmla="*/ 377063 h 607074"/>
                <a:gd name="connsiteX4" fmla="*/ 377627 w 607991"/>
                <a:gd name="connsiteY4" fmla="*/ 294539 h 607074"/>
                <a:gd name="connsiteX5" fmla="*/ 359653 w 607991"/>
                <a:gd name="connsiteY5" fmla="*/ 147129 h 607074"/>
                <a:gd name="connsiteX6" fmla="*/ 395678 w 607991"/>
                <a:gd name="connsiteY6" fmla="*/ 147129 h 607074"/>
                <a:gd name="connsiteX7" fmla="*/ 423869 w 607991"/>
                <a:gd name="connsiteY7" fmla="*/ 175277 h 607074"/>
                <a:gd name="connsiteX8" fmla="*/ 423869 w 607991"/>
                <a:gd name="connsiteY8" fmla="*/ 197288 h 607074"/>
                <a:gd name="connsiteX9" fmla="*/ 435698 w 607991"/>
                <a:gd name="connsiteY9" fmla="*/ 212474 h 607074"/>
                <a:gd name="connsiteX10" fmla="*/ 453212 w 607991"/>
                <a:gd name="connsiteY10" fmla="*/ 219760 h 607074"/>
                <a:gd name="connsiteX11" fmla="*/ 460970 w 607991"/>
                <a:gd name="connsiteY11" fmla="*/ 221447 h 607074"/>
                <a:gd name="connsiteX12" fmla="*/ 472185 w 607991"/>
                <a:gd name="connsiteY12" fmla="*/ 217459 h 607074"/>
                <a:gd name="connsiteX13" fmla="*/ 487931 w 607991"/>
                <a:gd name="connsiteY13" fmla="*/ 201737 h 607074"/>
                <a:gd name="connsiteX14" fmla="*/ 507826 w 607991"/>
                <a:gd name="connsiteY14" fmla="*/ 193530 h 607074"/>
                <a:gd name="connsiteX15" fmla="*/ 527798 w 607991"/>
                <a:gd name="connsiteY15" fmla="*/ 201737 h 607074"/>
                <a:gd name="connsiteX16" fmla="*/ 553300 w 607991"/>
                <a:gd name="connsiteY16" fmla="*/ 227200 h 607074"/>
                <a:gd name="connsiteX17" fmla="*/ 553300 w 607991"/>
                <a:gd name="connsiteY17" fmla="*/ 267005 h 607074"/>
                <a:gd name="connsiteX18" fmla="*/ 537553 w 607991"/>
                <a:gd name="connsiteY18" fmla="*/ 282727 h 607074"/>
                <a:gd name="connsiteX19" fmla="*/ 535249 w 607991"/>
                <a:gd name="connsiteY19" fmla="*/ 301671 h 607074"/>
                <a:gd name="connsiteX20" fmla="*/ 542546 w 607991"/>
                <a:gd name="connsiteY20" fmla="*/ 319158 h 607074"/>
                <a:gd name="connsiteX21" fmla="*/ 557755 w 607991"/>
                <a:gd name="connsiteY21" fmla="*/ 330969 h 607074"/>
                <a:gd name="connsiteX22" fmla="*/ 579800 w 607991"/>
                <a:gd name="connsiteY22" fmla="*/ 330969 h 607074"/>
                <a:gd name="connsiteX23" fmla="*/ 607991 w 607991"/>
                <a:gd name="connsiteY23" fmla="*/ 359116 h 607074"/>
                <a:gd name="connsiteX24" fmla="*/ 607991 w 607991"/>
                <a:gd name="connsiteY24" fmla="*/ 395087 h 607074"/>
                <a:gd name="connsiteX25" fmla="*/ 579800 w 607991"/>
                <a:gd name="connsiteY25" fmla="*/ 423234 h 607074"/>
                <a:gd name="connsiteX26" fmla="*/ 557755 w 607991"/>
                <a:gd name="connsiteY26" fmla="*/ 423234 h 607074"/>
                <a:gd name="connsiteX27" fmla="*/ 542546 w 607991"/>
                <a:gd name="connsiteY27" fmla="*/ 435045 h 607074"/>
                <a:gd name="connsiteX28" fmla="*/ 535249 w 607991"/>
                <a:gd name="connsiteY28" fmla="*/ 452532 h 607074"/>
                <a:gd name="connsiteX29" fmla="*/ 537630 w 607991"/>
                <a:gd name="connsiteY29" fmla="*/ 471476 h 607074"/>
                <a:gd name="connsiteX30" fmla="*/ 553300 w 607991"/>
                <a:gd name="connsiteY30" fmla="*/ 487199 h 607074"/>
                <a:gd name="connsiteX31" fmla="*/ 553300 w 607991"/>
                <a:gd name="connsiteY31" fmla="*/ 527004 h 607074"/>
                <a:gd name="connsiteX32" fmla="*/ 527798 w 607991"/>
                <a:gd name="connsiteY32" fmla="*/ 552467 h 607074"/>
                <a:gd name="connsiteX33" fmla="*/ 507826 w 607991"/>
                <a:gd name="connsiteY33" fmla="*/ 560750 h 607074"/>
                <a:gd name="connsiteX34" fmla="*/ 487931 w 607991"/>
                <a:gd name="connsiteY34" fmla="*/ 552467 h 607074"/>
                <a:gd name="connsiteX35" fmla="*/ 472261 w 607991"/>
                <a:gd name="connsiteY35" fmla="*/ 536821 h 607074"/>
                <a:gd name="connsiteX36" fmla="*/ 460970 w 607991"/>
                <a:gd name="connsiteY36" fmla="*/ 532756 h 607074"/>
                <a:gd name="connsiteX37" fmla="*/ 453212 w 607991"/>
                <a:gd name="connsiteY37" fmla="*/ 534443 h 607074"/>
                <a:gd name="connsiteX38" fmla="*/ 435698 w 607991"/>
                <a:gd name="connsiteY38" fmla="*/ 541729 h 607074"/>
                <a:gd name="connsiteX39" fmla="*/ 423869 w 607991"/>
                <a:gd name="connsiteY39" fmla="*/ 556915 h 607074"/>
                <a:gd name="connsiteX40" fmla="*/ 423869 w 607991"/>
                <a:gd name="connsiteY40" fmla="*/ 578927 h 607074"/>
                <a:gd name="connsiteX41" fmla="*/ 395678 w 607991"/>
                <a:gd name="connsiteY41" fmla="*/ 607074 h 607074"/>
                <a:gd name="connsiteX42" fmla="*/ 359653 w 607991"/>
                <a:gd name="connsiteY42" fmla="*/ 607074 h 607074"/>
                <a:gd name="connsiteX43" fmla="*/ 331462 w 607991"/>
                <a:gd name="connsiteY43" fmla="*/ 578927 h 607074"/>
                <a:gd name="connsiteX44" fmla="*/ 331462 w 607991"/>
                <a:gd name="connsiteY44" fmla="*/ 556915 h 607074"/>
                <a:gd name="connsiteX45" fmla="*/ 319633 w 607991"/>
                <a:gd name="connsiteY45" fmla="*/ 541729 h 607074"/>
                <a:gd name="connsiteX46" fmla="*/ 302119 w 607991"/>
                <a:gd name="connsiteY46" fmla="*/ 534443 h 607074"/>
                <a:gd name="connsiteX47" fmla="*/ 294361 w 607991"/>
                <a:gd name="connsiteY47" fmla="*/ 532756 h 607074"/>
                <a:gd name="connsiteX48" fmla="*/ 283146 w 607991"/>
                <a:gd name="connsiteY48" fmla="*/ 536821 h 607074"/>
                <a:gd name="connsiteX49" fmla="*/ 267400 w 607991"/>
                <a:gd name="connsiteY49" fmla="*/ 552467 h 607074"/>
                <a:gd name="connsiteX50" fmla="*/ 247505 w 607991"/>
                <a:gd name="connsiteY50" fmla="*/ 560750 h 607074"/>
                <a:gd name="connsiteX51" fmla="*/ 227533 w 607991"/>
                <a:gd name="connsiteY51" fmla="*/ 552467 h 607074"/>
                <a:gd name="connsiteX52" fmla="*/ 202031 w 607991"/>
                <a:gd name="connsiteY52" fmla="*/ 527004 h 607074"/>
                <a:gd name="connsiteX53" fmla="*/ 202031 w 607991"/>
                <a:gd name="connsiteY53" fmla="*/ 487199 h 607074"/>
                <a:gd name="connsiteX54" fmla="*/ 217701 w 607991"/>
                <a:gd name="connsiteY54" fmla="*/ 471476 h 607074"/>
                <a:gd name="connsiteX55" fmla="*/ 220082 w 607991"/>
                <a:gd name="connsiteY55" fmla="*/ 452532 h 607074"/>
                <a:gd name="connsiteX56" fmla="*/ 212785 w 607991"/>
                <a:gd name="connsiteY56" fmla="*/ 435045 h 607074"/>
                <a:gd name="connsiteX57" fmla="*/ 197576 w 607991"/>
                <a:gd name="connsiteY57" fmla="*/ 423234 h 607074"/>
                <a:gd name="connsiteX58" fmla="*/ 175531 w 607991"/>
                <a:gd name="connsiteY58" fmla="*/ 423234 h 607074"/>
                <a:gd name="connsiteX59" fmla="*/ 147340 w 607991"/>
                <a:gd name="connsiteY59" fmla="*/ 395087 h 607074"/>
                <a:gd name="connsiteX60" fmla="*/ 147340 w 607991"/>
                <a:gd name="connsiteY60" fmla="*/ 359116 h 607074"/>
                <a:gd name="connsiteX61" fmla="*/ 175531 w 607991"/>
                <a:gd name="connsiteY61" fmla="*/ 330969 h 607074"/>
                <a:gd name="connsiteX62" fmla="*/ 197576 w 607991"/>
                <a:gd name="connsiteY62" fmla="*/ 330969 h 607074"/>
                <a:gd name="connsiteX63" fmla="*/ 212785 w 607991"/>
                <a:gd name="connsiteY63" fmla="*/ 319158 h 607074"/>
                <a:gd name="connsiteX64" fmla="*/ 220082 w 607991"/>
                <a:gd name="connsiteY64" fmla="*/ 301671 h 607074"/>
                <a:gd name="connsiteX65" fmla="*/ 217701 w 607991"/>
                <a:gd name="connsiteY65" fmla="*/ 282727 h 607074"/>
                <a:gd name="connsiteX66" fmla="*/ 202031 w 607991"/>
                <a:gd name="connsiteY66" fmla="*/ 267005 h 607074"/>
                <a:gd name="connsiteX67" fmla="*/ 193735 w 607991"/>
                <a:gd name="connsiteY67" fmla="*/ 247141 h 607074"/>
                <a:gd name="connsiteX68" fmla="*/ 202031 w 607991"/>
                <a:gd name="connsiteY68" fmla="*/ 227200 h 607074"/>
                <a:gd name="connsiteX69" fmla="*/ 227533 w 607991"/>
                <a:gd name="connsiteY69" fmla="*/ 201737 h 607074"/>
                <a:gd name="connsiteX70" fmla="*/ 247505 w 607991"/>
                <a:gd name="connsiteY70" fmla="*/ 193530 h 607074"/>
                <a:gd name="connsiteX71" fmla="*/ 267400 w 607991"/>
                <a:gd name="connsiteY71" fmla="*/ 201737 h 607074"/>
                <a:gd name="connsiteX72" fmla="*/ 283070 w 607991"/>
                <a:gd name="connsiteY72" fmla="*/ 217383 h 607074"/>
                <a:gd name="connsiteX73" fmla="*/ 294361 w 607991"/>
                <a:gd name="connsiteY73" fmla="*/ 221447 h 607074"/>
                <a:gd name="connsiteX74" fmla="*/ 302119 w 607991"/>
                <a:gd name="connsiteY74" fmla="*/ 219760 h 607074"/>
                <a:gd name="connsiteX75" fmla="*/ 319633 w 607991"/>
                <a:gd name="connsiteY75" fmla="*/ 212474 h 607074"/>
                <a:gd name="connsiteX76" fmla="*/ 331462 w 607991"/>
                <a:gd name="connsiteY76" fmla="*/ 197288 h 607074"/>
                <a:gd name="connsiteX77" fmla="*/ 331462 w 607991"/>
                <a:gd name="connsiteY77" fmla="*/ 175277 h 607074"/>
                <a:gd name="connsiteX78" fmla="*/ 359653 w 607991"/>
                <a:gd name="connsiteY78" fmla="*/ 147129 h 607074"/>
                <a:gd name="connsiteX79" fmla="*/ 119929 w 607991"/>
                <a:gd name="connsiteY79" fmla="*/ 83135 h 607074"/>
                <a:gd name="connsiteX80" fmla="*/ 83282 w 607991"/>
                <a:gd name="connsiteY80" fmla="*/ 119717 h 607074"/>
                <a:gd name="connsiteX81" fmla="*/ 119929 w 607991"/>
                <a:gd name="connsiteY81" fmla="*/ 156223 h 607074"/>
                <a:gd name="connsiteX82" fmla="*/ 156499 w 607991"/>
                <a:gd name="connsiteY82" fmla="*/ 119717 h 607074"/>
                <a:gd name="connsiteX83" fmla="*/ 119929 w 607991"/>
                <a:gd name="connsiteY83" fmla="*/ 83135 h 607074"/>
                <a:gd name="connsiteX84" fmla="*/ 110863 w 607991"/>
                <a:gd name="connsiteY84" fmla="*/ 0 h 607074"/>
                <a:gd name="connsiteX85" fmla="*/ 128918 w 607991"/>
                <a:gd name="connsiteY85" fmla="*/ 0 h 607074"/>
                <a:gd name="connsiteX86" fmla="*/ 147741 w 607991"/>
                <a:gd name="connsiteY86" fmla="*/ 18790 h 607074"/>
                <a:gd name="connsiteX87" fmla="*/ 147741 w 607991"/>
                <a:gd name="connsiteY87" fmla="*/ 29834 h 607074"/>
                <a:gd name="connsiteX88" fmla="*/ 150507 w 607991"/>
                <a:gd name="connsiteY88" fmla="*/ 32978 h 607074"/>
                <a:gd name="connsiteX89" fmla="*/ 159726 w 607991"/>
                <a:gd name="connsiteY89" fmla="*/ 36813 h 607074"/>
                <a:gd name="connsiteX90" fmla="*/ 161570 w 607991"/>
                <a:gd name="connsiteY90" fmla="*/ 37196 h 607074"/>
                <a:gd name="connsiteX91" fmla="*/ 163875 w 607991"/>
                <a:gd name="connsiteY91" fmla="*/ 36583 h 607074"/>
                <a:gd name="connsiteX92" fmla="*/ 171711 w 607991"/>
                <a:gd name="connsiteY92" fmla="*/ 28683 h 607074"/>
                <a:gd name="connsiteX93" fmla="*/ 185002 w 607991"/>
                <a:gd name="connsiteY93" fmla="*/ 23238 h 607074"/>
                <a:gd name="connsiteX94" fmla="*/ 198294 w 607991"/>
                <a:gd name="connsiteY94" fmla="*/ 28683 h 607074"/>
                <a:gd name="connsiteX95" fmla="*/ 211047 w 607991"/>
                <a:gd name="connsiteY95" fmla="*/ 41414 h 607074"/>
                <a:gd name="connsiteX96" fmla="*/ 211047 w 607991"/>
                <a:gd name="connsiteY96" fmla="*/ 67950 h 607074"/>
                <a:gd name="connsiteX97" fmla="*/ 203211 w 607991"/>
                <a:gd name="connsiteY97" fmla="*/ 75849 h 607074"/>
                <a:gd name="connsiteX98" fmla="*/ 202903 w 607991"/>
                <a:gd name="connsiteY98" fmla="*/ 79914 h 607074"/>
                <a:gd name="connsiteX99" fmla="*/ 206822 w 607991"/>
                <a:gd name="connsiteY99" fmla="*/ 89117 h 607074"/>
                <a:gd name="connsiteX100" fmla="*/ 209972 w 607991"/>
                <a:gd name="connsiteY100" fmla="*/ 91878 h 607074"/>
                <a:gd name="connsiteX101" fmla="*/ 220958 w 607991"/>
                <a:gd name="connsiteY101" fmla="*/ 91878 h 607074"/>
                <a:gd name="connsiteX102" fmla="*/ 239781 w 607991"/>
                <a:gd name="connsiteY102" fmla="*/ 110668 h 607074"/>
                <a:gd name="connsiteX103" fmla="*/ 239781 w 607991"/>
                <a:gd name="connsiteY103" fmla="*/ 128691 h 607074"/>
                <a:gd name="connsiteX104" fmla="*/ 220958 w 607991"/>
                <a:gd name="connsiteY104" fmla="*/ 147480 h 607074"/>
                <a:gd name="connsiteX105" fmla="*/ 209972 w 607991"/>
                <a:gd name="connsiteY105" fmla="*/ 147480 h 607074"/>
                <a:gd name="connsiteX106" fmla="*/ 206822 w 607991"/>
                <a:gd name="connsiteY106" fmla="*/ 150241 h 607074"/>
                <a:gd name="connsiteX107" fmla="*/ 202903 w 607991"/>
                <a:gd name="connsiteY107" fmla="*/ 159444 h 607074"/>
                <a:gd name="connsiteX108" fmla="*/ 203211 w 607991"/>
                <a:gd name="connsiteY108" fmla="*/ 163586 h 607074"/>
                <a:gd name="connsiteX109" fmla="*/ 211047 w 607991"/>
                <a:gd name="connsiteY109" fmla="*/ 171408 h 607074"/>
                <a:gd name="connsiteX110" fmla="*/ 211047 w 607991"/>
                <a:gd name="connsiteY110" fmla="*/ 197944 h 607074"/>
                <a:gd name="connsiteX111" fmla="*/ 198294 w 607991"/>
                <a:gd name="connsiteY111" fmla="*/ 210675 h 607074"/>
                <a:gd name="connsiteX112" fmla="*/ 185002 w 607991"/>
                <a:gd name="connsiteY112" fmla="*/ 216197 h 607074"/>
                <a:gd name="connsiteX113" fmla="*/ 171711 w 607991"/>
                <a:gd name="connsiteY113" fmla="*/ 210675 h 607074"/>
                <a:gd name="connsiteX114" fmla="*/ 163875 w 607991"/>
                <a:gd name="connsiteY114" fmla="*/ 202852 h 607074"/>
                <a:gd name="connsiteX115" fmla="*/ 161570 w 607991"/>
                <a:gd name="connsiteY115" fmla="*/ 202239 h 607074"/>
                <a:gd name="connsiteX116" fmla="*/ 159726 w 607991"/>
                <a:gd name="connsiteY116" fmla="*/ 202546 h 607074"/>
                <a:gd name="connsiteX117" fmla="*/ 150507 w 607991"/>
                <a:gd name="connsiteY117" fmla="*/ 206457 h 607074"/>
                <a:gd name="connsiteX118" fmla="*/ 147741 w 607991"/>
                <a:gd name="connsiteY118" fmla="*/ 209601 h 607074"/>
                <a:gd name="connsiteX119" fmla="*/ 147741 w 607991"/>
                <a:gd name="connsiteY119" fmla="*/ 220568 h 607074"/>
                <a:gd name="connsiteX120" fmla="*/ 128918 w 607991"/>
                <a:gd name="connsiteY120" fmla="*/ 239358 h 607074"/>
                <a:gd name="connsiteX121" fmla="*/ 110863 w 607991"/>
                <a:gd name="connsiteY121" fmla="*/ 239358 h 607074"/>
                <a:gd name="connsiteX122" fmla="*/ 92117 w 607991"/>
                <a:gd name="connsiteY122" fmla="*/ 220568 h 607074"/>
                <a:gd name="connsiteX123" fmla="*/ 92117 w 607991"/>
                <a:gd name="connsiteY123" fmla="*/ 209601 h 607074"/>
                <a:gd name="connsiteX124" fmla="*/ 89274 w 607991"/>
                <a:gd name="connsiteY124" fmla="*/ 206457 h 607074"/>
                <a:gd name="connsiteX125" fmla="*/ 80055 w 607991"/>
                <a:gd name="connsiteY125" fmla="*/ 202546 h 607074"/>
                <a:gd name="connsiteX126" fmla="*/ 78211 w 607991"/>
                <a:gd name="connsiteY126" fmla="*/ 202239 h 607074"/>
                <a:gd name="connsiteX127" fmla="*/ 75983 w 607991"/>
                <a:gd name="connsiteY127" fmla="*/ 202852 h 607074"/>
                <a:gd name="connsiteX128" fmla="*/ 68070 w 607991"/>
                <a:gd name="connsiteY128" fmla="*/ 210675 h 607074"/>
                <a:gd name="connsiteX129" fmla="*/ 54779 w 607991"/>
                <a:gd name="connsiteY129" fmla="*/ 216197 h 607074"/>
                <a:gd name="connsiteX130" fmla="*/ 41487 w 607991"/>
                <a:gd name="connsiteY130" fmla="*/ 210675 h 607074"/>
                <a:gd name="connsiteX131" fmla="*/ 28734 w 607991"/>
                <a:gd name="connsiteY131" fmla="*/ 197944 h 607074"/>
                <a:gd name="connsiteX132" fmla="*/ 23279 w 607991"/>
                <a:gd name="connsiteY132" fmla="*/ 184676 h 607074"/>
                <a:gd name="connsiteX133" fmla="*/ 28734 w 607991"/>
                <a:gd name="connsiteY133" fmla="*/ 171408 h 607074"/>
                <a:gd name="connsiteX134" fmla="*/ 36570 w 607991"/>
                <a:gd name="connsiteY134" fmla="*/ 163586 h 607074"/>
                <a:gd name="connsiteX135" fmla="*/ 36878 w 607991"/>
                <a:gd name="connsiteY135" fmla="*/ 159444 h 607074"/>
                <a:gd name="connsiteX136" fmla="*/ 33036 w 607991"/>
                <a:gd name="connsiteY136" fmla="*/ 150241 h 607074"/>
                <a:gd name="connsiteX137" fmla="*/ 29886 w 607991"/>
                <a:gd name="connsiteY137" fmla="*/ 147480 h 607074"/>
                <a:gd name="connsiteX138" fmla="*/ 18823 w 607991"/>
                <a:gd name="connsiteY138" fmla="*/ 147480 h 607074"/>
                <a:gd name="connsiteX139" fmla="*/ 0 w 607991"/>
                <a:gd name="connsiteY139" fmla="*/ 128691 h 607074"/>
                <a:gd name="connsiteX140" fmla="*/ 0 w 607991"/>
                <a:gd name="connsiteY140" fmla="*/ 110668 h 607074"/>
                <a:gd name="connsiteX141" fmla="*/ 18823 w 607991"/>
                <a:gd name="connsiteY141" fmla="*/ 91955 h 607074"/>
                <a:gd name="connsiteX142" fmla="*/ 29886 w 607991"/>
                <a:gd name="connsiteY142" fmla="*/ 91955 h 607074"/>
                <a:gd name="connsiteX143" fmla="*/ 33036 w 607991"/>
                <a:gd name="connsiteY143" fmla="*/ 89194 h 607074"/>
                <a:gd name="connsiteX144" fmla="*/ 36878 w 607991"/>
                <a:gd name="connsiteY144" fmla="*/ 79914 h 607074"/>
                <a:gd name="connsiteX145" fmla="*/ 36570 w 607991"/>
                <a:gd name="connsiteY145" fmla="*/ 75849 h 607074"/>
                <a:gd name="connsiteX146" fmla="*/ 28734 w 607991"/>
                <a:gd name="connsiteY146" fmla="*/ 67950 h 607074"/>
                <a:gd name="connsiteX147" fmla="*/ 28734 w 607991"/>
                <a:gd name="connsiteY147" fmla="*/ 41414 h 607074"/>
                <a:gd name="connsiteX148" fmla="*/ 41487 w 607991"/>
                <a:gd name="connsiteY148" fmla="*/ 28683 h 607074"/>
                <a:gd name="connsiteX149" fmla="*/ 54779 w 607991"/>
                <a:gd name="connsiteY149" fmla="*/ 23238 h 607074"/>
                <a:gd name="connsiteX150" fmla="*/ 68070 w 607991"/>
                <a:gd name="connsiteY150" fmla="*/ 28683 h 607074"/>
                <a:gd name="connsiteX151" fmla="*/ 75983 w 607991"/>
                <a:gd name="connsiteY151" fmla="*/ 36583 h 607074"/>
                <a:gd name="connsiteX152" fmla="*/ 78211 w 607991"/>
                <a:gd name="connsiteY152" fmla="*/ 37196 h 607074"/>
                <a:gd name="connsiteX153" fmla="*/ 80055 w 607991"/>
                <a:gd name="connsiteY153" fmla="*/ 36813 h 607074"/>
                <a:gd name="connsiteX154" fmla="*/ 89351 w 607991"/>
                <a:gd name="connsiteY154" fmla="*/ 32978 h 607074"/>
                <a:gd name="connsiteX155" fmla="*/ 92117 w 607991"/>
                <a:gd name="connsiteY155" fmla="*/ 29834 h 607074"/>
                <a:gd name="connsiteX156" fmla="*/ 92117 w 607991"/>
                <a:gd name="connsiteY156" fmla="*/ 18790 h 607074"/>
                <a:gd name="connsiteX157" fmla="*/ 110863 w 607991"/>
                <a:gd name="connsiteY1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07991" h="607074">
                  <a:moveTo>
                    <a:pt x="377627" y="294539"/>
                  </a:moveTo>
                  <a:cubicBezTo>
                    <a:pt x="332077" y="294539"/>
                    <a:pt x="294976" y="331583"/>
                    <a:pt x="294976" y="377063"/>
                  </a:cubicBezTo>
                  <a:cubicBezTo>
                    <a:pt x="294976" y="422621"/>
                    <a:pt x="332077" y="459588"/>
                    <a:pt x="377627" y="459588"/>
                  </a:cubicBezTo>
                  <a:cubicBezTo>
                    <a:pt x="423254" y="459588"/>
                    <a:pt x="460355" y="422621"/>
                    <a:pt x="460355" y="377063"/>
                  </a:cubicBezTo>
                  <a:cubicBezTo>
                    <a:pt x="460355" y="331583"/>
                    <a:pt x="423254" y="294539"/>
                    <a:pt x="377627" y="294539"/>
                  </a:cubicBezTo>
                  <a:close/>
                  <a:moveTo>
                    <a:pt x="359653" y="147129"/>
                  </a:moveTo>
                  <a:lnTo>
                    <a:pt x="395678" y="147129"/>
                  </a:lnTo>
                  <a:cubicBezTo>
                    <a:pt x="411271" y="147129"/>
                    <a:pt x="423869" y="159707"/>
                    <a:pt x="423869" y="175277"/>
                  </a:cubicBezTo>
                  <a:lnTo>
                    <a:pt x="423869" y="197288"/>
                  </a:lnTo>
                  <a:cubicBezTo>
                    <a:pt x="423869" y="203270"/>
                    <a:pt x="429323" y="210173"/>
                    <a:pt x="435698" y="212474"/>
                  </a:cubicBezTo>
                  <a:cubicBezTo>
                    <a:pt x="441613" y="214545"/>
                    <a:pt x="447527" y="216999"/>
                    <a:pt x="453212" y="219760"/>
                  </a:cubicBezTo>
                  <a:cubicBezTo>
                    <a:pt x="455516" y="220834"/>
                    <a:pt x="458205" y="221447"/>
                    <a:pt x="460970" y="221447"/>
                  </a:cubicBezTo>
                  <a:cubicBezTo>
                    <a:pt x="465502" y="221447"/>
                    <a:pt x="469727" y="219913"/>
                    <a:pt x="472185" y="217459"/>
                  </a:cubicBezTo>
                  <a:lnTo>
                    <a:pt x="487931" y="201737"/>
                  </a:lnTo>
                  <a:cubicBezTo>
                    <a:pt x="493232" y="196445"/>
                    <a:pt x="500298" y="193530"/>
                    <a:pt x="507826" y="193530"/>
                  </a:cubicBezTo>
                  <a:cubicBezTo>
                    <a:pt x="515431" y="193530"/>
                    <a:pt x="522498" y="196445"/>
                    <a:pt x="527798" y="201737"/>
                  </a:cubicBezTo>
                  <a:lnTo>
                    <a:pt x="553300" y="227200"/>
                  </a:lnTo>
                  <a:cubicBezTo>
                    <a:pt x="564284" y="238167"/>
                    <a:pt x="564284" y="256037"/>
                    <a:pt x="553300" y="267005"/>
                  </a:cubicBezTo>
                  <a:lnTo>
                    <a:pt x="537553" y="282727"/>
                  </a:lnTo>
                  <a:cubicBezTo>
                    <a:pt x="533405" y="286946"/>
                    <a:pt x="532253" y="295612"/>
                    <a:pt x="535249" y="301671"/>
                  </a:cubicBezTo>
                  <a:cubicBezTo>
                    <a:pt x="538014" y="307347"/>
                    <a:pt x="540472" y="313252"/>
                    <a:pt x="542546" y="319158"/>
                  </a:cubicBezTo>
                  <a:cubicBezTo>
                    <a:pt x="544850" y="325524"/>
                    <a:pt x="551764" y="330969"/>
                    <a:pt x="557755" y="330969"/>
                  </a:cubicBezTo>
                  <a:lnTo>
                    <a:pt x="579800" y="330969"/>
                  </a:lnTo>
                  <a:cubicBezTo>
                    <a:pt x="595317" y="330969"/>
                    <a:pt x="607991" y="343547"/>
                    <a:pt x="607991" y="359116"/>
                  </a:cubicBezTo>
                  <a:lnTo>
                    <a:pt x="607991" y="395087"/>
                  </a:lnTo>
                  <a:cubicBezTo>
                    <a:pt x="607991" y="410656"/>
                    <a:pt x="595394" y="423234"/>
                    <a:pt x="579800" y="423234"/>
                  </a:cubicBezTo>
                  <a:lnTo>
                    <a:pt x="557755" y="423234"/>
                  </a:lnTo>
                  <a:cubicBezTo>
                    <a:pt x="551764" y="423234"/>
                    <a:pt x="544850" y="428680"/>
                    <a:pt x="542546" y="435045"/>
                  </a:cubicBezTo>
                  <a:cubicBezTo>
                    <a:pt x="540472" y="440951"/>
                    <a:pt x="538014" y="446857"/>
                    <a:pt x="535249" y="452532"/>
                  </a:cubicBezTo>
                  <a:cubicBezTo>
                    <a:pt x="532330" y="458591"/>
                    <a:pt x="533405" y="467258"/>
                    <a:pt x="537630" y="471476"/>
                  </a:cubicBezTo>
                  <a:lnTo>
                    <a:pt x="553300" y="487199"/>
                  </a:lnTo>
                  <a:cubicBezTo>
                    <a:pt x="564284" y="498166"/>
                    <a:pt x="564284" y="516036"/>
                    <a:pt x="553300" y="527004"/>
                  </a:cubicBezTo>
                  <a:lnTo>
                    <a:pt x="527798" y="552467"/>
                  </a:lnTo>
                  <a:cubicBezTo>
                    <a:pt x="522498" y="557759"/>
                    <a:pt x="515431" y="560750"/>
                    <a:pt x="507826" y="560750"/>
                  </a:cubicBezTo>
                  <a:cubicBezTo>
                    <a:pt x="500298" y="560750"/>
                    <a:pt x="493232" y="557759"/>
                    <a:pt x="487931" y="552467"/>
                  </a:cubicBezTo>
                  <a:lnTo>
                    <a:pt x="472261" y="536821"/>
                  </a:lnTo>
                  <a:cubicBezTo>
                    <a:pt x="469727" y="534290"/>
                    <a:pt x="465502" y="532756"/>
                    <a:pt x="460970" y="532756"/>
                  </a:cubicBezTo>
                  <a:cubicBezTo>
                    <a:pt x="458205" y="532756"/>
                    <a:pt x="455439" y="533369"/>
                    <a:pt x="453212" y="534443"/>
                  </a:cubicBezTo>
                  <a:cubicBezTo>
                    <a:pt x="447527" y="537204"/>
                    <a:pt x="441613" y="539658"/>
                    <a:pt x="435698" y="541729"/>
                  </a:cubicBezTo>
                  <a:cubicBezTo>
                    <a:pt x="429323" y="544030"/>
                    <a:pt x="423869" y="550933"/>
                    <a:pt x="423869" y="556915"/>
                  </a:cubicBezTo>
                  <a:lnTo>
                    <a:pt x="423869" y="578927"/>
                  </a:lnTo>
                  <a:cubicBezTo>
                    <a:pt x="423869" y="594496"/>
                    <a:pt x="411271" y="607074"/>
                    <a:pt x="395678" y="607074"/>
                  </a:cubicBezTo>
                  <a:lnTo>
                    <a:pt x="359653" y="607074"/>
                  </a:lnTo>
                  <a:cubicBezTo>
                    <a:pt x="344060" y="607074"/>
                    <a:pt x="331462" y="594496"/>
                    <a:pt x="331462" y="578927"/>
                  </a:cubicBezTo>
                  <a:lnTo>
                    <a:pt x="331462" y="556915"/>
                  </a:lnTo>
                  <a:cubicBezTo>
                    <a:pt x="331462" y="550933"/>
                    <a:pt x="326008" y="544030"/>
                    <a:pt x="319633" y="541729"/>
                  </a:cubicBezTo>
                  <a:cubicBezTo>
                    <a:pt x="313718" y="539658"/>
                    <a:pt x="307804" y="537204"/>
                    <a:pt x="302119" y="534443"/>
                  </a:cubicBezTo>
                  <a:cubicBezTo>
                    <a:pt x="299892" y="533369"/>
                    <a:pt x="297203" y="532756"/>
                    <a:pt x="294361" y="532756"/>
                  </a:cubicBezTo>
                  <a:cubicBezTo>
                    <a:pt x="289829" y="532756"/>
                    <a:pt x="285681" y="534290"/>
                    <a:pt x="283146" y="536821"/>
                  </a:cubicBezTo>
                  <a:lnTo>
                    <a:pt x="267400" y="552467"/>
                  </a:lnTo>
                  <a:cubicBezTo>
                    <a:pt x="262099" y="557759"/>
                    <a:pt x="255033" y="560750"/>
                    <a:pt x="247505" y="560750"/>
                  </a:cubicBezTo>
                  <a:cubicBezTo>
                    <a:pt x="239977" y="560750"/>
                    <a:pt x="232834" y="557759"/>
                    <a:pt x="227533" y="552467"/>
                  </a:cubicBezTo>
                  <a:lnTo>
                    <a:pt x="202031" y="527004"/>
                  </a:lnTo>
                  <a:cubicBezTo>
                    <a:pt x="191047" y="516036"/>
                    <a:pt x="191047" y="498166"/>
                    <a:pt x="202031" y="487199"/>
                  </a:cubicBezTo>
                  <a:lnTo>
                    <a:pt x="217701" y="471476"/>
                  </a:lnTo>
                  <a:cubicBezTo>
                    <a:pt x="221926" y="467258"/>
                    <a:pt x="223001" y="458591"/>
                    <a:pt x="220082" y="452532"/>
                  </a:cubicBezTo>
                  <a:cubicBezTo>
                    <a:pt x="217317" y="446780"/>
                    <a:pt x="214859" y="440951"/>
                    <a:pt x="212785" y="435045"/>
                  </a:cubicBezTo>
                  <a:cubicBezTo>
                    <a:pt x="210481" y="428603"/>
                    <a:pt x="203568" y="423234"/>
                    <a:pt x="197576" y="423234"/>
                  </a:cubicBezTo>
                  <a:lnTo>
                    <a:pt x="175531" y="423234"/>
                  </a:lnTo>
                  <a:cubicBezTo>
                    <a:pt x="159937" y="423234"/>
                    <a:pt x="147340" y="410579"/>
                    <a:pt x="147340" y="395087"/>
                  </a:cubicBezTo>
                  <a:lnTo>
                    <a:pt x="147340" y="359116"/>
                  </a:lnTo>
                  <a:cubicBezTo>
                    <a:pt x="147340" y="343547"/>
                    <a:pt x="159937" y="330969"/>
                    <a:pt x="175531" y="330969"/>
                  </a:cubicBezTo>
                  <a:lnTo>
                    <a:pt x="197576" y="330969"/>
                  </a:lnTo>
                  <a:cubicBezTo>
                    <a:pt x="203568" y="330969"/>
                    <a:pt x="210481" y="325524"/>
                    <a:pt x="212785" y="319158"/>
                  </a:cubicBezTo>
                  <a:cubicBezTo>
                    <a:pt x="214859" y="313252"/>
                    <a:pt x="217317" y="307347"/>
                    <a:pt x="220082" y="301671"/>
                  </a:cubicBezTo>
                  <a:cubicBezTo>
                    <a:pt x="223001" y="295612"/>
                    <a:pt x="221926" y="286946"/>
                    <a:pt x="217701" y="282727"/>
                  </a:cubicBezTo>
                  <a:lnTo>
                    <a:pt x="202031" y="267005"/>
                  </a:lnTo>
                  <a:cubicBezTo>
                    <a:pt x="196731" y="261713"/>
                    <a:pt x="193735" y="254657"/>
                    <a:pt x="193735" y="247141"/>
                  </a:cubicBezTo>
                  <a:cubicBezTo>
                    <a:pt x="193735" y="239624"/>
                    <a:pt x="196731" y="232492"/>
                    <a:pt x="202031" y="227200"/>
                  </a:cubicBezTo>
                  <a:lnTo>
                    <a:pt x="227533" y="201737"/>
                  </a:lnTo>
                  <a:cubicBezTo>
                    <a:pt x="232834" y="196445"/>
                    <a:pt x="239977" y="193530"/>
                    <a:pt x="247505" y="193530"/>
                  </a:cubicBezTo>
                  <a:cubicBezTo>
                    <a:pt x="255033" y="193530"/>
                    <a:pt x="262099" y="196445"/>
                    <a:pt x="267400" y="201737"/>
                  </a:cubicBezTo>
                  <a:lnTo>
                    <a:pt x="283070" y="217383"/>
                  </a:lnTo>
                  <a:cubicBezTo>
                    <a:pt x="285604" y="219913"/>
                    <a:pt x="289829" y="221447"/>
                    <a:pt x="294361" y="221447"/>
                  </a:cubicBezTo>
                  <a:cubicBezTo>
                    <a:pt x="297126" y="221447"/>
                    <a:pt x="299892" y="220834"/>
                    <a:pt x="302119" y="219760"/>
                  </a:cubicBezTo>
                  <a:cubicBezTo>
                    <a:pt x="307804" y="216999"/>
                    <a:pt x="313718" y="214545"/>
                    <a:pt x="319633" y="212474"/>
                  </a:cubicBezTo>
                  <a:cubicBezTo>
                    <a:pt x="326008" y="210173"/>
                    <a:pt x="331462" y="203270"/>
                    <a:pt x="331462" y="197288"/>
                  </a:cubicBezTo>
                  <a:lnTo>
                    <a:pt x="331462" y="175277"/>
                  </a:lnTo>
                  <a:cubicBezTo>
                    <a:pt x="331462" y="159707"/>
                    <a:pt x="344060" y="147129"/>
                    <a:pt x="359653" y="147129"/>
                  </a:cubicBezTo>
                  <a:close/>
                  <a:moveTo>
                    <a:pt x="119929" y="83135"/>
                  </a:moveTo>
                  <a:cubicBezTo>
                    <a:pt x="99723" y="83135"/>
                    <a:pt x="83282" y="99547"/>
                    <a:pt x="83282" y="119717"/>
                  </a:cubicBezTo>
                  <a:cubicBezTo>
                    <a:pt x="83282" y="139888"/>
                    <a:pt x="99723" y="156223"/>
                    <a:pt x="119929" y="156223"/>
                  </a:cubicBezTo>
                  <a:cubicBezTo>
                    <a:pt x="140135" y="156223"/>
                    <a:pt x="156499" y="139888"/>
                    <a:pt x="156499" y="119717"/>
                  </a:cubicBezTo>
                  <a:cubicBezTo>
                    <a:pt x="156499" y="99547"/>
                    <a:pt x="140135" y="83135"/>
                    <a:pt x="119929" y="83135"/>
                  </a:cubicBezTo>
                  <a:close/>
                  <a:moveTo>
                    <a:pt x="110863" y="0"/>
                  </a:moveTo>
                  <a:lnTo>
                    <a:pt x="128918" y="0"/>
                  </a:lnTo>
                  <a:cubicBezTo>
                    <a:pt x="139290" y="0"/>
                    <a:pt x="147741" y="8436"/>
                    <a:pt x="147741" y="18790"/>
                  </a:cubicBezTo>
                  <a:lnTo>
                    <a:pt x="147741" y="29834"/>
                  </a:lnTo>
                  <a:cubicBezTo>
                    <a:pt x="147741" y="30677"/>
                    <a:pt x="148970" y="32441"/>
                    <a:pt x="150507" y="32978"/>
                  </a:cubicBezTo>
                  <a:cubicBezTo>
                    <a:pt x="153580" y="34052"/>
                    <a:pt x="156730" y="35355"/>
                    <a:pt x="159726" y="36813"/>
                  </a:cubicBezTo>
                  <a:cubicBezTo>
                    <a:pt x="160187" y="37043"/>
                    <a:pt x="160878" y="37196"/>
                    <a:pt x="161570" y="37196"/>
                  </a:cubicBezTo>
                  <a:cubicBezTo>
                    <a:pt x="162799" y="37196"/>
                    <a:pt x="163644" y="36813"/>
                    <a:pt x="163875" y="36583"/>
                  </a:cubicBezTo>
                  <a:lnTo>
                    <a:pt x="171711" y="28683"/>
                  </a:lnTo>
                  <a:cubicBezTo>
                    <a:pt x="175245" y="25155"/>
                    <a:pt x="180009" y="23238"/>
                    <a:pt x="185002" y="23238"/>
                  </a:cubicBezTo>
                  <a:cubicBezTo>
                    <a:pt x="189996" y="23238"/>
                    <a:pt x="194760" y="25155"/>
                    <a:pt x="198294" y="28683"/>
                  </a:cubicBezTo>
                  <a:lnTo>
                    <a:pt x="211047" y="41414"/>
                  </a:lnTo>
                  <a:cubicBezTo>
                    <a:pt x="218346" y="48777"/>
                    <a:pt x="218346" y="60664"/>
                    <a:pt x="211047" y="67950"/>
                  </a:cubicBezTo>
                  <a:lnTo>
                    <a:pt x="203211" y="75849"/>
                  </a:lnTo>
                  <a:cubicBezTo>
                    <a:pt x="202596" y="76386"/>
                    <a:pt x="202212" y="78533"/>
                    <a:pt x="202903" y="79914"/>
                  </a:cubicBezTo>
                  <a:cubicBezTo>
                    <a:pt x="204363" y="82905"/>
                    <a:pt x="205669" y="86049"/>
                    <a:pt x="206822" y="89117"/>
                  </a:cubicBezTo>
                  <a:cubicBezTo>
                    <a:pt x="207359" y="90651"/>
                    <a:pt x="209127" y="91878"/>
                    <a:pt x="209972" y="91878"/>
                  </a:cubicBezTo>
                  <a:lnTo>
                    <a:pt x="220958" y="91878"/>
                  </a:lnTo>
                  <a:cubicBezTo>
                    <a:pt x="231330" y="91878"/>
                    <a:pt x="239781" y="100314"/>
                    <a:pt x="239781" y="110668"/>
                  </a:cubicBezTo>
                  <a:lnTo>
                    <a:pt x="239781" y="128691"/>
                  </a:lnTo>
                  <a:cubicBezTo>
                    <a:pt x="239781" y="139044"/>
                    <a:pt x="231330" y="147480"/>
                    <a:pt x="220958" y="147480"/>
                  </a:cubicBezTo>
                  <a:lnTo>
                    <a:pt x="209972" y="147480"/>
                  </a:lnTo>
                  <a:cubicBezTo>
                    <a:pt x="209127" y="147480"/>
                    <a:pt x="207359" y="148707"/>
                    <a:pt x="206822" y="150241"/>
                  </a:cubicBezTo>
                  <a:cubicBezTo>
                    <a:pt x="205669" y="153309"/>
                    <a:pt x="204363" y="156453"/>
                    <a:pt x="202903" y="159444"/>
                  </a:cubicBezTo>
                  <a:cubicBezTo>
                    <a:pt x="202212" y="160825"/>
                    <a:pt x="202596" y="162972"/>
                    <a:pt x="203211" y="163586"/>
                  </a:cubicBezTo>
                  <a:lnTo>
                    <a:pt x="211047" y="171408"/>
                  </a:lnTo>
                  <a:cubicBezTo>
                    <a:pt x="218346" y="178694"/>
                    <a:pt x="218346" y="190658"/>
                    <a:pt x="211047" y="197944"/>
                  </a:cubicBezTo>
                  <a:lnTo>
                    <a:pt x="198294" y="210675"/>
                  </a:lnTo>
                  <a:cubicBezTo>
                    <a:pt x="194760" y="214203"/>
                    <a:pt x="189996" y="216197"/>
                    <a:pt x="185002" y="216197"/>
                  </a:cubicBezTo>
                  <a:cubicBezTo>
                    <a:pt x="180009" y="216197"/>
                    <a:pt x="175245" y="214203"/>
                    <a:pt x="171711" y="210675"/>
                  </a:cubicBezTo>
                  <a:lnTo>
                    <a:pt x="163875" y="202852"/>
                  </a:lnTo>
                  <a:cubicBezTo>
                    <a:pt x="163644" y="202622"/>
                    <a:pt x="162799" y="202239"/>
                    <a:pt x="161570" y="202239"/>
                  </a:cubicBezTo>
                  <a:cubicBezTo>
                    <a:pt x="160878" y="202239"/>
                    <a:pt x="160187" y="202316"/>
                    <a:pt x="159726" y="202546"/>
                  </a:cubicBezTo>
                  <a:cubicBezTo>
                    <a:pt x="156730" y="204003"/>
                    <a:pt x="153580" y="205307"/>
                    <a:pt x="150507" y="206457"/>
                  </a:cubicBezTo>
                  <a:cubicBezTo>
                    <a:pt x="148970" y="206994"/>
                    <a:pt x="147741" y="208758"/>
                    <a:pt x="147741" y="209601"/>
                  </a:cubicBezTo>
                  <a:lnTo>
                    <a:pt x="147741" y="220568"/>
                  </a:lnTo>
                  <a:cubicBezTo>
                    <a:pt x="147741" y="230922"/>
                    <a:pt x="139290" y="239358"/>
                    <a:pt x="128918" y="239358"/>
                  </a:cubicBezTo>
                  <a:lnTo>
                    <a:pt x="110863" y="239358"/>
                  </a:lnTo>
                  <a:cubicBezTo>
                    <a:pt x="100491" y="239358"/>
                    <a:pt x="92117" y="230922"/>
                    <a:pt x="92117" y="220568"/>
                  </a:cubicBezTo>
                  <a:lnTo>
                    <a:pt x="92117" y="209601"/>
                  </a:lnTo>
                  <a:cubicBezTo>
                    <a:pt x="92117" y="208758"/>
                    <a:pt x="90811" y="206917"/>
                    <a:pt x="89274" y="206457"/>
                  </a:cubicBezTo>
                  <a:cubicBezTo>
                    <a:pt x="86201" y="205307"/>
                    <a:pt x="83051" y="204003"/>
                    <a:pt x="80055" y="202546"/>
                  </a:cubicBezTo>
                  <a:cubicBezTo>
                    <a:pt x="79594" y="202316"/>
                    <a:pt x="78903" y="202239"/>
                    <a:pt x="78211" y="202239"/>
                  </a:cubicBezTo>
                  <a:cubicBezTo>
                    <a:pt x="77059" y="202239"/>
                    <a:pt x="76214" y="202622"/>
                    <a:pt x="75983" y="202852"/>
                  </a:cubicBezTo>
                  <a:lnTo>
                    <a:pt x="68070" y="210675"/>
                  </a:lnTo>
                  <a:cubicBezTo>
                    <a:pt x="64536" y="214203"/>
                    <a:pt x="59849" y="216197"/>
                    <a:pt x="54779" y="216197"/>
                  </a:cubicBezTo>
                  <a:cubicBezTo>
                    <a:pt x="49785" y="216197"/>
                    <a:pt x="45021" y="214203"/>
                    <a:pt x="41487" y="210675"/>
                  </a:cubicBezTo>
                  <a:lnTo>
                    <a:pt x="28734" y="197944"/>
                  </a:lnTo>
                  <a:cubicBezTo>
                    <a:pt x="25200" y="194416"/>
                    <a:pt x="23279" y="189661"/>
                    <a:pt x="23279" y="184676"/>
                  </a:cubicBezTo>
                  <a:cubicBezTo>
                    <a:pt x="23279" y="179691"/>
                    <a:pt x="25200" y="174936"/>
                    <a:pt x="28734" y="171408"/>
                  </a:cubicBezTo>
                  <a:lnTo>
                    <a:pt x="36570" y="163586"/>
                  </a:lnTo>
                  <a:cubicBezTo>
                    <a:pt x="37185" y="162972"/>
                    <a:pt x="37569" y="160825"/>
                    <a:pt x="36878" y="159444"/>
                  </a:cubicBezTo>
                  <a:cubicBezTo>
                    <a:pt x="35418" y="156453"/>
                    <a:pt x="34112" y="153386"/>
                    <a:pt x="33036" y="150241"/>
                  </a:cubicBezTo>
                  <a:cubicBezTo>
                    <a:pt x="32498" y="148707"/>
                    <a:pt x="30654" y="147480"/>
                    <a:pt x="29886" y="147480"/>
                  </a:cubicBezTo>
                  <a:lnTo>
                    <a:pt x="18823" y="147480"/>
                  </a:lnTo>
                  <a:cubicBezTo>
                    <a:pt x="8451" y="147480"/>
                    <a:pt x="0" y="139044"/>
                    <a:pt x="0" y="128691"/>
                  </a:cubicBezTo>
                  <a:lnTo>
                    <a:pt x="0" y="110668"/>
                  </a:lnTo>
                  <a:cubicBezTo>
                    <a:pt x="0" y="100314"/>
                    <a:pt x="8451" y="91955"/>
                    <a:pt x="18823" y="91955"/>
                  </a:cubicBezTo>
                  <a:lnTo>
                    <a:pt x="29886" y="91955"/>
                  </a:lnTo>
                  <a:cubicBezTo>
                    <a:pt x="30654" y="91955"/>
                    <a:pt x="32498" y="90651"/>
                    <a:pt x="33036" y="89194"/>
                  </a:cubicBezTo>
                  <a:cubicBezTo>
                    <a:pt x="34112" y="86049"/>
                    <a:pt x="35418" y="82905"/>
                    <a:pt x="36878" y="79914"/>
                  </a:cubicBezTo>
                  <a:cubicBezTo>
                    <a:pt x="37569" y="78533"/>
                    <a:pt x="37185" y="76386"/>
                    <a:pt x="36570" y="75849"/>
                  </a:cubicBezTo>
                  <a:lnTo>
                    <a:pt x="28734" y="67950"/>
                  </a:lnTo>
                  <a:cubicBezTo>
                    <a:pt x="21435" y="60664"/>
                    <a:pt x="21435" y="48777"/>
                    <a:pt x="28734" y="41414"/>
                  </a:cubicBezTo>
                  <a:lnTo>
                    <a:pt x="41487" y="28683"/>
                  </a:lnTo>
                  <a:cubicBezTo>
                    <a:pt x="45021" y="25155"/>
                    <a:pt x="49785" y="23238"/>
                    <a:pt x="54779" y="23238"/>
                  </a:cubicBezTo>
                  <a:cubicBezTo>
                    <a:pt x="59849" y="23238"/>
                    <a:pt x="64536" y="25155"/>
                    <a:pt x="68070" y="28683"/>
                  </a:cubicBezTo>
                  <a:lnTo>
                    <a:pt x="75983" y="36583"/>
                  </a:lnTo>
                  <a:cubicBezTo>
                    <a:pt x="76214" y="36813"/>
                    <a:pt x="77059" y="37196"/>
                    <a:pt x="78211" y="37196"/>
                  </a:cubicBezTo>
                  <a:cubicBezTo>
                    <a:pt x="78903" y="37196"/>
                    <a:pt x="79594" y="37043"/>
                    <a:pt x="80055" y="36813"/>
                  </a:cubicBezTo>
                  <a:cubicBezTo>
                    <a:pt x="83051" y="35355"/>
                    <a:pt x="86201" y="34052"/>
                    <a:pt x="89351" y="32978"/>
                  </a:cubicBezTo>
                  <a:cubicBezTo>
                    <a:pt x="90811" y="32441"/>
                    <a:pt x="92117" y="30677"/>
                    <a:pt x="92117" y="29834"/>
                  </a:cubicBezTo>
                  <a:lnTo>
                    <a:pt x="92117" y="18790"/>
                  </a:lnTo>
                  <a:cubicBezTo>
                    <a:pt x="92117" y="8436"/>
                    <a:pt x="100491" y="0"/>
                    <a:pt x="1108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iṥlíḋé"/>
          <p:cNvSpPr txBox="1"/>
          <p:nvPr/>
        </p:nvSpPr>
        <p:spPr bwMode="auto">
          <a:xfrm>
            <a:off x="8144020" y="2425992"/>
            <a:ext cx="3025859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边缘计算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îş1íḑé"/>
          <p:cNvSpPr/>
          <p:nvPr/>
        </p:nvSpPr>
        <p:spPr bwMode="auto">
          <a:xfrm>
            <a:off x="7986915" y="2908249"/>
            <a:ext cx="3937181" cy="8309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数据本地处理，不再流经到互联网省市出入口，可能出现漏管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2195" y="3222263"/>
            <a:ext cx="736602" cy="736602"/>
            <a:chOff x="6670915" y="4065543"/>
            <a:chExt cx="736602" cy="736602"/>
          </a:xfrm>
        </p:grpSpPr>
        <p:sp>
          <p:nvSpPr>
            <p:cNvPr id="62" name="ïślíḍé"/>
            <p:cNvSpPr/>
            <p:nvPr/>
          </p:nvSpPr>
          <p:spPr>
            <a:xfrm>
              <a:off x="6670915" y="4065543"/>
              <a:ext cx="736602" cy="73660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iṧľidè"/>
            <p:cNvSpPr/>
            <p:nvPr/>
          </p:nvSpPr>
          <p:spPr bwMode="auto">
            <a:xfrm>
              <a:off x="6861777" y="4256674"/>
              <a:ext cx="354878" cy="354340"/>
            </a:xfrm>
            <a:custGeom>
              <a:avLst/>
              <a:gdLst>
                <a:gd name="connsiteX0" fmla="*/ 377627 w 607991"/>
                <a:gd name="connsiteY0" fmla="*/ 294539 h 607074"/>
                <a:gd name="connsiteX1" fmla="*/ 294976 w 607991"/>
                <a:gd name="connsiteY1" fmla="*/ 377063 h 607074"/>
                <a:gd name="connsiteX2" fmla="*/ 377627 w 607991"/>
                <a:gd name="connsiteY2" fmla="*/ 459588 h 607074"/>
                <a:gd name="connsiteX3" fmla="*/ 460355 w 607991"/>
                <a:gd name="connsiteY3" fmla="*/ 377063 h 607074"/>
                <a:gd name="connsiteX4" fmla="*/ 377627 w 607991"/>
                <a:gd name="connsiteY4" fmla="*/ 294539 h 607074"/>
                <a:gd name="connsiteX5" fmla="*/ 359653 w 607991"/>
                <a:gd name="connsiteY5" fmla="*/ 147129 h 607074"/>
                <a:gd name="connsiteX6" fmla="*/ 395678 w 607991"/>
                <a:gd name="connsiteY6" fmla="*/ 147129 h 607074"/>
                <a:gd name="connsiteX7" fmla="*/ 423869 w 607991"/>
                <a:gd name="connsiteY7" fmla="*/ 175277 h 607074"/>
                <a:gd name="connsiteX8" fmla="*/ 423869 w 607991"/>
                <a:gd name="connsiteY8" fmla="*/ 197288 h 607074"/>
                <a:gd name="connsiteX9" fmla="*/ 435698 w 607991"/>
                <a:gd name="connsiteY9" fmla="*/ 212474 h 607074"/>
                <a:gd name="connsiteX10" fmla="*/ 453212 w 607991"/>
                <a:gd name="connsiteY10" fmla="*/ 219760 h 607074"/>
                <a:gd name="connsiteX11" fmla="*/ 460970 w 607991"/>
                <a:gd name="connsiteY11" fmla="*/ 221447 h 607074"/>
                <a:gd name="connsiteX12" fmla="*/ 472185 w 607991"/>
                <a:gd name="connsiteY12" fmla="*/ 217459 h 607074"/>
                <a:gd name="connsiteX13" fmla="*/ 487931 w 607991"/>
                <a:gd name="connsiteY13" fmla="*/ 201737 h 607074"/>
                <a:gd name="connsiteX14" fmla="*/ 507826 w 607991"/>
                <a:gd name="connsiteY14" fmla="*/ 193530 h 607074"/>
                <a:gd name="connsiteX15" fmla="*/ 527798 w 607991"/>
                <a:gd name="connsiteY15" fmla="*/ 201737 h 607074"/>
                <a:gd name="connsiteX16" fmla="*/ 553300 w 607991"/>
                <a:gd name="connsiteY16" fmla="*/ 227200 h 607074"/>
                <a:gd name="connsiteX17" fmla="*/ 553300 w 607991"/>
                <a:gd name="connsiteY17" fmla="*/ 267005 h 607074"/>
                <a:gd name="connsiteX18" fmla="*/ 537553 w 607991"/>
                <a:gd name="connsiteY18" fmla="*/ 282727 h 607074"/>
                <a:gd name="connsiteX19" fmla="*/ 535249 w 607991"/>
                <a:gd name="connsiteY19" fmla="*/ 301671 h 607074"/>
                <a:gd name="connsiteX20" fmla="*/ 542546 w 607991"/>
                <a:gd name="connsiteY20" fmla="*/ 319158 h 607074"/>
                <a:gd name="connsiteX21" fmla="*/ 557755 w 607991"/>
                <a:gd name="connsiteY21" fmla="*/ 330969 h 607074"/>
                <a:gd name="connsiteX22" fmla="*/ 579800 w 607991"/>
                <a:gd name="connsiteY22" fmla="*/ 330969 h 607074"/>
                <a:gd name="connsiteX23" fmla="*/ 607991 w 607991"/>
                <a:gd name="connsiteY23" fmla="*/ 359116 h 607074"/>
                <a:gd name="connsiteX24" fmla="*/ 607991 w 607991"/>
                <a:gd name="connsiteY24" fmla="*/ 395087 h 607074"/>
                <a:gd name="connsiteX25" fmla="*/ 579800 w 607991"/>
                <a:gd name="connsiteY25" fmla="*/ 423234 h 607074"/>
                <a:gd name="connsiteX26" fmla="*/ 557755 w 607991"/>
                <a:gd name="connsiteY26" fmla="*/ 423234 h 607074"/>
                <a:gd name="connsiteX27" fmla="*/ 542546 w 607991"/>
                <a:gd name="connsiteY27" fmla="*/ 435045 h 607074"/>
                <a:gd name="connsiteX28" fmla="*/ 535249 w 607991"/>
                <a:gd name="connsiteY28" fmla="*/ 452532 h 607074"/>
                <a:gd name="connsiteX29" fmla="*/ 537630 w 607991"/>
                <a:gd name="connsiteY29" fmla="*/ 471476 h 607074"/>
                <a:gd name="connsiteX30" fmla="*/ 553300 w 607991"/>
                <a:gd name="connsiteY30" fmla="*/ 487199 h 607074"/>
                <a:gd name="connsiteX31" fmla="*/ 553300 w 607991"/>
                <a:gd name="connsiteY31" fmla="*/ 527004 h 607074"/>
                <a:gd name="connsiteX32" fmla="*/ 527798 w 607991"/>
                <a:gd name="connsiteY32" fmla="*/ 552467 h 607074"/>
                <a:gd name="connsiteX33" fmla="*/ 507826 w 607991"/>
                <a:gd name="connsiteY33" fmla="*/ 560750 h 607074"/>
                <a:gd name="connsiteX34" fmla="*/ 487931 w 607991"/>
                <a:gd name="connsiteY34" fmla="*/ 552467 h 607074"/>
                <a:gd name="connsiteX35" fmla="*/ 472261 w 607991"/>
                <a:gd name="connsiteY35" fmla="*/ 536821 h 607074"/>
                <a:gd name="connsiteX36" fmla="*/ 460970 w 607991"/>
                <a:gd name="connsiteY36" fmla="*/ 532756 h 607074"/>
                <a:gd name="connsiteX37" fmla="*/ 453212 w 607991"/>
                <a:gd name="connsiteY37" fmla="*/ 534443 h 607074"/>
                <a:gd name="connsiteX38" fmla="*/ 435698 w 607991"/>
                <a:gd name="connsiteY38" fmla="*/ 541729 h 607074"/>
                <a:gd name="connsiteX39" fmla="*/ 423869 w 607991"/>
                <a:gd name="connsiteY39" fmla="*/ 556915 h 607074"/>
                <a:gd name="connsiteX40" fmla="*/ 423869 w 607991"/>
                <a:gd name="connsiteY40" fmla="*/ 578927 h 607074"/>
                <a:gd name="connsiteX41" fmla="*/ 395678 w 607991"/>
                <a:gd name="connsiteY41" fmla="*/ 607074 h 607074"/>
                <a:gd name="connsiteX42" fmla="*/ 359653 w 607991"/>
                <a:gd name="connsiteY42" fmla="*/ 607074 h 607074"/>
                <a:gd name="connsiteX43" fmla="*/ 331462 w 607991"/>
                <a:gd name="connsiteY43" fmla="*/ 578927 h 607074"/>
                <a:gd name="connsiteX44" fmla="*/ 331462 w 607991"/>
                <a:gd name="connsiteY44" fmla="*/ 556915 h 607074"/>
                <a:gd name="connsiteX45" fmla="*/ 319633 w 607991"/>
                <a:gd name="connsiteY45" fmla="*/ 541729 h 607074"/>
                <a:gd name="connsiteX46" fmla="*/ 302119 w 607991"/>
                <a:gd name="connsiteY46" fmla="*/ 534443 h 607074"/>
                <a:gd name="connsiteX47" fmla="*/ 294361 w 607991"/>
                <a:gd name="connsiteY47" fmla="*/ 532756 h 607074"/>
                <a:gd name="connsiteX48" fmla="*/ 283146 w 607991"/>
                <a:gd name="connsiteY48" fmla="*/ 536821 h 607074"/>
                <a:gd name="connsiteX49" fmla="*/ 267400 w 607991"/>
                <a:gd name="connsiteY49" fmla="*/ 552467 h 607074"/>
                <a:gd name="connsiteX50" fmla="*/ 247505 w 607991"/>
                <a:gd name="connsiteY50" fmla="*/ 560750 h 607074"/>
                <a:gd name="connsiteX51" fmla="*/ 227533 w 607991"/>
                <a:gd name="connsiteY51" fmla="*/ 552467 h 607074"/>
                <a:gd name="connsiteX52" fmla="*/ 202031 w 607991"/>
                <a:gd name="connsiteY52" fmla="*/ 527004 h 607074"/>
                <a:gd name="connsiteX53" fmla="*/ 202031 w 607991"/>
                <a:gd name="connsiteY53" fmla="*/ 487199 h 607074"/>
                <a:gd name="connsiteX54" fmla="*/ 217701 w 607991"/>
                <a:gd name="connsiteY54" fmla="*/ 471476 h 607074"/>
                <a:gd name="connsiteX55" fmla="*/ 220082 w 607991"/>
                <a:gd name="connsiteY55" fmla="*/ 452532 h 607074"/>
                <a:gd name="connsiteX56" fmla="*/ 212785 w 607991"/>
                <a:gd name="connsiteY56" fmla="*/ 435045 h 607074"/>
                <a:gd name="connsiteX57" fmla="*/ 197576 w 607991"/>
                <a:gd name="connsiteY57" fmla="*/ 423234 h 607074"/>
                <a:gd name="connsiteX58" fmla="*/ 175531 w 607991"/>
                <a:gd name="connsiteY58" fmla="*/ 423234 h 607074"/>
                <a:gd name="connsiteX59" fmla="*/ 147340 w 607991"/>
                <a:gd name="connsiteY59" fmla="*/ 395087 h 607074"/>
                <a:gd name="connsiteX60" fmla="*/ 147340 w 607991"/>
                <a:gd name="connsiteY60" fmla="*/ 359116 h 607074"/>
                <a:gd name="connsiteX61" fmla="*/ 175531 w 607991"/>
                <a:gd name="connsiteY61" fmla="*/ 330969 h 607074"/>
                <a:gd name="connsiteX62" fmla="*/ 197576 w 607991"/>
                <a:gd name="connsiteY62" fmla="*/ 330969 h 607074"/>
                <a:gd name="connsiteX63" fmla="*/ 212785 w 607991"/>
                <a:gd name="connsiteY63" fmla="*/ 319158 h 607074"/>
                <a:gd name="connsiteX64" fmla="*/ 220082 w 607991"/>
                <a:gd name="connsiteY64" fmla="*/ 301671 h 607074"/>
                <a:gd name="connsiteX65" fmla="*/ 217701 w 607991"/>
                <a:gd name="connsiteY65" fmla="*/ 282727 h 607074"/>
                <a:gd name="connsiteX66" fmla="*/ 202031 w 607991"/>
                <a:gd name="connsiteY66" fmla="*/ 267005 h 607074"/>
                <a:gd name="connsiteX67" fmla="*/ 193735 w 607991"/>
                <a:gd name="connsiteY67" fmla="*/ 247141 h 607074"/>
                <a:gd name="connsiteX68" fmla="*/ 202031 w 607991"/>
                <a:gd name="connsiteY68" fmla="*/ 227200 h 607074"/>
                <a:gd name="connsiteX69" fmla="*/ 227533 w 607991"/>
                <a:gd name="connsiteY69" fmla="*/ 201737 h 607074"/>
                <a:gd name="connsiteX70" fmla="*/ 247505 w 607991"/>
                <a:gd name="connsiteY70" fmla="*/ 193530 h 607074"/>
                <a:gd name="connsiteX71" fmla="*/ 267400 w 607991"/>
                <a:gd name="connsiteY71" fmla="*/ 201737 h 607074"/>
                <a:gd name="connsiteX72" fmla="*/ 283070 w 607991"/>
                <a:gd name="connsiteY72" fmla="*/ 217383 h 607074"/>
                <a:gd name="connsiteX73" fmla="*/ 294361 w 607991"/>
                <a:gd name="connsiteY73" fmla="*/ 221447 h 607074"/>
                <a:gd name="connsiteX74" fmla="*/ 302119 w 607991"/>
                <a:gd name="connsiteY74" fmla="*/ 219760 h 607074"/>
                <a:gd name="connsiteX75" fmla="*/ 319633 w 607991"/>
                <a:gd name="connsiteY75" fmla="*/ 212474 h 607074"/>
                <a:gd name="connsiteX76" fmla="*/ 331462 w 607991"/>
                <a:gd name="connsiteY76" fmla="*/ 197288 h 607074"/>
                <a:gd name="connsiteX77" fmla="*/ 331462 w 607991"/>
                <a:gd name="connsiteY77" fmla="*/ 175277 h 607074"/>
                <a:gd name="connsiteX78" fmla="*/ 359653 w 607991"/>
                <a:gd name="connsiteY78" fmla="*/ 147129 h 607074"/>
                <a:gd name="connsiteX79" fmla="*/ 119929 w 607991"/>
                <a:gd name="connsiteY79" fmla="*/ 83135 h 607074"/>
                <a:gd name="connsiteX80" fmla="*/ 83282 w 607991"/>
                <a:gd name="connsiteY80" fmla="*/ 119717 h 607074"/>
                <a:gd name="connsiteX81" fmla="*/ 119929 w 607991"/>
                <a:gd name="connsiteY81" fmla="*/ 156223 h 607074"/>
                <a:gd name="connsiteX82" fmla="*/ 156499 w 607991"/>
                <a:gd name="connsiteY82" fmla="*/ 119717 h 607074"/>
                <a:gd name="connsiteX83" fmla="*/ 119929 w 607991"/>
                <a:gd name="connsiteY83" fmla="*/ 83135 h 607074"/>
                <a:gd name="connsiteX84" fmla="*/ 110863 w 607991"/>
                <a:gd name="connsiteY84" fmla="*/ 0 h 607074"/>
                <a:gd name="connsiteX85" fmla="*/ 128918 w 607991"/>
                <a:gd name="connsiteY85" fmla="*/ 0 h 607074"/>
                <a:gd name="connsiteX86" fmla="*/ 147741 w 607991"/>
                <a:gd name="connsiteY86" fmla="*/ 18790 h 607074"/>
                <a:gd name="connsiteX87" fmla="*/ 147741 w 607991"/>
                <a:gd name="connsiteY87" fmla="*/ 29834 h 607074"/>
                <a:gd name="connsiteX88" fmla="*/ 150507 w 607991"/>
                <a:gd name="connsiteY88" fmla="*/ 32978 h 607074"/>
                <a:gd name="connsiteX89" fmla="*/ 159726 w 607991"/>
                <a:gd name="connsiteY89" fmla="*/ 36813 h 607074"/>
                <a:gd name="connsiteX90" fmla="*/ 161570 w 607991"/>
                <a:gd name="connsiteY90" fmla="*/ 37196 h 607074"/>
                <a:gd name="connsiteX91" fmla="*/ 163875 w 607991"/>
                <a:gd name="connsiteY91" fmla="*/ 36583 h 607074"/>
                <a:gd name="connsiteX92" fmla="*/ 171711 w 607991"/>
                <a:gd name="connsiteY92" fmla="*/ 28683 h 607074"/>
                <a:gd name="connsiteX93" fmla="*/ 185002 w 607991"/>
                <a:gd name="connsiteY93" fmla="*/ 23238 h 607074"/>
                <a:gd name="connsiteX94" fmla="*/ 198294 w 607991"/>
                <a:gd name="connsiteY94" fmla="*/ 28683 h 607074"/>
                <a:gd name="connsiteX95" fmla="*/ 211047 w 607991"/>
                <a:gd name="connsiteY95" fmla="*/ 41414 h 607074"/>
                <a:gd name="connsiteX96" fmla="*/ 211047 w 607991"/>
                <a:gd name="connsiteY96" fmla="*/ 67950 h 607074"/>
                <a:gd name="connsiteX97" fmla="*/ 203211 w 607991"/>
                <a:gd name="connsiteY97" fmla="*/ 75849 h 607074"/>
                <a:gd name="connsiteX98" fmla="*/ 202903 w 607991"/>
                <a:gd name="connsiteY98" fmla="*/ 79914 h 607074"/>
                <a:gd name="connsiteX99" fmla="*/ 206822 w 607991"/>
                <a:gd name="connsiteY99" fmla="*/ 89117 h 607074"/>
                <a:gd name="connsiteX100" fmla="*/ 209972 w 607991"/>
                <a:gd name="connsiteY100" fmla="*/ 91878 h 607074"/>
                <a:gd name="connsiteX101" fmla="*/ 220958 w 607991"/>
                <a:gd name="connsiteY101" fmla="*/ 91878 h 607074"/>
                <a:gd name="connsiteX102" fmla="*/ 239781 w 607991"/>
                <a:gd name="connsiteY102" fmla="*/ 110668 h 607074"/>
                <a:gd name="connsiteX103" fmla="*/ 239781 w 607991"/>
                <a:gd name="connsiteY103" fmla="*/ 128691 h 607074"/>
                <a:gd name="connsiteX104" fmla="*/ 220958 w 607991"/>
                <a:gd name="connsiteY104" fmla="*/ 147480 h 607074"/>
                <a:gd name="connsiteX105" fmla="*/ 209972 w 607991"/>
                <a:gd name="connsiteY105" fmla="*/ 147480 h 607074"/>
                <a:gd name="connsiteX106" fmla="*/ 206822 w 607991"/>
                <a:gd name="connsiteY106" fmla="*/ 150241 h 607074"/>
                <a:gd name="connsiteX107" fmla="*/ 202903 w 607991"/>
                <a:gd name="connsiteY107" fmla="*/ 159444 h 607074"/>
                <a:gd name="connsiteX108" fmla="*/ 203211 w 607991"/>
                <a:gd name="connsiteY108" fmla="*/ 163586 h 607074"/>
                <a:gd name="connsiteX109" fmla="*/ 211047 w 607991"/>
                <a:gd name="connsiteY109" fmla="*/ 171408 h 607074"/>
                <a:gd name="connsiteX110" fmla="*/ 211047 w 607991"/>
                <a:gd name="connsiteY110" fmla="*/ 197944 h 607074"/>
                <a:gd name="connsiteX111" fmla="*/ 198294 w 607991"/>
                <a:gd name="connsiteY111" fmla="*/ 210675 h 607074"/>
                <a:gd name="connsiteX112" fmla="*/ 185002 w 607991"/>
                <a:gd name="connsiteY112" fmla="*/ 216197 h 607074"/>
                <a:gd name="connsiteX113" fmla="*/ 171711 w 607991"/>
                <a:gd name="connsiteY113" fmla="*/ 210675 h 607074"/>
                <a:gd name="connsiteX114" fmla="*/ 163875 w 607991"/>
                <a:gd name="connsiteY114" fmla="*/ 202852 h 607074"/>
                <a:gd name="connsiteX115" fmla="*/ 161570 w 607991"/>
                <a:gd name="connsiteY115" fmla="*/ 202239 h 607074"/>
                <a:gd name="connsiteX116" fmla="*/ 159726 w 607991"/>
                <a:gd name="connsiteY116" fmla="*/ 202546 h 607074"/>
                <a:gd name="connsiteX117" fmla="*/ 150507 w 607991"/>
                <a:gd name="connsiteY117" fmla="*/ 206457 h 607074"/>
                <a:gd name="connsiteX118" fmla="*/ 147741 w 607991"/>
                <a:gd name="connsiteY118" fmla="*/ 209601 h 607074"/>
                <a:gd name="connsiteX119" fmla="*/ 147741 w 607991"/>
                <a:gd name="connsiteY119" fmla="*/ 220568 h 607074"/>
                <a:gd name="connsiteX120" fmla="*/ 128918 w 607991"/>
                <a:gd name="connsiteY120" fmla="*/ 239358 h 607074"/>
                <a:gd name="connsiteX121" fmla="*/ 110863 w 607991"/>
                <a:gd name="connsiteY121" fmla="*/ 239358 h 607074"/>
                <a:gd name="connsiteX122" fmla="*/ 92117 w 607991"/>
                <a:gd name="connsiteY122" fmla="*/ 220568 h 607074"/>
                <a:gd name="connsiteX123" fmla="*/ 92117 w 607991"/>
                <a:gd name="connsiteY123" fmla="*/ 209601 h 607074"/>
                <a:gd name="connsiteX124" fmla="*/ 89274 w 607991"/>
                <a:gd name="connsiteY124" fmla="*/ 206457 h 607074"/>
                <a:gd name="connsiteX125" fmla="*/ 80055 w 607991"/>
                <a:gd name="connsiteY125" fmla="*/ 202546 h 607074"/>
                <a:gd name="connsiteX126" fmla="*/ 78211 w 607991"/>
                <a:gd name="connsiteY126" fmla="*/ 202239 h 607074"/>
                <a:gd name="connsiteX127" fmla="*/ 75983 w 607991"/>
                <a:gd name="connsiteY127" fmla="*/ 202852 h 607074"/>
                <a:gd name="connsiteX128" fmla="*/ 68070 w 607991"/>
                <a:gd name="connsiteY128" fmla="*/ 210675 h 607074"/>
                <a:gd name="connsiteX129" fmla="*/ 54779 w 607991"/>
                <a:gd name="connsiteY129" fmla="*/ 216197 h 607074"/>
                <a:gd name="connsiteX130" fmla="*/ 41487 w 607991"/>
                <a:gd name="connsiteY130" fmla="*/ 210675 h 607074"/>
                <a:gd name="connsiteX131" fmla="*/ 28734 w 607991"/>
                <a:gd name="connsiteY131" fmla="*/ 197944 h 607074"/>
                <a:gd name="connsiteX132" fmla="*/ 23279 w 607991"/>
                <a:gd name="connsiteY132" fmla="*/ 184676 h 607074"/>
                <a:gd name="connsiteX133" fmla="*/ 28734 w 607991"/>
                <a:gd name="connsiteY133" fmla="*/ 171408 h 607074"/>
                <a:gd name="connsiteX134" fmla="*/ 36570 w 607991"/>
                <a:gd name="connsiteY134" fmla="*/ 163586 h 607074"/>
                <a:gd name="connsiteX135" fmla="*/ 36878 w 607991"/>
                <a:gd name="connsiteY135" fmla="*/ 159444 h 607074"/>
                <a:gd name="connsiteX136" fmla="*/ 33036 w 607991"/>
                <a:gd name="connsiteY136" fmla="*/ 150241 h 607074"/>
                <a:gd name="connsiteX137" fmla="*/ 29886 w 607991"/>
                <a:gd name="connsiteY137" fmla="*/ 147480 h 607074"/>
                <a:gd name="connsiteX138" fmla="*/ 18823 w 607991"/>
                <a:gd name="connsiteY138" fmla="*/ 147480 h 607074"/>
                <a:gd name="connsiteX139" fmla="*/ 0 w 607991"/>
                <a:gd name="connsiteY139" fmla="*/ 128691 h 607074"/>
                <a:gd name="connsiteX140" fmla="*/ 0 w 607991"/>
                <a:gd name="connsiteY140" fmla="*/ 110668 h 607074"/>
                <a:gd name="connsiteX141" fmla="*/ 18823 w 607991"/>
                <a:gd name="connsiteY141" fmla="*/ 91955 h 607074"/>
                <a:gd name="connsiteX142" fmla="*/ 29886 w 607991"/>
                <a:gd name="connsiteY142" fmla="*/ 91955 h 607074"/>
                <a:gd name="connsiteX143" fmla="*/ 33036 w 607991"/>
                <a:gd name="connsiteY143" fmla="*/ 89194 h 607074"/>
                <a:gd name="connsiteX144" fmla="*/ 36878 w 607991"/>
                <a:gd name="connsiteY144" fmla="*/ 79914 h 607074"/>
                <a:gd name="connsiteX145" fmla="*/ 36570 w 607991"/>
                <a:gd name="connsiteY145" fmla="*/ 75849 h 607074"/>
                <a:gd name="connsiteX146" fmla="*/ 28734 w 607991"/>
                <a:gd name="connsiteY146" fmla="*/ 67950 h 607074"/>
                <a:gd name="connsiteX147" fmla="*/ 28734 w 607991"/>
                <a:gd name="connsiteY147" fmla="*/ 41414 h 607074"/>
                <a:gd name="connsiteX148" fmla="*/ 41487 w 607991"/>
                <a:gd name="connsiteY148" fmla="*/ 28683 h 607074"/>
                <a:gd name="connsiteX149" fmla="*/ 54779 w 607991"/>
                <a:gd name="connsiteY149" fmla="*/ 23238 h 607074"/>
                <a:gd name="connsiteX150" fmla="*/ 68070 w 607991"/>
                <a:gd name="connsiteY150" fmla="*/ 28683 h 607074"/>
                <a:gd name="connsiteX151" fmla="*/ 75983 w 607991"/>
                <a:gd name="connsiteY151" fmla="*/ 36583 h 607074"/>
                <a:gd name="connsiteX152" fmla="*/ 78211 w 607991"/>
                <a:gd name="connsiteY152" fmla="*/ 37196 h 607074"/>
                <a:gd name="connsiteX153" fmla="*/ 80055 w 607991"/>
                <a:gd name="connsiteY153" fmla="*/ 36813 h 607074"/>
                <a:gd name="connsiteX154" fmla="*/ 89351 w 607991"/>
                <a:gd name="connsiteY154" fmla="*/ 32978 h 607074"/>
                <a:gd name="connsiteX155" fmla="*/ 92117 w 607991"/>
                <a:gd name="connsiteY155" fmla="*/ 29834 h 607074"/>
                <a:gd name="connsiteX156" fmla="*/ 92117 w 607991"/>
                <a:gd name="connsiteY156" fmla="*/ 18790 h 607074"/>
                <a:gd name="connsiteX157" fmla="*/ 110863 w 607991"/>
                <a:gd name="connsiteY1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07991" h="607074">
                  <a:moveTo>
                    <a:pt x="377627" y="294539"/>
                  </a:moveTo>
                  <a:cubicBezTo>
                    <a:pt x="332077" y="294539"/>
                    <a:pt x="294976" y="331583"/>
                    <a:pt x="294976" y="377063"/>
                  </a:cubicBezTo>
                  <a:cubicBezTo>
                    <a:pt x="294976" y="422621"/>
                    <a:pt x="332077" y="459588"/>
                    <a:pt x="377627" y="459588"/>
                  </a:cubicBezTo>
                  <a:cubicBezTo>
                    <a:pt x="423254" y="459588"/>
                    <a:pt x="460355" y="422621"/>
                    <a:pt x="460355" y="377063"/>
                  </a:cubicBezTo>
                  <a:cubicBezTo>
                    <a:pt x="460355" y="331583"/>
                    <a:pt x="423254" y="294539"/>
                    <a:pt x="377627" y="294539"/>
                  </a:cubicBezTo>
                  <a:close/>
                  <a:moveTo>
                    <a:pt x="359653" y="147129"/>
                  </a:moveTo>
                  <a:lnTo>
                    <a:pt x="395678" y="147129"/>
                  </a:lnTo>
                  <a:cubicBezTo>
                    <a:pt x="411271" y="147129"/>
                    <a:pt x="423869" y="159707"/>
                    <a:pt x="423869" y="175277"/>
                  </a:cubicBezTo>
                  <a:lnTo>
                    <a:pt x="423869" y="197288"/>
                  </a:lnTo>
                  <a:cubicBezTo>
                    <a:pt x="423869" y="203270"/>
                    <a:pt x="429323" y="210173"/>
                    <a:pt x="435698" y="212474"/>
                  </a:cubicBezTo>
                  <a:cubicBezTo>
                    <a:pt x="441613" y="214545"/>
                    <a:pt x="447527" y="216999"/>
                    <a:pt x="453212" y="219760"/>
                  </a:cubicBezTo>
                  <a:cubicBezTo>
                    <a:pt x="455516" y="220834"/>
                    <a:pt x="458205" y="221447"/>
                    <a:pt x="460970" y="221447"/>
                  </a:cubicBezTo>
                  <a:cubicBezTo>
                    <a:pt x="465502" y="221447"/>
                    <a:pt x="469727" y="219913"/>
                    <a:pt x="472185" y="217459"/>
                  </a:cubicBezTo>
                  <a:lnTo>
                    <a:pt x="487931" y="201737"/>
                  </a:lnTo>
                  <a:cubicBezTo>
                    <a:pt x="493232" y="196445"/>
                    <a:pt x="500298" y="193530"/>
                    <a:pt x="507826" y="193530"/>
                  </a:cubicBezTo>
                  <a:cubicBezTo>
                    <a:pt x="515431" y="193530"/>
                    <a:pt x="522498" y="196445"/>
                    <a:pt x="527798" y="201737"/>
                  </a:cubicBezTo>
                  <a:lnTo>
                    <a:pt x="553300" y="227200"/>
                  </a:lnTo>
                  <a:cubicBezTo>
                    <a:pt x="564284" y="238167"/>
                    <a:pt x="564284" y="256037"/>
                    <a:pt x="553300" y="267005"/>
                  </a:cubicBezTo>
                  <a:lnTo>
                    <a:pt x="537553" y="282727"/>
                  </a:lnTo>
                  <a:cubicBezTo>
                    <a:pt x="533405" y="286946"/>
                    <a:pt x="532253" y="295612"/>
                    <a:pt x="535249" y="301671"/>
                  </a:cubicBezTo>
                  <a:cubicBezTo>
                    <a:pt x="538014" y="307347"/>
                    <a:pt x="540472" y="313252"/>
                    <a:pt x="542546" y="319158"/>
                  </a:cubicBezTo>
                  <a:cubicBezTo>
                    <a:pt x="544850" y="325524"/>
                    <a:pt x="551764" y="330969"/>
                    <a:pt x="557755" y="330969"/>
                  </a:cubicBezTo>
                  <a:lnTo>
                    <a:pt x="579800" y="330969"/>
                  </a:lnTo>
                  <a:cubicBezTo>
                    <a:pt x="595317" y="330969"/>
                    <a:pt x="607991" y="343547"/>
                    <a:pt x="607991" y="359116"/>
                  </a:cubicBezTo>
                  <a:lnTo>
                    <a:pt x="607991" y="395087"/>
                  </a:lnTo>
                  <a:cubicBezTo>
                    <a:pt x="607991" y="410656"/>
                    <a:pt x="595394" y="423234"/>
                    <a:pt x="579800" y="423234"/>
                  </a:cubicBezTo>
                  <a:lnTo>
                    <a:pt x="557755" y="423234"/>
                  </a:lnTo>
                  <a:cubicBezTo>
                    <a:pt x="551764" y="423234"/>
                    <a:pt x="544850" y="428680"/>
                    <a:pt x="542546" y="435045"/>
                  </a:cubicBezTo>
                  <a:cubicBezTo>
                    <a:pt x="540472" y="440951"/>
                    <a:pt x="538014" y="446857"/>
                    <a:pt x="535249" y="452532"/>
                  </a:cubicBezTo>
                  <a:cubicBezTo>
                    <a:pt x="532330" y="458591"/>
                    <a:pt x="533405" y="467258"/>
                    <a:pt x="537630" y="471476"/>
                  </a:cubicBezTo>
                  <a:lnTo>
                    <a:pt x="553300" y="487199"/>
                  </a:lnTo>
                  <a:cubicBezTo>
                    <a:pt x="564284" y="498166"/>
                    <a:pt x="564284" y="516036"/>
                    <a:pt x="553300" y="527004"/>
                  </a:cubicBezTo>
                  <a:lnTo>
                    <a:pt x="527798" y="552467"/>
                  </a:lnTo>
                  <a:cubicBezTo>
                    <a:pt x="522498" y="557759"/>
                    <a:pt x="515431" y="560750"/>
                    <a:pt x="507826" y="560750"/>
                  </a:cubicBezTo>
                  <a:cubicBezTo>
                    <a:pt x="500298" y="560750"/>
                    <a:pt x="493232" y="557759"/>
                    <a:pt x="487931" y="552467"/>
                  </a:cubicBezTo>
                  <a:lnTo>
                    <a:pt x="472261" y="536821"/>
                  </a:lnTo>
                  <a:cubicBezTo>
                    <a:pt x="469727" y="534290"/>
                    <a:pt x="465502" y="532756"/>
                    <a:pt x="460970" y="532756"/>
                  </a:cubicBezTo>
                  <a:cubicBezTo>
                    <a:pt x="458205" y="532756"/>
                    <a:pt x="455439" y="533369"/>
                    <a:pt x="453212" y="534443"/>
                  </a:cubicBezTo>
                  <a:cubicBezTo>
                    <a:pt x="447527" y="537204"/>
                    <a:pt x="441613" y="539658"/>
                    <a:pt x="435698" y="541729"/>
                  </a:cubicBezTo>
                  <a:cubicBezTo>
                    <a:pt x="429323" y="544030"/>
                    <a:pt x="423869" y="550933"/>
                    <a:pt x="423869" y="556915"/>
                  </a:cubicBezTo>
                  <a:lnTo>
                    <a:pt x="423869" y="578927"/>
                  </a:lnTo>
                  <a:cubicBezTo>
                    <a:pt x="423869" y="594496"/>
                    <a:pt x="411271" y="607074"/>
                    <a:pt x="395678" y="607074"/>
                  </a:cubicBezTo>
                  <a:lnTo>
                    <a:pt x="359653" y="607074"/>
                  </a:lnTo>
                  <a:cubicBezTo>
                    <a:pt x="344060" y="607074"/>
                    <a:pt x="331462" y="594496"/>
                    <a:pt x="331462" y="578927"/>
                  </a:cubicBezTo>
                  <a:lnTo>
                    <a:pt x="331462" y="556915"/>
                  </a:lnTo>
                  <a:cubicBezTo>
                    <a:pt x="331462" y="550933"/>
                    <a:pt x="326008" y="544030"/>
                    <a:pt x="319633" y="541729"/>
                  </a:cubicBezTo>
                  <a:cubicBezTo>
                    <a:pt x="313718" y="539658"/>
                    <a:pt x="307804" y="537204"/>
                    <a:pt x="302119" y="534443"/>
                  </a:cubicBezTo>
                  <a:cubicBezTo>
                    <a:pt x="299892" y="533369"/>
                    <a:pt x="297203" y="532756"/>
                    <a:pt x="294361" y="532756"/>
                  </a:cubicBezTo>
                  <a:cubicBezTo>
                    <a:pt x="289829" y="532756"/>
                    <a:pt x="285681" y="534290"/>
                    <a:pt x="283146" y="536821"/>
                  </a:cubicBezTo>
                  <a:lnTo>
                    <a:pt x="267400" y="552467"/>
                  </a:lnTo>
                  <a:cubicBezTo>
                    <a:pt x="262099" y="557759"/>
                    <a:pt x="255033" y="560750"/>
                    <a:pt x="247505" y="560750"/>
                  </a:cubicBezTo>
                  <a:cubicBezTo>
                    <a:pt x="239977" y="560750"/>
                    <a:pt x="232834" y="557759"/>
                    <a:pt x="227533" y="552467"/>
                  </a:cubicBezTo>
                  <a:lnTo>
                    <a:pt x="202031" y="527004"/>
                  </a:lnTo>
                  <a:cubicBezTo>
                    <a:pt x="191047" y="516036"/>
                    <a:pt x="191047" y="498166"/>
                    <a:pt x="202031" y="487199"/>
                  </a:cubicBezTo>
                  <a:lnTo>
                    <a:pt x="217701" y="471476"/>
                  </a:lnTo>
                  <a:cubicBezTo>
                    <a:pt x="221926" y="467258"/>
                    <a:pt x="223001" y="458591"/>
                    <a:pt x="220082" y="452532"/>
                  </a:cubicBezTo>
                  <a:cubicBezTo>
                    <a:pt x="217317" y="446780"/>
                    <a:pt x="214859" y="440951"/>
                    <a:pt x="212785" y="435045"/>
                  </a:cubicBezTo>
                  <a:cubicBezTo>
                    <a:pt x="210481" y="428603"/>
                    <a:pt x="203568" y="423234"/>
                    <a:pt x="197576" y="423234"/>
                  </a:cubicBezTo>
                  <a:lnTo>
                    <a:pt x="175531" y="423234"/>
                  </a:lnTo>
                  <a:cubicBezTo>
                    <a:pt x="159937" y="423234"/>
                    <a:pt x="147340" y="410579"/>
                    <a:pt x="147340" y="395087"/>
                  </a:cubicBezTo>
                  <a:lnTo>
                    <a:pt x="147340" y="359116"/>
                  </a:lnTo>
                  <a:cubicBezTo>
                    <a:pt x="147340" y="343547"/>
                    <a:pt x="159937" y="330969"/>
                    <a:pt x="175531" y="330969"/>
                  </a:cubicBezTo>
                  <a:lnTo>
                    <a:pt x="197576" y="330969"/>
                  </a:lnTo>
                  <a:cubicBezTo>
                    <a:pt x="203568" y="330969"/>
                    <a:pt x="210481" y="325524"/>
                    <a:pt x="212785" y="319158"/>
                  </a:cubicBezTo>
                  <a:cubicBezTo>
                    <a:pt x="214859" y="313252"/>
                    <a:pt x="217317" y="307347"/>
                    <a:pt x="220082" y="301671"/>
                  </a:cubicBezTo>
                  <a:cubicBezTo>
                    <a:pt x="223001" y="295612"/>
                    <a:pt x="221926" y="286946"/>
                    <a:pt x="217701" y="282727"/>
                  </a:cubicBezTo>
                  <a:lnTo>
                    <a:pt x="202031" y="267005"/>
                  </a:lnTo>
                  <a:cubicBezTo>
                    <a:pt x="196731" y="261713"/>
                    <a:pt x="193735" y="254657"/>
                    <a:pt x="193735" y="247141"/>
                  </a:cubicBezTo>
                  <a:cubicBezTo>
                    <a:pt x="193735" y="239624"/>
                    <a:pt x="196731" y="232492"/>
                    <a:pt x="202031" y="227200"/>
                  </a:cubicBezTo>
                  <a:lnTo>
                    <a:pt x="227533" y="201737"/>
                  </a:lnTo>
                  <a:cubicBezTo>
                    <a:pt x="232834" y="196445"/>
                    <a:pt x="239977" y="193530"/>
                    <a:pt x="247505" y="193530"/>
                  </a:cubicBezTo>
                  <a:cubicBezTo>
                    <a:pt x="255033" y="193530"/>
                    <a:pt x="262099" y="196445"/>
                    <a:pt x="267400" y="201737"/>
                  </a:cubicBezTo>
                  <a:lnTo>
                    <a:pt x="283070" y="217383"/>
                  </a:lnTo>
                  <a:cubicBezTo>
                    <a:pt x="285604" y="219913"/>
                    <a:pt x="289829" y="221447"/>
                    <a:pt x="294361" y="221447"/>
                  </a:cubicBezTo>
                  <a:cubicBezTo>
                    <a:pt x="297126" y="221447"/>
                    <a:pt x="299892" y="220834"/>
                    <a:pt x="302119" y="219760"/>
                  </a:cubicBezTo>
                  <a:cubicBezTo>
                    <a:pt x="307804" y="216999"/>
                    <a:pt x="313718" y="214545"/>
                    <a:pt x="319633" y="212474"/>
                  </a:cubicBezTo>
                  <a:cubicBezTo>
                    <a:pt x="326008" y="210173"/>
                    <a:pt x="331462" y="203270"/>
                    <a:pt x="331462" y="197288"/>
                  </a:cubicBezTo>
                  <a:lnTo>
                    <a:pt x="331462" y="175277"/>
                  </a:lnTo>
                  <a:cubicBezTo>
                    <a:pt x="331462" y="159707"/>
                    <a:pt x="344060" y="147129"/>
                    <a:pt x="359653" y="147129"/>
                  </a:cubicBezTo>
                  <a:close/>
                  <a:moveTo>
                    <a:pt x="119929" y="83135"/>
                  </a:moveTo>
                  <a:cubicBezTo>
                    <a:pt x="99723" y="83135"/>
                    <a:pt x="83282" y="99547"/>
                    <a:pt x="83282" y="119717"/>
                  </a:cubicBezTo>
                  <a:cubicBezTo>
                    <a:pt x="83282" y="139888"/>
                    <a:pt x="99723" y="156223"/>
                    <a:pt x="119929" y="156223"/>
                  </a:cubicBezTo>
                  <a:cubicBezTo>
                    <a:pt x="140135" y="156223"/>
                    <a:pt x="156499" y="139888"/>
                    <a:pt x="156499" y="119717"/>
                  </a:cubicBezTo>
                  <a:cubicBezTo>
                    <a:pt x="156499" y="99547"/>
                    <a:pt x="140135" y="83135"/>
                    <a:pt x="119929" y="83135"/>
                  </a:cubicBezTo>
                  <a:close/>
                  <a:moveTo>
                    <a:pt x="110863" y="0"/>
                  </a:moveTo>
                  <a:lnTo>
                    <a:pt x="128918" y="0"/>
                  </a:lnTo>
                  <a:cubicBezTo>
                    <a:pt x="139290" y="0"/>
                    <a:pt x="147741" y="8436"/>
                    <a:pt x="147741" y="18790"/>
                  </a:cubicBezTo>
                  <a:lnTo>
                    <a:pt x="147741" y="29834"/>
                  </a:lnTo>
                  <a:cubicBezTo>
                    <a:pt x="147741" y="30677"/>
                    <a:pt x="148970" y="32441"/>
                    <a:pt x="150507" y="32978"/>
                  </a:cubicBezTo>
                  <a:cubicBezTo>
                    <a:pt x="153580" y="34052"/>
                    <a:pt x="156730" y="35355"/>
                    <a:pt x="159726" y="36813"/>
                  </a:cubicBezTo>
                  <a:cubicBezTo>
                    <a:pt x="160187" y="37043"/>
                    <a:pt x="160878" y="37196"/>
                    <a:pt x="161570" y="37196"/>
                  </a:cubicBezTo>
                  <a:cubicBezTo>
                    <a:pt x="162799" y="37196"/>
                    <a:pt x="163644" y="36813"/>
                    <a:pt x="163875" y="36583"/>
                  </a:cubicBezTo>
                  <a:lnTo>
                    <a:pt x="171711" y="28683"/>
                  </a:lnTo>
                  <a:cubicBezTo>
                    <a:pt x="175245" y="25155"/>
                    <a:pt x="180009" y="23238"/>
                    <a:pt x="185002" y="23238"/>
                  </a:cubicBezTo>
                  <a:cubicBezTo>
                    <a:pt x="189996" y="23238"/>
                    <a:pt x="194760" y="25155"/>
                    <a:pt x="198294" y="28683"/>
                  </a:cubicBezTo>
                  <a:lnTo>
                    <a:pt x="211047" y="41414"/>
                  </a:lnTo>
                  <a:cubicBezTo>
                    <a:pt x="218346" y="48777"/>
                    <a:pt x="218346" y="60664"/>
                    <a:pt x="211047" y="67950"/>
                  </a:cubicBezTo>
                  <a:lnTo>
                    <a:pt x="203211" y="75849"/>
                  </a:lnTo>
                  <a:cubicBezTo>
                    <a:pt x="202596" y="76386"/>
                    <a:pt x="202212" y="78533"/>
                    <a:pt x="202903" y="79914"/>
                  </a:cubicBezTo>
                  <a:cubicBezTo>
                    <a:pt x="204363" y="82905"/>
                    <a:pt x="205669" y="86049"/>
                    <a:pt x="206822" y="89117"/>
                  </a:cubicBezTo>
                  <a:cubicBezTo>
                    <a:pt x="207359" y="90651"/>
                    <a:pt x="209127" y="91878"/>
                    <a:pt x="209972" y="91878"/>
                  </a:cubicBezTo>
                  <a:lnTo>
                    <a:pt x="220958" y="91878"/>
                  </a:lnTo>
                  <a:cubicBezTo>
                    <a:pt x="231330" y="91878"/>
                    <a:pt x="239781" y="100314"/>
                    <a:pt x="239781" y="110668"/>
                  </a:cubicBezTo>
                  <a:lnTo>
                    <a:pt x="239781" y="128691"/>
                  </a:lnTo>
                  <a:cubicBezTo>
                    <a:pt x="239781" y="139044"/>
                    <a:pt x="231330" y="147480"/>
                    <a:pt x="220958" y="147480"/>
                  </a:cubicBezTo>
                  <a:lnTo>
                    <a:pt x="209972" y="147480"/>
                  </a:lnTo>
                  <a:cubicBezTo>
                    <a:pt x="209127" y="147480"/>
                    <a:pt x="207359" y="148707"/>
                    <a:pt x="206822" y="150241"/>
                  </a:cubicBezTo>
                  <a:cubicBezTo>
                    <a:pt x="205669" y="153309"/>
                    <a:pt x="204363" y="156453"/>
                    <a:pt x="202903" y="159444"/>
                  </a:cubicBezTo>
                  <a:cubicBezTo>
                    <a:pt x="202212" y="160825"/>
                    <a:pt x="202596" y="162972"/>
                    <a:pt x="203211" y="163586"/>
                  </a:cubicBezTo>
                  <a:lnTo>
                    <a:pt x="211047" y="171408"/>
                  </a:lnTo>
                  <a:cubicBezTo>
                    <a:pt x="218346" y="178694"/>
                    <a:pt x="218346" y="190658"/>
                    <a:pt x="211047" y="197944"/>
                  </a:cubicBezTo>
                  <a:lnTo>
                    <a:pt x="198294" y="210675"/>
                  </a:lnTo>
                  <a:cubicBezTo>
                    <a:pt x="194760" y="214203"/>
                    <a:pt x="189996" y="216197"/>
                    <a:pt x="185002" y="216197"/>
                  </a:cubicBezTo>
                  <a:cubicBezTo>
                    <a:pt x="180009" y="216197"/>
                    <a:pt x="175245" y="214203"/>
                    <a:pt x="171711" y="210675"/>
                  </a:cubicBezTo>
                  <a:lnTo>
                    <a:pt x="163875" y="202852"/>
                  </a:lnTo>
                  <a:cubicBezTo>
                    <a:pt x="163644" y="202622"/>
                    <a:pt x="162799" y="202239"/>
                    <a:pt x="161570" y="202239"/>
                  </a:cubicBezTo>
                  <a:cubicBezTo>
                    <a:pt x="160878" y="202239"/>
                    <a:pt x="160187" y="202316"/>
                    <a:pt x="159726" y="202546"/>
                  </a:cubicBezTo>
                  <a:cubicBezTo>
                    <a:pt x="156730" y="204003"/>
                    <a:pt x="153580" y="205307"/>
                    <a:pt x="150507" y="206457"/>
                  </a:cubicBezTo>
                  <a:cubicBezTo>
                    <a:pt x="148970" y="206994"/>
                    <a:pt x="147741" y="208758"/>
                    <a:pt x="147741" y="209601"/>
                  </a:cubicBezTo>
                  <a:lnTo>
                    <a:pt x="147741" y="220568"/>
                  </a:lnTo>
                  <a:cubicBezTo>
                    <a:pt x="147741" y="230922"/>
                    <a:pt x="139290" y="239358"/>
                    <a:pt x="128918" y="239358"/>
                  </a:cubicBezTo>
                  <a:lnTo>
                    <a:pt x="110863" y="239358"/>
                  </a:lnTo>
                  <a:cubicBezTo>
                    <a:pt x="100491" y="239358"/>
                    <a:pt x="92117" y="230922"/>
                    <a:pt x="92117" y="220568"/>
                  </a:cubicBezTo>
                  <a:lnTo>
                    <a:pt x="92117" y="209601"/>
                  </a:lnTo>
                  <a:cubicBezTo>
                    <a:pt x="92117" y="208758"/>
                    <a:pt x="90811" y="206917"/>
                    <a:pt x="89274" y="206457"/>
                  </a:cubicBezTo>
                  <a:cubicBezTo>
                    <a:pt x="86201" y="205307"/>
                    <a:pt x="83051" y="204003"/>
                    <a:pt x="80055" y="202546"/>
                  </a:cubicBezTo>
                  <a:cubicBezTo>
                    <a:pt x="79594" y="202316"/>
                    <a:pt x="78903" y="202239"/>
                    <a:pt x="78211" y="202239"/>
                  </a:cubicBezTo>
                  <a:cubicBezTo>
                    <a:pt x="77059" y="202239"/>
                    <a:pt x="76214" y="202622"/>
                    <a:pt x="75983" y="202852"/>
                  </a:cubicBezTo>
                  <a:lnTo>
                    <a:pt x="68070" y="210675"/>
                  </a:lnTo>
                  <a:cubicBezTo>
                    <a:pt x="64536" y="214203"/>
                    <a:pt x="59849" y="216197"/>
                    <a:pt x="54779" y="216197"/>
                  </a:cubicBezTo>
                  <a:cubicBezTo>
                    <a:pt x="49785" y="216197"/>
                    <a:pt x="45021" y="214203"/>
                    <a:pt x="41487" y="210675"/>
                  </a:cubicBezTo>
                  <a:lnTo>
                    <a:pt x="28734" y="197944"/>
                  </a:lnTo>
                  <a:cubicBezTo>
                    <a:pt x="25200" y="194416"/>
                    <a:pt x="23279" y="189661"/>
                    <a:pt x="23279" y="184676"/>
                  </a:cubicBezTo>
                  <a:cubicBezTo>
                    <a:pt x="23279" y="179691"/>
                    <a:pt x="25200" y="174936"/>
                    <a:pt x="28734" y="171408"/>
                  </a:cubicBezTo>
                  <a:lnTo>
                    <a:pt x="36570" y="163586"/>
                  </a:lnTo>
                  <a:cubicBezTo>
                    <a:pt x="37185" y="162972"/>
                    <a:pt x="37569" y="160825"/>
                    <a:pt x="36878" y="159444"/>
                  </a:cubicBezTo>
                  <a:cubicBezTo>
                    <a:pt x="35418" y="156453"/>
                    <a:pt x="34112" y="153386"/>
                    <a:pt x="33036" y="150241"/>
                  </a:cubicBezTo>
                  <a:cubicBezTo>
                    <a:pt x="32498" y="148707"/>
                    <a:pt x="30654" y="147480"/>
                    <a:pt x="29886" y="147480"/>
                  </a:cubicBezTo>
                  <a:lnTo>
                    <a:pt x="18823" y="147480"/>
                  </a:lnTo>
                  <a:cubicBezTo>
                    <a:pt x="8451" y="147480"/>
                    <a:pt x="0" y="139044"/>
                    <a:pt x="0" y="128691"/>
                  </a:cubicBezTo>
                  <a:lnTo>
                    <a:pt x="0" y="110668"/>
                  </a:lnTo>
                  <a:cubicBezTo>
                    <a:pt x="0" y="100314"/>
                    <a:pt x="8451" y="91955"/>
                    <a:pt x="18823" y="91955"/>
                  </a:cubicBezTo>
                  <a:lnTo>
                    <a:pt x="29886" y="91955"/>
                  </a:lnTo>
                  <a:cubicBezTo>
                    <a:pt x="30654" y="91955"/>
                    <a:pt x="32498" y="90651"/>
                    <a:pt x="33036" y="89194"/>
                  </a:cubicBezTo>
                  <a:cubicBezTo>
                    <a:pt x="34112" y="86049"/>
                    <a:pt x="35418" y="82905"/>
                    <a:pt x="36878" y="79914"/>
                  </a:cubicBezTo>
                  <a:cubicBezTo>
                    <a:pt x="37569" y="78533"/>
                    <a:pt x="37185" y="76386"/>
                    <a:pt x="36570" y="75849"/>
                  </a:cubicBezTo>
                  <a:lnTo>
                    <a:pt x="28734" y="67950"/>
                  </a:lnTo>
                  <a:cubicBezTo>
                    <a:pt x="21435" y="60664"/>
                    <a:pt x="21435" y="48777"/>
                    <a:pt x="28734" y="41414"/>
                  </a:cubicBezTo>
                  <a:lnTo>
                    <a:pt x="41487" y="28683"/>
                  </a:lnTo>
                  <a:cubicBezTo>
                    <a:pt x="45021" y="25155"/>
                    <a:pt x="49785" y="23238"/>
                    <a:pt x="54779" y="23238"/>
                  </a:cubicBezTo>
                  <a:cubicBezTo>
                    <a:pt x="59849" y="23238"/>
                    <a:pt x="64536" y="25155"/>
                    <a:pt x="68070" y="28683"/>
                  </a:cubicBezTo>
                  <a:lnTo>
                    <a:pt x="75983" y="36583"/>
                  </a:lnTo>
                  <a:cubicBezTo>
                    <a:pt x="76214" y="36813"/>
                    <a:pt x="77059" y="37196"/>
                    <a:pt x="78211" y="37196"/>
                  </a:cubicBezTo>
                  <a:cubicBezTo>
                    <a:pt x="78903" y="37196"/>
                    <a:pt x="79594" y="37043"/>
                    <a:pt x="80055" y="36813"/>
                  </a:cubicBezTo>
                  <a:cubicBezTo>
                    <a:pt x="83051" y="35355"/>
                    <a:pt x="86201" y="34052"/>
                    <a:pt x="89351" y="32978"/>
                  </a:cubicBezTo>
                  <a:cubicBezTo>
                    <a:pt x="90811" y="32441"/>
                    <a:pt x="92117" y="30677"/>
                    <a:pt x="92117" y="29834"/>
                  </a:cubicBezTo>
                  <a:lnTo>
                    <a:pt x="92117" y="18790"/>
                  </a:lnTo>
                  <a:cubicBezTo>
                    <a:pt x="92117" y="8436"/>
                    <a:pt x="100491" y="0"/>
                    <a:pt x="1108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iṥlíḋé"/>
          <p:cNvSpPr txBox="1"/>
          <p:nvPr/>
        </p:nvSpPr>
        <p:spPr bwMode="auto">
          <a:xfrm>
            <a:off x="8067703" y="4087755"/>
            <a:ext cx="3025859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新应用领域拓展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îş1íḑé"/>
          <p:cNvSpPr/>
          <p:nvPr/>
        </p:nvSpPr>
        <p:spPr bwMode="auto">
          <a:xfrm>
            <a:off x="7986914" y="4478303"/>
            <a:ext cx="4083166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融合应用领域的监管主体尚需明确，例如车联网、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AR/VR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新的业务形态，监管方式需要不断创新。    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8027063" y="3865700"/>
            <a:ext cx="3728159" cy="0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424400" y="376518"/>
            <a:ext cx="745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、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5G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网络安全工作新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需求</a:t>
            </a:r>
            <a:r>
              <a:rPr lang="en-US" altLang="zh-CN" sz="2800" b="1" baseline="30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[2/2]</a:t>
            </a:r>
            <a:endParaRPr lang="zh-CN" altLang="en-US" sz="2800" b="1" baseline="30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íṩľîdé"/>
          <p:cNvSpPr/>
          <p:nvPr/>
        </p:nvSpPr>
        <p:spPr>
          <a:xfrm>
            <a:off x="409269" y="4953645"/>
            <a:ext cx="736602" cy="736602"/>
          </a:xfrm>
          <a:prstGeom prst="ellipse">
            <a:avLst/>
          </a:prstGeom>
          <a:solidFill>
            <a:srgbClr val="0066FF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íSľíḑé"/>
          <p:cNvSpPr/>
          <p:nvPr/>
        </p:nvSpPr>
        <p:spPr bwMode="auto">
          <a:xfrm>
            <a:off x="600131" y="5144776"/>
            <a:ext cx="354878" cy="35434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8649" h="594741">
                <a:moveTo>
                  <a:pt x="411175" y="315251"/>
                </a:moveTo>
                <a:cubicBezTo>
                  <a:pt x="392328" y="315251"/>
                  <a:pt x="373301" y="322420"/>
                  <a:pt x="358940" y="336757"/>
                </a:cubicBezTo>
                <a:cubicBezTo>
                  <a:pt x="330220" y="365432"/>
                  <a:pt x="330220" y="411311"/>
                  <a:pt x="358940" y="439986"/>
                </a:cubicBezTo>
                <a:cubicBezTo>
                  <a:pt x="387661" y="468660"/>
                  <a:pt x="435049" y="468660"/>
                  <a:pt x="462333" y="439986"/>
                </a:cubicBezTo>
                <a:cubicBezTo>
                  <a:pt x="491053" y="411311"/>
                  <a:pt x="491053" y="365432"/>
                  <a:pt x="462333" y="336757"/>
                </a:cubicBezTo>
                <a:cubicBezTo>
                  <a:pt x="448691" y="322420"/>
                  <a:pt x="430023" y="315251"/>
                  <a:pt x="411175" y="315251"/>
                </a:cubicBezTo>
                <a:close/>
                <a:moveTo>
                  <a:pt x="410816" y="276182"/>
                </a:moveTo>
                <a:cubicBezTo>
                  <a:pt x="439716" y="276182"/>
                  <a:pt x="468795" y="287293"/>
                  <a:pt x="491053" y="309516"/>
                </a:cubicBezTo>
                <a:cubicBezTo>
                  <a:pt x="525517" y="342492"/>
                  <a:pt x="532697" y="394106"/>
                  <a:pt x="514029" y="435685"/>
                </a:cubicBezTo>
                <a:lnTo>
                  <a:pt x="578649" y="500203"/>
                </a:lnTo>
                <a:lnTo>
                  <a:pt x="522645" y="556118"/>
                </a:lnTo>
                <a:lnTo>
                  <a:pt x="458025" y="491600"/>
                </a:lnTo>
                <a:cubicBezTo>
                  <a:pt x="416381" y="510239"/>
                  <a:pt x="366121" y="503070"/>
                  <a:pt x="331656" y="468660"/>
                </a:cubicBezTo>
                <a:cubicBezTo>
                  <a:pt x="287140" y="424215"/>
                  <a:pt x="287140" y="352528"/>
                  <a:pt x="331656" y="309516"/>
                </a:cubicBezTo>
                <a:cubicBezTo>
                  <a:pt x="353197" y="287293"/>
                  <a:pt x="381917" y="276182"/>
                  <a:pt x="410816" y="276182"/>
                </a:cubicBezTo>
                <a:close/>
                <a:moveTo>
                  <a:pt x="134949" y="20001"/>
                </a:moveTo>
                <a:lnTo>
                  <a:pt x="134949" y="144835"/>
                </a:lnTo>
                <a:lnTo>
                  <a:pt x="17242" y="144835"/>
                </a:lnTo>
                <a:close/>
                <a:moveTo>
                  <a:pt x="172278" y="0"/>
                </a:moveTo>
                <a:lnTo>
                  <a:pt x="480943" y="0"/>
                </a:lnTo>
                <a:lnTo>
                  <a:pt x="480943" y="276591"/>
                </a:lnTo>
                <a:cubicBezTo>
                  <a:pt x="460844" y="263693"/>
                  <a:pt x="436438" y="256527"/>
                  <a:pt x="410596" y="256527"/>
                </a:cubicBezTo>
                <a:cubicBezTo>
                  <a:pt x="381883" y="256527"/>
                  <a:pt x="354606" y="265126"/>
                  <a:pt x="331636" y="282323"/>
                </a:cubicBezTo>
                <a:lnTo>
                  <a:pt x="81832" y="282323"/>
                </a:lnTo>
                <a:lnTo>
                  <a:pt x="81832" y="322450"/>
                </a:lnTo>
                <a:lnTo>
                  <a:pt x="295744" y="322450"/>
                </a:lnTo>
                <a:cubicBezTo>
                  <a:pt x="288566" y="335348"/>
                  <a:pt x="282823" y="351112"/>
                  <a:pt x="279952" y="366877"/>
                </a:cubicBezTo>
                <a:lnTo>
                  <a:pt x="81832" y="366877"/>
                </a:lnTo>
                <a:lnTo>
                  <a:pt x="81832" y="407004"/>
                </a:lnTo>
                <a:lnTo>
                  <a:pt x="279952" y="407004"/>
                </a:lnTo>
                <a:cubicBezTo>
                  <a:pt x="281388" y="422768"/>
                  <a:pt x="287130" y="438532"/>
                  <a:pt x="294309" y="451430"/>
                </a:cubicBezTo>
                <a:lnTo>
                  <a:pt x="81832" y="451430"/>
                </a:lnTo>
                <a:lnTo>
                  <a:pt x="81832" y="491557"/>
                </a:lnTo>
                <a:lnTo>
                  <a:pt x="327329" y="491557"/>
                </a:lnTo>
                <a:cubicBezTo>
                  <a:pt x="350299" y="511621"/>
                  <a:pt x="380448" y="521653"/>
                  <a:pt x="410596" y="521653"/>
                </a:cubicBezTo>
                <a:cubicBezTo>
                  <a:pt x="424953" y="521653"/>
                  <a:pt x="439309" y="518786"/>
                  <a:pt x="453666" y="514487"/>
                </a:cubicBezTo>
                <a:lnTo>
                  <a:pt x="480943" y="543149"/>
                </a:lnTo>
                <a:lnTo>
                  <a:pt x="480943" y="594741"/>
                </a:lnTo>
                <a:lnTo>
                  <a:pt x="0" y="594741"/>
                </a:lnTo>
                <a:lnTo>
                  <a:pt x="0" y="180572"/>
                </a:lnTo>
                <a:lnTo>
                  <a:pt x="172278" y="180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lnSpcReduction="10000"/>
          </a:bodyPr>
          <a:lstStyle/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îşḷîḑe"/>
          <p:cNvGrpSpPr/>
          <p:nvPr/>
        </p:nvGrpSpPr>
        <p:grpSpPr>
          <a:xfrm>
            <a:off x="7163792" y="3983001"/>
            <a:ext cx="736602" cy="736602"/>
            <a:chOff x="1388653" y="1478598"/>
            <a:chExt cx="736602" cy="736602"/>
          </a:xfrm>
          <a:solidFill>
            <a:srgbClr val="00B0F0"/>
          </a:solidFill>
        </p:grpSpPr>
        <p:sp>
          <p:nvSpPr>
            <p:cNvPr id="70" name="íṩľîdé"/>
            <p:cNvSpPr/>
            <p:nvPr/>
          </p:nvSpPr>
          <p:spPr>
            <a:xfrm>
              <a:off x="1388653" y="1478598"/>
              <a:ext cx="736602" cy="736602"/>
            </a:xfrm>
            <a:prstGeom prst="ellipse">
              <a:avLst/>
            </a:prstGeom>
            <a:solidFill>
              <a:srgbClr val="0066FF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íSľíḑé"/>
            <p:cNvSpPr/>
            <p:nvPr/>
          </p:nvSpPr>
          <p:spPr bwMode="auto">
            <a:xfrm>
              <a:off x="1579515" y="1669729"/>
              <a:ext cx="354878" cy="35434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4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36" name="图片 35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8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30" y="1159651"/>
            <a:ext cx="11776395" cy="4334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联通构建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配新网络架构和部署模式的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基础平台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，提前布局网络信息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523180" y="1893362"/>
            <a:ext cx="3191389" cy="422784"/>
          </a:xfrm>
          <a:prstGeom prst="roundRect">
            <a:avLst/>
          </a:prstGeom>
          <a:solidFill>
            <a:schemeClr val="accent3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业务商用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3180" y="2316147"/>
            <a:ext cx="3191389" cy="12725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wrap="square" rtlCol="0" anchor="ctr">
            <a:noAutofit/>
          </a:bodyPr>
          <a:lstStyle>
            <a:defPPr>
              <a:defRPr lang="zh-CN"/>
            </a:defPPr>
            <a:lvl1pPr>
              <a:buClr>
                <a:srgbClr val="C00000"/>
              </a:buClr>
              <a:defRPr sz="1600">
                <a:latin typeface="+mn-ea"/>
              </a:defRPr>
            </a:lvl1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日，工信部向中国电信、中国移动、中国联通、中国广电发放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牌照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179" y="3715577"/>
            <a:ext cx="3191389" cy="12725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wrap="square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</a:t>
            </a:r>
            <a:r>
              <a:rPr lang="zh-CN" altLang="en-US" dirty="0"/>
              <a:t>推出</a:t>
            </a:r>
            <a:r>
              <a:rPr lang="en-US" altLang="zh-CN" dirty="0"/>
              <a:t>5G</a:t>
            </a:r>
            <a:r>
              <a:rPr lang="zh-CN" altLang="en-US" dirty="0" smtClean="0"/>
              <a:t>商用套餐，标志着商用服务全面开放。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543499" y="5115008"/>
            <a:ext cx="3191389" cy="14381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wrap="square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5G</a:t>
            </a:r>
            <a:r>
              <a:rPr lang="zh-CN" altLang="en-US" dirty="0"/>
              <a:t>商用改变电信行业：</a:t>
            </a:r>
            <a:endParaRPr lang="en-US" altLang="zh-CN" dirty="0"/>
          </a:p>
          <a:p>
            <a:r>
              <a:rPr lang="zh-CN" altLang="en-US" dirty="0"/>
              <a:t>计费模式：使用量</a:t>
            </a:r>
            <a:r>
              <a:rPr lang="en-US" altLang="zh-CN" dirty="0"/>
              <a:t>-&gt;</a:t>
            </a:r>
            <a:r>
              <a:rPr lang="zh-CN" altLang="en-US" dirty="0"/>
              <a:t>用户体验</a:t>
            </a:r>
            <a:endParaRPr lang="en-US" altLang="zh-CN" dirty="0"/>
          </a:p>
          <a:p>
            <a:r>
              <a:rPr lang="zh-CN" altLang="en-US" dirty="0"/>
              <a:t>服务对象：</a:t>
            </a:r>
            <a:r>
              <a:rPr lang="en-US" altLang="zh-CN" dirty="0"/>
              <a:t>2C</a:t>
            </a:r>
            <a:r>
              <a:rPr lang="zh-CN" altLang="en-US" dirty="0"/>
              <a:t>为主</a:t>
            </a:r>
            <a:r>
              <a:rPr lang="en-US" altLang="zh-CN" dirty="0"/>
              <a:t>-&gt;2C2B2P</a:t>
            </a:r>
          </a:p>
          <a:p>
            <a:r>
              <a:rPr lang="zh-CN" altLang="en-US" dirty="0"/>
              <a:t>商业模式：单边市场</a:t>
            </a:r>
            <a:r>
              <a:rPr lang="en-US" altLang="zh-CN" dirty="0"/>
              <a:t>-&gt;</a:t>
            </a:r>
            <a:r>
              <a:rPr lang="zh-CN" altLang="en-US" dirty="0"/>
              <a:t>多边市场</a:t>
            </a:r>
            <a:endParaRPr lang="en-US" altLang="zh-CN" dirty="0"/>
          </a:p>
          <a:p>
            <a:r>
              <a:rPr lang="zh-CN" altLang="en-US" dirty="0"/>
              <a:t>网络架构：网络智能化、虚拟化</a:t>
            </a:r>
            <a:endParaRPr lang="en-US" altLang="zh-CN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4411460" y="1893362"/>
            <a:ext cx="3320300" cy="422784"/>
          </a:xfrm>
          <a:prstGeom prst="roundRect">
            <a:avLst/>
          </a:prstGeom>
          <a:solidFill>
            <a:srgbClr val="00B0F0">
              <a:alpha val="12000"/>
            </a:srgb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 IT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演进需求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411460" y="2316147"/>
            <a:ext cx="3320300" cy="423705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wrap="square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b="1" dirty="0"/>
              <a:t>适配</a:t>
            </a:r>
            <a:r>
              <a:rPr lang="en-US" altLang="zh-CN" sz="1200" b="1" dirty="0"/>
              <a:t>5G </a:t>
            </a:r>
            <a:r>
              <a:rPr lang="zh-CN" altLang="en-US" sz="1200" b="1" dirty="0"/>
              <a:t>网络演进：</a:t>
            </a:r>
            <a:endParaRPr lang="en-US" altLang="zh-CN" sz="1200" b="1" dirty="0"/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融合计费、切片管理、边缘计算、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核心网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(5GC)</a:t>
            </a:r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适配新网络架构和部署模式的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基础平台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/>
              <a:t>开放弹性</a:t>
            </a:r>
            <a:r>
              <a:rPr lang="en-US" altLang="zh-CN" sz="1200" b="1" dirty="0"/>
              <a:t>IT</a:t>
            </a:r>
            <a:r>
              <a:rPr lang="zh-CN" altLang="en-US" sz="1200" b="1" dirty="0"/>
              <a:t>基础架构：</a:t>
            </a:r>
            <a:endParaRPr lang="en-US" altLang="zh-CN" sz="1200" b="1" dirty="0"/>
          </a:p>
          <a:p>
            <a:pPr lvl="1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NSA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长期共存，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网络与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/IT/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创新领域资源共享、数据整合、能力开放。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/>
              <a:t>构建面向垂直行业端到支撑平台</a:t>
            </a:r>
            <a:endParaRPr lang="en-US" altLang="zh-CN" sz="1200" b="1" dirty="0"/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一站式能力开放与服务，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OpenAPI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快速和敏捷支撑。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虚尾箭头 29"/>
          <p:cNvSpPr/>
          <p:nvPr/>
        </p:nvSpPr>
        <p:spPr>
          <a:xfrm>
            <a:off x="3809179" y="2675505"/>
            <a:ext cx="497511" cy="3095431"/>
          </a:xfrm>
          <a:prstGeom prst="stripedRightArrow">
            <a:avLst/>
          </a:prstGeom>
          <a:solidFill>
            <a:srgbClr val="0070C0">
              <a:alpha val="99000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8363700" y="1893361"/>
            <a:ext cx="3320300" cy="422784"/>
          </a:xfrm>
          <a:prstGeom prst="roundRect">
            <a:avLst/>
          </a:prstGeom>
          <a:solidFill>
            <a:schemeClr val="accent3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网络信息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安全保障需求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363700" y="2316145"/>
            <a:ext cx="3320300" cy="423705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vert="horz" wrap="square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/>
          </a:lstStyle>
          <a:p>
            <a:r>
              <a:rPr lang="en-US" altLang="zh-CN" dirty="0" smtClean="0"/>
              <a:t>5G</a:t>
            </a:r>
            <a:r>
              <a:rPr lang="zh-CN" altLang="en-US" dirty="0" smtClean="0"/>
              <a:t>网络安全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dirty="0" smtClean="0"/>
              <a:t>         智能、纵深防御端到端安全解决方案</a:t>
            </a:r>
            <a:endParaRPr lang="en-US" altLang="zh-CN" sz="1200" dirty="0" smtClean="0"/>
          </a:p>
          <a:p>
            <a:r>
              <a:rPr lang="en-US" altLang="zh-CN" dirty="0" smtClean="0"/>
              <a:t>5G</a:t>
            </a:r>
            <a:r>
              <a:rPr lang="zh-CN" altLang="en-US" dirty="0"/>
              <a:t>场景安全保障：</a:t>
            </a:r>
            <a:endParaRPr lang="en-US" altLang="zh-CN" dirty="0"/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融合计费、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 MEC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切片、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核心网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(5GC)</a:t>
            </a:r>
          </a:p>
          <a:p>
            <a:r>
              <a:rPr lang="en-US" altLang="zh-CN" dirty="0"/>
              <a:t>5G</a:t>
            </a:r>
            <a:r>
              <a:rPr lang="zh-CN" altLang="en-US" dirty="0"/>
              <a:t>流量监测：</a:t>
            </a:r>
            <a:endParaRPr lang="en-US" altLang="zh-CN" dirty="0"/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恶意程序监测处置。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5G</a:t>
            </a:r>
            <a:r>
              <a:rPr lang="zh-CN" altLang="en-US" dirty="0"/>
              <a:t>信安数据</a:t>
            </a:r>
            <a:endParaRPr lang="en-US" altLang="zh-CN" dirty="0"/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日志留存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省端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DPI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采集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采集、识别协议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5G</a:t>
            </a:r>
            <a:r>
              <a:rPr lang="zh-CN" altLang="en-US" dirty="0"/>
              <a:t>数据存储和处置：</a:t>
            </a:r>
            <a:endParaRPr lang="en-US" altLang="zh-CN" dirty="0"/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存储空间、数据解析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5G</a:t>
            </a:r>
            <a:r>
              <a:rPr lang="zh-CN" altLang="en-US" dirty="0"/>
              <a:t>业务平台：</a:t>
            </a:r>
            <a:endParaRPr lang="en-US" altLang="zh-CN" dirty="0"/>
          </a:p>
          <a:p>
            <a:pPr lvl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2C2B2P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融合支撑平台保障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虚尾箭头 32"/>
          <p:cNvSpPr/>
          <p:nvPr/>
        </p:nvSpPr>
        <p:spPr>
          <a:xfrm>
            <a:off x="7793096" y="2675504"/>
            <a:ext cx="497511" cy="3095431"/>
          </a:xfrm>
          <a:prstGeom prst="stripedRightArrow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398999" y="376518"/>
            <a:ext cx="745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6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、联通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5G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网络信息安全的布局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562550" y="6547650"/>
            <a:ext cx="1412573" cy="310350"/>
          </a:xfrm>
          <a:prstGeom prst="rect">
            <a:avLst/>
          </a:prstGeom>
        </p:spPr>
      </p:pic>
      <p:cxnSp>
        <p:nvCxnSpPr>
          <p:cNvPr id="23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666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F450973-A041-BD4B-8FAE-D381E57536C7}"/>
              </a:ext>
            </a:extLst>
          </p:cNvPr>
          <p:cNvGrpSpPr/>
          <p:nvPr/>
        </p:nvGrpSpPr>
        <p:grpSpPr>
          <a:xfrm>
            <a:off x="1068581" y="1098584"/>
            <a:ext cx="10726747" cy="4971110"/>
            <a:chOff x="146711" y="1045135"/>
            <a:chExt cx="11792771" cy="5335513"/>
          </a:xfrm>
        </p:grpSpPr>
        <p:sp>
          <p:nvSpPr>
            <p:cNvPr id="210" name="Rounded Rectangle 180"/>
            <p:cNvSpPr/>
            <p:nvPr/>
          </p:nvSpPr>
          <p:spPr>
            <a:xfrm>
              <a:off x="1489798" y="1045135"/>
              <a:ext cx="9086198" cy="2411474"/>
            </a:xfrm>
            <a:prstGeom prst="roundRect">
              <a:avLst>
                <a:gd name="adj" fmla="val 4427"/>
              </a:avLst>
            </a:prstGeom>
            <a:solidFill>
              <a:schemeClr val="accent4">
                <a:lumMod val="50000"/>
                <a:alpha val="70000"/>
              </a:schemeClr>
            </a:solidFill>
            <a:ln w="9525" cap="flat" cmpd="sng" algn="ctr">
              <a:solidFill>
                <a:srgbClr val="328FB7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1218682">
                <a:defRPr/>
              </a:pPr>
              <a:endParaRPr lang="en-US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2" name="Freeform 5"/>
            <p:cNvSpPr/>
            <p:nvPr/>
          </p:nvSpPr>
          <p:spPr bwMode="auto">
            <a:xfrm flipH="1">
              <a:off x="7241362" y="1589399"/>
              <a:ext cx="2753370" cy="1723680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dup0" fmla="*/ 8448 w 10000"/>
                <a:gd name="connsiteY0dup0" fmla="*/ 9807 h 10000"/>
                <a:gd name="connsiteX1dup0" fmla="*/ 1220 w 10000"/>
                <a:gd name="connsiteY1dup0" fmla="*/ 9711 h 10000"/>
                <a:gd name="connsiteX2dup0" fmla="*/ 199 w 10000"/>
                <a:gd name="connsiteY2dup0" fmla="*/ 6988 h 10000"/>
                <a:gd name="connsiteX3dup0" fmla="*/ 1470 w 10000"/>
                <a:gd name="connsiteY3dup0" fmla="*/ 4211 h 10000"/>
                <a:gd name="connsiteX4dup0" fmla="*/ 3806 w 10000"/>
                <a:gd name="connsiteY4dup0" fmla="*/ 627 h 10000"/>
                <a:gd name="connsiteX5dup0" fmla="*/ 6684 w 10000"/>
                <a:gd name="connsiteY5dup0" fmla="*/ 2940 h 10000"/>
                <a:gd name="connsiteX6dup0" fmla="*/ 8621 w 10000"/>
                <a:gd name="connsiteY6dup0" fmla="*/ 2867 h 10000"/>
                <a:gd name="connsiteX7dup0" fmla="*/ 9353 w 10000"/>
                <a:gd name="connsiteY7dup0" fmla="*/ 5815 h 10000"/>
                <a:gd name="connsiteX8dup0" fmla="*/ 9841 w 10000"/>
                <a:gd name="connsiteY8dup0" fmla="*/ 8096 h 10000"/>
                <a:gd name="connsiteX9dup0" fmla="*/ 8448 w 10000"/>
                <a:gd name="connsiteY9dup0" fmla="*/ 9807 h 10000"/>
                <a:gd name="connsiteX0dup0dup1" fmla="*/ 8448 w 10000"/>
                <a:gd name="connsiteY0dup0dup1" fmla="*/ 9807 h 10000"/>
                <a:gd name="connsiteX1dup0dup1" fmla="*/ 1220 w 10000"/>
                <a:gd name="connsiteY1dup0dup1" fmla="*/ 9711 h 10000"/>
                <a:gd name="connsiteX2dup0dup1" fmla="*/ 199 w 10000"/>
                <a:gd name="connsiteY2dup0dup1" fmla="*/ 6988 h 10000"/>
                <a:gd name="connsiteX3dup0dup1" fmla="*/ 1638 w 10000"/>
                <a:gd name="connsiteY3dup0dup1" fmla="*/ 4336 h 10000"/>
                <a:gd name="connsiteX4dup0dup1" fmla="*/ 3806 w 10000"/>
                <a:gd name="connsiteY4dup0dup1" fmla="*/ 627 h 10000"/>
                <a:gd name="connsiteX5dup0dup1" fmla="*/ 6684 w 10000"/>
                <a:gd name="connsiteY5dup0dup1" fmla="*/ 2940 h 10000"/>
                <a:gd name="connsiteX6dup0dup1" fmla="*/ 8621 w 10000"/>
                <a:gd name="connsiteY6dup0dup1" fmla="*/ 2867 h 10000"/>
                <a:gd name="connsiteX7dup0dup1" fmla="*/ 9353 w 10000"/>
                <a:gd name="connsiteY7dup0dup1" fmla="*/ 5815 h 10000"/>
                <a:gd name="connsiteX8dup0dup1" fmla="*/ 9841 w 10000"/>
                <a:gd name="connsiteY8dup0dup1" fmla="*/ 8096 h 10000"/>
                <a:gd name="connsiteX9dup0dup1" fmla="*/ 8448 w 10000"/>
                <a:gd name="connsiteY9dup0dup1" fmla="*/ 9807 h 10000"/>
                <a:gd name="connsiteX0dup0dup1dup2" fmla="*/ 8448 w 10000"/>
                <a:gd name="connsiteY0dup0dup1dup2" fmla="*/ 9807 h 10000"/>
                <a:gd name="connsiteX1dup0dup1dup2" fmla="*/ 1220 w 10000"/>
                <a:gd name="connsiteY1dup0dup1dup2" fmla="*/ 9711 h 10000"/>
                <a:gd name="connsiteX2dup0dup1dup2" fmla="*/ 199 w 10000"/>
                <a:gd name="connsiteY2dup0dup1dup2" fmla="*/ 6988 h 10000"/>
                <a:gd name="connsiteX3dup0dup1dup2" fmla="*/ 1638 w 10000"/>
                <a:gd name="connsiteY3dup0dup1dup2" fmla="*/ 4336 h 10000"/>
                <a:gd name="connsiteX4dup0dup1dup2" fmla="*/ 3806 w 10000"/>
                <a:gd name="connsiteY4dup0dup1dup2" fmla="*/ 627 h 10000"/>
                <a:gd name="connsiteX5dup0dup1dup2" fmla="*/ 6684 w 10000"/>
                <a:gd name="connsiteY5dup0dup1dup2" fmla="*/ 2940 h 10000"/>
                <a:gd name="connsiteX6dup0dup1dup2" fmla="*/ 8621 w 10000"/>
                <a:gd name="connsiteY6dup0dup1dup2" fmla="*/ 2867 h 10000"/>
                <a:gd name="connsiteX7dup0dup1dup2" fmla="*/ 9054 w 10000"/>
                <a:gd name="connsiteY7dup0dup1dup2" fmla="*/ 5692 h 10000"/>
                <a:gd name="connsiteX8dup0dup1dup2" fmla="*/ 9841 w 10000"/>
                <a:gd name="connsiteY8dup0dup1dup2" fmla="*/ 8096 h 10000"/>
                <a:gd name="connsiteX9dup0dup1dup2" fmla="*/ 8448 w 10000"/>
                <a:gd name="connsiteY9dup0dup1dup2" fmla="*/ 9807 h 10000"/>
              </a:gdLst>
              <a:ahLst/>
              <a:cxnLst>
                <a:cxn ang="0">
                  <a:pos x="connsiteX0dup0dup1dup2" y="connsiteY0dup0dup1dup2"/>
                </a:cxn>
                <a:cxn ang="0">
                  <a:pos x="connsiteX1dup0dup1dup2" y="connsiteY1dup0dup1dup2"/>
                </a:cxn>
                <a:cxn ang="0">
                  <a:pos x="connsiteX2dup0dup1dup2" y="connsiteY2dup0dup1dup2"/>
                </a:cxn>
                <a:cxn ang="0">
                  <a:pos x="connsiteX3dup0dup1dup2" y="connsiteY3dup0dup1dup2"/>
                </a:cxn>
                <a:cxn ang="0">
                  <a:pos x="connsiteX4dup0dup1dup2" y="connsiteY4dup0dup1dup2"/>
                </a:cxn>
                <a:cxn ang="0">
                  <a:pos x="connsiteX5dup0dup1dup2" y="connsiteY5dup0dup1dup2"/>
                </a:cxn>
                <a:cxn ang="0">
                  <a:pos x="connsiteX6dup0dup1dup2" y="connsiteY6dup0dup1dup2"/>
                </a:cxn>
                <a:cxn ang="0">
                  <a:pos x="connsiteX7dup0dup1dup2" y="connsiteY7dup0dup1dup2"/>
                </a:cxn>
                <a:cxn ang="0">
                  <a:pos x="connsiteX8dup0dup1dup2" y="connsiteY8dup0dup1dup2"/>
                </a:cxn>
                <a:cxn ang="0">
                  <a:pos x="connsiteX9dup0dup1dup2" y="connsiteY9dup0dup1dup2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gradFill>
              <a:gsLst>
                <a:gs pos="417">
                  <a:srgbClr val="0070C0">
                    <a:alpha val="0"/>
                  </a:srgbClr>
                </a:gs>
                <a:gs pos="100000">
                  <a:srgbClr val="1597FC">
                    <a:alpha val="3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328FB7"/>
              </a:solidFill>
              <a:prstDash val="solid"/>
            </a:ln>
            <a:effectLst/>
          </p:spPr>
          <p:txBody>
            <a:bodyPr lIns="47994" tIns="0" rIns="47994" bIns="0" rtlCol="0" anchor="ctr"/>
            <a:lstStyle/>
            <a:p>
              <a:pPr algn="ctr" defTabSz="1612800" eaLnBrk="0" fontAlgn="ctr" hangingPunct="0">
                <a:buSzPct val="100000"/>
                <a:defRPr/>
              </a:pPr>
              <a:endParaRPr lang="zh-CN" altLang="en-US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" name="组合 89"/>
            <p:cNvGrpSpPr/>
            <p:nvPr/>
          </p:nvGrpSpPr>
          <p:grpSpPr>
            <a:xfrm>
              <a:off x="1051657" y="2525412"/>
              <a:ext cx="255246" cy="312847"/>
              <a:chOff x="-6780213" y="3398838"/>
              <a:chExt cx="819150" cy="819150"/>
            </a:xfrm>
            <a:solidFill>
              <a:srgbClr val="328FB7"/>
            </a:solidFill>
          </p:grpSpPr>
          <p:sp>
            <p:nvSpPr>
              <p:cNvPr id="212" name="Freeform 535"/>
              <p:cNvSpPr>
                <a:spLocks noEditPoints="1"/>
              </p:cNvSpPr>
              <p:nvPr/>
            </p:nvSpPr>
            <p:spPr bwMode="auto">
              <a:xfrm>
                <a:off x="-6780213" y="3398838"/>
                <a:ext cx="819150" cy="819150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21" y="358"/>
                  </a:cxn>
                  <a:cxn ang="0">
                    <a:pos x="59" y="423"/>
                  </a:cxn>
                  <a:cxn ang="0">
                    <a:pos x="114" y="472"/>
                  </a:cxn>
                  <a:cxn ang="0">
                    <a:pos x="181" y="505"/>
                  </a:cxn>
                  <a:cxn ang="0">
                    <a:pos x="258" y="516"/>
                  </a:cxn>
                  <a:cxn ang="0">
                    <a:pos x="310" y="511"/>
                  </a:cxn>
                  <a:cxn ang="0">
                    <a:pos x="382" y="485"/>
                  </a:cxn>
                  <a:cxn ang="0">
                    <a:pos x="441" y="441"/>
                  </a:cxn>
                  <a:cxn ang="0">
                    <a:pos x="485" y="382"/>
                  </a:cxn>
                  <a:cxn ang="0">
                    <a:pos x="511" y="310"/>
                  </a:cxn>
                  <a:cxn ang="0">
                    <a:pos x="516" y="258"/>
                  </a:cxn>
                  <a:cxn ang="0">
                    <a:pos x="505" y="181"/>
                  </a:cxn>
                  <a:cxn ang="0">
                    <a:pos x="472" y="114"/>
                  </a:cxn>
                  <a:cxn ang="0">
                    <a:pos x="423" y="59"/>
                  </a:cxn>
                  <a:cxn ang="0">
                    <a:pos x="358" y="20"/>
                  </a:cxn>
                  <a:cxn ang="0">
                    <a:pos x="284" y="1"/>
                  </a:cxn>
                  <a:cxn ang="0">
                    <a:pos x="232" y="1"/>
                  </a:cxn>
                  <a:cxn ang="0">
                    <a:pos x="158" y="20"/>
                  </a:cxn>
                  <a:cxn ang="0">
                    <a:pos x="95" y="59"/>
                  </a:cxn>
                  <a:cxn ang="0">
                    <a:pos x="44" y="114"/>
                  </a:cxn>
                  <a:cxn ang="0">
                    <a:pos x="12" y="181"/>
                  </a:cxn>
                  <a:cxn ang="0">
                    <a:pos x="0" y="258"/>
                  </a:cxn>
                  <a:cxn ang="0">
                    <a:pos x="45" y="258"/>
                  </a:cxn>
                  <a:cxn ang="0">
                    <a:pos x="55" y="195"/>
                  </a:cxn>
                  <a:cxn ang="0">
                    <a:pos x="81" y="139"/>
                  </a:cxn>
                  <a:cxn ang="0">
                    <a:pos x="122" y="93"/>
                  </a:cxn>
                  <a:cxn ang="0">
                    <a:pos x="176" y="62"/>
                  </a:cxn>
                  <a:cxn ang="0">
                    <a:pos x="236" y="45"/>
                  </a:cxn>
                  <a:cxn ang="0">
                    <a:pos x="280" y="45"/>
                  </a:cxn>
                  <a:cxn ang="0">
                    <a:pos x="342" y="62"/>
                  </a:cxn>
                  <a:cxn ang="0">
                    <a:pos x="394" y="93"/>
                  </a:cxn>
                  <a:cxn ang="0">
                    <a:pos x="435" y="139"/>
                  </a:cxn>
                  <a:cxn ang="0">
                    <a:pos x="463" y="195"/>
                  </a:cxn>
                  <a:cxn ang="0">
                    <a:pos x="472" y="258"/>
                  </a:cxn>
                  <a:cxn ang="0">
                    <a:pos x="467" y="301"/>
                  </a:cxn>
                  <a:cxn ang="0">
                    <a:pos x="446" y="360"/>
                  </a:cxn>
                  <a:cxn ang="0">
                    <a:pos x="409" y="409"/>
                  </a:cxn>
                  <a:cxn ang="0">
                    <a:pos x="360" y="446"/>
                  </a:cxn>
                  <a:cxn ang="0">
                    <a:pos x="301" y="467"/>
                  </a:cxn>
                  <a:cxn ang="0">
                    <a:pos x="258" y="472"/>
                  </a:cxn>
                  <a:cxn ang="0">
                    <a:pos x="195" y="463"/>
                  </a:cxn>
                  <a:cxn ang="0">
                    <a:pos x="139" y="435"/>
                  </a:cxn>
                  <a:cxn ang="0">
                    <a:pos x="93" y="394"/>
                  </a:cxn>
                  <a:cxn ang="0">
                    <a:pos x="62" y="342"/>
                  </a:cxn>
                  <a:cxn ang="0">
                    <a:pos x="45" y="280"/>
                  </a:cxn>
                </a:cxnLst>
                <a:rect l="0" t="0" r="r" b="b"/>
                <a:pathLst>
                  <a:path w="516" h="516">
                    <a:moveTo>
                      <a:pt x="0" y="258"/>
                    </a:moveTo>
                    <a:lnTo>
                      <a:pt x="0" y="258"/>
                    </a:lnTo>
                    <a:lnTo>
                      <a:pt x="1" y="284"/>
                    </a:lnTo>
                    <a:lnTo>
                      <a:pt x="5" y="310"/>
                    </a:lnTo>
                    <a:lnTo>
                      <a:pt x="12" y="335"/>
                    </a:lnTo>
                    <a:lnTo>
                      <a:pt x="21" y="358"/>
                    </a:lnTo>
                    <a:lnTo>
                      <a:pt x="31" y="382"/>
                    </a:lnTo>
                    <a:lnTo>
                      <a:pt x="44" y="402"/>
                    </a:lnTo>
                    <a:lnTo>
                      <a:pt x="59" y="423"/>
                    </a:lnTo>
                    <a:lnTo>
                      <a:pt x="75" y="441"/>
                    </a:lnTo>
                    <a:lnTo>
                      <a:pt x="95" y="457"/>
                    </a:lnTo>
                    <a:lnTo>
                      <a:pt x="114" y="472"/>
                    </a:lnTo>
                    <a:lnTo>
                      <a:pt x="136" y="485"/>
                    </a:lnTo>
                    <a:lnTo>
                      <a:pt x="158" y="496"/>
                    </a:lnTo>
                    <a:lnTo>
                      <a:pt x="181" y="505"/>
                    </a:lnTo>
                    <a:lnTo>
                      <a:pt x="206" y="511"/>
                    </a:lnTo>
                    <a:lnTo>
                      <a:pt x="232" y="515"/>
                    </a:lnTo>
                    <a:lnTo>
                      <a:pt x="258" y="516"/>
                    </a:lnTo>
                    <a:lnTo>
                      <a:pt x="258" y="516"/>
                    </a:lnTo>
                    <a:lnTo>
                      <a:pt x="284" y="515"/>
                    </a:lnTo>
                    <a:lnTo>
                      <a:pt x="310" y="511"/>
                    </a:lnTo>
                    <a:lnTo>
                      <a:pt x="335" y="505"/>
                    </a:lnTo>
                    <a:lnTo>
                      <a:pt x="358" y="496"/>
                    </a:lnTo>
                    <a:lnTo>
                      <a:pt x="382" y="485"/>
                    </a:lnTo>
                    <a:lnTo>
                      <a:pt x="402" y="472"/>
                    </a:lnTo>
                    <a:lnTo>
                      <a:pt x="423" y="457"/>
                    </a:lnTo>
                    <a:lnTo>
                      <a:pt x="441" y="441"/>
                    </a:lnTo>
                    <a:lnTo>
                      <a:pt x="457" y="423"/>
                    </a:lnTo>
                    <a:lnTo>
                      <a:pt x="472" y="402"/>
                    </a:lnTo>
                    <a:lnTo>
                      <a:pt x="485" y="382"/>
                    </a:lnTo>
                    <a:lnTo>
                      <a:pt x="496" y="358"/>
                    </a:lnTo>
                    <a:lnTo>
                      <a:pt x="505" y="335"/>
                    </a:lnTo>
                    <a:lnTo>
                      <a:pt x="511" y="310"/>
                    </a:lnTo>
                    <a:lnTo>
                      <a:pt x="515" y="284"/>
                    </a:lnTo>
                    <a:lnTo>
                      <a:pt x="516" y="258"/>
                    </a:lnTo>
                    <a:lnTo>
                      <a:pt x="516" y="258"/>
                    </a:lnTo>
                    <a:lnTo>
                      <a:pt x="515" y="232"/>
                    </a:lnTo>
                    <a:lnTo>
                      <a:pt x="511" y="206"/>
                    </a:lnTo>
                    <a:lnTo>
                      <a:pt x="505" y="181"/>
                    </a:lnTo>
                    <a:lnTo>
                      <a:pt x="496" y="158"/>
                    </a:lnTo>
                    <a:lnTo>
                      <a:pt x="485" y="136"/>
                    </a:lnTo>
                    <a:lnTo>
                      <a:pt x="472" y="114"/>
                    </a:lnTo>
                    <a:lnTo>
                      <a:pt x="457" y="95"/>
                    </a:lnTo>
                    <a:lnTo>
                      <a:pt x="441" y="75"/>
                    </a:lnTo>
                    <a:lnTo>
                      <a:pt x="423" y="59"/>
                    </a:lnTo>
                    <a:lnTo>
                      <a:pt x="402" y="44"/>
                    </a:lnTo>
                    <a:lnTo>
                      <a:pt x="382" y="31"/>
                    </a:lnTo>
                    <a:lnTo>
                      <a:pt x="358" y="20"/>
                    </a:lnTo>
                    <a:lnTo>
                      <a:pt x="335" y="12"/>
                    </a:lnTo>
                    <a:lnTo>
                      <a:pt x="310" y="5"/>
                    </a:lnTo>
                    <a:lnTo>
                      <a:pt x="284" y="1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32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1"/>
                    </a:lnTo>
                    <a:lnTo>
                      <a:pt x="114" y="44"/>
                    </a:lnTo>
                    <a:lnTo>
                      <a:pt x="95" y="59"/>
                    </a:lnTo>
                    <a:lnTo>
                      <a:pt x="75" y="75"/>
                    </a:lnTo>
                    <a:lnTo>
                      <a:pt x="59" y="95"/>
                    </a:lnTo>
                    <a:lnTo>
                      <a:pt x="44" y="114"/>
                    </a:lnTo>
                    <a:lnTo>
                      <a:pt x="31" y="136"/>
                    </a:lnTo>
                    <a:lnTo>
                      <a:pt x="21" y="158"/>
                    </a:lnTo>
                    <a:lnTo>
                      <a:pt x="12" y="181"/>
                    </a:lnTo>
                    <a:lnTo>
                      <a:pt x="5" y="206"/>
                    </a:lnTo>
                    <a:lnTo>
                      <a:pt x="1" y="232"/>
                    </a:lnTo>
                    <a:lnTo>
                      <a:pt x="0" y="258"/>
                    </a:lnTo>
                    <a:lnTo>
                      <a:pt x="0" y="258"/>
                    </a:lnTo>
                    <a:close/>
                    <a:moveTo>
                      <a:pt x="45" y="258"/>
                    </a:moveTo>
                    <a:lnTo>
                      <a:pt x="45" y="258"/>
                    </a:lnTo>
                    <a:lnTo>
                      <a:pt x="45" y="236"/>
                    </a:lnTo>
                    <a:lnTo>
                      <a:pt x="49" y="216"/>
                    </a:lnTo>
                    <a:lnTo>
                      <a:pt x="55" y="195"/>
                    </a:lnTo>
                    <a:lnTo>
                      <a:pt x="62" y="176"/>
                    </a:lnTo>
                    <a:lnTo>
                      <a:pt x="70" y="156"/>
                    </a:lnTo>
                    <a:lnTo>
                      <a:pt x="81" y="139"/>
                    </a:lnTo>
                    <a:lnTo>
                      <a:pt x="93" y="122"/>
                    </a:lnTo>
                    <a:lnTo>
                      <a:pt x="107" y="107"/>
                    </a:lnTo>
                    <a:lnTo>
                      <a:pt x="122" y="93"/>
                    </a:lnTo>
                    <a:lnTo>
                      <a:pt x="139" y="81"/>
                    </a:lnTo>
                    <a:lnTo>
                      <a:pt x="157" y="70"/>
                    </a:lnTo>
                    <a:lnTo>
                      <a:pt x="176" y="62"/>
                    </a:lnTo>
                    <a:lnTo>
                      <a:pt x="195" y="55"/>
                    </a:lnTo>
                    <a:lnTo>
                      <a:pt x="216" y="49"/>
                    </a:lnTo>
                    <a:lnTo>
                      <a:pt x="236" y="45"/>
                    </a:lnTo>
                    <a:lnTo>
                      <a:pt x="258" y="45"/>
                    </a:lnTo>
                    <a:lnTo>
                      <a:pt x="258" y="45"/>
                    </a:lnTo>
                    <a:lnTo>
                      <a:pt x="280" y="45"/>
                    </a:lnTo>
                    <a:lnTo>
                      <a:pt x="301" y="49"/>
                    </a:lnTo>
                    <a:lnTo>
                      <a:pt x="321" y="55"/>
                    </a:lnTo>
                    <a:lnTo>
                      <a:pt x="342" y="62"/>
                    </a:lnTo>
                    <a:lnTo>
                      <a:pt x="360" y="70"/>
                    </a:lnTo>
                    <a:lnTo>
                      <a:pt x="378" y="81"/>
                    </a:lnTo>
                    <a:lnTo>
                      <a:pt x="394" y="93"/>
                    </a:lnTo>
                    <a:lnTo>
                      <a:pt x="409" y="107"/>
                    </a:lnTo>
                    <a:lnTo>
                      <a:pt x="423" y="122"/>
                    </a:lnTo>
                    <a:lnTo>
                      <a:pt x="435" y="139"/>
                    </a:lnTo>
                    <a:lnTo>
                      <a:pt x="446" y="156"/>
                    </a:lnTo>
                    <a:lnTo>
                      <a:pt x="455" y="176"/>
                    </a:lnTo>
                    <a:lnTo>
                      <a:pt x="463" y="195"/>
                    </a:lnTo>
                    <a:lnTo>
                      <a:pt x="467" y="216"/>
                    </a:lnTo>
                    <a:lnTo>
                      <a:pt x="471" y="236"/>
                    </a:lnTo>
                    <a:lnTo>
                      <a:pt x="472" y="258"/>
                    </a:lnTo>
                    <a:lnTo>
                      <a:pt x="472" y="258"/>
                    </a:lnTo>
                    <a:lnTo>
                      <a:pt x="471" y="280"/>
                    </a:lnTo>
                    <a:lnTo>
                      <a:pt x="467" y="301"/>
                    </a:lnTo>
                    <a:lnTo>
                      <a:pt x="463" y="321"/>
                    </a:lnTo>
                    <a:lnTo>
                      <a:pt x="455" y="342"/>
                    </a:lnTo>
                    <a:lnTo>
                      <a:pt x="446" y="360"/>
                    </a:lnTo>
                    <a:lnTo>
                      <a:pt x="435" y="378"/>
                    </a:lnTo>
                    <a:lnTo>
                      <a:pt x="423" y="394"/>
                    </a:lnTo>
                    <a:lnTo>
                      <a:pt x="409" y="409"/>
                    </a:lnTo>
                    <a:lnTo>
                      <a:pt x="394" y="423"/>
                    </a:lnTo>
                    <a:lnTo>
                      <a:pt x="378" y="435"/>
                    </a:lnTo>
                    <a:lnTo>
                      <a:pt x="360" y="446"/>
                    </a:lnTo>
                    <a:lnTo>
                      <a:pt x="342" y="455"/>
                    </a:lnTo>
                    <a:lnTo>
                      <a:pt x="321" y="463"/>
                    </a:lnTo>
                    <a:lnTo>
                      <a:pt x="301" y="467"/>
                    </a:lnTo>
                    <a:lnTo>
                      <a:pt x="280" y="471"/>
                    </a:lnTo>
                    <a:lnTo>
                      <a:pt x="258" y="472"/>
                    </a:lnTo>
                    <a:lnTo>
                      <a:pt x="258" y="472"/>
                    </a:lnTo>
                    <a:lnTo>
                      <a:pt x="236" y="471"/>
                    </a:lnTo>
                    <a:lnTo>
                      <a:pt x="216" y="467"/>
                    </a:lnTo>
                    <a:lnTo>
                      <a:pt x="195" y="463"/>
                    </a:lnTo>
                    <a:lnTo>
                      <a:pt x="176" y="455"/>
                    </a:lnTo>
                    <a:lnTo>
                      <a:pt x="157" y="446"/>
                    </a:lnTo>
                    <a:lnTo>
                      <a:pt x="139" y="435"/>
                    </a:lnTo>
                    <a:lnTo>
                      <a:pt x="122" y="423"/>
                    </a:lnTo>
                    <a:lnTo>
                      <a:pt x="107" y="409"/>
                    </a:lnTo>
                    <a:lnTo>
                      <a:pt x="93" y="394"/>
                    </a:lnTo>
                    <a:lnTo>
                      <a:pt x="81" y="378"/>
                    </a:lnTo>
                    <a:lnTo>
                      <a:pt x="70" y="360"/>
                    </a:lnTo>
                    <a:lnTo>
                      <a:pt x="62" y="342"/>
                    </a:lnTo>
                    <a:lnTo>
                      <a:pt x="55" y="321"/>
                    </a:lnTo>
                    <a:lnTo>
                      <a:pt x="49" y="301"/>
                    </a:lnTo>
                    <a:lnTo>
                      <a:pt x="45" y="280"/>
                    </a:lnTo>
                    <a:lnTo>
                      <a:pt x="45" y="258"/>
                    </a:lnTo>
                    <a:lnTo>
                      <a:pt x="45" y="25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prstDash val="sysDash"/>
                <a:round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536"/>
              <p:cNvSpPr/>
              <p:nvPr/>
            </p:nvSpPr>
            <p:spPr bwMode="auto">
              <a:xfrm>
                <a:off x="-6418263" y="3760788"/>
                <a:ext cx="95250" cy="95250"/>
              </a:xfrm>
              <a:custGeom>
                <a:avLst/>
                <a:gdLst/>
                <a:ahLst/>
                <a:cxnLst>
                  <a:cxn ang="0">
                    <a:pos x="60" y="30"/>
                  </a:cxn>
                  <a:cxn ang="0">
                    <a:pos x="60" y="30"/>
                  </a:cxn>
                  <a:cxn ang="0">
                    <a:pos x="59" y="36"/>
                  </a:cxn>
                  <a:cxn ang="0">
                    <a:pos x="58" y="43"/>
                  </a:cxn>
                  <a:cxn ang="0">
                    <a:pos x="55" y="47"/>
                  </a:cxn>
                  <a:cxn ang="0">
                    <a:pos x="51" y="51"/>
                  </a:cxn>
                  <a:cxn ang="0">
                    <a:pos x="47" y="55"/>
                  </a:cxn>
                  <a:cxn ang="0">
                    <a:pos x="43" y="58"/>
                  </a:cxn>
                  <a:cxn ang="0">
                    <a:pos x="36" y="59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25" y="59"/>
                  </a:cxn>
                  <a:cxn ang="0">
                    <a:pos x="19" y="58"/>
                  </a:cxn>
                  <a:cxn ang="0">
                    <a:pos x="14" y="55"/>
                  </a:cxn>
                  <a:cxn ang="0">
                    <a:pos x="10" y="51"/>
                  </a:cxn>
                  <a:cxn ang="0">
                    <a:pos x="5" y="47"/>
                  </a:cxn>
                  <a:cxn ang="0">
                    <a:pos x="3" y="43"/>
                  </a:cxn>
                  <a:cxn ang="0">
                    <a:pos x="1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1" y="25"/>
                  </a:cxn>
                  <a:cxn ang="0">
                    <a:pos x="3" y="19"/>
                  </a:cxn>
                  <a:cxn ang="0">
                    <a:pos x="5" y="14"/>
                  </a:cxn>
                  <a:cxn ang="0">
                    <a:pos x="10" y="10"/>
                  </a:cxn>
                  <a:cxn ang="0">
                    <a:pos x="14" y="5"/>
                  </a:cxn>
                  <a:cxn ang="0">
                    <a:pos x="19" y="3"/>
                  </a:cxn>
                  <a:cxn ang="0">
                    <a:pos x="25" y="1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6" y="1"/>
                  </a:cxn>
                  <a:cxn ang="0">
                    <a:pos x="43" y="3"/>
                  </a:cxn>
                  <a:cxn ang="0">
                    <a:pos x="47" y="5"/>
                  </a:cxn>
                  <a:cxn ang="0">
                    <a:pos x="51" y="10"/>
                  </a:cxn>
                  <a:cxn ang="0">
                    <a:pos x="55" y="14"/>
                  </a:cxn>
                  <a:cxn ang="0">
                    <a:pos x="58" y="19"/>
                  </a:cxn>
                  <a:cxn ang="0">
                    <a:pos x="59" y="25"/>
                  </a:cxn>
                  <a:cxn ang="0">
                    <a:pos x="60" y="30"/>
                  </a:cxn>
                  <a:cxn ang="0">
                    <a:pos x="60" y="30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30"/>
                    </a:lnTo>
                    <a:lnTo>
                      <a:pt x="59" y="36"/>
                    </a:lnTo>
                    <a:lnTo>
                      <a:pt x="58" y="43"/>
                    </a:lnTo>
                    <a:lnTo>
                      <a:pt x="55" y="47"/>
                    </a:lnTo>
                    <a:lnTo>
                      <a:pt x="51" y="51"/>
                    </a:lnTo>
                    <a:lnTo>
                      <a:pt x="47" y="55"/>
                    </a:lnTo>
                    <a:lnTo>
                      <a:pt x="43" y="58"/>
                    </a:lnTo>
                    <a:lnTo>
                      <a:pt x="36" y="59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5" y="59"/>
                    </a:lnTo>
                    <a:lnTo>
                      <a:pt x="19" y="58"/>
                    </a:lnTo>
                    <a:lnTo>
                      <a:pt x="14" y="55"/>
                    </a:lnTo>
                    <a:lnTo>
                      <a:pt x="1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1" y="25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10" y="10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5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6" y="1"/>
                    </a:lnTo>
                    <a:lnTo>
                      <a:pt x="43" y="3"/>
                    </a:lnTo>
                    <a:lnTo>
                      <a:pt x="47" y="5"/>
                    </a:lnTo>
                    <a:lnTo>
                      <a:pt x="51" y="10"/>
                    </a:lnTo>
                    <a:lnTo>
                      <a:pt x="55" y="14"/>
                    </a:lnTo>
                    <a:lnTo>
                      <a:pt x="58" y="19"/>
                    </a:lnTo>
                    <a:lnTo>
                      <a:pt x="59" y="25"/>
                    </a:lnTo>
                    <a:lnTo>
                      <a:pt x="60" y="3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round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537"/>
              <p:cNvSpPr/>
              <p:nvPr/>
            </p:nvSpPr>
            <p:spPr bwMode="auto">
              <a:xfrm>
                <a:off x="-6548438" y="3633788"/>
                <a:ext cx="180975" cy="180975"/>
              </a:xfrm>
              <a:custGeom>
                <a:avLst/>
                <a:gdLst/>
                <a:ahLst/>
                <a:cxnLst>
                  <a:cxn ang="0">
                    <a:pos x="111" y="84"/>
                  </a:cxn>
                  <a:cxn ang="0">
                    <a:pos x="111" y="84"/>
                  </a:cxn>
                  <a:cxn ang="0">
                    <a:pos x="114" y="88"/>
                  </a:cxn>
                  <a:cxn ang="0">
                    <a:pos x="114" y="95"/>
                  </a:cxn>
                  <a:cxn ang="0">
                    <a:pos x="111" y="101"/>
                  </a:cxn>
                  <a:cxn ang="0">
                    <a:pos x="107" y="106"/>
                  </a:cxn>
                  <a:cxn ang="0">
                    <a:pos x="105" y="107"/>
                  </a:cxn>
                  <a:cxn ang="0">
                    <a:pos x="105" y="107"/>
                  </a:cxn>
                  <a:cxn ang="0">
                    <a:pos x="100" y="112"/>
                  </a:cxn>
                  <a:cxn ang="0">
                    <a:pos x="94" y="114"/>
                  </a:cxn>
                  <a:cxn ang="0">
                    <a:pos x="87" y="114"/>
                  </a:cxn>
                  <a:cxn ang="0">
                    <a:pos x="83" y="112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25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8" y="3"/>
                  </a:cxn>
                  <a:cxn ang="0">
                    <a:pos x="111" y="84"/>
                  </a:cxn>
                </a:cxnLst>
                <a:rect l="0" t="0" r="r" b="b"/>
                <a:pathLst>
                  <a:path w="114" h="114">
                    <a:moveTo>
                      <a:pt x="111" y="84"/>
                    </a:moveTo>
                    <a:lnTo>
                      <a:pt x="111" y="84"/>
                    </a:lnTo>
                    <a:lnTo>
                      <a:pt x="114" y="88"/>
                    </a:lnTo>
                    <a:lnTo>
                      <a:pt x="114" y="95"/>
                    </a:lnTo>
                    <a:lnTo>
                      <a:pt x="111" y="101"/>
                    </a:lnTo>
                    <a:lnTo>
                      <a:pt x="107" y="106"/>
                    </a:lnTo>
                    <a:lnTo>
                      <a:pt x="105" y="107"/>
                    </a:lnTo>
                    <a:lnTo>
                      <a:pt x="105" y="107"/>
                    </a:lnTo>
                    <a:lnTo>
                      <a:pt x="100" y="112"/>
                    </a:lnTo>
                    <a:lnTo>
                      <a:pt x="94" y="114"/>
                    </a:lnTo>
                    <a:lnTo>
                      <a:pt x="87" y="114"/>
                    </a:lnTo>
                    <a:lnTo>
                      <a:pt x="83" y="112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3"/>
                    </a:lnTo>
                    <a:lnTo>
                      <a:pt x="111" y="84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round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538"/>
              <p:cNvSpPr/>
              <p:nvPr/>
            </p:nvSpPr>
            <p:spPr bwMode="auto">
              <a:xfrm>
                <a:off x="-6372226" y="3590926"/>
                <a:ext cx="211138" cy="211138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0" y="123"/>
                  </a:cxn>
                  <a:cxn ang="0">
                    <a:pos x="9" y="133"/>
                  </a:cxn>
                  <a:cxn ang="0">
                    <a:pos x="133" y="9"/>
                  </a:cxn>
                  <a:cxn ang="0">
                    <a:pos x="123" y="0"/>
                  </a:cxn>
                </a:cxnLst>
                <a:rect l="0" t="0" r="r" b="b"/>
                <a:pathLst>
                  <a:path w="133" h="133">
                    <a:moveTo>
                      <a:pt x="123" y="0"/>
                    </a:moveTo>
                    <a:lnTo>
                      <a:pt x="0" y="123"/>
                    </a:lnTo>
                    <a:lnTo>
                      <a:pt x="9" y="133"/>
                    </a:lnTo>
                    <a:lnTo>
                      <a:pt x="133" y="9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round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539"/>
              <p:cNvSpPr>
                <a:spLocks noChangeArrowheads="1"/>
              </p:cNvSpPr>
              <p:nvPr/>
            </p:nvSpPr>
            <p:spPr bwMode="auto">
              <a:xfrm>
                <a:off x="-6400801" y="4075113"/>
                <a:ext cx="60325" cy="95250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540"/>
              <p:cNvSpPr>
                <a:spLocks noChangeArrowheads="1"/>
              </p:cNvSpPr>
              <p:nvPr/>
            </p:nvSpPr>
            <p:spPr bwMode="auto">
              <a:xfrm>
                <a:off x="-6400801" y="3446463"/>
                <a:ext cx="60325" cy="96838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541"/>
              <p:cNvSpPr>
                <a:spLocks noChangeArrowheads="1"/>
              </p:cNvSpPr>
              <p:nvPr/>
            </p:nvSpPr>
            <p:spPr bwMode="auto">
              <a:xfrm>
                <a:off x="-6732588" y="3778251"/>
                <a:ext cx="96838" cy="60325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542"/>
              <p:cNvSpPr>
                <a:spLocks noChangeArrowheads="1"/>
              </p:cNvSpPr>
              <p:nvPr/>
            </p:nvSpPr>
            <p:spPr bwMode="auto">
              <a:xfrm>
                <a:off x="-6103938" y="3778251"/>
                <a:ext cx="95250" cy="60325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</a:ln>
            </p:spPr>
            <p:txBody>
              <a:bodyPr vert="horz" wrap="square" lIns="103147" tIns="51573" rIns="103147" bIns="51573" numCol="1" anchor="t" anchorCtr="0" compatLnSpc="1">
                <a:prstTxWarp prst="textNoShape">
                  <a:avLst/>
                </a:prstTxWarp>
              </a:bodyPr>
              <a:lstStyle/>
              <a:p>
                <a:pPr defTabSz="913921"/>
                <a:endPara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文本框 79"/>
            <p:cNvSpPr txBox="1"/>
            <p:nvPr/>
          </p:nvSpPr>
          <p:spPr>
            <a:xfrm>
              <a:off x="235416" y="1940088"/>
              <a:ext cx="842332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r" defTabSz="1218754">
                <a:defRPr/>
              </a:pPr>
              <a:r>
                <a:rPr lang="en-US" altLang="zh-CN" sz="1050" kern="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eMBB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1" name="文本框 80"/>
            <p:cNvSpPr txBox="1"/>
            <p:nvPr/>
          </p:nvSpPr>
          <p:spPr>
            <a:xfrm>
              <a:off x="146711" y="2537821"/>
              <a:ext cx="931038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r" defTabSz="1218754">
                <a:defRPr/>
              </a:pPr>
              <a:r>
                <a:rPr lang="en-US" altLang="zh-CN" sz="1050" kern="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mMTC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2" name="文本框 81"/>
            <p:cNvSpPr txBox="1"/>
            <p:nvPr/>
          </p:nvSpPr>
          <p:spPr>
            <a:xfrm>
              <a:off x="178631" y="3061499"/>
              <a:ext cx="899115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r" defTabSz="1218754">
                <a:defRPr/>
              </a:pPr>
              <a:r>
                <a:rPr lang="en-US" altLang="zh-CN" sz="1050" kern="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uRLLC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3" name="Freeform 112"/>
            <p:cNvSpPr>
              <a:spLocks noEditPoints="1"/>
            </p:cNvSpPr>
            <p:nvPr/>
          </p:nvSpPr>
          <p:spPr bwMode="auto">
            <a:xfrm>
              <a:off x="1063517" y="1920924"/>
              <a:ext cx="209203" cy="337304"/>
            </a:xfrm>
            <a:custGeom>
              <a:avLst/>
              <a:gdLst>
                <a:gd name="T0" fmla="*/ 10 w 91"/>
                <a:gd name="T1" fmla="*/ 0 h 124"/>
                <a:gd name="T2" fmla="*/ 81 w 91"/>
                <a:gd name="T3" fmla="*/ 0 h 124"/>
                <a:gd name="T4" fmla="*/ 91 w 91"/>
                <a:gd name="T5" fmla="*/ 10 h 124"/>
                <a:gd name="T6" fmla="*/ 91 w 91"/>
                <a:gd name="T7" fmla="*/ 113 h 124"/>
                <a:gd name="T8" fmla="*/ 81 w 91"/>
                <a:gd name="T9" fmla="*/ 124 h 124"/>
                <a:gd name="T10" fmla="*/ 10 w 91"/>
                <a:gd name="T11" fmla="*/ 124 h 124"/>
                <a:gd name="T12" fmla="*/ 0 w 91"/>
                <a:gd name="T13" fmla="*/ 113 h 124"/>
                <a:gd name="T14" fmla="*/ 0 w 91"/>
                <a:gd name="T15" fmla="*/ 10 h 124"/>
                <a:gd name="T16" fmla="*/ 10 w 91"/>
                <a:gd name="T17" fmla="*/ 0 h 124"/>
                <a:gd name="T18" fmla="*/ 34 w 91"/>
                <a:gd name="T19" fmla="*/ 6 h 124"/>
                <a:gd name="T20" fmla="*/ 34 w 91"/>
                <a:gd name="T21" fmla="*/ 9 h 124"/>
                <a:gd name="T22" fmla="*/ 59 w 91"/>
                <a:gd name="T23" fmla="*/ 9 h 124"/>
                <a:gd name="T24" fmla="*/ 59 w 91"/>
                <a:gd name="T25" fmla="*/ 6 h 124"/>
                <a:gd name="T26" fmla="*/ 34 w 91"/>
                <a:gd name="T27" fmla="*/ 6 h 124"/>
                <a:gd name="T28" fmla="*/ 37 w 91"/>
                <a:gd name="T29" fmla="*/ 111 h 124"/>
                <a:gd name="T30" fmla="*/ 37 w 91"/>
                <a:gd name="T31" fmla="*/ 120 h 124"/>
                <a:gd name="T32" fmla="*/ 54 w 91"/>
                <a:gd name="T33" fmla="*/ 120 h 124"/>
                <a:gd name="T34" fmla="*/ 54 w 91"/>
                <a:gd name="T35" fmla="*/ 111 h 124"/>
                <a:gd name="T36" fmla="*/ 37 w 91"/>
                <a:gd name="T37" fmla="*/ 111 h 124"/>
                <a:gd name="T38" fmla="*/ 12 w 91"/>
                <a:gd name="T39" fmla="*/ 14 h 124"/>
                <a:gd name="T40" fmla="*/ 12 w 91"/>
                <a:gd name="T41" fmla="*/ 108 h 124"/>
                <a:gd name="T42" fmla="*/ 80 w 91"/>
                <a:gd name="T43" fmla="*/ 108 h 124"/>
                <a:gd name="T44" fmla="*/ 80 w 91"/>
                <a:gd name="T45" fmla="*/ 14 h 124"/>
                <a:gd name="T46" fmla="*/ 12 w 91"/>
                <a:gd name="T47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124">
                  <a:moveTo>
                    <a:pt x="1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1" y="5"/>
                    <a:pt x="91" y="10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9"/>
                    <a:pt x="87" y="124"/>
                    <a:pt x="81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5" y="124"/>
                    <a:pt x="0" y="119"/>
                    <a:pt x="0" y="1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lose/>
                  <a:moveTo>
                    <a:pt x="34" y="6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34" y="6"/>
                    <a:pt x="34" y="6"/>
                    <a:pt x="34" y="6"/>
                  </a:cubicBezTo>
                  <a:close/>
                  <a:moveTo>
                    <a:pt x="37" y="111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12" y="14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12" y="1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txBody>
            <a:bodyPr vert="horz" wrap="square" lIns="108642" tIns="54320" rIns="108642" bIns="543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4" name="Freeform 6"/>
            <p:cNvSpPr/>
            <p:nvPr/>
          </p:nvSpPr>
          <p:spPr bwMode="auto">
            <a:xfrm rot="21558981">
              <a:off x="10794474" y="1908122"/>
              <a:ext cx="1060331" cy="455688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dup0" fmla="*/ 8448 w 10000"/>
                <a:gd name="connsiteY0dup0" fmla="*/ 9807 h 10000"/>
                <a:gd name="connsiteX1dup0" fmla="*/ 1220 w 10000"/>
                <a:gd name="connsiteY1dup0" fmla="*/ 9711 h 10000"/>
                <a:gd name="connsiteX2dup0" fmla="*/ 199 w 10000"/>
                <a:gd name="connsiteY2dup0" fmla="*/ 6988 h 10000"/>
                <a:gd name="connsiteX3dup0" fmla="*/ 1470 w 10000"/>
                <a:gd name="connsiteY3dup0" fmla="*/ 4211 h 10000"/>
                <a:gd name="connsiteX4dup0" fmla="*/ 3806 w 10000"/>
                <a:gd name="connsiteY4dup0" fmla="*/ 627 h 10000"/>
                <a:gd name="connsiteX5dup0" fmla="*/ 6684 w 10000"/>
                <a:gd name="connsiteY5dup0" fmla="*/ 2940 h 10000"/>
                <a:gd name="connsiteX6dup0" fmla="*/ 8621 w 10000"/>
                <a:gd name="connsiteY6dup0" fmla="*/ 2867 h 10000"/>
                <a:gd name="connsiteX7dup0" fmla="*/ 9353 w 10000"/>
                <a:gd name="connsiteY7dup0" fmla="*/ 5815 h 10000"/>
                <a:gd name="connsiteX8dup0" fmla="*/ 9841 w 10000"/>
                <a:gd name="connsiteY8dup0" fmla="*/ 8096 h 10000"/>
                <a:gd name="connsiteX9dup0" fmla="*/ 8448 w 10000"/>
                <a:gd name="connsiteY9dup0" fmla="*/ 9807 h 10000"/>
                <a:gd name="connsiteX0dup0dup1" fmla="*/ 8448 w 10000"/>
                <a:gd name="connsiteY0dup0dup1" fmla="*/ 9807 h 10000"/>
                <a:gd name="connsiteX1dup0dup1" fmla="*/ 1220 w 10000"/>
                <a:gd name="connsiteY1dup0dup1" fmla="*/ 9711 h 10000"/>
                <a:gd name="connsiteX2dup0dup1" fmla="*/ 199 w 10000"/>
                <a:gd name="connsiteY2dup0dup1" fmla="*/ 6988 h 10000"/>
                <a:gd name="connsiteX3dup0dup1" fmla="*/ 1638 w 10000"/>
                <a:gd name="connsiteY3dup0dup1" fmla="*/ 4336 h 10000"/>
                <a:gd name="connsiteX4dup0dup1" fmla="*/ 3806 w 10000"/>
                <a:gd name="connsiteY4dup0dup1" fmla="*/ 627 h 10000"/>
                <a:gd name="connsiteX5dup0dup1" fmla="*/ 6684 w 10000"/>
                <a:gd name="connsiteY5dup0dup1" fmla="*/ 2940 h 10000"/>
                <a:gd name="connsiteX6dup0dup1" fmla="*/ 8621 w 10000"/>
                <a:gd name="connsiteY6dup0dup1" fmla="*/ 2867 h 10000"/>
                <a:gd name="connsiteX7dup0dup1" fmla="*/ 9353 w 10000"/>
                <a:gd name="connsiteY7dup0dup1" fmla="*/ 5815 h 10000"/>
                <a:gd name="connsiteX8dup0dup1" fmla="*/ 9841 w 10000"/>
                <a:gd name="connsiteY8dup0dup1" fmla="*/ 8096 h 10000"/>
                <a:gd name="connsiteX9dup0dup1" fmla="*/ 8448 w 10000"/>
                <a:gd name="connsiteY9dup0dup1" fmla="*/ 9807 h 10000"/>
                <a:gd name="connsiteX0dup0dup1dup2" fmla="*/ 8448 w 10000"/>
                <a:gd name="connsiteY0dup0dup1dup2" fmla="*/ 9807 h 10000"/>
                <a:gd name="connsiteX1dup0dup1dup2" fmla="*/ 1220 w 10000"/>
                <a:gd name="connsiteY1dup0dup1dup2" fmla="*/ 9711 h 10000"/>
                <a:gd name="connsiteX2dup0dup1dup2" fmla="*/ 199 w 10000"/>
                <a:gd name="connsiteY2dup0dup1dup2" fmla="*/ 6988 h 10000"/>
                <a:gd name="connsiteX3dup0dup1dup2" fmla="*/ 1638 w 10000"/>
                <a:gd name="connsiteY3dup0dup1dup2" fmla="*/ 4336 h 10000"/>
                <a:gd name="connsiteX4dup0dup1dup2" fmla="*/ 3806 w 10000"/>
                <a:gd name="connsiteY4dup0dup1dup2" fmla="*/ 627 h 10000"/>
                <a:gd name="connsiteX5dup0dup1dup2" fmla="*/ 6684 w 10000"/>
                <a:gd name="connsiteY5dup0dup1dup2" fmla="*/ 2940 h 10000"/>
                <a:gd name="connsiteX6dup0dup1dup2" fmla="*/ 8621 w 10000"/>
                <a:gd name="connsiteY6dup0dup1dup2" fmla="*/ 2867 h 10000"/>
                <a:gd name="connsiteX7dup0dup1dup2" fmla="*/ 9054 w 10000"/>
                <a:gd name="connsiteY7dup0dup1dup2" fmla="*/ 5692 h 10000"/>
                <a:gd name="connsiteX8dup0dup1dup2" fmla="*/ 9841 w 10000"/>
                <a:gd name="connsiteY8dup0dup1dup2" fmla="*/ 8096 h 10000"/>
                <a:gd name="connsiteX9dup0dup1dup2" fmla="*/ 8448 w 10000"/>
                <a:gd name="connsiteY9dup0dup1dup2" fmla="*/ 9807 h 10000"/>
              </a:gdLst>
              <a:ahLst/>
              <a:cxnLst>
                <a:cxn ang="0">
                  <a:pos x="connsiteX0dup0dup1dup2" y="connsiteY0dup0dup1dup2"/>
                </a:cxn>
                <a:cxn ang="0">
                  <a:pos x="connsiteX1dup0dup1dup2" y="connsiteY1dup0dup1dup2"/>
                </a:cxn>
                <a:cxn ang="0">
                  <a:pos x="connsiteX2dup0dup1dup2" y="connsiteY2dup0dup1dup2"/>
                </a:cxn>
                <a:cxn ang="0">
                  <a:pos x="connsiteX3dup0dup1dup2" y="connsiteY3dup0dup1dup2"/>
                </a:cxn>
                <a:cxn ang="0">
                  <a:pos x="connsiteX4dup0dup1dup2" y="connsiteY4dup0dup1dup2"/>
                </a:cxn>
                <a:cxn ang="0">
                  <a:pos x="connsiteX5dup0dup1dup2" y="connsiteY5dup0dup1dup2"/>
                </a:cxn>
                <a:cxn ang="0">
                  <a:pos x="connsiteX6dup0dup1dup2" y="connsiteY6dup0dup1dup2"/>
                </a:cxn>
                <a:cxn ang="0">
                  <a:pos x="connsiteX7dup0dup1dup2" y="connsiteY7dup0dup1dup2"/>
                </a:cxn>
                <a:cxn ang="0">
                  <a:pos x="connsiteX8dup0dup1dup2" y="connsiteY8dup0dup1dup2"/>
                </a:cxn>
                <a:cxn ang="0">
                  <a:pos x="connsiteX9dup0dup1dup2" y="connsiteY9dup0dup1dup2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ysDash"/>
              <a:miter lim="800000"/>
            </a:ln>
          </p:spPr>
          <p:txBody>
            <a:bodyPr vert="horz" wrap="square" lIns="60981" tIns="30493" rIns="60981" bIns="30493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62806">
                <a:defRPr/>
              </a:pPr>
              <a:endParaRPr lang="zh-CN" altLang="en-US" sz="90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5" name="文本框 88"/>
            <p:cNvSpPr txBox="1"/>
            <p:nvPr/>
          </p:nvSpPr>
          <p:spPr>
            <a:xfrm>
              <a:off x="10873403" y="2023512"/>
              <a:ext cx="916715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ctr" defTabSz="1218754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226" name="Freeform 6"/>
            <p:cNvSpPr/>
            <p:nvPr/>
          </p:nvSpPr>
          <p:spPr bwMode="auto">
            <a:xfrm rot="21558981">
              <a:off x="10794474" y="2958564"/>
              <a:ext cx="1060331" cy="455688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dup0" fmla="*/ 8448 w 10000"/>
                <a:gd name="connsiteY0dup0" fmla="*/ 9807 h 10000"/>
                <a:gd name="connsiteX1dup0" fmla="*/ 1220 w 10000"/>
                <a:gd name="connsiteY1dup0" fmla="*/ 9711 h 10000"/>
                <a:gd name="connsiteX2dup0" fmla="*/ 199 w 10000"/>
                <a:gd name="connsiteY2dup0" fmla="*/ 6988 h 10000"/>
                <a:gd name="connsiteX3dup0" fmla="*/ 1470 w 10000"/>
                <a:gd name="connsiteY3dup0" fmla="*/ 4211 h 10000"/>
                <a:gd name="connsiteX4dup0" fmla="*/ 3806 w 10000"/>
                <a:gd name="connsiteY4dup0" fmla="*/ 627 h 10000"/>
                <a:gd name="connsiteX5dup0" fmla="*/ 6684 w 10000"/>
                <a:gd name="connsiteY5dup0" fmla="*/ 2940 h 10000"/>
                <a:gd name="connsiteX6dup0" fmla="*/ 8621 w 10000"/>
                <a:gd name="connsiteY6dup0" fmla="*/ 2867 h 10000"/>
                <a:gd name="connsiteX7dup0" fmla="*/ 9353 w 10000"/>
                <a:gd name="connsiteY7dup0" fmla="*/ 5815 h 10000"/>
                <a:gd name="connsiteX8dup0" fmla="*/ 9841 w 10000"/>
                <a:gd name="connsiteY8dup0" fmla="*/ 8096 h 10000"/>
                <a:gd name="connsiteX9dup0" fmla="*/ 8448 w 10000"/>
                <a:gd name="connsiteY9dup0" fmla="*/ 9807 h 10000"/>
                <a:gd name="connsiteX0dup0dup1" fmla="*/ 8448 w 10000"/>
                <a:gd name="connsiteY0dup0dup1" fmla="*/ 9807 h 10000"/>
                <a:gd name="connsiteX1dup0dup1" fmla="*/ 1220 w 10000"/>
                <a:gd name="connsiteY1dup0dup1" fmla="*/ 9711 h 10000"/>
                <a:gd name="connsiteX2dup0dup1" fmla="*/ 199 w 10000"/>
                <a:gd name="connsiteY2dup0dup1" fmla="*/ 6988 h 10000"/>
                <a:gd name="connsiteX3dup0dup1" fmla="*/ 1638 w 10000"/>
                <a:gd name="connsiteY3dup0dup1" fmla="*/ 4336 h 10000"/>
                <a:gd name="connsiteX4dup0dup1" fmla="*/ 3806 w 10000"/>
                <a:gd name="connsiteY4dup0dup1" fmla="*/ 627 h 10000"/>
                <a:gd name="connsiteX5dup0dup1" fmla="*/ 6684 w 10000"/>
                <a:gd name="connsiteY5dup0dup1" fmla="*/ 2940 h 10000"/>
                <a:gd name="connsiteX6dup0dup1" fmla="*/ 8621 w 10000"/>
                <a:gd name="connsiteY6dup0dup1" fmla="*/ 2867 h 10000"/>
                <a:gd name="connsiteX7dup0dup1" fmla="*/ 9353 w 10000"/>
                <a:gd name="connsiteY7dup0dup1" fmla="*/ 5815 h 10000"/>
                <a:gd name="connsiteX8dup0dup1" fmla="*/ 9841 w 10000"/>
                <a:gd name="connsiteY8dup0dup1" fmla="*/ 8096 h 10000"/>
                <a:gd name="connsiteX9dup0dup1" fmla="*/ 8448 w 10000"/>
                <a:gd name="connsiteY9dup0dup1" fmla="*/ 9807 h 10000"/>
                <a:gd name="connsiteX0dup0dup1dup2" fmla="*/ 8448 w 10000"/>
                <a:gd name="connsiteY0dup0dup1dup2" fmla="*/ 9807 h 10000"/>
                <a:gd name="connsiteX1dup0dup1dup2" fmla="*/ 1220 w 10000"/>
                <a:gd name="connsiteY1dup0dup1dup2" fmla="*/ 9711 h 10000"/>
                <a:gd name="connsiteX2dup0dup1dup2" fmla="*/ 199 w 10000"/>
                <a:gd name="connsiteY2dup0dup1dup2" fmla="*/ 6988 h 10000"/>
                <a:gd name="connsiteX3dup0dup1dup2" fmla="*/ 1638 w 10000"/>
                <a:gd name="connsiteY3dup0dup1dup2" fmla="*/ 4336 h 10000"/>
                <a:gd name="connsiteX4dup0dup1dup2" fmla="*/ 3806 w 10000"/>
                <a:gd name="connsiteY4dup0dup1dup2" fmla="*/ 627 h 10000"/>
                <a:gd name="connsiteX5dup0dup1dup2" fmla="*/ 6684 w 10000"/>
                <a:gd name="connsiteY5dup0dup1dup2" fmla="*/ 2940 h 10000"/>
                <a:gd name="connsiteX6dup0dup1dup2" fmla="*/ 8621 w 10000"/>
                <a:gd name="connsiteY6dup0dup1dup2" fmla="*/ 2867 h 10000"/>
                <a:gd name="connsiteX7dup0dup1dup2" fmla="*/ 9054 w 10000"/>
                <a:gd name="connsiteY7dup0dup1dup2" fmla="*/ 5692 h 10000"/>
                <a:gd name="connsiteX8dup0dup1dup2" fmla="*/ 9841 w 10000"/>
                <a:gd name="connsiteY8dup0dup1dup2" fmla="*/ 8096 h 10000"/>
                <a:gd name="connsiteX9dup0dup1dup2" fmla="*/ 8448 w 10000"/>
                <a:gd name="connsiteY9dup0dup1dup2" fmla="*/ 9807 h 10000"/>
              </a:gdLst>
              <a:ahLst/>
              <a:cxnLst>
                <a:cxn ang="0">
                  <a:pos x="connsiteX0dup0dup1dup2" y="connsiteY0dup0dup1dup2"/>
                </a:cxn>
                <a:cxn ang="0">
                  <a:pos x="connsiteX1dup0dup1dup2" y="connsiteY1dup0dup1dup2"/>
                </a:cxn>
                <a:cxn ang="0">
                  <a:pos x="connsiteX2dup0dup1dup2" y="connsiteY2dup0dup1dup2"/>
                </a:cxn>
                <a:cxn ang="0">
                  <a:pos x="connsiteX3dup0dup1dup2" y="connsiteY3dup0dup1dup2"/>
                </a:cxn>
                <a:cxn ang="0">
                  <a:pos x="connsiteX4dup0dup1dup2" y="connsiteY4dup0dup1dup2"/>
                </a:cxn>
                <a:cxn ang="0">
                  <a:pos x="connsiteX5dup0dup1dup2" y="connsiteY5dup0dup1dup2"/>
                </a:cxn>
                <a:cxn ang="0">
                  <a:pos x="connsiteX6dup0dup1dup2" y="connsiteY6dup0dup1dup2"/>
                </a:cxn>
                <a:cxn ang="0">
                  <a:pos x="connsiteX7dup0dup1dup2" y="connsiteY7dup0dup1dup2"/>
                </a:cxn>
                <a:cxn ang="0">
                  <a:pos x="connsiteX8dup0dup1dup2" y="connsiteY8dup0dup1dup2"/>
                </a:cxn>
                <a:cxn ang="0">
                  <a:pos x="connsiteX9dup0dup1dup2" y="connsiteY9dup0dup1dup2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ysDash"/>
              <a:miter lim="800000"/>
            </a:ln>
          </p:spPr>
          <p:txBody>
            <a:bodyPr vert="horz" wrap="square" lIns="60981" tIns="30493" rIns="60981" bIns="30493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62806">
                <a:defRPr/>
              </a:pPr>
              <a:endParaRPr lang="zh-CN" altLang="en-US" sz="90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7" name="文本框 90"/>
            <p:cNvSpPr txBox="1"/>
            <p:nvPr/>
          </p:nvSpPr>
          <p:spPr>
            <a:xfrm>
              <a:off x="10999294" y="3102685"/>
              <a:ext cx="664936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ctr" defTabSz="1218754"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V</a:t>
              </a:r>
              <a:r>
                <a:rPr lang="en-US" altLang="zh-CN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2X</a:t>
              </a:r>
              <a:endParaRPr lang="zh-CN" altLang="en-US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8" name="Freeform 6"/>
            <p:cNvSpPr/>
            <p:nvPr/>
          </p:nvSpPr>
          <p:spPr bwMode="auto">
            <a:xfrm rot="21558981">
              <a:off x="10794474" y="2433342"/>
              <a:ext cx="1060331" cy="455688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dup0" fmla="*/ 8448 w 10000"/>
                <a:gd name="connsiteY0dup0" fmla="*/ 9807 h 10000"/>
                <a:gd name="connsiteX1dup0" fmla="*/ 1220 w 10000"/>
                <a:gd name="connsiteY1dup0" fmla="*/ 9711 h 10000"/>
                <a:gd name="connsiteX2dup0" fmla="*/ 199 w 10000"/>
                <a:gd name="connsiteY2dup0" fmla="*/ 6988 h 10000"/>
                <a:gd name="connsiteX3dup0" fmla="*/ 1470 w 10000"/>
                <a:gd name="connsiteY3dup0" fmla="*/ 4211 h 10000"/>
                <a:gd name="connsiteX4dup0" fmla="*/ 3806 w 10000"/>
                <a:gd name="connsiteY4dup0" fmla="*/ 627 h 10000"/>
                <a:gd name="connsiteX5dup0" fmla="*/ 6684 w 10000"/>
                <a:gd name="connsiteY5dup0" fmla="*/ 2940 h 10000"/>
                <a:gd name="connsiteX6dup0" fmla="*/ 8621 w 10000"/>
                <a:gd name="connsiteY6dup0" fmla="*/ 2867 h 10000"/>
                <a:gd name="connsiteX7dup0" fmla="*/ 9353 w 10000"/>
                <a:gd name="connsiteY7dup0" fmla="*/ 5815 h 10000"/>
                <a:gd name="connsiteX8dup0" fmla="*/ 9841 w 10000"/>
                <a:gd name="connsiteY8dup0" fmla="*/ 8096 h 10000"/>
                <a:gd name="connsiteX9dup0" fmla="*/ 8448 w 10000"/>
                <a:gd name="connsiteY9dup0" fmla="*/ 9807 h 10000"/>
                <a:gd name="connsiteX0dup0dup1" fmla="*/ 8448 w 10000"/>
                <a:gd name="connsiteY0dup0dup1" fmla="*/ 9807 h 10000"/>
                <a:gd name="connsiteX1dup0dup1" fmla="*/ 1220 w 10000"/>
                <a:gd name="connsiteY1dup0dup1" fmla="*/ 9711 h 10000"/>
                <a:gd name="connsiteX2dup0dup1" fmla="*/ 199 w 10000"/>
                <a:gd name="connsiteY2dup0dup1" fmla="*/ 6988 h 10000"/>
                <a:gd name="connsiteX3dup0dup1" fmla="*/ 1638 w 10000"/>
                <a:gd name="connsiteY3dup0dup1" fmla="*/ 4336 h 10000"/>
                <a:gd name="connsiteX4dup0dup1" fmla="*/ 3806 w 10000"/>
                <a:gd name="connsiteY4dup0dup1" fmla="*/ 627 h 10000"/>
                <a:gd name="connsiteX5dup0dup1" fmla="*/ 6684 w 10000"/>
                <a:gd name="connsiteY5dup0dup1" fmla="*/ 2940 h 10000"/>
                <a:gd name="connsiteX6dup0dup1" fmla="*/ 8621 w 10000"/>
                <a:gd name="connsiteY6dup0dup1" fmla="*/ 2867 h 10000"/>
                <a:gd name="connsiteX7dup0dup1" fmla="*/ 9353 w 10000"/>
                <a:gd name="connsiteY7dup0dup1" fmla="*/ 5815 h 10000"/>
                <a:gd name="connsiteX8dup0dup1" fmla="*/ 9841 w 10000"/>
                <a:gd name="connsiteY8dup0dup1" fmla="*/ 8096 h 10000"/>
                <a:gd name="connsiteX9dup0dup1" fmla="*/ 8448 w 10000"/>
                <a:gd name="connsiteY9dup0dup1" fmla="*/ 9807 h 10000"/>
                <a:gd name="connsiteX0dup0dup1dup2" fmla="*/ 8448 w 10000"/>
                <a:gd name="connsiteY0dup0dup1dup2" fmla="*/ 9807 h 10000"/>
                <a:gd name="connsiteX1dup0dup1dup2" fmla="*/ 1220 w 10000"/>
                <a:gd name="connsiteY1dup0dup1dup2" fmla="*/ 9711 h 10000"/>
                <a:gd name="connsiteX2dup0dup1dup2" fmla="*/ 199 w 10000"/>
                <a:gd name="connsiteY2dup0dup1dup2" fmla="*/ 6988 h 10000"/>
                <a:gd name="connsiteX3dup0dup1dup2" fmla="*/ 1638 w 10000"/>
                <a:gd name="connsiteY3dup0dup1dup2" fmla="*/ 4336 h 10000"/>
                <a:gd name="connsiteX4dup0dup1dup2" fmla="*/ 3806 w 10000"/>
                <a:gd name="connsiteY4dup0dup1dup2" fmla="*/ 627 h 10000"/>
                <a:gd name="connsiteX5dup0dup1dup2" fmla="*/ 6684 w 10000"/>
                <a:gd name="connsiteY5dup0dup1dup2" fmla="*/ 2940 h 10000"/>
                <a:gd name="connsiteX6dup0dup1dup2" fmla="*/ 8621 w 10000"/>
                <a:gd name="connsiteY6dup0dup1dup2" fmla="*/ 2867 h 10000"/>
                <a:gd name="connsiteX7dup0dup1dup2" fmla="*/ 9054 w 10000"/>
                <a:gd name="connsiteY7dup0dup1dup2" fmla="*/ 5692 h 10000"/>
                <a:gd name="connsiteX8dup0dup1dup2" fmla="*/ 9841 w 10000"/>
                <a:gd name="connsiteY8dup0dup1dup2" fmla="*/ 8096 h 10000"/>
                <a:gd name="connsiteX9dup0dup1dup2" fmla="*/ 8448 w 10000"/>
                <a:gd name="connsiteY9dup0dup1dup2" fmla="*/ 9807 h 10000"/>
              </a:gdLst>
              <a:ahLst/>
              <a:cxnLst>
                <a:cxn ang="0">
                  <a:pos x="connsiteX0dup0dup1dup2" y="connsiteY0dup0dup1dup2"/>
                </a:cxn>
                <a:cxn ang="0">
                  <a:pos x="connsiteX1dup0dup1dup2" y="connsiteY1dup0dup1dup2"/>
                </a:cxn>
                <a:cxn ang="0">
                  <a:pos x="connsiteX2dup0dup1dup2" y="connsiteY2dup0dup1dup2"/>
                </a:cxn>
                <a:cxn ang="0">
                  <a:pos x="connsiteX3dup0dup1dup2" y="connsiteY3dup0dup1dup2"/>
                </a:cxn>
                <a:cxn ang="0">
                  <a:pos x="connsiteX4dup0dup1dup2" y="connsiteY4dup0dup1dup2"/>
                </a:cxn>
                <a:cxn ang="0">
                  <a:pos x="connsiteX5dup0dup1dup2" y="connsiteY5dup0dup1dup2"/>
                </a:cxn>
                <a:cxn ang="0">
                  <a:pos x="connsiteX6dup0dup1dup2" y="connsiteY6dup0dup1dup2"/>
                </a:cxn>
                <a:cxn ang="0">
                  <a:pos x="connsiteX7dup0dup1dup2" y="connsiteY7dup0dup1dup2"/>
                </a:cxn>
                <a:cxn ang="0">
                  <a:pos x="connsiteX8dup0dup1dup2" y="connsiteY8dup0dup1dup2"/>
                </a:cxn>
                <a:cxn ang="0">
                  <a:pos x="connsiteX9dup0dup1dup2" y="connsiteY9dup0dup1dup2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ysDash"/>
              <a:miter lim="800000"/>
            </a:ln>
          </p:spPr>
          <p:txBody>
            <a:bodyPr vert="horz" wrap="square" lIns="60981" tIns="30493" rIns="60981" bIns="30493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62806">
                <a:defRPr/>
              </a:pPr>
              <a:endParaRPr lang="zh-CN" altLang="en-US" sz="90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29" name="文本框 92"/>
            <p:cNvSpPr txBox="1"/>
            <p:nvPr/>
          </p:nvSpPr>
          <p:spPr>
            <a:xfrm>
              <a:off x="10761356" y="2575273"/>
              <a:ext cx="1178126" cy="3003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ctr" defTabSz="1218754">
                <a:defRPr/>
              </a:pPr>
              <a:r>
                <a:rPr lang="en-US" altLang="zh-CN" sz="1050" kern="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IIoT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cxnSp>
          <p:nvCxnSpPr>
            <p:cNvPr id="230" name="直接连接符 93"/>
            <p:cNvCxnSpPr>
              <a:endCxn id="226" idx="3"/>
            </p:cNvCxnSpPr>
            <p:nvPr/>
          </p:nvCxnSpPr>
          <p:spPr>
            <a:xfrm>
              <a:off x="10294294" y="2935857"/>
              <a:ext cx="673524" cy="224549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cxnSp>
          <p:nvCxnSpPr>
            <p:cNvPr id="231" name="直接连接符 101"/>
            <p:cNvCxnSpPr/>
            <p:nvPr/>
          </p:nvCxnSpPr>
          <p:spPr>
            <a:xfrm flipV="1">
              <a:off x="10272646" y="2263269"/>
              <a:ext cx="559343" cy="283655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sp>
          <p:nvSpPr>
            <p:cNvPr id="233" name="文本框 34"/>
            <p:cNvSpPr txBox="1"/>
            <p:nvPr/>
          </p:nvSpPr>
          <p:spPr>
            <a:xfrm>
              <a:off x="8133724" y="1664341"/>
              <a:ext cx="1256352" cy="30772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>
              <a:spAutoFit/>
            </a:bodyPr>
            <a:lstStyle/>
            <a:p>
              <a:pPr algn="ctr" defTabSz="1218682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5GC</a:t>
              </a:r>
            </a:p>
          </p:txBody>
        </p:sp>
        <p:sp>
          <p:nvSpPr>
            <p:cNvPr id="236" name="矩形 146"/>
            <p:cNvSpPr/>
            <p:nvPr/>
          </p:nvSpPr>
          <p:spPr>
            <a:xfrm>
              <a:off x="7762486" y="2957282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AMF</a:t>
              </a:r>
            </a:p>
          </p:txBody>
        </p:sp>
        <p:sp>
          <p:nvSpPr>
            <p:cNvPr id="237" name="矩形 160"/>
            <p:cNvSpPr/>
            <p:nvPr/>
          </p:nvSpPr>
          <p:spPr>
            <a:xfrm>
              <a:off x="8321822" y="2957282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UPF</a:t>
              </a:r>
            </a:p>
          </p:txBody>
        </p:sp>
        <p:sp>
          <p:nvSpPr>
            <p:cNvPr id="238" name="矩形 161"/>
            <p:cNvSpPr/>
            <p:nvPr/>
          </p:nvSpPr>
          <p:spPr>
            <a:xfrm>
              <a:off x="8881157" y="2957282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UDM</a:t>
              </a:r>
            </a:p>
          </p:txBody>
        </p:sp>
        <p:sp>
          <p:nvSpPr>
            <p:cNvPr id="241" name="矩形 202"/>
            <p:cNvSpPr/>
            <p:nvPr/>
          </p:nvSpPr>
          <p:spPr>
            <a:xfrm>
              <a:off x="7755219" y="2590630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AMF</a:t>
              </a:r>
            </a:p>
          </p:txBody>
        </p:sp>
        <p:sp>
          <p:nvSpPr>
            <p:cNvPr id="242" name="矩形 203"/>
            <p:cNvSpPr/>
            <p:nvPr/>
          </p:nvSpPr>
          <p:spPr>
            <a:xfrm>
              <a:off x="8314555" y="2590630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UPF</a:t>
              </a:r>
            </a:p>
          </p:txBody>
        </p:sp>
        <p:sp>
          <p:nvSpPr>
            <p:cNvPr id="243" name="矩形 204"/>
            <p:cNvSpPr/>
            <p:nvPr/>
          </p:nvSpPr>
          <p:spPr>
            <a:xfrm>
              <a:off x="8873890" y="2590630"/>
              <a:ext cx="485311" cy="21109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6350">
              <a:noFill/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 defTabSz="1218682"/>
              <a:r>
                <a:rPr lang="en-US" altLang="zh-CN" sz="7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UDM</a:t>
              </a:r>
            </a:p>
          </p:txBody>
        </p:sp>
        <p:sp>
          <p:nvSpPr>
            <p:cNvPr id="245" name="矩形 207"/>
            <p:cNvSpPr/>
            <p:nvPr/>
          </p:nvSpPr>
          <p:spPr>
            <a:xfrm>
              <a:off x="7742307" y="2208646"/>
              <a:ext cx="485311" cy="21595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9525">
              <a:noFill/>
              <a:prstDash val="sysDash"/>
            </a:ln>
          </p:spPr>
          <p:txBody>
            <a:bodyPr wrap="square" lIns="121868" tIns="60933" rIns="121868" bIns="60933" rtlCol="0" anchor="ctr">
              <a:noAutofit/>
            </a:bodyPr>
            <a:lstStyle/>
            <a:p>
              <a:pPr algn="ctr" defTabSz="1218682"/>
              <a:r>
                <a:rPr lang="en-US" altLang="zh-CN" sz="7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AMF</a:t>
              </a:r>
            </a:p>
          </p:txBody>
        </p:sp>
        <p:sp>
          <p:nvSpPr>
            <p:cNvPr id="246" name="矩形 208"/>
            <p:cNvSpPr/>
            <p:nvPr/>
          </p:nvSpPr>
          <p:spPr>
            <a:xfrm>
              <a:off x="8301643" y="2208646"/>
              <a:ext cx="485311" cy="21595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9525">
              <a:noFill/>
              <a:prstDash val="sysDash"/>
            </a:ln>
          </p:spPr>
          <p:txBody>
            <a:bodyPr wrap="square" lIns="121868" tIns="60933" rIns="121868" bIns="60933" rtlCol="0" anchor="ctr">
              <a:noAutofit/>
            </a:bodyPr>
            <a:lstStyle/>
            <a:p>
              <a:pPr algn="ctr" defTabSz="1218682"/>
              <a:r>
                <a:rPr lang="en-US" altLang="zh-CN" sz="7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UPF</a:t>
              </a:r>
            </a:p>
          </p:txBody>
        </p:sp>
        <p:sp>
          <p:nvSpPr>
            <p:cNvPr id="247" name="矩形 209"/>
            <p:cNvSpPr/>
            <p:nvPr/>
          </p:nvSpPr>
          <p:spPr>
            <a:xfrm>
              <a:off x="8860978" y="2208646"/>
              <a:ext cx="485311" cy="21595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9525">
              <a:noFill/>
              <a:prstDash val="sysDash"/>
            </a:ln>
          </p:spPr>
          <p:txBody>
            <a:bodyPr wrap="square" lIns="121868" tIns="60933" rIns="121868" bIns="60933" rtlCol="0" anchor="ctr">
              <a:noAutofit/>
            </a:bodyPr>
            <a:lstStyle/>
            <a:p>
              <a:pPr algn="ctr" defTabSz="1218682"/>
              <a:r>
                <a:rPr lang="en-US" altLang="zh-CN" sz="7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+mn-lt"/>
                </a:rPr>
                <a:t>UDM</a:t>
              </a:r>
            </a:p>
          </p:txBody>
        </p:sp>
        <p:sp>
          <p:nvSpPr>
            <p:cNvPr id="248" name="Freeform 69"/>
            <p:cNvSpPr>
              <a:spLocks noEditPoints="1"/>
            </p:cNvSpPr>
            <p:nvPr/>
          </p:nvSpPr>
          <p:spPr bwMode="auto">
            <a:xfrm>
              <a:off x="999898" y="3105442"/>
              <a:ext cx="358761" cy="294836"/>
            </a:xfrm>
            <a:custGeom>
              <a:avLst/>
              <a:gdLst/>
              <a:ahLst/>
              <a:cxnLst>
                <a:cxn ang="0">
                  <a:pos x="14373" y="10762"/>
                </a:cxn>
                <a:cxn ang="0">
                  <a:pos x="13787" y="11153"/>
                </a:cxn>
                <a:cxn ang="0">
                  <a:pos x="12125" y="10957"/>
                </a:cxn>
                <a:cxn ang="0">
                  <a:pos x="12027" y="9392"/>
                </a:cxn>
                <a:cxn ang="0">
                  <a:pos x="3911" y="10762"/>
                </a:cxn>
                <a:cxn ang="0">
                  <a:pos x="3324" y="11153"/>
                </a:cxn>
                <a:cxn ang="0">
                  <a:pos x="1663" y="10957"/>
                </a:cxn>
                <a:cxn ang="0">
                  <a:pos x="1565" y="9392"/>
                </a:cxn>
                <a:cxn ang="0">
                  <a:pos x="978" y="7142"/>
                </a:cxn>
                <a:cxn ang="0">
                  <a:pos x="2151" y="3522"/>
                </a:cxn>
                <a:cxn ang="0">
                  <a:pos x="98" y="3032"/>
                </a:cxn>
                <a:cxn ang="0">
                  <a:pos x="98" y="1859"/>
                </a:cxn>
                <a:cxn ang="0">
                  <a:pos x="2054" y="1859"/>
                </a:cxn>
                <a:cxn ang="0">
                  <a:pos x="2346" y="3032"/>
                </a:cxn>
                <a:cxn ang="0">
                  <a:pos x="3423" y="196"/>
                </a:cxn>
                <a:cxn ang="0">
                  <a:pos x="7138" y="0"/>
                </a:cxn>
                <a:cxn ang="0">
                  <a:pos x="12125" y="0"/>
                </a:cxn>
                <a:cxn ang="0">
                  <a:pos x="13005" y="782"/>
                </a:cxn>
                <a:cxn ang="0">
                  <a:pos x="13787" y="2055"/>
                </a:cxn>
                <a:cxn ang="0">
                  <a:pos x="15645" y="1761"/>
                </a:cxn>
                <a:cxn ang="0">
                  <a:pos x="16036" y="2837"/>
                </a:cxn>
                <a:cxn ang="0">
                  <a:pos x="14373" y="3131"/>
                </a:cxn>
                <a:cxn ang="0">
                  <a:pos x="14765" y="5478"/>
                </a:cxn>
                <a:cxn ang="0">
                  <a:pos x="14862" y="8316"/>
                </a:cxn>
                <a:cxn ang="0">
                  <a:pos x="8800" y="685"/>
                </a:cxn>
                <a:cxn ang="0">
                  <a:pos x="4204" y="685"/>
                </a:cxn>
                <a:cxn ang="0">
                  <a:pos x="3520" y="979"/>
                </a:cxn>
                <a:cxn ang="0">
                  <a:pos x="3520" y="3032"/>
                </a:cxn>
                <a:cxn ang="0">
                  <a:pos x="12222" y="782"/>
                </a:cxn>
                <a:cxn ang="0">
                  <a:pos x="8800" y="685"/>
                </a:cxn>
                <a:cxn ang="0">
                  <a:pos x="1955" y="5675"/>
                </a:cxn>
                <a:cxn ang="0">
                  <a:pos x="1663" y="6946"/>
                </a:cxn>
                <a:cxn ang="0">
                  <a:pos x="2738" y="7631"/>
                </a:cxn>
                <a:cxn ang="0">
                  <a:pos x="3814" y="6946"/>
                </a:cxn>
                <a:cxn ang="0">
                  <a:pos x="3520" y="5675"/>
                </a:cxn>
                <a:cxn ang="0">
                  <a:pos x="12907" y="5381"/>
                </a:cxn>
                <a:cxn ang="0">
                  <a:pos x="11832" y="6066"/>
                </a:cxn>
                <a:cxn ang="0">
                  <a:pos x="12125" y="7337"/>
                </a:cxn>
                <a:cxn ang="0">
                  <a:pos x="13396" y="7533"/>
                </a:cxn>
                <a:cxn ang="0">
                  <a:pos x="14081" y="6555"/>
                </a:cxn>
                <a:cxn ang="0">
                  <a:pos x="13396" y="5478"/>
                </a:cxn>
                <a:cxn ang="0">
                  <a:pos x="5084" y="5675"/>
                </a:cxn>
                <a:cxn ang="0">
                  <a:pos x="4791" y="6066"/>
                </a:cxn>
                <a:cxn ang="0">
                  <a:pos x="4987" y="7240"/>
                </a:cxn>
                <a:cxn ang="0">
                  <a:pos x="10462" y="7436"/>
                </a:cxn>
                <a:cxn ang="0">
                  <a:pos x="10853" y="7142"/>
                </a:cxn>
                <a:cxn ang="0">
                  <a:pos x="10853" y="5870"/>
                </a:cxn>
                <a:cxn ang="0">
                  <a:pos x="10462" y="5577"/>
                </a:cxn>
              </a:cxnLst>
              <a:rect l="0" t="0" r="r" b="b"/>
              <a:pathLst>
                <a:path w="16036" h="11153">
                  <a:moveTo>
                    <a:pt x="14373" y="9392"/>
                  </a:moveTo>
                  <a:lnTo>
                    <a:pt x="14373" y="10566"/>
                  </a:lnTo>
                  <a:lnTo>
                    <a:pt x="14373" y="10762"/>
                  </a:lnTo>
                  <a:lnTo>
                    <a:pt x="14178" y="10957"/>
                  </a:lnTo>
                  <a:lnTo>
                    <a:pt x="13982" y="11153"/>
                  </a:lnTo>
                  <a:lnTo>
                    <a:pt x="13787" y="11153"/>
                  </a:lnTo>
                  <a:lnTo>
                    <a:pt x="12613" y="11153"/>
                  </a:lnTo>
                  <a:lnTo>
                    <a:pt x="12321" y="11153"/>
                  </a:lnTo>
                  <a:lnTo>
                    <a:pt x="12125" y="10957"/>
                  </a:lnTo>
                  <a:lnTo>
                    <a:pt x="12027" y="10762"/>
                  </a:lnTo>
                  <a:lnTo>
                    <a:pt x="12027" y="10566"/>
                  </a:lnTo>
                  <a:lnTo>
                    <a:pt x="12027" y="9392"/>
                  </a:lnTo>
                  <a:lnTo>
                    <a:pt x="3911" y="9392"/>
                  </a:lnTo>
                  <a:lnTo>
                    <a:pt x="3911" y="10566"/>
                  </a:lnTo>
                  <a:lnTo>
                    <a:pt x="3911" y="10762"/>
                  </a:lnTo>
                  <a:lnTo>
                    <a:pt x="3715" y="10957"/>
                  </a:lnTo>
                  <a:lnTo>
                    <a:pt x="3618" y="11153"/>
                  </a:lnTo>
                  <a:lnTo>
                    <a:pt x="3324" y="11153"/>
                  </a:lnTo>
                  <a:lnTo>
                    <a:pt x="2151" y="11153"/>
                  </a:lnTo>
                  <a:lnTo>
                    <a:pt x="1858" y="11153"/>
                  </a:lnTo>
                  <a:lnTo>
                    <a:pt x="1663" y="10957"/>
                  </a:lnTo>
                  <a:lnTo>
                    <a:pt x="1565" y="10762"/>
                  </a:lnTo>
                  <a:lnTo>
                    <a:pt x="1565" y="10566"/>
                  </a:lnTo>
                  <a:lnTo>
                    <a:pt x="1565" y="9392"/>
                  </a:lnTo>
                  <a:lnTo>
                    <a:pt x="1271" y="9392"/>
                  </a:lnTo>
                  <a:lnTo>
                    <a:pt x="1075" y="8316"/>
                  </a:lnTo>
                  <a:lnTo>
                    <a:pt x="978" y="7142"/>
                  </a:lnTo>
                  <a:lnTo>
                    <a:pt x="978" y="6066"/>
                  </a:lnTo>
                  <a:lnTo>
                    <a:pt x="1271" y="4892"/>
                  </a:lnTo>
                  <a:lnTo>
                    <a:pt x="2151" y="3522"/>
                  </a:lnTo>
                  <a:lnTo>
                    <a:pt x="1663" y="3131"/>
                  </a:lnTo>
                  <a:lnTo>
                    <a:pt x="294" y="3131"/>
                  </a:lnTo>
                  <a:lnTo>
                    <a:pt x="98" y="3032"/>
                  </a:lnTo>
                  <a:lnTo>
                    <a:pt x="0" y="2837"/>
                  </a:lnTo>
                  <a:lnTo>
                    <a:pt x="0" y="2055"/>
                  </a:lnTo>
                  <a:lnTo>
                    <a:pt x="98" y="1859"/>
                  </a:lnTo>
                  <a:lnTo>
                    <a:pt x="294" y="1761"/>
                  </a:lnTo>
                  <a:lnTo>
                    <a:pt x="1858" y="1761"/>
                  </a:lnTo>
                  <a:lnTo>
                    <a:pt x="2054" y="1859"/>
                  </a:lnTo>
                  <a:lnTo>
                    <a:pt x="2151" y="2055"/>
                  </a:lnTo>
                  <a:lnTo>
                    <a:pt x="2151" y="2740"/>
                  </a:lnTo>
                  <a:lnTo>
                    <a:pt x="2346" y="3032"/>
                  </a:lnTo>
                  <a:lnTo>
                    <a:pt x="2934" y="782"/>
                  </a:lnTo>
                  <a:lnTo>
                    <a:pt x="3129" y="391"/>
                  </a:lnTo>
                  <a:lnTo>
                    <a:pt x="3423" y="196"/>
                  </a:lnTo>
                  <a:lnTo>
                    <a:pt x="3814" y="0"/>
                  </a:lnTo>
                  <a:lnTo>
                    <a:pt x="4204" y="0"/>
                  </a:lnTo>
                  <a:lnTo>
                    <a:pt x="7138" y="0"/>
                  </a:lnTo>
                  <a:lnTo>
                    <a:pt x="8800" y="0"/>
                  </a:lnTo>
                  <a:lnTo>
                    <a:pt x="11733" y="0"/>
                  </a:lnTo>
                  <a:lnTo>
                    <a:pt x="12125" y="0"/>
                  </a:lnTo>
                  <a:lnTo>
                    <a:pt x="12516" y="196"/>
                  </a:lnTo>
                  <a:lnTo>
                    <a:pt x="12809" y="391"/>
                  </a:lnTo>
                  <a:lnTo>
                    <a:pt x="13005" y="782"/>
                  </a:lnTo>
                  <a:lnTo>
                    <a:pt x="13592" y="3032"/>
                  </a:lnTo>
                  <a:lnTo>
                    <a:pt x="13787" y="2740"/>
                  </a:lnTo>
                  <a:lnTo>
                    <a:pt x="13787" y="2055"/>
                  </a:lnTo>
                  <a:lnTo>
                    <a:pt x="13885" y="1859"/>
                  </a:lnTo>
                  <a:lnTo>
                    <a:pt x="14081" y="1761"/>
                  </a:lnTo>
                  <a:lnTo>
                    <a:pt x="15645" y="1761"/>
                  </a:lnTo>
                  <a:lnTo>
                    <a:pt x="15938" y="1859"/>
                  </a:lnTo>
                  <a:lnTo>
                    <a:pt x="16036" y="2055"/>
                  </a:lnTo>
                  <a:lnTo>
                    <a:pt x="16036" y="2837"/>
                  </a:lnTo>
                  <a:lnTo>
                    <a:pt x="15938" y="3032"/>
                  </a:lnTo>
                  <a:lnTo>
                    <a:pt x="15645" y="3131"/>
                  </a:lnTo>
                  <a:lnTo>
                    <a:pt x="14373" y="3131"/>
                  </a:lnTo>
                  <a:lnTo>
                    <a:pt x="13787" y="3522"/>
                  </a:lnTo>
                  <a:lnTo>
                    <a:pt x="14667" y="4892"/>
                  </a:lnTo>
                  <a:lnTo>
                    <a:pt x="14765" y="5478"/>
                  </a:lnTo>
                  <a:lnTo>
                    <a:pt x="14961" y="6066"/>
                  </a:lnTo>
                  <a:lnTo>
                    <a:pt x="15058" y="7142"/>
                  </a:lnTo>
                  <a:lnTo>
                    <a:pt x="14862" y="8316"/>
                  </a:lnTo>
                  <a:lnTo>
                    <a:pt x="14667" y="9392"/>
                  </a:lnTo>
                  <a:lnTo>
                    <a:pt x="14373" y="9392"/>
                  </a:lnTo>
                  <a:close/>
                  <a:moveTo>
                    <a:pt x="8800" y="685"/>
                  </a:moveTo>
                  <a:lnTo>
                    <a:pt x="8018" y="685"/>
                  </a:lnTo>
                  <a:lnTo>
                    <a:pt x="7138" y="685"/>
                  </a:lnTo>
                  <a:lnTo>
                    <a:pt x="4204" y="685"/>
                  </a:lnTo>
                  <a:lnTo>
                    <a:pt x="3911" y="685"/>
                  </a:lnTo>
                  <a:lnTo>
                    <a:pt x="3715" y="782"/>
                  </a:lnTo>
                  <a:lnTo>
                    <a:pt x="3520" y="979"/>
                  </a:lnTo>
                  <a:lnTo>
                    <a:pt x="3129" y="2837"/>
                  </a:lnTo>
                  <a:lnTo>
                    <a:pt x="3031" y="3032"/>
                  </a:lnTo>
                  <a:lnTo>
                    <a:pt x="3520" y="3032"/>
                  </a:lnTo>
                  <a:lnTo>
                    <a:pt x="12907" y="3032"/>
                  </a:lnTo>
                  <a:lnTo>
                    <a:pt x="12418" y="979"/>
                  </a:lnTo>
                  <a:lnTo>
                    <a:pt x="12222" y="782"/>
                  </a:lnTo>
                  <a:lnTo>
                    <a:pt x="12027" y="685"/>
                  </a:lnTo>
                  <a:lnTo>
                    <a:pt x="11733" y="685"/>
                  </a:lnTo>
                  <a:lnTo>
                    <a:pt x="8800" y="685"/>
                  </a:lnTo>
                  <a:close/>
                  <a:moveTo>
                    <a:pt x="2738" y="5381"/>
                  </a:moveTo>
                  <a:lnTo>
                    <a:pt x="2346" y="5478"/>
                  </a:lnTo>
                  <a:lnTo>
                    <a:pt x="1955" y="5675"/>
                  </a:lnTo>
                  <a:lnTo>
                    <a:pt x="1663" y="6066"/>
                  </a:lnTo>
                  <a:lnTo>
                    <a:pt x="1565" y="6555"/>
                  </a:lnTo>
                  <a:lnTo>
                    <a:pt x="1663" y="6946"/>
                  </a:lnTo>
                  <a:lnTo>
                    <a:pt x="1955" y="7337"/>
                  </a:lnTo>
                  <a:lnTo>
                    <a:pt x="2346" y="7533"/>
                  </a:lnTo>
                  <a:lnTo>
                    <a:pt x="2738" y="7631"/>
                  </a:lnTo>
                  <a:lnTo>
                    <a:pt x="3226" y="7533"/>
                  </a:lnTo>
                  <a:lnTo>
                    <a:pt x="3520" y="7337"/>
                  </a:lnTo>
                  <a:lnTo>
                    <a:pt x="3814" y="6946"/>
                  </a:lnTo>
                  <a:lnTo>
                    <a:pt x="3911" y="6555"/>
                  </a:lnTo>
                  <a:lnTo>
                    <a:pt x="3814" y="6066"/>
                  </a:lnTo>
                  <a:lnTo>
                    <a:pt x="3520" y="5675"/>
                  </a:lnTo>
                  <a:lnTo>
                    <a:pt x="3226" y="5478"/>
                  </a:lnTo>
                  <a:lnTo>
                    <a:pt x="2738" y="5381"/>
                  </a:lnTo>
                  <a:close/>
                  <a:moveTo>
                    <a:pt x="12907" y="5381"/>
                  </a:moveTo>
                  <a:lnTo>
                    <a:pt x="12516" y="5478"/>
                  </a:lnTo>
                  <a:lnTo>
                    <a:pt x="12125" y="5675"/>
                  </a:lnTo>
                  <a:lnTo>
                    <a:pt x="11832" y="6066"/>
                  </a:lnTo>
                  <a:lnTo>
                    <a:pt x="11733" y="6555"/>
                  </a:lnTo>
                  <a:lnTo>
                    <a:pt x="11832" y="6946"/>
                  </a:lnTo>
                  <a:lnTo>
                    <a:pt x="12125" y="7337"/>
                  </a:lnTo>
                  <a:lnTo>
                    <a:pt x="12516" y="7533"/>
                  </a:lnTo>
                  <a:lnTo>
                    <a:pt x="12907" y="7631"/>
                  </a:lnTo>
                  <a:lnTo>
                    <a:pt x="13396" y="7533"/>
                  </a:lnTo>
                  <a:lnTo>
                    <a:pt x="13690" y="7337"/>
                  </a:lnTo>
                  <a:lnTo>
                    <a:pt x="13982" y="6946"/>
                  </a:lnTo>
                  <a:lnTo>
                    <a:pt x="14081" y="6555"/>
                  </a:lnTo>
                  <a:lnTo>
                    <a:pt x="13982" y="6066"/>
                  </a:lnTo>
                  <a:lnTo>
                    <a:pt x="13690" y="5675"/>
                  </a:lnTo>
                  <a:lnTo>
                    <a:pt x="13396" y="5478"/>
                  </a:lnTo>
                  <a:lnTo>
                    <a:pt x="12907" y="5381"/>
                  </a:lnTo>
                  <a:close/>
                  <a:moveTo>
                    <a:pt x="5280" y="5577"/>
                  </a:moveTo>
                  <a:lnTo>
                    <a:pt x="5084" y="5675"/>
                  </a:lnTo>
                  <a:lnTo>
                    <a:pt x="4987" y="5772"/>
                  </a:lnTo>
                  <a:lnTo>
                    <a:pt x="4889" y="5870"/>
                  </a:lnTo>
                  <a:lnTo>
                    <a:pt x="4791" y="6066"/>
                  </a:lnTo>
                  <a:lnTo>
                    <a:pt x="4791" y="6946"/>
                  </a:lnTo>
                  <a:lnTo>
                    <a:pt x="4889" y="7142"/>
                  </a:lnTo>
                  <a:lnTo>
                    <a:pt x="4987" y="7240"/>
                  </a:lnTo>
                  <a:lnTo>
                    <a:pt x="5084" y="7337"/>
                  </a:lnTo>
                  <a:lnTo>
                    <a:pt x="5280" y="7436"/>
                  </a:lnTo>
                  <a:lnTo>
                    <a:pt x="10462" y="7436"/>
                  </a:lnTo>
                  <a:lnTo>
                    <a:pt x="10658" y="7337"/>
                  </a:lnTo>
                  <a:lnTo>
                    <a:pt x="10756" y="7240"/>
                  </a:lnTo>
                  <a:lnTo>
                    <a:pt x="10853" y="7142"/>
                  </a:lnTo>
                  <a:lnTo>
                    <a:pt x="10952" y="6946"/>
                  </a:lnTo>
                  <a:lnTo>
                    <a:pt x="10952" y="6066"/>
                  </a:lnTo>
                  <a:lnTo>
                    <a:pt x="10853" y="5870"/>
                  </a:lnTo>
                  <a:lnTo>
                    <a:pt x="10756" y="5772"/>
                  </a:lnTo>
                  <a:lnTo>
                    <a:pt x="10658" y="5675"/>
                  </a:lnTo>
                  <a:lnTo>
                    <a:pt x="10462" y="5577"/>
                  </a:lnTo>
                  <a:lnTo>
                    <a:pt x="5280" y="557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round/>
            </a:ln>
          </p:spPr>
          <p:txBody>
            <a:bodyPr vert="horz" wrap="square" lIns="162528" tIns="81264" rIns="162528" bIns="81264" numCol="1" anchor="t" anchorCtr="0" compatLnSpc="1">
              <a:prstTxWarp prst="textNoShape">
                <a:avLst/>
              </a:prstTxWarp>
            </a:bodyPr>
            <a:lstStyle/>
            <a:p>
              <a:pPr defTabSz="1218682"/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49" name="Rectangle 177"/>
            <p:cNvSpPr/>
            <p:nvPr/>
          </p:nvSpPr>
          <p:spPr>
            <a:xfrm>
              <a:off x="3844933" y="2013974"/>
              <a:ext cx="892985" cy="185073"/>
            </a:xfrm>
            <a:prstGeom prst="rect">
              <a:avLst/>
            </a:prstGeom>
            <a:noFill/>
            <a:ln w="9525" cap="flat" cmpd="sng" algn="ctr">
              <a:noFill/>
              <a:prstDash val="sysDash"/>
              <a:headEnd type="none" w="med" len="med"/>
              <a:tailEnd type="none" w="med" len="med"/>
            </a:ln>
          </p:spPr>
          <p:txBody>
            <a:bodyPr vert="horz" wrap="none" lIns="121799" tIns="60897" rIns="121799" bIns="60897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1218754"/>
              <a:r>
                <a:rPr lang="en-US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  <a:sym typeface="Arial"/>
                </a:rPr>
                <a:t>MEC</a:t>
              </a:r>
            </a:p>
          </p:txBody>
        </p:sp>
        <p:sp>
          <p:nvSpPr>
            <p:cNvPr id="250" name="Oval 245"/>
            <p:cNvSpPr/>
            <p:nvPr/>
          </p:nvSpPr>
          <p:spPr bwMode="auto">
            <a:xfrm>
              <a:off x="5380984" y="2512162"/>
              <a:ext cx="1562723" cy="47666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miter lim="800000"/>
            </a:ln>
          </p:spPr>
          <p:txBody>
            <a:bodyPr vert="horz" wrap="square" lIns="68216" tIns="34117" rIns="68216" bIns="3411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8682" eaLnBrk="0" hangingPunct="0"/>
              <a:endParaRPr lang="en-US" sz="20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pic>
          <p:nvPicPr>
            <p:cNvPr id="251" name="Picture 5" descr="绘图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5190200" y="2590978"/>
              <a:ext cx="260378" cy="274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52" name="Freeform 20"/>
            <p:cNvSpPr>
              <a:spLocks noEditPoints="1"/>
            </p:cNvSpPr>
            <p:nvPr/>
          </p:nvSpPr>
          <p:spPr bwMode="auto">
            <a:xfrm>
              <a:off x="3955751" y="2389125"/>
              <a:ext cx="749906" cy="448504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6" y="32"/>
                </a:cxn>
                <a:cxn ang="0">
                  <a:pos x="428" y="88"/>
                </a:cxn>
                <a:cxn ang="0">
                  <a:pos x="448" y="112"/>
                </a:cxn>
                <a:cxn ang="0">
                  <a:pos x="476" y="114"/>
                </a:cxn>
                <a:cxn ang="0">
                  <a:pos x="514" y="128"/>
                </a:cxn>
                <a:cxn ang="0">
                  <a:pos x="546" y="152"/>
                </a:cxn>
                <a:cxn ang="0">
                  <a:pos x="570" y="186"/>
                </a:cxn>
                <a:cxn ang="0">
                  <a:pos x="584" y="224"/>
                </a:cxn>
                <a:cxn ang="0">
                  <a:pos x="586" y="252"/>
                </a:cxn>
                <a:cxn ang="0">
                  <a:pos x="580" y="294"/>
                </a:cxn>
                <a:cxn ang="0">
                  <a:pos x="562" y="330"/>
                </a:cxn>
                <a:cxn ang="0">
                  <a:pos x="536" y="360"/>
                </a:cxn>
                <a:cxn ang="0">
                  <a:pos x="502" y="380"/>
                </a:cxn>
                <a:cxn ang="0">
                  <a:pos x="462" y="390"/>
                </a:cxn>
                <a:cxn ang="0">
                  <a:pos x="442" y="158"/>
                </a:cxn>
                <a:cxn ang="0">
                  <a:pos x="116" y="392"/>
                </a:cxn>
                <a:cxn ang="0">
                  <a:pos x="92" y="388"/>
                </a:cxn>
                <a:cxn ang="0">
                  <a:pos x="34" y="358"/>
                </a:cxn>
                <a:cxn ang="0">
                  <a:pos x="2" y="298"/>
                </a:cxn>
                <a:cxn ang="0">
                  <a:pos x="0" y="274"/>
                </a:cxn>
                <a:cxn ang="0">
                  <a:pos x="16" y="216"/>
                </a:cxn>
                <a:cxn ang="0">
                  <a:pos x="58" y="174"/>
                </a:cxn>
                <a:cxn ang="0">
                  <a:pos x="98" y="160"/>
                </a:cxn>
                <a:cxn ang="0">
                  <a:pos x="110" y="112"/>
                </a:cxn>
                <a:cxn ang="0">
                  <a:pos x="134" y="70"/>
                </a:cxn>
                <a:cxn ang="0">
                  <a:pos x="168" y="36"/>
                </a:cxn>
                <a:cxn ang="0">
                  <a:pos x="210" y="14"/>
                </a:cxn>
                <a:cxn ang="0">
                  <a:pos x="258" y="2"/>
                </a:cxn>
                <a:cxn ang="0">
                  <a:pos x="180" y="262"/>
                </a:cxn>
                <a:cxn ang="0">
                  <a:pos x="180" y="284"/>
                </a:cxn>
                <a:cxn ang="0">
                  <a:pos x="180" y="226"/>
                </a:cxn>
                <a:cxn ang="0">
                  <a:pos x="180" y="248"/>
                </a:cxn>
                <a:cxn ang="0">
                  <a:pos x="180" y="190"/>
                </a:cxn>
                <a:cxn ang="0">
                  <a:pos x="180" y="210"/>
                </a:cxn>
                <a:cxn ang="0">
                  <a:pos x="160" y="172"/>
                </a:cxn>
                <a:cxn ang="0">
                  <a:pos x="160" y="424"/>
                </a:cxn>
                <a:cxn ang="0">
                  <a:pos x="448" y="488"/>
                </a:cxn>
                <a:cxn ang="0">
                  <a:pos x="448" y="470"/>
                </a:cxn>
                <a:cxn ang="0">
                  <a:pos x="194" y="488"/>
                </a:cxn>
                <a:cxn ang="0">
                  <a:pos x="194" y="470"/>
                </a:cxn>
                <a:cxn ang="0">
                  <a:pos x="336" y="488"/>
                </a:cxn>
                <a:cxn ang="0">
                  <a:pos x="336" y="470"/>
                </a:cxn>
                <a:cxn ang="0">
                  <a:pos x="374" y="462"/>
                </a:cxn>
                <a:cxn ang="0">
                  <a:pos x="342" y="498"/>
                </a:cxn>
                <a:cxn ang="0">
                  <a:pos x="354" y="434"/>
                </a:cxn>
                <a:cxn ang="0">
                  <a:pos x="374" y="462"/>
                </a:cxn>
                <a:cxn ang="0">
                  <a:pos x="244" y="498"/>
                </a:cxn>
                <a:cxn ang="0">
                  <a:pos x="214" y="462"/>
                </a:cxn>
                <a:cxn ang="0">
                  <a:pos x="232" y="462"/>
                </a:cxn>
                <a:cxn ang="0">
                  <a:pos x="408" y="262"/>
                </a:cxn>
                <a:cxn ang="0">
                  <a:pos x="320" y="262"/>
                </a:cxn>
                <a:cxn ang="0">
                  <a:pos x="408" y="226"/>
                </a:cxn>
                <a:cxn ang="0">
                  <a:pos x="320" y="226"/>
                </a:cxn>
                <a:cxn ang="0">
                  <a:pos x="408" y="190"/>
                </a:cxn>
                <a:cxn ang="0">
                  <a:pos x="320" y="190"/>
                </a:cxn>
                <a:cxn ang="0">
                  <a:pos x="426" y="172"/>
                </a:cxn>
                <a:cxn ang="0">
                  <a:pos x="302" y="172"/>
                </a:cxn>
              </a:cxnLst>
              <a:rect l="0" t="0" r="r" b="b"/>
              <a:pathLst>
                <a:path w="586" h="498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10"/>
                  </a:lnTo>
                  <a:lnTo>
                    <a:pt x="354" y="18"/>
                  </a:lnTo>
                  <a:lnTo>
                    <a:pt x="376" y="32"/>
                  </a:lnTo>
                  <a:lnTo>
                    <a:pt x="396" y="48"/>
                  </a:lnTo>
                  <a:lnTo>
                    <a:pt x="414" y="68"/>
                  </a:lnTo>
                  <a:lnTo>
                    <a:pt x="428" y="88"/>
                  </a:lnTo>
                  <a:lnTo>
                    <a:pt x="440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48" y="112"/>
                  </a:lnTo>
                  <a:lnTo>
                    <a:pt x="462" y="112"/>
                  </a:lnTo>
                  <a:lnTo>
                    <a:pt x="476" y="114"/>
                  </a:lnTo>
                  <a:lnTo>
                    <a:pt x="488" y="118"/>
                  </a:lnTo>
                  <a:lnTo>
                    <a:pt x="502" y="124"/>
                  </a:lnTo>
                  <a:lnTo>
                    <a:pt x="514" y="128"/>
                  </a:lnTo>
                  <a:lnTo>
                    <a:pt x="526" y="136"/>
                  </a:lnTo>
                  <a:lnTo>
                    <a:pt x="536" y="144"/>
                  </a:lnTo>
                  <a:lnTo>
                    <a:pt x="546" y="152"/>
                  </a:lnTo>
                  <a:lnTo>
                    <a:pt x="554" y="162"/>
                  </a:lnTo>
                  <a:lnTo>
                    <a:pt x="562" y="174"/>
                  </a:lnTo>
                  <a:lnTo>
                    <a:pt x="570" y="186"/>
                  </a:lnTo>
                  <a:lnTo>
                    <a:pt x="576" y="198"/>
                  </a:lnTo>
                  <a:lnTo>
                    <a:pt x="580" y="210"/>
                  </a:lnTo>
                  <a:lnTo>
                    <a:pt x="584" y="224"/>
                  </a:lnTo>
                  <a:lnTo>
                    <a:pt x="586" y="238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66"/>
                  </a:lnTo>
                  <a:lnTo>
                    <a:pt x="584" y="280"/>
                  </a:lnTo>
                  <a:lnTo>
                    <a:pt x="580" y="294"/>
                  </a:lnTo>
                  <a:lnTo>
                    <a:pt x="576" y="306"/>
                  </a:lnTo>
                  <a:lnTo>
                    <a:pt x="570" y="318"/>
                  </a:lnTo>
                  <a:lnTo>
                    <a:pt x="562" y="330"/>
                  </a:lnTo>
                  <a:lnTo>
                    <a:pt x="554" y="340"/>
                  </a:lnTo>
                  <a:lnTo>
                    <a:pt x="546" y="350"/>
                  </a:lnTo>
                  <a:lnTo>
                    <a:pt x="536" y="360"/>
                  </a:lnTo>
                  <a:lnTo>
                    <a:pt x="526" y="368"/>
                  </a:lnTo>
                  <a:lnTo>
                    <a:pt x="514" y="374"/>
                  </a:lnTo>
                  <a:lnTo>
                    <a:pt x="502" y="380"/>
                  </a:lnTo>
                  <a:lnTo>
                    <a:pt x="488" y="384"/>
                  </a:lnTo>
                  <a:lnTo>
                    <a:pt x="476" y="388"/>
                  </a:lnTo>
                  <a:lnTo>
                    <a:pt x="462" y="390"/>
                  </a:lnTo>
                  <a:lnTo>
                    <a:pt x="448" y="392"/>
                  </a:lnTo>
                  <a:lnTo>
                    <a:pt x="442" y="392"/>
                  </a:lnTo>
                  <a:lnTo>
                    <a:pt x="442" y="158"/>
                  </a:lnTo>
                  <a:lnTo>
                    <a:pt x="146" y="158"/>
                  </a:lnTo>
                  <a:lnTo>
                    <a:pt x="146" y="392"/>
                  </a:lnTo>
                  <a:lnTo>
                    <a:pt x="116" y="392"/>
                  </a:lnTo>
                  <a:lnTo>
                    <a:pt x="116" y="392"/>
                  </a:lnTo>
                  <a:lnTo>
                    <a:pt x="104" y="390"/>
                  </a:lnTo>
                  <a:lnTo>
                    <a:pt x="92" y="388"/>
                  </a:lnTo>
                  <a:lnTo>
                    <a:pt x="70" y="382"/>
                  </a:lnTo>
                  <a:lnTo>
                    <a:pt x="52" y="372"/>
                  </a:lnTo>
                  <a:lnTo>
                    <a:pt x="34" y="358"/>
                  </a:lnTo>
                  <a:lnTo>
                    <a:pt x="20" y="340"/>
                  </a:lnTo>
                  <a:lnTo>
                    <a:pt x="10" y="320"/>
                  </a:lnTo>
                  <a:lnTo>
                    <a:pt x="2" y="298"/>
                  </a:lnTo>
                  <a:lnTo>
                    <a:pt x="0" y="286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2" y="254"/>
                  </a:lnTo>
                  <a:lnTo>
                    <a:pt x="8" y="234"/>
                  </a:lnTo>
                  <a:lnTo>
                    <a:pt x="16" y="216"/>
                  </a:lnTo>
                  <a:lnTo>
                    <a:pt x="28" y="200"/>
                  </a:lnTo>
                  <a:lnTo>
                    <a:pt x="42" y="186"/>
                  </a:lnTo>
                  <a:lnTo>
                    <a:pt x="58" y="174"/>
                  </a:lnTo>
                  <a:lnTo>
                    <a:pt x="78" y="166"/>
                  </a:lnTo>
                  <a:lnTo>
                    <a:pt x="98" y="160"/>
                  </a:lnTo>
                  <a:lnTo>
                    <a:pt x="98" y="160"/>
                  </a:lnTo>
                  <a:lnTo>
                    <a:pt x="100" y="144"/>
                  </a:lnTo>
                  <a:lnTo>
                    <a:pt x="104" y="128"/>
                  </a:lnTo>
                  <a:lnTo>
                    <a:pt x="110" y="112"/>
                  </a:lnTo>
                  <a:lnTo>
                    <a:pt x="116" y="98"/>
                  </a:lnTo>
                  <a:lnTo>
                    <a:pt x="124" y="84"/>
                  </a:lnTo>
                  <a:lnTo>
                    <a:pt x="134" y="70"/>
                  </a:lnTo>
                  <a:lnTo>
                    <a:pt x="144" y="58"/>
                  </a:lnTo>
                  <a:lnTo>
                    <a:pt x="154" y="46"/>
                  </a:lnTo>
                  <a:lnTo>
                    <a:pt x="168" y="36"/>
                  </a:lnTo>
                  <a:lnTo>
                    <a:pt x="180" y="28"/>
                  </a:lnTo>
                  <a:lnTo>
                    <a:pt x="194" y="20"/>
                  </a:lnTo>
                  <a:lnTo>
                    <a:pt x="210" y="14"/>
                  </a:lnTo>
                  <a:lnTo>
                    <a:pt x="224" y="8"/>
                  </a:lnTo>
                  <a:lnTo>
                    <a:pt x="242" y="4"/>
                  </a:lnTo>
                  <a:lnTo>
                    <a:pt x="258" y="2"/>
                  </a:lnTo>
                  <a:lnTo>
                    <a:pt x="274" y="0"/>
                  </a:lnTo>
                  <a:lnTo>
                    <a:pt x="274" y="0"/>
                  </a:lnTo>
                  <a:close/>
                  <a:moveTo>
                    <a:pt x="180" y="262"/>
                  </a:moveTo>
                  <a:lnTo>
                    <a:pt x="266" y="262"/>
                  </a:lnTo>
                  <a:lnTo>
                    <a:pt x="266" y="284"/>
                  </a:lnTo>
                  <a:lnTo>
                    <a:pt x="180" y="284"/>
                  </a:lnTo>
                  <a:lnTo>
                    <a:pt x="180" y="262"/>
                  </a:lnTo>
                  <a:lnTo>
                    <a:pt x="180" y="262"/>
                  </a:lnTo>
                  <a:close/>
                  <a:moveTo>
                    <a:pt x="180" y="226"/>
                  </a:moveTo>
                  <a:lnTo>
                    <a:pt x="266" y="226"/>
                  </a:lnTo>
                  <a:lnTo>
                    <a:pt x="266" y="248"/>
                  </a:lnTo>
                  <a:lnTo>
                    <a:pt x="180" y="248"/>
                  </a:lnTo>
                  <a:lnTo>
                    <a:pt x="180" y="226"/>
                  </a:lnTo>
                  <a:lnTo>
                    <a:pt x="180" y="226"/>
                  </a:lnTo>
                  <a:close/>
                  <a:moveTo>
                    <a:pt x="180" y="190"/>
                  </a:moveTo>
                  <a:lnTo>
                    <a:pt x="266" y="190"/>
                  </a:lnTo>
                  <a:lnTo>
                    <a:pt x="266" y="210"/>
                  </a:lnTo>
                  <a:lnTo>
                    <a:pt x="180" y="210"/>
                  </a:lnTo>
                  <a:lnTo>
                    <a:pt x="180" y="190"/>
                  </a:lnTo>
                  <a:lnTo>
                    <a:pt x="180" y="190"/>
                  </a:lnTo>
                  <a:close/>
                  <a:moveTo>
                    <a:pt x="160" y="172"/>
                  </a:moveTo>
                  <a:lnTo>
                    <a:pt x="284" y="172"/>
                  </a:lnTo>
                  <a:lnTo>
                    <a:pt x="284" y="424"/>
                  </a:lnTo>
                  <a:lnTo>
                    <a:pt x="160" y="424"/>
                  </a:lnTo>
                  <a:lnTo>
                    <a:pt x="160" y="172"/>
                  </a:lnTo>
                  <a:lnTo>
                    <a:pt x="160" y="172"/>
                  </a:lnTo>
                  <a:close/>
                  <a:moveTo>
                    <a:pt x="448" y="488"/>
                  </a:moveTo>
                  <a:lnTo>
                    <a:pt x="392" y="488"/>
                  </a:lnTo>
                  <a:lnTo>
                    <a:pt x="392" y="470"/>
                  </a:lnTo>
                  <a:lnTo>
                    <a:pt x="448" y="470"/>
                  </a:lnTo>
                  <a:lnTo>
                    <a:pt x="448" y="488"/>
                  </a:lnTo>
                  <a:lnTo>
                    <a:pt x="448" y="488"/>
                  </a:lnTo>
                  <a:close/>
                  <a:moveTo>
                    <a:pt x="194" y="488"/>
                  </a:moveTo>
                  <a:lnTo>
                    <a:pt x="138" y="488"/>
                  </a:lnTo>
                  <a:lnTo>
                    <a:pt x="138" y="470"/>
                  </a:lnTo>
                  <a:lnTo>
                    <a:pt x="194" y="470"/>
                  </a:lnTo>
                  <a:lnTo>
                    <a:pt x="194" y="488"/>
                  </a:lnTo>
                  <a:lnTo>
                    <a:pt x="194" y="488"/>
                  </a:lnTo>
                  <a:close/>
                  <a:moveTo>
                    <a:pt x="336" y="488"/>
                  </a:moveTo>
                  <a:lnTo>
                    <a:pt x="250" y="488"/>
                  </a:lnTo>
                  <a:lnTo>
                    <a:pt x="250" y="470"/>
                  </a:lnTo>
                  <a:lnTo>
                    <a:pt x="336" y="470"/>
                  </a:lnTo>
                  <a:lnTo>
                    <a:pt x="336" y="488"/>
                  </a:lnTo>
                  <a:lnTo>
                    <a:pt x="336" y="488"/>
                  </a:lnTo>
                  <a:close/>
                  <a:moveTo>
                    <a:pt x="374" y="462"/>
                  </a:moveTo>
                  <a:lnTo>
                    <a:pt x="386" y="462"/>
                  </a:lnTo>
                  <a:lnTo>
                    <a:pt x="386" y="498"/>
                  </a:lnTo>
                  <a:lnTo>
                    <a:pt x="342" y="498"/>
                  </a:lnTo>
                  <a:lnTo>
                    <a:pt x="342" y="462"/>
                  </a:lnTo>
                  <a:lnTo>
                    <a:pt x="354" y="462"/>
                  </a:lnTo>
                  <a:lnTo>
                    <a:pt x="354" y="434"/>
                  </a:lnTo>
                  <a:lnTo>
                    <a:pt x="374" y="434"/>
                  </a:lnTo>
                  <a:lnTo>
                    <a:pt x="374" y="462"/>
                  </a:lnTo>
                  <a:lnTo>
                    <a:pt x="374" y="462"/>
                  </a:lnTo>
                  <a:close/>
                  <a:moveTo>
                    <a:pt x="232" y="462"/>
                  </a:moveTo>
                  <a:lnTo>
                    <a:pt x="244" y="462"/>
                  </a:lnTo>
                  <a:lnTo>
                    <a:pt x="244" y="498"/>
                  </a:lnTo>
                  <a:lnTo>
                    <a:pt x="202" y="498"/>
                  </a:lnTo>
                  <a:lnTo>
                    <a:pt x="202" y="462"/>
                  </a:lnTo>
                  <a:lnTo>
                    <a:pt x="214" y="462"/>
                  </a:lnTo>
                  <a:lnTo>
                    <a:pt x="214" y="434"/>
                  </a:lnTo>
                  <a:lnTo>
                    <a:pt x="232" y="434"/>
                  </a:lnTo>
                  <a:lnTo>
                    <a:pt x="232" y="462"/>
                  </a:lnTo>
                  <a:lnTo>
                    <a:pt x="232" y="462"/>
                  </a:lnTo>
                  <a:close/>
                  <a:moveTo>
                    <a:pt x="320" y="262"/>
                  </a:moveTo>
                  <a:lnTo>
                    <a:pt x="408" y="262"/>
                  </a:lnTo>
                  <a:lnTo>
                    <a:pt x="408" y="284"/>
                  </a:lnTo>
                  <a:lnTo>
                    <a:pt x="320" y="284"/>
                  </a:lnTo>
                  <a:lnTo>
                    <a:pt x="320" y="262"/>
                  </a:lnTo>
                  <a:lnTo>
                    <a:pt x="320" y="262"/>
                  </a:lnTo>
                  <a:close/>
                  <a:moveTo>
                    <a:pt x="320" y="226"/>
                  </a:moveTo>
                  <a:lnTo>
                    <a:pt x="408" y="226"/>
                  </a:lnTo>
                  <a:lnTo>
                    <a:pt x="408" y="248"/>
                  </a:lnTo>
                  <a:lnTo>
                    <a:pt x="320" y="248"/>
                  </a:lnTo>
                  <a:lnTo>
                    <a:pt x="320" y="226"/>
                  </a:lnTo>
                  <a:lnTo>
                    <a:pt x="320" y="226"/>
                  </a:lnTo>
                  <a:close/>
                  <a:moveTo>
                    <a:pt x="320" y="190"/>
                  </a:moveTo>
                  <a:lnTo>
                    <a:pt x="408" y="190"/>
                  </a:lnTo>
                  <a:lnTo>
                    <a:pt x="408" y="210"/>
                  </a:lnTo>
                  <a:lnTo>
                    <a:pt x="320" y="210"/>
                  </a:lnTo>
                  <a:lnTo>
                    <a:pt x="320" y="190"/>
                  </a:lnTo>
                  <a:lnTo>
                    <a:pt x="320" y="190"/>
                  </a:lnTo>
                  <a:close/>
                  <a:moveTo>
                    <a:pt x="302" y="172"/>
                  </a:moveTo>
                  <a:lnTo>
                    <a:pt x="426" y="172"/>
                  </a:lnTo>
                  <a:lnTo>
                    <a:pt x="426" y="424"/>
                  </a:lnTo>
                  <a:lnTo>
                    <a:pt x="302" y="424"/>
                  </a:lnTo>
                  <a:lnTo>
                    <a:pt x="302" y="172"/>
                  </a:lnTo>
                  <a:lnTo>
                    <a:pt x="302" y="172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 w="9525">
              <a:noFill/>
              <a:round/>
            </a:ln>
          </p:spPr>
          <p:txBody>
            <a:bodyPr vert="horz" wrap="square" lIns="86069" tIns="43035" rIns="86069" bIns="43035" numCol="1" anchor="t" anchorCtr="0" compatLnSpc="1">
              <a:prstTxWarp prst="textNoShape">
                <a:avLst/>
              </a:prstTxWarp>
            </a:bodyPr>
            <a:lstStyle/>
            <a:p>
              <a:pPr defTabSz="1218682"/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cxnSp>
          <p:nvCxnSpPr>
            <p:cNvPr id="253" name="直接连接符 100"/>
            <p:cNvCxnSpPr>
              <a:stCxn id="223" idx="21"/>
            </p:cNvCxnSpPr>
            <p:nvPr/>
          </p:nvCxnSpPr>
          <p:spPr>
            <a:xfrm>
              <a:off x="1247432" y="2214706"/>
              <a:ext cx="613553" cy="332218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cxnSp>
          <p:nvCxnSpPr>
            <p:cNvPr id="254" name="直接连接符 99"/>
            <p:cNvCxnSpPr/>
            <p:nvPr/>
          </p:nvCxnSpPr>
          <p:spPr>
            <a:xfrm>
              <a:off x="1860985" y="2540836"/>
              <a:ext cx="8403617" cy="6087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cxnSp>
          <p:nvCxnSpPr>
            <p:cNvPr id="255" name="直接连接符 96"/>
            <p:cNvCxnSpPr/>
            <p:nvPr/>
          </p:nvCxnSpPr>
          <p:spPr>
            <a:xfrm>
              <a:off x="1292062" y="2717464"/>
              <a:ext cx="9554650" cy="26333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cxnSp>
          <p:nvCxnSpPr>
            <p:cNvPr id="256" name="直接连接符 86"/>
            <p:cNvCxnSpPr/>
            <p:nvPr/>
          </p:nvCxnSpPr>
          <p:spPr>
            <a:xfrm flipV="1">
              <a:off x="1380431" y="2903967"/>
              <a:ext cx="569980" cy="366608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cxnSp>
          <p:nvCxnSpPr>
            <p:cNvPr id="257" name="直接连接符 183"/>
            <p:cNvCxnSpPr/>
            <p:nvPr/>
          </p:nvCxnSpPr>
          <p:spPr>
            <a:xfrm>
              <a:off x="1935687" y="2925934"/>
              <a:ext cx="8358608" cy="9923"/>
            </a:xfrm>
            <a:prstGeom prst="line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ot"/>
            </a:ln>
          </p:spPr>
        </p:cxnSp>
        <p:sp>
          <p:nvSpPr>
            <p:cNvPr id="258" name="TextBox 55"/>
            <p:cNvSpPr txBox="1"/>
            <p:nvPr/>
          </p:nvSpPr>
          <p:spPr>
            <a:xfrm>
              <a:off x="5884900" y="2260277"/>
              <a:ext cx="1241476" cy="148866"/>
            </a:xfrm>
            <a:prstGeom prst="rect">
              <a:avLst/>
            </a:prstGeom>
            <a:noFill/>
          </p:spPr>
          <p:txBody>
            <a:bodyPr wrap="square" lIns="91103" tIns="45547" rIns="91103" bIns="45547" rtlCol="0" anchor="ctr">
              <a:no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282828"/>
                  </a:solidFill>
                  <a:latin typeface="微软雅黑"/>
                  <a:ea typeface="微软雅黑"/>
                </a:defRPr>
              </a:lvl1pPr>
            </a:lstStyle>
            <a:p>
              <a:pPr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cs typeface="Arial" panose="020B0604020202020204" pitchFamily="34" charset="0"/>
                </a:rPr>
                <a:t>承载网</a:t>
              </a:r>
            </a:p>
          </p:txBody>
        </p:sp>
        <p:pic>
          <p:nvPicPr>
            <p:cNvPr id="259" name="Picture 5" descr="绘图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6856448" y="2588720"/>
              <a:ext cx="260378" cy="274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60" name="矩形 62"/>
            <p:cNvSpPr/>
            <p:nvPr/>
          </p:nvSpPr>
          <p:spPr bwMode="auto">
            <a:xfrm>
              <a:off x="10353281" y="2365990"/>
              <a:ext cx="79308" cy="771570"/>
            </a:xfrm>
            <a:prstGeom prst="rect">
              <a:avLst/>
            </a:prstGeom>
            <a:pattFill prst="horzBrick">
              <a:fgClr>
                <a:sysClr val="window" lastClr="FFFFFF"/>
              </a:fgClr>
              <a:bgClr>
                <a:srgbClr val="FF0000"/>
              </a:bgClr>
            </a:pattFill>
            <a:ln>
              <a:noFill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874352">
                <a:defRPr/>
              </a:pPr>
              <a:endParaRPr lang="en-US" sz="110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pic>
          <p:nvPicPr>
            <p:cNvPr id="261" name="Picture 465" descr="图片1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7217888" y="2499161"/>
              <a:ext cx="207271" cy="540149"/>
            </a:xfrm>
            <a:prstGeom prst="rect">
              <a:avLst/>
            </a:prstGeom>
            <a:noFill/>
          </p:spPr>
        </p:pic>
        <p:sp>
          <p:nvSpPr>
            <p:cNvPr id="262" name="TextBox 55"/>
            <p:cNvSpPr txBox="1"/>
            <p:nvPr/>
          </p:nvSpPr>
          <p:spPr>
            <a:xfrm>
              <a:off x="6818886" y="2259516"/>
              <a:ext cx="915375" cy="227337"/>
            </a:xfrm>
            <a:prstGeom prst="rect">
              <a:avLst/>
            </a:prstGeom>
            <a:noFill/>
          </p:spPr>
          <p:txBody>
            <a:bodyPr wrap="square" lIns="91103" tIns="45547" rIns="91103" bIns="45547" rtlCol="0" anchor="ctr">
              <a:no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282828"/>
                  </a:solidFill>
                  <a:latin typeface="微软雅黑"/>
                  <a:ea typeface="微软雅黑"/>
                </a:defRPr>
              </a:lvl1pPr>
            </a:lstStyle>
            <a:p>
              <a:pPr defTabSz="1218682"/>
              <a:r>
                <a:rPr lang="en-US" altLang="zh-CN" sz="1050" dirty="0" err="1">
                  <a:solidFill>
                    <a:schemeClr val="bg1"/>
                  </a:solidFill>
                  <a:latin typeface="Microsoft YaHei" panose="020B0503020204020204" pitchFamily="34" charset="-122"/>
                  <a:cs typeface="Arial" panose="020B0604020202020204" pitchFamily="34" charset="0"/>
                </a:rPr>
                <a:t>SecGW</a:t>
              </a:r>
              <a:endPara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3" name="TextBox 55"/>
            <p:cNvSpPr txBox="1"/>
            <p:nvPr/>
          </p:nvSpPr>
          <p:spPr>
            <a:xfrm>
              <a:off x="9936816" y="2059436"/>
              <a:ext cx="915375" cy="227337"/>
            </a:xfrm>
            <a:prstGeom prst="rect">
              <a:avLst/>
            </a:prstGeom>
            <a:noFill/>
          </p:spPr>
          <p:txBody>
            <a:bodyPr wrap="square" lIns="91103" tIns="45547" rIns="91103" bIns="45547" rtlCol="0" anchor="ctr">
              <a:no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282828"/>
                  </a:solidFill>
                  <a:latin typeface="微软雅黑"/>
                  <a:ea typeface="微软雅黑"/>
                </a:defRPr>
              </a:lvl1pPr>
            </a:lstStyle>
            <a:p>
              <a:pPr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cs typeface="Arial" panose="020B0604020202020204" pitchFamily="34" charset="0"/>
                </a:rPr>
                <a:t>Firewall</a:t>
              </a:r>
            </a:p>
          </p:txBody>
        </p:sp>
        <p:pic>
          <p:nvPicPr>
            <p:cNvPr id="277" name="图片 8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C0504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958883" y="2215622"/>
              <a:ext cx="270107" cy="270115"/>
            </a:xfrm>
            <a:prstGeom prst="rect">
              <a:avLst/>
            </a:prstGeom>
          </p:spPr>
        </p:pic>
        <p:pic>
          <p:nvPicPr>
            <p:cNvPr id="279" name="图片 83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C0504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977500" y="2311729"/>
              <a:ext cx="270107" cy="270115"/>
            </a:xfrm>
            <a:prstGeom prst="rect">
              <a:avLst/>
            </a:prstGeom>
          </p:spPr>
        </p:pic>
        <p:pic>
          <p:nvPicPr>
            <p:cNvPr id="280" name="图片 8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C0504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227896" y="1580470"/>
              <a:ext cx="270107" cy="270115"/>
            </a:xfrm>
            <a:prstGeom prst="rect">
              <a:avLst/>
            </a:prstGeom>
          </p:spPr>
        </p:pic>
        <p:cxnSp>
          <p:nvCxnSpPr>
            <p:cNvPr id="281" name="直接连接符 85"/>
            <p:cNvCxnSpPr>
              <a:stCxn id="137" idx="2"/>
              <a:endCxn id="297" idx="0"/>
            </p:cNvCxnSpPr>
            <p:nvPr/>
          </p:nvCxnSpPr>
          <p:spPr>
            <a:xfrm flipH="1">
              <a:off x="3115440" y="1595945"/>
              <a:ext cx="2740576" cy="381837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cxnSp>
          <p:nvCxnSpPr>
            <p:cNvPr id="282" name="直接连接符 86"/>
            <p:cNvCxnSpPr>
              <a:endCxn id="277" idx="0"/>
            </p:cNvCxnSpPr>
            <p:nvPr/>
          </p:nvCxnSpPr>
          <p:spPr>
            <a:xfrm flipH="1">
              <a:off x="4093936" y="1595945"/>
              <a:ext cx="1762079" cy="619676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cxnSp>
          <p:nvCxnSpPr>
            <p:cNvPr id="283" name="直接连接符 87"/>
            <p:cNvCxnSpPr>
              <a:stCxn id="137" idx="2"/>
              <a:endCxn id="131" idx="3"/>
            </p:cNvCxnSpPr>
            <p:nvPr/>
          </p:nvCxnSpPr>
          <p:spPr>
            <a:xfrm flipH="1">
              <a:off x="1111958" y="1595946"/>
              <a:ext cx="4744056" cy="152188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cxnSp>
          <p:nvCxnSpPr>
            <p:cNvPr id="284" name="直接连接符 88"/>
            <p:cNvCxnSpPr>
              <a:endCxn id="279" idx="0"/>
            </p:cNvCxnSpPr>
            <p:nvPr/>
          </p:nvCxnSpPr>
          <p:spPr>
            <a:xfrm>
              <a:off x="5884900" y="1613075"/>
              <a:ext cx="227654" cy="698654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cxnSp>
          <p:nvCxnSpPr>
            <p:cNvPr id="285" name="直接连接符 89"/>
            <p:cNvCxnSpPr>
              <a:stCxn id="137" idx="2"/>
              <a:endCxn id="280" idx="1"/>
            </p:cNvCxnSpPr>
            <p:nvPr/>
          </p:nvCxnSpPr>
          <p:spPr>
            <a:xfrm>
              <a:off x="5856015" y="1595945"/>
              <a:ext cx="2371880" cy="119582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sp>
          <p:nvSpPr>
            <p:cNvPr id="292" name="矩形 96"/>
            <p:cNvSpPr/>
            <p:nvPr/>
          </p:nvSpPr>
          <p:spPr bwMode="auto">
            <a:xfrm>
              <a:off x="4733236" y="2273204"/>
              <a:ext cx="79308" cy="771570"/>
            </a:xfrm>
            <a:prstGeom prst="rect">
              <a:avLst/>
            </a:prstGeom>
            <a:pattFill prst="horzBrick">
              <a:fgClr>
                <a:sysClr val="window" lastClr="FFFFFF"/>
              </a:fgClr>
              <a:bgClr>
                <a:srgbClr val="FF0000"/>
              </a:bgClr>
            </a:pattFill>
            <a:ln>
              <a:noFill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874352">
                <a:defRPr/>
              </a:pPr>
              <a:endParaRPr lang="en-US" sz="110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93" name="文本框 126"/>
            <p:cNvSpPr txBox="1"/>
            <p:nvPr/>
          </p:nvSpPr>
          <p:spPr>
            <a:xfrm>
              <a:off x="1707195" y="2174907"/>
              <a:ext cx="1576520" cy="930534"/>
            </a:xfrm>
            <a:prstGeom prst="rect">
              <a:avLst/>
            </a:prstGeom>
            <a:noFill/>
            <a:ln w="9525" cap="flat" cmpd="sng" algn="ctr">
              <a:solidFill>
                <a:srgbClr val="328FB7"/>
              </a:solidFill>
              <a:prstDash val="solid"/>
            </a:ln>
            <a:effectLst/>
          </p:spPr>
          <p:txBody>
            <a:bodyPr lIns="47994" tIns="0" rIns="47994" bIns="0" rtlCol="0" anchor="ctr"/>
            <a:lstStyle>
              <a:defPPr>
                <a:defRPr lang="en-US"/>
              </a:defPPr>
              <a:lvl1pPr algn="ctr" defTabSz="1209751" eaLnBrk="0" fontAlgn="ctr" hangingPunct="0">
                <a:buSzPct val="100000"/>
                <a:defRPr sz="800">
                  <a:solidFill>
                    <a:schemeClr val="bg1"/>
                  </a:solidFill>
                  <a:ea typeface="Arial Unicode MS" pitchFamily="34" charset="-122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1209630">
                <a:defRPr/>
              </a:pPr>
              <a:endParaRPr lang="zh-CN" altLang="en-US" sz="1050" kern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4" name="文本框 13"/>
            <p:cNvSpPr txBox="1"/>
            <p:nvPr/>
          </p:nvSpPr>
          <p:spPr>
            <a:xfrm>
              <a:off x="1885778" y="1921372"/>
              <a:ext cx="1256352" cy="30772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121868" tIns="60933" rIns="121868" bIns="60933" rtlCol="0" anchor="ctr">
              <a:spAutoFit/>
            </a:bodyPr>
            <a:lstStyle/>
            <a:p>
              <a:pPr algn="ctr" defTabSz="1218682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5G RAN</a:t>
              </a:r>
            </a:p>
          </p:txBody>
        </p:sp>
        <p:sp>
          <p:nvSpPr>
            <p:cNvPr id="295" name="文本框 126"/>
            <p:cNvSpPr txBox="1"/>
            <p:nvPr/>
          </p:nvSpPr>
          <p:spPr>
            <a:xfrm>
              <a:off x="2443097" y="2376485"/>
              <a:ext cx="573685" cy="657975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9525">
              <a:noFill/>
              <a:prstDash val="sysDash"/>
            </a:ln>
          </p:spPr>
          <p:txBody>
            <a:bodyPr wrap="square" lIns="121868" tIns="60933" rIns="121868" bIns="60933" rtlCol="0" anchor="ctr">
              <a:noAutofit/>
            </a:bodyPr>
            <a:lstStyle/>
            <a:p>
              <a:pPr algn="ctr" defTabSz="1218682"/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BBU</a:t>
              </a:r>
            </a:p>
          </p:txBody>
        </p:sp>
        <p:sp>
          <p:nvSpPr>
            <p:cNvPr id="296" name="文本框 126"/>
            <p:cNvSpPr txBox="1"/>
            <p:nvPr/>
          </p:nvSpPr>
          <p:spPr>
            <a:xfrm>
              <a:off x="1801480" y="2512162"/>
              <a:ext cx="448095" cy="476662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9525">
              <a:noFill/>
              <a:prstDash val="sysDash"/>
            </a:ln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>
                <a:defRPr sz="110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defRPr>
              </a:lvl1pPr>
            </a:lstStyle>
            <a:p>
              <a:pPr algn="ctr" defTabSz="1218682"/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AAU</a:t>
              </a:r>
            </a:p>
          </p:txBody>
        </p:sp>
        <p:pic>
          <p:nvPicPr>
            <p:cNvPr id="297" name="图片 10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C0504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980386" y="1977783"/>
              <a:ext cx="270107" cy="270115"/>
            </a:xfrm>
            <a:prstGeom prst="rect">
              <a:avLst/>
            </a:prstGeom>
          </p:spPr>
        </p:pic>
        <p:pic>
          <p:nvPicPr>
            <p:cNvPr id="131" name="图片 8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C0504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41853" y="1613075"/>
              <a:ext cx="270107" cy="270115"/>
            </a:xfrm>
            <a:prstGeom prst="rect">
              <a:avLst/>
            </a:prstGeom>
          </p:spPr>
        </p:pic>
        <p:sp>
          <p:nvSpPr>
            <p:cNvPr id="112" name="圆角矩形 245"/>
            <p:cNvSpPr/>
            <p:nvPr/>
          </p:nvSpPr>
          <p:spPr>
            <a:xfrm>
              <a:off x="6259690" y="5611276"/>
              <a:ext cx="5189570" cy="679204"/>
            </a:xfrm>
            <a:prstGeom prst="roundRect">
              <a:avLst>
                <a:gd name="adj" fmla="val 5898"/>
              </a:avLst>
            </a:prstGeom>
            <a:noFill/>
            <a:ln w="1905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1" name="圆角矩形 245"/>
            <p:cNvSpPr/>
            <p:nvPr/>
          </p:nvSpPr>
          <p:spPr>
            <a:xfrm>
              <a:off x="1148406" y="5611278"/>
              <a:ext cx="4057516" cy="679202"/>
            </a:xfrm>
            <a:prstGeom prst="roundRect">
              <a:avLst>
                <a:gd name="adj" fmla="val 5898"/>
              </a:avLst>
            </a:prstGeom>
            <a:noFill/>
            <a:ln w="1905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L-Shape 7"/>
            <p:cNvSpPr/>
            <p:nvPr/>
          </p:nvSpPr>
          <p:spPr>
            <a:xfrm rot="5400000">
              <a:off x="4740033" y="-736808"/>
              <a:ext cx="2730357" cy="11504555"/>
            </a:xfrm>
            <a:prstGeom prst="corner">
              <a:avLst>
                <a:gd name="adj1" fmla="val 190057"/>
                <a:gd name="adj2" fmla="val 70367"/>
              </a:avLst>
            </a:prstGeom>
            <a:solidFill>
              <a:srgbClr val="0066FF">
                <a:alpha val="29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endParaRPr 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3" name="圆角矩形 245"/>
            <p:cNvSpPr/>
            <p:nvPr/>
          </p:nvSpPr>
          <p:spPr>
            <a:xfrm>
              <a:off x="1148406" y="3714000"/>
              <a:ext cx="10314670" cy="819696"/>
            </a:xfrm>
            <a:prstGeom prst="roundRect">
              <a:avLst>
                <a:gd name="adj" fmla="val 5898"/>
              </a:avLst>
            </a:prstGeom>
            <a:noFill/>
            <a:ln w="1905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2723" y="4805129"/>
              <a:ext cx="935423" cy="48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</a:t>
              </a:r>
              <a:endParaRPr lang="en-US" sz="120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52604" y="5709545"/>
              <a:ext cx="695855" cy="48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设备安全</a:t>
              </a:r>
              <a:endParaRPr lang="en-US" sz="120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633036" y="5713562"/>
              <a:ext cx="606942" cy="4871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标准安全</a:t>
              </a:r>
              <a:endParaRPr lang="en-US" sz="120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308" name="矩形 112"/>
            <p:cNvSpPr/>
            <p:nvPr/>
          </p:nvSpPr>
          <p:spPr>
            <a:xfrm>
              <a:off x="3465211" y="5678113"/>
              <a:ext cx="1342450" cy="222386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可信环境</a:t>
              </a:r>
            </a:p>
          </p:txBody>
        </p:sp>
        <p:sp>
          <p:nvSpPr>
            <p:cNvPr id="313" name="矩形 2"/>
            <p:cNvSpPr/>
            <p:nvPr/>
          </p:nvSpPr>
          <p:spPr>
            <a:xfrm>
              <a:off x="1562527" y="5979281"/>
              <a:ext cx="1342450" cy="222386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数据安全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314" name="矩形 3"/>
            <p:cNvSpPr/>
            <p:nvPr/>
          </p:nvSpPr>
          <p:spPr>
            <a:xfrm>
              <a:off x="1562527" y="5678113"/>
              <a:ext cx="1342450" cy="222386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三面隔离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315" name="矩形 117"/>
            <p:cNvSpPr/>
            <p:nvPr/>
          </p:nvSpPr>
          <p:spPr>
            <a:xfrm>
              <a:off x="3465211" y="5979281"/>
              <a:ext cx="1342450" cy="222386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主机入侵检测</a:t>
              </a:r>
            </a:p>
          </p:txBody>
        </p:sp>
        <p:sp>
          <p:nvSpPr>
            <p:cNvPr id="323" name="矩形 110"/>
            <p:cNvSpPr/>
            <p:nvPr/>
          </p:nvSpPr>
          <p:spPr>
            <a:xfrm>
              <a:off x="8141291" y="5678113"/>
              <a:ext cx="1331653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用户面安全策略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330" name="矩形 110"/>
            <p:cNvSpPr/>
            <p:nvPr/>
          </p:nvSpPr>
          <p:spPr>
            <a:xfrm>
              <a:off x="8137712" y="5979281"/>
              <a:ext cx="1331653" cy="267923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统一鉴权</a:t>
              </a:r>
            </a:p>
          </p:txBody>
        </p:sp>
        <p:sp>
          <p:nvSpPr>
            <p:cNvPr id="331" name="矩形 110"/>
            <p:cNvSpPr/>
            <p:nvPr/>
          </p:nvSpPr>
          <p:spPr>
            <a:xfrm>
              <a:off x="9754229" y="5678113"/>
              <a:ext cx="1331653" cy="267923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1218967"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 pitchFamily="34" charset="-122"/>
                </a:rPr>
                <a:t>漫游安全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 pitchFamily="34" charset="-122"/>
              </a:endParaRPr>
            </a:p>
          </p:txBody>
        </p:sp>
        <p:sp>
          <p:nvSpPr>
            <p:cNvPr id="332" name="矩形 110"/>
            <p:cNvSpPr/>
            <p:nvPr/>
          </p:nvSpPr>
          <p:spPr>
            <a:xfrm>
              <a:off x="9754230" y="5979281"/>
              <a:ext cx="1331653" cy="267923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1218967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 pitchFamily="34" charset="-122"/>
                </a:rPr>
                <a:t>256</a:t>
              </a:r>
              <a:r>
                <a:rPr lang="zh-CN" altLang="en-US" sz="105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 pitchFamily="34" charset="-122"/>
                </a:rPr>
                <a:t>位加密算法</a:t>
              </a:r>
              <a:endParaRPr lang="en-US" altLang="zh-CN" sz="1050" kern="0" dirty="0">
                <a:solidFill>
                  <a:schemeClr val="bg1"/>
                </a:solidFill>
                <a:latin typeface="Microsoft YaHei" panose="020B0503020204020204" pitchFamily="34" charset="-122"/>
                <a:ea typeface="微软雅黑" pitchFamily="34" charset="-122"/>
              </a:endParaRPr>
            </a:p>
          </p:txBody>
        </p:sp>
        <p:sp>
          <p:nvSpPr>
            <p:cNvPr id="287" name="矩形 91"/>
            <p:cNvSpPr/>
            <p:nvPr/>
          </p:nvSpPr>
          <p:spPr>
            <a:xfrm>
              <a:off x="1128740" y="4834733"/>
              <a:ext cx="1979485" cy="647851"/>
            </a:xfrm>
            <a:prstGeom prst="rect">
              <a:avLst/>
            </a:prstGeom>
            <a:noFill/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伪基站检测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安全传输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28740" y="4629519"/>
              <a:ext cx="1979485" cy="201408"/>
            </a:xfrm>
            <a:prstGeom prst="rect">
              <a:avLst/>
            </a:prstGeom>
            <a:solidFill>
              <a:srgbClr val="328FB7"/>
            </a:solidFill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RA</a:t>
              </a: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 </a:t>
              </a:r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" name="矩形 91"/>
            <p:cNvSpPr/>
            <p:nvPr/>
          </p:nvSpPr>
          <p:spPr>
            <a:xfrm>
              <a:off x="5303932" y="4834733"/>
              <a:ext cx="1979485" cy="647851"/>
            </a:xfrm>
            <a:prstGeom prst="rect">
              <a:avLst/>
            </a:prstGeom>
            <a:noFill/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MEC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平台安全加固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MEC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本地安全管道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303932" y="4625711"/>
              <a:ext cx="1979485" cy="209025"/>
            </a:xfrm>
            <a:prstGeom prst="rect">
              <a:avLst/>
            </a:prstGeom>
            <a:solidFill>
              <a:srgbClr val="328FB7"/>
            </a:solidFill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MEC </a:t>
              </a:r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4" name="矩形 91"/>
            <p:cNvSpPr/>
            <p:nvPr/>
          </p:nvSpPr>
          <p:spPr>
            <a:xfrm>
              <a:off x="9479127" y="4834733"/>
              <a:ext cx="1979485" cy="647851"/>
            </a:xfrm>
            <a:prstGeom prst="rect">
              <a:avLst/>
            </a:prstGeom>
            <a:noFill/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信令域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Anti-DDoS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数据域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Anti-DDoS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479127" y="4629084"/>
              <a:ext cx="1979485" cy="201408"/>
            </a:xfrm>
            <a:prstGeom prst="rect">
              <a:avLst/>
            </a:prstGeom>
            <a:solidFill>
              <a:srgbClr val="328FB7"/>
            </a:solidFill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海量连接安全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矩形 91"/>
            <p:cNvSpPr/>
            <p:nvPr/>
          </p:nvSpPr>
          <p:spPr>
            <a:xfrm>
              <a:off x="3216336" y="4834733"/>
              <a:ext cx="1979485" cy="647851"/>
            </a:xfrm>
            <a:prstGeom prst="rect">
              <a:avLst/>
            </a:prstGeom>
            <a:noFill/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逐级隔离、高危模块加固</a:t>
              </a: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网络级容灾、弹性恢复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16336" y="4622784"/>
              <a:ext cx="1979485" cy="201408"/>
            </a:xfrm>
            <a:prstGeom prst="rect">
              <a:avLst/>
            </a:prstGeom>
            <a:solidFill>
              <a:srgbClr val="328FB7"/>
            </a:solidFill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5GC </a:t>
              </a:r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8" name="矩形 91"/>
            <p:cNvSpPr/>
            <p:nvPr/>
          </p:nvSpPr>
          <p:spPr>
            <a:xfrm>
              <a:off x="7391528" y="4834733"/>
              <a:ext cx="1979485" cy="647851"/>
            </a:xfrm>
            <a:prstGeom prst="rect">
              <a:avLst/>
            </a:prstGeom>
            <a:noFill/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多切片间的安全隔离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加密和防护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239971" defTabSz="1625654">
                <a:lnSpc>
                  <a:spcPct val="130000"/>
                </a:lnSpc>
                <a:buClr>
                  <a:schemeClr val="bg1"/>
                </a:buClr>
                <a:buFont typeface="Arial" pitchFamily="34" charset="0"/>
                <a:buChar char="•"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切片安全分级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391528" y="4619963"/>
              <a:ext cx="1979485" cy="201408"/>
            </a:xfrm>
            <a:prstGeom prst="rect">
              <a:avLst/>
            </a:prstGeom>
            <a:solidFill>
              <a:srgbClr val="328FB7"/>
            </a:solidFill>
            <a:ln w="25400">
              <a:solidFill>
                <a:srgbClr val="328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切片安全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4368" y="3928220"/>
              <a:ext cx="600036" cy="48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管理</a:t>
              </a:r>
              <a:endParaRPr lang="en-US" sz="120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08" name="矩形 2"/>
            <p:cNvSpPr/>
            <p:nvPr/>
          </p:nvSpPr>
          <p:spPr>
            <a:xfrm>
              <a:off x="5293356" y="3817619"/>
              <a:ext cx="1604345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基于</a:t>
              </a:r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AI</a:t>
              </a:r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的威胁分析检测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09" name="矩形 3"/>
            <p:cNvSpPr/>
            <p:nvPr/>
          </p:nvSpPr>
          <p:spPr>
            <a:xfrm>
              <a:off x="7615674" y="3817619"/>
              <a:ext cx="1585544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安全处置编排引擎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0" name="矩形 117"/>
            <p:cNvSpPr/>
            <p:nvPr/>
          </p:nvSpPr>
          <p:spPr>
            <a:xfrm>
              <a:off x="3132569" y="3817619"/>
              <a:ext cx="1442815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全网安全态势感知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567183" y="4076923"/>
              <a:ext cx="157478" cy="876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华为增强</a:t>
              </a:r>
              <a:endParaRPr lang="en-US" sz="120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17" name="矩形 3"/>
            <p:cNvSpPr/>
            <p:nvPr/>
          </p:nvSpPr>
          <p:spPr>
            <a:xfrm>
              <a:off x="9919190" y="3817619"/>
              <a:ext cx="1386091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网元漏洞管理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9" name="矩形 3"/>
            <p:cNvSpPr/>
            <p:nvPr/>
          </p:nvSpPr>
          <p:spPr>
            <a:xfrm>
              <a:off x="7790015" y="4206891"/>
              <a:ext cx="846632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证书管理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20" name="矩形 3"/>
            <p:cNvSpPr/>
            <p:nvPr/>
          </p:nvSpPr>
          <p:spPr>
            <a:xfrm>
              <a:off x="6068428" y="4209044"/>
              <a:ext cx="1489311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可信度量完整性管理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3" name="矩形 3"/>
            <p:cNvSpPr/>
            <p:nvPr/>
          </p:nvSpPr>
          <p:spPr>
            <a:xfrm>
              <a:off x="4523426" y="4202428"/>
              <a:ext cx="1312726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网元安全异常检测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397160" y="4130228"/>
              <a:ext cx="9908122" cy="0"/>
            </a:xfrm>
            <a:prstGeom prst="line">
              <a:avLst/>
            </a:prstGeom>
            <a:ln>
              <a:solidFill>
                <a:srgbClr val="328F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06"/>
            <p:cNvSpPr txBox="1"/>
            <p:nvPr/>
          </p:nvSpPr>
          <p:spPr>
            <a:xfrm>
              <a:off x="1312484" y="3844254"/>
              <a:ext cx="1424851" cy="26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整网运营（</a:t>
              </a:r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SOC</a:t>
              </a:r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层）</a:t>
              </a:r>
              <a:endParaRPr lang="en-US" sz="105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35" name="TextBox 106"/>
            <p:cNvSpPr txBox="1"/>
            <p:nvPr/>
          </p:nvSpPr>
          <p:spPr>
            <a:xfrm>
              <a:off x="1315697" y="4235472"/>
              <a:ext cx="1453406" cy="26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单域管理（</a:t>
              </a:r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EMS</a:t>
              </a:r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层）</a:t>
              </a:r>
              <a:endParaRPr lang="en-US" sz="1050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36" name="矩形 3"/>
            <p:cNvSpPr/>
            <p:nvPr/>
          </p:nvSpPr>
          <p:spPr>
            <a:xfrm>
              <a:off x="3132569" y="4202430"/>
              <a:ext cx="1158580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单域安全态势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18" name="矩形 110"/>
            <p:cNvSpPr/>
            <p:nvPr/>
          </p:nvSpPr>
          <p:spPr>
            <a:xfrm>
              <a:off x="6554765" y="5979281"/>
              <a:ext cx="1331653" cy="267923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用户隐私保护</a:t>
              </a:r>
            </a:p>
          </p:txBody>
        </p:sp>
        <p:sp>
          <p:nvSpPr>
            <p:cNvPr id="121" name="矩形 110"/>
            <p:cNvSpPr/>
            <p:nvPr/>
          </p:nvSpPr>
          <p:spPr>
            <a:xfrm>
              <a:off x="6553990" y="5678113"/>
              <a:ext cx="1331653" cy="261550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用户面完整性保护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130" name="矩形 3"/>
            <p:cNvSpPr/>
            <p:nvPr/>
          </p:nvSpPr>
          <p:spPr>
            <a:xfrm>
              <a:off x="8868923" y="4206844"/>
              <a:ext cx="817994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微软雅黑"/>
                  <a:cs typeface="Arial" panose="020B0604020202020204" pitchFamily="34" charset="0"/>
                </a:rPr>
                <a:t>日志审计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微软雅黑"/>
                <a:cs typeface="Arial" panose="020B0604020202020204" pitchFamily="34" charset="0"/>
              </a:endParaRPr>
            </a:p>
          </p:txBody>
        </p:sp>
        <p:cxnSp>
          <p:nvCxnSpPr>
            <p:cNvPr id="176" name="直接连接符 86"/>
            <p:cNvCxnSpPr>
              <a:stCxn id="137" idx="2"/>
              <a:endCxn id="292" idx="0"/>
            </p:cNvCxnSpPr>
            <p:nvPr/>
          </p:nvCxnSpPr>
          <p:spPr>
            <a:xfrm flipH="1">
              <a:off x="4772890" y="1595945"/>
              <a:ext cx="1083125" cy="677260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cxnSp>
          <p:nvCxnSpPr>
            <p:cNvPr id="186" name="直接连接符 86"/>
            <p:cNvCxnSpPr>
              <a:stCxn id="137" idx="2"/>
            </p:cNvCxnSpPr>
            <p:nvPr/>
          </p:nvCxnSpPr>
          <p:spPr>
            <a:xfrm>
              <a:off x="5856014" y="1595946"/>
              <a:ext cx="4557234" cy="790896"/>
            </a:xfrm>
            <a:prstGeom prst="line">
              <a:avLst/>
            </a:prstGeom>
            <a:noFill/>
            <a:ln w="6350" cap="flat" cmpd="sng" algn="ctr">
              <a:solidFill>
                <a:srgbClr val="C0504D">
                  <a:lumMod val="60000"/>
                  <a:lumOff val="40000"/>
                </a:srgbClr>
              </a:solidFill>
              <a:prstDash val="dash"/>
            </a:ln>
            <a:effectLst/>
          </p:spPr>
        </p:cxnSp>
        <p:grpSp>
          <p:nvGrpSpPr>
            <p:cNvPr id="6" name="组合 20"/>
            <p:cNvGrpSpPr/>
            <p:nvPr/>
          </p:nvGrpSpPr>
          <p:grpSpPr>
            <a:xfrm>
              <a:off x="4038776" y="1079020"/>
              <a:ext cx="3622661" cy="516926"/>
              <a:chOff x="3091520" y="628336"/>
              <a:chExt cx="5881582" cy="757142"/>
            </a:xfrm>
          </p:grpSpPr>
          <p:sp>
            <p:nvSpPr>
              <p:cNvPr id="137" name="圆角矩形 136"/>
              <p:cNvSpPr/>
              <p:nvPr/>
            </p:nvSpPr>
            <p:spPr>
              <a:xfrm>
                <a:off x="3110709" y="628336"/>
                <a:ext cx="5862393" cy="757142"/>
              </a:xfrm>
              <a:prstGeom prst="roundRect">
                <a:avLst/>
              </a:prstGeom>
              <a:solidFill>
                <a:schemeClr val="accent5">
                  <a:lumMod val="75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106"/>
              <p:cNvGrpSpPr/>
              <p:nvPr/>
            </p:nvGrpSpPr>
            <p:grpSpPr>
              <a:xfrm>
                <a:off x="3091520" y="653457"/>
                <a:ext cx="2753554" cy="694606"/>
                <a:chOff x="6157442" y="1157644"/>
                <a:chExt cx="8478802" cy="2700712"/>
              </a:xfrm>
            </p:grpSpPr>
            <p:sp>
              <p:nvSpPr>
                <p:cNvPr id="139" name="TextBox 28"/>
                <p:cNvSpPr txBox="1"/>
                <p:nvPr/>
              </p:nvSpPr>
              <p:spPr>
                <a:xfrm>
                  <a:off x="6157442" y="1234945"/>
                  <a:ext cx="4305524" cy="25892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1219150">
                    <a:defRPr/>
                  </a:pPr>
                  <a:r>
                    <a:rPr lang="zh-CN" altLang="en-US" sz="11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安全管理系统</a:t>
                  </a:r>
                </a:p>
              </p:txBody>
            </p:sp>
            <p:sp>
              <p:nvSpPr>
                <p:cNvPr id="140" name="Freeform 27"/>
                <p:cNvSpPr>
                  <a:spLocks noEditPoints="1"/>
                </p:cNvSpPr>
                <p:nvPr/>
              </p:nvSpPr>
              <p:spPr bwMode="auto">
                <a:xfrm>
                  <a:off x="9986066" y="1157644"/>
                  <a:ext cx="4650178" cy="2700712"/>
                </a:xfrm>
                <a:custGeom>
                  <a:avLst/>
                  <a:gdLst/>
                  <a:ahLst/>
                  <a:cxnLst>
                    <a:cxn ang="0">
                      <a:pos x="8324" y="38"/>
                    </a:cxn>
                    <a:cxn ang="0">
                      <a:pos x="9087" y="203"/>
                    </a:cxn>
                    <a:cxn ang="0">
                      <a:pos x="9799" y="487"/>
                    </a:cxn>
                    <a:cxn ang="0">
                      <a:pos x="10451" y="880"/>
                    </a:cxn>
                    <a:cxn ang="0">
                      <a:pos x="11031" y="1370"/>
                    </a:cxn>
                    <a:cxn ang="0">
                      <a:pos x="11529" y="1947"/>
                    </a:cxn>
                    <a:cxn ang="0">
                      <a:pos x="11934" y="2598"/>
                    </a:cxn>
                    <a:cxn ang="0">
                      <a:pos x="12234" y="3314"/>
                    </a:cxn>
                    <a:cxn ang="0">
                      <a:pos x="12378" y="3497"/>
                    </a:cxn>
                    <a:cxn ang="0">
                      <a:pos x="12496" y="3494"/>
                    </a:cxn>
                    <a:cxn ang="0">
                      <a:pos x="13119" y="3540"/>
                    </a:cxn>
                    <a:cxn ang="0">
                      <a:pos x="13870" y="3738"/>
                    </a:cxn>
                    <a:cxn ang="0">
                      <a:pos x="14554" y="4074"/>
                    </a:cxn>
                    <a:cxn ang="0">
                      <a:pos x="15156" y="4535"/>
                    </a:cxn>
                    <a:cxn ang="0">
                      <a:pos x="15663" y="5102"/>
                    </a:cxn>
                    <a:cxn ang="0">
                      <a:pos x="16056" y="5761"/>
                    </a:cxn>
                    <a:cxn ang="0">
                      <a:pos x="16320" y="6494"/>
                    </a:cxn>
                    <a:cxn ang="0">
                      <a:pos x="16438" y="7286"/>
                    </a:cxn>
                    <a:cxn ang="0">
                      <a:pos x="16401" y="8075"/>
                    </a:cxn>
                    <a:cxn ang="0">
                      <a:pos x="16222" y="8813"/>
                    </a:cxn>
                    <a:cxn ang="0">
                      <a:pos x="15915" y="9491"/>
                    </a:cxn>
                    <a:cxn ang="0">
                      <a:pos x="15494" y="10093"/>
                    </a:cxn>
                    <a:cxn ang="0">
                      <a:pos x="14974" y="10606"/>
                    </a:cxn>
                    <a:cxn ang="0">
                      <a:pos x="14369" y="11014"/>
                    </a:cxn>
                    <a:cxn ang="0">
                      <a:pos x="13693" y="11305"/>
                    </a:cxn>
                    <a:cxn ang="0">
                      <a:pos x="12960" y="11462"/>
                    </a:cxn>
                    <a:cxn ang="0">
                      <a:pos x="3341" y="11487"/>
                    </a:cxn>
                    <a:cxn ang="0">
                      <a:pos x="2760" y="11436"/>
                    </a:cxn>
                    <a:cxn ang="0">
                      <a:pos x="2156" y="11265"/>
                    </a:cxn>
                    <a:cxn ang="0">
                      <a:pos x="1603" y="10987"/>
                    </a:cxn>
                    <a:cxn ang="0">
                      <a:pos x="1113" y="10615"/>
                    </a:cxn>
                    <a:cxn ang="0">
                      <a:pos x="697" y="10159"/>
                    </a:cxn>
                    <a:cxn ang="0">
                      <a:pos x="368" y="9631"/>
                    </a:cxn>
                    <a:cxn ang="0">
                      <a:pos x="137" y="9044"/>
                    </a:cxn>
                    <a:cxn ang="0">
                      <a:pos x="15" y="8410"/>
                    </a:cxn>
                    <a:cxn ang="0">
                      <a:pos x="15" y="7754"/>
                    </a:cxn>
                    <a:cxn ang="0">
                      <a:pos x="132" y="7132"/>
                    </a:cxn>
                    <a:cxn ang="0">
                      <a:pos x="354" y="6556"/>
                    </a:cxn>
                    <a:cxn ang="0">
                      <a:pos x="671" y="6034"/>
                    </a:cxn>
                    <a:cxn ang="0">
                      <a:pos x="1072" y="5582"/>
                    </a:cxn>
                    <a:cxn ang="0">
                      <a:pos x="1546" y="5208"/>
                    </a:cxn>
                    <a:cxn ang="0">
                      <a:pos x="2082" y="4924"/>
                    </a:cxn>
                    <a:cxn ang="0">
                      <a:pos x="2668" y="4741"/>
                    </a:cxn>
                    <a:cxn ang="0">
                      <a:pos x="3015" y="4212"/>
                    </a:cxn>
                    <a:cxn ang="0">
                      <a:pos x="3225" y="3295"/>
                    </a:cxn>
                    <a:cxn ang="0">
                      <a:pos x="3597" y="2453"/>
                    </a:cxn>
                    <a:cxn ang="0">
                      <a:pos x="4113" y="1704"/>
                    </a:cxn>
                    <a:cxn ang="0">
                      <a:pos x="4754" y="1069"/>
                    </a:cxn>
                    <a:cxn ang="0">
                      <a:pos x="5503" y="565"/>
                    </a:cxn>
                    <a:cxn ang="0">
                      <a:pos x="6342" y="211"/>
                    </a:cxn>
                    <a:cxn ang="0">
                      <a:pos x="7250" y="25"/>
                    </a:cxn>
                    <a:cxn ang="0">
                      <a:pos x="9148" y="9515"/>
                    </a:cxn>
                    <a:cxn ang="0">
                      <a:pos x="9106" y="9484"/>
                    </a:cxn>
                    <a:cxn ang="0">
                      <a:pos x="9023" y="9509"/>
                    </a:cxn>
                    <a:cxn ang="0">
                      <a:pos x="9156" y="9528"/>
                    </a:cxn>
                    <a:cxn ang="0">
                      <a:pos x="6408" y="9503"/>
                    </a:cxn>
                    <a:cxn ang="0">
                      <a:pos x="6368" y="9519"/>
                    </a:cxn>
                  </a:cxnLst>
                  <a:rect l="0" t="0" r="r" b="b"/>
                  <a:pathLst>
                    <a:path w="16443" h="11487">
                      <a:moveTo>
                        <a:pt x="7726" y="0"/>
                      </a:moveTo>
                      <a:lnTo>
                        <a:pt x="7928" y="4"/>
                      </a:lnTo>
                      <a:lnTo>
                        <a:pt x="8127" y="17"/>
                      </a:lnTo>
                      <a:lnTo>
                        <a:pt x="8324" y="38"/>
                      </a:lnTo>
                      <a:lnTo>
                        <a:pt x="8519" y="68"/>
                      </a:lnTo>
                      <a:lnTo>
                        <a:pt x="8711" y="105"/>
                      </a:lnTo>
                      <a:lnTo>
                        <a:pt x="8900" y="150"/>
                      </a:lnTo>
                      <a:lnTo>
                        <a:pt x="9087" y="203"/>
                      </a:lnTo>
                      <a:lnTo>
                        <a:pt x="9270" y="263"/>
                      </a:lnTo>
                      <a:lnTo>
                        <a:pt x="9450" y="331"/>
                      </a:lnTo>
                      <a:lnTo>
                        <a:pt x="9626" y="406"/>
                      </a:lnTo>
                      <a:lnTo>
                        <a:pt x="9799" y="487"/>
                      </a:lnTo>
                      <a:lnTo>
                        <a:pt x="9969" y="576"/>
                      </a:lnTo>
                      <a:lnTo>
                        <a:pt x="10133" y="670"/>
                      </a:lnTo>
                      <a:lnTo>
                        <a:pt x="10294" y="772"/>
                      </a:lnTo>
                      <a:lnTo>
                        <a:pt x="10451" y="880"/>
                      </a:lnTo>
                      <a:lnTo>
                        <a:pt x="10604" y="994"/>
                      </a:lnTo>
                      <a:lnTo>
                        <a:pt x="10751" y="1113"/>
                      </a:lnTo>
                      <a:lnTo>
                        <a:pt x="10893" y="1239"/>
                      </a:lnTo>
                      <a:lnTo>
                        <a:pt x="11031" y="1370"/>
                      </a:lnTo>
                      <a:lnTo>
                        <a:pt x="11164" y="1507"/>
                      </a:lnTo>
                      <a:lnTo>
                        <a:pt x="11291" y="1648"/>
                      </a:lnTo>
                      <a:lnTo>
                        <a:pt x="11412" y="1795"/>
                      </a:lnTo>
                      <a:lnTo>
                        <a:pt x="11529" y="1947"/>
                      </a:lnTo>
                      <a:lnTo>
                        <a:pt x="11640" y="2102"/>
                      </a:lnTo>
                      <a:lnTo>
                        <a:pt x="11743" y="2264"/>
                      </a:lnTo>
                      <a:lnTo>
                        <a:pt x="11842" y="2429"/>
                      </a:lnTo>
                      <a:lnTo>
                        <a:pt x="11934" y="2598"/>
                      </a:lnTo>
                      <a:lnTo>
                        <a:pt x="12019" y="2772"/>
                      </a:lnTo>
                      <a:lnTo>
                        <a:pt x="12097" y="2948"/>
                      </a:lnTo>
                      <a:lnTo>
                        <a:pt x="12169" y="3129"/>
                      </a:lnTo>
                      <a:lnTo>
                        <a:pt x="12234" y="3314"/>
                      </a:lnTo>
                      <a:lnTo>
                        <a:pt x="12291" y="3501"/>
                      </a:lnTo>
                      <a:lnTo>
                        <a:pt x="12320" y="3499"/>
                      </a:lnTo>
                      <a:lnTo>
                        <a:pt x="12349" y="3498"/>
                      </a:lnTo>
                      <a:lnTo>
                        <a:pt x="12378" y="3497"/>
                      </a:lnTo>
                      <a:lnTo>
                        <a:pt x="12407" y="3496"/>
                      </a:lnTo>
                      <a:lnTo>
                        <a:pt x="12437" y="3495"/>
                      </a:lnTo>
                      <a:lnTo>
                        <a:pt x="12466" y="3494"/>
                      </a:lnTo>
                      <a:lnTo>
                        <a:pt x="12496" y="3494"/>
                      </a:lnTo>
                      <a:lnTo>
                        <a:pt x="12524" y="3494"/>
                      </a:lnTo>
                      <a:lnTo>
                        <a:pt x="12726" y="3499"/>
                      </a:lnTo>
                      <a:lnTo>
                        <a:pt x="12924" y="3515"/>
                      </a:lnTo>
                      <a:lnTo>
                        <a:pt x="13119" y="3540"/>
                      </a:lnTo>
                      <a:lnTo>
                        <a:pt x="13313" y="3575"/>
                      </a:lnTo>
                      <a:lnTo>
                        <a:pt x="13502" y="3621"/>
                      </a:lnTo>
                      <a:lnTo>
                        <a:pt x="13688" y="3674"/>
                      </a:lnTo>
                      <a:lnTo>
                        <a:pt x="13870" y="3738"/>
                      </a:lnTo>
                      <a:lnTo>
                        <a:pt x="14047" y="3809"/>
                      </a:lnTo>
                      <a:lnTo>
                        <a:pt x="14221" y="3889"/>
                      </a:lnTo>
                      <a:lnTo>
                        <a:pt x="14390" y="3977"/>
                      </a:lnTo>
                      <a:lnTo>
                        <a:pt x="14554" y="4074"/>
                      </a:lnTo>
                      <a:lnTo>
                        <a:pt x="14712" y="4179"/>
                      </a:lnTo>
                      <a:lnTo>
                        <a:pt x="14867" y="4290"/>
                      </a:lnTo>
                      <a:lnTo>
                        <a:pt x="15015" y="4409"/>
                      </a:lnTo>
                      <a:lnTo>
                        <a:pt x="15156" y="4535"/>
                      </a:lnTo>
                      <a:lnTo>
                        <a:pt x="15293" y="4667"/>
                      </a:lnTo>
                      <a:lnTo>
                        <a:pt x="15423" y="4806"/>
                      </a:lnTo>
                      <a:lnTo>
                        <a:pt x="15546" y="4951"/>
                      </a:lnTo>
                      <a:lnTo>
                        <a:pt x="15663" y="5102"/>
                      </a:lnTo>
                      <a:lnTo>
                        <a:pt x="15772" y="5259"/>
                      </a:lnTo>
                      <a:lnTo>
                        <a:pt x="15875" y="5421"/>
                      </a:lnTo>
                      <a:lnTo>
                        <a:pt x="15969" y="5588"/>
                      </a:lnTo>
                      <a:lnTo>
                        <a:pt x="16056" y="5761"/>
                      </a:lnTo>
                      <a:lnTo>
                        <a:pt x="16134" y="5938"/>
                      </a:lnTo>
                      <a:lnTo>
                        <a:pt x="16205" y="6119"/>
                      </a:lnTo>
                      <a:lnTo>
                        <a:pt x="16266" y="6305"/>
                      </a:lnTo>
                      <a:lnTo>
                        <a:pt x="16320" y="6494"/>
                      </a:lnTo>
                      <a:lnTo>
                        <a:pt x="16363" y="6687"/>
                      </a:lnTo>
                      <a:lnTo>
                        <a:pt x="16398" y="6884"/>
                      </a:lnTo>
                      <a:lnTo>
                        <a:pt x="16422" y="7083"/>
                      </a:lnTo>
                      <a:lnTo>
                        <a:pt x="16438" y="7286"/>
                      </a:lnTo>
                      <a:lnTo>
                        <a:pt x="16443" y="7490"/>
                      </a:lnTo>
                      <a:lnTo>
                        <a:pt x="16438" y="7688"/>
                      </a:lnTo>
                      <a:lnTo>
                        <a:pt x="16425" y="7883"/>
                      </a:lnTo>
                      <a:lnTo>
                        <a:pt x="16401" y="8075"/>
                      </a:lnTo>
                      <a:lnTo>
                        <a:pt x="16369" y="8264"/>
                      </a:lnTo>
                      <a:lnTo>
                        <a:pt x="16328" y="8451"/>
                      </a:lnTo>
                      <a:lnTo>
                        <a:pt x="16280" y="8634"/>
                      </a:lnTo>
                      <a:lnTo>
                        <a:pt x="16222" y="8813"/>
                      </a:lnTo>
                      <a:lnTo>
                        <a:pt x="16156" y="8989"/>
                      </a:lnTo>
                      <a:lnTo>
                        <a:pt x="16083" y="9161"/>
                      </a:lnTo>
                      <a:lnTo>
                        <a:pt x="16003" y="9328"/>
                      </a:lnTo>
                      <a:lnTo>
                        <a:pt x="15915" y="9491"/>
                      </a:lnTo>
                      <a:lnTo>
                        <a:pt x="15820" y="9649"/>
                      </a:lnTo>
                      <a:lnTo>
                        <a:pt x="15717" y="9802"/>
                      </a:lnTo>
                      <a:lnTo>
                        <a:pt x="15610" y="9950"/>
                      </a:lnTo>
                      <a:lnTo>
                        <a:pt x="15494" y="10093"/>
                      </a:lnTo>
                      <a:lnTo>
                        <a:pt x="15373" y="10230"/>
                      </a:lnTo>
                      <a:lnTo>
                        <a:pt x="15246" y="10361"/>
                      </a:lnTo>
                      <a:lnTo>
                        <a:pt x="15113" y="10487"/>
                      </a:lnTo>
                      <a:lnTo>
                        <a:pt x="14974" y="10606"/>
                      </a:lnTo>
                      <a:lnTo>
                        <a:pt x="14831" y="10718"/>
                      </a:lnTo>
                      <a:lnTo>
                        <a:pt x="14682" y="10824"/>
                      </a:lnTo>
                      <a:lnTo>
                        <a:pt x="14527" y="10923"/>
                      </a:lnTo>
                      <a:lnTo>
                        <a:pt x="14369" y="11014"/>
                      </a:lnTo>
                      <a:lnTo>
                        <a:pt x="14206" y="11098"/>
                      </a:lnTo>
                      <a:lnTo>
                        <a:pt x="14039" y="11176"/>
                      </a:lnTo>
                      <a:lnTo>
                        <a:pt x="13868" y="11244"/>
                      </a:lnTo>
                      <a:lnTo>
                        <a:pt x="13693" y="11305"/>
                      </a:lnTo>
                      <a:lnTo>
                        <a:pt x="13514" y="11357"/>
                      </a:lnTo>
                      <a:lnTo>
                        <a:pt x="13332" y="11401"/>
                      </a:lnTo>
                      <a:lnTo>
                        <a:pt x="13147" y="11436"/>
                      </a:lnTo>
                      <a:lnTo>
                        <a:pt x="12960" y="11462"/>
                      </a:lnTo>
                      <a:lnTo>
                        <a:pt x="12770" y="11479"/>
                      </a:lnTo>
                      <a:lnTo>
                        <a:pt x="12770" y="11487"/>
                      </a:lnTo>
                      <a:lnTo>
                        <a:pt x="12524" y="11487"/>
                      </a:lnTo>
                      <a:lnTo>
                        <a:pt x="3341" y="11487"/>
                      </a:lnTo>
                      <a:lnTo>
                        <a:pt x="3079" y="11487"/>
                      </a:lnTo>
                      <a:lnTo>
                        <a:pt x="3079" y="11477"/>
                      </a:lnTo>
                      <a:lnTo>
                        <a:pt x="2919" y="11459"/>
                      </a:lnTo>
                      <a:lnTo>
                        <a:pt x="2760" y="11436"/>
                      </a:lnTo>
                      <a:lnTo>
                        <a:pt x="2605" y="11404"/>
                      </a:lnTo>
                      <a:lnTo>
                        <a:pt x="2453" y="11365"/>
                      </a:lnTo>
                      <a:lnTo>
                        <a:pt x="2303" y="11318"/>
                      </a:lnTo>
                      <a:lnTo>
                        <a:pt x="2156" y="11265"/>
                      </a:lnTo>
                      <a:lnTo>
                        <a:pt x="2013" y="11205"/>
                      </a:lnTo>
                      <a:lnTo>
                        <a:pt x="1872" y="11139"/>
                      </a:lnTo>
                      <a:lnTo>
                        <a:pt x="1736" y="11067"/>
                      </a:lnTo>
                      <a:lnTo>
                        <a:pt x="1603" y="10987"/>
                      </a:lnTo>
                      <a:lnTo>
                        <a:pt x="1474" y="10903"/>
                      </a:lnTo>
                      <a:lnTo>
                        <a:pt x="1349" y="10813"/>
                      </a:lnTo>
                      <a:lnTo>
                        <a:pt x="1229" y="10716"/>
                      </a:lnTo>
                      <a:lnTo>
                        <a:pt x="1113" y="10615"/>
                      </a:lnTo>
                      <a:lnTo>
                        <a:pt x="1001" y="10508"/>
                      </a:lnTo>
                      <a:lnTo>
                        <a:pt x="895" y="10396"/>
                      </a:lnTo>
                      <a:lnTo>
                        <a:pt x="793" y="10280"/>
                      </a:lnTo>
                      <a:lnTo>
                        <a:pt x="697" y="10159"/>
                      </a:lnTo>
                      <a:lnTo>
                        <a:pt x="606" y="10033"/>
                      </a:lnTo>
                      <a:lnTo>
                        <a:pt x="521" y="9903"/>
                      </a:lnTo>
                      <a:lnTo>
                        <a:pt x="441" y="9769"/>
                      </a:lnTo>
                      <a:lnTo>
                        <a:pt x="368" y="9631"/>
                      </a:lnTo>
                      <a:lnTo>
                        <a:pt x="300" y="9490"/>
                      </a:lnTo>
                      <a:lnTo>
                        <a:pt x="239" y="9345"/>
                      </a:lnTo>
                      <a:lnTo>
                        <a:pt x="185" y="9197"/>
                      </a:lnTo>
                      <a:lnTo>
                        <a:pt x="137" y="9044"/>
                      </a:lnTo>
                      <a:lnTo>
                        <a:pt x="96" y="8890"/>
                      </a:lnTo>
                      <a:lnTo>
                        <a:pt x="62" y="8733"/>
                      </a:lnTo>
                      <a:lnTo>
                        <a:pt x="35" y="8573"/>
                      </a:lnTo>
                      <a:lnTo>
                        <a:pt x="15" y="8410"/>
                      </a:lnTo>
                      <a:lnTo>
                        <a:pt x="4" y="8246"/>
                      </a:lnTo>
                      <a:lnTo>
                        <a:pt x="0" y="8079"/>
                      </a:lnTo>
                      <a:lnTo>
                        <a:pt x="4" y="7916"/>
                      </a:lnTo>
                      <a:lnTo>
                        <a:pt x="15" y="7754"/>
                      </a:lnTo>
                      <a:lnTo>
                        <a:pt x="34" y="7596"/>
                      </a:lnTo>
                      <a:lnTo>
                        <a:pt x="60" y="7439"/>
                      </a:lnTo>
                      <a:lnTo>
                        <a:pt x="92" y="7284"/>
                      </a:lnTo>
                      <a:lnTo>
                        <a:pt x="132" y="7132"/>
                      </a:lnTo>
                      <a:lnTo>
                        <a:pt x="178" y="6983"/>
                      </a:lnTo>
                      <a:lnTo>
                        <a:pt x="230" y="6837"/>
                      </a:lnTo>
                      <a:lnTo>
                        <a:pt x="289" y="6694"/>
                      </a:lnTo>
                      <a:lnTo>
                        <a:pt x="354" y="6556"/>
                      </a:lnTo>
                      <a:lnTo>
                        <a:pt x="424" y="6420"/>
                      </a:lnTo>
                      <a:lnTo>
                        <a:pt x="502" y="6287"/>
                      </a:lnTo>
                      <a:lnTo>
                        <a:pt x="584" y="6159"/>
                      </a:lnTo>
                      <a:lnTo>
                        <a:pt x="671" y="6034"/>
                      </a:lnTo>
                      <a:lnTo>
                        <a:pt x="765" y="5914"/>
                      </a:lnTo>
                      <a:lnTo>
                        <a:pt x="862" y="5799"/>
                      </a:lnTo>
                      <a:lnTo>
                        <a:pt x="965" y="5688"/>
                      </a:lnTo>
                      <a:lnTo>
                        <a:pt x="1072" y="5582"/>
                      </a:lnTo>
                      <a:lnTo>
                        <a:pt x="1184" y="5480"/>
                      </a:lnTo>
                      <a:lnTo>
                        <a:pt x="1301" y="5384"/>
                      </a:lnTo>
                      <a:lnTo>
                        <a:pt x="1421" y="5293"/>
                      </a:lnTo>
                      <a:lnTo>
                        <a:pt x="1546" y="5208"/>
                      </a:lnTo>
                      <a:lnTo>
                        <a:pt x="1675" y="5128"/>
                      </a:lnTo>
                      <a:lnTo>
                        <a:pt x="1807" y="5054"/>
                      </a:lnTo>
                      <a:lnTo>
                        <a:pt x="1942" y="4986"/>
                      </a:lnTo>
                      <a:lnTo>
                        <a:pt x="2082" y="4924"/>
                      </a:lnTo>
                      <a:lnTo>
                        <a:pt x="2224" y="4869"/>
                      </a:lnTo>
                      <a:lnTo>
                        <a:pt x="2369" y="4819"/>
                      </a:lnTo>
                      <a:lnTo>
                        <a:pt x="2517" y="4777"/>
                      </a:lnTo>
                      <a:lnTo>
                        <a:pt x="2668" y="4741"/>
                      </a:lnTo>
                      <a:lnTo>
                        <a:pt x="2821" y="4713"/>
                      </a:lnTo>
                      <a:lnTo>
                        <a:pt x="2976" y="4692"/>
                      </a:lnTo>
                      <a:lnTo>
                        <a:pt x="2990" y="4450"/>
                      </a:lnTo>
                      <a:lnTo>
                        <a:pt x="3015" y="4212"/>
                      </a:lnTo>
                      <a:lnTo>
                        <a:pt x="3051" y="3976"/>
                      </a:lnTo>
                      <a:lnTo>
                        <a:pt x="3098" y="3744"/>
                      </a:lnTo>
                      <a:lnTo>
                        <a:pt x="3156" y="3517"/>
                      </a:lnTo>
                      <a:lnTo>
                        <a:pt x="3225" y="3295"/>
                      </a:lnTo>
                      <a:lnTo>
                        <a:pt x="3303" y="3076"/>
                      </a:lnTo>
                      <a:lnTo>
                        <a:pt x="3391" y="2863"/>
                      </a:lnTo>
                      <a:lnTo>
                        <a:pt x="3489" y="2655"/>
                      </a:lnTo>
                      <a:lnTo>
                        <a:pt x="3597" y="2453"/>
                      </a:lnTo>
                      <a:lnTo>
                        <a:pt x="3713" y="2256"/>
                      </a:lnTo>
                      <a:lnTo>
                        <a:pt x="3837" y="2065"/>
                      </a:lnTo>
                      <a:lnTo>
                        <a:pt x="3971" y="1882"/>
                      </a:lnTo>
                      <a:lnTo>
                        <a:pt x="4113" y="1704"/>
                      </a:lnTo>
                      <a:lnTo>
                        <a:pt x="4262" y="1535"/>
                      </a:lnTo>
                      <a:lnTo>
                        <a:pt x="4419" y="1371"/>
                      </a:lnTo>
                      <a:lnTo>
                        <a:pt x="4583" y="1216"/>
                      </a:lnTo>
                      <a:lnTo>
                        <a:pt x="4754" y="1069"/>
                      </a:lnTo>
                      <a:lnTo>
                        <a:pt x="4932" y="930"/>
                      </a:lnTo>
                      <a:lnTo>
                        <a:pt x="5117" y="800"/>
                      </a:lnTo>
                      <a:lnTo>
                        <a:pt x="5307" y="677"/>
                      </a:lnTo>
                      <a:lnTo>
                        <a:pt x="5503" y="565"/>
                      </a:lnTo>
                      <a:lnTo>
                        <a:pt x="5705" y="462"/>
                      </a:lnTo>
                      <a:lnTo>
                        <a:pt x="5912" y="368"/>
                      </a:lnTo>
                      <a:lnTo>
                        <a:pt x="6124" y="284"/>
                      </a:lnTo>
                      <a:lnTo>
                        <a:pt x="6342" y="211"/>
                      </a:lnTo>
                      <a:lnTo>
                        <a:pt x="6563" y="147"/>
                      </a:lnTo>
                      <a:lnTo>
                        <a:pt x="6788" y="95"/>
                      </a:lnTo>
                      <a:lnTo>
                        <a:pt x="7018" y="54"/>
                      </a:lnTo>
                      <a:lnTo>
                        <a:pt x="7250" y="25"/>
                      </a:lnTo>
                      <a:lnTo>
                        <a:pt x="7487" y="6"/>
                      </a:lnTo>
                      <a:lnTo>
                        <a:pt x="7726" y="0"/>
                      </a:lnTo>
                      <a:close/>
                      <a:moveTo>
                        <a:pt x="9156" y="9528"/>
                      </a:moveTo>
                      <a:lnTo>
                        <a:pt x="9148" y="9515"/>
                      </a:lnTo>
                      <a:lnTo>
                        <a:pt x="9141" y="9503"/>
                      </a:lnTo>
                      <a:lnTo>
                        <a:pt x="9134" y="9491"/>
                      </a:lnTo>
                      <a:lnTo>
                        <a:pt x="9127" y="9478"/>
                      </a:lnTo>
                      <a:lnTo>
                        <a:pt x="9106" y="9484"/>
                      </a:lnTo>
                      <a:lnTo>
                        <a:pt x="9086" y="9491"/>
                      </a:lnTo>
                      <a:lnTo>
                        <a:pt x="9065" y="9498"/>
                      </a:lnTo>
                      <a:lnTo>
                        <a:pt x="9045" y="9503"/>
                      </a:lnTo>
                      <a:lnTo>
                        <a:pt x="9023" y="9509"/>
                      </a:lnTo>
                      <a:lnTo>
                        <a:pt x="9003" y="9515"/>
                      </a:lnTo>
                      <a:lnTo>
                        <a:pt x="8982" y="9521"/>
                      </a:lnTo>
                      <a:lnTo>
                        <a:pt x="8961" y="9528"/>
                      </a:lnTo>
                      <a:lnTo>
                        <a:pt x="9156" y="9528"/>
                      </a:lnTo>
                      <a:close/>
                      <a:moveTo>
                        <a:pt x="6492" y="9528"/>
                      </a:moveTo>
                      <a:lnTo>
                        <a:pt x="6464" y="9519"/>
                      </a:lnTo>
                      <a:lnTo>
                        <a:pt x="6435" y="9511"/>
                      </a:lnTo>
                      <a:lnTo>
                        <a:pt x="6408" y="9503"/>
                      </a:lnTo>
                      <a:lnTo>
                        <a:pt x="6379" y="9495"/>
                      </a:lnTo>
                      <a:lnTo>
                        <a:pt x="6376" y="9503"/>
                      </a:lnTo>
                      <a:lnTo>
                        <a:pt x="6372" y="9511"/>
                      </a:lnTo>
                      <a:lnTo>
                        <a:pt x="6368" y="9519"/>
                      </a:lnTo>
                      <a:lnTo>
                        <a:pt x="6364" y="9528"/>
                      </a:lnTo>
                      <a:lnTo>
                        <a:pt x="6492" y="952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5875">
                  <a:solidFill>
                    <a:srgbClr val="3399FF">
                      <a:alpha val="34000"/>
                    </a:srgbClr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CCFF">
                      <a:alpha val="40000"/>
                    </a:srgbClr>
                  </a:outerShdw>
                </a:effectLst>
              </p:spPr>
              <p:txBody>
                <a:bodyPr vert="horz" wrap="square" lIns="121932" tIns="60966" rIns="121932" bIns="6096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50">
                    <a:defRPr/>
                  </a:pPr>
                  <a:endPara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" name="组合 126"/>
                <p:cNvGrpSpPr/>
                <p:nvPr/>
              </p:nvGrpSpPr>
              <p:grpSpPr>
                <a:xfrm>
                  <a:off x="10761637" y="2686886"/>
                  <a:ext cx="797174" cy="1012767"/>
                  <a:chOff x="4716016" y="1779662"/>
                  <a:chExt cx="690563" cy="677863"/>
                </a:xfrm>
              </p:grpSpPr>
              <p:sp>
                <p:nvSpPr>
                  <p:cNvPr id="159" name="圆角矩形 158"/>
                  <p:cNvSpPr/>
                  <p:nvPr/>
                </p:nvSpPr>
                <p:spPr bwMode="auto">
                  <a:xfrm>
                    <a:off x="4716016" y="1779662"/>
                    <a:ext cx="690563" cy="677863"/>
                  </a:xfrm>
                  <a:prstGeom prst="roundRect">
                    <a:avLst/>
                  </a:prstGeom>
                  <a:solidFill>
                    <a:sysClr val="window" lastClr="FFFFFF">
                      <a:lumMod val="50000"/>
                    </a:sysClr>
                  </a:solidFill>
                  <a:ln w="12700"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 defTabSz="1219150" fontAlgn="ctr">
                      <a:lnSpc>
                        <a:spcPct val="120000"/>
                      </a:lnSpc>
                      <a:defRPr/>
                    </a:pPr>
                    <a:endParaRPr lang="en-US" altLang="zh-CN" sz="9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1" name="组合 461"/>
                  <p:cNvGrpSpPr>
                    <a:grpSpLocks/>
                  </p:cNvGrpSpPr>
                  <p:nvPr/>
                </p:nvGrpSpPr>
                <p:grpSpPr bwMode="auto">
                  <a:xfrm>
                    <a:off x="4751445" y="1920449"/>
                    <a:ext cx="593725" cy="360363"/>
                    <a:chOff x="4700166" y="1626391"/>
                    <a:chExt cx="593776" cy="360135"/>
                  </a:xfrm>
                </p:grpSpPr>
                <p:sp>
                  <p:nvSpPr>
                    <p:cNvPr id="161" name="椭圆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3464" y="1697834"/>
                      <a:ext cx="328613" cy="214313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buClr>
                          <a:srgbClr val="CC9900"/>
                        </a:buClr>
                        <a:buFont typeface="Wingdings" pitchFamily="2" charset="2"/>
                        <a:buChar char="n"/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62" name="直接连接符 4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700166" y="1812131"/>
                      <a:ext cx="107578" cy="1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prstDash val="sysDash"/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3" name="直接连接符 42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704929" y="1747837"/>
                      <a:ext cx="144000" cy="1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prstDash val="sysDash"/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4" name="直接连接符 42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704929" y="1874043"/>
                      <a:ext cx="144000" cy="1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prstDash val="sysDash"/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5" name="直接连接符 42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85942" y="1776409"/>
                      <a:ext cx="108000" cy="1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prstDash val="sysDash"/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6" name="直接连接符 43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85942" y="1840709"/>
                      <a:ext cx="108000" cy="1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prstDash val="sysDash"/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7" name="直接连接符 43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891588" y="1776413"/>
                      <a:ext cx="32837" cy="93715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8" name="直接连接符 43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922044" y="1785938"/>
                      <a:ext cx="21430" cy="9105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69" name="直接连接符 441"/>
                    <p:cNvCxnSpPr>
                      <a:cxnSpLocks noChangeShapeType="1"/>
                      <a:endCxn id="161" idx="0"/>
                    </p:cNvCxnSpPr>
                    <p:nvPr/>
                  </p:nvCxnSpPr>
                  <p:spPr bwMode="auto">
                    <a:xfrm flipV="1">
                      <a:off x="4941593" y="1697834"/>
                      <a:ext cx="66178" cy="17763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0" name="直接连接符 44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5007771" y="1693071"/>
                      <a:ext cx="71435" cy="216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1" name="直接连接符 44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081588" y="1752601"/>
                      <a:ext cx="50006" cy="144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2" name="直接连接符 45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81572" y="1626391"/>
                      <a:ext cx="0" cy="72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3" name="直接连接符 45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038722" y="1626391"/>
                      <a:ext cx="0" cy="72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" name="直接连接符 45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79190" y="1914526"/>
                      <a:ext cx="0" cy="72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5" name="直接连接符 4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036340" y="1914526"/>
                      <a:ext cx="0" cy="7200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" lastClr="FFFFFF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12" name="组合 128"/>
                <p:cNvGrpSpPr/>
                <p:nvPr/>
              </p:nvGrpSpPr>
              <p:grpSpPr>
                <a:xfrm>
                  <a:off x="12778235" y="2657115"/>
                  <a:ext cx="797174" cy="1012767"/>
                  <a:chOff x="8455025" y="771550"/>
                  <a:chExt cx="688975" cy="676275"/>
                </a:xfrm>
              </p:grpSpPr>
              <p:sp>
                <p:nvSpPr>
                  <p:cNvPr id="151" name="圆角矩形 150"/>
                  <p:cNvSpPr/>
                  <p:nvPr/>
                </p:nvSpPr>
                <p:spPr bwMode="auto">
                  <a:xfrm>
                    <a:off x="8455025" y="771550"/>
                    <a:ext cx="688975" cy="676275"/>
                  </a:xfrm>
                  <a:prstGeom prst="roundRect">
                    <a:avLst/>
                  </a:prstGeom>
                  <a:solidFill>
                    <a:sysClr val="window" lastClr="FFFFFF">
                      <a:lumMod val="50000"/>
                    </a:sysClr>
                  </a:solidFill>
                  <a:ln w="12700"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 defTabSz="1219150" fontAlgn="ctr">
                      <a:lnSpc>
                        <a:spcPct val="120000"/>
                      </a:lnSpc>
                      <a:defRPr/>
                    </a:pPr>
                    <a:endParaRPr lang="en-US" altLang="zh-CN" sz="9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3" name="组合 465"/>
                  <p:cNvGrpSpPr/>
                  <p:nvPr/>
                </p:nvGrpSpPr>
                <p:grpSpPr>
                  <a:xfrm>
                    <a:off x="8580461" y="915908"/>
                    <a:ext cx="504000" cy="360000"/>
                    <a:chOff x="15097125" y="4749800"/>
                    <a:chExt cx="552450" cy="412750"/>
                  </a:xfrm>
                  <a:solidFill>
                    <a:sysClr val="window" lastClr="FFFFFF"/>
                  </a:solidFill>
                </p:grpSpPr>
                <p:sp>
                  <p:nvSpPr>
                    <p:cNvPr id="153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15097125" y="4756150"/>
                      <a:ext cx="149225" cy="400050"/>
                    </a:xfrm>
                    <a:custGeom>
                      <a:avLst/>
                      <a:gdLst/>
                      <a:ahLst/>
                      <a:cxnLst>
                        <a:cxn ang="0">
                          <a:pos x="94" y="252"/>
                        </a:cxn>
                        <a:cxn ang="0">
                          <a:pos x="94" y="252"/>
                        </a:cxn>
                        <a:cxn ang="0">
                          <a:pos x="74" y="244"/>
                        </a:cxn>
                        <a:cxn ang="0">
                          <a:pos x="56" y="232"/>
                        </a:cxn>
                        <a:cxn ang="0">
                          <a:pos x="40" y="218"/>
                        </a:cxn>
                        <a:cxn ang="0">
                          <a:pos x="26" y="204"/>
                        </a:cxn>
                        <a:cxn ang="0">
                          <a:pos x="14" y="186"/>
                        </a:cxn>
                        <a:cxn ang="0">
                          <a:pos x="6" y="168"/>
                        </a:cxn>
                        <a:cxn ang="0">
                          <a:pos x="2" y="148"/>
                        </a:cxn>
                        <a:cxn ang="0">
                          <a:pos x="0" y="126"/>
                        </a:cxn>
                        <a:cxn ang="0">
                          <a:pos x="0" y="126"/>
                        </a:cxn>
                        <a:cxn ang="0">
                          <a:pos x="2" y="106"/>
                        </a:cxn>
                        <a:cxn ang="0">
                          <a:pos x="6" y="86"/>
                        </a:cxn>
                        <a:cxn ang="0">
                          <a:pos x="14" y="68"/>
                        </a:cxn>
                        <a:cxn ang="0">
                          <a:pos x="26" y="50"/>
                        </a:cxn>
                        <a:cxn ang="0">
                          <a:pos x="40" y="34"/>
                        </a:cxn>
                        <a:cxn ang="0">
                          <a:pos x="56" y="22"/>
                        </a:cxn>
                        <a:cxn ang="0">
                          <a:pos x="74" y="10"/>
                        </a:cxn>
                        <a:cxn ang="0">
                          <a:pos x="94" y="0"/>
                        </a:cxn>
                        <a:cxn ang="0">
                          <a:pos x="94" y="0"/>
                        </a:cxn>
                        <a:cxn ang="0">
                          <a:pos x="82" y="12"/>
                        </a:cxn>
                        <a:cxn ang="0">
                          <a:pos x="72" y="24"/>
                        </a:cxn>
                        <a:cxn ang="0">
                          <a:pos x="62" y="38"/>
                        </a:cxn>
                        <a:cxn ang="0">
                          <a:pos x="54" y="54"/>
                        </a:cxn>
                        <a:cxn ang="0">
                          <a:pos x="46" y="70"/>
                        </a:cxn>
                        <a:cxn ang="0">
                          <a:pos x="42" y="88"/>
                        </a:cxn>
                        <a:cxn ang="0">
                          <a:pos x="38" y="108"/>
                        </a:cxn>
                        <a:cxn ang="0">
                          <a:pos x="38" y="126"/>
                        </a:cxn>
                        <a:cxn ang="0">
                          <a:pos x="38" y="126"/>
                        </a:cxn>
                        <a:cxn ang="0">
                          <a:pos x="38" y="146"/>
                        </a:cxn>
                        <a:cxn ang="0">
                          <a:pos x="42" y="166"/>
                        </a:cxn>
                        <a:cxn ang="0">
                          <a:pos x="46" y="184"/>
                        </a:cxn>
                        <a:cxn ang="0">
                          <a:pos x="54" y="200"/>
                        </a:cxn>
                        <a:cxn ang="0">
                          <a:pos x="62" y="216"/>
                        </a:cxn>
                        <a:cxn ang="0">
                          <a:pos x="72" y="230"/>
                        </a:cxn>
                        <a:cxn ang="0">
                          <a:pos x="82" y="242"/>
                        </a:cxn>
                        <a:cxn ang="0">
                          <a:pos x="94" y="252"/>
                        </a:cxn>
                        <a:cxn ang="0">
                          <a:pos x="94" y="252"/>
                        </a:cxn>
                      </a:cxnLst>
                      <a:rect l="0" t="0" r="r" b="b"/>
                      <a:pathLst>
                        <a:path w="94" h="252">
                          <a:moveTo>
                            <a:pt x="94" y="252"/>
                          </a:moveTo>
                          <a:lnTo>
                            <a:pt x="94" y="252"/>
                          </a:lnTo>
                          <a:lnTo>
                            <a:pt x="74" y="244"/>
                          </a:lnTo>
                          <a:lnTo>
                            <a:pt x="56" y="232"/>
                          </a:lnTo>
                          <a:lnTo>
                            <a:pt x="40" y="218"/>
                          </a:lnTo>
                          <a:lnTo>
                            <a:pt x="26" y="204"/>
                          </a:lnTo>
                          <a:lnTo>
                            <a:pt x="14" y="186"/>
                          </a:lnTo>
                          <a:lnTo>
                            <a:pt x="6" y="168"/>
                          </a:lnTo>
                          <a:lnTo>
                            <a:pt x="2" y="148"/>
                          </a:lnTo>
                          <a:lnTo>
                            <a:pt x="0" y="126"/>
                          </a:lnTo>
                          <a:lnTo>
                            <a:pt x="0" y="126"/>
                          </a:lnTo>
                          <a:lnTo>
                            <a:pt x="2" y="106"/>
                          </a:lnTo>
                          <a:lnTo>
                            <a:pt x="6" y="86"/>
                          </a:lnTo>
                          <a:lnTo>
                            <a:pt x="14" y="68"/>
                          </a:lnTo>
                          <a:lnTo>
                            <a:pt x="26" y="50"/>
                          </a:lnTo>
                          <a:lnTo>
                            <a:pt x="40" y="34"/>
                          </a:lnTo>
                          <a:lnTo>
                            <a:pt x="56" y="22"/>
                          </a:lnTo>
                          <a:lnTo>
                            <a:pt x="74" y="10"/>
                          </a:lnTo>
                          <a:lnTo>
                            <a:pt x="94" y="0"/>
                          </a:lnTo>
                          <a:lnTo>
                            <a:pt x="94" y="0"/>
                          </a:lnTo>
                          <a:lnTo>
                            <a:pt x="82" y="12"/>
                          </a:lnTo>
                          <a:lnTo>
                            <a:pt x="72" y="24"/>
                          </a:lnTo>
                          <a:lnTo>
                            <a:pt x="62" y="38"/>
                          </a:lnTo>
                          <a:lnTo>
                            <a:pt x="54" y="54"/>
                          </a:lnTo>
                          <a:lnTo>
                            <a:pt x="46" y="70"/>
                          </a:lnTo>
                          <a:lnTo>
                            <a:pt x="42" y="88"/>
                          </a:lnTo>
                          <a:lnTo>
                            <a:pt x="38" y="108"/>
                          </a:lnTo>
                          <a:lnTo>
                            <a:pt x="38" y="126"/>
                          </a:lnTo>
                          <a:lnTo>
                            <a:pt x="38" y="126"/>
                          </a:lnTo>
                          <a:lnTo>
                            <a:pt x="38" y="146"/>
                          </a:lnTo>
                          <a:lnTo>
                            <a:pt x="42" y="166"/>
                          </a:lnTo>
                          <a:lnTo>
                            <a:pt x="46" y="184"/>
                          </a:lnTo>
                          <a:lnTo>
                            <a:pt x="54" y="200"/>
                          </a:lnTo>
                          <a:lnTo>
                            <a:pt x="62" y="216"/>
                          </a:lnTo>
                          <a:lnTo>
                            <a:pt x="72" y="230"/>
                          </a:lnTo>
                          <a:lnTo>
                            <a:pt x="82" y="242"/>
                          </a:lnTo>
                          <a:lnTo>
                            <a:pt x="94" y="252"/>
                          </a:lnTo>
                          <a:lnTo>
                            <a:pt x="94" y="252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97150" y="4749800"/>
                      <a:ext cx="12700" cy="412750"/>
                    </a:xfrm>
                    <a:prstGeom prst="rect">
                      <a:avLst/>
                    </a:prstGeom>
                    <a:grp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Freeform 34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163800" y="4749800"/>
                      <a:ext cx="339725" cy="412750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166"/>
                        </a:cxn>
                        <a:cxn ang="0">
                          <a:pos x="166" y="186"/>
                        </a:cxn>
                        <a:cxn ang="0">
                          <a:pos x="176" y="144"/>
                        </a:cxn>
                        <a:cxn ang="0">
                          <a:pos x="162" y="164"/>
                        </a:cxn>
                        <a:cxn ang="0">
                          <a:pos x="20" y="186"/>
                        </a:cxn>
                        <a:cxn ang="0">
                          <a:pos x="160" y="134"/>
                        </a:cxn>
                        <a:cxn ang="0">
                          <a:pos x="10" y="126"/>
                        </a:cxn>
                        <a:cxn ang="0">
                          <a:pos x="20" y="74"/>
                        </a:cxn>
                        <a:cxn ang="0">
                          <a:pos x="150" y="66"/>
                        </a:cxn>
                        <a:cxn ang="0">
                          <a:pos x="28" y="54"/>
                        </a:cxn>
                        <a:cxn ang="0">
                          <a:pos x="50" y="24"/>
                        </a:cxn>
                        <a:cxn ang="0">
                          <a:pos x="78" y="10"/>
                        </a:cxn>
                        <a:cxn ang="0">
                          <a:pos x="88" y="8"/>
                        </a:cxn>
                        <a:cxn ang="0">
                          <a:pos x="108" y="12"/>
                        </a:cxn>
                        <a:cxn ang="0">
                          <a:pos x="132" y="32"/>
                        </a:cxn>
                        <a:cxn ang="0">
                          <a:pos x="152" y="62"/>
                        </a:cxn>
                        <a:cxn ang="0">
                          <a:pos x="160" y="54"/>
                        </a:cxn>
                        <a:cxn ang="0">
                          <a:pos x="132" y="16"/>
                        </a:cxn>
                        <a:cxn ang="0">
                          <a:pos x="154" y="28"/>
                        </a:cxn>
                        <a:cxn ang="0">
                          <a:pos x="174" y="46"/>
                        </a:cxn>
                        <a:cxn ang="0">
                          <a:pos x="174" y="34"/>
                        </a:cxn>
                        <a:cxn ang="0">
                          <a:pos x="142" y="12"/>
                        </a:cxn>
                        <a:cxn ang="0">
                          <a:pos x="104" y="0"/>
                        </a:cxn>
                        <a:cxn ang="0">
                          <a:pos x="88" y="0"/>
                        </a:cxn>
                        <a:cxn ang="0">
                          <a:pos x="88" y="0"/>
                        </a:cxn>
                        <a:cxn ang="0">
                          <a:pos x="86" y="0"/>
                        </a:cxn>
                        <a:cxn ang="0">
                          <a:pos x="78" y="0"/>
                        </a:cxn>
                        <a:cxn ang="0">
                          <a:pos x="38" y="22"/>
                        </a:cxn>
                        <a:cxn ang="0">
                          <a:pos x="8" y="80"/>
                        </a:cxn>
                        <a:cxn ang="0">
                          <a:pos x="0" y="130"/>
                        </a:cxn>
                        <a:cxn ang="0">
                          <a:pos x="16" y="202"/>
                        </a:cxn>
                        <a:cxn ang="0">
                          <a:pos x="54" y="250"/>
                        </a:cxn>
                        <a:cxn ang="0">
                          <a:pos x="80" y="260"/>
                        </a:cxn>
                        <a:cxn ang="0">
                          <a:pos x="98" y="260"/>
                        </a:cxn>
                        <a:cxn ang="0">
                          <a:pos x="140" y="248"/>
                        </a:cxn>
                        <a:cxn ang="0">
                          <a:pos x="192" y="206"/>
                        </a:cxn>
                        <a:cxn ang="0">
                          <a:pos x="214" y="142"/>
                        </a:cxn>
                        <a:cxn ang="0">
                          <a:pos x="206" y="146"/>
                        </a:cxn>
                        <a:cxn ang="0">
                          <a:pos x="90" y="250"/>
                        </a:cxn>
                        <a:cxn ang="0">
                          <a:pos x="86" y="252"/>
                        </a:cxn>
                        <a:cxn ang="0">
                          <a:pos x="66" y="246"/>
                        </a:cxn>
                        <a:cxn ang="0">
                          <a:pos x="42" y="228"/>
                        </a:cxn>
                        <a:cxn ang="0">
                          <a:pos x="24" y="196"/>
                        </a:cxn>
                        <a:cxn ang="0">
                          <a:pos x="142" y="216"/>
                        </a:cxn>
                        <a:cxn ang="0">
                          <a:pos x="120" y="240"/>
                        </a:cxn>
                        <a:cxn ang="0">
                          <a:pos x="96" y="250"/>
                        </a:cxn>
                        <a:cxn ang="0">
                          <a:pos x="132" y="242"/>
                        </a:cxn>
                        <a:cxn ang="0">
                          <a:pos x="158" y="210"/>
                        </a:cxn>
                        <a:cxn ang="0">
                          <a:pos x="188" y="196"/>
                        </a:cxn>
                        <a:cxn ang="0">
                          <a:pos x="148" y="234"/>
                        </a:cxn>
                      </a:cxnLst>
                      <a:rect l="0" t="0" r="r" b="b"/>
                      <a:pathLst>
                        <a:path w="214" h="260">
                          <a:moveTo>
                            <a:pt x="206" y="146"/>
                          </a:moveTo>
                          <a:lnTo>
                            <a:pt x="206" y="146"/>
                          </a:lnTo>
                          <a:lnTo>
                            <a:pt x="200" y="166"/>
                          </a:lnTo>
                          <a:lnTo>
                            <a:pt x="192" y="186"/>
                          </a:lnTo>
                          <a:lnTo>
                            <a:pt x="166" y="186"/>
                          </a:lnTo>
                          <a:lnTo>
                            <a:pt x="166" y="186"/>
                          </a:lnTo>
                          <a:lnTo>
                            <a:pt x="172" y="166"/>
                          </a:lnTo>
                          <a:lnTo>
                            <a:pt x="176" y="144"/>
                          </a:lnTo>
                          <a:lnTo>
                            <a:pt x="176" y="144"/>
                          </a:lnTo>
                          <a:lnTo>
                            <a:pt x="166" y="138"/>
                          </a:lnTo>
                          <a:lnTo>
                            <a:pt x="166" y="138"/>
                          </a:lnTo>
                          <a:lnTo>
                            <a:pt x="162" y="164"/>
                          </a:lnTo>
                          <a:lnTo>
                            <a:pt x="156" y="186"/>
                          </a:lnTo>
                          <a:lnTo>
                            <a:pt x="20" y="186"/>
                          </a:lnTo>
                          <a:lnTo>
                            <a:pt x="20" y="186"/>
                          </a:lnTo>
                          <a:lnTo>
                            <a:pt x="14" y="162"/>
                          </a:lnTo>
                          <a:lnTo>
                            <a:pt x="10" y="134"/>
                          </a:lnTo>
                          <a:lnTo>
                            <a:pt x="160" y="134"/>
                          </a:lnTo>
                          <a:lnTo>
                            <a:pt x="160" y="134"/>
                          </a:lnTo>
                          <a:lnTo>
                            <a:pt x="152" y="126"/>
                          </a:lnTo>
                          <a:lnTo>
                            <a:pt x="10" y="126"/>
                          </a:lnTo>
                          <a:lnTo>
                            <a:pt x="10" y="126"/>
                          </a:lnTo>
                          <a:lnTo>
                            <a:pt x="14" y="98"/>
                          </a:lnTo>
                          <a:lnTo>
                            <a:pt x="20" y="74"/>
                          </a:lnTo>
                          <a:lnTo>
                            <a:pt x="144" y="74"/>
                          </a:lnTo>
                          <a:lnTo>
                            <a:pt x="144" y="74"/>
                          </a:lnTo>
                          <a:lnTo>
                            <a:pt x="150" y="66"/>
                          </a:lnTo>
                          <a:lnTo>
                            <a:pt x="22" y="66"/>
                          </a:lnTo>
                          <a:lnTo>
                            <a:pt x="22" y="66"/>
                          </a:lnTo>
                          <a:lnTo>
                            <a:pt x="28" y="54"/>
                          </a:lnTo>
                          <a:lnTo>
                            <a:pt x="34" y="42"/>
                          </a:lnTo>
                          <a:lnTo>
                            <a:pt x="42" y="32"/>
                          </a:lnTo>
                          <a:lnTo>
                            <a:pt x="50" y="24"/>
                          </a:lnTo>
                          <a:lnTo>
                            <a:pt x="58" y="18"/>
                          </a:lnTo>
                          <a:lnTo>
                            <a:pt x="68" y="12"/>
                          </a:lnTo>
                          <a:lnTo>
                            <a:pt x="78" y="10"/>
                          </a:lnTo>
                          <a:lnTo>
                            <a:pt x="88" y="8"/>
                          </a:lnTo>
                          <a:lnTo>
                            <a:pt x="88" y="8"/>
                          </a:lnTo>
                          <a:lnTo>
                            <a:pt x="88" y="8"/>
                          </a:lnTo>
                          <a:lnTo>
                            <a:pt x="88" y="8"/>
                          </a:lnTo>
                          <a:lnTo>
                            <a:pt x="98" y="10"/>
                          </a:lnTo>
                          <a:lnTo>
                            <a:pt x="108" y="12"/>
                          </a:lnTo>
                          <a:lnTo>
                            <a:pt x="116" y="18"/>
                          </a:lnTo>
                          <a:lnTo>
                            <a:pt x="126" y="24"/>
                          </a:lnTo>
                          <a:lnTo>
                            <a:pt x="132" y="32"/>
                          </a:lnTo>
                          <a:lnTo>
                            <a:pt x="140" y="40"/>
                          </a:lnTo>
                          <a:lnTo>
                            <a:pt x="146" y="50"/>
                          </a:lnTo>
                          <a:lnTo>
                            <a:pt x="152" y="62"/>
                          </a:lnTo>
                          <a:lnTo>
                            <a:pt x="152" y="62"/>
                          </a:lnTo>
                          <a:lnTo>
                            <a:pt x="160" y="54"/>
                          </a:lnTo>
                          <a:lnTo>
                            <a:pt x="160" y="54"/>
                          </a:lnTo>
                          <a:lnTo>
                            <a:pt x="146" y="34"/>
                          </a:lnTo>
                          <a:lnTo>
                            <a:pt x="140" y="24"/>
                          </a:lnTo>
                          <a:lnTo>
                            <a:pt x="132" y="16"/>
                          </a:lnTo>
                          <a:lnTo>
                            <a:pt x="132" y="16"/>
                          </a:lnTo>
                          <a:lnTo>
                            <a:pt x="144" y="22"/>
                          </a:lnTo>
                          <a:lnTo>
                            <a:pt x="154" y="28"/>
                          </a:lnTo>
                          <a:lnTo>
                            <a:pt x="164" y="36"/>
                          </a:lnTo>
                          <a:lnTo>
                            <a:pt x="174" y="46"/>
                          </a:lnTo>
                          <a:lnTo>
                            <a:pt x="174" y="46"/>
                          </a:lnTo>
                          <a:lnTo>
                            <a:pt x="184" y="44"/>
                          </a:lnTo>
                          <a:lnTo>
                            <a:pt x="184" y="44"/>
                          </a:lnTo>
                          <a:lnTo>
                            <a:pt x="174" y="34"/>
                          </a:lnTo>
                          <a:lnTo>
                            <a:pt x="164" y="26"/>
                          </a:lnTo>
                          <a:lnTo>
                            <a:pt x="154" y="18"/>
                          </a:lnTo>
                          <a:lnTo>
                            <a:pt x="142" y="12"/>
                          </a:lnTo>
                          <a:lnTo>
                            <a:pt x="130" y="6"/>
                          </a:lnTo>
                          <a:lnTo>
                            <a:pt x="118" y="2"/>
                          </a:lnTo>
                          <a:lnTo>
                            <a:pt x="104" y="0"/>
                          </a:lnTo>
                          <a:lnTo>
                            <a:pt x="90" y="0"/>
                          </a:lnTo>
                          <a:lnTo>
                            <a:pt x="90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86" y="0"/>
                          </a:lnTo>
                          <a:lnTo>
                            <a:pt x="86" y="0"/>
                          </a:lnTo>
                          <a:lnTo>
                            <a:pt x="86" y="0"/>
                          </a:lnTo>
                          <a:lnTo>
                            <a:pt x="78" y="0"/>
                          </a:lnTo>
                          <a:lnTo>
                            <a:pt x="68" y="2"/>
                          </a:lnTo>
                          <a:lnTo>
                            <a:pt x="52" y="10"/>
                          </a:lnTo>
                          <a:lnTo>
                            <a:pt x="38" y="22"/>
                          </a:lnTo>
                          <a:lnTo>
                            <a:pt x="26" y="38"/>
                          </a:lnTo>
                          <a:lnTo>
                            <a:pt x="16" y="58"/>
                          </a:lnTo>
                          <a:lnTo>
                            <a:pt x="8" y="80"/>
                          </a:lnTo>
                          <a:lnTo>
                            <a:pt x="2" y="104"/>
                          </a:lnTo>
                          <a:lnTo>
                            <a:pt x="0" y="130"/>
                          </a:lnTo>
                          <a:lnTo>
                            <a:pt x="0" y="130"/>
                          </a:lnTo>
                          <a:lnTo>
                            <a:pt x="2" y="156"/>
                          </a:lnTo>
                          <a:lnTo>
                            <a:pt x="8" y="180"/>
                          </a:lnTo>
                          <a:lnTo>
                            <a:pt x="16" y="202"/>
                          </a:lnTo>
                          <a:lnTo>
                            <a:pt x="26" y="222"/>
                          </a:lnTo>
                          <a:lnTo>
                            <a:pt x="40" y="238"/>
                          </a:lnTo>
                          <a:lnTo>
                            <a:pt x="54" y="250"/>
                          </a:lnTo>
                          <a:lnTo>
                            <a:pt x="62" y="254"/>
                          </a:lnTo>
                          <a:lnTo>
                            <a:pt x="70" y="258"/>
                          </a:lnTo>
                          <a:lnTo>
                            <a:pt x="80" y="260"/>
                          </a:lnTo>
                          <a:lnTo>
                            <a:pt x="88" y="260"/>
                          </a:lnTo>
                          <a:lnTo>
                            <a:pt x="88" y="260"/>
                          </a:lnTo>
                          <a:lnTo>
                            <a:pt x="98" y="260"/>
                          </a:lnTo>
                          <a:lnTo>
                            <a:pt x="98" y="260"/>
                          </a:lnTo>
                          <a:lnTo>
                            <a:pt x="120" y="256"/>
                          </a:lnTo>
                          <a:lnTo>
                            <a:pt x="140" y="248"/>
                          </a:lnTo>
                          <a:lnTo>
                            <a:pt x="160" y="238"/>
                          </a:lnTo>
                          <a:lnTo>
                            <a:pt x="176" y="224"/>
                          </a:lnTo>
                          <a:lnTo>
                            <a:pt x="192" y="206"/>
                          </a:lnTo>
                          <a:lnTo>
                            <a:pt x="202" y="186"/>
                          </a:lnTo>
                          <a:lnTo>
                            <a:pt x="210" y="166"/>
                          </a:lnTo>
                          <a:lnTo>
                            <a:pt x="214" y="142"/>
                          </a:lnTo>
                          <a:lnTo>
                            <a:pt x="214" y="142"/>
                          </a:lnTo>
                          <a:lnTo>
                            <a:pt x="206" y="146"/>
                          </a:lnTo>
                          <a:lnTo>
                            <a:pt x="206" y="146"/>
                          </a:lnTo>
                          <a:close/>
                          <a:moveTo>
                            <a:pt x="96" y="250"/>
                          </a:moveTo>
                          <a:lnTo>
                            <a:pt x="96" y="250"/>
                          </a:lnTo>
                          <a:lnTo>
                            <a:pt x="90" y="250"/>
                          </a:lnTo>
                          <a:lnTo>
                            <a:pt x="90" y="250"/>
                          </a:lnTo>
                          <a:lnTo>
                            <a:pt x="86" y="250"/>
                          </a:lnTo>
                          <a:lnTo>
                            <a:pt x="86" y="252"/>
                          </a:lnTo>
                          <a:lnTo>
                            <a:pt x="86" y="252"/>
                          </a:lnTo>
                          <a:lnTo>
                            <a:pt x="76" y="250"/>
                          </a:lnTo>
                          <a:lnTo>
                            <a:pt x="66" y="246"/>
                          </a:lnTo>
                          <a:lnTo>
                            <a:pt x="58" y="242"/>
                          </a:lnTo>
                          <a:lnTo>
                            <a:pt x="50" y="236"/>
                          </a:lnTo>
                          <a:lnTo>
                            <a:pt x="42" y="228"/>
                          </a:lnTo>
                          <a:lnTo>
                            <a:pt x="34" y="218"/>
                          </a:lnTo>
                          <a:lnTo>
                            <a:pt x="28" y="208"/>
                          </a:lnTo>
                          <a:lnTo>
                            <a:pt x="24" y="196"/>
                          </a:lnTo>
                          <a:lnTo>
                            <a:pt x="154" y="196"/>
                          </a:lnTo>
                          <a:lnTo>
                            <a:pt x="154" y="196"/>
                          </a:lnTo>
                          <a:lnTo>
                            <a:pt x="142" y="216"/>
                          </a:lnTo>
                          <a:lnTo>
                            <a:pt x="136" y="226"/>
                          </a:lnTo>
                          <a:lnTo>
                            <a:pt x="128" y="234"/>
                          </a:lnTo>
                          <a:lnTo>
                            <a:pt x="120" y="240"/>
                          </a:lnTo>
                          <a:lnTo>
                            <a:pt x="112" y="246"/>
                          </a:lnTo>
                          <a:lnTo>
                            <a:pt x="104" y="248"/>
                          </a:lnTo>
                          <a:lnTo>
                            <a:pt x="96" y="250"/>
                          </a:lnTo>
                          <a:lnTo>
                            <a:pt x="96" y="250"/>
                          </a:lnTo>
                          <a:close/>
                          <a:moveTo>
                            <a:pt x="132" y="242"/>
                          </a:moveTo>
                          <a:lnTo>
                            <a:pt x="132" y="242"/>
                          </a:lnTo>
                          <a:lnTo>
                            <a:pt x="142" y="234"/>
                          </a:lnTo>
                          <a:lnTo>
                            <a:pt x="150" y="222"/>
                          </a:lnTo>
                          <a:lnTo>
                            <a:pt x="158" y="210"/>
                          </a:lnTo>
                          <a:lnTo>
                            <a:pt x="164" y="196"/>
                          </a:lnTo>
                          <a:lnTo>
                            <a:pt x="188" y="196"/>
                          </a:lnTo>
                          <a:lnTo>
                            <a:pt x="188" y="196"/>
                          </a:lnTo>
                          <a:lnTo>
                            <a:pt x="176" y="210"/>
                          </a:lnTo>
                          <a:lnTo>
                            <a:pt x="164" y="224"/>
                          </a:lnTo>
                          <a:lnTo>
                            <a:pt x="148" y="234"/>
                          </a:lnTo>
                          <a:lnTo>
                            <a:pt x="132" y="242"/>
                          </a:lnTo>
                          <a:lnTo>
                            <a:pt x="132" y="242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15541625" y="4978400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64" y="42"/>
                        </a:cxn>
                        <a:cxn ang="0">
                          <a:pos x="64" y="42"/>
                        </a:cxn>
                        <a:cxn ang="0">
                          <a:pos x="66" y="48"/>
                        </a:cxn>
                        <a:cxn ang="0">
                          <a:pos x="68" y="52"/>
                        </a:cxn>
                        <a:cxn ang="0">
                          <a:pos x="68" y="58"/>
                        </a:cxn>
                        <a:cxn ang="0">
                          <a:pos x="64" y="62"/>
                        </a:cxn>
                        <a:cxn ang="0">
                          <a:pos x="64" y="62"/>
                        </a:cxn>
                        <a:cxn ang="0">
                          <a:pos x="60" y="66"/>
                        </a:cxn>
                        <a:cxn ang="0">
                          <a:pos x="54" y="68"/>
                        </a:cxn>
                        <a:cxn ang="0">
                          <a:pos x="48" y="66"/>
                        </a:cxn>
                        <a:cxn ang="0">
                          <a:pos x="44" y="64"/>
                        </a:cxn>
                        <a:cxn ang="0">
                          <a:pos x="0" y="20"/>
                        </a:cxn>
                        <a:cxn ang="0">
                          <a:pos x="20" y="0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20" y="0"/>
                          </a:moveTo>
                          <a:lnTo>
                            <a:pt x="64" y="42"/>
                          </a:lnTo>
                          <a:lnTo>
                            <a:pt x="64" y="42"/>
                          </a:lnTo>
                          <a:lnTo>
                            <a:pt x="66" y="48"/>
                          </a:lnTo>
                          <a:lnTo>
                            <a:pt x="68" y="52"/>
                          </a:lnTo>
                          <a:lnTo>
                            <a:pt x="68" y="58"/>
                          </a:lnTo>
                          <a:lnTo>
                            <a:pt x="64" y="62"/>
                          </a:lnTo>
                          <a:lnTo>
                            <a:pt x="64" y="62"/>
                          </a:lnTo>
                          <a:lnTo>
                            <a:pt x="60" y="66"/>
                          </a:lnTo>
                          <a:lnTo>
                            <a:pt x="54" y="68"/>
                          </a:lnTo>
                          <a:lnTo>
                            <a:pt x="48" y="66"/>
                          </a:lnTo>
                          <a:lnTo>
                            <a:pt x="44" y="64"/>
                          </a:lnTo>
                          <a:lnTo>
                            <a:pt x="0" y="20"/>
                          </a:lnTo>
                          <a:lnTo>
                            <a:pt x="2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7" name="Freeform 34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392400" y="4819650"/>
                      <a:ext cx="165100" cy="174625"/>
                    </a:xfrm>
                    <a:custGeom>
                      <a:avLst/>
                      <a:gdLst/>
                      <a:ahLst/>
                      <a:cxnLst>
                        <a:cxn ang="0">
                          <a:pos x="88" y="84"/>
                        </a:cxn>
                        <a:cxn ang="0">
                          <a:pos x="92" y="76"/>
                        </a:cxn>
                        <a:cxn ang="0">
                          <a:pos x="98" y="60"/>
                        </a:cxn>
                        <a:cxn ang="0">
                          <a:pos x="100" y="50"/>
                        </a:cxn>
                        <a:cxn ang="0">
                          <a:pos x="96" y="32"/>
                        </a:cxn>
                        <a:cxn ang="0">
                          <a:pos x="84" y="16"/>
                        </a:cxn>
                        <a:cxn ang="0">
                          <a:pos x="68" y="4"/>
                        </a:cxn>
                        <a:cxn ang="0">
                          <a:pos x="50" y="0"/>
                        </a:cxn>
                        <a:cxn ang="0">
                          <a:pos x="40" y="2"/>
                        </a:cxn>
                        <a:cxn ang="0">
                          <a:pos x="22" y="8"/>
                        </a:cxn>
                        <a:cxn ang="0">
                          <a:pos x="8" y="22"/>
                        </a:cxn>
                        <a:cxn ang="0">
                          <a:pos x="0" y="40"/>
                        </a:cxn>
                        <a:cxn ang="0">
                          <a:pos x="0" y="50"/>
                        </a:cxn>
                        <a:cxn ang="0">
                          <a:pos x="2" y="70"/>
                        </a:cxn>
                        <a:cxn ang="0">
                          <a:pos x="14" y="86"/>
                        </a:cxn>
                        <a:cxn ang="0">
                          <a:pos x="30" y="96"/>
                        </a:cxn>
                        <a:cxn ang="0">
                          <a:pos x="50" y="100"/>
                        </a:cxn>
                        <a:cxn ang="0">
                          <a:pos x="62" y="98"/>
                        </a:cxn>
                        <a:cxn ang="0">
                          <a:pos x="92" y="110"/>
                        </a:cxn>
                        <a:cxn ang="0">
                          <a:pos x="14" y="50"/>
                        </a:cxn>
                        <a:cxn ang="0">
                          <a:pos x="14" y="44"/>
                        </a:cxn>
                        <a:cxn ang="0">
                          <a:pos x="20" y="30"/>
                        </a:cxn>
                        <a:cxn ang="0">
                          <a:pos x="30" y="20"/>
                        </a:cxn>
                        <a:cxn ang="0">
                          <a:pos x="42" y="16"/>
                        </a:cxn>
                        <a:cxn ang="0">
                          <a:pos x="50" y="14"/>
                        </a:cxn>
                        <a:cxn ang="0">
                          <a:pos x="64" y="18"/>
                        </a:cxn>
                        <a:cxn ang="0">
                          <a:pos x="74" y="26"/>
                        </a:cxn>
                        <a:cxn ang="0">
                          <a:pos x="82" y="36"/>
                        </a:cxn>
                        <a:cxn ang="0">
                          <a:pos x="86" y="50"/>
                        </a:cxn>
                        <a:cxn ang="0">
                          <a:pos x="84" y="58"/>
                        </a:cxn>
                        <a:cxn ang="0">
                          <a:pos x="80" y="70"/>
                        </a:cxn>
                        <a:cxn ang="0">
                          <a:pos x="70" y="80"/>
                        </a:cxn>
                        <a:cxn ang="0">
                          <a:pos x="56" y="86"/>
                        </a:cxn>
                        <a:cxn ang="0">
                          <a:pos x="50" y="86"/>
                        </a:cxn>
                        <a:cxn ang="0">
                          <a:pos x="36" y="84"/>
                        </a:cxn>
                        <a:cxn ang="0">
                          <a:pos x="24" y="76"/>
                        </a:cxn>
                        <a:cxn ang="0">
                          <a:pos x="16" y="64"/>
                        </a:cxn>
                        <a:cxn ang="0">
                          <a:pos x="14" y="50"/>
                        </a:cxn>
                      </a:cxnLst>
                      <a:rect l="0" t="0" r="r" b="b"/>
                      <a:pathLst>
                        <a:path w="104" h="110">
                          <a:moveTo>
                            <a:pt x="104" y="98"/>
                          </a:move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92" y="76"/>
                          </a:lnTo>
                          <a:lnTo>
                            <a:pt x="96" y="68"/>
                          </a:lnTo>
                          <a:lnTo>
                            <a:pt x="98" y="60"/>
                          </a:lnTo>
                          <a:lnTo>
                            <a:pt x="100" y="50"/>
                          </a:lnTo>
                          <a:lnTo>
                            <a:pt x="100" y="50"/>
                          </a:lnTo>
                          <a:lnTo>
                            <a:pt x="98" y="40"/>
                          </a:lnTo>
                          <a:lnTo>
                            <a:pt x="96" y="32"/>
                          </a:lnTo>
                          <a:lnTo>
                            <a:pt x="92" y="22"/>
                          </a:lnTo>
                          <a:lnTo>
                            <a:pt x="84" y="16"/>
                          </a:lnTo>
                          <a:lnTo>
                            <a:pt x="78" y="8"/>
                          </a:lnTo>
                          <a:lnTo>
                            <a:pt x="68" y="4"/>
                          </a:lnTo>
                          <a:lnTo>
                            <a:pt x="60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40" y="2"/>
                          </a:lnTo>
                          <a:lnTo>
                            <a:pt x="30" y="4"/>
                          </a:lnTo>
                          <a:lnTo>
                            <a:pt x="22" y="8"/>
                          </a:lnTo>
                          <a:lnTo>
                            <a:pt x="14" y="16"/>
                          </a:lnTo>
                          <a:lnTo>
                            <a:pt x="8" y="22"/>
                          </a:lnTo>
                          <a:lnTo>
                            <a:pt x="2" y="32"/>
                          </a:lnTo>
                          <a:lnTo>
                            <a:pt x="0" y="40"/>
                          </a:lnTo>
                          <a:lnTo>
                            <a:pt x="0" y="50"/>
                          </a:lnTo>
                          <a:lnTo>
                            <a:pt x="0" y="50"/>
                          </a:lnTo>
                          <a:lnTo>
                            <a:pt x="0" y="60"/>
                          </a:lnTo>
                          <a:lnTo>
                            <a:pt x="2" y="70"/>
                          </a:lnTo>
                          <a:lnTo>
                            <a:pt x="8" y="78"/>
                          </a:lnTo>
                          <a:lnTo>
                            <a:pt x="14" y="86"/>
                          </a:lnTo>
                          <a:lnTo>
                            <a:pt x="22" y="92"/>
                          </a:lnTo>
                          <a:lnTo>
                            <a:pt x="30" y="96"/>
                          </a:lnTo>
                          <a:lnTo>
                            <a:pt x="40" y="100"/>
                          </a:lnTo>
                          <a:lnTo>
                            <a:pt x="50" y="100"/>
                          </a:lnTo>
                          <a:lnTo>
                            <a:pt x="50" y="100"/>
                          </a:lnTo>
                          <a:lnTo>
                            <a:pt x="62" y="98"/>
                          </a:lnTo>
                          <a:lnTo>
                            <a:pt x="76" y="94"/>
                          </a:lnTo>
                          <a:lnTo>
                            <a:pt x="92" y="110"/>
                          </a:lnTo>
                          <a:lnTo>
                            <a:pt x="104" y="98"/>
                          </a:lnTo>
                          <a:close/>
                          <a:moveTo>
                            <a:pt x="14" y="50"/>
                          </a:moveTo>
                          <a:lnTo>
                            <a:pt x="14" y="50"/>
                          </a:lnTo>
                          <a:lnTo>
                            <a:pt x="14" y="44"/>
                          </a:lnTo>
                          <a:lnTo>
                            <a:pt x="16" y="36"/>
                          </a:lnTo>
                          <a:lnTo>
                            <a:pt x="20" y="30"/>
                          </a:lnTo>
                          <a:lnTo>
                            <a:pt x="24" y="26"/>
                          </a:lnTo>
                          <a:lnTo>
                            <a:pt x="30" y="20"/>
                          </a:lnTo>
                          <a:lnTo>
                            <a:pt x="36" y="18"/>
                          </a:lnTo>
                          <a:lnTo>
                            <a:pt x="42" y="16"/>
                          </a:lnTo>
                          <a:lnTo>
                            <a:pt x="50" y="14"/>
                          </a:lnTo>
                          <a:lnTo>
                            <a:pt x="50" y="14"/>
                          </a:lnTo>
                          <a:lnTo>
                            <a:pt x="56" y="16"/>
                          </a:lnTo>
                          <a:lnTo>
                            <a:pt x="64" y="18"/>
                          </a:lnTo>
                          <a:lnTo>
                            <a:pt x="70" y="20"/>
                          </a:lnTo>
                          <a:lnTo>
                            <a:pt x="74" y="26"/>
                          </a:lnTo>
                          <a:lnTo>
                            <a:pt x="80" y="30"/>
                          </a:lnTo>
                          <a:lnTo>
                            <a:pt x="82" y="36"/>
                          </a:lnTo>
                          <a:lnTo>
                            <a:pt x="84" y="44"/>
                          </a:lnTo>
                          <a:lnTo>
                            <a:pt x="86" y="50"/>
                          </a:lnTo>
                          <a:lnTo>
                            <a:pt x="86" y="50"/>
                          </a:lnTo>
                          <a:lnTo>
                            <a:pt x="84" y="58"/>
                          </a:lnTo>
                          <a:lnTo>
                            <a:pt x="82" y="64"/>
                          </a:lnTo>
                          <a:lnTo>
                            <a:pt x="80" y="70"/>
                          </a:lnTo>
                          <a:lnTo>
                            <a:pt x="74" y="76"/>
                          </a:lnTo>
                          <a:lnTo>
                            <a:pt x="70" y="80"/>
                          </a:lnTo>
                          <a:lnTo>
                            <a:pt x="64" y="84"/>
                          </a:lnTo>
                          <a:lnTo>
                            <a:pt x="56" y="86"/>
                          </a:lnTo>
                          <a:lnTo>
                            <a:pt x="50" y="86"/>
                          </a:lnTo>
                          <a:lnTo>
                            <a:pt x="50" y="86"/>
                          </a:lnTo>
                          <a:lnTo>
                            <a:pt x="42" y="86"/>
                          </a:lnTo>
                          <a:lnTo>
                            <a:pt x="36" y="84"/>
                          </a:lnTo>
                          <a:lnTo>
                            <a:pt x="30" y="80"/>
                          </a:lnTo>
                          <a:lnTo>
                            <a:pt x="24" y="76"/>
                          </a:lnTo>
                          <a:lnTo>
                            <a:pt x="20" y="70"/>
                          </a:lnTo>
                          <a:lnTo>
                            <a:pt x="16" y="64"/>
                          </a:lnTo>
                          <a:lnTo>
                            <a:pt x="14" y="58"/>
                          </a:lnTo>
                          <a:lnTo>
                            <a:pt x="14" y="50"/>
                          </a:lnTo>
                          <a:lnTo>
                            <a:pt x="14" y="5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15433675" y="4864100"/>
                      <a:ext cx="73025" cy="73025"/>
                    </a:xfrm>
                    <a:custGeom>
                      <a:avLst/>
                      <a:gdLst/>
                      <a:ahLst/>
                      <a:cxnLst>
                        <a:cxn ang="0">
                          <a:pos x="42" y="18"/>
                        </a:cxn>
                        <a:cxn ang="0">
                          <a:pos x="28" y="18"/>
                        </a:cxn>
                        <a:cxn ang="0">
                          <a:pos x="28" y="4"/>
                        </a:cxn>
                        <a:cxn ang="0">
                          <a:pos x="28" y="4"/>
                        </a:cxn>
                        <a:cxn ang="0">
                          <a:pos x="26" y="0"/>
                        </a:cxn>
                        <a:cxn ang="0">
                          <a:pos x="24" y="0"/>
                        </a:cxn>
                        <a:cxn ang="0">
                          <a:pos x="24" y="0"/>
                        </a:cxn>
                        <a:cxn ang="0">
                          <a:pos x="20" y="0"/>
                        </a:cxn>
                        <a:cxn ang="0">
                          <a:pos x="20" y="4"/>
                        </a:cxn>
                        <a:cxn ang="0">
                          <a:pos x="20" y="18"/>
                        </a:cxn>
                        <a:cxn ang="0">
                          <a:pos x="4" y="18"/>
                        </a:cxn>
                        <a:cxn ang="0">
                          <a:pos x="4" y="18"/>
                        </a:cxn>
                        <a:cxn ang="0">
                          <a:pos x="2" y="20"/>
                        </a:cxn>
                        <a:cxn ang="0">
                          <a:pos x="0" y="22"/>
                        </a:cxn>
                        <a:cxn ang="0">
                          <a:pos x="0" y="22"/>
                        </a:cxn>
                        <a:cxn ang="0">
                          <a:pos x="2" y="26"/>
                        </a:cxn>
                        <a:cxn ang="0">
                          <a:pos x="4" y="26"/>
                        </a:cxn>
                        <a:cxn ang="0">
                          <a:pos x="20" y="26"/>
                        </a:cxn>
                        <a:cxn ang="0">
                          <a:pos x="20" y="42"/>
                        </a:cxn>
                        <a:cxn ang="0">
                          <a:pos x="20" y="42"/>
                        </a:cxn>
                        <a:cxn ang="0">
                          <a:pos x="20" y="44"/>
                        </a:cxn>
                        <a:cxn ang="0">
                          <a:pos x="24" y="46"/>
                        </a:cxn>
                        <a:cxn ang="0">
                          <a:pos x="24" y="46"/>
                        </a:cxn>
                        <a:cxn ang="0">
                          <a:pos x="26" y="44"/>
                        </a:cxn>
                        <a:cxn ang="0">
                          <a:pos x="28" y="42"/>
                        </a:cxn>
                        <a:cxn ang="0">
                          <a:pos x="28" y="26"/>
                        </a:cxn>
                        <a:cxn ang="0">
                          <a:pos x="42" y="26"/>
                        </a:cxn>
                        <a:cxn ang="0">
                          <a:pos x="42" y="26"/>
                        </a:cxn>
                        <a:cxn ang="0">
                          <a:pos x="46" y="26"/>
                        </a:cxn>
                        <a:cxn ang="0">
                          <a:pos x="46" y="22"/>
                        </a:cxn>
                        <a:cxn ang="0">
                          <a:pos x="46" y="22"/>
                        </a:cxn>
                        <a:cxn ang="0">
                          <a:pos x="46" y="20"/>
                        </a:cxn>
                        <a:cxn ang="0">
                          <a:pos x="42" y="18"/>
                        </a:cxn>
                        <a:cxn ang="0">
                          <a:pos x="42" y="18"/>
                        </a:cxn>
                      </a:cxnLst>
                      <a:rect l="0" t="0" r="r" b="b"/>
                      <a:pathLst>
                        <a:path w="46" h="46">
                          <a:moveTo>
                            <a:pt x="42" y="18"/>
                          </a:moveTo>
                          <a:lnTo>
                            <a:pt x="28" y="18"/>
                          </a:lnTo>
                          <a:lnTo>
                            <a:pt x="28" y="4"/>
                          </a:lnTo>
                          <a:lnTo>
                            <a:pt x="28" y="4"/>
                          </a:lnTo>
                          <a:lnTo>
                            <a:pt x="26" y="0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20" y="0"/>
                          </a:lnTo>
                          <a:lnTo>
                            <a:pt x="20" y="4"/>
                          </a:lnTo>
                          <a:lnTo>
                            <a:pt x="20" y="18"/>
                          </a:lnTo>
                          <a:lnTo>
                            <a:pt x="4" y="18"/>
                          </a:lnTo>
                          <a:lnTo>
                            <a:pt x="4" y="18"/>
                          </a:lnTo>
                          <a:lnTo>
                            <a:pt x="2" y="20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2" y="26"/>
                          </a:lnTo>
                          <a:lnTo>
                            <a:pt x="4" y="26"/>
                          </a:lnTo>
                          <a:lnTo>
                            <a:pt x="20" y="26"/>
                          </a:lnTo>
                          <a:lnTo>
                            <a:pt x="20" y="42"/>
                          </a:lnTo>
                          <a:lnTo>
                            <a:pt x="20" y="42"/>
                          </a:lnTo>
                          <a:lnTo>
                            <a:pt x="20" y="44"/>
                          </a:lnTo>
                          <a:lnTo>
                            <a:pt x="24" y="46"/>
                          </a:lnTo>
                          <a:lnTo>
                            <a:pt x="24" y="46"/>
                          </a:lnTo>
                          <a:lnTo>
                            <a:pt x="26" y="44"/>
                          </a:lnTo>
                          <a:lnTo>
                            <a:pt x="28" y="42"/>
                          </a:lnTo>
                          <a:lnTo>
                            <a:pt x="28" y="26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6" y="26"/>
                          </a:lnTo>
                          <a:lnTo>
                            <a:pt x="46" y="22"/>
                          </a:lnTo>
                          <a:lnTo>
                            <a:pt x="46" y="22"/>
                          </a:lnTo>
                          <a:lnTo>
                            <a:pt x="46" y="20"/>
                          </a:lnTo>
                          <a:lnTo>
                            <a:pt x="42" y="18"/>
                          </a:lnTo>
                          <a:lnTo>
                            <a:pt x="42" y="18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" name="组合 129"/>
                <p:cNvGrpSpPr/>
                <p:nvPr/>
              </p:nvGrpSpPr>
              <p:grpSpPr>
                <a:xfrm>
                  <a:off x="11769935" y="2657115"/>
                  <a:ext cx="797174" cy="1012767"/>
                  <a:chOff x="9144000" y="1707654"/>
                  <a:chExt cx="690562" cy="676275"/>
                </a:xfrm>
              </p:grpSpPr>
              <p:sp>
                <p:nvSpPr>
                  <p:cNvPr id="145" name="圆角矩形 144"/>
                  <p:cNvSpPr/>
                  <p:nvPr/>
                </p:nvSpPr>
                <p:spPr bwMode="auto">
                  <a:xfrm>
                    <a:off x="9144000" y="1707654"/>
                    <a:ext cx="690562" cy="676275"/>
                  </a:xfrm>
                  <a:prstGeom prst="roundRect">
                    <a:avLst/>
                  </a:prstGeom>
                  <a:solidFill>
                    <a:sysClr val="window" lastClr="FFFFFF">
                      <a:lumMod val="50000"/>
                    </a:sysClr>
                  </a:solidFill>
                  <a:ln w="12700"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 defTabSz="1219150" fontAlgn="ctr">
                      <a:lnSpc>
                        <a:spcPct val="120000"/>
                      </a:lnSpc>
                      <a:defRPr/>
                    </a:pPr>
                    <a:endParaRPr lang="en-US" altLang="zh-CN" sz="9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" name="组合 228"/>
                  <p:cNvGrpSpPr>
                    <a:grpSpLocks noChangeAspect="1"/>
                  </p:cNvGrpSpPr>
                  <p:nvPr/>
                </p:nvGrpSpPr>
                <p:grpSpPr>
                  <a:xfrm>
                    <a:off x="9264476" y="1859229"/>
                    <a:ext cx="452501" cy="360000"/>
                    <a:chOff x="-1659112" y="3955225"/>
                    <a:chExt cx="734460" cy="584321"/>
                  </a:xfrm>
                  <a:solidFill>
                    <a:sysClr val="window" lastClr="FFFFFF"/>
                  </a:solidFill>
                </p:grpSpPr>
                <p:sp>
                  <p:nvSpPr>
                    <p:cNvPr id="147" name="Freeform 6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-1659112" y="3955225"/>
                      <a:ext cx="649246" cy="170427"/>
                    </a:xfrm>
                    <a:custGeom>
                      <a:avLst/>
                      <a:gdLst/>
                      <a:ahLst/>
                      <a:cxnLst>
                        <a:cxn ang="0">
                          <a:pos x="38" y="0"/>
                        </a:cxn>
                        <a:cxn ang="0">
                          <a:pos x="30" y="2"/>
                        </a:cxn>
                        <a:cxn ang="0">
                          <a:pos x="16" y="6"/>
                        </a:cxn>
                        <a:cxn ang="0">
                          <a:pos x="6" y="16"/>
                        </a:cxn>
                        <a:cxn ang="0">
                          <a:pos x="0" y="28"/>
                        </a:cxn>
                        <a:cxn ang="0">
                          <a:pos x="0" y="48"/>
                        </a:cxn>
                        <a:cxn ang="0">
                          <a:pos x="0" y="56"/>
                        </a:cxn>
                        <a:cxn ang="0">
                          <a:pos x="6" y="68"/>
                        </a:cxn>
                        <a:cxn ang="0">
                          <a:pos x="16" y="78"/>
                        </a:cxn>
                        <a:cxn ang="0">
                          <a:pos x="30" y="84"/>
                        </a:cxn>
                        <a:cxn ang="0">
                          <a:pos x="282" y="84"/>
                        </a:cxn>
                        <a:cxn ang="0">
                          <a:pos x="290" y="84"/>
                        </a:cxn>
                        <a:cxn ang="0">
                          <a:pos x="304" y="78"/>
                        </a:cxn>
                        <a:cxn ang="0">
                          <a:pos x="314" y="68"/>
                        </a:cxn>
                        <a:cxn ang="0">
                          <a:pos x="320" y="56"/>
                        </a:cxn>
                        <a:cxn ang="0">
                          <a:pos x="320" y="36"/>
                        </a:cxn>
                        <a:cxn ang="0">
                          <a:pos x="320" y="28"/>
                        </a:cxn>
                        <a:cxn ang="0">
                          <a:pos x="314" y="16"/>
                        </a:cxn>
                        <a:cxn ang="0">
                          <a:pos x="304" y="6"/>
                        </a:cxn>
                        <a:cxn ang="0">
                          <a:pos x="290" y="2"/>
                        </a:cxn>
                        <a:cxn ang="0">
                          <a:pos x="282" y="0"/>
                        </a:cxn>
                        <a:cxn ang="0">
                          <a:pos x="48" y="56"/>
                        </a:cxn>
                        <a:cxn ang="0">
                          <a:pos x="38" y="52"/>
                        </a:cxn>
                        <a:cxn ang="0">
                          <a:pos x="34" y="42"/>
                        </a:cxn>
                        <a:cxn ang="0">
                          <a:pos x="36" y="36"/>
                        </a:cxn>
                        <a:cxn ang="0">
                          <a:pos x="44" y="30"/>
                        </a:cxn>
                        <a:cxn ang="0">
                          <a:pos x="48" y="28"/>
                        </a:cxn>
                        <a:cxn ang="0">
                          <a:pos x="58" y="32"/>
                        </a:cxn>
                        <a:cxn ang="0">
                          <a:pos x="62" y="42"/>
                        </a:cxn>
                        <a:cxn ang="0">
                          <a:pos x="62" y="48"/>
                        </a:cxn>
                        <a:cxn ang="0">
                          <a:pos x="54" y="54"/>
                        </a:cxn>
                        <a:cxn ang="0">
                          <a:pos x="48" y="56"/>
                        </a:cxn>
                      </a:cxnLst>
                      <a:rect l="0" t="0" r="r" b="b"/>
                      <a:pathLst>
                        <a:path w="320" h="84">
                          <a:moveTo>
                            <a:pt x="282" y="0"/>
                          </a:moveTo>
                          <a:lnTo>
                            <a:pt x="38" y="0"/>
                          </a:lnTo>
                          <a:lnTo>
                            <a:pt x="38" y="0"/>
                          </a:lnTo>
                          <a:lnTo>
                            <a:pt x="30" y="2"/>
                          </a:lnTo>
                          <a:lnTo>
                            <a:pt x="24" y="4"/>
                          </a:lnTo>
                          <a:lnTo>
                            <a:pt x="16" y="6"/>
                          </a:lnTo>
                          <a:lnTo>
                            <a:pt x="12" y="10"/>
                          </a:lnTo>
                          <a:lnTo>
                            <a:pt x="6" y="16"/>
                          </a:lnTo>
                          <a:lnTo>
                            <a:pt x="2" y="22"/>
                          </a:lnTo>
                          <a:lnTo>
                            <a:pt x="0" y="28"/>
                          </a:lnTo>
                          <a:lnTo>
                            <a:pt x="0" y="36"/>
                          </a:lnTo>
                          <a:lnTo>
                            <a:pt x="0" y="48"/>
                          </a:lnTo>
                          <a:lnTo>
                            <a:pt x="0" y="48"/>
                          </a:lnTo>
                          <a:lnTo>
                            <a:pt x="0" y="56"/>
                          </a:lnTo>
                          <a:lnTo>
                            <a:pt x="2" y="62"/>
                          </a:lnTo>
                          <a:lnTo>
                            <a:pt x="6" y="68"/>
                          </a:lnTo>
                          <a:lnTo>
                            <a:pt x="12" y="74"/>
                          </a:lnTo>
                          <a:lnTo>
                            <a:pt x="16" y="78"/>
                          </a:lnTo>
                          <a:lnTo>
                            <a:pt x="24" y="82"/>
                          </a:lnTo>
                          <a:lnTo>
                            <a:pt x="30" y="84"/>
                          </a:lnTo>
                          <a:lnTo>
                            <a:pt x="38" y="84"/>
                          </a:lnTo>
                          <a:lnTo>
                            <a:pt x="282" y="84"/>
                          </a:lnTo>
                          <a:lnTo>
                            <a:pt x="282" y="84"/>
                          </a:lnTo>
                          <a:lnTo>
                            <a:pt x="290" y="84"/>
                          </a:lnTo>
                          <a:lnTo>
                            <a:pt x="296" y="82"/>
                          </a:lnTo>
                          <a:lnTo>
                            <a:pt x="304" y="78"/>
                          </a:lnTo>
                          <a:lnTo>
                            <a:pt x="310" y="74"/>
                          </a:lnTo>
                          <a:lnTo>
                            <a:pt x="314" y="68"/>
                          </a:lnTo>
                          <a:lnTo>
                            <a:pt x="318" y="62"/>
                          </a:lnTo>
                          <a:lnTo>
                            <a:pt x="320" y="56"/>
                          </a:lnTo>
                          <a:lnTo>
                            <a:pt x="320" y="48"/>
                          </a:lnTo>
                          <a:lnTo>
                            <a:pt x="320" y="36"/>
                          </a:lnTo>
                          <a:lnTo>
                            <a:pt x="320" y="36"/>
                          </a:lnTo>
                          <a:lnTo>
                            <a:pt x="320" y="28"/>
                          </a:lnTo>
                          <a:lnTo>
                            <a:pt x="318" y="22"/>
                          </a:lnTo>
                          <a:lnTo>
                            <a:pt x="314" y="16"/>
                          </a:lnTo>
                          <a:lnTo>
                            <a:pt x="310" y="10"/>
                          </a:lnTo>
                          <a:lnTo>
                            <a:pt x="304" y="6"/>
                          </a:lnTo>
                          <a:lnTo>
                            <a:pt x="296" y="4"/>
                          </a:lnTo>
                          <a:lnTo>
                            <a:pt x="290" y="2"/>
                          </a:lnTo>
                          <a:lnTo>
                            <a:pt x="282" y="0"/>
                          </a:lnTo>
                          <a:lnTo>
                            <a:pt x="282" y="0"/>
                          </a:lnTo>
                          <a:close/>
                          <a:moveTo>
                            <a:pt x="48" y="56"/>
                          </a:moveTo>
                          <a:lnTo>
                            <a:pt x="48" y="56"/>
                          </a:lnTo>
                          <a:lnTo>
                            <a:pt x="44" y="54"/>
                          </a:lnTo>
                          <a:lnTo>
                            <a:pt x="38" y="52"/>
                          </a:lnTo>
                          <a:lnTo>
                            <a:pt x="36" y="48"/>
                          </a:lnTo>
                          <a:lnTo>
                            <a:pt x="34" y="42"/>
                          </a:lnTo>
                          <a:lnTo>
                            <a:pt x="34" y="42"/>
                          </a:lnTo>
                          <a:lnTo>
                            <a:pt x="36" y="36"/>
                          </a:lnTo>
                          <a:lnTo>
                            <a:pt x="38" y="32"/>
                          </a:lnTo>
                          <a:lnTo>
                            <a:pt x="44" y="30"/>
                          </a:lnTo>
                          <a:lnTo>
                            <a:pt x="48" y="28"/>
                          </a:lnTo>
                          <a:lnTo>
                            <a:pt x="48" y="28"/>
                          </a:lnTo>
                          <a:lnTo>
                            <a:pt x="54" y="30"/>
                          </a:lnTo>
                          <a:lnTo>
                            <a:pt x="58" y="32"/>
                          </a:lnTo>
                          <a:lnTo>
                            <a:pt x="62" y="36"/>
                          </a:lnTo>
                          <a:lnTo>
                            <a:pt x="62" y="42"/>
                          </a:lnTo>
                          <a:lnTo>
                            <a:pt x="62" y="42"/>
                          </a:lnTo>
                          <a:lnTo>
                            <a:pt x="62" y="48"/>
                          </a:lnTo>
                          <a:lnTo>
                            <a:pt x="58" y="52"/>
                          </a:lnTo>
                          <a:lnTo>
                            <a:pt x="54" y="54"/>
                          </a:lnTo>
                          <a:lnTo>
                            <a:pt x="48" y="56"/>
                          </a:lnTo>
                          <a:lnTo>
                            <a:pt x="48" y="5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Freeform 6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-1659112" y="4365061"/>
                      <a:ext cx="612726" cy="170427"/>
                    </a:xfrm>
                    <a:custGeom>
                      <a:avLst/>
                      <a:gdLst/>
                      <a:ahLst/>
                      <a:cxnLst>
                        <a:cxn ang="0">
                          <a:pos x="284" y="60"/>
                        </a:cxn>
                        <a:cxn ang="0">
                          <a:pos x="284" y="60"/>
                        </a:cxn>
                        <a:cxn ang="0">
                          <a:pos x="274" y="62"/>
                        </a:cxn>
                        <a:cxn ang="0">
                          <a:pos x="264" y="62"/>
                        </a:cxn>
                        <a:cxn ang="0">
                          <a:pos x="264" y="62"/>
                        </a:cxn>
                        <a:cxn ang="0">
                          <a:pos x="256" y="62"/>
                        </a:cxn>
                        <a:cxn ang="0">
                          <a:pos x="256" y="62"/>
                        </a:cxn>
                        <a:cxn ang="0">
                          <a:pos x="240" y="58"/>
                        </a:cxn>
                        <a:cxn ang="0">
                          <a:pos x="224" y="52"/>
                        </a:cxn>
                        <a:cxn ang="0">
                          <a:pos x="210" y="42"/>
                        </a:cxn>
                        <a:cxn ang="0">
                          <a:pos x="196" y="30"/>
                        </a:cxn>
                        <a:cxn ang="0">
                          <a:pos x="196" y="30"/>
                        </a:cxn>
                        <a:cxn ang="0">
                          <a:pos x="188" y="16"/>
                        </a:cxn>
                        <a:cxn ang="0">
                          <a:pos x="180" y="0"/>
                        </a:cxn>
                        <a:cxn ang="0">
                          <a:pos x="38" y="0"/>
                        </a:cxn>
                        <a:cxn ang="0">
                          <a:pos x="38" y="0"/>
                        </a:cxn>
                        <a:cxn ang="0">
                          <a:pos x="30" y="2"/>
                        </a:cxn>
                        <a:cxn ang="0">
                          <a:pos x="24" y="4"/>
                        </a:cxn>
                        <a:cxn ang="0">
                          <a:pos x="16" y="6"/>
                        </a:cxn>
                        <a:cxn ang="0">
                          <a:pos x="12" y="12"/>
                        </a:cxn>
                        <a:cxn ang="0">
                          <a:pos x="6" y="16"/>
                        </a:cxn>
                        <a:cxn ang="0">
                          <a:pos x="2" y="22"/>
                        </a:cxn>
                        <a:cxn ang="0">
                          <a:pos x="0" y="28"/>
                        </a:cxn>
                        <a:cxn ang="0">
                          <a:pos x="0" y="36"/>
                        </a:cxn>
                        <a:cxn ang="0">
                          <a:pos x="0" y="50"/>
                        </a:cxn>
                        <a:cxn ang="0">
                          <a:pos x="0" y="50"/>
                        </a:cxn>
                        <a:cxn ang="0">
                          <a:pos x="0" y="56"/>
                        </a:cxn>
                        <a:cxn ang="0">
                          <a:pos x="2" y="64"/>
                        </a:cxn>
                        <a:cxn ang="0">
                          <a:pos x="6" y="68"/>
                        </a:cxn>
                        <a:cxn ang="0">
                          <a:pos x="12" y="74"/>
                        </a:cxn>
                        <a:cxn ang="0">
                          <a:pos x="16" y="78"/>
                        </a:cxn>
                        <a:cxn ang="0">
                          <a:pos x="24" y="82"/>
                        </a:cxn>
                        <a:cxn ang="0">
                          <a:pos x="30" y="84"/>
                        </a:cxn>
                        <a:cxn ang="0">
                          <a:pos x="38" y="84"/>
                        </a:cxn>
                        <a:cxn ang="0">
                          <a:pos x="282" y="84"/>
                        </a:cxn>
                        <a:cxn ang="0">
                          <a:pos x="282" y="84"/>
                        </a:cxn>
                        <a:cxn ang="0">
                          <a:pos x="292" y="84"/>
                        </a:cxn>
                        <a:cxn ang="0">
                          <a:pos x="302" y="80"/>
                        </a:cxn>
                        <a:cxn ang="0">
                          <a:pos x="284" y="60"/>
                        </a:cxn>
                        <a:cxn ang="0">
                          <a:pos x="48" y="56"/>
                        </a:cxn>
                        <a:cxn ang="0">
                          <a:pos x="48" y="56"/>
                        </a:cxn>
                        <a:cxn ang="0">
                          <a:pos x="44" y="56"/>
                        </a:cxn>
                        <a:cxn ang="0">
                          <a:pos x="38" y="52"/>
                        </a:cxn>
                        <a:cxn ang="0">
                          <a:pos x="36" y="48"/>
                        </a:cxn>
                        <a:cxn ang="0">
                          <a:pos x="34" y="42"/>
                        </a:cxn>
                        <a:cxn ang="0">
                          <a:pos x="34" y="42"/>
                        </a:cxn>
                        <a:cxn ang="0">
                          <a:pos x="36" y="38"/>
                        </a:cxn>
                        <a:cxn ang="0">
                          <a:pos x="38" y="34"/>
                        </a:cxn>
                        <a:cxn ang="0">
                          <a:pos x="44" y="30"/>
                        </a:cxn>
                        <a:cxn ang="0">
                          <a:pos x="48" y="30"/>
                        </a:cxn>
                        <a:cxn ang="0">
                          <a:pos x="48" y="30"/>
                        </a:cxn>
                        <a:cxn ang="0">
                          <a:pos x="54" y="30"/>
                        </a:cxn>
                        <a:cxn ang="0">
                          <a:pos x="58" y="34"/>
                        </a:cxn>
                        <a:cxn ang="0">
                          <a:pos x="62" y="38"/>
                        </a:cxn>
                        <a:cxn ang="0">
                          <a:pos x="62" y="42"/>
                        </a:cxn>
                        <a:cxn ang="0">
                          <a:pos x="62" y="42"/>
                        </a:cxn>
                        <a:cxn ang="0">
                          <a:pos x="62" y="48"/>
                        </a:cxn>
                        <a:cxn ang="0">
                          <a:pos x="58" y="52"/>
                        </a:cxn>
                        <a:cxn ang="0">
                          <a:pos x="54" y="56"/>
                        </a:cxn>
                        <a:cxn ang="0">
                          <a:pos x="48" y="56"/>
                        </a:cxn>
                        <a:cxn ang="0">
                          <a:pos x="48" y="56"/>
                        </a:cxn>
                      </a:cxnLst>
                      <a:rect l="0" t="0" r="r" b="b"/>
                      <a:pathLst>
                        <a:path w="302" h="84">
                          <a:moveTo>
                            <a:pt x="284" y="60"/>
                          </a:moveTo>
                          <a:lnTo>
                            <a:pt x="284" y="60"/>
                          </a:lnTo>
                          <a:lnTo>
                            <a:pt x="274" y="62"/>
                          </a:lnTo>
                          <a:lnTo>
                            <a:pt x="264" y="62"/>
                          </a:lnTo>
                          <a:lnTo>
                            <a:pt x="264" y="62"/>
                          </a:lnTo>
                          <a:lnTo>
                            <a:pt x="256" y="62"/>
                          </a:lnTo>
                          <a:lnTo>
                            <a:pt x="256" y="62"/>
                          </a:lnTo>
                          <a:lnTo>
                            <a:pt x="240" y="58"/>
                          </a:lnTo>
                          <a:lnTo>
                            <a:pt x="224" y="52"/>
                          </a:lnTo>
                          <a:lnTo>
                            <a:pt x="210" y="42"/>
                          </a:lnTo>
                          <a:lnTo>
                            <a:pt x="196" y="30"/>
                          </a:lnTo>
                          <a:lnTo>
                            <a:pt x="196" y="30"/>
                          </a:lnTo>
                          <a:lnTo>
                            <a:pt x="188" y="16"/>
                          </a:lnTo>
                          <a:lnTo>
                            <a:pt x="180" y="0"/>
                          </a:lnTo>
                          <a:lnTo>
                            <a:pt x="38" y="0"/>
                          </a:lnTo>
                          <a:lnTo>
                            <a:pt x="38" y="0"/>
                          </a:lnTo>
                          <a:lnTo>
                            <a:pt x="30" y="2"/>
                          </a:lnTo>
                          <a:lnTo>
                            <a:pt x="24" y="4"/>
                          </a:lnTo>
                          <a:lnTo>
                            <a:pt x="16" y="6"/>
                          </a:lnTo>
                          <a:lnTo>
                            <a:pt x="12" y="12"/>
                          </a:lnTo>
                          <a:lnTo>
                            <a:pt x="6" y="16"/>
                          </a:lnTo>
                          <a:lnTo>
                            <a:pt x="2" y="22"/>
                          </a:lnTo>
                          <a:lnTo>
                            <a:pt x="0" y="28"/>
                          </a:lnTo>
                          <a:lnTo>
                            <a:pt x="0" y="36"/>
                          </a:lnTo>
                          <a:lnTo>
                            <a:pt x="0" y="50"/>
                          </a:lnTo>
                          <a:lnTo>
                            <a:pt x="0" y="50"/>
                          </a:lnTo>
                          <a:lnTo>
                            <a:pt x="0" y="56"/>
                          </a:lnTo>
                          <a:lnTo>
                            <a:pt x="2" y="64"/>
                          </a:lnTo>
                          <a:lnTo>
                            <a:pt x="6" y="68"/>
                          </a:lnTo>
                          <a:lnTo>
                            <a:pt x="12" y="74"/>
                          </a:lnTo>
                          <a:lnTo>
                            <a:pt x="16" y="78"/>
                          </a:lnTo>
                          <a:lnTo>
                            <a:pt x="24" y="82"/>
                          </a:lnTo>
                          <a:lnTo>
                            <a:pt x="30" y="84"/>
                          </a:lnTo>
                          <a:lnTo>
                            <a:pt x="38" y="84"/>
                          </a:lnTo>
                          <a:lnTo>
                            <a:pt x="282" y="84"/>
                          </a:lnTo>
                          <a:lnTo>
                            <a:pt x="282" y="84"/>
                          </a:lnTo>
                          <a:lnTo>
                            <a:pt x="292" y="84"/>
                          </a:lnTo>
                          <a:lnTo>
                            <a:pt x="302" y="80"/>
                          </a:lnTo>
                          <a:lnTo>
                            <a:pt x="284" y="60"/>
                          </a:lnTo>
                          <a:close/>
                          <a:moveTo>
                            <a:pt x="48" y="56"/>
                          </a:moveTo>
                          <a:lnTo>
                            <a:pt x="48" y="56"/>
                          </a:lnTo>
                          <a:lnTo>
                            <a:pt x="44" y="56"/>
                          </a:lnTo>
                          <a:lnTo>
                            <a:pt x="38" y="52"/>
                          </a:lnTo>
                          <a:lnTo>
                            <a:pt x="36" y="48"/>
                          </a:lnTo>
                          <a:lnTo>
                            <a:pt x="34" y="42"/>
                          </a:lnTo>
                          <a:lnTo>
                            <a:pt x="34" y="42"/>
                          </a:lnTo>
                          <a:lnTo>
                            <a:pt x="36" y="38"/>
                          </a:lnTo>
                          <a:lnTo>
                            <a:pt x="38" y="34"/>
                          </a:lnTo>
                          <a:lnTo>
                            <a:pt x="44" y="30"/>
                          </a:lnTo>
                          <a:lnTo>
                            <a:pt x="48" y="30"/>
                          </a:lnTo>
                          <a:lnTo>
                            <a:pt x="48" y="30"/>
                          </a:lnTo>
                          <a:lnTo>
                            <a:pt x="54" y="30"/>
                          </a:lnTo>
                          <a:lnTo>
                            <a:pt x="58" y="34"/>
                          </a:lnTo>
                          <a:lnTo>
                            <a:pt x="62" y="38"/>
                          </a:lnTo>
                          <a:lnTo>
                            <a:pt x="62" y="42"/>
                          </a:lnTo>
                          <a:lnTo>
                            <a:pt x="62" y="42"/>
                          </a:lnTo>
                          <a:lnTo>
                            <a:pt x="62" y="48"/>
                          </a:lnTo>
                          <a:lnTo>
                            <a:pt x="58" y="52"/>
                          </a:lnTo>
                          <a:lnTo>
                            <a:pt x="54" y="56"/>
                          </a:lnTo>
                          <a:lnTo>
                            <a:pt x="48" y="56"/>
                          </a:lnTo>
                          <a:lnTo>
                            <a:pt x="48" y="5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Freeform 6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-1659112" y="4166230"/>
                      <a:ext cx="438241" cy="170427"/>
                    </a:xfrm>
                    <a:custGeom>
                      <a:avLst/>
                      <a:gdLst/>
                      <a:ahLst/>
                      <a:cxnLst>
                        <a:cxn ang="0">
                          <a:pos x="176" y="64"/>
                        </a:cxn>
                        <a:cxn ang="0">
                          <a:pos x="176" y="64"/>
                        </a:cxn>
                        <a:cxn ang="0">
                          <a:pos x="180" y="46"/>
                        </a:cxn>
                        <a:cxn ang="0">
                          <a:pos x="188" y="28"/>
                        </a:cxn>
                        <a:cxn ang="0">
                          <a:pos x="200" y="12"/>
                        </a:cxn>
                        <a:cxn ang="0">
                          <a:pos x="216" y="0"/>
                        </a:cxn>
                        <a:cxn ang="0">
                          <a:pos x="38" y="0"/>
                        </a:cxn>
                        <a:cxn ang="0">
                          <a:pos x="38" y="0"/>
                        </a:cxn>
                        <a:cxn ang="0">
                          <a:pos x="30" y="0"/>
                        </a:cxn>
                        <a:cxn ang="0">
                          <a:pos x="24" y="2"/>
                        </a:cxn>
                        <a:cxn ang="0">
                          <a:pos x="16" y="6"/>
                        </a:cxn>
                        <a:cxn ang="0">
                          <a:pos x="12" y="10"/>
                        </a:cxn>
                        <a:cxn ang="0">
                          <a:pos x="6" y="16"/>
                        </a:cxn>
                        <a:cxn ang="0">
                          <a:pos x="2" y="22"/>
                        </a:cxn>
                        <a:cxn ang="0">
                          <a:pos x="0" y="28"/>
                        </a:cxn>
                        <a:cxn ang="0">
                          <a:pos x="0" y="34"/>
                        </a:cxn>
                        <a:cxn ang="0">
                          <a:pos x="0" y="48"/>
                        </a:cxn>
                        <a:cxn ang="0">
                          <a:pos x="0" y="48"/>
                        </a:cxn>
                        <a:cxn ang="0">
                          <a:pos x="0" y="56"/>
                        </a:cxn>
                        <a:cxn ang="0">
                          <a:pos x="2" y="62"/>
                        </a:cxn>
                        <a:cxn ang="0">
                          <a:pos x="6" y="68"/>
                        </a:cxn>
                        <a:cxn ang="0">
                          <a:pos x="12" y="74"/>
                        </a:cxn>
                        <a:cxn ang="0">
                          <a:pos x="16" y="78"/>
                        </a:cxn>
                        <a:cxn ang="0">
                          <a:pos x="24" y="80"/>
                        </a:cxn>
                        <a:cxn ang="0">
                          <a:pos x="30" y="82"/>
                        </a:cxn>
                        <a:cxn ang="0">
                          <a:pos x="38" y="84"/>
                        </a:cxn>
                        <a:cxn ang="0">
                          <a:pos x="178" y="84"/>
                        </a:cxn>
                        <a:cxn ang="0">
                          <a:pos x="178" y="84"/>
                        </a:cxn>
                        <a:cxn ang="0">
                          <a:pos x="176" y="64"/>
                        </a:cxn>
                        <a:cxn ang="0">
                          <a:pos x="176" y="64"/>
                        </a:cxn>
                        <a:cxn ang="0">
                          <a:pos x="48" y="56"/>
                        </a:cxn>
                        <a:cxn ang="0">
                          <a:pos x="48" y="56"/>
                        </a:cxn>
                        <a:cxn ang="0">
                          <a:pos x="44" y="54"/>
                        </a:cxn>
                        <a:cxn ang="0">
                          <a:pos x="38" y="52"/>
                        </a:cxn>
                        <a:cxn ang="0">
                          <a:pos x="36" y="46"/>
                        </a:cxn>
                        <a:cxn ang="0">
                          <a:pos x="34" y="42"/>
                        </a:cxn>
                        <a:cxn ang="0">
                          <a:pos x="34" y="42"/>
                        </a:cxn>
                        <a:cxn ang="0">
                          <a:pos x="36" y="36"/>
                        </a:cxn>
                        <a:cxn ang="0">
                          <a:pos x="38" y="32"/>
                        </a:cxn>
                        <a:cxn ang="0">
                          <a:pos x="44" y="30"/>
                        </a:cxn>
                        <a:cxn ang="0">
                          <a:pos x="48" y="28"/>
                        </a:cxn>
                        <a:cxn ang="0">
                          <a:pos x="48" y="28"/>
                        </a:cxn>
                        <a:cxn ang="0">
                          <a:pos x="54" y="30"/>
                        </a:cxn>
                        <a:cxn ang="0">
                          <a:pos x="58" y="32"/>
                        </a:cxn>
                        <a:cxn ang="0">
                          <a:pos x="62" y="36"/>
                        </a:cxn>
                        <a:cxn ang="0">
                          <a:pos x="62" y="42"/>
                        </a:cxn>
                        <a:cxn ang="0">
                          <a:pos x="62" y="42"/>
                        </a:cxn>
                        <a:cxn ang="0">
                          <a:pos x="62" y="46"/>
                        </a:cxn>
                        <a:cxn ang="0">
                          <a:pos x="58" y="52"/>
                        </a:cxn>
                        <a:cxn ang="0">
                          <a:pos x="54" y="54"/>
                        </a:cxn>
                        <a:cxn ang="0">
                          <a:pos x="48" y="56"/>
                        </a:cxn>
                        <a:cxn ang="0">
                          <a:pos x="48" y="56"/>
                        </a:cxn>
                      </a:cxnLst>
                      <a:rect l="0" t="0" r="r" b="b"/>
                      <a:pathLst>
                        <a:path w="216" h="84">
                          <a:moveTo>
                            <a:pt x="176" y="64"/>
                          </a:moveTo>
                          <a:lnTo>
                            <a:pt x="176" y="64"/>
                          </a:lnTo>
                          <a:lnTo>
                            <a:pt x="180" y="46"/>
                          </a:lnTo>
                          <a:lnTo>
                            <a:pt x="188" y="28"/>
                          </a:lnTo>
                          <a:lnTo>
                            <a:pt x="200" y="12"/>
                          </a:lnTo>
                          <a:lnTo>
                            <a:pt x="216" y="0"/>
                          </a:lnTo>
                          <a:lnTo>
                            <a:pt x="38" y="0"/>
                          </a:lnTo>
                          <a:lnTo>
                            <a:pt x="38" y="0"/>
                          </a:lnTo>
                          <a:lnTo>
                            <a:pt x="30" y="0"/>
                          </a:lnTo>
                          <a:lnTo>
                            <a:pt x="24" y="2"/>
                          </a:lnTo>
                          <a:lnTo>
                            <a:pt x="16" y="6"/>
                          </a:lnTo>
                          <a:lnTo>
                            <a:pt x="12" y="10"/>
                          </a:lnTo>
                          <a:lnTo>
                            <a:pt x="6" y="16"/>
                          </a:lnTo>
                          <a:lnTo>
                            <a:pt x="2" y="22"/>
                          </a:lnTo>
                          <a:lnTo>
                            <a:pt x="0" y="28"/>
                          </a:lnTo>
                          <a:lnTo>
                            <a:pt x="0" y="34"/>
                          </a:lnTo>
                          <a:lnTo>
                            <a:pt x="0" y="48"/>
                          </a:lnTo>
                          <a:lnTo>
                            <a:pt x="0" y="48"/>
                          </a:lnTo>
                          <a:lnTo>
                            <a:pt x="0" y="56"/>
                          </a:lnTo>
                          <a:lnTo>
                            <a:pt x="2" y="62"/>
                          </a:lnTo>
                          <a:lnTo>
                            <a:pt x="6" y="68"/>
                          </a:lnTo>
                          <a:lnTo>
                            <a:pt x="12" y="74"/>
                          </a:lnTo>
                          <a:lnTo>
                            <a:pt x="16" y="78"/>
                          </a:lnTo>
                          <a:lnTo>
                            <a:pt x="24" y="80"/>
                          </a:lnTo>
                          <a:lnTo>
                            <a:pt x="30" y="82"/>
                          </a:lnTo>
                          <a:lnTo>
                            <a:pt x="38" y="84"/>
                          </a:lnTo>
                          <a:lnTo>
                            <a:pt x="178" y="84"/>
                          </a:lnTo>
                          <a:lnTo>
                            <a:pt x="178" y="84"/>
                          </a:lnTo>
                          <a:lnTo>
                            <a:pt x="176" y="64"/>
                          </a:lnTo>
                          <a:lnTo>
                            <a:pt x="176" y="64"/>
                          </a:lnTo>
                          <a:close/>
                          <a:moveTo>
                            <a:pt x="48" y="56"/>
                          </a:moveTo>
                          <a:lnTo>
                            <a:pt x="48" y="56"/>
                          </a:lnTo>
                          <a:lnTo>
                            <a:pt x="44" y="54"/>
                          </a:lnTo>
                          <a:lnTo>
                            <a:pt x="38" y="52"/>
                          </a:lnTo>
                          <a:lnTo>
                            <a:pt x="36" y="46"/>
                          </a:lnTo>
                          <a:lnTo>
                            <a:pt x="34" y="42"/>
                          </a:lnTo>
                          <a:lnTo>
                            <a:pt x="34" y="42"/>
                          </a:lnTo>
                          <a:lnTo>
                            <a:pt x="36" y="36"/>
                          </a:lnTo>
                          <a:lnTo>
                            <a:pt x="38" y="32"/>
                          </a:lnTo>
                          <a:lnTo>
                            <a:pt x="44" y="30"/>
                          </a:lnTo>
                          <a:lnTo>
                            <a:pt x="48" y="28"/>
                          </a:lnTo>
                          <a:lnTo>
                            <a:pt x="48" y="28"/>
                          </a:lnTo>
                          <a:lnTo>
                            <a:pt x="54" y="30"/>
                          </a:lnTo>
                          <a:lnTo>
                            <a:pt x="58" y="32"/>
                          </a:lnTo>
                          <a:lnTo>
                            <a:pt x="62" y="36"/>
                          </a:lnTo>
                          <a:lnTo>
                            <a:pt x="62" y="42"/>
                          </a:lnTo>
                          <a:lnTo>
                            <a:pt x="62" y="42"/>
                          </a:lnTo>
                          <a:lnTo>
                            <a:pt x="62" y="46"/>
                          </a:lnTo>
                          <a:lnTo>
                            <a:pt x="58" y="52"/>
                          </a:lnTo>
                          <a:lnTo>
                            <a:pt x="54" y="54"/>
                          </a:lnTo>
                          <a:lnTo>
                            <a:pt x="48" y="56"/>
                          </a:lnTo>
                          <a:lnTo>
                            <a:pt x="48" y="5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Freeform 6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-1273622" y="4162172"/>
                      <a:ext cx="348970" cy="377374"/>
                    </a:xfrm>
                    <a:custGeom>
                      <a:avLst/>
                      <a:gdLst/>
                      <a:ahLst/>
                      <a:cxnLst>
                        <a:cxn ang="0">
                          <a:pos x="146" y="186"/>
                        </a:cxn>
                        <a:cxn ang="0">
                          <a:pos x="162" y="180"/>
                        </a:cxn>
                        <a:cxn ang="0">
                          <a:pos x="170" y="172"/>
                        </a:cxn>
                        <a:cxn ang="0">
                          <a:pos x="172" y="162"/>
                        </a:cxn>
                        <a:cxn ang="0">
                          <a:pos x="166" y="144"/>
                        </a:cxn>
                        <a:cxn ang="0">
                          <a:pos x="138" y="112"/>
                        </a:cxn>
                        <a:cxn ang="0">
                          <a:pos x="148" y="80"/>
                        </a:cxn>
                        <a:cxn ang="0">
                          <a:pos x="148" y="66"/>
                        </a:cxn>
                        <a:cxn ang="0">
                          <a:pos x="140" y="38"/>
                        </a:cxn>
                        <a:cxn ang="0">
                          <a:pos x="130" y="26"/>
                        </a:cxn>
                        <a:cxn ang="0">
                          <a:pos x="108" y="8"/>
                        </a:cxn>
                        <a:cxn ang="0">
                          <a:pos x="80" y="0"/>
                        </a:cxn>
                        <a:cxn ang="0">
                          <a:pos x="74" y="0"/>
                        </a:cxn>
                        <a:cxn ang="0">
                          <a:pos x="60" y="2"/>
                        </a:cxn>
                        <a:cxn ang="0">
                          <a:pos x="34" y="12"/>
                        </a:cxn>
                        <a:cxn ang="0">
                          <a:pos x="14" y="30"/>
                        </a:cxn>
                        <a:cxn ang="0">
                          <a:pos x="2" y="54"/>
                        </a:cxn>
                        <a:cxn ang="0">
                          <a:pos x="0" y="68"/>
                        </a:cxn>
                        <a:cxn ang="0">
                          <a:pos x="2" y="96"/>
                        </a:cxn>
                        <a:cxn ang="0">
                          <a:pos x="16" y="122"/>
                        </a:cxn>
                        <a:cxn ang="0">
                          <a:pos x="28" y="132"/>
                        </a:cxn>
                        <a:cxn ang="0">
                          <a:pos x="54" y="146"/>
                        </a:cxn>
                        <a:cxn ang="0">
                          <a:pos x="68" y="148"/>
                        </a:cxn>
                        <a:cxn ang="0">
                          <a:pos x="74" y="148"/>
                        </a:cxn>
                        <a:cxn ang="0">
                          <a:pos x="98" y="144"/>
                        </a:cxn>
                        <a:cxn ang="0">
                          <a:pos x="128" y="176"/>
                        </a:cxn>
                        <a:cxn ang="0">
                          <a:pos x="144" y="186"/>
                        </a:cxn>
                        <a:cxn ang="0">
                          <a:pos x="146" y="186"/>
                        </a:cxn>
                        <a:cxn ang="0">
                          <a:pos x="74" y="24"/>
                        </a:cxn>
                        <a:cxn ang="0">
                          <a:pos x="78" y="24"/>
                        </a:cxn>
                        <a:cxn ang="0">
                          <a:pos x="88" y="26"/>
                        </a:cxn>
                        <a:cxn ang="0">
                          <a:pos x="106" y="36"/>
                        </a:cxn>
                        <a:cxn ang="0">
                          <a:pos x="118" y="50"/>
                        </a:cxn>
                        <a:cxn ang="0">
                          <a:pos x="124" y="68"/>
                        </a:cxn>
                        <a:cxn ang="0">
                          <a:pos x="124" y="78"/>
                        </a:cxn>
                        <a:cxn ang="0">
                          <a:pos x="120" y="96"/>
                        </a:cxn>
                        <a:cxn ang="0">
                          <a:pos x="108" y="112"/>
                        </a:cxn>
                        <a:cxn ang="0">
                          <a:pos x="92" y="120"/>
                        </a:cxn>
                        <a:cxn ang="0">
                          <a:pos x="74" y="124"/>
                        </a:cxn>
                        <a:cxn ang="0">
                          <a:pos x="70" y="124"/>
                        </a:cxn>
                        <a:cxn ang="0">
                          <a:pos x="60" y="122"/>
                        </a:cxn>
                        <a:cxn ang="0">
                          <a:pos x="42" y="114"/>
                        </a:cxn>
                        <a:cxn ang="0">
                          <a:pos x="30" y="98"/>
                        </a:cxn>
                        <a:cxn ang="0">
                          <a:pos x="24" y="80"/>
                        </a:cxn>
                        <a:cxn ang="0">
                          <a:pos x="24" y="70"/>
                        </a:cxn>
                        <a:cxn ang="0">
                          <a:pos x="30" y="52"/>
                        </a:cxn>
                        <a:cxn ang="0">
                          <a:pos x="40" y="38"/>
                        </a:cxn>
                        <a:cxn ang="0">
                          <a:pos x="56" y="28"/>
                        </a:cxn>
                        <a:cxn ang="0">
                          <a:pos x="74" y="24"/>
                        </a:cxn>
                      </a:cxnLst>
                      <a:rect l="0" t="0" r="r" b="b"/>
                      <a:pathLst>
                        <a:path w="172" h="186">
                          <a:moveTo>
                            <a:pt x="146" y="186"/>
                          </a:moveTo>
                          <a:lnTo>
                            <a:pt x="146" y="186"/>
                          </a:lnTo>
                          <a:lnTo>
                            <a:pt x="156" y="184"/>
                          </a:lnTo>
                          <a:lnTo>
                            <a:pt x="162" y="180"/>
                          </a:lnTo>
                          <a:lnTo>
                            <a:pt x="162" y="180"/>
                          </a:lnTo>
                          <a:lnTo>
                            <a:pt x="170" y="172"/>
                          </a:lnTo>
                          <a:lnTo>
                            <a:pt x="172" y="162"/>
                          </a:lnTo>
                          <a:lnTo>
                            <a:pt x="172" y="162"/>
                          </a:lnTo>
                          <a:lnTo>
                            <a:pt x="170" y="154"/>
                          </a:lnTo>
                          <a:lnTo>
                            <a:pt x="166" y="144"/>
                          </a:lnTo>
                          <a:lnTo>
                            <a:pt x="138" y="112"/>
                          </a:lnTo>
                          <a:lnTo>
                            <a:pt x="138" y="112"/>
                          </a:lnTo>
                          <a:lnTo>
                            <a:pt x="144" y="98"/>
                          </a:lnTo>
                          <a:lnTo>
                            <a:pt x="148" y="80"/>
                          </a:lnTo>
                          <a:lnTo>
                            <a:pt x="148" y="80"/>
                          </a:lnTo>
                          <a:lnTo>
                            <a:pt x="148" y="66"/>
                          </a:lnTo>
                          <a:lnTo>
                            <a:pt x="144" y="52"/>
                          </a:lnTo>
                          <a:lnTo>
                            <a:pt x="140" y="38"/>
                          </a:lnTo>
                          <a:lnTo>
                            <a:pt x="130" y="26"/>
                          </a:lnTo>
                          <a:lnTo>
                            <a:pt x="130" y="26"/>
                          </a:lnTo>
                          <a:lnTo>
                            <a:pt x="120" y="16"/>
                          </a:lnTo>
                          <a:lnTo>
                            <a:pt x="108" y="8"/>
                          </a:lnTo>
                          <a:lnTo>
                            <a:pt x="94" y="2"/>
                          </a:lnTo>
                          <a:lnTo>
                            <a:pt x="80" y="0"/>
                          </a:lnTo>
                          <a:lnTo>
                            <a:pt x="80" y="0"/>
                          </a:lnTo>
                          <a:lnTo>
                            <a:pt x="74" y="0"/>
                          </a:lnTo>
                          <a:lnTo>
                            <a:pt x="74" y="0"/>
                          </a:lnTo>
                          <a:lnTo>
                            <a:pt x="60" y="2"/>
                          </a:lnTo>
                          <a:lnTo>
                            <a:pt x="46" y="6"/>
                          </a:lnTo>
                          <a:lnTo>
                            <a:pt x="34" y="12"/>
                          </a:lnTo>
                          <a:lnTo>
                            <a:pt x="24" y="20"/>
                          </a:lnTo>
                          <a:lnTo>
                            <a:pt x="14" y="30"/>
                          </a:lnTo>
                          <a:lnTo>
                            <a:pt x="8" y="42"/>
                          </a:lnTo>
                          <a:lnTo>
                            <a:pt x="2" y="54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0" y="82"/>
                          </a:lnTo>
                          <a:lnTo>
                            <a:pt x="2" y="96"/>
                          </a:lnTo>
                          <a:lnTo>
                            <a:pt x="8" y="110"/>
                          </a:lnTo>
                          <a:lnTo>
                            <a:pt x="16" y="122"/>
                          </a:lnTo>
                          <a:lnTo>
                            <a:pt x="16" y="122"/>
                          </a:lnTo>
                          <a:lnTo>
                            <a:pt x="28" y="132"/>
                          </a:lnTo>
                          <a:lnTo>
                            <a:pt x="40" y="140"/>
                          </a:lnTo>
                          <a:lnTo>
                            <a:pt x="54" y="146"/>
                          </a:lnTo>
                          <a:lnTo>
                            <a:pt x="68" y="148"/>
                          </a:lnTo>
                          <a:lnTo>
                            <a:pt x="68" y="148"/>
                          </a:lnTo>
                          <a:lnTo>
                            <a:pt x="74" y="148"/>
                          </a:lnTo>
                          <a:lnTo>
                            <a:pt x="74" y="148"/>
                          </a:lnTo>
                          <a:lnTo>
                            <a:pt x="86" y="148"/>
                          </a:lnTo>
                          <a:lnTo>
                            <a:pt x="98" y="144"/>
                          </a:lnTo>
                          <a:lnTo>
                            <a:pt x="128" y="176"/>
                          </a:lnTo>
                          <a:lnTo>
                            <a:pt x="128" y="176"/>
                          </a:lnTo>
                          <a:lnTo>
                            <a:pt x="136" y="184"/>
                          </a:lnTo>
                          <a:lnTo>
                            <a:pt x="144" y="186"/>
                          </a:lnTo>
                          <a:lnTo>
                            <a:pt x="144" y="186"/>
                          </a:lnTo>
                          <a:lnTo>
                            <a:pt x="146" y="186"/>
                          </a:lnTo>
                          <a:lnTo>
                            <a:pt x="146" y="186"/>
                          </a:lnTo>
                          <a:close/>
                          <a:moveTo>
                            <a:pt x="74" y="24"/>
                          </a:moveTo>
                          <a:lnTo>
                            <a:pt x="74" y="24"/>
                          </a:lnTo>
                          <a:lnTo>
                            <a:pt x="78" y="24"/>
                          </a:lnTo>
                          <a:lnTo>
                            <a:pt x="78" y="24"/>
                          </a:lnTo>
                          <a:lnTo>
                            <a:pt x="88" y="26"/>
                          </a:lnTo>
                          <a:lnTo>
                            <a:pt x="98" y="30"/>
                          </a:lnTo>
                          <a:lnTo>
                            <a:pt x="106" y="36"/>
                          </a:lnTo>
                          <a:lnTo>
                            <a:pt x="112" y="42"/>
                          </a:lnTo>
                          <a:lnTo>
                            <a:pt x="118" y="50"/>
                          </a:lnTo>
                          <a:lnTo>
                            <a:pt x="122" y="58"/>
                          </a:lnTo>
                          <a:lnTo>
                            <a:pt x="124" y="68"/>
                          </a:lnTo>
                          <a:lnTo>
                            <a:pt x="124" y="78"/>
                          </a:lnTo>
                          <a:lnTo>
                            <a:pt x="124" y="78"/>
                          </a:lnTo>
                          <a:lnTo>
                            <a:pt x="122" y="88"/>
                          </a:lnTo>
                          <a:lnTo>
                            <a:pt x="120" y="96"/>
                          </a:lnTo>
                          <a:lnTo>
                            <a:pt x="114" y="104"/>
                          </a:lnTo>
                          <a:lnTo>
                            <a:pt x="108" y="112"/>
                          </a:lnTo>
                          <a:lnTo>
                            <a:pt x="100" y="116"/>
                          </a:lnTo>
                          <a:lnTo>
                            <a:pt x="92" y="120"/>
                          </a:lnTo>
                          <a:lnTo>
                            <a:pt x="84" y="124"/>
                          </a:lnTo>
                          <a:lnTo>
                            <a:pt x="74" y="124"/>
                          </a:lnTo>
                          <a:lnTo>
                            <a:pt x="74" y="124"/>
                          </a:lnTo>
                          <a:lnTo>
                            <a:pt x="70" y="124"/>
                          </a:lnTo>
                          <a:lnTo>
                            <a:pt x="70" y="124"/>
                          </a:lnTo>
                          <a:lnTo>
                            <a:pt x="60" y="122"/>
                          </a:lnTo>
                          <a:lnTo>
                            <a:pt x="50" y="118"/>
                          </a:lnTo>
                          <a:lnTo>
                            <a:pt x="42" y="114"/>
                          </a:lnTo>
                          <a:lnTo>
                            <a:pt x="36" y="106"/>
                          </a:lnTo>
                          <a:lnTo>
                            <a:pt x="30" y="98"/>
                          </a:lnTo>
                          <a:lnTo>
                            <a:pt x="26" y="90"/>
                          </a:lnTo>
                          <a:lnTo>
                            <a:pt x="24" y="80"/>
                          </a:lnTo>
                          <a:lnTo>
                            <a:pt x="24" y="70"/>
                          </a:lnTo>
                          <a:lnTo>
                            <a:pt x="24" y="70"/>
                          </a:lnTo>
                          <a:lnTo>
                            <a:pt x="26" y="60"/>
                          </a:lnTo>
                          <a:lnTo>
                            <a:pt x="30" y="52"/>
                          </a:lnTo>
                          <a:lnTo>
                            <a:pt x="34" y="44"/>
                          </a:lnTo>
                          <a:lnTo>
                            <a:pt x="40" y="38"/>
                          </a:lnTo>
                          <a:lnTo>
                            <a:pt x="48" y="32"/>
                          </a:lnTo>
                          <a:lnTo>
                            <a:pt x="56" y="28"/>
                          </a:lnTo>
                          <a:lnTo>
                            <a:pt x="64" y="24"/>
                          </a:lnTo>
                          <a:lnTo>
                            <a:pt x="74" y="24"/>
                          </a:lnTo>
                          <a:lnTo>
                            <a:pt x="74" y="24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1219150" fontAlgn="ctr">
                        <a:defRPr/>
                      </a:pPr>
                      <a:endParaRPr lang="en-US" altLang="zh-CN" sz="900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44" name="Freeform 150"/>
                <p:cNvSpPr>
                  <a:spLocks noEditPoints="1"/>
                </p:cNvSpPr>
                <p:nvPr/>
              </p:nvSpPr>
              <p:spPr bwMode="auto">
                <a:xfrm>
                  <a:off x="11847260" y="1502876"/>
                  <a:ext cx="859807" cy="1029542"/>
                </a:xfrm>
                <a:custGeom>
                  <a:avLst/>
                  <a:gdLst/>
                  <a:ahLst/>
                  <a:cxnLst>
                    <a:cxn ang="0">
                      <a:pos x="3872" y="13772"/>
                    </a:cxn>
                    <a:cxn ang="0">
                      <a:pos x="3080" y="12012"/>
                    </a:cxn>
                    <a:cxn ang="0">
                      <a:pos x="1496" y="10560"/>
                    </a:cxn>
                    <a:cxn ang="0">
                      <a:pos x="484" y="8888"/>
                    </a:cxn>
                    <a:cxn ang="0">
                      <a:pos x="44" y="7128"/>
                    </a:cxn>
                    <a:cxn ang="0">
                      <a:pos x="88" y="5324"/>
                    </a:cxn>
                    <a:cxn ang="0">
                      <a:pos x="660" y="3608"/>
                    </a:cxn>
                    <a:cxn ang="0">
                      <a:pos x="1628" y="2156"/>
                    </a:cxn>
                    <a:cxn ang="0">
                      <a:pos x="2948" y="1012"/>
                    </a:cxn>
                    <a:cxn ang="0">
                      <a:pos x="4664" y="308"/>
                    </a:cxn>
                    <a:cxn ang="0">
                      <a:pos x="6688" y="0"/>
                    </a:cxn>
                    <a:cxn ang="0">
                      <a:pos x="8800" y="308"/>
                    </a:cxn>
                    <a:cxn ang="0">
                      <a:pos x="10824" y="1188"/>
                    </a:cxn>
                    <a:cxn ang="0">
                      <a:pos x="12672" y="2816"/>
                    </a:cxn>
                    <a:cxn ang="0">
                      <a:pos x="13156" y="4048"/>
                    </a:cxn>
                    <a:cxn ang="0">
                      <a:pos x="12980" y="5852"/>
                    </a:cxn>
                    <a:cxn ang="0">
                      <a:pos x="12936" y="7172"/>
                    </a:cxn>
                    <a:cxn ang="0">
                      <a:pos x="12980" y="10912"/>
                    </a:cxn>
                    <a:cxn ang="0">
                      <a:pos x="12936" y="12848"/>
                    </a:cxn>
                    <a:cxn ang="0">
                      <a:pos x="12144" y="13288"/>
                    </a:cxn>
                    <a:cxn ang="0">
                      <a:pos x="5588" y="9416"/>
                    </a:cxn>
                    <a:cxn ang="0">
                      <a:pos x="3520" y="8051"/>
                    </a:cxn>
                    <a:cxn ang="0">
                      <a:pos x="3432" y="8492"/>
                    </a:cxn>
                    <a:cxn ang="0">
                      <a:pos x="5500" y="9988"/>
                    </a:cxn>
                    <a:cxn ang="0">
                      <a:pos x="5720" y="9636"/>
                    </a:cxn>
                    <a:cxn ang="0">
                      <a:pos x="10692" y="5456"/>
                    </a:cxn>
                    <a:cxn ang="0">
                      <a:pos x="5544" y="2552"/>
                    </a:cxn>
                    <a:cxn ang="0">
                      <a:pos x="5544" y="2552"/>
                    </a:cxn>
                    <a:cxn ang="0">
                      <a:pos x="6512" y="2288"/>
                    </a:cxn>
                    <a:cxn ang="0">
                      <a:pos x="10076" y="2992"/>
                    </a:cxn>
                    <a:cxn ang="0">
                      <a:pos x="8976" y="1892"/>
                    </a:cxn>
                    <a:cxn ang="0">
                      <a:pos x="6028" y="8668"/>
                    </a:cxn>
                    <a:cxn ang="0">
                      <a:pos x="3960" y="7304"/>
                    </a:cxn>
                    <a:cxn ang="0">
                      <a:pos x="3872" y="7744"/>
                    </a:cxn>
                    <a:cxn ang="0">
                      <a:pos x="5940" y="9240"/>
                    </a:cxn>
                    <a:cxn ang="0">
                      <a:pos x="6160" y="8844"/>
                    </a:cxn>
                    <a:cxn ang="0">
                      <a:pos x="7392" y="3256"/>
                    </a:cxn>
                    <a:cxn ang="0">
                      <a:pos x="5764" y="3300"/>
                    </a:cxn>
                    <a:cxn ang="0">
                      <a:pos x="4796" y="4268"/>
                    </a:cxn>
                    <a:cxn ang="0">
                      <a:pos x="4708" y="5588"/>
                    </a:cxn>
                    <a:cxn ang="0">
                      <a:pos x="4576" y="7128"/>
                    </a:cxn>
                    <a:cxn ang="0">
                      <a:pos x="7084" y="7304"/>
                    </a:cxn>
                    <a:cxn ang="0">
                      <a:pos x="8448" y="6556"/>
                    </a:cxn>
                    <a:cxn ang="0">
                      <a:pos x="8932" y="5500"/>
                    </a:cxn>
                    <a:cxn ang="0">
                      <a:pos x="8448" y="4004"/>
                    </a:cxn>
                    <a:cxn ang="0">
                      <a:pos x="3652" y="9108"/>
                    </a:cxn>
                    <a:cxn ang="0">
                      <a:pos x="3872" y="9856"/>
                    </a:cxn>
                    <a:cxn ang="0">
                      <a:pos x="4664" y="9944"/>
                    </a:cxn>
                  </a:cxnLst>
                  <a:rect l="0" t="0" r="r" b="b"/>
                  <a:pathLst>
                    <a:path w="13596" h="16280">
                      <a:moveTo>
                        <a:pt x="3784" y="16280"/>
                      </a:moveTo>
                      <a:lnTo>
                        <a:pt x="3872" y="15268"/>
                      </a:lnTo>
                      <a:lnTo>
                        <a:pt x="3872" y="14256"/>
                      </a:lnTo>
                      <a:lnTo>
                        <a:pt x="3872" y="13772"/>
                      </a:lnTo>
                      <a:lnTo>
                        <a:pt x="3784" y="13244"/>
                      </a:lnTo>
                      <a:lnTo>
                        <a:pt x="3696" y="12760"/>
                      </a:lnTo>
                      <a:lnTo>
                        <a:pt x="3608" y="12320"/>
                      </a:lnTo>
                      <a:lnTo>
                        <a:pt x="3080" y="12012"/>
                      </a:lnTo>
                      <a:lnTo>
                        <a:pt x="2640" y="11660"/>
                      </a:lnTo>
                      <a:lnTo>
                        <a:pt x="2200" y="11307"/>
                      </a:lnTo>
                      <a:lnTo>
                        <a:pt x="1848" y="10956"/>
                      </a:lnTo>
                      <a:lnTo>
                        <a:pt x="1496" y="10560"/>
                      </a:lnTo>
                      <a:lnTo>
                        <a:pt x="1188" y="10164"/>
                      </a:lnTo>
                      <a:lnTo>
                        <a:pt x="924" y="9768"/>
                      </a:lnTo>
                      <a:lnTo>
                        <a:pt x="704" y="9328"/>
                      </a:lnTo>
                      <a:lnTo>
                        <a:pt x="484" y="8888"/>
                      </a:lnTo>
                      <a:lnTo>
                        <a:pt x="308" y="8448"/>
                      </a:lnTo>
                      <a:lnTo>
                        <a:pt x="176" y="8008"/>
                      </a:lnTo>
                      <a:lnTo>
                        <a:pt x="88" y="7568"/>
                      </a:lnTo>
                      <a:lnTo>
                        <a:pt x="44" y="7128"/>
                      </a:lnTo>
                      <a:lnTo>
                        <a:pt x="0" y="6644"/>
                      </a:lnTo>
                      <a:lnTo>
                        <a:pt x="0" y="6204"/>
                      </a:lnTo>
                      <a:lnTo>
                        <a:pt x="44" y="5764"/>
                      </a:lnTo>
                      <a:lnTo>
                        <a:pt x="88" y="5324"/>
                      </a:lnTo>
                      <a:lnTo>
                        <a:pt x="220" y="4884"/>
                      </a:lnTo>
                      <a:lnTo>
                        <a:pt x="308" y="4444"/>
                      </a:lnTo>
                      <a:lnTo>
                        <a:pt x="484" y="4048"/>
                      </a:lnTo>
                      <a:lnTo>
                        <a:pt x="660" y="3608"/>
                      </a:lnTo>
                      <a:lnTo>
                        <a:pt x="836" y="3212"/>
                      </a:lnTo>
                      <a:lnTo>
                        <a:pt x="1056" y="2860"/>
                      </a:lnTo>
                      <a:lnTo>
                        <a:pt x="1320" y="2508"/>
                      </a:lnTo>
                      <a:lnTo>
                        <a:pt x="1628" y="2156"/>
                      </a:lnTo>
                      <a:lnTo>
                        <a:pt x="1892" y="1848"/>
                      </a:lnTo>
                      <a:lnTo>
                        <a:pt x="2244" y="1540"/>
                      </a:lnTo>
                      <a:lnTo>
                        <a:pt x="2596" y="1276"/>
                      </a:lnTo>
                      <a:lnTo>
                        <a:pt x="2948" y="1012"/>
                      </a:lnTo>
                      <a:lnTo>
                        <a:pt x="3344" y="792"/>
                      </a:lnTo>
                      <a:lnTo>
                        <a:pt x="3740" y="616"/>
                      </a:lnTo>
                      <a:lnTo>
                        <a:pt x="4180" y="484"/>
                      </a:lnTo>
                      <a:lnTo>
                        <a:pt x="4664" y="308"/>
                      </a:lnTo>
                      <a:lnTo>
                        <a:pt x="5148" y="176"/>
                      </a:lnTo>
                      <a:lnTo>
                        <a:pt x="5632" y="88"/>
                      </a:lnTo>
                      <a:lnTo>
                        <a:pt x="6160" y="44"/>
                      </a:lnTo>
                      <a:lnTo>
                        <a:pt x="6688" y="0"/>
                      </a:lnTo>
                      <a:lnTo>
                        <a:pt x="7216" y="44"/>
                      </a:lnTo>
                      <a:lnTo>
                        <a:pt x="7744" y="88"/>
                      </a:lnTo>
                      <a:lnTo>
                        <a:pt x="8272" y="176"/>
                      </a:lnTo>
                      <a:lnTo>
                        <a:pt x="8800" y="308"/>
                      </a:lnTo>
                      <a:lnTo>
                        <a:pt x="9328" y="484"/>
                      </a:lnTo>
                      <a:lnTo>
                        <a:pt x="9856" y="660"/>
                      </a:lnTo>
                      <a:lnTo>
                        <a:pt x="10340" y="924"/>
                      </a:lnTo>
                      <a:lnTo>
                        <a:pt x="10824" y="1188"/>
                      </a:lnTo>
                      <a:lnTo>
                        <a:pt x="11308" y="1496"/>
                      </a:lnTo>
                      <a:lnTo>
                        <a:pt x="11748" y="1848"/>
                      </a:lnTo>
                      <a:lnTo>
                        <a:pt x="12188" y="2244"/>
                      </a:lnTo>
                      <a:lnTo>
                        <a:pt x="12672" y="2816"/>
                      </a:lnTo>
                      <a:lnTo>
                        <a:pt x="12980" y="3256"/>
                      </a:lnTo>
                      <a:lnTo>
                        <a:pt x="13112" y="3608"/>
                      </a:lnTo>
                      <a:lnTo>
                        <a:pt x="13200" y="3872"/>
                      </a:lnTo>
                      <a:lnTo>
                        <a:pt x="13156" y="4048"/>
                      </a:lnTo>
                      <a:lnTo>
                        <a:pt x="13112" y="4180"/>
                      </a:lnTo>
                      <a:lnTo>
                        <a:pt x="12980" y="4268"/>
                      </a:lnTo>
                      <a:lnTo>
                        <a:pt x="12672" y="4444"/>
                      </a:lnTo>
                      <a:lnTo>
                        <a:pt x="12980" y="5852"/>
                      </a:lnTo>
                      <a:lnTo>
                        <a:pt x="13112" y="6468"/>
                      </a:lnTo>
                      <a:lnTo>
                        <a:pt x="13156" y="6776"/>
                      </a:lnTo>
                      <a:lnTo>
                        <a:pt x="13068" y="6996"/>
                      </a:lnTo>
                      <a:lnTo>
                        <a:pt x="12936" y="7172"/>
                      </a:lnTo>
                      <a:lnTo>
                        <a:pt x="12804" y="7304"/>
                      </a:lnTo>
                      <a:lnTo>
                        <a:pt x="13596" y="9988"/>
                      </a:lnTo>
                      <a:lnTo>
                        <a:pt x="12892" y="10252"/>
                      </a:lnTo>
                      <a:lnTo>
                        <a:pt x="12980" y="10912"/>
                      </a:lnTo>
                      <a:lnTo>
                        <a:pt x="13068" y="11484"/>
                      </a:lnTo>
                      <a:lnTo>
                        <a:pt x="13068" y="12056"/>
                      </a:lnTo>
                      <a:lnTo>
                        <a:pt x="13024" y="12672"/>
                      </a:lnTo>
                      <a:lnTo>
                        <a:pt x="12936" y="12848"/>
                      </a:lnTo>
                      <a:lnTo>
                        <a:pt x="12760" y="13024"/>
                      </a:lnTo>
                      <a:lnTo>
                        <a:pt x="12452" y="13200"/>
                      </a:lnTo>
                      <a:lnTo>
                        <a:pt x="12320" y="13244"/>
                      </a:lnTo>
                      <a:lnTo>
                        <a:pt x="12144" y="13288"/>
                      </a:lnTo>
                      <a:lnTo>
                        <a:pt x="9768" y="13420"/>
                      </a:lnTo>
                      <a:lnTo>
                        <a:pt x="9944" y="16280"/>
                      </a:lnTo>
                      <a:lnTo>
                        <a:pt x="3784" y="16280"/>
                      </a:lnTo>
                      <a:close/>
                      <a:moveTo>
                        <a:pt x="5588" y="9416"/>
                      </a:moveTo>
                      <a:lnTo>
                        <a:pt x="3828" y="8096"/>
                      </a:lnTo>
                      <a:lnTo>
                        <a:pt x="3696" y="8008"/>
                      </a:lnTo>
                      <a:lnTo>
                        <a:pt x="3608" y="8008"/>
                      </a:lnTo>
                      <a:lnTo>
                        <a:pt x="3520" y="8051"/>
                      </a:lnTo>
                      <a:lnTo>
                        <a:pt x="3432" y="8140"/>
                      </a:lnTo>
                      <a:lnTo>
                        <a:pt x="3388" y="8272"/>
                      </a:lnTo>
                      <a:lnTo>
                        <a:pt x="3388" y="8404"/>
                      </a:lnTo>
                      <a:lnTo>
                        <a:pt x="3432" y="8492"/>
                      </a:lnTo>
                      <a:lnTo>
                        <a:pt x="3520" y="8624"/>
                      </a:lnTo>
                      <a:lnTo>
                        <a:pt x="5280" y="9944"/>
                      </a:lnTo>
                      <a:lnTo>
                        <a:pt x="5368" y="9988"/>
                      </a:lnTo>
                      <a:lnTo>
                        <a:pt x="5500" y="9988"/>
                      </a:lnTo>
                      <a:lnTo>
                        <a:pt x="5588" y="9944"/>
                      </a:lnTo>
                      <a:lnTo>
                        <a:pt x="5676" y="9856"/>
                      </a:lnTo>
                      <a:lnTo>
                        <a:pt x="5720" y="9768"/>
                      </a:lnTo>
                      <a:lnTo>
                        <a:pt x="5720" y="9636"/>
                      </a:lnTo>
                      <a:lnTo>
                        <a:pt x="5676" y="9504"/>
                      </a:lnTo>
                      <a:lnTo>
                        <a:pt x="5588" y="9416"/>
                      </a:lnTo>
                      <a:close/>
                      <a:moveTo>
                        <a:pt x="9592" y="5456"/>
                      </a:moveTo>
                      <a:lnTo>
                        <a:pt x="10692" y="5456"/>
                      </a:lnTo>
                      <a:lnTo>
                        <a:pt x="10692" y="4972"/>
                      </a:lnTo>
                      <a:lnTo>
                        <a:pt x="9592" y="4972"/>
                      </a:lnTo>
                      <a:lnTo>
                        <a:pt x="9592" y="5456"/>
                      </a:lnTo>
                      <a:close/>
                      <a:moveTo>
                        <a:pt x="5544" y="2552"/>
                      </a:moveTo>
                      <a:lnTo>
                        <a:pt x="4972" y="1584"/>
                      </a:lnTo>
                      <a:lnTo>
                        <a:pt x="4532" y="1848"/>
                      </a:lnTo>
                      <a:lnTo>
                        <a:pt x="5104" y="2816"/>
                      </a:lnTo>
                      <a:lnTo>
                        <a:pt x="5544" y="2552"/>
                      </a:lnTo>
                      <a:close/>
                      <a:moveTo>
                        <a:pt x="6996" y="2288"/>
                      </a:moveTo>
                      <a:lnTo>
                        <a:pt x="6996" y="1188"/>
                      </a:lnTo>
                      <a:lnTo>
                        <a:pt x="6512" y="1188"/>
                      </a:lnTo>
                      <a:lnTo>
                        <a:pt x="6512" y="2288"/>
                      </a:lnTo>
                      <a:lnTo>
                        <a:pt x="6996" y="2288"/>
                      </a:lnTo>
                      <a:close/>
                      <a:moveTo>
                        <a:pt x="9372" y="4004"/>
                      </a:moveTo>
                      <a:lnTo>
                        <a:pt x="10296" y="3432"/>
                      </a:lnTo>
                      <a:lnTo>
                        <a:pt x="10076" y="2992"/>
                      </a:lnTo>
                      <a:lnTo>
                        <a:pt x="9108" y="3564"/>
                      </a:lnTo>
                      <a:lnTo>
                        <a:pt x="9372" y="4004"/>
                      </a:lnTo>
                      <a:close/>
                      <a:moveTo>
                        <a:pt x="8404" y="2816"/>
                      </a:moveTo>
                      <a:lnTo>
                        <a:pt x="8976" y="1892"/>
                      </a:lnTo>
                      <a:lnTo>
                        <a:pt x="8536" y="1628"/>
                      </a:lnTo>
                      <a:lnTo>
                        <a:pt x="7964" y="2596"/>
                      </a:lnTo>
                      <a:lnTo>
                        <a:pt x="8404" y="2816"/>
                      </a:lnTo>
                      <a:close/>
                      <a:moveTo>
                        <a:pt x="6028" y="8668"/>
                      </a:moveTo>
                      <a:lnTo>
                        <a:pt x="4268" y="7304"/>
                      </a:lnTo>
                      <a:lnTo>
                        <a:pt x="4136" y="7260"/>
                      </a:lnTo>
                      <a:lnTo>
                        <a:pt x="4048" y="7260"/>
                      </a:lnTo>
                      <a:lnTo>
                        <a:pt x="3960" y="7304"/>
                      </a:lnTo>
                      <a:lnTo>
                        <a:pt x="3872" y="7392"/>
                      </a:lnTo>
                      <a:lnTo>
                        <a:pt x="3828" y="7524"/>
                      </a:lnTo>
                      <a:lnTo>
                        <a:pt x="3828" y="7656"/>
                      </a:lnTo>
                      <a:lnTo>
                        <a:pt x="3872" y="7744"/>
                      </a:lnTo>
                      <a:lnTo>
                        <a:pt x="3960" y="7832"/>
                      </a:lnTo>
                      <a:lnTo>
                        <a:pt x="5720" y="9196"/>
                      </a:lnTo>
                      <a:lnTo>
                        <a:pt x="5808" y="9240"/>
                      </a:lnTo>
                      <a:lnTo>
                        <a:pt x="5940" y="9240"/>
                      </a:lnTo>
                      <a:lnTo>
                        <a:pt x="6028" y="9196"/>
                      </a:lnTo>
                      <a:lnTo>
                        <a:pt x="6116" y="9108"/>
                      </a:lnTo>
                      <a:lnTo>
                        <a:pt x="6160" y="8976"/>
                      </a:lnTo>
                      <a:lnTo>
                        <a:pt x="6160" y="8844"/>
                      </a:lnTo>
                      <a:lnTo>
                        <a:pt x="6116" y="8756"/>
                      </a:lnTo>
                      <a:lnTo>
                        <a:pt x="6028" y="8668"/>
                      </a:lnTo>
                      <a:close/>
                      <a:moveTo>
                        <a:pt x="7788" y="3432"/>
                      </a:moveTo>
                      <a:lnTo>
                        <a:pt x="7392" y="3256"/>
                      </a:lnTo>
                      <a:lnTo>
                        <a:pt x="6952" y="3124"/>
                      </a:lnTo>
                      <a:lnTo>
                        <a:pt x="6556" y="3124"/>
                      </a:lnTo>
                      <a:lnTo>
                        <a:pt x="6160" y="3168"/>
                      </a:lnTo>
                      <a:lnTo>
                        <a:pt x="5764" y="3300"/>
                      </a:lnTo>
                      <a:lnTo>
                        <a:pt x="5456" y="3476"/>
                      </a:lnTo>
                      <a:lnTo>
                        <a:pt x="5148" y="3740"/>
                      </a:lnTo>
                      <a:lnTo>
                        <a:pt x="4928" y="4048"/>
                      </a:lnTo>
                      <a:lnTo>
                        <a:pt x="4796" y="4268"/>
                      </a:lnTo>
                      <a:lnTo>
                        <a:pt x="4752" y="4444"/>
                      </a:lnTo>
                      <a:lnTo>
                        <a:pt x="4708" y="4795"/>
                      </a:lnTo>
                      <a:lnTo>
                        <a:pt x="4664" y="5192"/>
                      </a:lnTo>
                      <a:lnTo>
                        <a:pt x="4708" y="5588"/>
                      </a:lnTo>
                      <a:lnTo>
                        <a:pt x="4752" y="5940"/>
                      </a:lnTo>
                      <a:lnTo>
                        <a:pt x="4752" y="6336"/>
                      </a:lnTo>
                      <a:lnTo>
                        <a:pt x="4708" y="6732"/>
                      </a:lnTo>
                      <a:lnTo>
                        <a:pt x="4576" y="7128"/>
                      </a:lnTo>
                      <a:lnTo>
                        <a:pt x="6204" y="8051"/>
                      </a:lnTo>
                      <a:lnTo>
                        <a:pt x="6468" y="7744"/>
                      </a:lnTo>
                      <a:lnTo>
                        <a:pt x="6776" y="7524"/>
                      </a:lnTo>
                      <a:lnTo>
                        <a:pt x="7084" y="7304"/>
                      </a:lnTo>
                      <a:lnTo>
                        <a:pt x="7436" y="7172"/>
                      </a:lnTo>
                      <a:lnTo>
                        <a:pt x="7788" y="6996"/>
                      </a:lnTo>
                      <a:lnTo>
                        <a:pt x="8140" y="6820"/>
                      </a:lnTo>
                      <a:lnTo>
                        <a:pt x="8448" y="6556"/>
                      </a:lnTo>
                      <a:lnTo>
                        <a:pt x="8580" y="6423"/>
                      </a:lnTo>
                      <a:lnTo>
                        <a:pt x="8668" y="6248"/>
                      </a:lnTo>
                      <a:lnTo>
                        <a:pt x="8844" y="5852"/>
                      </a:lnTo>
                      <a:lnTo>
                        <a:pt x="8932" y="5500"/>
                      </a:lnTo>
                      <a:lnTo>
                        <a:pt x="8888" y="5104"/>
                      </a:lnTo>
                      <a:lnTo>
                        <a:pt x="8844" y="4708"/>
                      </a:lnTo>
                      <a:lnTo>
                        <a:pt x="8668" y="4312"/>
                      </a:lnTo>
                      <a:lnTo>
                        <a:pt x="8448" y="4004"/>
                      </a:lnTo>
                      <a:lnTo>
                        <a:pt x="8140" y="3696"/>
                      </a:lnTo>
                      <a:lnTo>
                        <a:pt x="7788" y="3432"/>
                      </a:lnTo>
                      <a:close/>
                      <a:moveTo>
                        <a:pt x="3696" y="8976"/>
                      </a:moveTo>
                      <a:lnTo>
                        <a:pt x="3652" y="9108"/>
                      </a:lnTo>
                      <a:lnTo>
                        <a:pt x="3652" y="9240"/>
                      </a:lnTo>
                      <a:lnTo>
                        <a:pt x="3652" y="9504"/>
                      </a:lnTo>
                      <a:lnTo>
                        <a:pt x="3784" y="9724"/>
                      </a:lnTo>
                      <a:lnTo>
                        <a:pt x="3872" y="9856"/>
                      </a:lnTo>
                      <a:lnTo>
                        <a:pt x="4004" y="9944"/>
                      </a:lnTo>
                      <a:lnTo>
                        <a:pt x="4224" y="10032"/>
                      </a:lnTo>
                      <a:lnTo>
                        <a:pt x="4444" y="10032"/>
                      </a:lnTo>
                      <a:lnTo>
                        <a:pt x="4664" y="9944"/>
                      </a:lnTo>
                      <a:lnTo>
                        <a:pt x="4840" y="9856"/>
                      </a:lnTo>
                      <a:lnTo>
                        <a:pt x="3696" y="8976"/>
                      </a:lnTo>
                      <a:close/>
                    </a:path>
                  </a:pathLst>
                </a:custGeom>
                <a:solidFill>
                  <a:srgbClr val="328FB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32" tIns="60966" rIns="121932" bIns="6096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50">
                    <a:defRPr/>
                  </a:pPr>
                  <a:endPara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64" name="TextBox 55"/>
            <p:cNvSpPr txBox="1"/>
            <p:nvPr/>
          </p:nvSpPr>
          <p:spPr>
            <a:xfrm>
              <a:off x="7124334" y="1230555"/>
              <a:ext cx="915375" cy="227337"/>
            </a:xfrm>
            <a:prstGeom prst="rect">
              <a:avLst/>
            </a:prstGeom>
            <a:noFill/>
          </p:spPr>
          <p:txBody>
            <a:bodyPr wrap="square" lIns="91103" tIns="45547" rIns="91103" bIns="45547" rtlCol="0" anchor="ctr">
              <a:no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282828"/>
                  </a:solidFill>
                  <a:latin typeface="微软雅黑"/>
                  <a:ea typeface="微软雅黑"/>
                </a:defRPr>
              </a:lvl1pPr>
            </a:lstStyle>
            <a:p>
              <a:pPr algn="l" defTabSz="1218682"/>
              <a:r>
                <a:rPr lang="en-US" altLang="zh-CN" sz="1050" dirty="0">
                  <a:solidFill>
                    <a:schemeClr val="bg1"/>
                  </a:solidFill>
                  <a:latin typeface="Microsoft YaHei" panose="020B0503020204020204" pitchFamily="34" charset="-122"/>
                  <a:cs typeface="Arial" panose="020B0604020202020204" pitchFamily="34" charset="0"/>
                </a:rPr>
                <a:t>EMS</a:t>
              </a:r>
            </a:p>
          </p:txBody>
        </p:sp>
        <p:pic>
          <p:nvPicPr>
            <p:cNvPr id="265" name="Picture 797" descr="图片19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697602" y="1170691"/>
              <a:ext cx="483270" cy="318016"/>
            </a:xfrm>
            <a:prstGeom prst="rect">
              <a:avLst/>
            </a:prstGeom>
            <a:noFill/>
          </p:spPr>
        </p:pic>
        <p:sp>
          <p:nvSpPr>
            <p:cNvPr id="32" name="矩形 31"/>
            <p:cNvSpPr/>
            <p:nvPr/>
          </p:nvSpPr>
          <p:spPr>
            <a:xfrm>
              <a:off x="5761742" y="1109747"/>
              <a:ext cx="547842" cy="438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安全大脑</a:t>
              </a:r>
              <a:endPara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7" name="矩形 3"/>
            <p:cNvSpPr/>
            <p:nvPr/>
          </p:nvSpPr>
          <p:spPr>
            <a:xfrm>
              <a:off x="9919191" y="4206891"/>
              <a:ext cx="1386925" cy="262739"/>
            </a:xfrm>
            <a:prstGeom prst="rect">
              <a:avLst/>
            </a:prstGeom>
            <a:solidFill>
              <a:srgbClr val="45A5B5">
                <a:alpha val="42000"/>
              </a:srgbClr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defTabSz="1218682"/>
              <a:r>
                <a:rPr lang="zh-CN" altLang="en-US" sz="10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华为网元漏洞管理</a:t>
              </a:r>
              <a:endPara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="" xmlns:a16="http://schemas.microsoft.com/office/drawing/2014/main" id="{2FA502A8-5B39-1340-B46F-A8ADE923ABBC}"/>
              </a:ext>
            </a:extLst>
          </p:cNvPr>
          <p:cNvSpPr txBox="1"/>
          <p:nvPr/>
        </p:nvSpPr>
        <p:spPr>
          <a:xfrm>
            <a:off x="376927" y="305804"/>
            <a:ext cx="9407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、构建</a:t>
            </a:r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智能、纵深防御端到端安全解决方案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3" name="图片 182">
            <a:extLst>
              <a:ext uri="{FF2B5EF4-FFF2-40B4-BE49-F238E27FC236}">
                <a16:creationId xmlns="" xmlns:a16="http://schemas.microsoft.com/office/drawing/2014/main" id="{FE659B60-C309-BF40-AFBA-D2E6B83F8A7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0477410" y="6461980"/>
            <a:ext cx="1522509" cy="334503"/>
          </a:xfrm>
          <a:prstGeom prst="rect">
            <a:avLst/>
          </a:prstGeom>
        </p:spPr>
      </p:pic>
      <p:grpSp>
        <p:nvGrpSpPr>
          <p:cNvPr id="178" name="组合 177">
            <a:extLst>
              <a:ext uri="{FF2B5EF4-FFF2-40B4-BE49-F238E27FC236}">
                <a16:creationId xmlns="" xmlns:a16="http://schemas.microsoft.com/office/drawing/2014/main" id="{65313353-1B03-432A-87FA-364894154049}"/>
              </a:ext>
            </a:extLst>
          </p:cNvPr>
          <p:cNvGrpSpPr/>
          <p:nvPr/>
        </p:nvGrpSpPr>
        <p:grpSpPr>
          <a:xfrm>
            <a:off x="9762498" y="216568"/>
            <a:ext cx="1953617" cy="683170"/>
            <a:chOff x="5058135" y="408294"/>
            <a:chExt cx="3354345" cy="1106562"/>
          </a:xfrm>
        </p:grpSpPr>
        <p:pic>
          <p:nvPicPr>
            <p:cNvPr id="179" name="图片 178">
              <a:extLst>
                <a:ext uri="{FF2B5EF4-FFF2-40B4-BE49-F238E27FC236}">
                  <a16:creationId xmlns="" xmlns:a16="http://schemas.microsoft.com/office/drawing/2014/main" id="{B3723684-9B8E-436C-8415-C825C0A6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2797"/>
            <a:stretch/>
          </p:blipFill>
          <p:spPr>
            <a:xfrm>
              <a:off x="5058135" y="408294"/>
              <a:ext cx="1932331" cy="1106562"/>
            </a:xfrm>
            <a:prstGeom prst="rect">
              <a:avLst/>
            </a:prstGeom>
          </p:spPr>
        </p:pic>
        <p:pic>
          <p:nvPicPr>
            <p:cNvPr id="184" name="图片 183">
              <a:extLst>
                <a:ext uri="{FF2B5EF4-FFF2-40B4-BE49-F238E27FC236}">
                  <a16:creationId xmlns="" xmlns:a16="http://schemas.microsoft.com/office/drawing/2014/main" id="{DA8D9693-AE60-46D9-B63F-5FC8493E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014" t="17295" r="24573" b="15999"/>
            <a:stretch/>
          </p:blipFill>
          <p:spPr>
            <a:xfrm>
              <a:off x="6990466" y="481655"/>
              <a:ext cx="1422014" cy="959840"/>
            </a:xfrm>
            <a:prstGeom prst="rect">
              <a:avLst/>
            </a:prstGeom>
          </p:spPr>
        </p:pic>
      </p:grpSp>
      <p:cxnSp>
        <p:nvCxnSpPr>
          <p:cNvPr id="189" name="直线连接符 112">
            <a:extLst>
              <a:ext uri="{FF2B5EF4-FFF2-40B4-BE49-F238E27FC236}">
                <a16:creationId xmlns="" xmlns:a16="http://schemas.microsoft.com/office/drawing/2014/main" id="{C2EBC9CF-7B40-B64D-9FCD-38B02DDCDBD5}"/>
              </a:ext>
            </a:extLst>
          </p:cNvPr>
          <p:cNvCxnSpPr>
            <a:cxnSpLocks/>
          </p:cNvCxnSpPr>
          <p:nvPr/>
        </p:nvCxnSpPr>
        <p:spPr>
          <a:xfrm>
            <a:off x="339730" y="983972"/>
            <a:ext cx="113763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7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D7BB"/>
      </a:accent1>
      <a:accent2>
        <a:srgbClr val="0EBEDF"/>
      </a:accent2>
      <a:accent3>
        <a:srgbClr val="4879F4"/>
      </a:accent3>
      <a:accent4>
        <a:srgbClr val="7686A9"/>
      </a:accent4>
      <a:accent5>
        <a:srgbClr val="7D8993"/>
      </a:accent5>
      <a:accent6>
        <a:srgbClr val="ADB5BB"/>
      </a:accent6>
      <a:hlink>
        <a:srgbClr val="22D7BB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2721</TotalTime>
  <Words>2065</Words>
  <Application>Microsoft Office PowerPoint</Application>
  <PresentationFormat>自定义</PresentationFormat>
  <Paragraphs>402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beliefanx@gmail.com</dc:creator>
  <cp:lastModifiedBy>金俭</cp:lastModifiedBy>
  <cp:revision>140</cp:revision>
  <dcterms:created xsi:type="dcterms:W3CDTF">2020-05-26T14:07:03Z</dcterms:created>
  <dcterms:modified xsi:type="dcterms:W3CDTF">2020-06-01T08:49:53Z</dcterms:modified>
</cp:coreProperties>
</file>