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6" r:id="rId5"/>
  </p:sldMasterIdLst>
  <p:notesMasterIdLst>
    <p:notesMasterId r:id="rId23"/>
  </p:notesMasterIdLst>
  <p:handoutMasterIdLst>
    <p:handoutMasterId r:id="rId24"/>
  </p:handoutMasterIdLst>
  <p:sldIdLst>
    <p:sldId id="256" r:id="rId6"/>
    <p:sldId id="280" r:id="rId7"/>
    <p:sldId id="281" r:id="rId8"/>
    <p:sldId id="260" r:id="rId9"/>
    <p:sldId id="262" r:id="rId10"/>
    <p:sldId id="285" r:id="rId11"/>
    <p:sldId id="286" r:id="rId12"/>
    <p:sldId id="263" r:id="rId13"/>
    <p:sldId id="261" r:id="rId14"/>
    <p:sldId id="264" r:id="rId15"/>
    <p:sldId id="265" r:id="rId16"/>
    <p:sldId id="279" r:id="rId17"/>
    <p:sldId id="266" r:id="rId18"/>
    <p:sldId id="267" r:id="rId19"/>
    <p:sldId id="288" r:id="rId20"/>
    <p:sldId id="257" r:id="rId21"/>
    <p:sldId id="258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6" autoAdjust="0"/>
    <p:restoredTop sz="94694" autoAdjust="0"/>
  </p:normalViewPr>
  <p:slideViewPr>
    <p:cSldViewPr snapToGrid="0">
      <p:cViewPr varScale="1">
        <p:scale>
          <a:sx n="128" d="100"/>
          <a:sy n="128" d="100"/>
        </p:scale>
        <p:origin x="512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70" d="100"/>
          <a:sy n="70" d="100"/>
        </p:scale>
        <p:origin x="3354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handoutMaster" Target="handoutMasters/handoutMaster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1872F47-6CE5-4D95-B8D6-9AEA9A7E5F9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F9E59F-E5BF-4AA4-882B-F5B705DF29A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8C879B-2DAC-426D-B5B4-08F42B952A26}" type="datetimeFigureOut">
              <a:rPr lang="en-US" smtClean="0"/>
              <a:t>5/10/19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2C577A-CE6A-45AF-8211-1E758E6AA8D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69FD71-56EF-4DDF-81F5-C5CCA31DCE1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856900-9607-4639-A903-F11B6E042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4445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E54576-A3BB-48F9-891E-992E86D01A7B}" type="datetimeFigureOut">
              <a:rPr lang="en-US" smtClean="0"/>
              <a:t>5/10/19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8F3C89-9E49-4851-A18A-DAECD34FD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5108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http://www.mitre.org/" TargetMode="External"/><Relationship Id="rId7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hyperlink" Target="http://www.facebook.com/MITREcorp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81480" y="0"/>
            <a:ext cx="99589" cy="6858000"/>
            <a:chOff x="0" y="0"/>
            <a:chExt cx="407324" cy="6858000"/>
          </a:xfrm>
        </p:grpSpPr>
        <p:sp>
          <p:nvSpPr>
            <p:cNvPr id="18" name="Rectangle 17"/>
            <p:cNvSpPr/>
            <p:nvPr/>
          </p:nvSpPr>
          <p:spPr bwMode="auto">
            <a:xfrm>
              <a:off x="0" y="0"/>
              <a:ext cx="407324" cy="2398143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ts val="25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FDAA03"/>
                </a:buClr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0" y="2510287"/>
              <a:ext cx="407324" cy="4347713"/>
            </a:xfrm>
            <a:prstGeom prst="rect">
              <a:avLst/>
            </a:prstGeom>
            <a:solidFill>
              <a:schemeClr val="tx2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ts val="25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FDAA03"/>
                </a:buClr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9" name="Rectangle 9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1009528" y="368932"/>
            <a:ext cx="9662160" cy="1981200"/>
          </a:xfrm>
        </p:spPr>
        <p:txBody>
          <a:bodyPr anchor="b" anchorCtr="0">
            <a:normAutofit/>
          </a:bodyPr>
          <a:lstStyle>
            <a:lvl1pPr algn="l">
              <a:lnSpc>
                <a:spcPts val="4400"/>
              </a:lnSpc>
              <a:defRPr sz="4000" b="1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16" name="Straight Connector 15"/>
          <p:cNvCxnSpPr/>
          <p:nvPr/>
        </p:nvCxnSpPr>
        <p:spPr bwMode="auto">
          <a:xfrm>
            <a:off x="1098208" y="6534227"/>
            <a:ext cx="10593057" cy="0"/>
          </a:xfrm>
          <a:prstGeom prst="line">
            <a:avLst/>
          </a:prstGeom>
          <a:solidFill>
            <a:srgbClr val="FFCC99"/>
          </a:solidFill>
          <a:ln w="12700" cap="flat" cmpd="sng" algn="ctr">
            <a:solidFill>
              <a:srgbClr val="C1CD2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2848" y="6276196"/>
            <a:ext cx="670505" cy="243820"/>
          </a:xfrm>
          <a:prstGeom prst="rect">
            <a:avLst/>
          </a:prstGeom>
        </p:spPr>
      </p:pic>
      <p:cxnSp>
        <p:nvCxnSpPr>
          <p:cNvPr id="21" name="Straight Connector 20"/>
          <p:cNvCxnSpPr/>
          <p:nvPr/>
        </p:nvCxnSpPr>
        <p:spPr bwMode="auto">
          <a:xfrm>
            <a:off x="1098208" y="2448468"/>
            <a:ext cx="10593057" cy="0"/>
          </a:xfrm>
          <a:prstGeom prst="line">
            <a:avLst/>
          </a:prstGeom>
          <a:solidFill>
            <a:srgbClr val="FFCC99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/>
          <p:nvPr/>
        </p:nvCxnSpPr>
        <p:spPr bwMode="auto">
          <a:xfrm>
            <a:off x="1098208" y="6534227"/>
            <a:ext cx="10593057" cy="0"/>
          </a:xfrm>
          <a:prstGeom prst="line">
            <a:avLst/>
          </a:prstGeom>
          <a:solidFill>
            <a:srgbClr val="FFCC99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23" name="Picture 22" descr="MITRE Logo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2848" y="6276196"/>
            <a:ext cx="670505" cy="243820"/>
          </a:xfrm>
          <a:prstGeom prst="rect">
            <a:avLst/>
          </a:prstGeom>
        </p:spPr>
      </p:pic>
      <p:sp>
        <p:nvSpPr>
          <p:cNvPr id="26" name="Subtitle 1"/>
          <p:cNvSpPr>
            <a:spLocks noGrp="1"/>
          </p:cNvSpPr>
          <p:nvPr>
            <p:ph type="subTitle" idx="1" hasCustomPrompt="1"/>
          </p:nvPr>
        </p:nvSpPr>
        <p:spPr>
          <a:xfrm>
            <a:off x="1044164" y="2568943"/>
            <a:ext cx="7655345" cy="389923"/>
          </a:xfrm>
        </p:spPr>
        <p:txBody>
          <a:bodyPr/>
          <a:lstStyle>
            <a:lvl1pPr marL="0" indent="0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Author</a:t>
            </a:r>
          </a:p>
        </p:txBody>
      </p:sp>
      <p:sp>
        <p:nvSpPr>
          <p:cNvPr id="24" name="Footer Placeholder 4">
            <a:extLst>
              <a:ext uri="{FF2B5EF4-FFF2-40B4-BE49-F238E27FC236}">
                <a16:creationId xmlns:a16="http://schemas.microsoft.com/office/drawing/2014/main" id="{A6F8C1D3-B223-45F7-8AB1-F8F23D05F8D9}"/>
              </a:ext>
            </a:extLst>
          </p:cNvPr>
          <p:cNvSpPr txBox="1">
            <a:spLocks/>
          </p:cNvSpPr>
          <p:nvPr userDrawn="1"/>
        </p:nvSpPr>
        <p:spPr>
          <a:xfrm>
            <a:off x="1116457" y="6568102"/>
            <a:ext cx="5850873" cy="150611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© 2019 The MITRE Corporation. All rights reserved. Approved for public release. Distribution unlimited. Case # 19-00066-2</a:t>
            </a:r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495288DB-2197-4AA1-9E62-6093715D8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5063" y="55601"/>
            <a:ext cx="1765676" cy="252626"/>
          </a:xfrm>
          <a:prstGeom prst="rect">
            <a:avLst/>
          </a:prstGeom>
          <a:ln>
            <a:noFill/>
          </a:ln>
        </p:spPr>
        <p:txBody>
          <a:bodyPr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>
                <a:latin typeface="Arial" pitchFamily="34" charset="0"/>
              </a:rPr>
              <a:t>|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295008BC-DA31-4D19-837B-EFA4386B05F5}" type="slidenum">
              <a:rPr lang="en-US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/>
              <a:t>‹#›</a:t>
            </a:fld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>
                <a:latin typeface="Arial" pitchFamily="34" charset="0"/>
              </a:rPr>
              <a:t>|</a:t>
            </a:r>
            <a:r>
              <a:rPr lang="en-US" dirty="0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26487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9E1AE-2D0B-4241-8DAC-76DB42568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448" y="365760"/>
            <a:ext cx="11236721" cy="75025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7DC7E0-961C-4A00-8B0B-83ECF8E3C4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08269" indent="-308269" algn="l" defTabSz="1216185" rtl="0" eaLnBrk="1" latinLnBrk="0" hangingPunct="1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  <a:defRPr lang="en-US" sz="2400" b="1" kern="12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86216" marR="0" indent="-304046" algn="l" defTabSz="1216185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Tx/>
              <a:buFont typeface="Arial" pitchFamily="34" charset="0"/>
              <a:buChar char="–"/>
              <a:tabLst/>
              <a:defRPr lang="en-US" sz="24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994485" indent="-308269" algn="l" defTabSz="1216185" rtl="0" eaLnBrk="1" latinLnBrk="0" hangingPunct="1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10000"/>
              <a:buFont typeface="Wingdings" pitchFamily="2" charset="2"/>
              <a:buChar char="§"/>
              <a:defRPr lang="en-US" sz="2400" kern="12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algn="l" defTabSz="1216185" rtl="0" eaLnBrk="1" latinLnBrk="0" hangingPunct="1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defRPr lang="en-US" sz="2400" b="0" kern="12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algn="l" defTabSz="1216185" rtl="0" eaLnBrk="1" latinLnBrk="0" hangingPunct="1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defRPr lang="en-US" sz="2660" b="1" kern="1200">
                <a:solidFill>
                  <a:schemeClr val="tx1"/>
                </a:solidFill>
                <a:latin typeface="Arial" pitchFamily="34" charset="0"/>
                <a:ea typeface="Verdana" pitchFamily="34" charset="0"/>
                <a:cs typeface="Arial" pitchFamily="34" charset="0"/>
              </a:defRPr>
            </a:lvl5pPr>
          </a:lstStyle>
          <a:p>
            <a:pPr marL="308269" lvl="0" indent="-308269" defTabSz="1216185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lang="en-US"/>
              <a:t>Click to edit Master text styles</a:t>
            </a:r>
          </a:p>
          <a:p>
            <a:pPr marL="308269" lvl="1" indent="-308269" defTabSz="1216185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lang="en-US"/>
              <a:t>Second level</a:t>
            </a:r>
          </a:p>
          <a:p>
            <a:pPr marL="308269" lvl="2" indent="-308269" defTabSz="1216185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lang="en-US"/>
              <a:t>Third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EC0F36-D4CB-468E-9966-B9986B20A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6448" y="6466541"/>
            <a:ext cx="7536952" cy="239059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© 2019 The MITRE Corporation. All rights reserved. Approved for public release. Distribution unlimited. Case # 19-00066-2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53F2848-DF32-4C59-B04B-EBFD963B2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5063" y="55601"/>
            <a:ext cx="1765676" cy="252626"/>
          </a:xfrm>
          <a:prstGeom prst="rect">
            <a:avLst/>
          </a:prstGeom>
          <a:ln>
            <a:noFill/>
          </a:ln>
        </p:spPr>
        <p:txBody>
          <a:bodyPr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‹#›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  <a:endParaRPr lang="en-US" dirty="0">
              <a:latin typeface="Arial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1849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Section Head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81480" y="0"/>
            <a:ext cx="99589" cy="6858000"/>
            <a:chOff x="1" y="0"/>
            <a:chExt cx="380999" cy="6858000"/>
          </a:xfrm>
        </p:grpSpPr>
        <p:sp>
          <p:nvSpPr>
            <p:cNvPr id="17" name="Rectangle 16"/>
            <p:cNvSpPr/>
            <p:nvPr/>
          </p:nvSpPr>
          <p:spPr bwMode="auto">
            <a:xfrm>
              <a:off x="1" y="0"/>
              <a:ext cx="380999" cy="3276600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377" rtl="0" eaLnBrk="0" fontAlgn="base" latinLnBrk="0" hangingPunct="0">
                <a:lnSpc>
                  <a:spcPts val="25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FDAA03"/>
                </a:buClr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1" y="3505200"/>
              <a:ext cx="380999" cy="3352800"/>
            </a:xfrm>
            <a:prstGeom prst="rect">
              <a:avLst/>
            </a:prstGeom>
            <a:solidFill>
              <a:schemeClr val="tx2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377" rtl="0" eaLnBrk="0" fontAlgn="base" latinLnBrk="0" hangingPunct="0">
                <a:lnSpc>
                  <a:spcPts val="25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FDAA03"/>
                </a:buClr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21" name="Rectangle 9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685800" y="2523067"/>
            <a:ext cx="10820400" cy="1803399"/>
          </a:xfrm>
        </p:spPr>
        <p:txBody>
          <a:bodyPr anchor="ctr" anchorCtr="0">
            <a:noAutofit/>
          </a:bodyPr>
          <a:lstStyle>
            <a:lvl1pPr algn="ctr">
              <a:lnSpc>
                <a:spcPts val="4400"/>
              </a:lnSpc>
              <a:defRPr sz="4000" b="1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/>
              <a:t>Divider Slide – Section Title here</a:t>
            </a: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4200" y="6477000"/>
            <a:ext cx="670505" cy="243820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685800" y="2057400"/>
            <a:ext cx="10744200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26000">
                  <a:schemeClr val="tx2"/>
                </a:gs>
                <a:gs pos="77000">
                  <a:schemeClr val="tx2"/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685800" y="4800600"/>
            <a:ext cx="10744200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26000">
                  <a:schemeClr val="tx2"/>
                </a:gs>
                <a:gs pos="77000">
                  <a:schemeClr val="tx2"/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/>
          <p:cNvGrpSpPr/>
          <p:nvPr/>
        </p:nvGrpSpPr>
        <p:grpSpPr>
          <a:xfrm>
            <a:off x="12030547" y="0"/>
            <a:ext cx="99589" cy="6858000"/>
            <a:chOff x="1" y="0"/>
            <a:chExt cx="380999" cy="6858000"/>
          </a:xfrm>
        </p:grpSpPr>
        <p:sp>
          <p:nvSpPr>
            <p:cNvPr id="20" name="Rectangle 19"/>
            <p:cNvSpPr/>
            <p:nvPr/>
          </p:nvSpPr>
          <p:spPr bwMode="auto">
            <a:xfrm>
              <a:off x="1" y="0"/>
              <a:ext cx="380999" cy="3276600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377" rtl="0" eaLnBrk="0" fontAlgn="base" latinLnBrk="0" hangingPunct="0">
                <a:lnSpc>
                  <a:spcPts val="25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FDAA03"/>
                </a:buClr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3" name="Rectangle 22"/>
            <p:cNvSpPr/>
            <p:nvPr/>
          </p:nvSpPr>
          <p:spPr bwMode="auto">
            <a:xfrm>
              <a:off x="1" y="3505200"/>
              <a:ext cx="380999" cy="3352800"/>
            </a:xfrm>
            <a:prstGeom prst="rect">
              <a:avLst/>
            </a:prstGeom>
            <a:solidFill>
              <a:schemeClr val="tx2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377" rtl="0" eaLnBrk="0" fontAlgn="base" latinLnBrk="0" hangingPunct="0">
                <a:lnSpc>
                  <a:spcPts val="25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FDAA03"/>
                </a:buClr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B0B872EE-CF6B-48C6-B994-9F72BDEE7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5063" y="55601"/>
            <a:ext cx="1765676" cy="252626"/>
          </a:xfrm>
          <a:prstGeom prst="rect">
            <a:avLst/>
          </a:prstGeom>
          <a:ln>
            <a:noFill/>
          </a:ln>
        </p:spPr>
        <p:txBody>
          <a:bodyPr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‹#›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  <a:endParaRPr lang="en-US" dirty="0">
              <a:latin typeface="Arial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24948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8367E-171D-4F02-854A-869820690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2E0C53-8592-4185-BA98-B6863E30C1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17281"/>
            <a:ext cx="5181600" cy="435133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</a:lstStyle>
          <a:p>
            <a:pPr marL="308269" lvl="0" indent="-308269" defTabSz="1216185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lang="en-US"/>
              <a:t>Click to edit Master text styles</a:t>
            </a:r>
          </a:p>
          <a:p>
            <a:pPr marL="308269" lvl="1" indent="-308269" defTabSz="1216185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lang="en-US"/>
              <a:t>Second level</a:t>
            </a:r>
          </a:p>
          <a:p>
            <a:pPr marL="308269" lvl="2" indent="-308269" defTabSz="1216185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lang="en-US"/>
              <a:t>Third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FAA94F-F00A-4D54-B986-1C6CE3499C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517281"/>
            <a:ext cx="5181600" cy="435133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</a:lstStyle>
          <a:p>
            <a:pPr marL="308269" lvl="0" indent="-308269" defTabSz="1216185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lang="en-US"/>
              <a:t>Click to edit Master text styles</a:t>
            </a:r>
          </a:p>
          <a:p>
            <a:pPr marL="308269" lvl="1" indent="-308269" defTabSz="1216185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lang="en-US"/>
              <a:t>Second level</a:t>
            </a:r>
          </a:p>
          <a:p>
            <a:pPr marL="308269" lvl="2" indent="-308269" defTabSz="1216185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lang="en-US"/>
              <a:t>Third level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D9402E9C-BD42-4CBC-B8DB-6DD8E327B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6448" y="6466541"/>
            <a:ext cx="7536952" cy="239059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© 2019 The MITRE Corporation. All rights reserved.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EB45D1C-3664-40B8-A5D0-E8CCF94E9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5063" y="55601"/>
            <a:ext cx="1765676" cy="252626"/>
          </a:xfrm>
          <a:prstGeom prst="rect">
            <a:avLst/>
          </a:prstGeom>
          <a:ln>
            <a:noFill/>
          </a:ln>
        </p:spPr>
        <p:txBody>
          <a:bodyPr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‹#›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  <a:endParaRPr lang="en-US" dirty="0">
              <a:latin typeface="Arial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7350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AEDCC4-6D38-465B-B49A-7AF26D668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6448" y="6466541"/>
            <a:ext cx="7536952" cy="239059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© 2019 The MITRE Corporation. All rights reserved. Approved for public release. Distribution unlimited. Case # 19-00066-2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983BB99-7878-4217-A951-411299834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5063" y="55601"/>
            <a:ext cx="1765676" cy="252626"/>
          </a:xfrm>
          <a:prstGeom prst="rect">
            <a:avLst/>
          </a:prstGeom>
          <a:ln>
            <a:noFill/>
          </a:ln>
        </p:spPr>
        <p:txBody>
          <a:bodyPr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‹#›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  <a:endParaRPr lang="en-US" dirty="0">
              <a:latin typeface="Arial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0288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o Title and Ru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00100" y="1162058"/>
            <a:ext cx="11049000" cy="257175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80646" y="1162059"/>
            <a:ext cx="11368454" cy="209542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7372B85-3FD3-4851-8934-DDF405A5F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6448" y="6466541"/>
            <a:ext cx="7536952" cy="239059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© 2019 The MITRE Corporation. All rights reserved. Approved for public release. Distribution unlimited. Case # 19-00066-2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540930-2B08-4727-B9A2-078A4D8C5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5063" y="55601"/>
            <a:ext cx="1765676" cy="252626"/>
          </a:xfrm>
          <a:prstGeom prst="rect">
            <a:avLst/>
          </a:prstGeom>
          <a:ln>
            <a:noFill/>
          </a:ln>
        </p:spPr>
        <p:txBody>
          <a:bodyPr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‹#›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  <a:endParaRPr lang="en-US" dirty="0">
              <a:latin typeface="Arial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8690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 Slide - 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1639" y="6540147"/>
            <a:ext cx="670505" cy="243820"/>
          </a:xfrm>
          <a:prstGeom prst="rect">
            <a:avLst/>
          </a:prstGeom>
        </p:spPr>
      </p:pic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E241D38C-D493-43CF-9A9C-AF56A9031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6448" y="6466541"/>
            <a:ext cx="7536952" cy="239059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© 2019 The MITRE Corporation. All rights reserved. Approved for public release. Distribution unlimited. Case # 19-00066-2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3D89D2D-9F9A-4436-ACCC-12C4EEB68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5063" y="55601"/>
            <a:ext cx="1765676" cy="252626"/>
          </a:xfrm>
          <a:prstGeom prst="rect">
            <a:avLst/>
          </a:prstGeom>
          <a:ln>
            <a:noFill/>
          </a:ln>
        </p:spPr>
        <p:txBody>
          <a:bodyPr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‹#›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  <a:endParaRPr lang="en-US" dirty="0">
              <a:latin typeface="Arial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4124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00100" y="1162058"/>
            <a:ext cx="11049000" cy="257175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27538" y="1162059"/>
            <a:ext cx="11321562" cy="186096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7818" y="1295400"/>
            <a:ext cx="1729468" cy="791415"/>
          </a:xfrm>
          <a:prstGeom prst="rect">
            <a:avLst/>
          </a:prstGeom>
        </p:spPr>
      </p:pic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B7782C9A-11A1-4178-A238-6B25283AF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5063" y="55601"/>
            <a:ext cx="1765676" cy="252626"/>
          </a:xfrm>
          <a:prstGeom prst="rect">
            <a:avLst/>
          </a:prstGeom>
          <a:ln>
            <a:noFill/>
          </a:ln>
        </p:spPr>
        <p:txBody>
          <a:bodyPr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‹#›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  <a:endParaRPr lang="en-US" dirty="0">
              <a:latin typeface="Arial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7109A21-2439-4CFB-9479-D8A7F30FB2A1}"/>
              </a:ext>
            </a:extLst>
          </p:cNvPr>
          <p:cNvSpPr txBox="1"/>
          <p:nvPr/>
        </p:nvSpPr>
        <p:spPr>
          <a:xfrm>
            <a:off x="3070716" y="2220156"/>
            <a:ext cx="6083673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MITRE’s mission-driven teams are dedicated to solving problems for a safer world. Through our federally funded R&amp;D centers and public-private partnerships, we work across government to tackle challenges to the safety, stability, and well-being of our nation.</a:t>
            </a:r>
            <a:b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>
              <a:spcAft>
                <a:spcPts val="600"/>
              </a:spcAft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Learn more </a:t>
            </a:r>
            <a:r>
              <a:rPr lang="en-US" sz="1600" u="sng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3"/>
              </a:rPr>
              <a:t>www.mitre.org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pPr algn="ctr">
              <a:spcAft>
                <a:spcPts val="600"/>
              </a:spcAft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ea typeface="Verdana" pitchFamily="34" charset="0"/>
              <a:cs typeface="Verdana" pitchFamily="34" charset="0"/>
            </a:endParaRPr>
          </a:p>
        </p:txBody>
      </p:sp>
      <p:pic>
        <p:nvPicPr>
          <p:cNvPr id="6" name="Picture 5" descr="Facebook Logo">
            <a:hlinkClick r:id="rId4"/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4545" y="4419742"/>
            <a:ext cx="498578" cy="498578"/>
          </a:xfrm>
          <a:prstGeom prst="rect">
            <a:avLst/>
          </a:prstGeom>
        </p:spPr>
      </p:pic>
      <p:pic>
        <p:nvPicPr>
          <p:cNvPr id="15" name="Picture 14" descr="LinkedIn Logo">
            <a:extLst>
              <a:ext uri="{FF2B5EF4-FFF2-40B4-BE49-F238E27FC236}">
                <a16:creationId xmlns:a16="http://schemas.microsoft.com/office/drawing/2014/main" id="{02C622B8-4947-4CAB-8194-8CD6F1245B2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7963" y="4421381"/>
            <a:ext cx="498578" cy="498578"/>
          </a:xfrm>
          <a:prstGeom prst="rect">
            <a:avLst/>
          </a:prstGeom>
        </p:spPr>
      </p:pic>
      <p:pic>
        <p:nvPicPr>
          <p:cNvPr id="17" name="Picture 16" descr="YouTube Logo">
            <a:extLst>
              <a:ext uri="{FF2B5EF4-FFF2-40B4-BE49-F238E27FC236}">
                <a16:creationId xmlns:a16="http://schemas.microsoft.com/office/drawing/2014/main" id="{74F8B3DA-1668-47E0-836F-3E3BFF70CF24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1381" y="4427165"/>
            <a:ext cx="1186209" cy="498578"/>
          </a:xfrm>
          <a:prstGeom prst="rect">
            <a:avLst/>
          </a:prstGeom>
        </p:spPr>
      </p:pic>
      <p:pic>
        <p:nvPicPr>
          <p:cNvPr id="19" name="Picture 18" descr="Twitter Logo">
            <a:extLst>
              <a:ext uri="{FF2B5EF4-FFF2-40B4-BE49-F238E27FC236}">
                <a16:creationId xmlns:a16="http://schemas.microsoft.com/office/drawing/2014/main" id="{72F06D0D-7B3F-44C8-895A-1F35137BDE6F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7514" y="4419742"/>
            <a:ext cx="498578" cy="498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30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82BF51-56C6-45DE-975B-E54B78AB8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448" y="365760"/>
            <a:ext cx="11236721" cy="75025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/>
          <a:p>
            <a:pPr lvl="0">
              <a:lnSpc>
                <a:spcPts val="32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5798B9-CA6E-4EEF-AFEA-D99321F30B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6449" y="1371601"/>
            <a:ext cx="11236720" cy="47947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08269" lvl="0" indent="-308269" defTabSz="1216185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lang="en-US" dirty="0"/>
              <a:t>Edit Master text styles</a:t>
            </a:r>
          </a:p>
          <a:p>
            <a:pPr marL="686216" lvl="1" indent="-304046" defTabSz="1216185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Char char="–"/>
            </a:pPr>
            <a:r>
              <a:rPr lang="en-US" dirty="0"/>
              <a:t>Second level</a:t>
            </a:r>
          </a:p>
          <a:p>
            <a:pPr marL="994485" lvl="2" indent="-308269" defTabSz="1216185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10000"/>
              <a:buFont typeface="Wingdings" pitchFamily="2" charset="2"/>
              <a:buChar char="§"/>
            </a:pPr>
            <a:r>
              <a:rPr lang="en-US" dirty="0"/>
              <a:t>Third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FB014C-8519-4FF8-8586-D413799406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16448" y="6561013"/>
            <a:ext cx="7536952" cy="1968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l"/>
            <a:r>
              <a:rPr lang="en-US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© 2019 The MITRE Corporation. All rights reserved. Approved for public release. Distribution unlimited. Case # 19-00066-2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Rectangle 9" descr="Artifact">
            <a:extLst>
              <a:ext uri="{FF2B5EF4-FFF2-40B4-BE49-F238E27FC236}">
                <a16:creationId xmlns:a16="http://schemas.microsoft.com/office/drawing/2014/main" id="{76AE87BA-EAF2-4F85-A4C6-431AB731984B}"/>
              </a:ext>
            </a:extLst>
          </p:cNvPr>
          <p:cNvSpPr/>
          <p:nvPr/>
        </p:nvSpPr>
        <p:spPr bwMode="auto">
          <a:xfrm>
            <a:off x="81483" y="1"/>
            <a:ext cx="99586" cy="1219200"/>
          </a:xfrm>
          <a:prstGeom prst="rect">
            <a:avLst/>
          </a:prstGeom>
          <a:solidFill>
            <a:srgbClr val="C1CD2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21618" tIns="60809" rIns="121618" bIns="60809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216185" rtl="0" eaLnBrk="0" fontAlgn="base" latinLnBrk="0" hangingPunct="0">
              <a:lnSpc>
                <a:spcPts val="3325"/>
              </a:lnSpc>
              <a:spcBef>
                <a:spcPct val="0"/>
              </a:spcBef>
              <a:spcAft>
                <a:spcPts val="133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2394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ectangle 10" descr="Artifact">
            <a:extLst>
              <a:ext uri="{FF2B5EF4-FFF2-40B4-BE49-F238E27FC236}">
                <a16:creationId xmlns:a16="http://schemas.microsoft.com/office/drawing/2014/main" id="{B6C3F526-F252-41AB-A61C-F10A1CF2B122}"/>
              </a:ext>
            </a:extLst>
          </p:cNvPr>
          <p:cNvSpPr/>
          <p:nvPr/>
        </p:nvSpPr>
        <p:spPr bwMode="auto">
          <a:xfrm>
            <a:off x="81483" y="1371601"/>
            <a:ext cx="99586" cy="5486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21618" tIns="60809" rIns="121618" bIns="60809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216185" rtl="0" eaLnBrk="0" fontAlgn="base" latinLnBrk="0" hangingPunct="0">
              <a:lnSpc>
                <a:spcPts val="3325"/>
              </a:lnSpc>
              <a:spcBef>
                <a:spcPct val="0"/>
              </a:spcBef>
              <a:spcAft>
                <a:spcPts val="133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2394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pic>
        <p:nvPicPr>
          <p:cNvPr id="15" name="Picture 14" descr="MITRE logo">
            <a:extLst>
              <a:ext uri="{FF2B5EF4-FFF2-40B4-BE49-F238E27FC236}">
                <a16:creationId xmlns:a16="http://schemas.microsoft.com/office/drawing/2014/main" id="{2291A6EF-E6BE-4410-A2B9-93E7642D37D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7598" y="6438219"/>
            <a:ext cx="891795" cy="325093"/>
          </a:xfrm>
          <a:prstGeom prst="rect">
            <a:avLst/>
          </a:prstGeom>
        </p:spPr>
      </p:pic>
      <p:sp>
        <p:nvSpPr>
          <p:cNvPr id="13" name="Rectangle 12" descr="Artifact">
            <a:extLst>
              <a:ext uri="{FF2B5EF4-FFF2-40B4-BE49-F238E27FC236}">
                <a16:creationId xmlns:a16="http://schemas.microsoft.com/office/drawing/2014/main" id="{0FC1AD13-1188-4710-AA4D-CAD582AF814C}"/>
              </a:ext>
            </a:extLst>
          </p:cNvPr>
          <p:cNvSpPr/>
          <p:nvPr userDrawn="1"/>
        </p:nvSpPr>
        <p:spPr bwMode="auto">
          <a:xfrm>
            <a:off x="81483" y="1"/>
            <a:ext cx="99586" cy="12192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21618" tIns="60809" rIns="121618" bIns="60809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216185" rtl="0" eaLnBrk="0" fontAlgn="base" latinLnBrk="0" hangingPunct="0">
              <a:lnSpc>
                <a:spcPts val="3325"/>
              </a:lnSpc>
              <a:spcBef>
                <a:spcPct val="0"/>
              </a:spcBef>
              <a:spcAft>
                <a:spcPts val="133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2394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Rectangle 13" descr="Artifact">
            <a:extLst>
              <a:ext uri="{FF2B5EF4-FFF2-40B4-BE49-F238E27FC236}">
                <a16:creationId xmlns:a16="http://schemas.microsoft.com/office/drawing/2014/main" id="{33566D52-4B10-4869-BC77-6B0630C04620}"/>
              </a:ext>
            </a:extLst>
          </p:cNvPr>
          <p:cNvSpPr/>
          <p:nvPr userDrawn="1"/>
        </p:nvSpPr>
        <p:spPr bwMode="auto">
          <a:xfrm>
            <a:off x="81483" y="1371601"/>
            <a:ext cx="99586" cy="5486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21618" tIns="60809" rIns="121618" bIns="60809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216185" rtl="0" eaLnBrk="0" fontAlgn="base" latinLnBrk="0" hangingPunct="0">
              <a:lnSpc>
                <a:spcPts val="3325"/>
              </a:lnSpc>
              <a:spcBef>
                <a:spcPct val="0"/>
              </a:spcBef>
              <a:spcAft>
                <a:spcPts val="133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2394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cxnSp>
        <p:nvCxnSpPr>
          <p:cNvPr id="16" name="Straight Connector 15" descr="Artifact">
            <a:extLst>
              <a:ext uri="{FF2B5EF4-FFF2-40B4-BE49-F238E27FC236}">
                <a16:creationId xmlns:a16="http://schemas.microsoft.com/office/drawing/2014/main" id="{8E84DD11-8C76-4BBF-8684-CF89C69047E7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616449" y="1242752"/>
            <a:ext cx="11236720" cy="0"/>
          </a:xfrm>
          <a:prstGeom prst="line">
            <a:avLst/>
          </a:prstGeom>
          <a:solidFill>
            <a:srgbClr val="FFCC99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7" name="Picture 16" descr="MITRE logo">
            <a:extLst>
              <a:ext uri="{FF2B5EF4-FFF2-40B4-BE49-F238E27FC236}">
                <a16:creationId xmlns:a16="http://schemas.microsoft.com/office/drawing/2014/main" id="{108372EC-1E95-4572-B51F-2A793049194C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7598" y="6438219"/>
            <a:ext cx="891795" cy="325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324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5" r:id="rId3"/>
    <p:sldLayoutId id="2147483660" r:id="rId4"/>
    <p:sldLayoutId id="2147483661" r:id="rId5"/>
    <p:sldLayoutId id="2147483662" r:id="rId6"/>
    <p:sldLayoutId id="2147483663" r:id="rId7"/>
    <p:sldLayoutId id="2147483664" r:id="rId8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200" b="1" kern="1200">
          <a:solidFill>
            <a:schemeClr val="tx2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400" b="1" kern="1200" smtClean="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2400" kern="1200" smtClean="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2400" kern="1200" smtClean="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2394" kern="120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2394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attack.mitre.org/resources/sightings" TargetMode="External"/><Relationship Id="rId2" Type="http://schemas.openxmlformats.org/officeDocument/2006/relationships/hyperlink" Target="https://medium.com/mitre-attack/building-an-attack-sightings-ecosystem-b43d52cac151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attack@mitre.org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ttack.mitre.org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14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14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13" Type="http://schemas.openxmlformats.org/officeDocument/2006/relationships/image" Target="../media/image26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svg"/><Relationship Id="rId2" Type="http://schemas.openxmlformats.org/officeDocument/2006/relationships/image" Target="../media/image15.tif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sv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svg"/><Relationship Id="rId4" Type="http://schemas.openxmlformats.org/officeDocument/2006/relationships/image" Target="../media/image17.svg"/><Relationship Id="rId9" Type="http://schemas.openxmlformats.org/officeDocument/2006/relationships/image" Target="../media/image22.png"/><Relationship Id="rId14" Type="http://schemas.openxmlformats.org/officeDocument/2006/relationships/image" Target="../media/image2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E495207-35DE-46E2-B7DB-F31265C44A28}"/>
              </a:ext>
            </a:extLst>
          </p:cNvPr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dirty="0"/>
              <a:t>All Your Heatmap Are Belong To Us - </a:t>
            </a:r>
            <a:r>
              <a:rPr lang="en-US" sz="2800" dirty="0"/>
              <a:t>Building an Adversary Behavior Sighting Ecosystem</a:t>
            </a:r>
            <a:endParaRPr lang="en-US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EC64448E-58F0-47AA-B058-D0CEF188B2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44164" y="2568943"/>
            <a:ext cx="9627524" cy="389923"/>
          </a:xfrm>
        </p:spPr>
        <p:txBody>
          <a:bodyPr/>
          <a:lstStyle/>
          <a:p>
            <a:r>
              <a:rPr lang="en-US" dirty="0"/>
              <a:t>Richard Struse</a:t>
            </a:r>
          </a:p>
          <a:p>
            <a:r>
              <a:rPr lang="en-US" dirty="0"/>
              <a:t>Chief Strategist, Cyber Threat Intelligence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F0E2809-7AAC-4377-881A-13E670C8C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1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  <a:endParaRPr lang="en-US" dirty="0">
              <a:latin typeface="Arial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2469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5AC5A-D4DC-E84D-BBCB-EF37CD47F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get there?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C0E8E-81C8-C245-A519-6A346F48C5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Propose a (simple) mechanism for reporting sightings</a:t>
            </a:r>
          </a:p>
          <a:p>
            <a:r>
              <a:rPr lang="en-US" dirty="0"/>
              <a:t>Collaborate with potential reporters of sightings to define/refine the approach</a:t>
            </a:r>
          </a:p>
          <a:p>
            <a:r>
              <a:rPr lang="en-US" dirty="0"/>
              <a:t>Conduct some experiments (under NDA)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1677B0-76AC-544E-8351-192FC6F3A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© 2019 The MITRE Corporation. All rights reserved. Approved for public release. Distribution unlimited. Case # 19-00066-2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996229-39FF-374C-8159-ADEEEACAA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10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  <a:endParaRPr lang="en-US" dirty="0">
              <a:latin typeface="Arial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9363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4B899-8138-2946-94C9-2D97F098C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Barriers/Limitations/Caveats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8CAE63-06F7-4B45-8F6A-54343B9968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Availability of accurate detection of adversary behavior mapped to ATT&amp;CK techniques</a:t>
            </a:r>
          </a:p>
          <a:p>
            <a:r>
              <a:rPr lang="en-US" dirty="0"/>
              <a:t>Willingness to share the data</a:t>
            </a:r>
          </a:p>
          <a:p>
            <a:r>
              <a:rPr lang="en-US" dirty="0"/>
              <a:t>Differing interpretations of behavior across reporting organizations</a:t>
            </a:r>
          </a:p>
          <a:p>
            <a:r>
              <a:rPr lang="en-US" dirty="0"/>
              <a:t>The usual data quality issues</a:t>
            </a:r>
          </a:p>
          <a:p>
            <a:r>
              <a:rPr lang="en-US" dirty="0"/>
              <a:t>Biases, biases, biases…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19A0BA-482F-9441-ADDA-BBE18D9C1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© 2019 The MITRE Corporation. All rights reserved. Approved for public release. Distribution unlimited. Case # 19-00066-2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A33FB9-C953-1F4D-B04C-AB447A337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11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  <a:endParaRPr lang="en-US" dirty="0">
              <a:latin typeface="Arial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74875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2E2FF-6C2A-0845-9205-935736DDC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Potential uses of this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41B682-2C54-8340-9D25-354730130D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Help ISACs and ISAOs help their members build sector-specific threat models informed by this data</a:t>
            </a:r>
          </a:p>
          <a:p>
            <a:r>
              <a:rPr lang="en-US" dirty="0"/>
              <a:t>Help security teams prioritize their efforts to close gaps in their defenses</a:t>
            </a:r>
          </a:p>
          <a:p>
            <a:r>
              <a:rPr lang="en-US" dirty="0"/>
              <a:t>Help underwriters of cyber insurance identify the most crucial adversary behaviors</a:t>
            </a:r>
          </a:p>
          <a:p>
            <a:endParaRPr lang="en-US" dirty="0"/>
          </a:p>
          <a:p>
            <a:r>
              <a:rPr lang="en-US" dirty="0"/>
              <a:t>What would </a:t>
            </a:r>
            <a:r>
              <a:rPr lang="en-US" i="1" dirty="0"/>
              <a:t>you</a:t>
            </a:r>
            <a:r>
              <a:rPr lang="en-US" dirty="0"/>
              <a:t> do with this sort of data?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A7DE1A-DDB8-2041-B3A2-C9A067FB6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© 2019 The MITRE Corporation. All rights reserved. Approved for public release. Distribution unlimited. Case # 19-00066-2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F0C7C2-16D3-2440-B7FA-BCF232C2F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12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  <a:endParaRPr lang="en-US" dirty="0">
              <a:latin typeface="Arial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21002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1A3F4-B6B6-9343-AA0D-37518BFBF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Roadmap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D867AD-B138-0547-AF6A-63A03D9EC2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Pilot Phase</a:t>
            </a:r>
          </a:p>
          <a:p>
            <a:pPr lvl="1"/>
            <a:r>
              <a:rPr lang="en-US" dirty="0"/>
              <a:t>Propose a notional sighting report data format</a:t>
            </a:r>
          </a:p>
          <a:p>
            <a:pPr lvl="1"/>
            <a:r>
              <a:rPr lang="en-US" dirty="0"/>
              <a:t>Iterate with potential reporting orgs on format</a:t>
            </a:r>
          </a:p>
          <a:p>
            <a:pPr lvl="1"/>
            <a:r>
              <a:rPr lang="en-US" dirty="0"/>
              <a:t>Execute NDA for trial submission period</a:t>
            </a:r>
          </a:p>
          <a:p>
            <a:pPr lvl="1"/>
            <a:r>
              <a:rPr lang="en-US" dirty="0"/>
              <a:t>Accept submissions of sightings data from multiple reporters</a:t>
            </a:r>
          </a:p>
          <a:p>
            <a:r>
              <a:rPr lang="en-US" dirty="0"/>
              <a:t>Initial Operation</a:t>
            </a:r>
          </a:p>
          <a:p>
            <a:pPr lvl="1"/>
            <a:r>
              <a:rPr lang="en-US" dirty="0"/>
              <a:t>Execute agreements to allow publication of aggregated sightings</a:t>
            </a:r>
          </a:p>
          <a:p>
            <a:pPr lvl="1"/>
            <a:r>
              <a:rPr lang="en-US" dirty="0"/>
              <a:t>Accept initial production submissions</a:t>
            </a:r>
          </a:p>
          <a:p>
            <a:pPr lvl="1"/>
            <a:r>
              <a:rPr lang="en-US" dirty="0"/>
              <a:t>Initial publication</a:t>
            </a:r>
          </a:p>
          <a:p>
            <a:r>
              <a:rPr lang="en-US" dirty="0"/>
              <a:t>Maturation</a:t>
            </a:r>
          </a:p>
          <a:p>
            <a:pPr lvl="1"/>
            <a:r>
              <a:rPr lang="en-US" dirty="0"/>
              <a:t>Data format frozen, automated submission mechanism operational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3C81E0-1121-564B-AE13-2E4235D44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© 2019 The MITRE Corporation. All rights reserved. Approved for public release. Distribution unlimited. Case # 19-00066-2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DD7C50-4A48-A445-9060-36FA50974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13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  <a:endParaRPr lang="en-US" dirty="0">
              <a:latin typeface="Arial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35058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BCC0C-4884-5B4C-90B2-4A8C4C4A9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Involved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AB723-E7D4-864E-841B-B12B625893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Read John </a:t>
            </a:r>
            <a:r>
              <a:rPr lang="en-US" dirty="0" err="1"/>
              <a:t>Wunder’s</a:t>
            </a:r>
            <a:r>
              <a:rPr lang="en-US" dirty="0"/>
              <a:t> blog post: </a:t>
            </a:r>
            <a:r>
              <a:rPr lang="en-US" dirty="0">
                <a:hlinkClick r:id="rId2"/>
              </a:rPr>
              <a:t>https://medium.com/mitre-attack/building-an-attack-sightings-ecosystem-b43d52cac151</a:t>
            </a:r>
            <a:r>
              <a:rPr lang="en-US" dirty="0"/>
              <a:t> </a:t>
            </a:r>
          </a:p>
          <a:p>
            <a:pPr>
              <a:lnSpc>
                <a:spcPct val="100000"/>
              </a:lnSpc>
            </a:pPr>
            <a:r>
              <a:rPr lang="en-US" dirty="0"/>
              <a:t>Review the details at: </a:t>
            </a:r>
            <a:r>
              <a:rPr lang="en-US" dirty="0">
                <a:hlinkClick r:id="rId3"/>
              </a:rPr>
              <a:t>https://attack.mitre.org/resources/sightings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Help us make this better – give us your comments and suggestions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If you’re interested in contributing, email </a:t>
            </a:r>
            <a:r>
              <a:rPr lang="en-US" dirty="0">
                <a:hlinkClick r:id="rId4"/>
              </a:rPr>
              <a:t>attack@mitre.org</a:t>
            </a:r>
            <a:r>
              <a:rPr lang="en-US" dirty="0"/>
              <a:t> or talk to me after this presentation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E1FDA5-BE1F-4342-841D-F6F9389C4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© 2019 The MITRE Corporation. All rights reserved. Approved for public release. Distribution unlimited. Case # 19-00066-2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905F9B-A214-8749-895C-476DBE090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14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  <a:endParaRPr lang="en-US" dirty="0">
              <a:latin typeface="Arial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85058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076F3-F6D7-484C-86D2-BE6B4D2542CD}"/>
              </a:ext>
            </a:extLst>
          </p:cNvPr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dirty="0"/>
              <a:t>Questions for the MITRE ATT&amp;CK™ community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D8083C-717D-4E4B-832D-FDB792367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15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  <a:endParaRPr lang="en-US" dirty="0">
              <a:latin typeface="Arial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11808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869CF-2871-9C42-B1DE-A84EA5F8A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Raise your hand if the item interests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8ADDFA-6D9E-CF45-98C8-B6BA96C256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Develop open-source NLP tool to extract ATT&amp;CK tactics and techniques from prose documents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Contribute data (or analytics) to an adversary sighting ecosystem project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Develop an open-source federated repository for ATT&amp;CK data (using STIX2/TAXII2)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Learning how to proactively map threat-intel to ATT&amp;CK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Collaborate to develop sector-specific threat models (subsets of ATT&amp;CK + technique prioritization)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Automated extraction of ATT&amp;CK tactics/techniques from malware </a:t>
            </a:r>
            <a:r>
              <a:rPr lang="en-US"/>
              <a:t>samples via static </a:t>
            </a:r>
            <a:r>
              <a:rPr lang="en-US" dirty="0"/>
              <a:t>and/or </a:t>
            </a:r>
            <a:r>
              <a:rPr lang="en-US"/>
              <a:t>dynamic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20382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002D706-6996-154A-8B38-B62955904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© 2019 The MITRE Corporation. All rights reserved. Approved for public release. Distribution unlimited. Case # 19-00066-2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C99BE95-1879-354D-AA22-F6C6823B6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17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  <a:endParaRPr lang="en-US" dirty="0">
              <a:latin typeface="Arial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C13D4F-C6D7-9844-B292-8DA8E32D75AE}"/>
              </a:ext>
            </a:extLst>
          </p:cNvPr>
          <p:cNvSpPr txBox="1"/>
          <p:nvPr/>
        </p:nvSpPr>
        <p:spPr>
          <a:xfrm>
            <a:off x="3730487" y="3075057"/>
            <a:ext cx="47310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Thank You!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916846-E605-3742-A650-5A83CB321ED8}"/>
              </a:ext>
            </a:extLst>
          </p:cNvPr>
          <p:cNvSpPr txBox="1"/>
          <p:nvPr/>
        </p:nvSpPr>
        <p:spPr>
          <a:xfrm>
            <a:off x="496956" y="504135"/>
            <a:ext cx="40120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354833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B3411-019B-1A4C-ACC1-BCF8BDA5E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BLUF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2A12CD-0D3D-EF42-A661-F6790302A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© 2019 The MITRE Corporation. All rights reserved. Approved for public release. Distribution unlimited. Case # 19-00066-2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E03728-B4E5-CD49-A455-51384693D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2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  <a:endParaRPr lang="en-US" dirty="0">
              <a:latin typeface="Arial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66014860-DB53-6D46-A8F3-AEC0A91375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6448" y="1367546"/>
            <a:ext cx="7919981" cy="512469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2674310-745D-544C-A103-7CDD3B8DE35A}"/>
              </a:ext>
            </a:extLst>
          </p:cNvPr>
          <p:cNvSpPr txBox="1"/>
          <p:nvPr/>
        </p:nvSpPr>
        <p:spPr>
          <a:xfrm>
            <a:off x="7891096" y="3996179"/>
            <a:ext cx="414964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More specifically: Use anonymized reported sightings of adversary behavior to enable this type of frequency heatmap (and much more)</a:t>
            </a: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4FE39E21-5ED5-BC47-BD1D-8E1EA0DD814F}"/>
              </a:ext>
            </a:extLst>
          </p:cNvPr>
          <p:cNvSpPr/>
          <p:nvPr/>
        </p:nvSpPr>
        <p:spPr>
          <a:xfrm rot="11793436">
            <a:off x="6599582" y="3905424"/>
            <a:ext cx="1252331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8BED2BE-DA28-334B-A6AE-AC2E7868C1B2}"/>
              </a:ext>
            </a:extLst>
          </p:cNvPr>
          <p:cNvSpPr txBox="1"/>
          <p:nvPr/>
        </p:nvSpPr>
        <p:spPr>
          <a:xfrm>
            <a:off x="4994986" y="5935171"/>
            <a:ext cx="5098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Note: All heatmaps in this presentation are notional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764FF01-99DC-D64F-8753-1DDD48BAF237}"/>
              </a:ext>
            </a:extLst>
          </p:cNvPr>
          <p:cNvSpPr txBox="1"/>
          <p:nvPr/>
        </p:nvSpPr>
        <p:spPr>
          <a:xfrm>
            <a:off x="8886856" y="1490303"/>
            <a:ext cx="315388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General Goal: Empower the broadest possible community with real data about adversary behavior.</a:t>
            </a:r>
          </a:p>
        </p:txBody>
      </p:sp>
    </p:spTree>
    <p:extLst>
      <p:ext uri="{BB962C8B-B14F-4D97-AF65-F5344CB8AC3E}">
        <p14:creationId xmlns:p14="http://schemas.microsoft.com/office/powerpoint/2010/main" val="2602308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6BC60-79A3-E144-B472-DB3C8D1A1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we mean by “Adversary Behavior”?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D63A08-F8EB-E348-AE1E-C4349D3479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Tactics, techniques &amp; procedures of cyber adversaries</a:t>
            </a:r>
          </a:p>
          <a:p>
            <a:r>
              <a:rPr lang="en-US" dirty="0"/>
              <a:t>For our purposes, techniques as defined in the MITRE ATT&amp;CK™ framework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F4AA32-A568-F04B-A9FE-D3DAC9BEB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© 2019 The MITRE Corporation. All rights reserved. Approved for public release. Distribution unlimited. Case # 19-00066-2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726D60-2360-7D4A-B85C-6C1625C40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3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  <a:endParaRPr lang="en-US" dirty="0">
              <a:latin typeface="Arial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268865-79DE-7441-87D5-7DD1C8BDA8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Content Placeholder 12">
            <a:extLst>
              <a:ext uri="{FF2B5EF4-FFF2-40B4-BE49-F238E27FC236}">
                <a16:creationId xmlns:a16="http://schemas.microsoft.com/office/drawing/2014/main" id="{2D9EA26F-33F8-0E46-826C-1576B07961DE}"/>
              </a:ext>
            </a:extLst>
          </p:cNvPr>
          <p:cNvSpPr txBox="1">
            <a:spLocks/>
          </p:cNvSpPr>
          <p:nvPr/>
        </p:nvSpPr>
        <p:spPr>
          <a:xfrm>
            <a:off x="6961918" y="3931916"/>
            <a:ext cx="4725971" cy="1938992"/>
          </a:xfrm>
          <a:prstGeom prst="rect">
            <a:avLst/>
          </a:prstGeom>
        </p:spPr>
        <p:txBody>
          <a:bodyPr numCol="1">
            <a:noAutofit/>
          </a:bodyPr>
          <a:lstStyle>
            <a:lvl1pPr marL="231769" indent="-231769" algn="l" defTabSz="914377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  <a:defRPr sz="24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515926" indent="-228594" algn="l" defTabSz="914377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747695" indent="-231769" algn="l" defTabSz="914377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10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030262" indent="-228594" algn="l" defTabSz="914377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319180" indent="-228594" algn="l" defTabSz="914377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60000"/>
              <a:buFont typeface="Wingdings" pitchFamily="2" charset="2"/>
              <a:buChar char="q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1608098" indent="-228594" algn="l" defTabSz="914377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Helvetica LT Std" pitchFamily="34" charset="0"/>
              <a:buChar char="–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2575" indent="0">
              <a:spcAft>
                <a:spcPts val="1200"/>
              </a:spcAft>
              <a:buNone/>
            </a:pPr>
            <a:r>
              <a:rPr lang="en-US" b="0" dirty="0"/>
              <a:t>ATT&amp;CK™ is increasingly being used by the community as a common way to describe adversary behavior.</a:t>
            </a:r>
            <a:endParaRPr lang="en-US" sz="2400" dirty="0"/>
          </a:p>
          <a:p>
            <a:pPr lvl="1"/>
            <a:endParaRPr lang="en-US" sz="2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7AC972B-0DD1-4048-8376-6A05B84517AB}"/>
              </a:ext>
            </a:extLst>
          </p:cNvPr>
          <p:cNvSpPr/>
          <p:nvPr/>
        </p:nvSpPr>
        <p:spPr>
          <a:xfrm>
            <a:off x="616448" y="3931916"/>
            <a:ext cx="527116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ATT&amp;CK™ is a globally-accessible knowledge base of adversary tactics and techniques, developed by MITRE based on real-world observations of adversaries’ operations.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AA1C384-4EC9-0748-A8E7-E29DF66329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7034" y="2718653"/>
            <a:ext cx="3271054" cy="91133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189C06B6-7448-2840-A437-F134C3200558}"/>
              </a:ext>
            </a:extLst>
          </p:cNvPr>
          <p:cNvSpPr/>
          <p:nvPr/>
        </p:nvSpPr>
        <p:spPr>
          <a:xfrm>
            <a:off x="4943281" y="5826053"/>
            <a:ext cx="23054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attack.mitre.org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E823C6E-6F46-6142-A638-5A8A69AC0D2A}"/>
              </a:ext>
            </a:extLst>
          </p:cNvPr>
          <p:cNvCxnSpPr>
            <a:cxnSpLocks/>
          </p:cNvCxnSpPr>
          <p:nvPr/>
        </p:nvCxnSpPr>
        <p:spPr>
          <a:xfrm>
            <a:off x="6444814" y="3799512"/>
            <a:ext cx="0" cy="2071396"/>
          </a:xfrm>
          <a:prstGeom prst="line">
            <a:avLst/>
          </a:prstGeom>
          <a:ln w="34925" cap="rnd">
            <a:gradFill flip="none" rotWithShape="1">
              <a:gsLst>
                <a:gs pos="0">
                  <a:schemeClr val="bg1"/>
                </a:gs>
                <a:gs pos="84000">
                  <a:srgbClr val="3ECDEE"/>
                </a:gs>
                <a:gs pos="20000">
                  <a:schemeClr val="accent1">
                    <a:lumMod val="45000"/>
                    <a:lumOff val="55000"/>
                  </a:schemeClr>
                </a:gs>
                <a:gs pos="99115">
                  <a:schemeClr val="bg1"/>
                </a:gs>
                <a:gs pos="51000">
                  <a:schemeClr val="accent1"/>
                </a:gs>
              </a:gsLst>
              <a:lin ang="5400000" scaled="1"/>
              <a:tileRect/>
            </a:gra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69503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1FB08-C618-E940-A3C2-AB54F0899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we mean by “Sightings”?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70B452-068A-D649-946E-4DDD95CB3F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detection of specific adversary behavior as defined within ATT&amp;CK</a:t>
            </a:r>
          </a:p>
          <a:p>
            <a:r>
              <a:rPr lang="en-US" dirty="0"/>
              <a:t>Three sub-types, in </a:t>
            </a:r>
            <a:r>
              <a:rPr lang="en-US" i="1" dirty="0"/>
              <a:t>decreasing</a:t>
            </a:r>
            <a:r>
              <a:rPr lang="en-US" dirty="0"/>
              <a:t> order of priority/interest:</a:t>
            </a:r>
          </a:p>
          <a:p>
            <a:pPr lvl="1"/>
            <a:r>
              <a:rPr lang="en-US" dirty="0"/>
              <a:t>Direct sighting of adversary behavior</a:t>
            </a:r>
          </a:p>
          <a:p>
            <a:pPr lvl="1"/>
            <a:r>
              <a:rPr lang="en-US" dirty="0"/>
              <a:t>Direct sighting of malicious software</a:t>
            </a:r>
          </a:p>
          <a:p>
            <a:pPr lvl="1"/>
            <a:r>
              <a:rPr lang="en-US" dirty="0"/>
              <a:t>Indirect sighting of malicious software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At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2019-01-01T08:12:00Z</a:t>
            </a:r>
            <a:r>
              <a:rPr lang="en-US" dirty="0"/>
              <a:t>, ATT&amp;CK Technique T1088 was detected in the US Financial Sector</a:t>
            </a:r>
          </a:p>
          <a:p>
            <a:pPr lvl="1"/>
            <a:r>
              <a:rPr lang="en-US" dirty="0"/>
              <a:t>At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2019-01-01T08:12:00Z</a:t>
            </a:r>
            <a:r>
              <a:rPr lang="en-US" dirty="0"/>
              <a:t>, software capable of ATT&amp;CK Technique T1088 was detected in the US Financial Sector</a:t>
            </a:r>
          </a:p>
          <a:p>
            <a:pPr lvl="1"/>
            <a:r>
              <a:rPr lang="en-US" dirty="0"/>
              <a:t>At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2019-01-01T08:12:00Z</a:t>
            </a:r>
            <a:r>
              <a:rPr lang="en-US" dirty="0"/>
              <a:t>, software capable of ATT&amp;CK Technique T1088 was reported in a threat-intel platform</a:t>
            </a:r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329FA1-EFE4-694C-9548-1BC84813D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© 2019 The MITRE Corporation. All rights reserved. Approved for public release. Distribution unlimited. Case # 19-00066-2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3DCAB1-988B-AD42-A552-432DAE298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4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  <a:endParaRPr lang="en-US" dirty="0">
              <a:latin typeface="Arial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6369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D570D-E282-6B43-9B52-F2A230511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Some</a:t>
            </a:r>
            <a:r>
              <a:rPr lang="en-US" dirty="0"/>
              <a:t> of the questions we’d like to answer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B3FD9C-F79E-4041-AC38-9918725472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techniques are being detected in the wild?</a:t>
            </a:r>
          </a:p>
          <a:p>
            <a:r>
              <a:rPr lang="en-US" dirty="0"/>
              <a:t>Are there differences in detections across different sectors?</a:t>
            </a:r>
          </a:p>
          <a:p>
            <a:r>
              <a:rPr lang="en-US" dirty="0"/>
              <a:t>Are there differences in detections across geographical boundaries?</a:t>
            </a:r>
          </a:p>
          <a:p>
            <a:r>
              <a:rPr lang="en-US" dirty="0"/>
              <a:t>How do the detections change over time? </a:t>
            </a:r>
          </a:p>
          <a:p>
            <a:r>
              <a:rPr lang="en-US" dirty="0"/>
              <a:t>Why are they changing?</a:t>
            </a:r>
          </a:p>
          <a:p>
            <a:r>
              <a:rPr lang="en-US" dirty="0"/>
              <a:t>What impact are our defensive improvements having?</a:t>
            </a:r>
          </a:p>
          <a:p>
            <a:r>
              <a:rPr lang="en-US" dirty="0"/>
              <a:t>Extra credit: What adversaries are using what behaviors (attribution)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ACBCD1-8681-7644-8E84-A03573D99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© 2019 The MITRE Corporation. All rights reserved. Approved for public release. Distribution unlimited. Case # 19-00066-2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6D3999-5D78-B742-A215-C26AC7442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5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  <a:endParaRPr lang="en-US" dirty="0">
              <a:latin typeface="Arial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5539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2A290-9EED-034A-B731-4A2A997A2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case: Comparing Different Sectors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46E263-28ED-5340-8129-C84659FFB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© 2019 The MITRE Corporation. All rights reserved. Approved for public release. Distribution unlimited. Case # 19-00066-2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09951C-84E6-3942-9B9F-215052A65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6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  <a:endParaRPr lang="en-US" dirty="0">
              <a:latin typeface="Arial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E3EAA747-CE5A-2244-8018-F22C8B66C4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2930" y="1965960"/>
            <a:ext cx="3391591" cy="219456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2BDC87DD-9631-0F45-B17F-449C361C3E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25126" y="1965959"/>
            <a:ext cx="3391593" cy="2194560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7D227F4C-A0CF-904F-A45E-B2A0089EE31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947324" y="1966480"/>
            <a:ext cx="3391593" cy="219456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8BE6D87-9B59-3D43-8B80-38F425693041}"/>
              </a:ext>
            </a:extLst>
          </p:cNvPr>
          <p:cNvSpPr txBox="1"/>
          <p:nvPr/>
        </p:nvSpPr>
        <p:spPr>
          <a:xfrm>
            <a:off x="1630017" y="4753898"/>
            <a:ext cx="1232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Healthcare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12169D9-DA75-E14A-987A-C9F28AA5B0A7}"/>
              </a:ext>
            </a:extLst>
          </p:cNvPr>
          <p:cNvSpPr txBox="1"/>
          <p:nvPr/>
        </p:nvSpPr>
        <p:spPr>
          <a:xfrm>
            <a:off x="5241234" y="4753898"/>
            <a:ext cx="1232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Financial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6385CB-1239-9F4C-8393-B0E68C15FCCE}"/>
              </a:ext>
            </a:extLst>
          </p:cNvPr>
          <p:cNvSpPr txBox="1"/>
          <p:nvPr/>
        </p:nvSpPr>
        <p:spPr>
          <a:xfrm>
            <a:off x="8852451" y="4753898"/>
            <a:ext cx="1709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Manufacturing</a:t>
            </a:r>
          </a:p>
        </p:txBody>
      </p:sp>
    </p:spTree>
    <p:extLst>
      <p:ext uri="{BB962C8B-B14F-4D97-AF65-F5344CB8AC3E}">
        <p14:creationId xmlns:p14="http://schemas.microsoft.com/office/powerpoint/2010/main" val="31062232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2A290-9EED-034A-B731-4A2A997A2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case: Studying trends over time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46E263-28ED-5340-8129-C84659FFB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© 2019 The MITRE Corporation. All rights reserved. Approved for public release. Distribution unlimited. Case # 19-00066-2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09951C-84E6-3942-9B9F-215052A65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7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  <a:endParaRPr lang="en-US" dirty="0">
              <a:latin typeface="Arial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E3EAA747-CE5A-2244-8018-F22C8B66C4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43676" y="1965959"/>
            <a:ext cx="3391591" cy="219456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2BDC87DD-9631-0F45-B17F-449C361C3E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53400" y="1965959"/>
            <a:ext cx="3391593" cy="2194560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7D227F4C-A0CF-904F-A45E-B2A0089EE31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33950" y="1965959"/>
            <a:ext cx="3391593" cy="219456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0B5ABA5-54F1-5D41-A1EE-8E284460AA68}"/>
              </a:ext>
            </a:extLst>
          </p:cNvPr>
          <p:cNvCxnSpPr/>
          <p:nvPr/>
        </p:nvCxnSpPr>
        <p:spPr>
          <a:xfrm>
            <a:off x="616448" y="5148470"/>
            <a:ext cx="1079367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763F22B-0255-9549-A160-9B658BCE3BFA}"/>
              </a:ext>
            </a:extLst>
          </p:cNvPr>
          <p:cNvSpPr txBox="1"/>
          <p:nvPr/>
        </p:nvSpPr>
        <p:spPr>
          <a:xfrm>
            <a:off x="616448" y="5237922"/>
            <a:ext cx="93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33423702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C5D29-CF37-734C-AA0F-6108489F0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we are </a:t>
            </a:r>
            <a:r>
              <a:rPr lang="en-US" i="1" dirty="0"/>
              <a:t>not</a:t>
            </a:r>
            <a:r>
              <a:rPr lang="en-US" dirty="0"/>
              <a:t> asking…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2A596F-8155-E04E-84C8-455E71016F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were the organizations where the behavior was detected?</a:t>
            </a:r>
          </a:p>
          <a:p>
            <a:r>
              <a:rPr lang="en-US" dirty="0"/>
              <a:t>Was the adversary successful?</a:t>
            </a:r>
          </a:p>
          <a:p>
            <a:r>
              <a:rPr lang="en-US" dirty="0"/>
              <a:t>What was the impact of the behavior?</a:t>
            </a:r>
          </a:p>
          <a:p>
            <a:r>
              <a:rPr lang="en-US" dirty="0"/>
              <a:t>How was the behavior detected?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14AFEE-96DA-FB49-B661-6A646E65C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© 2019 The MITRE Corporation. All rights reserved. Approved for public release. Distribution unlimited. Case # 19-00066-2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106FFA-6684-4D4F-BF36-F85CB326D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8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  <a:endParaRPr lang="en-US" dirty="0">
              <a:latin typeface="Arial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6E984F-410F-F246-9B72-877E185A4360}"/>
              </a:ext>
            </a:extLst>
          </p:cNvPr>
          <p:cNvSpPr txBox="1"/>
          <p:nvPr/>
        </p:nvSpPr>
        <p:spPr>
          <a:xfrm>
            <a:off x="3508513" y="4273826"/>
            <a:ext cx="77127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This is </a:t>
            </a:r>
            <a:r>
              <a:rPr lang="en-US" sz="3200" b="1" i="1" dirty="0">
                <a:solidFill>
                  <a:srgbClr val="FF0000"/>
                </a:solidFill>
              </a:rPr>
              <a:t>not</a:t>
            </a:r>
            <a:r>
              <a:rPr lang="en-US" sz="3200" dirty="0">
                <a:solidFill>
                  <a:srgbClr val="FF0000"/>
                </a:solidFill>
              </a:rPr>
              <a:t> an incident reporting mechanism! </a:t>
            </a:r>
          </a:p>
        </p:txBody>
      </p:sp>
    </p:spTree>
    <p:extLst>
      <p:ext uri="{BB962C8B-B14F-4D97-AF65-F5344CB8AC3E}">
        <p14:creationId xmlns:p14="http://schemas.microsoft.com/office/powerpoint/2010/main" val="37599296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55A95-EE23-B94A-9431-0A450FF2E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Vision of Desired End-State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B64B2D-77D2-594D-9B56-F3B1AE52C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© 2019 The MITRE Corporation. All rights reserved. Approved for public release. Distribution unlimited. Case # 19-00066-2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811378-6453-3D44-990D-F38BD3C24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9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  <a:endParaRPr lang="en-US" dirty="0">
              <a:latin typeface="Arial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52A14C-8DC5-6C44-9E7D-619A7E1BC5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6453" y="3373666"/>
            <a:ext cx="1704589" cy="502037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EE52F182-4E17-0C41-B280-957614B7D9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23131" y="3452800"/>
            <a:ext cx="2474991" cy="1912493"/>
          </a:xfrm>
          <a:prstGeom prst="rect">
            <a:avLst/>
          </a:prstGeom>
        </p:spPr>
      </p:pic>
      <p:sp>
        <p:nvSpPr>
          <p:cNvPr id="14" name="Right Arrow 13">
            <a:extLst>
              <a:ext uri="{FF2B5EF4-FFF2-40B4-BE49-F238E27FC236}">
                <a16:creationId xmlns:a16="http://schemas.microsoft.com/office/drawing/2014/main" id="{F6B62EBB-3BF4-B341-9526-0F9669B4651F}"/>
              </a:ext>
            </a:extLst>
          </p:cNvPr>
          <p:cNvSpPr/>
          <p:nvPr/>
        </p:nvSpPr>
        <p:spPr>
          <a:xfrm>
            <a:off x="8248248" y="3444400"/>
            <a:ext cx="663017" cy="357964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Graphic 14" descr="City">
            <a:extLst>
              <a:ext uri="{FF2B5EF4-FFF2-40B4-BE49-F238E27FC236}">
                <a16:creationId xmlns:a16="http://schemas.microsoft.com/office/drawing/2014/main" id="{79C6F70F-F091-B649-BAE8-C8FF2528BFE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57165" y="2293761"/>
            <a:ext cx="477151" cy="477151"/>
          </a:xfrm>
          <a:prstGeom prst="rect">
            <a:avLst/>
          </a:prstGeom>
        </p:spPr>
      </p:pic>
      <p:pic>
        <p:nvPicPr>
          <p:cNvPr id="16" name="Graphic 15" descr="Factory">
            <a:extLst>
              <a:ext uri="{FF2B5EF4-FFF2-40B4-BE49-F238E27FC236}">
                <a16:creationId xmlns:a16="http://schemas.microsoft.com/office/drawing/2014/main" id="{3BEA2191-62AB-F440-9D5F-3449719DC1B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00801" y="3424966"/>
            <a:ext cx="477151" cy="477151"/>
          </a:xfrm>
          <a:prstGeom prst="rect">
            <a:avLst/>
          </a:prstGeom>
        </p:spPr>
      </p:pic>
      <p:pic>
        <p:nvPicPr>
          <p:cNvPr id="17" name="Graphic 16" descr="Bank">
            <a:extLst>
              <a:ext uri="{FF2B5EF4-FFF2-40B4-BE49-F238E27FC236}">
                <a16:creationId xmlns:a16="http://schemas.microsoft.com/office/drawing/2014/main" id="{926AA7CA-D1AA-1848-A90C-1BC2669E404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521388" y="3205825"/>
            <a:ext cx="477151" cy="477151"/>
          </a:xfrm>
          <a:prstGeom prst="rect">
            <a:avLst/>
          </a:prstGeom>
        </p:spPr>
      </p:pic>
      <p:pic>
        <p:nvPicPr>
          <p:cNvPr id="18" name="Graphic 17" descr="Schoolhouse">
            <a:extLst>
              <a:ext uri="{FF2B5EF4-FFF2-40B4-BE49-F238E27FC236}">
                <a16:creationId xmlns:a16="http://schemas.microsoft.com/office/drawing/2014/main" id="{7711E5DC-2676-0649-A040-EF1721DDF72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268401" y="2054323"/>
            <a:ext cx="477151" cy="477151"/>
          </a:xfrm>
          <a:prstGeom prst="rect">
            <a:avLst/>
          </a:prstGeom>
        </p:spPr>
      </p:pic>
      <p:pic>
        <p:nvPicPr>
          <p:cNvPr id="19" name="Graphic 18" descr="Court">
            <a:extLst>
              <a:ext uri="{FF2B5EF4-FFF2-40B4-BE49-F238E27FC236}">
                <a16:creationId xmlns:a16="http://schemas.microsoft.com/office/drawing/2014/main" id="{EF0339E3-21CC-A441-91CC-AFEB4CF1C36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694283" y="3650051"/>
            <a:ext cx="477151" cy="477151"/>
          </a:xfrm>
          <a:prstGeom prst="rect">
            <a:avLst/>
          </a:prstGeom>
        </p:spPr>
      </p:pic>
      <p:pic>
        <p:nvPicPr>
          <p:cNvPr id="20" name="Graphic 19" descr="City">
            <a:extLst>
              <a:ext uri="{FF2B5EF4-FFF2-40B4-BE49-F238E27FC236}">
                <a16:creationId xmlns:a16="http://schemas.microsoft.com/office/drawing/2014/main" id="{76BFBC92-F778-C540-8092-4898B451FC2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02789" y="4288518"/>
            <a:ext cx="477151" cy="477151"/>
          </a:xfrm>
          <a:prstGeom prst="rect">
            <a:avLst/>
          </a:prstGeom>
        </p:spPr>
      </p:pic>
      <p:pic>
        <p:nvPicPr>
          <p:cNvPr id="21" name="Graphic 20" descr="Factory">
            <a:extLst>
              <a:ext uri="{FF2B5EF4-FFF2-40B4-BE49-F238E27FC236}">
                <a16:creationId xmlns:a16="http://schemas.microsoft.com/office/drawing/2014/main" id="{A4DE5BAC-6077-684C-8200-954AFEF124D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39582" y="5012447"/>
            <a:ext cx="477151" cy="477151"/>
          </a:xfrm>
          <a:prstGeom prst="rect">
            <a:avLst/>
          </a:prstGeom>
        </p:spPr>
      </p:pic>
      <p:pic>
        <p:nvPicPr>
          <p:cNvPr id="22" name="Graphic 21" descr="Bank">
            <a:extLst>
              <a:ext uri="{FF2B5EF4-FFF2-40B4-BE49-F238E27FC236}">
                <a16:creationId xmlns:a16="http://schemas.microsoft.com/office/drawing/2014/main" id="{DA0CA42C-19D9-9B40-A02D-B73EC4BEEA7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460756" y="4934714"/>
            <a:ext cx="477151" cy="477151"/>
          </a:xfrm>
          <a:prstGeom prst="rect">
            <a:avLst/>
          </a:prstGeom>
        </p:spPr>
      </p:pic>
      <p:pic>
        <p:nvPicPr>
          <p:cNvPr id="23" name="Graphic 22" descr="Schoolhouse">
            <a:extLst>
              <a:ext uri="{FF2B5EF4-FFF2-40B4-BE49-F238E27FC236}">
                <a16:creationId xmlns:a16="http://schemas.microsoft.com/office/drawing/2014/main" id="{71334CF8-7123-8C4B-83DD-B787A1991FC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782261" y="4325028"/>
            <a:ext cx="477151" cy="477151"/>
          </a:xfrm>
          <a:prstGeom prst="rect">
            <a:avLst/>
          </a:prstGeom>
        </p:spPr>
      </p:pic>
      <p:pic>
        <p:nvPicPr>
          <p:cNvPr id="24" name="Graphic 23" descr="Court">
            <a:extLst>
              <a:ext uri="{FF2B5EF4-FFF2-40B4-BE49-F238E27FC236}">
                <a16:creationId xmlns:a16="http://schemas.microsoft.com/office/drawing/2014/main" id="{BAC791F3-DF13-6B42-884D-8C4CFED92D7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022014" y="5113953"/>
            <a:ext cx="477151" cy="477151"/>
          </a:xfrm>
          <a:prstGeom prst="rect">
            <a:avLst/>
          </a:prstGeom>
        </p:spPr>
      </p:pic>
      <p:pic>
        <p:nvPicPr>
          <p:cNvPr id="25" name="Graphic 24" descr="City">
            <a:extLst>
              <a:ext uri="{FF2B5EF4-FFF2-40B4-BE49-F238E27FC236}">
                <a16:creationId xmlns:a16="http://schemas.microsoft.com/office/drawing/2014/main" id="{28445B7A-EA5E-C147-B50F-5939F387D96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282812" y="1712860"/>
            <a:ext cx="477151" cy="477151"/>
          </a:xfrm>
          <a:prstGeom prst="rect">
            <a:avLst/>
          </a:prstGeom>
        </p:spPr>
      </p:pic>
      <p:pic>
        <p:nvPicPr>
          <p:cNvPr id="26" name="Graphic 25" descr="City">
            <a:extLst>
              <a:ext uri="{FF2B5EF4-FFF2-40B4-BE49-F238E27FC236}">
                <a16:creationId xmlns:a16="http://schemas.microsoft.com/office/drawing/2014/main" id="{83BD680D-F377-2749-B5A4-767205BEF1D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62423" y="5359739"/>
            <a:ext cx="477151" cy="477151"/>
          </a:xfrm>
          <a:prstGeom prst="rect">
            <a:avLst/>
          </a:prstGeom>
        </p:spPr>
      </p:pic>
      <p:pic>
        <p:nvPicPr>
          <p:cNvPr id="27" name="Graphic 26" descr="Factory">
            <a:extLst>
              <a:ext uri="{FF2B5EF4-FFF2-40B4-BE49-F238E27FC236}">
                <a16:creationId xmlns:a16="http://schemas.microsoft.com/office/drawing/2014/main" id="{6C4FC5D8-3E17-C14F-B7C1-29535538A20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44236" y="2407712"/>
            <a:ext cx="477151" cy="477151"/>
          </a:xfrm>
          <a:prstGeom prst="rect">
            <a:avLst/>
          </a:prstGeom>
        </p:spPr>
      </p:pic>
      <p:pic>
        <p:nvPicPr>
          <p:cNvPr id="28" name="Graphic 27" descr="Factory">
            <a:extLst>
              <a:ext uri="{FF2B5EF4-FFF2-40B4-BE49-F238E27FC236}">
                <a16:creationId xmlns:a16="http://schemas.microsoft.com/office/drawing/2014/main" id="{2FAA4026-71E9-9C4B-9A59-3F00AD08264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05661" y="4698120"/>
            <a:ext cx="477151" cy="477151"/>
          </a:xfrm>
          <a:prstGeom prst="rect">
            <a:avLst/>
          </a:prstGeom>
        </p:spPr>
      </p:pic>
      <p:pic>
        <p:nvPicPr>
          <p:cNvPr id="29" name="Graphic 28" descr="Factory">
            <a:extLst>
              <a:ext uri="{FF2B5EF4-FFF2-40B4-BE49-F238E27FC236}">
                <a16:creationId xmlns:a16="http://schemas.microsoft.com/office/drawing/2014/main" id="{6661F230-B993-F847-82C3-453B4F1EDBC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502809" y="5382498"/>
            <a:ext cx="477151" cy="477151"/>
          </a:xfrm>
          <a:prstGeom prst="rect">
            <a:avLst/>
          </a:prstGeom>
        </p:spPr>
      </p:pic>
      <p:pic>
        <p:nvPicPr>
          <p:cNvPr id="30" name="Graphic 29" descr="Factory">
            <a:extLst>
              <a:ext uri="{FF2B5EF4-FFF2-40B4-BE49-F238E27FC236}">
                <a16:creationId xmlns:a16="http://schemas.microsoft.com/office/drawing/2014/main" id="{438C1A59-E114-1E41-ADD6-6184C298C9D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79940" y="3059828"/>
            <a:ext cx="477151" cy="477151"/>
          </a:xfrm>
          <a:prstGeom prst="rect">
            <a:avLst/>
          </a:prstGeom>
        </p:spPr>
      </p:pic>
      <p:pic>
        <p:nvPicPr>
          <p:cNvPr id="31" name="Graphic 30" descr="Factory">
            <a:extLst>
              <a:ext uri="{FF2B5EF4-FFF2-40B4-BE49-F238E27FC236}">
                <a16:creationId xmlns:a16="http://schemas.microsoft.com/office/drawing/2014/main" id="{B87D5BEC-A906-7A47-985A-1AED9A0DC3D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089819" y="1423164"/>
            <a:ext cx="477151" cy="477151"/>
          </a:xfrm>
          <a:prstGeom prst="rect">
            <a:avLst/>
          </a:prstGeom>
        </p:spPr>
      </p:pic>
      <p:pic>
        <p:nvPicPr>
          <p:cNvPr id="32" name="Graphic 31" descr="Factory">
            <a:extLst>
              <a:ext uri="{FF2B5EF4-FFF2-40B4-BE49-F238E27FC236}">
                <a16:creationId xmlns:a16="http://schemas.microsoft.com/office/drawing/2014/main" id="{7EDA959B-42AF-3F40-B7B8-BE286D3E8A3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67555" y="1663096"/>
            <a:ext cx="477151" cy="477151"/>
          </a:xfrm>
          <a:prstGeom prst="rect">
            <a:avLst/>
          </a:prstGeom>
        </p:spPr>
      </p:pic>
      <p:pic>
        <p:nvPicPr>
          <p:cNvPr id="33" name="Graphic 32" descr="Court">
            <a:extLst>
              <a:ext uri="{FF2B5EF4-FFF2-40B4-BE49-F238E27FC236}">
                <a16:creationId xmlns:a16="http://schemas.microsoft.com/office/drawing/2014/main" id="{B881AE39-9F34-8B4F-9CFD-F23549F9ED0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59367" y="1318202"/>
            <a:ext cx="477151" cy="477151"/>
          </a:xfrm>
          <a:prstGeom prst="rect">
            <a:avLst/>
          </a:prstGeom>
        </p:spPr>
      </p:pic>
      <p:pic>
        <p:nvPicPr>
          <p:cNvPr id="34" name="Graphic 33" descr="Court">
            <a:extLst>
              <a:ext uri="{FF2B5EF4-FFF2-40B4-BE49-F238E27FC236}">
                <a16:creationId xmlns:a16="http://schemas.microsoft.com/office/drawing/2014/main" id="{9E84AB23-DFDC-FD43-AED8-D2EF3F807CC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217743" y="4356067"/>
            <a:ext cx="477151" cy="477151"/>
          </a:xfrm>
          <a:prstGeom prst="rect">
            <a:avLst/>
          </a:prstGeom>
        </p:spPr>
      </p:pic>
      <p:pic>
        <p:nvPicPr>
          <p:cNvPr id="35" name="Graphic 34" descr="Schoolhouse">
            <a:extLst>
              <a:ext uri="{FF2B5EF4-FFF2-40B4-BE49-F238E27FC236}">
                <a16:creationId xmlns:a16="http://schemas.microsoft.com/office/drawing/2014/main" id="{5E372321-460D-2346-83EC-93D97D69260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659313" y="2220766"/>
            <a:ext cx="477151" cy="477151"/>
          </a:xfrm>
          <a:prstGeom prst="rect">
            <a:avLst/>
          </a:prstGeom>
        </p:spPr>
      </p:pic>
      <p:pic>
        <p:nvPicPr>
          <p:cNvPr id="36" name="Graphic 35" descr="Schoolhouse">
            <a:extLst>
              <a:ext uri="{FF2B5EF4-FFF2-40B4-BE49-F238E27FC236}">
                <a16:creationId xmlns:a16="http://schemas.microsoft.com/office/drawing/2014/main" id="{5A044439-F911-3841-BEB7-D549C5E4D8E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155786" y="4659922"/>
            <a:ext cx="477151" cy="477151"/>
          </a:xfrm>
          <a:prstGeom prst="rect">
            <a:avLst/>
          </a:prstGeom>
        </p:spPr>
      </p:pic>
      <p:pic>
        <p:nvPicPr>
          <p:cNvPr id="37" name="Graphic 36" descr="Schoolhouse">
            <a:extLst>
              <a:ext uri="{FF2B5EF4-FFF2-40B4-BE49-F238E27FC236}">
                <a16:creationId xmlns:a16="http://schemas.microsoft.com/office/drawing/2014/main" id="{BDBFE223-20A8-1E4C-B19E-E57EE6C56A1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136464" y="3307334"/>
            <a:ext cx="477151" cy="477151"/>
          </a:xfrm>
          <a:prstGeom prst="rect">
            <a:avLst/>
          </a:prstGeom>
        </p:spPr>
      </p:pic>
      <p:pic>
        <p:nvPicPr>
          <p:cNvPr id="38" name="Graphic 37" descr="City">
            <a:extLst>
              <a:ext uri="{FF2B5EF4-FFF2-40B4-BE49-F238E27FC236}">
                <a16:creationId xmlns:a16="http://schemas.microsoft.com/office/drawing/2014/main" id="{198C3DF1-4F76-8948-9D3C-BA5A4A2C8E6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33957" y="3584758"/>
            <a:ext cx="477151" cy="477151"/>
          </a:xfrm>
          <a:prstGeom prst="rect">
            <a:avLst/>
          </a:prstGeom>
        </p:spPr>
      </p:pic>
      <p:sp>
        <p:nvSpPr>
          <p:cNvPr id="39" name="Right Arrow 38">
            <a:extLst>
              <a:ext uri="{FF2B5EF4-FFF2-40B4-BE49-F238E27FC236}">
                <a16:creationId xmlns:a16="http://schemas.microsoft.com/office/drawing/2014/main" id="{9B5F70A8-40CA-5E4E-94CC-46F69BC3626B}"/>
              </a:ext>
            </a:extLst>
          </p:cNvPr>
          <p:cNvSpPr/>
          <p:nvPr/>
        </p:nvSpPr>
        <p:spPr>
          <a:xfrm>
            <a:off x="2892927" y="3441049"/>
            <a:ext cx="662585" cy="3579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ight Arrow 39">
            <a:extLst>
              <a:ext uri="{FF2B5EF4-FFF2-40B4-BE49-F238E27FC236}">
                <a16:creationId xmlns:a16="http://schemas.microsoft.com/office/drawing/2014/main" id="{6B5B4C9C-0F23-1F4F-AE51-255378830A33}"/>
              </a:ext>
            </a:extLst>
          </p:cNvPr>
          <p:cNvSpPr/>
          <p:nvPr/>
        </p:nvSpPr>
        <p:spPr>
          <a:xfrm>
            <a:off x="2914064" y="4877580"/>
            <a:ext cx="662585" cy="3579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ight Arrow 40">
            <a:extLst>
              <a:ext uri="{FF2B5EF4-FFF2-40B4-BE49-F238E27FC236}">
                <a16:creationId xmlns:a16="http://schemas.microsoft.com/office/drawing/2014/main" id="{CFA73963-FE5D-5743-96C9-98086359FA73}"/>
              </a:ext>
            </a:extLst>
          </p:cNvPr>
          <p:cNvSpPr/>
          <p:nvPr/>
        </p:nvSpPr>
        <p:spPr>
          <a:xfrm>
            <a:off x="2889418" y="1920834"/>
            <a:ext cx="662585" cy="3579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A5BF8C4-42E6-A941-9D10-E00C1414A919}"/>
              </a:ext>
            </a:extLst>
          </p:cNvPr>
          <p:cNvSpPr txBox="1"/>
          <p:nvPr/>
        </p:nvSpPr>
        <p:spPr>
          <a:xfrm>
            <a:off x="3752941" y="4835434"/>
            <a:ext cx="17675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MSSPs &amp; ISPs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DEC2FA6-2F59-6941-AC78-33D75F9064CB}"/>
              </a:ext>
            </a:extLst>
          </p:cNvPr>
          <p:cNvSpPr txBox="1"/>
          <p:nvPr/>
        </p:nvSpPr>
        <p:spPr>
          <a:xfrm>
            <a:off x="3565849" y="1753727"/>
            <a:ext cx="20782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Security product &amp; service vendors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3333BD8-149D-A84D-9492-FD5C8EBFF10C}"/>
              </a:ext>
            </a:extLst>
          </p:cNvPr>
          <p:cNvSpPr txBox="1"/>
          <p:nvPr/>
        </p:nvSpPr>
        <p:spPr>
          <a:xfrm>
            <a:off x="3658694" y="3401914"/>
            <a:ext cx="17948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ISACs &amp; ISAOs</a:t>
            </a:r>
          </a:p>
        </p:txBody>
      </p:sp>
      <p:sp>
        <p:nvSpPr>
          <p:cNvPr id="45" name="Right Arrow 44">
            <a:extLst>
              <a:ext uri="{FF2B5EF4-FFF2-40B4-BE49-F238E27FC236}">
                <a16:creationId xmlns:a16="http://schemas.microsoft.com/office/drawing/2014/main" id="{3FE83CCB-0568-3048-A616-E052E0341A79}"/>
              </a:ext>
            </a:extLst>
          </p:cNvPr>
          <p:cNvSpPr/>
          <p:nvPr/>
        </p:nvSpPr>
        <p:spPr>
          <a:xfrm rot="1271240">
            <a:off x="5753037" y="2639124"/>
            <a:ext cx="1247908" cy="357964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ight Arrow 45">
            <a:extLst>
              <a:ext uri="{FF2B5EF4-FFF2-40B4-BE49-F238E27FC236}">
                <a16:creationId xmlns:a16="http://schemas.microsoft.com/office/drawing/2014/main" id="{50413FDD-52E3-7642-893F-1B1D837D9E9D}"/>
              </a:ext>
            </a:extLst>
          </p:cNvPr>
          <p:cNvSpPr/>
          <p:nvPr/>
        </p:nvSpPr>
        <p:spPr>
          <a:xfrm rot="20330460">
            <a:off x="5669985" y="4310817"/>
            <a:ext cx="1201603" cy="357964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ight Arrow 46">
            <a:extLst>
              <a:ext uri="{FF2B5EF4-FFF2-40B4-BE49-F238E27FC236}">
                <a16:creationId xmlns:a16="http://schemas.microsoft.com/office/drawing/2014/main" id="{A8DE4FA0-D92A-6048-86E7-1AABE162BF77}"/>
              </a:ext>
            </a:extLst>
          </p:cNvPr>
          <p:cNvSpPr/>
          <p:nvPr/>
        </p:nvSpPr>
        <p:spPr>
          <a:xfrm>
            <a:off x="5702148" y="3444400"/>
            <a:ext cx="1137279" cy="357964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AB1AB5D-9319-3541-8A5E-8423D56039D9}"/>
              </a:ext>
            </a:extLst>
          </p:cNvPr>
          <p:cNvSpPr txBox="1"/>
          <p:nvPr/>
        </p:nvSpPr>
        <p:spPr>
          <a:xfrm>
            <a:off x="9121316" y="2170748"/>
            <a:ext cx="26786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Continuously updated telemetry on what adversaries are </a:t>
            </a:r>
            <a:r>
              <a:rPr lang="en-US" i="1" dirty="0"/>
              <a:t>actually doing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7AC075A-601B-944E-B054-743FEEB00329}"/>
              </a:ext>
            </a:extLst>
          </p:cNvPr>
          <p:cNvSpPr txBox="1"/>
          <p:nvPr/>
        </p:nvSpPr>
        <p:spPr>
          <a:xfrm>
            <a:off x="2899186" y="6031979"/>
            <a:ext cx="1318906" cy="3693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Detections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13A9A63-FCE2-434D-AA43-F778D1676179}"/>
              </a:ext>
            </a:extLst>
          </p:cNvPr>
          <p:cNvSpPr txBox="1"/>
          <p:nvPr/>
        </p:nvSpPr>
        <p:spPr>
          <a:xfrm>
            <a:off x="5659667" y="6031979"/>
            <a:ext cx="1318906" cy="36933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Sightings</a:t>
            </a:r>
          </a:p>
        </p:txBody>
      </p:sp>
      <p:sp>
        <p:nvSpPr>
          <p:cNvPr id="55" name="Frame 54">
            <a:extLst>
              <a:ext uri="{FF2B5EF4-FFF2-40B4-BE49-F238E27FC236}">
                <a16:creationId xmlns:a16="http://schemas.microsoft.com/office/drawing/2014/main" id="{4044C7A5-8A5B-754B-9CA5-A17F90054904}"/>
              </a:ext>
            </a:extLst>
          </p:cNvPr>
          <p:cNvSpPr/>
          <p:nvPr/>
        </p:nvSpPr>
        <p:spPr>
          <a:xfrm>
            <a:off x="248478" y="1318202"/>
            <a:ext cx="2656401" cy="1563229"/>
          </a:xfrm>
          <a:prstGeom prst="frame">
            <a:avLst>
              <a:gd name="adj1" fmla="val 516"/>
            </a:avLst>
          </a:prstGeom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6" name="Frame 55">
            <a:extLst>
              <a:ext uri="{FF2B5EF4-FFF2-40B4-BE49-F238E27FC236}">
                <a16:creationId xmlns:a16="http://schemas.microsoft.com/office/drawing/2014/main" id="{D4E94586-C6FC-7248-A07F-C71694973986}"/>
              </a:ext>
            </a:extLst>
          </p:cNvPr>
          <p:cNvSpPr/>
          <p:nvPr/>
        </p:nvSpPr>
        <p:spPr>
          <a:xfrm>
            <a:off x="251065" y="3017398"/>
            <a:ext cx="2656401" cy="1196933"/>
          </a:xfrm>
          <a:prstGeom prst="frame">
            <a:avLst>
              <a:gd name="adj1" fmla="val 516"/>
            </a:avLst>
          </a:prstGeom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7" name="Frame 56">
            <a:extLst>
              <a:ext uri="{FF2B5EF4-FFF2-40B4-BE49-F238E27FC236}">
                <a16:creationId xmlns:a16="http://schemas.microsoft.com/office/drawing/2014/main" id="{C3C6667C-9816-3743-B10C-127E0F58CCA0}"/>
              </a:ext>
            </a:extLst>
          </p:cNvPr>
          <p:cNvSpPr/>
          <p:nvPr/>
        </p:nvSpPr>
        <p:spPr>
          <a:xfrm>
            <a:off x="250415" y="4312540"/>
            <a:ext cx="2656401" cy="1630345"/>
          </a:xfrm>
          <a:prstGeom prst="frame">
            <a:avLst>
              <a:gd name="adj1" fmla="val 516"/>
            </a:avLst>
          </a:prstGeom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4B5CBC6-909D-1641-8047-58FCC25D720B}"/>
              </a:ext>
            </a:extLst>
          </p:cNvPr>
          <p:cNvSpPr txBox="1"/>
          <p:nvPr/>
        </p:nvSpPr>
        <p:spPr>
          <a:xfrm>
            <a:off x="7578747" y="5654317"/>
            <a:ext cx="28028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Anonymized</a:t>
            </a:r>
          </a:p>
          <a:p>
            <a:r>
              <a:rPr lang="en-US" i="1" dirty="0"/>
              <a:t>Potentially aggregated</a:t>
            </a:r>
          </a:p>
        </p:txBody>
      </p:sp>
      <p:sp>
        <p:nvSpPr>
          <p:cNvPr id="59" name="Right Arrow 58">
            <a:extLst>
              <a:ext uri="{FF2B5EF4-FFF2-40B4-BE49-F238E27FC236}">
                <a16:creationId xmlns:a16="http://schemas.microsoft.com/office/drawing/2014/main" id="{EB77C731-ADE5-4448-ADE0-39F5974A174A}"/>
              </a:ext>
            </a:extLst>
          </p:cNvPr>
          <p:cNvSpPr/>
          <p:nvPr/>
        </p:nvSpPr>
        <p:spPr>
          <a:xfrm rot="10299092">
            <a:off x="7066047" y="6014820"/>
            <a:ext cx="442451" cy="858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109779"/>
      </p:ext>
    </p:extLst>
  </p:cSld>
  <p:clrMapOvr>
    <a:masterClrMapping/>
  </p:clrMapOvr>
</p:sld>
</file>

<file path=ppt/theme/theme1.xml><?xml version="1.0" encoding="utf-8"?>
<a:theme xmlns:a="http://schemas.openxmlformats.org/drawingml/2006/main" name="mitre-2018">
  <a:themeElements>
    <a:clrScheme name="MITRE">
      <a:dk1>
        <a:sysClr val="windowText" lastClr="000000"/>
      </a:dk1>
      <a:lt1>
        <a:sysClr val="window" lastClr="FFFFFF"/>
      </a:lt1>
      <a:dk2>
        <a:srgbClr val="005F9E"/>
      </a:dk2>
      <a:lt2>
        <a:srgbClr val="EEECE1"/>
      </a:lt2>
      <a:accent1>
        <a:srgbClr val="00B3DC"/>
      </a:accent1>
      <a:accent2>
        <a:srgbClr val="F7901E"/>
      </a:accent2>
      <a:accent3>
        <a:srgbClr val="FFE23C"/>
      </a:accent3>
      <a:accent4>
        <a:srgbClr val="C1CD23"/>
      </a:accent4>
      <a:accent5>
        <a:srgbClr val="C6401D"/>
      </a:accent5>
      <a:accent6>
        <a:srgbClr val="FFFFFF"/>
      </a:accent6>
      <a:hlink>
        <a:srgbClr val="005F9E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TRE_Breifing_Template16x9.pptx" id="{5D2CB0C6-7637-4667-A648-EBA1BD2742AF}" vid="{B8F31EA5-7C34-4FF6-949E-D1CB1F37422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customXsn xmlns="http://schemas.microsoft.com/office/2006/metadata/customXsn">
  <xsnLocation/>
  <cached>True</cached>
  <openByDefault>True</openByDefault>
  <xsnScope/>
</customXsn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ITRE_x0020_Sensitivity xmlns="http://schemas.microsoft.com/sharepoint/v3">Internal MITRE Information</MITRE_x0020_Sensitivity>
    <SortOrder xmlns="45d44e74-5c87-4253-a1a6-fb7a2a9835a8">5</SortOrder>
    <_Contributor xmlns="http://schemas.microsoft.com/sharepoint/v3/fields" xsi:nil="true"/>
    <Release_x0020_Statement xmlns="http://schemas.microsoft.com/sharepoint/v3">For Internal MITRE Use</Release_x0020_Statement>
    <Site_x0020_Page xmlns="45d44e74-5c87-4253-a1a6-fb7a2a9835a8">
      <Value>47</Value>
    </Site_x0020_Page>
    <Date xmlns="45d44e74-5c87-4253-a1a6-fb7a2a9835a8" xsi:nil="true"/>
    <IconOverlay xmlns="http://schemas.microsoft.com/sharepoint/v4" xsi:nil="true"/>
    <DocType xmlns="45d44e74-5c87-4253-a1a6-fb7a2a9835a8">Template</DocType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MITRE Work" ma:contentTypeID="0x0101001EAE5F8AE92E0443B0635AEF5BFC9F76004C6CC03BF5DC804FBBC33E4E55C06EE9" ma:contentTypeVersion="6" ma:contentTypeDescription="Materials and documents that contain MITRE authored content and other content directly attributable to MITRE and its work" ma:contentTypeScope="" ma:versionID="4ad27c3cbde4a5e69cf872f973dbc972">
  <xsd:schema xmlns:xsd="http://www.w3.org/2001/XMLSchema" xmlns:xs="http://www.w3.org/2001/XMLSchema" xmlns:p="http://schemas.microsoft.com/office/2006/metadata/properties" xmlns:ns1="http://schemas.microsoft.com/sharepoint/v3" xmlns:ns2="http://schemas.microsoft.com/sharepoint/v3/fields" xmlns:ns3="45d44e74-5c87-4253-a1a6-fb7a2a9835a8" xmlns:ns4="http://schemas.microsoft.com/sharepoint/v4" xmlns:ns5="d6dad062-3ecc-4c2a-98eb-3d03c2389ab6" targetNamespace="http://schemas.microsoft.com/office/2006/metadata/properties" ma:root="true" ma:fieldsID="8c7f8a686deeddaa67bf50c4d10033f6" ns1:_="" ns2:_="" ns3:_="" ns4:_="" ns5:_="">
    <xsd:import namespace="http://schemas.microsoft.com/sharepoint/v3"/>
    <xsd:import namespace="http://schemas.microsoft.com/sharepoint/v3/fields"/>
    <xsd:import namespace="45d44e74-5c87-4253-a1a6-fb7a2a9835a8"/>
    <xsd:import namespace="http://schemas.microsoft.com/sharepoint/v4"/>
    <xsd:import namespace="d6dad062-3ecc-4c2a-98eb-3d03c2389ab6"/>
    <xsd:element name="properties">
      <xsd:complexType>
        <xsd:sequence>
          <xsd:element name="documentManagement">
            <xsd:complexType>
              <xsd:all>
                <xsd:element ref="ns2:_Contributor" minOccurs="0"/>
                <xsd:element ref="ns1:MITRE_x0020_Sensitivity"/>
                <xsd:element ref="ns1:Release_x0020_Statement"/>
                <xsd:element ref="ns3:DocType" minOccurs="0"/>
                <xsd:element ref="ns3:SortOrder" minOccurs="0"/>
                <xsd:element ref="ns3:Site_x0020_Page" minOccurs="0"/>
                <xsd:element ref="ns4:IconOverlay" minOccurs="0"/>
                <xsd:element ref="ns5:SharedWithUsers" minOccurs="0"/>
                <xsd:element ref="ns3: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MITRE_x0020_Sensitivity" ma:index="10" ma:displayName="Sensitivity" ma:default="Internal MITRE Information" ma:internalName="MITRE_x0020_Sensitivity">
      <xsd:simpleType>
        <xsd:restriction base="dms:Choice">
          <xsd:enumeration value="Public Information"/>
          <xsd:enumeration value="Internal MITRE Information"/>
          <xsd:enumeration value="Sensitive Information"/>
          <xsd:enumeration value="Highly Sensitive Information"/>
        </xsd:restriction>
      </xsd:simpleType>
    </xsd:element>
    <xsd:element name="Release_x0020_Statement" ma:index="11" ma:displayName="Release Statement" ma:default="For Internal MITRE Use" ma:internalName="Release_x0020_Statement">
      <xsd:simpleType>
        <xsd:union memberTypes="dms:Text">
          <xsd:simpleType>
            <xsd:restriction base="dms:Choice">
              <xsd:enumeration value="Approved for Public Release"/>
              <xsd:enumeration value="For Internal MITRE Use"/>
              <xsd:enumeration value="For Release to All Sponsors"/>
              <xsd:enumeration value="For Limited Internal MITRE Use"/>
              <xsd:enumeration value="For Limited External Release"/>
              <xsd:enumeration value="Privileged: Sensitive Personal Information"/>
              <xsd:enumeration value="MITRE Proprietary"/>
              <xsd:enumeration value="Source Selection Sensitive"/>
              <xsd:enumeration value="Restricted: Highly Sensitive Personal Information"/>
            </xsd:restriction>
          </xsd:simpleType>
        </xsd:un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Contributor" ma:index="9" nillable="true" ma:displayName="Contributor" ma:description="One or more people or organizations that contributed to this resource" ma:internalName="_Contributor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5d44e74-5c87-4253-a1a6-fb7a2a9835a8" elementFormDefault="qualified">
    <xsd:import namespace="http://schemas.microsoft.com/office/2006/documentManagement/types"/>
    <xsd:import namespace="http://schemas.microsoft.com/office/infopath/2007/PartnerControls"/>
    <xsd:element name="DocType" ma:index="12" nillable="true" ma:displayName="DocType" ma:format="Dropdown" ma:internalName="DocType">
      <xsd:simpleType>
        <xsd:restriction base="dms:Choice">
          <xsd:enumeration value="Board of Trustee Bio"/>
          <xsd:enumeration value="Corp. Org Chart"/>
          <xsd:enumeration value="Executive Bio"/>
          <xsd:enumeration value="Event Planning"/>
          <xsd:enumeration value="MPG Reference"/>
          <xsd:enumeration value="Template"/>
          <xsd:enumeration value="Other"/>
          <xsd:enumeration value="How-Tos"/>
          <xsd:enumeration value="BOT Program Highlights"/>
        </xsd:restriction>
      </xsd:simpleType>
    </xsd:element>
    <xsd:element name="SortOrder" ma:index="13" nillable="true" ma:displayName="SortOrder" ma:decimals="1" ma:internalName="SortOrder" ma:percentage="FALSE">
      <xsd:simpleType>
        <xsd:restriction base="dms:Number"/>
      </xsd:simpleType>
    </xsd:element>
    <xsd:element name="Site_x0020_Page" ma:index="14" nillable="true" ma:displayName="Site Pages" ma:description="On which pages of this site should this page appear as a &quot;related resource&quot; on the right." ma:list="{b7793db3-9feb-473e-8d7c-24c256e016ac}" ma:internalName="Site_x0020_Page" ma:showField="Titl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Date" ma:index="19" nillable="true" ma:displayName="Date" ma:description="Document date if applicable" ma:format="DateOnly" ma:internalName="Dat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4" elementFormDefault="qualified">
    <xsd:import namespace="http://schemas.microsoft.com/office/2006/documentManagement/types"/>
    <xsd:import namespace="http://schemas.microsoft.com/office/infopath/2007/PartnerControls"/>
    <xsd:element name="IconOverlay" ma:index="15" nillable="true" ma:displayName="IconOverlay" ma:hidden="true" ma:internalName="IconOverlay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6dad062-3ecc-4c2a-98eb-3d03c2389ab6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 ma:index="8" ma:displayName="Author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89A4884-CA84-4BD3-BCA6-39AECD72E50D}">
  <ds:schemaRefs>
    <ds:schemaRef ds:uri="http://schemas.microsoft.com/office/2006/metadata/customXsn"/>
  </ds:schemaRefs>
</ds:datastoreItem>
</file>

<file path=customXml/itemProps2.xml><?xml version="1.0" encoding="utf-8"?>
<ds:datastoreItem xmlns:ds="http://schemas.openxmlformats.org/officeDocument/2006/customXml" ds:itemID="{5450FCDD-08B1-48D8-BB50-7A17E590A5EE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45d44e74-5c87-4253-a1a6-fb7a2a9835a8"/>
    <ds:schemaRef ds:uri="http://schemas.microsoft.com/sharepoint/v3/fields"/>
    <ds:schemaRef ds:uri="http://schemas.microsoft.com/sharepoint/v4"/>
  </ds:schemaRefs>
</ds:datastoreItem>
</file>

<file path=customXml/itemProps3.xml><?xml version="1.0" encoding="utf-8"?>
<ds:datastoreItem xmlns:ds="http://schemas.openxmlformats.org/officeDocument/2006/customXml" ds:itemID="{E3E4C7FE-9143-4635-B164-5CEF7469C30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sharepoint/v3/fields"/>
    <ds:schemaRef ds:uri="45d44e74-5c87-4253-a1a6-fb7a2a9835a8"/>
    <ds:schemaRef ds:uri="http://schemas.microsoft.com/sharepoint/v4"/>
    <ds:schemaRef ds:uri="d6dad062-3ecc-4c2a-98eb-3d03c2389ab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416BA5C9-2D71-4B86-AE8A-8C0D9BC5FB2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mitre-2018</Template>
  <TotalTime>5250</TotalTime>
  <Words>1108</Words>
  <Application>Microsoft Macintosh PowerPoint</Application>
  <PresentationFormat>Widescreen</PresentationFormat>
  <Paragraphs>126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Consolas</vt:lpstr>
      <vt:lpstr>Tahoma</vt:lpstr>
      <vt:lpstr>Wingdings</vt:lpstr>
      <vt:lpstr>mitre-2018</vt:lpstr>
      <vt:lpstr>All Your Heatmap Are Belong To Us - Building an Adversary Behavior Sighting Ecosystem</vt:lpstr>
      <vt:lpstr>BLUF</vt:lpstr>
      <vt:lpstr>What do we mean by “Adversary Behavior”?</vt:lpstr>
      <vt:lpstr>What do we mean by “Sightings”?</vt:lpstr>
      <vt:lpstr>Some of the questions we’d like to answer</vt:lpstr>
      <vt:lpstr>Use case: Comparing Different Sectors</vt:lpstr>
      <vt:lpstr>Use case: Studying trends over time</vt:lpstr>
      <vt:lpstr>Questions we are not asking…</vt:lpstr>
      <vt:lpstr>Vision of Desired End-State </vt:lpstr>
      <vt:lpstr>How do we get there?</vt:lpstr>
      <vt:lpstr>Barriers/Limitations/Caveats</vt:lpstr>
      <vt:lpstr>Potential uses of this data</vt:lpstr>
      <vt:lpstr>Roadmap</vt:lpstr>
      <vt:lpstr>Getting Involved</vt:lpstr>
      <vt:lpstr>Questions for the MITRE ATT&amp;CK™ community</vt:lpstr>
      <vt:lpstr>Raise your hand if the item interests you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All Your Heatmap Are Belong To Us - Building an Adversary Behavior Sighting Ecosystem</dc:title>
  <dc:creator>Struse, Richard J.</dc:creator>
  <cp:lastModifiedBy>Struse, Richard J.</cp:lastModifiedBy>
  <cp:revision>50</cp:revision>
  <dcterms:created xsi:type="dcterms:W3CDTF">2019-03-15T19:29:44Z</dcterms:created>
  <dcterms:modified xsi:type="dcterms:W3CDTF">2019-05-10T07:20:25Z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0x0101001EAE5F8AE92E0443B0635AEF5BFC9F76004C6CC03BF5DC804FBBC33E4E55C06EE9</vt:lpwstr>
  </property>
</Properties>
</file>