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Lst>
  <p:notesMasterIdLst>
    <p:notesMasterId r:id="rId21"/>
  </p:notesMasterIdLst>
  <p:sldIdLst>
    <p:sldId id="256" r:id="rId3"/>
    <p:sldId id="258" r:id="rId4"/>
    <p:sldId id="257" r:id="rId5"/>
    <p:sldId id="259" r:id="rId6"/>
    <p:sldId id="260" r:id="rId7"/>
    <p:sldId id="261" r:id="rId8"/>
    <p:sldId id="262" r:id="rId9"/>
    <p:sldId id="263" r:id="rId10"/>
    <p:sldId id="264" r:id="rId11"/>
    <p:sldId id="265" r:id="rId12"/>
    <p:sldId id="266" r:id="rId13"/>
    <p:sldId id="269" r:id="rId14"/>
    <p:sldId id="267" r:id="rId15"/>
    <p:sldId id="268" r:id="rId16"/>
    <p:sldId id="270" r:id="rId17"/>
    <p:sldId id="272" r:id="rId18"/>
    <p:sldId id="271" r:id="rId19"/>
    <p:sldId id="273"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13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4A0014-FEB7-4741-9D69-ADBA68E9DF82}" type="datetimeFigureOut">
              <a:rPr lang="zh-CN" altLang="en-US" smtClean="0"/>
              <a:t>2012-6-24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A4B1B-9840-4048-BA49-8CAE43987407}" type="slidenum">
              <a:rPr lang="zh-CN" altLang="en-US" smtClean="0"/>
              <a:t>‹#›</a:t>
            </a:fld>
            <a:endParaRPr lang="zh-CN" altLang="en-US"/>
          </a:p>
        </p:txBody>
      </p:sp>
    </p:spTree>
    <p:extLst>
      <p:ext uri="{BB962C8B-B14F-4D97-AF65-F5344CB8AC3E}">
        <p14:creationId xmlns:p14="http://schemas.microsoft.com/office/powerpoint/2010/main" val="80082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fld id="{E7188194-B542-4C3B-864E-BDABF4DDA618}" type="slidenum">
              <a:rPr lang="en-US" altLang="zh-CN" sz="1200">
                <a:latin typeface="Arial" charset="0"/>
              </a:rPr>
              <a:pPr algn="r" eaLnBrk="1" hangingPunct="1"/>
              <a:t>2</a:t>
            </a:fld>
            <a:endParaRPr lang="en-US" altLang="zh-CN" sz="1200">
              <a:latin typeface="Arial" charset="0"/>
            </a:endParaRPr>
          </a:p>
        </p:txBody>
      </p:sp>
      <p:sp>
        <p:nvSpPr>
          <p:cNvPr id="4096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fld id="{E7188194-B542-4C3B-864E-BDABF4DDA618}" type="slidenum">
              <a:rPr lang="en-US" altLang="zh-CN" sz="1200">
                <a:latin typeface="Arial" charset="0"/>
              </a:rPr>
              <a:pPr algn="r" eaLnBrk="1" hangingPunct="1"/>
              <a:t>4</a:t>
            </a:fld>
            <a:endParaRPr lang="en-US" altLang="zh-CN" sz="1200">
              <a:latin typeface="Arial" charset="0"/>
            </a:endParaRPr>
          </a:p>
        </p:txBody>
      </p:sp>
      <p:sp>
        <p:nvSpPr>
          <p:cNvPr id="4096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fld id="{E7188194-B542-4C3B-864E-BDABF4DDA618}" type="slidenum">
              <a:rPr lang="en-US" altLang="zh-CN" sz="1200">
                <a:latin typeface="Arial" charset="0"/>
              </a:rPr>
              <a:pPr algn="r" eaLnBrk="1" hangingPunct="1"/>
              <a:t>7</a:t>
            </a:fld>
            <a:endParaRPr lang="en-US" altLang="zh-CN" sz="1200">
              <a:latin typeface="Arial" charset="0"/>
            </a:endParaRPr>
          </a:p>
        </p:txBody>
      </p:sp>
      <p:sp>
        <p:nvSpPr>
          <p:cNvPr id="4096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fld id="{E7188194-B542-4C3B-864E-BDABF4DDA618}" type="slidenum">
              <a:rPr lang="en-US" altLang="zh-CN" sz="1200">
                <a:latin typeface="Arial" charset="0"/>
              </a:rPr>
              <a:pPr algn="r" eaLnBrk="1" hangingPunct="1"/>
              <a:t>12</a:t>
            </a:fld>
            <a:endParaRPr lang="en-US" altLang="zh-CN" sz="1200">
              <a:latin typeface="Arial" charset="0"/>
            </a:endParaRPr>
          </a:p>
        </p:txBody>
      </p:sp>
      <p:sp>
        <p:nvSpPr>
          <p:cNvPr id="4096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883852" y="8684826"/>
            <a:ext cx="2972547" cy="45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r" eaLnBrk="1" hangingPunct="1"/>
            <a:fld id="{E7188194-B542-4C3B-864E-BDABF4DDA618}" type="slidenum">
              <a:rPr lang="en-US" altLang="zh-CN" sz="1200">
                <a:latin typeface="Arial" charset="0"/>
              </a:rPr>
              <a:pPr algn="r" eaLnBrk="1" hangingPunct="1"/>
              <a:t>15</a:t>
            </a:fld>
            <a:endParaRPr lang="en-US" altLang="zh-CN" sz="1200">
              <a:latin typeface="Arial" charset="0"/>
            </a:endParaRPr>
          </a:p>
        </p:txBody>
      </p:sp>
      <p:sp>
        <p:nvSpPr>
          <p:cNvPr id="40963" name="Rectangle 2"/>
          <p:cNvSpPr>
            <a:spLocks noGrp="1" noRot="1" noChangeAspect="1" noChangeArrowheads="1" noTextEdit="1"/>
          </p:cNvSpPr>
          <p:nvPr>
            <p:ph type="sldImg"/>
          </p:nvPr>
        </p:nvSpPr>
        <p:spPr bwMode="auto">
          <a:xfrm>
            <a:off x="1143000"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1.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hyperlink" Target="http://photo.tlw.cn/5/JPEG640/087/151_200/DP151_L.htm" TargetMode="External"/><Relationship Id="rId3" Type="http://schemas.openxmlformats.org/officeDocument/2006/relationships/oleObject" Target="../embeddings/oleObject2.bin"/><Relationship Id="rId7" Type="http://schemas.openxmlformats.org/officeDocument/2006/relationships/hyperlink" Target="http://photo.tlw.cn/2/JPEG640/033/001_050/AH016_L.htm" TargetMode="External"/><Relationship Id="rId12" Type="http://schemas.openxmlformats.org/officeDocument/2006/relationships/image" Target="../media/image5.jpeg"/><Relationship Id="rId2" Type="http://schemas.openxmlformats.org/officeDocument/2006/relationships/slideMaster" Target="../slideMasters/slideMaster1.xml"/><Relationship Id="rId16" Type="http://schemas.openxmlformats.org/officeDocument/2006/relationships/image" Target="../media/image8.jpeg"/><Relationship Id="rId1" Type="http://schemas.openxmlformats.org/officeDocument/2006/relationships/vmlDrawing" Target="../drawings/vmlDrawing2.vml"/><Relationship Id="rId6" Type="http://schemas.openxmlformats.org/officeDocument/2006/relationships/image" Target="../media/image2.jpeg"/><Relationship Id="rId11" Type="http://schemas.openxmlformats.org/officeDocument/2006/relationships/hyperlink" Target="http://photo.tlw.cn/7/JPEG/Vol_113/ER147_L.htm" TargetMode="External"/><Relationship Id="rId5" Type="http://schemas.openxmlformats.org/officeDocument/2006/relationships/hyperlink" Target="http://photo.tlw.cn/7/JPEG/Vol_113/ER004_L.htm" TargetMode="External"/><Relationship Id="rId15" Type="http://schemas.openxmlformats.org/officeDocument/2006/relationships/image" Target="../media/image7.jpeg"/><Relationship Id="rId10" Type="http://schemas.openxmlformats.org/officeDocument/2006/relationships/image" Target="../media/image4.jpeg"/><Relationship Id="rId4" Type="http://schemas.openxmlformats.org/officeDocument/2006/relationships/image" Target="../media/image1.png"/><Relationship Id="rId9" Type="http://schemas.openxmlformats.org/officeDocument/2006/relationships/hyperlink" Target="http://photo.tlw.cn/7/JPEG/Vol_117/EV032_L.htm" TargetMode="External"/><Relationship Id="rId14" Type="http://schemas.openxmlformats.org/officeDocument/2006/relationships/image" Target="../media/image6.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hyperlink" Target="http://photo.tlw.cn/7/JPEG/Vol_113/ER004_L.htm" TargetMode="External"/><Relationship Id="rId13" Type="http://schemas.openxmlformats.org/officeDocument/2006/relationships/image" Target="../media/image14.jpeg"/><Relationship Id="rId18" Type="http://schemas.openxmlformats.org/officeDocument/2006/relationships/hyperlink" Target="http://photo.tlw.cn/5/JPEG640/087/151_200/DP151_L.htm" TargetMode="External"/><Relationship Id="rId3" Type="http://schemas.openxmlformats.org/officeDocument/2006/relationships/image" Target="../media/image9.jpeg"/><Relationship Id="rId21" Type="http://schemas.openxmlformats.org/officeDocument/2006/relationships/image" Target="../media/image4.jpeg"/><Relationship Id="rId7" Type="http://schemas.openxmlformats.org/officeDocument/2006/relationships/image" Target="../media/image12.jpeg"/><Relationship Id="rId12" Type="http://schemas.openxmlformats.org/officeDocument/2006/relationships/hyperlink" Target="http://photo.tlw.cn/5/JPEG640/097/001_050/DZ006_L.htm" TargetMode="External"/><Relationship Id="rId17" Type="http://schemas.openxmlformats.org/officeDocument/2006/relationships/image" Target="../media/image5.jpeg"/><Relationship Id="rId2" Type="http://schemas.openxmlformats.org/officeDocument/2006/relationships/hyperlink" Target="http://photo.tlw.cn/7/JPEG/Vol_117/EV163_L.htm" TargetMode="External"/><Relationship Id="rId16" Type="http://schemas.openxmlformats.org/officeDocument/2006/relationships/hyperlink" Target="http://photo.tlw.cn/7/JPEG/Vol_113/ER147_L.htm" TargetMode="External"/><Relationship Id="rId20" Type="http://schemas.openxmlformats.org/officeDocument/2006/relationships/hyperlink" Target="http://photo.tlw.cn/7/JPEG/Vol_117/EV032_L.htm" TargetMode="External"/><Relationship Id="rId1" Type="http://schemas.openxmlformats.org/officeDocument/2006/relationships/slideMaster" Target="../slideMasters/slideMaster2.xml"/><Relationship Id="rId6" Type="http://schemas.openxmlformats.org/officeDocument/2006/relationships/hyperlink" Target="http://photo.tlw.cn/7/JPEG/Vol_126/FE088_L.htm" TargetMode="External"/><Relationship Id="rId11" Type="http://schemas.openxmlformats.org/officeDocument/2006/relationships/image" Target="../media/image13.jpeg"/><Relationship Id="rId5" Type="http://schemas.openxmlformats.org/officeDocument/2006/relationships/image" Target="../media/image11.jpeg"/><Relationship Id="rId15" Type="http://schemas.openxmlformats.org/officeDocument/2006/relationships/image" Target="../media/image3.jpeg"/><Relationship Id="rId10" Type="http://schemas.openxmlformats.org/officeDocument/2006/relationships/hyperlink" Target="http://photo.tlw.cn/5/JPEG640/087/151_200/DP172_L.htm" TargetMode="External"/><Relationship Id="rId19" Type="http://schemas.openxmlformats.org/officeDocument/2006/relationships/image" Target="../media/image6.jpeg"/><Relationship Id="rId4" Type="http://schemas.openxmlformats.org/officeDocument/2006/relationships/image" Target="../media/image10.jpeg"/><Relationship Id="rId9" Type="http://schemas.openxmlformats.org/officeDocument/2006/relationships/image" Target="../media/image2.jpeg"/><Relationship Id="rId14" Type="http://schemas.openxmlformats.org/officeDocument/2006/relationships/hyperlink" Target="http://photo.tlw.cn/2/JPEG640/033/001_050/AH016_L.ht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p:nvGrpSpPr>
        <p:grpSpPr bwMode="auto">
          <a:xfrm>
            <a:off x="0" y="-26988"/>
            <a:ext cx="9144000" cy="6884988"/>
            <a:chOff x="0" y="-17"/>
            <a:chExt cx="5760" cy="4337"/>
          </a:xfrm>
        </p:grpSpPr>
        <p:pic>
          <p:nvPicPr>
            <p:cNvPr id="3" name="Picture 1" descr="EV163_T">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30"/>
              <a:ext cx="544"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上标题"/>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64"/>
              <a:ext cx="576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AS_logo"/>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 y="-17"/>
              <a:ext cx="1927"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FE088_T">
              <a:hlinkClick r:id="rId6"/>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562" y="3425"/>
              <a:ext cx="1044"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ER004_T">
              <a:hlinkClick r:id="rId8"/>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3606"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DP172_T">
              <a:hlinkClick r:id="rId10"/>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150"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DZ006_T">
              <a:hlinkClick r:id="rId12"/>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216"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AH016_T">
              <a:hlinkClick r:id="rId14"/>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66" y="3425"/>
              <a:ext cx="952"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ER147_T">
              <a:hlinkClick r:id="rId16"/>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21"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DP151_T">
              <a:hlinkClick r:id="rId18"/>
            </p:cNvPr>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2018"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EV032_T">
              <a:hlinkClick r:id="rId20"/>
            </p:cNvPr>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4694"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sp>
        <p:nvSpPr>
          <p:cNvPr id="15" name="Rectangle 0"/>
          <p:cNvSpPr>
            <a:spLocks noChangeArrowheads="1"/>
          </p:cNvSpPr>
          <p:nvPr/>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extLst>
      <p:ext uri="{BB962C8B-B14F-4D97-AF65-F5344CB8AC3E}">
        <p14:creationId xmlns:p14="http://schemas.microsoft.com/office/powerpoint/2010/main" val="4170187117"/>
      </p:ext>
    </p:extLst>
  </p:cSld>
  <p:clrMapOvr>
    <a:masterClrMapping/>
  </p:clrMapOvr>
  <p:transition>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64902648"/>
      </p:ext>
    </p:extLst>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70205880"/>
      </p:ext>
    </p:extLst>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4"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pSp>
        <p:nvGrpSpPr>
          <p:cNvPr id="5" name="Group 4"/>
          <p:cNvGrpSpPr>
            <a:grpSpLocks/>
          </p:cNvGrpSpPr>
          <p:nvPr/>
        </p:nvGrpSpPr>
        <p:grpSpPr bwMode="auto">
          <a:xfrm>
            <a:off x="468313" y="1916113"/>
            <a:ext cx="8458200" cy="4572000"/>
            <a:chOff x="144" y="480"/>
            <a:chExt cx="5424" cy="3840"/>
          </a:xfrm>
        </p:grpSpPr>
        <p:sp>
          <p:nvSpPr>
            <p:cNvPr id="6"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9"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1"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2"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3"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4"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5"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6"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7"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8"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9"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0"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1"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2"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3"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4"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5"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6"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7"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8"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9"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0"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1"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2"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3"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34"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35"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2070" name="Image" r:id="rId3" imgW="11881398" imgH="3303918" progId="">
                  <p:embed/>
                </p:oleObj>
              </mc:Choice>
              <mc:Fallback>
                <p:oleObj name="Image" r:id="rId3" imgW="11881398" imgH="3303918"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6" name="Line 42"/>
          <p:cNvSpPr>
            <a:spLocks noChangeShapeType="1"/>
          </p:cNvSpPr>
          <p:nvPr/>
        </p:nvSpPr>
        <p:spPr bwMode="auto">
          <a:xfrm>
            <a:off x="323850" y="6524625"/>
            <a:ext cx="8640763" cy="0"/>
          </a:xfrm>
          <a:prstGeom prst="line">
            <a:avLst/>
          </a:prstGeom>
          <a:noFill/>
          <a:ln w="38100">
            <a:pattFill prst="smCheck">
              <a:fgClr>
                <a:srgbClr val="FF3300"/>
              </a:fgClr>
              <a:bgClr>
                <a:srgbClr val="FFFF00"/>
              </a:bgClr>
            </a:patt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Text Box 45"/>
          <p:cNvSpPr txBox="1">
            <a:spLocks noChangeArrowheads="1"/>
          </p:cNvSpPr>
          <p:nvPr/>
        </p:nvSpPr>
        <p:spPr bwMode="auto">
          <a:xfrm>
            <a:off x="323850" y="6538913"/>
            <a:ext cx="431800" cy="274637"/>
          </a:xfrm>
          <a:prstGeom prst="rect">
            <a:avLst/>
          </a:prstGeom>
          <a:noFill/>
          <a:ln>
            <a:noFill/>
          </a:ln>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defRPr/>
            </a:pPr>
            <a:fld id="{46AFDC48-CCEE-4202-A98D-060E50145057}" type="slidenum">
              <a:rPr lang="en-US" altLang="zh-CN" sz="1200" smtClean="0">
                <a:solidFill>
                  <a:schemeClr val="accent2"/>
                </a:solidFill>
              </a:rPr>
              <a:pPr eaLnBrk="1" hangingPunct="1">
                <a:spcBef>
                  <a:spcPct val="50000"/>
                </a:spcBef>
                <a:defRPr/>
              </a:pPr>
              <a:t>‹#›</a:t>
            </a:fld>
            <a:endParaRPr lang="en-US" altLang="zh-CN" sz="1200" smtClean="0">
              <a:solidFill>
                <a:schemeClr val="accent2"/>
              </a:solidFill>
            </a:endParaRPr>
          </a:p>
        </p:txBody>
      </p:sp>
      <p:pic>
        <p:nvPicPr>
          <p:cNvPr id="38" name="Picture 46" descr="ER004_T">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47" descr="AH016_T">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48" descr="EV032_T">
            <a:hlinkClick r:id="rId9"/>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 name="Picture 51" descr="ER147_T">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52" descr="DP151_T">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1031" descr="gseabor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1032" descr="optics1"/>
          <p:cNvPicPr preferRelativeResize="0">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1039"/>
          <p:cNvSpPr txBox="1">
            <a:spLocks noChangeArrowheads="1"/>
          </p:cNvSpPr>
          <p:nvPr/>
        </p:nvSpPr>
        <p:spPr bwMode="auto">
          <a:xfrm>
            <a:off x="4643438" y="6524625"/>
            <a:ext cx="4452937" cy="336550"/>
          </a:xfrm>
          <a:prstGeom prst="rect">
            <a:avLst/>
          </a:prstGeom>
          <a:noFill/>
          <a:ln>
            <a:noFill/>
          </a:ln>
          <a:extLst/>
        </p:spPr>
        <p:txBody>
          <a:bodyPr wrap="none">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defRPr/>
            </a:pPr>
            <a:r>
              <a:rPr lang="zh-CN" altLang="en-US" sz="1600" smtClean="0">
                <a:solidFill>
                  <a:srgbClr val="5F5F5F"/>
                </a:solidFill>
                <a:ea typeface="华文行楷" pitchFamily="2" charset="-122"/>
              </a:rPr>
              <a:t>先导专项</a:t>
            </a:r>
            <a:r>
              <a:rPr lang="zh-CN" altLang="en-US" sz="1600" smtClean="0">
                <a:solidFill>
                  <a:srgbClr val="5F5F5F"/>
                </a:solidFill>
                <a:ea typeface="仿宋" pitchFamily="49" charset="-122"/>
              </a:rPr>
              <a:t>：</a:t>
            </a:r>
            <a:r>
              <a:rPr lang="zh-CN" altLang="en-US" sz="1600" smtClean="0">
                <a:solidFill>
                  <a:srgbClr val="5F5F5F"/>
                </a:solidFill>
                <a:ea typeface="华文行楷" pitchFamily="2" charset="-122"/>
              </a:rPr>
              <a:t>面向感知中国的新一代信息技术研究</a:t>
            </a:r>
          </a:p>
        </p:txBody>
      </p:sp>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a:prstGeom prst="rect">
            <a:avLst/>
          </a:prstGeom>
        </p:spPr>
        <p:txBody>
          <a:bodyPr/>
          <a:lstStyle/>
          <a:p>
            <a:pPr lvl="0"/>
            <a:r>
              <a:rPr lang="zh-CN" altLang="en-US" noProof="0" smtClean="0"/>
              <a:t>单击图标添加表格</a:t>
            </a:r>
            <a:endParaRPr lang="zh-CN" altLang="en-US" noProof="0"/>
          </a:p>
        </p:txBody>
      </p:sp>
      <p:sp>
        <p:nvSpPr>
          <p:cNvPr id="46"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fld id="{530820CF-B880-4189-942D-D702A7CBA730}" type="datetimeFigureOut">
              <a:rPr lang="zh-CN" altLang="en-US" smtClean="0"/>
              <a:t>2012-6-24</a:t>
            </a:fld>
            <a:endParaRPr lang="zh-CN" altLang="en-US"/>
          </a:p>
        </p:txBody>
      </p:sp>
      <p:sp>
        <p:nvSpPr>
          <p:cNvPr id="47"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endParaRPr lang="zh-CN" altLang="en-US"/>
          </a:p>
        </p:txBody>
      </p:sp>
      <p:sp>
        <p:nvSpPr>
          <p:cNvPr id="48"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45737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530820CF-B880-4189-942D-D702A7CBA730}" type="datetimeFigureOut">
              <a:rPr lang="zh-CN" altLang="en-US" smtClean="0"/>
              <a:t>2012-6-24</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0"/>
          <p:cNvGrpSpPr>
            <a:grpSpLocks/>
          </p:cNvGrpSpPr>
          <p:nvPr userDrawn="1"/>
        </p:nvGrpSpPr>
        <p:grpSpPr bwMode="auto">
          <a:xfrm>
            <a:off x="0" y="-26988"/>
            <a:ext cx="9144000" cy="6884988"/>
            <a:chOff x="0" y="-17"/>
            <a:chExt cx="5760" cy="4337"/>
          </a:xfrm>
        </p:grpSpPr>
        <p:pic>
          <p:nvPicPr>
            <p:cNvPr id="3" name="Picture 1" descr="EV163_T">
              <a:hlinkClick r:id="rId2"/>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30"/>
              <a:ext cx="544"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上标题"/>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164"/>
              <a:ext cx="576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CAS_logo"/>
            <p:cNvPicPr>
              <a:picLocks noChangeAspect="1" noChangeArrowheads="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 y="-17"/>
              <a:ext cx="1927" cy="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FE088_T">
              <a:hlinkClick r:id="rId6"/>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562" y="3425"/>
              <a:ext cx="1044"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ER004_T">
              <a:hlinkClick r:id="rId8"/>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3606"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DP172_T">
              <a:hlinkClick r:id="rId10"/>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4150"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DZ006_T">
              <a:hlinkClick r:id="rId12"/>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5216"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AH016_T">
              <a:hlinkClick r:id="rId14"/>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66" y="3425"/>
              <a:ext cx="952"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ER147_T">
              <a:hlinkClick r:id="rId16"/>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521" y="3425"/>
              <a:ext cx="545"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0" descr="DP151_T">
              <a:hlinkClick r:id="rId18"/>
            </p:cNvPr>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2018"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EV032_T">
              <a:hlinkClick r:id="rId20"/>
            </p:cNvPr>
            <p:cNvPicPr>
              <a:picLocks noChangeAspect="1" noChangeArrowheads="1"/>
            </p:cNvPicPr>
            <p:nvPr userDrawn="1"/>
          </p:nvPicPr>
          <p:blipFill>
            <a:blip r:embed="rId21">
              <a:extLst>
                <a:ext uri="{28A0092B-C50C-407E-A947-70E740481C1C}">
                  <a14:useLocalDpi xmlns:a14="http://schemas.microsoft.com/office/drawing/2010/main" val="0"/>
                </a:ext>
              </a:extLst>
            </a:blip>
            <a:srcRect/>
            <a:stretch>
              <a:fillRect/>
            </a:stretch>
          </p:blipFill>
          <p:spPr bwMode="auto">
            <a:xfrm>
              <a:off x="4694" y="3425"/>
              <a:ext cx="544" cy="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p:cNvSpPr>
              <a:spLocks noChangeArrowheads="1"/>
            </p:cNvSpPr>
            <p:nvPr userDrawn="1"/>
          </p:nvSpPr>
          <p:spPr bwMode="auto">
            <a:xfrm>
              <a:off x="0" y="4139"/>
              <a:ext cx="5760" cy="181"/>
            </a:xfrm>
            <a:prstGeom prst="rect">
              <a:avLst/>
            </a:prstGeom>
            <a:gradFill rotWithShape="1">
              <a:gsLst>
                <a:gs pos="0">
                  <a:schemeClr val="bg1"/>
                </a:gs>
                <a:gs pos="100000">
                  <a:srgbClr val="BCD4E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grpSp>
      <p:sp>
        <p:nvSpPr>
          <p:cNvPr id="15" name="Rectangle 0"/>
          <p:cNvSpPr>
            <a:spLocks noChangeArrowheads="1"/>
          </p:cNvSpPr>
          <p:nvPr userDrawn="1"/>
        </p:nvSpPr>
        <p:spPr bwMode="auto">
          <a:xfrm>
            <a:off x="1187450" y="979488"/>
            <a:ext cx="795655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838753723"/>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65775120"/>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333122570"/>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37586535"/>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69092854"/>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090168339"/>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61297145"/>
      </p:ext>
    </p:extLst>
  </p:cSld>
  <p:clrMapOvr>
    <a:masterClrMapping/>
  </p:clrMapOvr>
  <p:transition>
    <p:pull dir="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262491"/>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100378005"/>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759825862"/>
      </p:ext>
    </p:extLst>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95289702"/>
      </p:ext>
    </p:extLst>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75120574"/>
      </p:ext>
    </p:extLst>
  </p:cSld>
  <p:clrMapOvr>
    <a:masterClrMapping/>
  </p:clrMapOvr>
  <p:transition>
    <p:pull dir="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5167"/>
            <a:ext cx="8229600" cy="677316"/>
          </a:xfrm>
          <a:prstGeom prst="rect">
            <a:avLst/>
          </a:prstGeom>
        </p:spPr>
        <p:txBody>
          <a:bodyPr anchor="ctr"/>
          <a:lstStyle>
            <a:lvl1pPr algn="l">
              <a:defRPr/>
            </a:lvl1pPr>
          </a:lstStyle>
          <a:p>
            <a:r>
              <a:rPr lang="zh-CN" altLang="en-US" smtClean="0"/>
              <a:t>单击此处编辑母版标题样式</a:t>
            </a:r>
            <a:endParaRPr lang="zh-CN" altLang="en-US"/>
          </a:p>
        </p:txBody>
      </p:sp>
    </p:spTree>
    <p:extLst>
      <p:ext uri="{BB962C8B-B14F-4D97-AF65-F5344CB8AC3E}">
        <p14:creationId xmlns:p14="http://schemas.microsoft.com/office/powerpoint/2010/main" val="4044738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20310344"/>
      </p:ext>
    </p:extLst>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767156676"/>
      </p:ext>
    </p:extLst>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67900826"/>
      </p:ext>
    </p:extLst>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04676962"/>
      </p:ext>
    </p:extLst>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764650"/>
      </p:ext>
    </p:extLst>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048290390"/>
      </p:ext>
    </p:extLst>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18317066"/>
      </p:ext>
    </p:extLst>
  </p:cSld>
  <p:clrMapOvr>
    <a:masterClrMapping/>
  </p:clrMapOvr>
  <p:transition>
    <p:pull dir="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hyperlink" Target="http://photo.tlw.cn/7/JPEG/Vol_113/ER004_L.htm" TargetMode="External"/><Relationship Id="rId26" Type="http://schemas.openxmlformats.org/officeDocument/2006/relationships/hyperlink" Target="http://photo.tlw.cn/5/JPEG640/087/151_200/DP151_L.htm" TargetMode="External"/><Relationship Id="rId3" Type="http://schemas.openxmlformats.org/officeDocument/2006/relationships/slideLayout" Target="../slideLayouts/slideLayout3.xml"/><Relationship Id="rId21"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5" Type="http://schemas.openxmlformats.org/officeDocument/2006/relationships/image" Target="../media/image5.jpeg"/><Relationship Id="rId2" Type="http://schemas.openxmlformats.org/officeDocument/2006/relationships/slideLayout" Target="../slideLayouts/slideLayout2.xml"/><Relationship Id="rId16" Type="http://schemas.openxmlformats.org/officeDocument/2006/relationships/oleObject" Target="../embeddings/oleObject1.bin"/><Relationship Id="rId20" Type="http://schemas.openxmlformats.org/officeDocument/2006/relationships/hyperlink" Target="http://photo.tlw.cn/2/JPEG640/033/001_050/AH016_L.htm" TargetMode="External"/><Relationship Id="rId29"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hyperlink" Target="http://photo.tlw.cn/7/JPEG/Vol_113/ER147_L.htm" TargetMode="External"/><Relationship Id="rId5" Type="http://schemas.openxmlformats.org/officeDocument/2006/relationships/slideLayout" Target="../slideLayouts/slideLayout5.xml"/><Relationship Id="rId15" Type="http://schemas.openxmlformats.org/officeDocument/2006/relationships/vmlDrawing" Target="../drawings/vmlDrawing1.vml"/><Relationship Id="rId23" Type="http://schemas.openxmlformats.org/officeDocument/2006/relationships/image" Target="../media/image4.jpeg"/><Relationship Id="rId28" Type="http://schemas.openxmlformats.org/officeDocument/2006/relationships/image" Target="../media/image7.jpeg"/><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22" Type="http://schemas.openxmlformats.org/officeDocument/2006/relationships/hyperlink" Target="http://photo.tlw.cn/7/JPEG/Vol_117/EV032_L.htm" TargetMode="External"/><Relationship Id="rId27" Type="http://schemas.openxmlformats.org/officeDocument/2006/relationships/image" Target="../media/image6.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18" Type="http://schemas.openxmlformats.org/officeDocument/2006/relationships/image" Target="../media/image2.jpeg"/><Relationship Id="rId26" Type="http://schemas.openxmlformats.org/officeDocument/2006/relationships/image" Target="../media/image6.jpeg"/><Relationship Id="rId3" Type="http://schemas.openxmlformats.org/officeDocument/2006/relationships/slideLayout" Target="../slideLayouts/slideLayout16.xml"/><Relationship Id="rId21" Type="http://schemas.openxmlformats.org/officeDocument/2006/relationships/hyperlink" Target="http://photo.tlw.cn/7/JPEG/Vol_117/EV032_L.htm" TargetMode="Externa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hyperlink" Target="http://photo.tlw.cn/7/JPEG/Vol_113/ER004_L.htm" TargetMode="External"/><Relationship Id="rId25" Type="http://schemas.openxmlformats.org/officeDocument/2006/relationships/hyperlink" Target="http://photo.tlw.cn/5/JPEG640/087/151_200/DP151_L.htm" TargetMode="External"/><Relationship Id="rId2" Type="http://schemas.openxmlformats.org/officeDocument/2006/relationships/slideLayout" Target="../slideLayouts/slideLayout15.xml"/><Relationship Id="rId16" Type="http://schemas.openxmlformats.org/officeDocument/2006/relationships/image" Target="../media/image1.png"/><Relationship Id="rId20" Type="http://schemas.openxmlformats.org/officeDocument/2006/relationships/image" Target="../media/image3.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image" Target="../media/image5.jpeg"/><Relationship Id="rId5" Type="http://schemas.openxmlformats.org/officeDocument/2006/relationships/slideLayout" Target="../slideLayouts/slideLayout18.xml"/><Relationship Id="rId15" Type="http://schemas.openxmlformats.org/officeDocument/2006/relationships/oleObject" Target="../embeddings/oleObject3.bin"/><Relationship Id="rId23" Type="http://schemas.openxmlformats.org/officeDocument/2006/relationships/hyperlink" Target="http://photo.tlw.cn/7/JPEG/Vol_113/ER147_L.htm" TargetMode="External"/><Relationship Id="rId28" Type="http://schemas.openxmlformats.org/officeDocument/2006/relationships/image" Target="../media/image8.jpeg"/><Relationship Id="rId10" Type="http://schemas.openxmlformats.org/officeDocument/2006/relationships/slideLayout" Target="../slideLayouts/slideLayout23.xml"/><Relationship Id="rId19" Type="http://schemas.openxmlformats.org/officeDocument/2006/relationships/hyperlink" Target="http://photo.tlw.cn/2/JPEG640/033/001_050/AH016_L.htm" TargetMode="Externa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vmlDrawing" Target="../drawings/vmlDrawing3.vml"/><Relationship Id="rId22" Type="http://schemas.openxmlformats.org/officeDocument/2006/relationships/image" Target="../media/image4.jpeg"/><Relationship Id="rId27" Type="http://schemas.openxmlformats.org/officeDocument/2006/relationships/image" Target="../media/image7.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chemeClr val="accent2"/>
              </a:solidFill>
              <a:latin typeface="华文隶书" pitchFamily="2" charset="-122"/>
              <a:ea typeface="华文隶书" pitchFamily="2" charset="-122"/>
            </a:endParaRPr>
          </a:p>
        </p:txBody>
      </p:sp>
      <p:graphicFrame>
        <p:nvGraphicFramePr>
          <p:cNvPr id="1027"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1046" name="Image" r:id="rId16" imgW="11881398" imgH="3303918" progId="">
                  <p:embed/>
                </p:oleObj>
              </mc:Choice>
              <mc:Fallback>
                <p:oleObj name="Image" r:id="rId16" imgW="11881398" imgH="3303918"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8" name="Line 42"/>
          <p:cNvSpPr>
            <a:spLocks noChangeShapeType="1"/>
          </p:cNvSpPr>
          <p:nvPr/>
        </p:nvSpPr>
        <p:spPr bwMode="auto">
          <a:xfrm>
            <a:off x="323850" y="6524625"/>
            <a:ext cx="8640763" cy="0"/>
          </a:xfrm>
          <a:prstGeom prst="line">
            <a:avLst/>
          </a:prstGeom>
          <a:noFill/>
          <a:ln w="38100">
            <a:pattFill prst="smCheck">
              <a:fgClr>
                <a:srgbClr val="FF3300"/>
              </a:fgClr>
              <a:bgClr>
                <a:srgbClr val="FFFF00"/>
              </a:bgClr>
            </a:patt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29" name="Text Box 45"/>
          <p:cNvSpPr txBox="1">
            <a:spLocks noChangeArrowheads="1"/>
          </p:cNvSpPr>
          <p:nvPr/>
        </p:nvSpPr>
        <p:spPr bwMode="auto">
          <a:xfrm>
            <a:off x="323850" y="6538913"/>
            <a:ext cx="431800" cy="274637"/>
          </a:xfrm>
          <a:prstGeom prst="rect">
            <a:avLst/>
          </a:prstGeom>
          <a:noFill/>
          <a:ln>
            <a:noFill/>
          </a:ln>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defRPr/>
            </a:pPr>
            <a:fld id="{51F332A4-3887-4F89-812E-C1CC47325417}" type="slidenum">
              <a:rPr lang="en-US" altLang="zh-CN" sz="1200" smtClean="0">
                <a:solidFill>
                  <a:schemeClr val="accent2"/>
                </a:solidFill>
              </a:rPr>
              <a:pPr eaLnBrk="1" hangingPunct="1">
                <a:spcBef>
                  <a:spcPct val="50000"/>
                </a:spcBef>
                <a:defRPr/>
              </a:pPr>
              <a:t>‹#›</a:t>
            </a:fld>
            <a:endParaRPr lang="en-US" altLang="zh-CN" sz="1200" dirty="0" smtClean="0">
              <a:solidFill>
                <a:schemeClr val="accent2"/>
              </a:solidFill>
            </a:endParaRPr>
          </a:p>
        </p:txBody>
      </p:sp>
      <p:pic>
        <p:nvPicPr>
          <p:cNvPr id="1030" name="Picture 46" descr="ER004_T">
            <a:hlinkClick r:id="rId18"/>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47" descr="AH016_T">
            <a:hlinkClick r:id="rId20"/>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48" descr="EV032_T">
            <a:hlinkClick r:id="rId22"/>
          </p:cNvPr>
          <p:cNvPicPr preferRelativeResize="0">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1" descr="ER147_T">
            <a:hlinkClick r:id="rId24"/>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52" descr="DP151_T">
            <a:hlinkClick r:id="rId26"/>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031" descr="gseaborg"/>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32" descr="optics1"/>
          <p:cNvPicPr preferRelativeResize="0">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ransition>
    <p:pull dir="ru"/>
  </p:transition>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8"/>
          <p:cNvSpPr>
            <a:spLocks noChangeArrowheads="1"/>
          </p:cNvSpPr>
          <p:nvPr/>
        </p:nvSpPr>
        <p:spPr bwMode="auto">
          <a:xfrm>
            <a:off x="2122488" y="0"/>
            <a:ext cx="3241675" cy="539750"/>
          </a:xfrm>
          <a:prstGeom prst="rect">
            <a:avLst/>
          </a:prstGeom>
          <a:gradFill rotWithShape="1">
            <a:gsLst>
              <a:gs pos="0">
                <a:srgbClr val="FFFFFF">
                  <a:alpha val="48000"/>
                </a:srgbClr>
              </a:gs>
              <a:gs pos="100000">
                <a:srgbClr val="0066FF">
                  <a:alpha val="7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zh-CN" altLang="zh-CN">
              <a:solidFill>
                <a:srgbClr val="3333CC"/>
              </a:solidFill>
              <a:latin typeface="华文隶书" pitchFamily="2" charset="-122"/>
              <a:ea typeface="华文隶书" pitchFamily="2" charset="-122"/>
            </a:endParaRPr>
          </a:p>
        </p:txBody>
      </p:sp>
      <p:grpSp>
        <p:nvGrpSpPr>
          <p:cNvPr id="2051" name="Group 4"/>
          <p:cNvGrpSpPr>
            <a:grpSpLocks/>
          </p:cNvGrpSpPr>
          <p:nvPr/>
        </p:nvGrpSpPr>
        <p:grpSpPr bwMode="auto">
          <a:xfrm>
            <a:off x="468313" y="1916113"/>
            <a:ext cx="8458200" cy="4572000"/>
            <a:chOff x="144" y="480"/>
            <a:chExt cx="5424" cy="3840"/>
          </a:xfrm>
        </p:grpSpPr>
        <p:sp>
          <p:nvSpPr>
            <p:cNvPr id="2062" name="Rectangle 5"/>
            <p:cNvSpPr>
              <a:spLocks noChangeArrowheads="1"/>
            </p:cNvSpPr>
            <p:nvPr/>
          </p:nvSpPr>
          <p:spPr bwMode="auto">
            <a:xfrm>
              <a:off x="5520" y="480"/>
              <a:ext cx="48" cy="38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63" name="Rectangle 6"/>
            <p:cNvSpPr>
              <a:spLocks noChangeArrowheads="1"/>
            </p:cNvSpPr>
            <p:nvPr/>
          </p:nvSpPr>
          <p:spPr bwMode="auto">
            <a:xfrm>
              <a:off x="5328" y="768"/>
              <a:ext cx="48" cy="35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64" name="Rectangle 7"/>
            <p:cNvSpPr>
              <a:spLocks noChangeArrowheads="1"/>
            </p:cNvSpPr>
            <p:nvPr/>
          </p:nvSpPr>
          <p:spPr bwMode="auto">
            <a:xfrm>
              <a:off x="5136" y="1056"/>
              <a:ext cx="48" cy="32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65" name="Rectangle 8"/>
            <p:cNvSpPr>
              <a:spLocks noChangeArrowheads="1"/>
            </p:cNvSpPr>
            <p:nvPr/>
          </p:nvSpPr>
          <p:spPr bwMode="auto">
            <a:xfrm>
              <a:off x="4944" y="1296"/>
              <a:ext cx="48" cy="30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66" name="Rectangle 9"/>
            <p:cNvSpPr>
              <a:spLocks noChangeArrowheads="1"/>
            </p:cNvSpPr>
            <p:nvPr/>
          </p:nvSpPr>
          <p:spPr bwMode="auto">
            <a:xfrm>
              <a:off x="4752" y="1536"/>
              <a:ext cx="54" cy="27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67" name="Rectangle 10"/>
            <p:cNvSpPr>
              <a:spLocks noChangeArrowheads="1"/>
            </p:cNvSpPr>
            <p:nvPr/>
          </p:nvSpPr>
          <p:spPr bwMode="auto">
            <a:xfrm>
              <a:off x="4560" y="1584"/>
              <a:ext cx="48" cy="273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68" name="Rectangle 11"/>
            <p:cNvSpPr>
              <a:spLocks noChangeArrowheads="1"/>
            </p:cNvSpPr>
            <p:nvPr/>
          </p:nvSpPr>
          <p:spPr bwMode="auto">
            <a:xfrm>
              <a:off x="4368" y="1680"/>
              <a:ext cx="48" cy="26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69" name="Rectangle 12"/>
            <p:cNvSpPr>
              <a:spLocks noChangeArrowheads="1"/>
            </p:cNvSpPr>
            <p:nvPr/>
          </p:nvSpPr>
          <p:spPr bwMode="auto">
            <a:xfrm>
              <a:off x="4176" y="1920"/>
              <a:ext cx="48" cy="240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70" name="Rectangle 13"/>
            <p:cNvSpPr>
              <a:spLocks noChangeArrowheads="1"/>
            </p:cNvSpPr>
            <p:nvPr/>
          </p:nvSpPr>
          <p:spPr bwMode="auto">
            <a:xfrm>
              <a:off x="3984" y="2112"/>
              <a:ext cx="48" cy="220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71" name="Rectangle 14"/>
            <p:cNvSpPr>
              <a:spLocks noChangeArrowheads="1"/>
            </p:cNvSpPr>
            <p:nvPr/>
          </p:nvSpPr>
          <p:spPr bwMode="auto">
            <a:xfrm>
              <a:off x="3792" y="2256"/>
              <a:ext cx="53" cy="206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72" name="Rectangle 15"/>
            <p:cNvSpPr>
              <a:spLocks noChangeArrowheads="1"/>
            </p:cNvSpPr>
            <p:nvPr/>
          </p:nvSpPr>
          <p:spPr bwMode="auto">
            <a:xfrm>
              <a:off x="3600" y="2448"/>
              <a:ext cx="48" cy="18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73" name="Rectangle 16"/>
            <p:cNvSpPr>
              <a:spLocks noChangeArrowheads="1"/>
            </p:cNvSpPr>
            <p:nvPr/>
          </p:nvSpPr>
          <p:spPr bwMode="auto">
            <a:xfrm>
              <a:off x="3408" y="2592"/>
              <a:ext cx="48" cy="17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74" name="Rectangle 17"/>
            <p:cNvSpPr>
              <a:spLocks noChangeArrowheads="1"/>
            </p:cNvSpPr>
            <p:nvPr/>
          </p:nvSpPr>
          <p:spPr bwMode="auto">
            <a:xfrm>
              <a:off x="3216" y="2736"/>
              <a:ext cx="48" cy="158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75" name="Rectangle 18"/>
            <p:cNvSpPr>
              <a:spLocks noChangeArrowheads="1"/>
            </p:cNvSpPr>
            <p:nvPr/>
          </p:nvSpPr>
          <p:spPr bwMode="auto">
            <a:xfrm>
              <a:off x="3024" y="2880"/>
              <a:ext cx="48" cy="144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76" name="Rectangle 19"/>
            <p:cNvSpPr>
              <a:spLocks noChangeArrowheads="1"/>
            </p:cNvSpPr>
            <p:nvPr/>
          </p:nvSpPr>
          <p:spPr bwMode="auto">
            <a:xfrm>
              <a:off x="2832" y="2976"/>
              <a:ext cx="53" cy="134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77" name="Rectangle 20"/>
            <p:cNvSpPr>
              <a:spLocks noChangeArrowheads="1"/>
            </p:cNvSpPr>
            <p:nvPr/>
          </p:nvSpPr>
          <p:spPr bwMode="auto">
            <a:xfrm>
              <a:off x="2640" y="3072"/>
              <a:ext cx="48" cy="124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78" name="Rectangle 21"/>
            <p:cNvSpPr>
              <a:spLocks noChangeArrowheads="1"/>
            </p:cNvSpPr>
            <p:nvPr/>
          </p:nvSpPr>
          <p:spPr bwMode="auto">
            <a:xfrm>
              <a:off x="2448" y="3168"/>
              <a:ext cx="48" cy="115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79" name="Rectangle 22"/>
            <p:cNvSpPr>
              <a:spLocks noChangeArrowheads="1"/>
            </p:cNvSpPr>
            <p:nvPr/>
          </p:nvSpPr>
          <p:spPr bwMode="auto">
            <a:xfrm>
              <a:off x="2256" y="3264"/>
              <a:ext cx="48" cy="105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80" name="Rectangle 23"/>
            <p:cNvSpPr>
              <a:spLocks noChangeArrowheads="1"/>
            </p:cNvSpPr>
            <p:nvPr/>
          </p:nvSpPr>
          <p:spPr bwMode="auto">
            <a:xfrm>
              <a:off x="2064" y="3360"/>
              <a:ext cx="48" cy="96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81" name="Rectangle 24"/>
            <p:cNvSpPr>
              <a:spLocks noChangeArrowheads="1"/>
            </p:cNvSpPr>
            <p:nvPr/>
          </p:nvSpPr>
          <p:spPr bwMode="auto">
            <a:xfrm>
              <a:off x="1872" y="3408"/>
              <a:ext cx="52" cy="91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82" name="Rectangle 25"/>
            <p:cNvSpPr>
              <a:spLocks noChangeArrowheads="1"/>
            </p:cNvSpPr>
            <p:nvPr/>
          </p:nvSpPr>
          <p:spPr bwMode="auto">
            <a:xfrm>
              <a:off x="1680" y="3504"/>
              <a:ext cx="48" cy="81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83" name="Rectangle 26"/>
            <p:cNvSpPr>
              <a:spLocks noChangeArrowheads="1"/>
            </p:cNvSpPr>
            <p:nvPr/>
          </p:nvSpPr>
          <p:spPr bwMode="auto">
            <a:xfrm>
              <a:off x="1488" y="3600"/>
              <a:ext cx="48" cy="720"/>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84" name="Rectangle 27"/>
            <p:cNvSpPr>
              <a:spLocks noChangeArrowheads="1"/>
            </p:cNvSpPr>
            <p:nvPr/>
          </p:nvSpPr>
          <p:spPr bwMode="auto">
            <a:xfrm>
              <a:off x="1296" y="3648"/>
              <a:ext cx="48" cy="6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85" name="Rectangle 28"/>
            <p:cNvSpPr>
              <a:spLocks noChangeArrowheads="1"/>
            </p:cNvSpPr>
            <p:nvPr/>
          </p:nvSpPr>
          <p:spPr bwMode="auto">
            <a:xfrm>
              <a:off x="1104" y="3744"/>
              <a:ext cx="48"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86" name="Rectangle 29"/>
            <p:cNvSpPr>
              <a:spLocks noChangeArrowheads="1"/>
            </p:cNvSpPr>
            <p:nvPr/>
          </p:nvSpPr>
          <p:spPr bwMode="auto">
            <a:xfrm>
              <a:off x="912" y="3744"/>
              <a:ext cx="52" cy="572"/>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87" name="Rectangle 30"/>
            <p:cNvSpPr>
              <a:spLocks noChangeArrowheads="1"/>
            </p:cNvSpPr>
            <p:nvPr/>
          </p:nvSpPr>
          <p:spPr bwMode="auto">
            <a:xfrm>
              <a:off x="720" y="3792"/>
              <a:ext cx="48" cy="524"/>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88" name="Rectangle 31"/>
            <p:cNvSpPr>
              <a:spLocks noChangeArrowheads="1"/>
            </p:cNvSpPr>
            <p:nvPr/>
          </p:nvSpPr>
          <p:spPr bwMode="auto">
            <a:xfrm flipH="1">
              <a:off x="528" y="3840"/>
              <a:ext cx="48" cy="476"/>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2089" name="Rectangle 32"/>
            <p:cNvSpPr>
              <a:spLocks noChangeArrowheads="1"/>
            </p:cNvSpPr>
            <p:nvPr/>
          </p:nvSpPr>
          <p:spPr bwMode="auto">
            <a:xfrm flipH="1">
              <a:off x="336" y="3888"/>
              <a:ext cx="48" cy="428"/>
            </a:xfrm>
            <a:prstGeom prst="rect">
              <a:avLst/>
            </a:prstGeom>
            <a:gradFill rotWithShape="0">
              <a:gsLst>
                <a:gs pos="0">
                  <a:srgbClr val="FFFFFF"/>
                </a:gs>
                <a:gs pos="100000">
                  <a:srgbClr val="CCE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solidFill>
                  <a:srgbClr val="000000"/>
                </a:solidFill>
              </a:endParaRPr>
            </a:p>
          </p:txBody>
        </p:sp>
        <p:sp>
          <p:nvSpPr>
            <p:cNvPr id="780321" name="Rectangle 33"/>
            <p:cNvSpPr>
              <a:spLocks noChangeArrowheads="1"/>
            </p:cNvSpPr>
            <p:nvPr/>
          </p:nvSpPr>
          <p:spPr bwMode="auto">
            <a:xfrm flipH="1">
              <a:off x="144" y="3888"/>
              <a:ext cx="48" cy="428"/>
            </a:xfrm>
            <a:prstGeom prst="rect">
              <a:avLst/>
            </a:prstGeom>
            <a:gradFill rotWithShape="0">
              <a:gsLst>
                <a:gs pos="0">
                  <a:srgbClr val="CCECFF">
                    <a:gamma/>
                    <a:tint val="0"/>
                    <a:invGamma/>
                  </a:srgbClr>
                </a:gs>
                <a:gs pos="100000">
                  <a:srgbClr val="CCECFF"/>
                </a:gs>
              </a:gsLst>
              <a:lin ang="5400000" scaled="1"/>
            </a:gradFill>
            <a:ln w="9525">
              <a:noFill/>
              <a:miter lim="800000"/>
              <a:headEnd/>
              <a:tailEnd/>
            </a:ln>
            <a:effectLst/>
          </p:spPr>
          <p:txBody>
            <a:bodyPr wrap="none" anchor="ctr"/>
            <a:lstStyle/>
            <a:p>
              <a:pPr algn="ctr">
                <a:defRPr/>
              </a:pPr>
              <a:endParaRPr lang="zh-CN" altLang="zh-CN">
                <a:solidFill>
                  <a:srgbClr val="FFCC00"/>
                </a:solidFill>
                <a:effectLst>
                  <a:outerShdw blurRad="38100" dist="38100" dir="2700000" algn="tl">
                    <a:srgbClr val="000000"/>
                  </a:outerShdw>
                </a:effectLst>
              </a:endParaRPr>
            </a:p>
          </p:txBody>
        </p:sp>
      </p:grpSp>
      <p:graphicFrame>
        <p:nvGraphicFramePr>
          <p:cNvPr id="2052" name="Object 39"/>
          <p:cNvGraphicFramePr>
            <a:graphicFrameLocks noChangeAspect="1"/>
          </p:cNvGraphicFramePr>
          <p:nvPr/>
        </p:nvGraphicFramePr>
        <p:xfrm>
          <a:off x="144463" y="66675"/>
          <a:ext cx="1981200" cy="554038"/>
        </p:xfrm>
        <a:graphic>
          <a:graphicData uri="http://schemas.openxmlformats.org/presentationml/2006/ole">
            <mc:AlternateContent xmlns:mc="http://schemas.openxmlformats.org/markup-compatibility/2006">
              <mc:Choice xmlns:v="urn:schemas-microsoft-com:vml" Requires="v">
                <p:oleObj spid="_x0000_s3094" name="Image" r:id="rId15" imgW="11881398" imgH="3303918" progId="">
                  <p:embed/>
                </p:oleObj>
              </mc:Choice>
              <mc:Fallback>
                <p:oleObj name="Image" r:id="rId15" imgW="11881398" imgH="3303918"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463" y="66675"/>
                        <a:ext cx="1981200" cy="554038"/>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053" name="Line 42"/>
          <p:cNvSpPr>
            <a:spLocks noChangeShapeType="1"/>
          </p:cNvSpPr>
          <p:nvPr/>
        </p:nvSpPr>
        <p:spPr bwMode="auto">
          <a:xfrm>
            <a:off x="323850" y="6524625"/>
            <a:ext cx="8640763" cy="0"/>
          </a:xfrm>
          <a:prstGeom prst="line">
            <a:avLst/>
          </a:prstGeom>
          <a:noFill/>
          <a:ln w="38100">
            <a:pattFill prst="smCheck">
              <a:fgClr>
                <a:srgbClr val="FF3300"/>
              </a:fgClr>
              <a:bgClr>
                <a:srgbClr val="FFFF00"/>
              </a:bgClr>
            </a:patt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54" name="Text Box 45"/>
          <p:cNvSpPr txBox="1">
            <a:spLocks noChangeArrowheads="1"/>
          </p:cNvSpPr>
          <p:nvPr/>
        </p:nvSpPr>
        <p:spPr bwMode="auto">
          <a:xfrm>
            <a:off x="323850" y="6538913"/>
            <a:ext cx="431800" cy="274637"/>
          </a:xfrm>
          <a:prstGeom prst="rect">
            <a:avLst/>
          </a:prstGeom>
          <a:noFill/>
          <a:ln>
            <a:noFill/>
          </a:ln>
          <a:extLst/>
        </p:spPr>
        <p:txBody>
          <a:bodyPr>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eaLnBrk="1" hangingPunct="1">
              <a:spcBef>
                <a:spcPct val="50000"/>
              </a:spcBef>
              <a:defRPr/>
            </a:pPr>
            <a:fld id="{26CCDC1B-0ABF-4588-B7F0-67BC314C7C50}" type="slidenum">
              <a:rPr lang="en-US" altLang="zh-CN" sz="1200" smtClean="0">
                <a:solidFill>
                  <a:srgbClr val="3333CC"/>
                </a:solidFill>
              </a:rPr>
              <a:pPr eaLnBrk="1" hangingPunct="1">
                <a:spcBef>
                  <a:spcPct val="50000"/>
                </a:spcBef>
                <a:defRPr/>
              </a:pPr>
              <a:t>‹#›</a:t>
            </a:fld>
            <a:endParaRPr lang="en-US" altLang="zh-CN" sz="1200" smtClean="0">
              <a:solidFill>
                <a:srgbClr val="3333CC"/>
              </a:solidFill>
            </a:endParaRPr>
          </a:p>
        </p:txBody>
      </p:sp>
      <p:pic>
        <p:nvPicPr>
          <p:cNvPr id="2055" name="Picture 46" descr="ER004_T">
            <a:hlinkClick r:id="rId17"/>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4668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47" descr="AH016_T">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445250" y="0"/>
            <a:ext cx="719138"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Picture 48" descr="EV032_T">
            <a:hlinkClick r:id="rId21"/>
          </p:cNvPr>
          <p:cNvPicPr preferRelativeResize="0">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38850" y="0"/>
            <a:ext cx="4111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Picture 51" descr="ER147_T">
            <a:hlinkClick r:id="rId23"/>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51500" y="0"/>
            <a:ext cx="4048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9" name="Picture 52" descr="DP151_T">
            <a:hlinkClick r:id="rId25"/>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19938" y="0"/>
            <a:ext cx="4048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0" name="Picture 1031" descr="gseabor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524750" y="0"/>
            <a:ext cx="719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1" name="Picture 1032" descr="optics1"/>
          <p:cNvPicPr preferRelativeResize="0">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237538" y="0"/>
            <a:ext cx="906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p:pull dir="ru"/>
  </p:transition>
  <p:timing>
    <p:tnLst>
      <p:par>
        <p:cTn id="1" dur="indefinite" restart="never" nodeType="tmRoot"/>
      </p:par>
    </p:tnLst>
  </p:timing>
  <p:txStyles>
    <p:titleStyle>
      <a:lvl1pPr algn="ctr" rtl="0" eaLnBrk="1" fontAlgn="base" hangingPunct="1">
        <a:spcBef>
          <a:spcPct val="0"/>
        </a:spcBef>
        <a:spcAft>
          <a:spcPct val="0"/>
        </a:spcAft>
        <a:defRPr kumimoji="1" sz="4400">
          <a:solidFill>
            <a:schemeClr val="tx2"/>
          </a:solidFill>
          <a:latin typeface="+mj-lt"/>
          <a:ea typeface="+mj-ea"/>
          <a:cs typeface="+mj-cs"/>
        </a:defRPr>
      </a:lvl1pPr>
      <a:lvl2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2pPr>
      <a:lvl3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3pPr>
      <a:lvl4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4pPr>
      <a:lvl5pPr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5pPr>
      <a:lvl6pPr marL="4572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6pPr>
      <a:lvl7pPr marL="9144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7pPr>
      <a:lvl8pPr marL="13716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8pPr>
      <a:lvl9pPr marL="1828800" algn="ctr" rtl="0" eaLnBrk="1" fontAlgn="base" hangingPunct="1">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800">
          <a:solidFill>
            <a:schemeClr val="tx1"/>
          </a:solidFill>
          <a:latin typeface="+mn-lt"/>
          <a:ea typeface="+mn-ea"/>
        </a:defRPr>
      </a:lvl2pPr>
      <a:lvl3pPr marL="1143000" indent="-228600" algn="l" rtl="0" eaLnBrk="1" fontAlgn="base" hangingPunct="1">
        <a:spcBef>
          <a:spcPct val="20000"/>
        </a:spcBef>
        <a:spcAft>
          <a:spcPct val="0"/>
        </a:spcAft>
        <a:buChar char="•"/>
        <a:defRPr kumimoji="1" sz="2400">
          <a:solidFill>
            <a:schemeClr val="tx1"/>
          </a:solidFill>
          <a:latin typeface="+mn-lt"/>
          <a:ea typeface="+mn-ea"/>
        </a:defRPr>
      </a:lvl3pPr>
      <a:lvl4pPr marL="1600200" indent="-228600" algn="l" rtl="0" eaLnBrk="1" fontAlgn="base" hangingPunct="1">
        <a:spcBef>
          <a:spcPct val="20000"/>
        </a:spcBef>
        <a:spcAft>
          <a:spcPct val="0"/>
        </a:spcAft>
        <a:buChar char="–"/>
        <a:defRPr kumimoji="1" sz="2000">
          <a:solidFill>
            <a:schemeClr val="tx1"/>
          </a:solidFill>
          <a:latin typeface="+mn-lt"/>
          <a:ea typeface="+mn-ea"/>
        </a:defRPr>
      </a:lvl4pPr>
      <a:lvl5pPr marL="2057400" indent="-228600" algn="l" rtl="0" eaLnBrk="1" fontAlgn="base" hangingPunct="1">
        <a:spcBef>
          <a:spcPct val="20000"/>
        </a:spcBef>
        <a:spcAft>
          <a:spcPct val="0"/>
        </a:spcAft>
        <a:buChar char="»"/>
        <a:defRPr kumimoji="1" sz="20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zhailidong@iie.ac.cn" TargetMode="Externa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6.xml"/><Relationship Id="rId5" Type="http://schemas.openxmlformats.org/officeDocument/2006/relationships/image" Target="../media/image33.emf"/><Relationship Id="rId4" Type="http://schemas.openxmlformats.org/officeDocument/2006/relationships/image" Target="../media/image32.emf"/></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6.emf"/><Relationship Id="rId5" Type="http://schemas.openxmlformats.org/officeDocument/2006/relationships/oleObject" Target="../embeddings/oleObject5.bin"/><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6.xml"/><Relationship Id="rId4" Type="http://schemas.openxmlformats.org/officeDocument/2006/relationships/image" Target="../media/image25.emf"/></Relationships>
</file>

<file path=ppt/slides/_rels/slide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2816"/>
            <a:ext cx="7990656" cy="1470025"/>
          </a:xfrm>
        </p:spPr>
        <p:txBody>
          <a:bodyPr/>
          <a:lstStyle/>
          <a:p>
            <a:r>
              <a:rPr lang="zh-CN" altLang="en-US" dirty="0"/>
              <a:t>基于</a:t>
            </a:r>
            <a:r>
              <a:rPr lang="en-US" altLang="zh-CN" dirty="0"/>
              <a:t>Twitter</a:t>
            </a:r>
            <a:r>
              <a:rPr lang="zh-CN" altLang="en-US" dirty="0"/>
              <a:t>控制</a:t>
            </a:r>
            <a:r>
              <a:rPr lang="zh-CN" altLang="en-US" dirty="0" smtClean="0"/>
              <a:t>的移动</a:t>
            </a:r>
            <a:r>
              <a:rPr lang="zh-CN" altLang="en-US" dirty="0"/>
              <a:t>僵尸</a:t>
            </a:r>
            <a:r>
              <a:rPr lang="zh-CN" altLang="en-US" dirty="0" smtClean="0"/>
              <a:t>网络</a:t>
            </a:r>
            <a:r>
              <a:rPr lang="en-US" altLang="zh-CN" dirty="0" smtClean="0"/>
              <a:t/>
            </a:r>
            <a:br>
              <a:rPr lang="en-US" altLang="zh-CN" dirty="0" smtClean="0"/>
            </a:br>
            <a:r>
              <a:rPr lang="zh-CN" altLang="zh-CN" sz="1800" dirty="0"/>
              <a:t>李</a:t>
            </a:r>
            <a:r>
              <a:rPr lang="zh-CN" altLang="zh-CN" sz="1800" dirty="0" smtClean="0"/>
              <a:t>跃</a:t>
            </a:r>
            <a:r>
              <a:rPr lang="en-US" altLang="zh-CN" sz="1800" dirty="0" smtClean="0"/>
              <a:t>  </a:t>
            </a:r>
            <a:r>
              <a:rPr lang="zh-CN" altLang="zh-CN" sz="1800" dirty="0" smtClean="0"/>
              <a:t>翟立东</a:t>
            </a:r>
            <a:r>
              <a:rPr lang="en-US" altLang="zh-CN" sz="1800" dirty="0" smtClean="0"/>
              <a:t>  </a:t>
            </a:r>
            <a:r>
              <a:rPr lang="zh-CN" altLang="zh-CN" sz="1800" dirty="0"/>
              <a:t>王宏</a:t>
            </a:r>
            <a:r>
              <a:rPr lang="zh-CN" altLang="zh-CN" sz="1800" dirty="0" smtClean="0"/>
              <a:t>霞</a:t>
            </a:r>
            <a:r>
              <a:rPr lang="en-US" altLang="zh-CN" sz="1800" baseline="30000" dirty="0"/>
              <a:t> </a:t>
            </a:r>
            <a:r>
              <a:rPr lang="en-US" altLang="zh-CN" sz="1800" dirty="0" smtClean="0"/>
              <a:t> </a:t>
            </a:r>
            <a:r>
              <a:rPr lang="zh-CN" altLang="zh-CN" sz="1800" dirty="0"/>
              <a:t>时金</a:t>
            </a:r>
            <a:r>
              <a:rPr lang="zh-CN" altLang="zh-CN" sz="1800" dirty="0" smtClean="0"/>
              <a:t>桥</a:t>
            </a:r>
            <a:r>
              <a:rPr lang="zh-CN" altLang="zh-CN" sz="1800" dirty="0"/>
              <a:t/>
            </a:r>
            <a:br>
              <a:rPr lang="zh-CN" altLang="zh-CN" sz="1800" dirty="0"/>
            </a:br>
            <a:r>
              <a:rPr lang="en-US" altLang="zh-CN" sz="1800" dirty="0" smtClean="0"/>
              <a:t>(</a:t>
            </a:r>
            <a:r>
              <a:rPr lang="zh-CN" altLang="zh-CN" sz="1800" dirty="0"/>
              <a:t>西南交通大学信息科学与技术学院 成都 </a:t>
            </a:r>
            <a:r>
              <a:rPr lang="en-US" altLang="zh-CN" sz="1800" dirty="0"/>
              <a:t>611756</a:t>
            </a:r>
            <a:r>
              <a:rPr lang="en-US" altLang="zh-CN" sz="1800" dirty="0" smtClean="0"/>
              <a:t>)</a:t>
            </a:r>
            <a:r>
              <a:rPr lang="en-US" altLang="zh-CN" sz="1800" dirty="0"/>
              <a:t/>
            </a:r>
            <a:br>
              <a:rPr lang="en-US" altLang="zh-CN" sz="1800" dirty="0"/>
            </a:br>
            <a:r>
              <a:rPr lang="en-US" altLang="zh-CN" sz="1800" baseline="30000" dirty="0" smtClean="0"/>
              <a:t> </a:t>
            </a:r>
            <a:r>
              <a:rPr lang="en-US" altLang="zh-CN" sz="1800" dirty="0"/>
              <a:t>(</a:t>
            </a:r>
            <a:r>
              <a:rPr lang="zh-CN" altLang="zh-CN" sz="1800" dirty="0"/>
              <a:t>中国科学院信息工程研究所 北京 </a:t>
            </a:r>
            <a:r>
              <a:rPr lang="en-US" altLang="zh-CN" sz="1800" dirty="0"/>
              <a:t>100093)</a:t>
            </a:r>
            <a:r>
              <a:rPr lang="zh-CN" altLang="zh-CN" sz="1800" dirty="0"/>
              <a:t/>
            </a:r>
            <a:br>
              <a:rPr lang="zh-CN" altLang="zh-CN" sz="1800" dirty="0"/>
            </a:br>
            <a:r>
              <a:rPr lang="en-US" altLang="zh-CN" sz="1800" dirty="0"/>
              <a:t>(</a:t>
            </a:r>
            <a:r>
              <a:rPr lang="en-US" altLang="zh-CN" sz="1800" u="sng" dirty="0">
                <a:solidFill>
                  <a:schemeClr val="tx1"/>
                </a:solidFill>
                <a:hlinkClick r:id="rId2"/>
              </a:rPr>
              <a:t>zhailidong@iie.ac.cn</a:t>
            </a:r>
            <a:r>
              <a:rPr lang="en-US" altLang="zh-CN" sz="1800" dirty="0"/>
              <a:t>)</a:t>
            </a:r>
            <a:r>
              <a:rPr lang="zh-CN" altLang="zh-CN" sz="1800" dirty="0"/>
              <a:t/>
            </a:r>
            <a:br>
              <a:rPr lang="zh-CN" altLang="zh-CN" sz="1800" dirty="0"/>
            </a:br>
            <a:endParaRPr lang="zh-CN" altLang="en-US" sz="1800" dirty="0"/>
          </a:p>
        </p:txBody>
      </p:sp>
      <p:sp>
        <p:nvSpPr>
          <p:cNvPr id="3" name="副标题 2"/>
          <p:cNvSpPr>
            <a:spLocks noGrp="1"/>
          </p:cNvSpPr>
          <p:nvPr>
            <p:ph type="subTitle" idx="1"/>
          </p:nvPr>
        </p:nvSpPr>
        <p:spPr/>
        <p:txBody>
          <a:bodyPr/>
          <a:lstStyle/>
          <a:p>
            <a:r>
              <a:rPr lang="zh-CN" altLang="en-US" sz="2000" dirty="0" smtClean="0">
                <a:solidFill>
                  <a:schemeClr val="tx1"/>
                </a:solidFill>
              </a:rPr>
              <a:t>报告人：李跃</a:t>
            </a:r>
            <a:endParaRPr lang="zh-CN" altLang="en-US" sz="2000" dirty="0">
              <a:solidFill>
                <a:schemeClr val="tx1"/>
              </a:solidFill>
            </a:endParaRPr>
          </a:p>
        </p:txBody>
      </p:sp>
    </p:spTree>
    <p:extLst>
      <p:ext uri="{BB962C8B-B14F-4D97-AF65-F5344CB8AC3E}">
        <p14:creationId xmlns:p14="http://schemas.microsoft.com/office/powerpoint/2010/main" val="1940544628"/>
      </p:ext>
    </p:extLst>
  </p:cSld>
  <p:clrMapOvr>
    <a:masterClrMapping/>
  </p:clrMapOvr>
  <p:transition>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lstStyle/>
          <a:p>
            <a:r>
              <a:rPr lang="zh-CN" altLang="en-US" dirty="0" smtClean="0"/>
              <a:t>移动僵尸网络的控制模型</a:t>
            </a:r>
            <a:endParaRPr lang="zh-CN" altLang="en-US" dirty="0"/>
          </a:p>
        </p:txBody>
      </p:sp>
      <p:sp>
        <p:nvSpPr>
          <p:cNvPr id="3" name="矩形 2"/>
          <p:cNvSpPr/>
          <p:nvPr/>
        </p:nvSpPr>
        <p:spPr>
          <a:xfrm>
            <a:off x="323528" y="1196752"/>
            <a:ext cx="8496944" cy="2031325"/>
          </a:xfrm>
          <a:prstGeom prst="rect">
            <a:avLst/>
          </a:prstGeom>
        </p:spPr>
        <p:txBody>
          <a:bodyPr wrap="square">
            <a:spAutoFit/>
          </a:bodyPr>
          <a:lstStyle/>
          <a:p>
            <a:r>
              <a:rPr lang="en-US" altLang="zh-CN" dirty="0" smtClean="0"/>
              <a:t>        </a:t>
            </a:r>
            <a:r>
              <a:rPr lang="zh-CN" altLang="zh-CN" dirty="0" smtClean="0"/>
              <a:t>研究</a:t>
            </a:r>
            <a:r>
              <a:rPr lang="zh-CN" altLang="zh-CN" dirty="0"/>
              <a:t>控制模型，我们不得不考虑到节点的两个状态，一个是没有控制命令时候的状态，一个是响应控制命令时节点的状态。定义每个</a:t>
            </a:r>
            <a:r>
              <a:rPr lang="en-US" altLang="zh-CN" dirty="0"/>
              <a:t>Bot</a:t>
            </a:r>
            <a:r>
              <a:rPr lang="zh-CN" altLang="zh-CN" dirty="0"/>
              <a:t>节点的两个状态为：</a:t>
            </a:r>
          </a:p>
          <a:p>
            <a:pPr algn="ctr"/>
            <a:r>
              <a:rPr lang="en-US" altLang="zh-CN" dirty="0"/>
              <a:t>S=&lt;</a:t>
            </a:r>
            <a:r>
              <a:rPr lang="en-US" altLang="zh-CN" dirty="0" err="1"/>
              <a:t>sleep,active</a:t>
            </a:r>
            <a:r>
              <a:rPr lang="en-US" altLang="zh-CN" dirty="0"/>
              <a:t>&gt;.</a:t>
            </a:r>
            <a:endParaRPr lang="zh-CN" altLang="zh-CN" dirty="0"/>
          </a:p>
          <a:p>
            <a:r>
              <a:rPr lang="en-US" altLang="zh-CN" dirty="0" smtClean="0"/>
              <a:t>        </a:t>
            </a:r>
            <a:r>
              <a:rPr lang="zh-CN" altLang="zh-CN" dirty="0" smtClean="0"/>
              <a:t>其中</a:t>
            </a:r>
            <a:r>
              <a:rPr lang="en-US" altLang="zh-CN" dirty="0"/>
              <a:t>sleep</a:t>
            </a:r>
            <a:r>
              <a:rPr lang="zh-CN" altLang="zh-CN" dirty="0"/>
              <a:t>是没有控制命令时候的休眠状态；</a:t>
            </a:r>
            <a:r>
              <a:rPr lang="en-US" altLang="zh-CN" dirty="0"/>
              <a:t>active</a:t>
            </a:r>
            <a:r>
              <a:rPr lang="zh-CN" altLang="zh-CN" dirty="0"/>
              <a:t>是执行控制命令时的响应状态。节点在</a:t>
            </a:r>
            <a:r>
              <a:rPr lang="en-US" altLang="zh-CN" dirty="0"/>
              <a:t>sleep</a:t>
            </a:r>
            <a:r>
              <a:rPr lang="zh-CN" altLang="zh-CN" dirty="0"/>
              <a:t>状态时，登陆</a:t>
            </a:r>
            <a:r>
              <a:rPr lang="en-US" altLang="zh-CN" dirty="0" err="1"/>
              <a:t>earAccount</a:t>
            </a:r>
            <a:r>
              <a:rPr lang="zh-CN" altLang="zh-CN" dirty="0"/>
              <a:t>账号，收听僵尸命令；在</a:t>
            </a:r>
            <a:r>
              <a:rPr lang="en-US" altLang="zh-CN" dirty="0"/>
              <a:t>active</a:t>
            </a:r>
            <a:r>
              <a:rPr lang="zh-CN" altLang="zh-CN" dirty="0"/>
              <a:t>状态时，执行恶意攻击行为和登陆</a:t>
            </a:r>
            <a:r>
              <a:rPr lang="en-US" altLang="zh-CN" dirty="0" err="1"/>
              <a:t>mouthAccount</a:t>
            </a:r>
            <a:r>
              <a:rPr lang="zh-CN" altLang="zh-CN" dirty="0"/>
              <a:t>账号转发僵尸命令。等待命令执行完毕，注销</a:t>
            </a:r>
            <a:r>
              <a:rPr lang="en-US" altLang="zh-CN" dirty="0" err="1"/>
              <a:t>mouthAccount</a:t>
            </a:r>
            <a:r>
              <a:rPr lang="zh-CN" altLang="zh-CN" dirty="0"/>
              <a:t>账号，转为</a:t>
            </a:r>
            <a:r>
              <a:rPr lang="en-US" altLang="zh-CN" dirty="0"/>
              <a:t>sleep</a:t>
            </a:r>
            <a:r>
              <a:rPr lang="zh-CN" altLang="zh-CN" dirty="0"/>
              <a:t>休眠状态，等待新的僵尸命令的到来。</a:t>
            </a:r>
            <a:endParaRPr lang="zh-CN" altLang="en-US" dirty="0"/>
          </a:p>
        </p:txBody>
      </p:sp>
      <p:pic>
        <p:nvPicPr>
          <p:cNvPr id="8194"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3429000"/>
            <a:ext cx="4037615" cy="187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2" y="3212976"/>
            <a:ext cx="9001002"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0996480"/>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barn(inVertical)">
                                      <p:cBhvr>
                                        <p:cTn id="7" dur="500"/>
                                        <p:tgtEl>
                                          <p:spTgt spid="8195"/>
                                        </p:tgtEl>
                                      </p:cBhvr>
                                    </p:animEffect>
                                  </p:childTnLst>
                                </p:cTn>
                              </p:par>
                              <p:par>
                                <p:cTn id="8" presetID="1" presetClass="exit" presetSubtype="0" fill="hold" nodeType="withEffect">
                                  <p:stCondLst>
                                    <p:cond delay="0"/>
                                  </p:stCondLst>
                                  <p:childTnLst>
                                    <p:set>
                                      <p:cBhvr>
                                        <p:cTn id="9" dur="1" fill="hold">
                                          <p:stCondLst>
                                            <p:cond delay="0"/>
                                          </p:stCondLst>
                                        </p:cTn>
                                        <p:tgtEl>
                                          <p:spTgt spid="81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04664"/>
            <a:ext cx="8229600" cy="1143000"/>
          </a:xfrm>
        </p:spPr>
        <p:txBody>
          <a:bodyPr/>
          <a:lstStyle/>
          <a:p>
            <a:r>
              <a:rPr lang="zh-CN" altLang="en-US" dirty="0"/>
              <a:t>移动僵尸网络的控制模型</a:t>
            </a:r>
          </a:p>
        </p:txBody>
      </p:sp>
      <p:pic>
        <p:nvPicPr>
          <p:cNvPr id="9218" name="图片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85683"/>
            <a:ext cx="8640960" cy="3759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3285497" y="5445224"/>
            <a:ext cx="2595582" cy="369332"/>
          </a:xfrm>
          <a:prstGeom prst="rect">
            <a:avLst/>
          </a:prstGeom>
        </p:spPr>
        <p:txBody>
          <a:bodyPr wrap="none">
            <a:spAutoFit/>
          </a:bodyPr>
          <a:lstStyle/>
          <a:p>
            <a:r>
              <a:rPr lang="en-US" altLang="zh-CN" dirty="0"/>
              <a:t>Bot</a:t>
            </a:r>
            <a:r>
              <a:rPr lang="zh-CN" altLang="zh-CN" dirty="0"/>
              <a:t>状态转移的具体过程</a:t>
            </a:r>
            <a:endParaRPr lang="zh-CN" altLang="en-US" dirty="0"/>
          </a:p>
        </p:txBody>
      </p:sp>
    </p:spTree>
    <p:extLst>
      <p:ext uri="{BB962C8B-B14F-4D97-AF65-F5344CB8AC3E}">
        <p14:creationId xmlns:p14="http://schemas.microsoft.com/office/powerpoint/2010/main" val="2398556436"/>
      </p:ext>
    </p:extLst>
  </p:cSld>
  <p:clrMapOvr>
    <a:masterClrMapping/>
  </p:clrMapOvr>
  <p:transition>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燕尾形 7"/>
          <p:cNvSpPr/>
          <p:nvPr/>
        </p:nvSpPr>
        <p:spPr bwMode="auto">
          <a:xfrm>
            <a:off x="1187624" y="3579738"/>
            <a:ext cx="3024336" cy="569342"/>
          </a:xfrm>
          <a:prstGeom prst="chevron">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none"/>
          <a:lstStyle/>
          <a:p>
            <a:pPr>
              <a:defRPr/>
            </a:pPr>
            <a:endParaRPr kumimoji="1" lang="zh-CN" altLang="en-US" sz="2400" b="1">
              <a:solidFill>
                <a:schemeClr val="tx1"/>
              </a:solidFill>
            </a:endParaRPr>
          </a:p>
        </p:txBody>
      </p:sp>
      <p:sp>
        <p:nvSpPr>
          <p:cNvPr id="13314" name="Rectangle 3"/>
          <p:cNvSpPr>
            <a:spLocks noGrp="1" noChangeArrowheads="1"/>
          </p:cNvSpPr>
          <p:nvPr>
            <p:ph type="body" idx="4294967295"/>
          </p:nvPr>
        </p:nvSpPr>
        <p:spPr bwMode="auto">
          <a:xfrm>
            <a:off x="827584" y="1477963"/>
            <a:ext cx="7042150" cy="37512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140000"/>
              </a:lnSpc>
              <a:buFont typeface="+mj-lt"/>
              <a:buAutoNum type="arabicPeriod"/>
            </a:pPr>
            <a:r>
              <a:rPr lang="zh-CN" altLang="en-US" sz="2800" b="1" dirty="0" smtClean="0">
                <a:solidFill>
                  <a:schemeClr val="accent2"/>
                </a:solidFill>
                <a:latin typeface="仿宋" pitchFamily="49" charset="-122"/>
                <a:ea typeface="仿宋" pitchFamily="49" charset="-122"/>
              </a:rPr>
              <a:t>研究背景介绍</a:t>
            </a:r>
            <a:endParaRPr lang="en-US" altLang="zh-CN" sz="2800" b="1" dirty="0" smtClean="0">
              <a:solidFill>
                <a:schemeClr val="accent2"/>
              </a:solidFill>
              <a:latin typeface="仿宋" pitchFamily="49" charset="-122"/>
              <a:ea typeface="仿宋" pitchFamily="49" charset="-122"/>
            </a:endParaRPr>
          </a:p>
          <a:p>
            <a:pPr marL="609600" indent="-609600">
              <a:lnSpc>
                <a:spcPct val="140000"/>
              </a:lnSpc>
              <a:buFont typeface="+mj-lt"/>
              <a:buAutoNum type="arabicPeriod"/>
            </a:pPr>
            <a:r>
              <a:rPr lang="zh-CN" altLang="en-US" sz="2800" b="1" dirty="0" smtClean="0">
                <a:solidFill>
                  <a:schemeClr val="accent2"/>
                </a:solidFill>
                <a:latin typeface="仿宋" pitchFamily="49" charset="-122"/>
                <a:ea typeface="仿宋" pitchFamily="49" charset="-122"/>
              </a:rPr>
              <a:t>防御</a:t>
            </a:r>
            <a:r>
              <a:rPr lang="zh-CN" altLang="en-US" sz="2800" b="1" dirty="0">
                <a:solidFill>
                  <a:schemeClr val="accent2"/>
                </a:solidFill>
                <a:latin typeface="仿宋" pitchFamily="49" charset="-122"/>
                <a:ea typeface="仿宋" pitchFamily="49" charset="-122"/>
              </a:rPr>
              <a:t>方行为模型</a:t>
            </a:r>
            <a:endParaRPr lang="en-US" altLang="zh-CN" sz="2800" b="1" dirty="0" smtClean="0">
              <a:solidFill>
                <a:schemeClr val="accent2"/>
              </a:solidFill>
              <a:latin typeface="仿宋" pitchFamily="49" charset="-122"/>
              <a:ea typeface="仿宋" pitchFamily="49" charset="-122"/>
            </a:endParaRPr>
          </a:p>
          <a:p>
            <a:pPr marL="609600" indent="-609600">
              <a:lnSpc>
                <a:spcPct val="140000"/>
              </a:lnSpc>
              <a:buFont typeface="+mj-lt"/>
              <a:buAutoNum type="arabicPeriod"/>
            </a:pPr>
            <a:r>
              <a:rPr lang="zh-CN" altLang="en-US" sz="2800" b="1" dirty="0">
                <a:solidFill>
                  <a:schemeClr val="accent2"/>
                </a:solidFill>
                <a:latin typeface="仿宋" pitchFamily="49" charset="-122"/>
                <a:ea typeface="仿宋" pitchFamily="49" charset="-122"/>
              </a:rPr>
              <a:t>移动僵尸</a:t>
            </a:r>
            <a:r>
              <a:rPr lang="zh-CN" altLang="en-US" sz="2800" b="1" dirty="0" smtClean="0">
                <a:solidFill>
                  <a:schemeClr val="accent2"/>
                </a:solidFill>
                <a:latin typeface="仿宋" pitchFamily="49" charset="-122"/>
                <a:ea typeface="仿宋" pitchFamily="49" charset="-122"/>
              </a:rPr>
              <a:t>网络</a:t>
            </a:r>
            <a:endParaRPr lang="en-US" altLang="zh-CN" sz="2800" b="1" dirty="0">
              <a:solidFill>
                <a:schemeClr val="accent2"/>
              </a:solidFill>
              <a:latin typeface="仿宋" pitchFamily="49" charset="-122"/>
              <a:ea typeface="仿宋" pitchFamily="49" charset="-122"/>
            </a:endParaRPr>
          </a:p>
          <a:p>
            <a:pPr marL="609600" indent="-609600">
              <a:lnSpc>
                <a:spcPct val="140000"/>
              </a:lnSpc>
              <a:buFont typeface="+mj-lt"/>
              <a:buAutoNum type="arabicPeriod"/>
            </a:pPr>
            <a:r>
              <a:rPr lang="zh-CN" altLang="en-US" sz="2800" b="1" dirty="0">
                <a:solidFill>
                  <a:schemeClr val="accent2"/>
                </a:solidFill>
                <a:latin typeface="仿宋" pitchFamily="49" charset="-122"/>
                <a:ea typeface="仿宋" pitchFamily="49" charset="-122"/>
              </a:rPr>
              <a:t>拓扑生成</a:t>
            </a:r>
            <a:r>
              <a:rPr lang="zh-CN" altLang="en-US" sz="2800" b="1" dirty="0" smtClean="0">
                <a:solidFill>
                  <a:schemeClr val="accent2"/>
                </a:solidFill>
                <a:latin typeface="仿宋" pitchFamily="49" charset="-122"/>
                <a:ea typeface="仿宋" pitchFamily="49" charset="-122"/>
              </a:rPr>
              <a:t>算法</a:t>
            </a:r>
            <a:endParaRPr lang="en-US" altLang="zh-CN" sz="2800" b="1" dirty="0" smtClean="0">
              <a:solidFill>
                <a:schemeClr val="accent2"/>
              </a:solidFill>
              <a:latin typeface="仿宋" pitchFamily="49" charset="-122"/>
              <a:ea typeface="仿宋" pitchFamily="49" charset="-122"/>
            </a:endParaRPr>
          </a:p>
          <a:p>
            <a:pPr marL="609600" indent="-609600" eaLnBrk="1" hangingPunct="1">
              <a:lnSpc>
                <a:spcPct val="140000"/>
              </a:lnSpc>
              <a:buFont typeface="+mj-lt"/>
              <a:buAutoNum type="arabicPeriod"/>
            </a:pPr>
            <a:r>
              <a:rPr lang="zh-CN" altLang="en-US" sz="2800" b="1" dirty="0" smtClean="0">
                <a:solidFill>
                  <a:schemeClr val="accent2"/>
                </a:solidFill>
                <a:latin typeface="仿宋" pitchFamily="49" charset="-122"/>
                <a:ea typeface="仿宋" pitchFamily="49" charset="-122"/>
              </a:rPr>
              <a:t>对抗与应对策略</a:t>
            </a:r>
            <a:endParaRPr lang="zh-CN" altLang="en-US" sz="2800" b="1" dirty="0" smtClean="0">
              <a:solidFill>
                <a:schemeClr val="accent2"/>
              </a:solidFill>
              <a:latin typeface="仿宋" pitchFamily="49" charset="-122"/>
              <a:ea typeface="仿宋" pitchFamily="49" charset="-122"/>
            </a:endParaRPr>
          </a:p>
        </p:txBody>
      </p:sp>
      <p:sp>
        <p:nvSpPr>
          <p:cNvPr id="4" name="TextBox 4"/>
          <p:cNvSpPr txBox="1">
            <a:spLocks noChangeArrowheads="1"/>
          </p:cNvSpPr>
          <p:nvPr/>
        </p:nvSpPr>
        <p:spPr bwMode="auto">
          <a:xfrm>
            <a:off x="900113" y="836613"/>
            <a:ext cx="7632700" cy="641350"/>
          </a:xfrm>
          <a:prstGeom prst="rect">
            <a:avLst/>
          </a:prstGeom>
          <a:ln/>
        </p:spPr>
        <p:style>
          <a:lnRef idx="1">
            <a:schemeClr val="accent2"/>
          </a:lnRef>
          <a:fillRef idx="2">
            <a:schemeClr val="accent2"/>
          </a:fillRef>
          <a:effectRef idx="1">
            <a:schemeClr val="accent2"/>
          </a:effectRef>
          <a:fontRef idx="minor">
            <a:schemeClr val="dk1"/>
          </a:fontRef>
        </p:style>
        <p:txBody>
          <a:bodyPr>
            <a:spAutoFit/>
          </a:bodyPr>
          <a:lstStyle>
            <a:lvl1pPr marL="342900" indent="-342900" eaLnBrk="0" hangingPunct="0">
              <a:defRPr>
                <a:solidFill>
                  <a:schemeClr val="tx1"/>
                </a:solidFill>
                <a:latin typeface="Calibri" pitchFamily="34" charset="0"/>
                <a:ea typeface="宋体" pitchFamily="2" charset="-122"/>
              </a:defRPr>
            </a:lvl1pPr>
            <a:lvl2pPr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1" algn="ctr" eaLnBrk="1" hangingPunct="1">
              <a:defRPr/>
            </a:pPr>
            <a:r>
              <a:rPr lang="zh-CN" altLang="en-US" sz="3600" b="1" dirty="0" smtClean="0">
                <a:solidFill>
                  <a:schemeClr val="bg1"/>
                </a:solidFill>
                <a:latin typeface="黑体" pitchFamily="49" charset="-122"/>
                <a:ea typeface="黑体" pitchFamily="49" charset="-122"/>
              </a:rPr>
              <a:t>汇报内容</a:t>
            </a:r>
          </a:p>
        </p:txBody>
      </p:sp>
      <p:sp>
        <p:nvSpPr>
          <p:cNvPr id="5" name="燕尾形 4"/>
          <p:cNvSpPr/>
          <p:nvPr/>
        </p:nvSpPr>
        <p:spPr bwMode="auto">
          <a:xfrm>
            <a:off x="6443663" y="836613"/>
            <a:ext cx="2454275" cy="641350"/>
          </a:xfrm>
          <a:prstGeom prst="chevro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a:defRPr/>
            </a:pPr>
            <a:endParaRPr kumimoji="1" lang="zh-CN" altLang="en-US" sz="2400" b="1">
              <a:solidFill>
                <a:schemeClr val="tx1"/>
              </a:solidFill>
            </a:endParaRPr>
          </a:p>
        </p:txBody>
      </p:sp>
      <p:sp>
        <p:nvSpPr>
          <p:cNvPr id="6" name="燕尾形 5"/>
          <p:cNvSpPr/>
          <p:nvPr/>
        </p:nvSpPr>
        <p:spPr bwMode="auto">
          <a:xfrm>
            <a:off x="539750" y="836613"/>
            <a:ext cx="2454275" cy="641350"/>
          </a:xfrm>
          <a:prstGeom prst="chevro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a:defRPr/>
            </a:pPr>
            <a:endParaRPr kumimoji="1" lang="zh-CN" altLang="en-US" sz="2400" b="1">
              <a:solidFill>
                <a:schemeClr val="tx1"/>
              </a:solidFill>
            </a:endParaRPr>
          </a:p>
        </p:txBody>
      </p:sp>
    </p:spTree>
    <p:extLst>
      <p:ext uri="{BB962C8B-B14F-4D97-AF65-F5344CB8AC3E}">
        <p14:creationId xmlns:p14="http://schemas.microsoft.com/office/powerpoint/2010/main" val="2798425340"/>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lstStyle/>
          <a:p>
            <a:r>
              <a:rPr lang="zh-CN" altLang="en-US" dirty="0" smtClean="0"/>
              <a:t>移动僵尸网络的拓扑生成算法</a:t>
            </a:r>
            <a:endParaRPr lang="zh-CN" altLang="en-US" dirty="0"/>
          </a:p>
        </p:txBody>
      </p:sp>
      <p:pic>
        <p:nvPicPr>
          <p:cNvPr id="10242" name="图片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14" y="1844824"/>
            <a:ext cx="1873986" cy="23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827584" y="1484784"/>
            <a:ext cx="648072" cy="369332"/>
          </a:xfrm>
          <a:prstGeom prst="rect">
            <a:avLst/>
          </a:prstGeom>
          <a:noFill/>
        </p:spPr>
        <p:txBody>
          <a:bodyPr wrap="square" rtlCol="0">
            <a:spAutoFit/>
          </a:bodyPr>
          <a:lstStyle/>
          <a:p>
            <a:r>
              <a:rPr lang="en-US" altLang="zh-CN" dirty="0" smtClean="0"/>
              <a:t>1</a:t>
            </a:r>
            <a:r>
              <a:rPr lang="zh-CN" altLang="en-US" dirty="0" smtClean="0"/>
              <a:t>、</a:t>
            </a:r>
            <a:endParaRPr lang="en-US" altLang="zh-CN" dirty="0" smtClean="0"/>
          </a:p>
        </p:txBody>
      </p:sp>
      <p:pic>
        <p:nvPicPr>
          <p:cNvPr id="10243" name="图片 16" descr="说明: 计算机生成了可选文字: START&#10;ne涌ot初始化&#10;为n。帕。t分配收听&#10;账号&#10;mouthAccount力〔入&#10;到数据库中&#10;F劝&#10;n。祀。t初始化完毕"/>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1268760"/>
            <a:ext cx="1466716" cy="286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475656" y="4211796"/>
            <a:ext cx="2287806" cy="369332"/>
          </a:xfrm>
          <a:prstGeom prst="rect">
            <a:avLst/>
          </a:prstGeom>
        </p:spPr>
        <p:txBody>
          <a:bodyPr wrap="none">
            <a:spAutoFit/>
          </a:bodyPr>
          <a:lstStyle/>
          <a:p>
            <a:r>
              <a:rPr lang="zh-CN" altLang="zh-CN" dirty="0" smtClean="0"/>
              <a:t>随机</a:t>
            </a:r>
            <a:r>
              <a:rPr lang="zh-CN" altLang="zh-CN" dirty="0"/>
              <a:t>树状</a:t>
            </a:r>
            <a:r>
              <a:rPr lang="zh-CN" altLang="zh-CN" dirty="0" smtClean="0"/>
              <a:t>结构</a:t>
            </a:r>
            <a:r>
              <a:rPr lang="en-US" altLang="zh-CN" dirty="0"/>
              <a:t>treeP2P</a:t>
            </a:r>
            <a:endParaRPr lang="zh-CN" altLang="en-US" dirty="0"/>
          </a:p>
        </p:txBody>
      </p:sp>
      <p:sp>
        <p:nvSpPr>
          <p:cNvPr id="8" name="TextBox 7"/>
          <p:cNvSpPr txBox="1"/>
          <p:nvPr/>
        </p:nvSpPr>
        <p:spPr>
          <a:xfrm>
            <a:off x="4932040" y="1547500"/>
            <a:ext cx="648072" cy="369332"/>
          </a:xfrm>
          <a:prstGeom prst="rect">
            <a:avLst/>
          </a:prstGeom>
          <a:noFill/>
        </p:spPr>
        <p:txBody>
          <a:bodyPr wrap="square" rtlCol="0">
            <a:spAutoFit/>
          </a:bodyPr>
          <a:lstStyle/>
          <a:p>
            <a:r>
              <a:rPr lang="en-US" altLang="zh-CN" dirty="0"/>
              <a:t>2</a:t>
            </a:r>
            <a:r>
              <a:rPr lang="zh-CN" altLang="en-US" dirty="0" smtClean="0"/>
              <a:t>、</a:t>
            </a:r>
            <a:endParaRPr lang="en-US" altLang="zh-CN" dirty="0" smtClean="0"/>
          </a:p>
        </p:txBody>
      </p:sp>
      <p:pic>
        <p:nvPicPr>
          <p:cNvPr id="10244" name="图片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964" y="1916832"/>
            <a:ext cx="1662068" cy="2071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图片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9730" y="1268760"/>
            <a:ext cx="1439566" cy="286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271025" y="4211796"/>
            <a:ext cx="2685351" cy="369332"/>
          </a:xfrm>
          <a:prstGeom prst="rect">
            <a:avLst/>
          </a:prstGeom>
        </p:spPr>
        <p:txBody>
          <a:bodyPr wrap="none">
            <a:spAutoFit/>
          </a:bodyPr>
          <a:lstStyle/>
          <a:p>
            <a:r>
              <a:rPr lang="zh-CN" altLang="zh-CN" dirty="0"/>
              <a:t>均匀分布</a:t>
            </a:r>
            <a:r>
              <a:rPr lang="zh-CN" altLang="zh-CN" dirty="0" smtClean="0"/>
              <a:t>结构</a:t>
            </a:r>
            <a:r>
              <a:rPr lang="en-US" altLang="zh-CN" dirty="0" smtClean="0"/>
              <a:t>uniformP2P</a:t>
            </a:r>
            <a:endParaRPr lang="zh-CN" altLang="en-US" dirty="0"/>
          </a:p>
        </p:txBody>
      </p:sp>
      <p:sp>
        <p:nvSpPr>
          <p:cNvPr id="7" name="矩形 6"/>
          <p:cNvSpPr/>
          <p:nvPr/>
        </p:nvSpPr>
        <p:spPr>
          <a:xfrm>
            <a:off x="35496" y="4699010"/>
            <a:ext cx="9144000" cy="1754326"/>
          </a:xfrm>
          <a:prstGeom prst="rect">
            <a:avLst/>
          </a:prstGeom>
        </p:spPr>
        <p:txBody>
          <a:bodyPr wrap="square">
            <a:spAutoFit/>
          </a:bodyPr>
          <a:lstStyle/>
          <a:p>
            <a:r>
              <a:rPr lang="en-US" altLang="zh-CN" dirty="0"/>
              <a:t> </a:t>
            </a:r>
            <a:r>
              <a:rPr lang="en-US" altLang="zh-CN" dirty="0" smtClean="0"/>
              <a:t>       </a:t>
            </a:r>
            <a:r>
              <a:rPr lang="zh-CN" altLang="zh-CN" dirty="0" smtClean="0"/>
              <a:t>采用</a:t>
            </a:r>
            <a:r>
              <a:rPr lang="en-US" altLang="zh-CN" dirty="0"/>
              <a:t>treeP2P</a:t>
            </a:r>
            <a:r>
              <a:rPr lang="zh-CN" altLang="zh-CN" dirty="0"/>
              <a:t>结构传播效率高于</a:t>
            </a:r>
            <a:r>
              <a:rPr lang="en-US" altLang="zh-CN" dirty="0"/>
              <a:t>uniformP2P</a:t>
            </a:r>
            <a:r>
              <a:rPr lang="zh-CN" altLang="zh-CN" dirty="0"/>
              <a:t>结构。从传播效率上分析，明显</a:t>
            </a:r>
            <a:r>
              <a:rPr lang="en-US" altLang="zh-CN" dirty="0"/>
              <a:t>treeP2P</a:t>
            </a:r>
            <a:r>
              <a:rPr lang="zh-CN" altLang="zh-CN" dirty="0"/>
              <a:t>占有很大优势。但是</a:t>
            </a:r>
            <a:r>
              <a:rPr lang="en-US" altLang="zh-CN" dirty="0"/>
              <a:t>treeP2P</a:t>
            </a:r>
            <a:r>
              <a:rPr lang="zh-CN" altLang="zh-CN" dirty="0" smtClean="0"/>
              <a:t>结构存在</a:t>
            </a:r>
            <a:r>
              <a:rPr lang="zh-CN" altLang="zh-CN" dirty="0"/>
              <a:t>单向性传播缺陷。这个缺陷限制了</a:t>
            </a:r>
            <a:r>
              <a:rPr lang="en-US" altLang="zh-CN" dirty="0" err="1"/>
              <a:t>Botmaster</a:t>
            </a:r>
            <a:r>
              <a:rPr lang="zh-CN" altLang="zh-CN" dirty="0"/>
              <a:t>必须通过指定账号发布命令。而</a:t>
            </a:r>
            <a:r>
              <a:rPr lang="en-US" altLang="zh-CN" dirty="0"/>
              <a:t>uniformP2P</a:t>
            </a:r>
            <a:r>
              <a:rPr lang="zh-CN" altLang="zh-CN" dirty="0"/>
              <a:t>结构就没有这个缺陷，但传播效率稍慢于</a:t>
            </a:r>
            <a:r>
              <a:rPr lang="en-US" altLang="zh-CN" dirty="0"/>
              <a:t>treeP2P</a:t>
            </a:r>
            <a:r>
              <a:rPr lang="zh-CN" altLang="zh-CN" dirty="0"/>
              <a:t>结构，新</a:t>
            </a:r>
            <a:r>
              <a:rPr lang="en-US" altLang="zh-CN" dirty="0"/>
              <a:t>Bot</a:t>
            </a:r>
            <a:r>
              <a:rPr lang="zh-CN" altLang="zh-CN" dirty="0"/>
              <a:t>注册时，需要重新分配所有节点，算法复杂度相对较高</a:t>
            </a:r>
            <a:r>
              <a:rPr lang="zh-CN" altLang="zh-CN" dirty="0" smtClean="0"/>
              <a:t>。</a:t>
            </a:r>
            <a:endParaRPr lang="en-US" altLang="zh-CN" dirty="0" smtClean="0"/>
          </a:p>
          <a:p>
            <a:r>
              <a:rPr lang="en-US" altLang="zh-CN" dirty="0"/>
              <a:t> </a:t>
            </a:r>
            <a:r>
              <a:rPr lang="en-US" altLang="zh-CN" dirty="0" smtClean="0"/>
              <a:t>       </a:t>
            </a:r>
            <a:r>
              <a:rPr lang="zh-CN" altLang="zh-CN" dirty="0" smtClean="0"/>
              <a:t>因此</a:t>
            </a:r>
            <a:r>
              <a:rPr lang="zh-CN" altLang="zh-CN" dirty="0"/>
              <a:t>，具体采用何种拓扑生成算法，</a:t>
            </a:r>
            <a:r>
              <a:rPr lang="en-US" altLang="zh-CN" dirty="0" err="1"/>
              <a:t>Botmaster</a:t>
            </a:r>
            <a:r>
              <a:rPr lang="zh-CN" altLang="zh-CN" dirty="0"/>
              <a:t>需要综合考虑僵尸网络承担的任务与恶意行为按需求定制适合的拓扑生成算法。</a:t>
            </a:r>
            <a:endParaRPr lang="zh-CN" altLang="en-US" dirty="0"/>
          </a:p>
        </p:txBody>
      </p:sp>
    </p:spTree>
    <p:extLst>
      <p:ext uri="{BB962C8B-B14F-4D97-AF65-F5344CB8AC3E}">
        <p14:creationId xmlns:p14="http://schemas.microsoft.com/office/powerpoint/2010/main" val="4285521082"/>
      </p:ext>
    </p:extLst>
  </p:cSld>
  <p:clrMapOvr>
    <a:masterClrMapping/>
  </p:clrMapOvr>
  <p:transition>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171" y="3870340"/>
            <a:ext cx="3550789" cy="265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052736"/>
            <a:ext cx="3683518" cy="271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413792"/>
            <a:ext cx="8229600" cy="1143000"/>
          </a:xfrm>
        </p:spPr>
        <p:txBody>
          <a:bodyPr/>
          <a:lstStyle/>
          <a:p>
            <a:r>
              <a:rPr lang="zh-CN" altLang="en-US" dirty="0"/>
              <a:t>拓扑生成</a:t>
            </a:r>
            <a:r>
              <a:rPr lang="zh-CN" altLang="en-US" dirty="0" smtClean="0"/>
              <a:t>算法对比仿真</a:t>
            </a:r>
            <a:endParaRPr lang="zh-CN" altLang="en-US" dirty="0"/>
          </a:p>
        </p:txBody>
      </p:sp>
      <p:sp>
        <p:nvSpPr>
          <p:cNvPr id="3" name="矩形 2"/>
          <p:cNvSpPr/>
          <p:nvPr/>
        </p:nvSpPr>
        <p:spPr>
          <a:xfrm>
            <a:off x="893895" y="3620852"/>
            <a:ext cx="3295197" cy="369332"/>
          </a:xfrm>
          <a:prstGeom prst="rect">
            <a:avLst/>
          </a:prstGeom>
        </p:spPr>
        <p:txBody>
          <a:bodyPr wrap="none">
            <a:spAutoFit/>
          </a:bodyPr>
          <a:lstStyle/>
          <a:p>
            <a:r>
              <a:rPr lang="en-US" altLang="zh-CN" dirty="0"/>
              <a:t>TOPOLOGY={treeP2P,2/3/5/10}</a:t>
            </a:r>
            <a:endParaRPr lang="zh-CN" altLang="en-US" dirty="0"/>
          </a:p>
        </p:txBody>
      </p:sp>
      <p:pic>
        <p:nvPicPr>
          <p:cNvPr id="11267" name="图片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080143"/>
            <a:ext cx="3633950" cy="271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803210" y="3635732"/>
            <a:ext cx="3513206" cy="369332"/>
          </a:xfrm>
          <a:prstGeom prst="rect">
            <a:avLst/>
          </a:prstGeom>
        </p:spPr>
        <p:txBody>
          <a:bodyPr wrap="none">
            <a:spAutoFit/>
          </a:bodyPr>
          <a:lstStyle/>
          <a:p>
            <a:r>
              <a:rPr lang="en-US" altLang="zh-CN" dirty="0"/>
              <a:t>TOPOLOGY={uniformP2P,3/5/10}</a:t>
            </a:r>
            <a:endParaRPr lang="zh-CN" altLang="en-US" dirty="0"/>
          </a:p>
        </p:txBody>
      </p:sp>
      <p:sp>
        <p:nvSpPr>
          <p:cNvPr id="5" name="矩形 4"/>
          <p:cNvSpPr/>
          <p:nvPr/>
        </p:nvSpPr>
        <p:spPr>
          <a:xfrm>
            <a:off x="611560" y="6516052"/>
            <a:ext cx="3953390" cy="369332"/>
          </a:xfrm>
          <a:prstGeom prst="rect">
            <a:avLst/>
          </a:prstGeom>
        </p:spPr>
        <p:txBody>
          <a:bodyPr wrap="none">
            <a:spAutoFit/>
          </a:bodyPr>
          <a:lstStyle/>
          <a:p>
            <a:r>
              <a:rPr lang="en-US" altLang="zh-CN" dirty="0"/>
              <a:t>TOPOLOGY={treeP2P/uniformP2P , 5}</a:t>
            </a:r>
            <a:endParaRPr lang="zh-CN" altLang="en-US" dirty="0"/>
          </a:p>
        </p:txBody>
      </p:sp>
      <p:pic>
        <p:nvPicPr>
          <p:cNvPr id="11269" name="Picture 5" descr="diaoxianl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2242" y="3975176"/>
            <a:ext cx="3426142" cy="254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5576712" y="6516052"/>
            <a:ext cx="2019624" cy="369332"/>
          </a:xfrm>
          <a:prstGeom prst="rect">
            <a:avLst/>
          </a:prstGeom>
        </p:spPr>
        <p:txBody>
          <a:bodyPr wrap="square">
            <a:spAutoFit/>
          </a:bodyPr>
          <a:lstStyle/>
          <a:p>
            <a:r>
              <a:rPr lang="zh-CN" altLang="zh-CN" dirty="0" smtClean="0"/>
              <a:t>僵尸网络</a:t>
            </a:r>
            <a:r>
              <a:rPr lang="zh-CN" altLang="en-US" dirty="0" smtClean="0"/>
              <a:t>健壮性</a:t>
            </a:r>
            <a:endParaRPr lang="zh-CN" altLang="en-US" dirty="0"/>
          </a:p>
        </p:txBody>
      </p:sp>
    </p:spTree>
    <p:extLst>
      <p:ext uri="{BB962C8B-B14F-4D97-AF65-F5344CB8AC3E}">
        <p14:creationId xmlns:p14="http://schemas.microsoft.com/office/powerpoint/2010/main" val="2682831436"/>
      </p:ext>
    </p:extLst>
  </p:cSld>
  <p:clrMapOvr>
    <a:masterClrMapping/>
  </p:clrMapOvr>
  <p:transition>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燕尾形 7"/>
          <p:cNvSpPr/>
          <p:nvPr/>
        </p:nvSpPr>
        <p:spPr bwMode="auto">
          <a:xfrm>
            <a:off x="1187624" y="4299818"/>
            <a:ext cx="3024336" cy="569342"/>
          </a:xfrm>
          <a:prstGeom prst="chevron">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none"/>
          <a:lstStyle/>
          <a:p>
            <a:pPr>
              <a:defRPr/>
            </a:pPr>
            <a:endParaRPr kumimoji="1" lang="zh-CN" altLang="en-US" sz="2400" b="1">
              <a:solidFill>
                <a:schemeClr val="tx1"/>
              </a:solidFill>
            </a:endParaRPr>
          </a:p>
        </p:txBody>
      </p:sp>
      <p:sp>
        <p:nvSpPr>
          <p:cNvPr id="13314" name="Rectangle 3"/>
          <p:cNvSpPr>
            <a:spLocks noGrp="1" noChangeArrowheads="1"/>
          </p:cNvSpPr>
          <p:nvPr>
            <p:ph type="body" idx="4294967295"/>
          </p:nvPr>
        </p:nvSpPr>
        <p:spPr bwMode="auto">
          <a:xfrm>
            <a:off x="827584" y="1477963"/>
            <a:ext cx="7042150" cy="37512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140000"/>
              </a:lnSpc>
              <a:buFont typeface="+mj-lt"/>
              <a:buAutoNum type="arabicPeriod"/>
            </a:pPr>
            <a:r>
              <a:rPr lang="zh-CN" altLang="en-US" sz="2800" b="1" dirty="0" smtClean="0">
                <a:solidFill>
                  <a:schemeClr val="accent2"/>
                </a:solidFill>
                <a:latin typeface="仿宋" pitchFamily="49" charset="-122"/>
                <a:ea typeface="仿宋" pitchFamily="49" charset="-122"/>
              </a:rPr>
              <a:t>研究背景介绍</a:t>
            </a:r>
            <a:endParaRPr lang="en-US" altLang="zh-CN" sz="2800" b="1" dirty="0" smtClean="0">
              <a:solidFill>
                <a:schemeClr val="accent2"/>
              </a:solidFill>
              <a:latin typeface="仿宋" pitchFamily="49" charset="-122"/>
              <a:ea typeface="仿宋" pitchFamily="49" charset="-122"/>
            </a:endParaRPr>
          </a:p>
          <a:p>
            <a:pPr marL="609600" indent="-609600">
              <a:lnSpc>
                <a:spcPct val="140000"/>
              </a:lnSpc>
              <a:buFont typeface="+mj-lt"/>
              <a:buAutoNum type="arabicPeriod"/>
            </a:pPr>
            <a:r>
              <a:rPr lang="zh-CN" altLang="en-US" sz="2800" b="1" dirty="0" smtClean="0">
                <a:solidFill>
                  <a:schemeClr val="accent2"/>
                </a:solidFill>
                <a:latin typeface="仿宋" pitchFamily="49" charset="-122"/>
                <a:ea typeface="仿宋" pitchFamily="49" charset="-122"/>
              </a:rPr>
              <a:t>防御</a:t>
            </a:r>
            <a:r>
              <a:rPr lang="zh-CN" altLang="en-US" sz="2800" b="1" dirty="0">
                <a:solidFill>
                  <a:schemeClr val="accent2"/>
                </a:solidFill>
                <a:latin typeface="仿宋" pitchFamily="49" charset="-122"/>
                <a:ea typeface="仿宋" pitchFamily="49" charset="-122"/>
              </a:rPr>
              <a:t>方行为模型</a:t>
            </a:r>
            <a:endParaRPr lang="en-US" altLang="zh-CN" sz="2800" b="1" dirty="0" smtClean="0">
              <a:solidFill>
                <a:schemeClr val="accent2"/>
              </a:solidFill>
              <a:latin typeface="仿宋" pitchFamily="49" charset="-122"/>
              <a:ea typeface="仿宋" pitchFamily="49" charset="-122"/>
            </a:endParaRPr>
          </a:p>
          <a:p>
            <a:pPr marL="609600" indent="-609600">
              <a:lnSpc>
                <a:spcPct val="140000"/>
              </a:lnSpc>
              <a:buFont typeface="+mj-lt"/>
              <a:buAutoNum type="arabicPeriod"/>
            </a:pPr>
            <a:r>
              <a:rPr lang="zh-CN" altLang="en-US" sz="2800" b="1" dirty="0">
                <a:solidFill>
                  <a:schemeClr val="accent2"/>
                </a:solidFill>
                <a:latin typeface="仿宋" pitchFamily="49" charset="-122"/>
                <a:ea typeface="仿宋" pitchFamily="49" charset="-122"/>
              </a:rPr>
              <a:t>移动僵尸</a:t>
            </a:r>
            <a:r>
              <a:rPr lang="zh-CN" altLang="en-US" sz="2800" b="1" dirty="0" smtClean="0">
                <a:solidFill>
                  <a:schemeClr val="accent2"/>
                </a:solidFill>
                <a:latin typeface="仿宋" pitchFamily="49" charset="-122"/>
                <a:ea typeface="仿宋" pitchFamily="49" charset="-122"/>
              </a:rPr>
              <a:t>网络</a:t>
            </a:r>
            <a:endParaRPr lang="en-US" altLang="zh-CN" sz="2800" b="1" dirty="0">
              <a:solidFill>
                <a:schemeClr val="accent2"/>
              </a:solidFill>
              <a:latin typeface="仿宋" pitchFamily="49" charset="-122"/>
              <a:ea typeface="仿宋" pitchFamily="49" charset="-122"/>
            </a:endParaRPr>
          </a:p>
          <a:p>
            <a:pPr marL="609600" indent="-609600">
              <a:lnSpc>
                <a:spcPct val="140000"/>
              </a:lnSpc>
              <a:buFont typeface="+mj-lt"/>
              <a:buAutoNum type="arabicPeriod"/>
            </a:pPr>
            <a:r>
              <a:rPr lang="zh-CN" altLang="en-US" sz="2800" b="1" dirty="0">
                <a:solidFill>
                  <a:schemeClr val="accent2"/>
                </a:solidFill>
                <a:latin typeface="仿宋" pitchFamily="49" charset="-122"/>
                <a:ea typeface="仿宋" pitchFamily="49" charset="-122"/>
              </a:rPr>
              <a:t>拓扑生成</a:t>
            </a:r>
            <a:r>
              <a:rPr lang="zh-CN" altLang="en-US" sz="2800" b="1" dirty="0" smtClean="0">
                <a:solidFill>
                  <a:schemeClr val="accent2"/>
                </a:solidFill>
                <a:latin typeface="仿宋" pitchFamily="49" charset="-122"/>
                <a:ea typeface="仿宋" pitchFamily="49" charset="-122"/>
              </a:rPr>
              <a:t>算法</a:t>
            </a:r>
            <a:endParaRPr lang="en-US" altLang="zh-CN" sz="2800" b="1" dirty="0" smtClean="0">
              <a:solidFill>
                <a:schemeClr val="accent2"/>
              </a:solidFill>
              <a:latin typeface="仿宋" pitchFamily="49" charset="-122"/>
              <a:ea typeface="仿宋" pitchFamily="49" charset="-122"/>
            </a:endParaRPr>
          </a:p>
          <a:p>
            <a:pPr marL="609600" indent="-609600" eaLnBrk="1" hangingPunct="1">
              <a:lnSpc>
                <a:spcPct val="140000"/>
              </a:lnSpc>
              <a:buFont typeface="+mj-lt"/>
              <a:buAutoNum type="arabicPeriod"/>
            </a:pPr>
            <a:r>
              <a:rPr lang="zh-CN" altLang="en-US" sz="2800" b="1" dirty="0" smtClean="0">
                <a:solidFill>
                  <a:schemeClr val="accent2"/>
                </a:solidFill>
                <a:latin typeface="仿宋" pitchFamily="49" charset="-122"/>
                <a:ea typeface="仿宋" pitchFamily="49" charset="-122"/>
              </a:rPr>
              <a:t>对抗与应对策略</a:t>
            </a:r>
            <a:endParaRPr lang="zh-CN" altLang="en-US" sz="2800" b="1" dirty="0" smtClean="0">
              <a:solidFill>
                <a:schemeClr val="accent2"/>
              </a:solidFill>
              <a:latin typeface="仿宋" pitchFamily="49" charset="-122"/>
              <a:ea typeface="仿宋" pitchFamily="49" charset="-122"/>
            </a:endParaRPr>
          </a:p>
        </p:txBody>
      </p:sp>
      <p:sp>
        <p:nvSpPr>
          <p:cNvPr id="4" name="TextBox 4"/>
          <p:cNvSpPr txBox="1">
            <a:spLocks noChangeArrowheads="1"/>
          </p:cNvSpPr>
          <p:nvPr/>
        </p:nvSpPr>
        <p:spPr bwMode="auto">
          <a:xfrm>
            <a:off x="900113" y="836613"/>
            <a:ext cx="7632700" cy="641350"/>
          </a:xfrm>
          <a:prstGeom prst="rect">
            <a:avLst/>
          </a:prstGeom>
          <a:ln/>
        </p:spPr>
        <p:style>
          <a:lnRef idx="1">
            <a:schemeClr val="accent2"/>
          </a:lnRef>
          <a:fillRef idx="2">
            <a:schemeClr val="accent2"/>
          </a:fillRef>
          <a:effectRef idx="1">
            <a:schemeClr val="accent2"/>
          </a:effectRef>
          <a:fontRef idx="minor">
            <a:schemeClr val="dk1"/>
          </a:fontRef>
        </p:style>
        <p:txBody>
          <a:bodyPr>
            <a:spAutoFit/>
          </a:bodyPr>
          <a:lstStyle>
            <a:lvl1pPr marL="342900" indent="-342900" eaLnBrk="0" hangingPunct="0">
              <a:defRPr>
                <a:solidFill>
                  <a:schemeClr val="tx1"/>
                </a:solidFill>
                <a:latin typeface="Calibri" pitchFamily="34" charset="0"/>
                <a:ea typeface="宋体" pitchFamily="2" charset="-122"/>
              </a:defRPr>
            </a:lvl1pPr>
            <a:lvl2pPr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1" algn="ctr" eaLnBrk="1" hangingPunct="1">
              <a:defRPr/>
            </a:pPr>
            <a:r>
              <a:rPr lang="zh-CN" altLang="en-US" sz="3600" b="1" dirty="0" smtClean="0">
                <a:solidFill>
                  <a:schemeClr val="bg1"/>
                </a:solidFill>
                <a:latin typeface="黑体" pitchFamily="49" charset="-122"/>
                <a:ea typeface="黑体" pitchFamily="49" charset="-122"/>
              </a:rPr>
              <a:t>汇报内容</a:t>
            </a:r>
          </a:p>
        </p:txBody>
      </p:sp>
      <p:sp>
        <p:nvSpPr>
          <p:cNvPr id="5" name="燕尾形 4"/>
          <p:cNvSpPr/>
          <p:nvPr/>
        </p:nvSpPr>
        <p:spPr bwMode="auto">
          <a:xfrm>
            <a:off x="6443663" y="836613"/>
            <a:ext cx="2454275" cy="641350"/>
          </a:xfrm>
          <a:prstGeom prst="chevro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a:defRPr/>
            </a:pPr>
            <a:endParaRPr kumimoji="1" lang="zh-CN" altLang="en-US" sz="2400" b="1">
              <a:solidFill>
                <a:schemeClr val="tx1"/>
              </a:solidFill>
            </a:endParaRPr>
          </a:p>
        </p:txBody>
      </p:sp>
      <p:sp>
        <p:nvSpPr>
          <p:cNvPr id="6" name="燕尾形 5"/>
          <p:cNvSpPr/>
          <p:nvPr/>
        </p:nvSpPr>
        <p:spPr bwMode="auto">
          <a:xfrm>
            <a:off x="539750" y="836613"/>
            <a:ext cx="2454275" cy="641350"/>
          </a:xfrm>
          <a:prstGeom prst="chevro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a:defRPr/>
            </a:pPr>
            <a:endParaRPr kumimoji="1" lang="zh-CN" altLang="en-US" sz="2400" b="1">
              <a:solidFill>
                <a:schemeClr val="tx1"/>
              </a:solidFill>
            </a:endParaRPr>
          </a:p>
        </p:txBody>
      </p:sp>
    </p:spTree>
    <p:extLst>
      <p:ext uri="{BB962C8B-B14F-4D97-AF65-F5344CB8AC3E}">
        <p14:creationId xmlns:p14="http://schemas.microsoft.com/office/powerpoint/2010/main" val="1759212418"/>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lstStyle/>
          <a:p>
            <a:r>
              <a:rPr lang="zh-CN" altLang="en-US" dirty="0" smtClean="0"/>
              <a:t>对抗与应对策略</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237397079"/>
              </p:ext>
            </p:extLst>
          </p:nvPr>
        </p:nvGraphicFramePr>
        <p:xfrm>
          <a:off x="755577" y="1268760"/>
          <a:ext cx="7704856" cy="2438400"/>
        </p:xfrm>
        <a:graphic>
          <a:graphicData uri="http://schemas.openxmlformats.org/drawingml/2006/table">
            <a:tbl>
              <a:tblPr firstRow="1" firstCol="1" bandRow="1">
                <a:tableStyleId>{5C22544A-7EE6-4342-B048-85BDC9FD1C3A}</a:tableStyleId>
              </a:tblPr>
              <a:tblGrid>
                <a:gridCol w="1440159"/>
                <a:gridCol w="2367147"/>
                <a:gridCol w="3897550"/>
              </a:tblGrid>
              <a:tr h="33655">
                <a:tc>
                  <a:txBody>
                    <a:bodyPr/>
                    <a:lstStyle/>
                    <a:p>
                      <a:pPr algn="ctr">
                        <a:spcAft>
                          <a:spcPts val="0"/>
                        </a:spcAft>
                      </a:pPr>
                      <a:r>
                        <a:rPr lang="zh-CN" sz="2000" kern="0" dirty="0">
                          <a:effectLst/>
                        </a:rPr>
                        <a:t>防御行为</a:t>
                      </a:r>
                      <a:endParaRPr lang="zh-CN" sz="2000" kern="100" dirty="0">
                        <a:effectLst/>
                        <a:latin typeface="Times New Roman"/>
                        <a:ea typeface="宋体"/>
                      </a:endParaRPr>
                    </a:p>
                  </a:txBody>
                  <a:tcPr marL="68580" marR="68580" marT="0" marB="0" anchor="ctr"/>
                </a:tc>
                <a:tc>
                  <a:txBody>
                    <a:bodyPr/>
                    <a:lstStyle/>
                    <a:p>
                      <a:pPr algn="ctr">
                        <a:spcAft>
                          <a:spcPts val="0"/>
                        </a:spcAft>
                      </a:pPr>
                      <a:r>
                        <a:rPr lang="zh-CN" sz="2000" kern="0">
                          <a:effectLst/>
                        </a:rPr>
                        <a:t>应对策略</a:t>
                      </a:r>
                      <a:endParaRPr lang="zh-CN" sz="2000" kern="100">
                        <a:effectLst/>
                        <a:latin typeface="Times New Roman"/>
                        <a:ea typeface="宋体"/>
                      </a:endParaRPr>
                    </a:p>
                  </a:txBody>
                  <a:tcPr marL="68580" marR="68580" marT="0" marB="0" anchor="ctr"/>
                </a:tc>
                <a:tc>
                  <a:txBody>
                    <a:bodyPr/>
                    <a:lstStyle/>
                    <a:p>
                      <a:pPr algn="ctr">
                        <a:spcAft>
                          <a:spcPts val="0"/>
                        </a:spcAft>
                      </a:pPr>
                      <a:r>
                        <a:rPr lang="zh-CN" sz="2000" kern="0">
                          <a:effectLst/>
                        </a:rPr>
                        <a:t>分析</a:t>
                      </a:r>
                      <a:endParaRPr lang="zh-CN" sz="2000" kern="100">
                        <a:effectLst/>
                        <a:latin typeface="Times New Roman"/>
                        <a:ea typeface="宋体"/>
                      </a:endParaRPr>
                    </a:p>
                  </a:txBody>
                  <a:tcPr marL="68580" marR="68580" marT="0" marB="0" anchor="ctr"/>
                </a:tc>
              </a:tr>
              <a:tr h="33655">
                <a:tc>
                  <a:txBody>
                    <a:bodyPr/>
                    <a:lstStyle/>
                    <a:p>
                      <a:pPr algn="ctr">
                        <a:spcAft>
                          <a:spcPts val="0"/>
                        </a:spcAft>
                      </a:pPr>
                      <a:r>
                        <a:rPr lang="en-US" sz="2000" kern="0">
                          <a:effectLst/>
                        </a:rPr>
                        <a:t>1</a:t>
                      </a:r>
                      <a:r>
                        <a:rPr lang="zh-CN" sz="2000" kern="0">
                          <a:effectLst/>
                        </a:rPr>
                        <a:t>、</a:t>
                      </a:r>
                      <a:r>
                        <a:rPr lang="en-US" sz="2000" kern="0">
                          <a:effectLst/>
                        </a:rPr>
                        <a:t>2</a:t>
                      </a:r>
                      <a:endParaRPr lang="zh-CN" sz="2000" kern="100">
                        <a:effectLst/>
                        <a:latin typeface="Times New Roman"/>
                        <a:ea typeface="宋体"/>
                      </a:endParaRPr>
                    </a:p>
                  </a:txBody>
                  <a:tcPr marL="68580" marR="68580" marT="0" marB="0" anchor="ctr"/>
                </a:tc>
                <a:tc>
                  <a:txBody>
                    <a:bodyPr/>
                    <a:lstStyle/>
                    <a:p>
                      <a:pPr algn="l">
                        <a:spcAft>
                          <a:spcPts val="0"/>
                        </a:spcAft>
                      </a:pPr>
                      <a:r>
                        <a:rPr lang="zh-CN" sz="2000" kern="0" dirty="0">
                          <a:effectLst/>
                        </a:rPr>
                        <a:t>感染安装有</a:t>
                      </a:r>
                      <a:r>
                        <a:rPr lang="en-US" sz="2000" kern="0" dirty="0">
                          <a:effectLst/>
                        </a:rPr>
                        <a:t>Twitter</a:t>
                      </a:r>
                      <a:r>
                        <a:rPr lang="zh-CN" sz="2000" kern="0" dirty="0">
                          <a:effectLst/>
                        </a:rPr>
                        <a:t>客户端的用户</a:t>
                      </a:r>
                      <a:endParaRPr lang="zh-CN" sz="2000" kern="100" dirty="0">
                        <a:effectLst/>
                        <a:latin typeface="Times New Roman"/>
                        <a:ea typeface="宋体"/>
                      </a:endParaRPr>
                    </a:p>
                  </a:txBody>
                  <a:tcPr marL="68580" marR="68580" marT="0" marB="0" anchor="ctr"/>
                </a:tc>
                <a:tc>
                  <a:txBody>
                    <a:bodyPr/>
                    <a:lstStyle/>
                    <a:p>
                      <a:pPr algn="l">
                        <a:spcAft>
                          <a:spcPts val="0"/>
                        </a:spcAft>
                      </a:pPr>
                      <a:r>
                        <a:rPr lang="zh-CN" sz="2000" kern="0">
                          <a:effectLst/>
                        </a:rPr>
                        <a:t>隐藏流量，躲避用户怀疑</a:t>
                      </a:r>
                      <a:endParaRPr lang="zh-CN" sz="2000" kern="100">
                        <a:effectLst/>
                        <a:latin typeface="Times New Roman"/>
                        <a:ea typeface="宋体"/>
                      </a:endParaRPr>
                    </a:p>
                  </a:txBody>
                  <a:tcPr marL="68580" marR="68580" marT="0" marB="0" anchor="ctr"/>
                </a:tc>
              </a:tr>
              <a:tr h="33655">
                <a:tc>
                  <a:txBody>
                    <a:bodyPr/>
                    <a:lstStyle/>
                    <a:p>
                      <a:pPr algn="ctr">
                        <a:spcAft>
                          <a:spcPts val="0"/>
                        </a:spcAft>
                      </a:pPr>
                      <a:r>
                        <a:rPr lang="en-US" sz="2000" kern="0">
                          <a:effectLst/>
                        </a:rPr>
                        <a:t>3</a:t>
                      </a:r>
                      <a:endParaRPr lang="zh-CN" sz="2000" kern="100">
                        <a:effectLst/>
                        <a:latin typeface="Times New Roman"/>
                        <a:ea typeface="宋体"/>
                      </a:endParaRPr>
                    </a:p>
                  </a:txBody>
                  <a:tcPr marL="68580" marR="68580" marT="0" marB="0" anchor="ctr"/>
                </a:tc>
                <a:tc>
                  <a:txBody>
                    <a:bodyPr/>
                    <a:lstStyle/>
                    <a:p>
                      <a:pPr algn="l">
                        <a:spcAft>
                          <a:spcPts val="0"/>
                        </a:spcAft>
                      </a:pPr>
                      <a:r>
                        <a:rPr lang="zh-CN" sz="2000" kern="0">
                          <a:effectLst/>
                        </a:rPr>
                        <a:t>在连接</a:t>
                      </a:r>
                      <a:r>
                        <a:rPr lang="en-US" sz="2000" kern="0">
                          <a:effectLst/>
                        </a:rPr>
                        <a:t>wifi</a:t>
                      </a:r>
                      <a:r>
                        <a:rPr lang="zh-CN" sz="2000" kern="0">
                          <a:effectLst/>
                        </a:rPr>
                        <a:t>后，更新程序</a:t>
                      </a:r>
                      <a:endParaRPr lang="zh-CN" sz="2000" kern="100">
                        <a:effectLst/>
                        <a:latin typeface="Times New Roman"/>
                        <a:ea typeface="宋体"/>
                      </a:endParaRPr>
                    </a:p>
                  </a:txBody>
                  <a:tcPr marL="68580" marR="68580" marT="0" marB="0" anchor="ctr"/>
                </a:tc>
                <a:tc>
                  <a:txBody>
                    <a:bodyPr/>
                    <a:lstStyle/>
                    <a:p>
                      <a:pPr algn="l">
                        <a:spcAft>
                          <a:spcPts val="0"/>
                        </a:spcAft>
                      </a:pPr>
                      <a:r>
                        <a:rPr lang="zh-CN" sz="2000" kern="0">
                          <a:effectLst/>
                        </a:rPr>
                        <a:t>最大限度的降低用户费用</a:t>
                      </a:r>
                      <a:endParaRPr lang="zh-CN" sz="2000" kern="100">
                        <a:effectLst/>
                        <a:latin typeface="Times New Roman"/>
                        <a:ea typeface="宋体"/>
                      </a:endParaRPr>
                    </a:p>
                  </a:txBody>
                  <a:tcPr marL="68580" marR="68580" marT="0" marB="0" anchor="b"/>
                </a:tc>
              </a:tr>
              <a:tr h="33655">
                <a:tc>
                  <a:txBody>
                    <a:bodyPr/>
                    <a:lstStyle/>
                    <a:p>
                      <a:pPr algn="ctr">
                        <a:spcAft>
                          <a:spcPts val="0"/>
                        </a:spcAft>
                      </a:pPr>
                      <a:r>
                        <a:rPr lang="en-US" sz="2000" kern="0">
                          <a:effectLst/>
                        </a:rPr>
                        <a:t>4-7</a:t>
                      </a:r>
                      <a:endParaRPr lang="zh-CN" sz="2000" kern="100">
                        <a:effectLst/>
                        <a:latin typeface="Times New Roman"/>
                        <a:ea typeface="宋体"/>
                      </a:endParaRPr>
                    </a:p>
                  </a:txBody>
                  <a:tcPr marL="68580" marR="68580" marT="0" marB="0" anchor="ctr"/>
                </a:tc>
                <a:tc>
                  <a:txBody>
                    <a:bodyPr/>
                    <a:lstStyle/>
                    <a:p>
                      <a:pPr algn="l">
                        <a:spcAft>
                          <a:spcPts val="0"/>
                        </a:spcAft>
                      </a:pPr>
                      <a:r>
                        <a:rPr lang="en-US" sz="2000" kern="0">
                          <a:effectLst/>
                        </a:rPr>
                        <a:t> </a:t>
                      </a:r>
                      <a:r>
                        <a:rPr lang="zh-CN" sz="2000" kern="0">
                          <a:effectLst/>
                        </a:rPr>
                        <a:t>采用</a:t>
                      </a:r>
                      <a:r>
                        <a:rPr lang="en-US" sz="2000" kern="0">
                          <a:effectLst/>
                        </a:rPr>
                        <a:t>P2P</a:t>
                      </a:r>
                      <a:r>
                        <a:rPr lang="zh-CN" sz="2000" kern="0">
                          <a:effectLst/>
                        </a:rPr>
                        <a:t>结构</a:t>
                      </a:r>
                      <a:endParaRPr lang="zh-CN" sz="2000" kern="100">
                        <a:effectLst/>
                        <a:latin typeface="Times New Roman"/>
                        <a:ea typeface="宋体"/>
                      </a:endParaRPr>
                    </a:p>
                  </a:txBody>
                  <a:tcPr marL="68580" marR="68580" marT="0" marB="0" anchor="ctr"/>
                </a:tc>
                <a:tc>
                  <a:txBody>
                    <a:bodyPr/>
                    <a:lstStyle/>
                    <a:p>
                      <a:pPr algn="l">
                        <a:spcAft>
                          <a:spcPts val="0"/>
                        </a:spcAft>
                      </a:pPr>
                      <a:r>
                        <a:rPr lang="zh-CN" sz="2000" kern="0">
                          <a:effectLst/>
                        </a:rPr>
                        <a:t>分散流量，躲避运营商视线</a:t>
                      </a:r>
                      <a:endParaRPr lang="zh-CN" sz="2000" kern="100">
                        <a:effectLst/>
                        <a:latin typeface="Times New Roman"/>
                        <a:ea typeface="宋体"/>
                      </a:endParaRPr>
                    </a:p>
                  </a:txBody>
                  <a:tcPr marL="68580" marR="68580" marT="0" marB="0" anchor="b"/>
                </a:tc>
              </a:tr>
              <a:tr h="33655">
                <a:tc>
                  <a:txBody>
                    <a:bodyPr/>
                    <a:lstStyle/>
                    <a:p>
                      <a:pPr algn="ctr">
                        <a:spcAft>
                          <a:spcPts val="0"/>
                        </a:spcAft>
                      </a:pPr>
                      <a:r>
                        <a:rPr lang="en-US" sz="2000" kern="0">
                          <a:effectLst/>
                        </a:rPr>
                        <a:t>8</a:t>
                      </a:r>
                      <a:r>
                        <a:rPr lang="zh-CN" sz="2000" kern="0">
                          <a:effectLst/>
                        </a:rPr>
                        <a:t>、</a:t>
                      </a:r>
                      <a:r>
                        <a:rPr lang="en-US" sz="2000" kern="0">
                          <a:effectLst/>
                        </a:rPr>
                        <a:t>9</a:t>
                      </a:r>
                      <a:endParaRPr lang="zh-CN" sz="2000" kern="100">
                        <a:effectLst/>
                        <a:latin typeface="Times New Roman"/>
                        <a:ea typeface="宋体"/>
                      </a:endParaRPr>
                    </a:p>
                  </a:txBody>
                  <a:tcPr marL="68580" marR="68580" marT="0" marB="0" anchor="ctr"/>
                </a:tc>
                <a:tc>
                  <a:txBody>
                    <a:bodyPr/>
                    <a:lstStyle/>
                    <a:p>
                      <a:pPr algn="l">
                        <a:spcAft>
                          <a:spcPts val="0"/>
                        </a:spcAft>
                      </a:pPr>
                      <a:r>
                        <a:rPr lang="en-US" sz="2000" kern="0">
                          <a:effectLst/>
                        </a:rPr>
                        <a:t>&lt;earAccount,mouthAccount&gt;</a:t>
                      </a:r>
                      <a:endParaRPr lang="zh-CN" sz="2000" kern="100">
                        <a:effectLst/>
                        <a:latin typeface="Times New Roman"/>
                        <a:ea typeface="宋体"/>
                      </a:endParaRPr>
                    </a:p>
                  </a:txBody>
                  <a:tcPr marL="68580" marR="68580" marT="0" marB="0" anchor="ctr"/>
                </a:tc>
                <a:tc>
                  <a:txBody>
                    <a:bodyPr/>
                    <a:lstStyle/>
                    <a:p>
                      <a:pPr algn="l">
                        <a:spcAft>
                          <a:spcPts val="0"/>
                        </a:spcAft>
                      </a:pPr>
                      <a:r>
                        <a:rPr lang="zh-CN" sz="2000" kern="0" dirty="0">
                          <a:effectLst/>
                        </a:rPr>
                        <a:t>躲避蜜罐追踪，分析</a:t>
                      </a:r>
                      <a:endParaRPr lang="zh-CN" sz="2000" kern="100" dirty="0">
                        <a:effectLst/>
                        <a:latin typeface="Times New Roman"/>
                        <a:ea typeface="宋体"/>
                      </a:endParaRPr>
                    </a:p>
                  </a:txBody>
                  <a:tcPr marL="68580" marR="68580" marT="0" marB="0" anchor="b"/>
                </a:tc>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592454250"/>
              </p:ext>
            </p:extLst>
          </p:nvPr>
        </p:nvGraphicFramePr>
        <p:xfrm>
          <a:off x="1691680" y="3789040"/>
          <a:ext cx="5472608" cy="2692400"/>
        </p:xfrm>
        <a:graphic>
          <a:graphicData uri="http://schemas.openxmlformats.org/drawingml/2006/table">
            <a:tbl>
              <a:tblPr firstRow="1" firstCol="1" bandRow="1">
                <a:tableStyleId>{5C22544A-7EE6-4342-B048-85BDC9FD1C3A}</a:tableStyleId>
              </a:tblPr>
              <a:tblGrid>
                <a:gridCol w="775228"/>
                <a:gridCol w="4697380"/>
              </a:tblGrid>
              <a:tr h="0">
                <a:tc>
                  <a:txBody>
                    <a:bodyPr/>
                    <a:lstStyle/>
                    <a:p>
                      <a:endParaRPr lang="zh-CN" sz="1100" dirty="0">
                        <a:effectLst/>
                        <a:latin typeface="Times New Roman"/>
                      </a:endParaRPr>
                    </a:p>
                  </a:txBody>
                  <a:tcPr marL="50800" marR="50800" marT="50800" marB="50800"/>
                </a:tc>
                <a:tc>
                  <a:txBody>
                    <a:bodyPr/>
                    <a:lstStyle/>
                    <a:p>
                      <a:pPr algn="ctr">
                        <a:spcAft>
                          <a:spcPts val="0"/>
                        </a:spcAft>
                      </a:pPr>
                      <a:r>
                        <a:rPr lang="zh-CN" sz="1100" kern="0" dirty="0">
                          <a:effectLst/>
                        </a:rPr>
                        <a:t>防御行为模型</a:t>
                      </a:r>
                      <a:endParaRPr lang="zh-CN" sz="1100" kern="100" dirty="0">
                        <a:effectLst/>
                        <a:latin typeface="Times New Roman"/>
                        <a:ea typeface="宋体"/>
                      </a:endParaRPr>
                    </a:p>
                  </a:txBody>
                  <a:tcPr marL="50800" marR="50800" marT="50800" marB="50800"/>
                </a:tc>
              </a:tr>
              <a:tr h="0">
                <a:tc>
                  <a:txBody>
                    <a:bodyPr/>
                    <a:lstStyle/>
                    <a:p>
                      <a:pPr algn="ctr">
                        <a:spcAft>
                          <a:spcPts val="0"/>
                        </a:spcAft>
                      </a:pPr>
                      <a:r>
                        <a:rPr lang="en-US" sz="1100" kern="0">
                          <a:effectLst/>
                        </a:rPr>
                        <a:t>1</a:t>
                      </a:r>
                      <a:endParaRPr lang="zh-CN" sz="1100" kern="100">
                        <a:effectLst/>
                        <a:latin typeface="Times New Roman"/>
                        <a:ea typeface="宋体"/>
                      </a:endParaRPr>
                    </a:p>
                  </a:txBody>
                  <a:tcPr marL="50800" marR="50800" marT="50800" marB="50800"/>
                </a:tc>
                <a:tc>
                  <a:txBody>
                    <a:bodyPr/>
                    <a:lstStyle/>
                    <a:p>
                      <a:pPr algn="l">
                        <a:spcAft>
                          <a:spcPts val="0"/>
                        </a:spcAft>
                      </a:pPr>
                      <a:r>
                        <a:rPr lang="zh-CN" sz="1100" kern="0" dirty="0">
                          <a:effectLst/>
                        </a:rPr>
                        <a:t>用户不会在未发现异常费用和大量垃圾消息的情况下，怀疑存在恶意程序。</a:t>
                      </a:r>
                      <a:endParaRPr lang="zh-CN" sz="1100" kern="100" dirty="0">
                        <a:effectLst/>
                        <a:latin typeface="Times New Roman"/>
                        <a:ea typeface="宋体"/>
                      </a:endParaRPr>
                    </a:p>
                  </a:txBody>
                  <a:tcPr marL="50800" marR="50800" marT="50800" marB="50800"/>
                </a:tc>
              </a:tr>
              <a:tr h="0">
                <a:tc>
                  <a:txBody>
                    <a:bodyPr/>
                    <a:lstStyle/>
                    <a:p>
                      <a:pPr algn="ctr">
                        <a:spcAft>
                          <a:spcPts val="0"/>
                        </a:spcAft>
                      </a:pPr>
                      <a:r>
                        <a:rPr lang="en-US" sz="1100" kern="0">
                          <a:effectLst/>
                        </a:rPr>
                        <a:t>2</a:t>
                      </a:r>
                      <a:endParaRPr lang="zh-CN" sz="1100" kern="100">
                        <a:effectLst/>
                        <a:latin typeface="Times New Roman"/>
                        <a:ea typeface="宋体"/>
                      </a:endParaRPr>
                    </a:p>
                  </a:txBody>
                  <a:tcPr marL="50800" marR="50800" marT="50800" marB="50800"/>
                </a:tc>
                <a:tc>
                  <a:txBody>
                    <a:bodyPr/>
                    <a:lstStyle/>
                    <a:p>
                      <a:pPr algn="l">
                        <a:spcAft>
                          <a:spcPts val="0"/>
                        </a:spcAft>
                      </a:pPr>
                      <a:r>
                        <a:rPr lang="zh-CN" sz="1100" kern="0" dirty="0">
                          <a:effectLst/>
                        </a:rPr>
                        <a:t>用户认可由自身使用产生的流量费用。</a:t>
                      </a:r>
                      <a:endParaRPr lang="zh-CN" sz="1100" kern="100" dirty="0">
                        <a:effectLst/>
                        <a:latin typeface="Times New Roman"/>
                        <a:ea typeface="宋体"/>
                      </a:endParaRPr>
                    </a:p>
                  </a:txBody>
                  <a:tcPr marL="50800" marR="50800" marT="50800" marB="50800"/>
                </a:tc>
              </a:tr>
              <a:tr h="0">
                <a:tc>
                  <a:txBody>
                    <a:bodyPr/>
                    <a:lstStyle/>
                    <a:p>
                      <a:pPr algn="ctr">
                        <a:spcAft>
                          <a:spcPts val="0"/>
                        </a:spcAft>
                      </a:pPr>
                      <a:r>
                        <a:rPr lang="en-US" sz="1100" kern="0">
                          <a:effectLst/>
                        </a:rPr>
                        <a:t>3</a:t>
                      </a:r>
                      <a:endParaRPr lang="zh-CN" sz="1100" kern="100">
                        <a:effectLst/>
                        <a:latin typeface="Times New Roman"/>
                        <a:ea typeface="宋体"/>
                      </a:endParaRPr>
                    </a:p>
                  </a:txBody>
                  <a:tcPr marL="50800" marR="50800" marT="50800" marB="50800"/>
                </a:tc>
                <a:tc>
                  <a:txBody>
                    <a:bodyPr/>
                    <a:lstStyle/>
                    <a:p>
                      <a:pPr algn="l">
                        <a:spcAft>
                          <a:spcPts val="0"/>
                        </a:spcAft>
                      </a:pPr>
                      <a:r>
                        <a:rPr lang="zh-CN" sz="1100" kern="0">
                          <a:effectLst/>
                        </a:rPr>
                        <a:t>用户不在乎通过</a:t>
                      </a:r>
                      <a:r>
                        <a:rPr lang="en-US" sz="1100" kern="0">
                          <a:effectLst/>
                        </a:rPr>
                        <a:t>WiFi</a:t>
                      </a:r>
                      <a:r>
                        <a:rPr lang="zh-CN" sz="1100" kern="0">
                          <a:effectLst/>
                        </a:rPr>
                        <a:t>连接的流量。</a:t>
                      </a:r>
                      <a:endParaRPr lang="zh-CN" sz="1100" kern="100">
                        <a:effectLst/>
                        <a:latin typeface="Times New Roman"/>
                        <a:ea typeface="宋体"/>
                      </a:endParaRPr>
                    </a:p>
                  </a:txBody>
                  <a:tcPr marL="50800" marR="50800" marT="50800" marB="50800"/>
                </a:tc>
              </a:tr>
              <a:tr h="0">
                <a:tc>
                  <a:txBody>
                    <a:bodyPr/>
                    <a:lstStyle/>
                    <a:p>
                      <a:pPr algn="ctr">
                        <a:spcAft>
                          <a:spcPts val="0"/>
                        </a:spcAft>
                      </a:pPr>
                      <a:r>
                        <a:rPr lang="en-US" sz="1100" kern="0">
                          <a:effectLst/>
                        </a:rPr>
                        <a:t>4</a:t>
                      </a:r>
                      <a:endParaRPr lang="zh-CN" sz="1100" kern="100">
                        <a:effectLst/>
                        <a:latin typeface="Times New Roman"/>
                        <a:ea typeface="宋体"/>
                      </a:endParaRPr>
                    </a:p>
                  </a:txBody>
                  <a:tcPr marL="50800" marR="50800" marT="50800" marB="50800"/>
                </a:tc>
                <a:tc>
                  <a:txBody>
                    <a:bodyPr/>
                    <a:lstStyle/>
                    <a:p>
                      <a:pPr algn="l">
                        <a:spcAft>
                          <a:spcPts val="0"/>
                        </a:spcAft>
                      </a:pPr>
                      <a:r>
                        <a:rPr lang="zh-CN" sz="1100" kern="0" dirty="0">
                          <a:effectLst/>
                        </a:rPr>
                        <a:t>移动网供应商认可一切不影响网络正常使用的流量。</a:t>
                      </a:r>
                      <a:endParaRPr lang="zh-CN" sz="1100" kern="100" dirty="0">
                        <a:effectLst/>
                        <a:latin typeface="Times New Roman"/>
                        <a:ea typeface="宋体"/>
                      </a:endParaRPr>
                    </a:p>
                  </a:txBody>
                  <a:tcPr marL="50800" marR="50800" marT="50800" marB="50800"/>
                </a:tc>
              </a:tr>
              <a:tr h="0">
                <a:tc>
                  <a:txBody>
                    <a:bodyPr/>
                    <a:lstStyle/>
                    <a:p>
                      <a:pPr algn="ctr">
                        <a:spcAft>
                          <a:spcPts val="0"/>
                        </a:spcAft>
                      </a:pPr>
                      <a:r>
                        <a:rPr lang="en-US" sz="1100" kern="0" dirty="0">
                          <a:effectLst/>
                        </a:rPr>
                        <a:t>5</a:t>
                      </a:r>
                      <a:endParaRPr lang="zh-CN" sz="1100" kern="100" dirty="0">
                        <a:effectLst/>
                        <a:latin typeface="Times New Roman"/>
                        <a:ea typeface="宋体"/>
                      </a:endParaRPr>
                    </a:p>
                  </a:txBody>
                  <a:tcPr marL="50800" marR="50800" marT="50800" marB="50800"/>
                </a:tc>
                <a:tc>
                  <a:txBody>
                    <a:bodyPr/>
                    <a:lstStyle/>
                    <a:p>
                      <a:pPr algn="l">
                        <a:spcAft>
                          <a:spcPts val="0"/>
                        </a:spcAft>
                      </a:pPr>
                      <a:r>
                        <a:rPr lang="zh-CN" sz="1100" kern="0">
                          <a:effectLst/>
                        </a:rPr>
                        <a:t>移动网供应关心在单点突发的大量数据流量。</a:t>
                      </a:r>
                      <a:endParaRPr lang="zh-CN" sz="1100" kern="100">
                        <a:effectLst/>
                        <a:latin typeface="Times New Roman"/>
                        <a:ea typeface="宋体"/>
                      </a:endParaRPr>
                    </a:p>
                  </a:txBody>
                  <a:tcPr marL="50800" marR="50800" marT="50800" marB="50800"/>
                </a:tc>
              </a:tr>
              <a:tr h="0">
                <a:tc>
                  <a:txBody>
                    <a:bodyPr/>
                    <a:lstStyle/>
                    <a:p>
                      <a:pPr algn="ctr">
                        <a:spcAft>
                          <a:spcPts val="0"/>
                        </a:spcAft>
                      </a:pPr>
                      <a:r>
                        <a:rPr lang="en-US" sz="1100" kern="0">
                          <a:effectLst/>
                        </a:rPr>
                        <a:t>6</a:t>
                      </a:r>
                      <a:endParaRPr lang="zh-CN" sz="1100" kern="100">
                        <a:effectLst/>
                        <a:latin typeface="Times New Roman"/>
                        <a:ea typeface="宋体"/>
                      </a:endParaRPr>
                    </a:p>
                  </a:txBody>
                  <a:tcPr marL="50800" marR="50800" marT="50800" marB="50800"/>
                </a:tc>
                <a:tc>
                  <a:txBody>
                    <a:bodyPr/>
                    <a:lstStyle/>
                    <a:p>
                      <a:pPr algn="l">
                        <a:spcAft>
                          <a:spcPts val="0"/>
                        </a:spcAft>
                      </a:pPr>
                      <a:r>
                        <a:rPr lang="en-US" sz="1100" kern="0">
                          <a:effectLst/>
                        </a:rPr>
                        <a:t>Twitter</a:t>
                      </a:r>
                      <a:r>
                        <a:rPr lang="zh-CN" sz="1100" kern="0">
                          <a:effectLst/>
                        </a:rPr>
                        <a:t>服务商认可一切不影响</a:t>
                      </a:r>
                      <a:r>
                        <a:rPr lang="en-US" sz="1100" kern="0">
                          <a:effectLst/>
                        </a:rPr>
                        <a:t>Twitter</a:t>
                      </a:r>
                      <a:r>
                        <a:rPr lang="zh-CN" sz="1100" kern="0">
                          <a:effectLst/>
                        </a:rPr>
                        <a:t>的服务的流量。</a:t>
                      </a:r>
                      <a:endParaRPr lang="zh-CN" sz="1100" kern="100">
                        <a:effectLst/>
                        <a:latin typeface="Times New Roman"/>
                        <a:ea typeface="宋体"/>
                      </a:endParaRPr>
                    </a:p>
                  </a:txBody>
                  <a:tcPr marL="50800" marR="50800" marT="50800" marB="50800"/>
                </a:tc>
              </a:tr>
              <a:tr h="0">
                <a:tc>
                  <a:txBody>
                    <a:bodyPr/>
                    <a:lstStyle/>
                    <a:p>
                      <a:pPr algn="ctr">
                        <a:spcAft>
                          <a:spcPts val="0"/>
                        </a:spcAft>
                      </a:pPr>
                      <a:r>
                        <a:rPr lang="en-US" sz="1100" kern="0">
                          <a:effectLst/>
                        </a:rPr>
                        <a:t>7</a:t>
                      </a:r>
                      <a:endParaRPr lang="zh-CN" sz="1100" kern="100">
                        <a:effectLst/>
                        <a:latin typeface="Times New Roman"/>
                        <a:ea typeface="宋体"/>
                      </a:endParaRPr>
                    </a:p>
                  </a:txBody>
                  <a:tcPr marL="50800" marR="50800" marT="50800" marB="50800"/>
                </a:tc>
                <a:tc>
                  <a:txBody>
                    <a:bodyPr/>
                    <a:lstStyle/>
                    <a:p>
                      <a:pPr algn="l">
                        <a:spcAft>
                          <a:spcPts val="0"/>
                        </a:spcAft>
                      </a:pPr>
                      <a:r>
                        <a:rPr lang="en-US" sz="1100" kern="0">
                          <a:effectLst/>
                        </a:rPr>
                        <a:t>Twitter</a:t>
                      </a:r>
                      <a:r>
                        <a:rPr lang="zh-CN" sz="1100" kern="0">
                          <a:effectLst/>
                        </a:rPr>
                        <a:t>服务商关心具有大量听众的账号发出的消息，为其分配高速缓存。</a:t>
                      </a:r>
                      <a:endParaRPr lang="zh-CN" sz="1100" kern="100">
                        <a:effectLst/>
                        <a:latin typeface="Times New Roman"/>
                        <a:ea typeface="宋体"/>
                      </a:endParaRPr>
                    </a:p>
                  </a:txBody>
                  <a:tcPr marL="50800" marR="50800" marT="50800" marB="50800"/>
                </a:tc>
              </a:tr>
              <a:tr h="0">
                <a:tc>
                  <a:txBody>
                    <a:bodyPr/>
                    <a:lstStyle/>
                    <a:p>
                      <a:pPr algn="ctr">
                        <a:spcAft>
                          <a:spcPts val="0"/>
                        </a:spcAft>
                      </a:pPr>
                      <a:r>
                        <a:rPr lang="en-US" sz="1100" kern="0">
                          <a:effectLst/>
                        </a:rPr>
                        <a:t>8</a:t>
                      </a:r>
                      <a:endParaRPr lang="zh-CN" sz="1100" kern="100">
                        <a:effectLst/>
                        <a:latin typeface="Times New Roman"/>
                        <a:ea typeface="宋体"/>
                      </a:endParaRPr>
                    </a:p>
                  </a:txBody>
                  <a:tcPr marL="50800" marR="50800" marT="50800" marB="50800"/>
                </a:tc>
                <a:tc>
                  <a:txBody>
                    <a:bodyPr/>
                    <a:lstStyle/>
                    <a:p>
                      <a:pPr algn="l">
                        <a:spcAft>
                          <a:spcPts val="0"/>
                        </a:spcAft>
                      </a:pPr>
                      <a:r>
                        <a:rPr lang="zh-CN" sz="1100" kern="0">
                          <a:effectLst/>
                        </a:rPr>
                        <a:t>政府相关部门认可一切不造成大范围影响的僵尸网络。</a:t>
                      </a:r>
                      <a:endParaRPr lang="zh-CN" sz="1100" kern="100">
                        <a:effectLst/>
                        <a:latin typeface="Times New Roman"/>
                        <a:ea typeface="宋体"/>
                      </a:endParaRPr>
                    </a:p>
                  </a:txBody>
                  <a:tcPr marL="50800" marR="50800" marT="50800" marB="50800"/>
                </a:tc>
              </a:tr>
              <a:tr h="0">
                <a:tc>
                  <a:txBody>
                    <a:bodyPr/>
                    <a:lstStyle/>
                    <a:p>
                      <a:pPr algn="ctr">
                        <a:spcAft>
                          <a:spcPts val="0"/>
                        </a:spcAft>
                      </a:pPr>
                      <a:r>
                        <a:rPr lang="en-US" sz="1100" kern="0">
                          <a:effectLst/>
                        </a:rPr>
                        <a:t>9</a:t>
                      </a:r>
                      <a:endParaRPr lang="zh-CN" sz="1100" kern="100">
                        <a:effectLst/>
                        <a:latin typeface="Times New Roman"/>
                        <a:ea typeface="宋体"/>
                      </a:endParaRPr>
                    </a:p>
                  </a:txBody>
                  <a:tcPr marL="50800" marR="50800" marT="50800" marB="50800"/>
                </a:tc>
                <a:tc>
                  <a:txBody>
                    <a:bodyPr/>
                    <a:lstStyle/>
                    <a:p>
                      <a:pPr algn="l">
                        <a:spcAft>
                          <a:spcPts val="0"/>
                        </a:spcAft>
                      </a:pPr>
                      <a:r>
                        <a:rPr lang="zh-CN" sz="1100" kern="0" dirty="0">
                          <a:effectLst/>
                        </a:rPr>
                        <a:t>政府相关部门关心通过僵尸网络进行犯罪行为幕后指使。</a:t>
                      </a:r>
                      <a:endParaRPr lang="zh-CN" sz="1100" kern="100" dirty="0">
                        <a:effectLst/>
                        <a:latin typeface="Times New Roman"/>
                        <a:ea typeface="宋体"/>
                      </a:endParaRPr>
                    </a:p>
                  </a:txBody>
                  <a:tcPr marL="50800" marR="50800" marT="50800" marB="50800"/>
                </a:tc>
              </a:tr>
            </a:tbl>
          </a:graphicData>
        </a:graphic>
      </p:graphicFrame>
    </p:spTree>
    <p:extLst>
      <p:ext uri="{BB962C8B-B14F-4D97-AF65-F5344CB8AC3E}">
        <p14:creationId xmlns:p14="http://schemas.microsoft.com/office/powerpoint/2010/main" val="3517090361"/>
      </p:ext>
    </p:extLst>
  </p:cSld>
  <p:clrMapOvr>
    <a:masterClrMapping/>
  </p:clrMapOvr>
  <p:transition>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lstStyle/>
          <a:p>
            <a:r>
              <a:rPr lang="zh-CN" altLang="en-US" dirty="0" smtClean="0"/>
              <a:t>对抗与应对策略</a:t>
            </a:r>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2148335758"/>
              </p:ext>
            </p:extLst>
          </p:nvPr>
        </p:nvGraphicFramePr>
        <p:xfrm>
          <a:off x="755576" y="2348880"/>
          <a:ext cx="4536504" cy="2953508"/>
        </p:xfrm>
        <a:graphic>
          <a:graphicData uri="http://schemas.openxmlformats.org/presentationml/2006/ole">
            <mc:AlternateContent xmlns:mc="http://schemas.openxmlformats.org/markup-compatibility/2006">
              <mc:Choice xmlns:v="urn:schemas-microsoft-com:vml" Requires="v">
                <p:oleObj spid="_x0000_s13317" name="Visio" r:id="rId3" imgW="4063465" imgH="2647348" progId="Visio.Drawing.11">
                  <p:embed/>
                </p:oleObj>
              </mc:Choice>
              <mc:Fallback>
                <p:oleObj name="Visio" r:id="rId3" imgW="4063465" imgH="2647348" progId="Visio.Drawing.11">
                  <p:embed/>
                  <p:pic>
                    <p:nvPicPr>
                      <p:cNvPr id="0" name=""/>
                      <p:cNvPicPr>
                        <a:picLocks noChangeAspect="1" noChangeArrowheads="1"/>
                      </p:cNvPicPr>
                      <p:nvPr/>
                    </p:nvPicPr>
                    <p:blipFill>
                      <a:blip r:embed="rId4"/>
                      <a:srcRect/>
                      <a:stretch>
                        <a:fillRect/>
                      </a:stretch>
                    </p:blipFill>
                    <p:spPr bwMode="auto">
                      <a:xfrm>
                        <a:off x="755576" y="2348880"/>
                        <a:ext cx="4536504" cy="2953508"/>
                      </a:xfrm>
                      <a:prstGeom prst="rect">
                        <a:avLst/>
                      </a:prstGeom>
                      <a:noFill/>
                    </p:spPr>
                  </p:pic>
                </p:oleObj>
              </mc:Fallback>
            </mc:AlternateContent>
          </a:graphicData>
        </a:graphic>
      </p:graphicFrame>
      <p:sp>
        <p:nvSpPr>
          <p:cNvPr id="5" name="矩形 4"/>
          <p:cNvSpPr/>
          <p:nvPr/>
        </p:nvSpPr>
        <p:spPr>
          <a:xfrm>
            <a:off x="827584" y="2296984"/>
            <a:ext cx="4536504"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itchFamily="34" charset="0"/>
            </a:endParaRPr>
          </a:p>
        </p:txBody>
      </p:sp>
      <p:pic>
        <p:nvPicPr>
          <p:cNvPr id="6"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64288" y="2680895"/>
            <a:ext cx="515983" cy="552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6929996" y="3259586"/>
            <a:ext cx="984565" cy="338554"/>
          </a:xfrm>
          <a:prstGeom prst="rect">
            <a:avLst/>
          </a:prstGeom>
          <a:ln>
            <a:noFill/>
          </a:ln>
        </p:spPr>
        <p:txBody>
          <a:bodyPr wrap="none">
            <a:spAutoFit/>
          </a:bodyPr>
          <a:lstStyle/>
          <a:p>
            <a:pPr algn="ctr"/>
            <a:r>
              <a:rPr lang="en-US" altLang="zh-CN" sz="1600" dirty="0" smtClean="0">
                <a:solidFill>
                  <a:srgbClr val="FFC000"/>
                </a:solidFill>
                <a:latin typeface="Corbel" pitchFamily="34" charset="0"/>
              </a:rPr>
              <a:t>Defender</a:t>
            </a:r>
            <a:endParaRPr lang="zh-CN" altLang="en-US" sz="1600" dirty="0">
              <a:solidFill>
                <a:srgbClr val="FFC000"/>
              </a:solidFill>
              <a:latin typeface="Corbel" pitchFamily="34" charset="0"/>
            </a:endParaRPr>
          </a:p>
        </p:txBody>
      </p:sp>
      <p:cxnSp>
        <p:nvCxnSpPr>
          <p:cNvPr id="8" name="直接箭头连接符 7"/>
          <p:cNvCxnSpPr>
            <a:stCxn id="6" idx="1"/>
          </p:cNvCxnSpPr>
          <p:nvPr/>
        </p:nvCxnSpPr>
        <p:spPr>
          <a:xfrm flipH="1" flipV="1">
            <a:off x="5364088" y="2956991"/>
            <a:ext cx="1800200" cy="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652120" y="2649215"/>
            <a:ext cx="902811" cy="307777"/>
          </a:xfrm>
          <a:prstGeom prst="rect">
            <a:avLst/>
          </a:prstGeom>
        </p:spPr>
        <p:txBody>
          <a:bodyPr wrap="none">
            <a:spAutoFit/>
          </a:bodyPr>
          <a:lstStyle/>
          <a:p>
            <a:r>
              <a:rPr lang="zh-CN" altLang="en-US" sz="1400" dirty="0" smtClean="0">
                <a:solidFill>
                  <a:srgbClr val="C00000"/>
                </a:solidFill>
                <a:latin typeface="Corbel" pitchFamily="34" charset="0"/>
              </a:rPr>
              <a:t>内容挖掘</a:t>
            </a:r>
            <a:endParaRPr lang="zh-CN" altLang="en-US" sz="1400" dirty="0">
              <a:solidFill>
                <a:srgbClr val="C00000"/>
              </a:solidFill>
              <a:latin typeface="Corbel" pitchFamily="34" charset="0"/>
            </a:endParaRPr>
          </a:p>
        </p:txBody>
      </p:sp>
      <p:cxnSp>
        <p:nvCxnSpPr>
          <p:cNvPr id="10" name="曲线连接符 9"/>
          <p:cNvCxnSpPr>
            <a:stCxn id="6" idx="0"/>
            <a:endCxn id="5" idx="0"/>
          </p:cNvCxnSpPr>
          <p:nvPr/>
        </p:nvCxnSpPr>
        <p:spPr>
          <a:xfrm rot="16200000" flipV="1">
            <a:off x="5067103" y="325718"/>
            <a:ext cx="383911" cy="4326444"/>
          </a:xfrm>
          <a:prstGeom prst="curvedConnector3">
            <a:avLst>
              <a:gd name="adj1" fmla="val 214126"/>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238824" y="1618715"/>
            <a:ext cx="2069480" cy="276999"/>
          </a:xfrm>
          <a:prstGeom prst="rect">
            <a:avLst/>
          </a:prstGeom>
          <a:noFill/>
        </p:spPr>
        <p:txBody>
          <a:bodyPr wrap="square" rtlCol="0">
            <a:spAutoFit/>
          </a:bodyPr>
          <a:lstStyle/>
          <a:p>
            <a:r>
              <a:rPr lang="zh-CN" altLang="en-US" sz="1200" dirty="0" smtClean="0">
                <a:solidFill>
                  <a:srgbClr val="FFC000"/>
                </a:solidFill>
                <a:latin typeface="Corbel" pitchFamily="34" charset="0"/>
              </a:rPr>
              <a:t>封</a:t>
            </a:r>
            <a:r>
              <a:rPr lang="en-US" altLang="zh-CN" sz="1200" dirty="0" smtClean="0">
                <a:solidFill>
                  <a:srgbClr val="FFC000"/>
                </a:solidFill>
                <a:latin typeface="Corbel" pitchFamily="34" charset="0"/>
              </a:rPr>
              <a:t>Twitter</a:t>
            </a:r>
            <a:r>
              <a:rPr lang="zh-CN" altLang="en-US" sz="1200" dirty="0" smtClean="0">
                <a:solidFill>
                  <a:srgbClr val="FFC000"/>
                </a:solidFill>
                <a:latin typeface="Corbel" pitchFamily="34" charset="0"/>
              </a:rPr>
              <a:t>号</a:t>
            </a:r>
            <a:endParaRPr lang="zh-CN" altLang="en-US" sz="1200" dirty="0">
              <a:solidFill>
                <a:srgbClr val="FFC000"/>
              </a:solidFill>
              <a:latin typeface="Corbel" pitchFamily="34" charset="0"/>
            </a:endParaRPr>
          </a:p>
        </p:txBody>
      </p:sp>
      <p:pic>
        <p:nvPicPr>
          <p:cNvPr id="1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4288" y="4478556"/>
            <a:ext cx="4667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7008377" y="5024365"/>
            <a:ext cx="778547" cy="338554"/>
          </a:xfrm>
          <a:prstGeom prst="rect">
            <a:avLst/>
          </a:prstGeom>
          <a:ln>
            <a:noFill/>
          </a:ln>
        </p:spPr>
        <p:txBody>
          <a:bodyPr wrap="none">
            <a:spAutoFit/>
          </a:bodyPr>
          <a:lstStyle/>
          <a:p>
            <a:pPr algn="ctr"/>
            <a:r>
              <a:rPr lang="en-US" altLang="zh-CN" sz="1600" dirty="0" smtClean="0">
                <a:solidFill>
                  <a:srgbClr val="000000"/>
                </a:solidFill>
                <a:latin typeface="Corbel" pitchFamily="34" charset="0"/>
              </a:rPr>
              <a:t>Hacker</a:t>
            </a:r>
            <a:endParaRPr lang="zh-CN" altLang="en-US" sz="1600" dirty="0">
              <a:solidFill>
                <a:srgbClr val="000000"/>
              </a:solidFill>
              <a:latin typeface="Corbel" pitchFamily="34" charset="0"/>
            </a:endParaRPr>
          </a:p>
        </p:txBody>
      </p:sp>
      <p:sp>
        <p:nvSpPr>
          <p:cNvPr id="14" name="矩形 13"/>
          <p:cNvSpPr/>
          <p:nvPr/>
        </p:nvSpPr>
        <p:spPr>
          <a:xfrm>
            <a:off x="827584" y="4169192"/>
            <a:ext cx="4536504" cy="1152128"/>
          </a:xfrm>
          <a:prstGeom prst="rect">
            <a:avLst/>
          </a:prstGeom>
          <a:noFill/>
          <a:ln>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orbel" pitchFamily="34" charset="0"/>
            </a:endParaRPr>
          </a:p>
        </p:txBody>
      </p:sp>
      <p:cxnSp>
        <p:nvCxnSpPr>
          <p:cNvPr id="15" name="直接箭头连接符 14"/>
          <p:cNvCxnSpPr>
            <a:stCxn id="12" idx="1"/>
            <a:endCxn id="14" idx="3"/>
          </p:cNvCxnSpPr>
          <p:nvPr/>
        </p:nvCxnSpPr>
        <p:spPr>
          <a:xfrm flipH="1">
            <a:off x="5364088" y="4745256"/>
            <a:ext cx="1800200" cy="0"/>
          </a:xfrm>
          <a:prstGeom prst="straightConnector1">
            <a:avLst/>
          </a:prstGeom>
          <a:ln w="19050">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5685413" y="4437479"/>
            <a:ext cx="1261884" cy="307777"/>
          </a:xfrm>
          <a:prstGeom prst="rect">
            <a:avLst/>
          </a:prstGeom>
        </p:spPr>
        <p:txBody>
          <a:bodyPr wrap="none">
            <a:spAutoFit/>
          </a:bodyPr>
          <a:lstStyle/>
          <a:p>
            <a:r>
              <a:rPr lang="zh-CN" altLang="en-US" sz="1400" dirty="0" smtClean="0">
                <a:solidFill>
                  <a:srgbClr val="000000"/>
                </a:solidFill>
                <a:latin typeface="Corbel" pitchFamily="34" charset="0"/>
              </a:rPr>
              <a:t>信息隐藏技术</a:t>
            </a:r>
            <a:endParaRPr lang="zh-CN" altLang="en-US" sz="1400" dirty="0">
              <a:solidFill>
                <a:srgbClr val="000000"/>
              </a:solidFill>
              <a:latin typeface="Corbel" pitchFamily="34" charset="0"/>
            </a:endParaRPr>
          </a:p>
        </p:txBody>
      </p:sp>
    </p:spTree>
    <p:extLst>
      <p:ext uri="{BB962C8B-B14F-4D97-AF65-F5344CB8AC3E}">
        <p14:creationId xmlns:p14="http://schemas.microsoft.com/office/powerpoint/2010/main" val="1771335243"/>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500" fill="hold"/>
                                        <p:tgtEl>
                                          <p:spTgt spid="6"/>
                                        </p:tgtEl>
                                        <p:attrNameLst>
                                          <p:attrName>ppt_x</p:attrName>
                                        </p:attrNameLst>
                                      </p:cBhvr>
                                      <p:tavLst>
                                        <p:tav tm="0">
                                          <p:val>
                                            <p:strVal val="#ppt_x"/>
                                          </p:val>
                                        </p:tav>
                                        <p:tav tm="100000">
                                          <p:val>
                                            <p:strVal val="#ppt_x"/>
                                          </p:val>
                                        </p:tav>
                                      </p:tavLst>
                                    </p:anim>
                                    <p:anim calcmode="lin" valueType="num">
                                      <p:cBhvr additive="base">
                                        <p:cTn id="11" dur="500" fill="hold"/>
                                        <p:tgtEl>
                                          <p:spTgt spid="6"/>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par>
                          <p:cTn id="16" fill="hold">
                            <p:stCondLst>
                              <p:cond delay="500"/>
                            </p:stCondLst>
                            <p:childTnLst>
                              <p:par>
                                <p:cTn id="17" presetID="22" presetClass="entr" presetSubtype="2"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500"/>
                                        <p:tgtEl>
                                          <p:spTgt spid="10"/>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right)">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5"/>
                                        </p:tgtEl>
                                        <p:attrNameLst>
                                          <p:attrName>style.visibility</p:attrName>
                                        </p:attrNameLst>
                                      </p:cBhvr>
                                      <p:to>
                                        <p:strVal val="hidden"/>
                                      </p:to>
                                    </p:set>
                                  </p:childTnLst>
                                </p:cTn>
                              </p:par>
                            </p:childTnLst>
                          </p:cTn>
                        </p:par>
                        <p:par>
                          <p:cTn id="43" fill="hold">
                            <p:stCondLst>
                              <p:cond delay="0"/>
                            </p:stCondLst>
                            <p:childTnLst>
                              <p:par>
                                <p:cTn id="44" presetID="22" presetClass="entr" presetSubtype="4"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par>
                                <p:cTn id="47" presetID="2" presetClass="entr" presetSubtype="4"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ppt_x"/>
                                          </p:val>
                                        </p:tav>
                                        <p:tav tm="100000">
                                          <p:val>
                                            <p:strVal val="#ppt_x"/>
                                          </p:val>
                                        </p:tav>
                                      </p:tavLst>
                                    </p:anim>
                                    <p:anim calcmode="lin" valueType="num">
                                      <p:cBhvr additive="base">
                                        <p:cTn id="54" dur="500" fill="hold"/>
                                        <p:tgtEl>
                                          <p:spTgt spid="13"/>
                                        </p:tgtEl>
                                        <p:attrNameLst>
                                          <p:attrName>ppt_y</p:attrName>
                                        </p:attrNameLst>
                                      </p:cBhvr>
                                      <p:tavLst>
                                        <p:tav tm="0">
                                          <p:val>
                                            <p:strVal val="1+#ppt_h/2"/>
                                          </p:val>
                                        </p:tav>
                                        <p:tav tm="100000">
                                          <p:val>
                                            <p:strVal val="#ppt_y"/>
                                          </p:val>
                                        </p:tav>
                                      </p:tavLst>
                                    </p:anim>
                                  </p:childTnLst>
                                </p:cTn>
                              </p:par>
                            </p:childTnLst>
                          </p:cTn>
                        </p:par>
                        <p:par>
                          <p:cTn id="55" fill="hold">
                            <p:stCondLst>
                              <p:cond delay="500"/>
                            </p:stCondLst>
                            <p:childTnLst>
                              <p:par>
                                <p:cTn id="56" presetID="22" presetClass="entr" presetSubtype="2" fill="hold"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right)">
                                      <p:cBhvr>
                                        <p:cTn id="58" dur="500"/>
                                        <p:tgtEl>
                                          <p:spTgt spid="15"/>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right)">
                                      <p:cBhvr>
                                        <p:cTn id="6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p:bldP spid="9" grpId="0"/>
      <p:bldP spid="9" grpId="1"/>
      <p:bldP spid="11" grpId="0"/>
      <p:bldP spid="11" grpId="1"/>
      <p:bldP spid="13" grpId="0"/>
      <p:bldP spid="14" grpId="0" animBg="1"/>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395288" y="2420938"/>
            <a:ext cx="5518150" cy="100647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5000"/>
              </a:lnSpc>
            </a:pPr>
            <a:r>
              <a:rPr lang="zh-CN" altLang="en-US" sz="5600" b="1" dirty="0" smtClean="0">
                <a:solidFill>
                  <a:srgbClr val="800080"/>
                </a:solidFill>
                <a:latin typeface="Times New Roman" pitchFamily="18" charset="0"/>
                <a:ea typeface="华文行楷" pitchFamily="2" charset="-122"/>
              </a:rPr>
              <a:t>完</a:t>
            </a:r>
            <a:endParaRPr lang="zh-CN" altLang="en-US" sz="5600" b="1" dirty="0">
              <a:solidFill>
                <a:srgbClr val="800080"/>
              </a:solidFill>
              <a:latin typeface="Times New Roman" pitchFamily="18" charset="0"/>
              <a:ea typeface="华文行楷" pitchFamily="2" charset="-122"/>
            </a:endParaRPr>
          </a:p>
        </p:txBody>
      </p:sp>
      <p:sp>
        <p:nvSpPr>
          <p:cNvPr id="38916" name="Text Box 4"/>
          <p:cNvSpPr txBox="1">
            <a:spLocks noChangeArrowheads="1"/>
          </p:cNvSpPr>
          <p:nvPr/>
        </p:nvSpPr>
        <p:spPr bwMode="auto">
          <a:xfrm>
            <a:off x="3730625" y="3719513"/>
            <a:ext cx="2470150" cy="1006475"/>
          </a:xfrm>
          <a:prstGeom prst="rect">
            <a:avLst/>
          </a:prstGeom>
          <a:noFill/>
          <a:ln>
            <a:noFill/>
          </a:ln>
          <a:effectLst>
            <a:outerShdw dist="1796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lnSpc>
                <a:spcPct val="135000"/>
              </a:lnSpc>
            </a:pPr>
            <a:r>
              <a:rPr lang="zh-CN" altLang="en-US" sz="5600" b="1" dirty="0">
                <a:solidFill>
                  <a:srgbClr val="800080"/>
                </a:solidFill>
                <a:latin typeface="Times New Roman" pitchFamily="18" charset="0"/>
                <a:ea typeface="华文行楷" pitchFamily="2" charset="-122"/>
              </a:rPr>
              <a:t>谢谢！</a:t>
            </a:r>
          </a:p>
        </p:txBody>
      </p:sp>
    </p:spTree>
    <p:extLst>
      <p:ext uri="{BB962C8B-B14F-4D97-AF65-F5344CB8AC3E}">
        <p14:creationId xmlns:p14="http://schemas.microsoft.com/office/powerpoint/2010/main" val="2731991362"/>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6" presetClass="emph" presetSubtype="0" repeatCount="3000" fill="hold" grpId="0" nodeType="clickEffect">
                                  <p:stCondLst>
                                    <p:cond delay="0"/>
                                  </p:stCondLst>
                                  <p:iterate type="lt">
                                    <p:tmPct val="10000"/>
                                  </p:iterate>
                                  <p:childTnLst>
                                    <p:animScale>
                                      <p:cBhvr>
                                        <p:cTn id="6" dur="1000" autoRev="1" fill="hold">
                                          <p:stCondLst>
                                            <p:cond delay="0"/>
                                          </p:stCondLst>
                                        </p:cTn>
                                        <p:tgtEl>
                                          <p:spTgt spid="38916"/>
                                        </p:tgtEl>
                                      </p:cBhvr>
                                      <p:to x="80000" y="100000"/>
                                    </p:animScale>
                                    <p:anim by="(#ppt_w*0.10)" calcmode="lin" valueType="num">
                                      <p:cBhvr>
                                        <p:cTn id="7" dur="1000" autoRev="1" fill="hold">
                                          <p:stCondLst>
                                            <p:cond delay="0"/>
                                          </p:stCondLst>
                                        </p:cTn>
                                        <p:tgtEl>
                                          <p:spTgt spid="38916"/>
                                        </p:tgtEl>
                                        <p:attrNameLst>
                                          <p:attrName>ppt_x</p:attrName>
                                        </p:attrNameLst>
                                      </p:cBhvr>
                                    </p:anim>
                                    <p:anim by="(-#ppt_w*0.10)" calcmode="lin" valueType="num">
                                      <p:cBhvr>
                                        <p:cTn id="8" dur="1000" autoRev="1" fill="hold">
                                          <p:stCondLst>
                                            <p:cond delay="0"/>
                                          </p:stCondLst>
                                        </p:cTn>
                                        <p:tgtEl>
                                          <p:spTgt spid="38916"/>
                                        </p:tgtEl>
                                        <p:attrNameLst>
                                          <p:attrName>ppt_y</p:attrName>
                                        </p:attrNameLst>
                                      </p:cBhvr>
                                    </p:anim>
                                    <p:animRot by="-480000">
                                      <p:cBhvr>
                                        <p:cTn id="9" dur="1000" autoRev="1" fill="hold">
                                          <p:stCondLst>
                                            <p:cond delay="0"/>
                                          </p:stCondLst>
                                        </p:cTn>
                                        <p:tgtEl>
                                          <p:spTgt spid="389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燕尾形 7"/>
          <p:cNvSpPr/>
          <p:nvPr/>
        </p:nvSpPr>
        <p:spPr bwMode="auto">
          <a:xfrm>
            <a:off x="1187624" y="1628800"/>
            <a:ext cx="3024336" cy="569342"/>
          </a:xfrm>
          <a:prstGeom prst="chevron">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none"/>
          <a:lstStyle/>
          <a:p>
            <a:pPr>
              <a:defRPr/>
            </a:pPr>
            <a:endParaRPr kumimoji="1" lang="zh-CN" altLang="en-US" sz="2400" b="1">
              <a:solidFill>
                <a:schemeClr val="tx1"/>
              </a:solidFill>
            </a:endParaRPr>
          </a:p>
        </p:txBody>
      </p:sp>
      <p:sp>
        <p:nvSpPr>
          <p:cNvPr id="13314" name="Rectangle 3"/>
          <p:cNvSpPr>
            <a:spLocks noGrp="1" noChangeArrowheads="1"/>
          </p:cNvSpPr>
          <p:nvPr>
            <p:ph type="body" idx="4294967295"/>
          </p:nvPr>
        </p:nvSpPr>
        <p:spPr bwMode="auto">
          <a:xfrm>
            <a:off x="874090" y="1477963"/>
            <a:ext cx="7042150" cy="37512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140000"/>
              </a:lnSpc>
              <a:buFont typeface="+mj-lt"/>
              <a:buAutoNum type="arabicPeriod"/>
            </a:pPr>
            <a:r>
              <a:rPr lang="zh-CN" altLang="en-US" sz="2800" b="1" dirty="0" smtClean="0">
                <a:solidFill>
                  <a:schemeClr val="accent2"/>
                </a:solidFill>
                <a:latin typeface="仿宋" pitchFamily="49" charset="-122"/>
                <a:ea typeface="仿宋" pitchFamily="49" charset="-122"/>
              </a:rPr>
              <a:t>研究背景介绍</a:t>
            </a:r>
            <a:endParaRPr lang="en-US" altLang="zh-CN" sz="2800" b="1" dirty="0" smtClean="0">
              <a:solidFill>
                <a:schemeClr val="accent2"/>
              </a:solidFill>
              <a:latin typeface="仿宋" pitchFamily="49" charset="-122"/>
              <a:ea typeface="仿宋" pitchFamily="49" charset="-122"/>
            </a:endParaRPr>
          </a:p>
          <a:p>
            <a:pPr marL="609600" indent="-609600">
              <a:lnSpc>
                <a:spcPct val="140000"/>
              </a:lnSpc>
              <a:buFont typeface="+mj-lt"/>
              <a:buAutoNum type="arabicPeriod"/>
            </a:pPr>
            <a:r>
              <a:rPr lang="zh-CN" altLang="en-US" sz="2800" b="1" dirty="0" smtClean="0">
                <a:solidFill>
                  <a:schemeClr val="accent2"/>
                </a:solidFill>
                <a:latin typeface="仿宋" pitchFamily="49" charset="-122"/>
                <a:ea typeface="仿宋" pitchFamily="49" charset="-122"/>
              </a:rPr>
              <a:t>防御</a:t>
            </a:r>
            <a:r>
              <a:rPr lang="zh-CN" altLang="en-US" sz="2800" b="1" dirty="0">
                <a:solidFill>
                  <a:schemeClr val="accent2"/>
                </a:solidFill>
                <a:latin typeface="仿宋" pitchFamily="49" charset="-122"/>
                <a:ea typeface="仿宋" pitchFamily="49" charset="-122"/>
              </a:rPr>
              <a:t>方行为模型</a:t>
            </a:r>
            <a:endParaRPr lang="en-US" altLang="zh-CN" sz="2800" b="1" dirty="0" smtClean="0">
              <a:solidFill>
                <a:schemeClr val="accent2"/>
              </a:solidFill>
              <a:latin typeface="仿宋" pitchFamily="49" charset="-122"/>
              <a:ea typeface="仿宋" pitchFamily="49" charset="-122"/>
            </a:endParaRPr>
          </a:p>
          <a:p>
            <a:pPr marL="609600" indent="-609600">
              <a:lnSpc>
                <a:spcPct val="140000"/>
              </a:lnSpc>
              <a:buFont typeface="+mj-lt"/>
              <a:buAutoNum type="arabicPeriod"/>
            </a:pPr>
            <a:r>
              <a:rPr lang="zh-CN" altLang="en-US" sz="2800" b="1" dirty="0">
                <a:solidFill>
                  <a:schemeClr val="accent2"/>
                </a:solidFill>
                <a:latin typeface="仿宋" pitchFamily="49" charset="-122"/>
                <a:ea typeface="仿宋" pitchFamily="49" charset="-122"/>
              </a:rPr>
              <a:t>移动僵尸</a:t>
            </a:r>
            <a:r>
              <a:rPr lang="zh-CN" altLang="en-US" sz="2800" b="1" dirty="0" smtClean="0">
                <a:solidFill>
                  <a:schemeClr val="accent2"/>
                </a:solidFill>
                <a:latin typeface="仿宋" pitchFamily="49" charset="-122"/>
                <a:ea typeface="仿宋" pitchFamily="49" charset="-122"/>
              </a:rPr>
              <a:t>网络</a:t>
            </a:r>
            <a:endParaRPr lang="en-US" altLang="zh-CN" sz="2800" b="1" dirty="0">
              <a:solidFill>
                <a:schemeClr val="accent2"/>
              </a:solidFill>
              <a:latin typeface="仿宋" pitchFamily="49" charset="-122"/>
              <a:ea typeface="仿宋" pitchFamily="49" charset="-122"/>
            </a:endParaRPr>
          </a:p>
          <a:p>
            <a:pPr marL="609600" indent="-609600">
              <a:lnSpc>
                <a:spcPct val="140000"/>
              </a:lnSpc>
              <a:buFont typeface="+mj-lt"/>
              <a:buAutoNum type="arabicPeriod"/>
            </a:pPr>
            <a:r>
              <a:rPr lang="zh-CN" altLang="en-US" sz="2800" b="1" dirty="0">
                <a:solidFill>
                  <a:schemeClr val="accent2"/>
                </a:solidFill>
                <a:latin typeface="仿宋" pitchFamily="49" charset="-122"/>
                <a:ea typeface="仿宋" pitchFamily="49" charset="-122"/>
              </a:rPr>
              <a:t>拓扑生成</a:t>
            </a:r>
            <a:r>
              <a:rPr lang="zh-CN" altLang="en-US" sz="2800" b="1" dirty="0" smtClean="0">
                <a:solidFill>
                  <a:schemeClr val="accent2"/>
                </a:solidFill>
                <a:latin typeface="仿宋" pitchFamily="49" charset="-122"/>
                <a:ea typeface="仿宋" pitchFamily="49" charset="-122"/>
              </a:rPr>
              <a:t>算法</a:t>
            </a:r>
            <a:endParaRPr lang="en-US" altLang="zh-CN" sz="2800" b="1" dirty="0" smtClean="0">
              <a:solidFill>
                <a:schemeClr val="accent2"/>
              </a:solidFill>
              <a:latin typeface="仿宋" pitchFamily="49" charset="-122"/>
              <a:ea typeface="仿宋" pitchFamily="49" charset="-122"/>
            </a:endParaRPr>
          </a:p>
          <a:p>
            <a:pPr marL="609600" indent="-609600" eaLnBrk="1" hangingPunct="1">
              <a:lnSpc>
                <a:spcPct val="140000"/>
              </a:lnSpc>
              <a:buFont typeface="+mj-lt"/>
              <a:buAutoNum type="arabicPeriod"/>
            </a:pPr>
            <a:r>
              <a:rPr lang="zh-CN" altLang="en-US" sz="2800" b="1" dirty="0" smtClean="0">
                <a:solidFill>
                  <a:schemeClr val="accent2"/>
                </a:solidFill>
                <a:latin typeface="仿宋" pitchFamily="49" charset="-122"/>
                <a:ea typeface="仿宋" pitchFamily="49" charset="-122"/>
              </a:rPr>
              <a:t>对抗与应对策略</a:t>
            </a:r>
            <a:endParaRPr lang="zh-CN" altLang="en-US" sz="2800" b="1" dirty="0" smtClean="0">
              <a:solidFill>
                <a:schemeClr val="accent2"/>
              </a:solidFill>
              <a:latin typeface="仿宋" pitchFamily="49" charset="-122"/>
              <a:ea typeface="仿宋" pitchFamily="49" charset="-122"/>
            </a:endParaRPr>
          </a:p>
        </p:txBody>
      </p:sp>
      <p:sp>
        <p:nvSpPr>
          <p:cNvPr id="4" name="TextBox 4"/>
          <p:cNvSpPr txBox="1">
            <a:spLocks noChangeArrowheads="1"/>
          </p:cNvSpPr>
          <p:nvPr/>
        </p:nvSpPr>
        <p:spPr bwMode="auto">
          <a:xfrm>
            <a:off x="900113" y="836613"/>
            <a:ext cx="7632700" cy="641350"/>
          </a:xfrm>
          <a:prstGeom prst="rect">
            <a:avLst/>
          </a:prstGeom>
          <a:ln/>
        </p:spPr>
        <p:style>
          <a:lnRef idx="1">
            <a:schemeClr val="accent2"/>
          </a:lnRef>
          <a:fillRef idx="2">
            <a:schemeClr val="accent2"/>
          </a:fillRef>
          <a:effectRef idx="1">
            <a:schemeClr val="accent2"/>
          </a:effectRef>
          <a:fontRef idx="minor">
            <a:schemeClr val="dk1"/>
          </a:fontRef>
        </p:style>
        <p:txBody>
          <a:bodyPr>
            <a:spAutoFit/>
          </a:bodyPr>
          <a:lstStyle>
            <a:lvl1pPr marL="342900" indent="-342900" eaLnBrk="0" hangingPunct="0">
              <a:defRPr>
                <a:solidFill>
                  <a:schemeClr val="tx1"/>
                </a:solidFill>
                <a:latin typeface="Calibri" pitchFamily="34" charset="0"/>
                <a:ea typeface="宋体" pitchFamily="2" charset="-122"/>
              </a:defRPr>
            </a:lvl1pPr>
            <a:lvl2pPr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1" algn="ctr" eaLnBrk="1" hangingPunct="1">
              <a:defRPr/>
            </a:pPr>
            <a:r>
              <a:rPr lang="zh-CN" altLang="en-US" sz="3600" b="1" dirty="0" smtClean="0">
                <a:solidFill>
                  <a:schemeClr val="bg1"/>
                </a:solidFill>
                <a:latin typeface="黑体" pitchFamily="49" charset="-122"/>
                <a:ea typeface="黑体" pitchFamily="49" charset="-122"/>
              </a:rPr>
              <a:t>汇报内容</a:t>
            </a:r>
          </a:p>
        </p:txBody>
      </p:sp>
      <p:sp>
        <p:nvSpPr>
          <p:cNvPr id="5" name="燕尾形 4"/>
          <p:cNvSpPr/>
          <p:nvPr/>
        </p:nvSpPr>
        <p:spPr bwMode="auto">
          <a:xfrm>
            <a:off x="6443663" y="836613"/>
            <a:ext cx="2454275" cy="641350"/>
          </a:xfrm>
          <a:prstGeom prst="chevro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a:defRPr/>
            </a:pPr>
            <a:endParaRPr kumimoji="1" lang="zh-CN" altLang="en-US" sz="2400" b="1">
              <a:solidFill>
                <a:schemeClr val="tx1"/>
              </a:solidFill>
            </a:endParaRPr>
          </a:p>
        </p:txBody>
      </p:sp>
      <p:sp>
        <p:nvSpPr>
          <p:cNvPr id="6" name="燕尾形 5"/>
          <p:cNvSpPr/>
          <p:nvPr/>
        </p:nvSpPr>
        <p:spPr bwMode="auto">
          <a:xfrm>
            <a:off x="539750" y="836613"/>
            <a:ext cx="2454275" cy="641350"/>
          </a:xfrm>
          <a:prstGeom prst="chevro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a:defRPr/>
            </a:pPr>
            <a:endParaRPr kumimoji="1" lang="zh-CN" altLang="en-US" sz="2400" b="1">
              <a:solidFill>
                <a:schemeClr val="tx1"/>
              </a:solidFill>
            </a:endParaRPr>
          </a:p>
        </p:txBody>
      </p:sp>
    </p:spTree>
    <p:extLst>
      <p:ext uri="{BB962C8B-B14F-4D97-AF65-F5344CB8AC3E}">
        <p14:creationId xmlns:p14="http://schemas.microsoft.com/office/powerpoint/2010/main" val="4090416940"/>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lstStyle/>
          <a:p>
            <a:r>
              <a:rPr lang="en-US" altLang="zh-CN" b="1" dirty="0" smtClean="0">
                <a:solidFill>
                  <a:schemeClr val="tx1"/>
                </a:solidFill>
              </a:rPr>
              <a:t>Twitter</a:t>
            </a:r>
            <a:endParaRPr lang="zh-CN" altLang="en-US" b="1" dirty="0">
              <a:solidFill>
                <a:schemeClr val="tx1"/>
              </a:solidFill>
            </a:endParaRPr>
          </a:p>
        </p:txBody>
      </p:sp>
      <p:sp>
        <p:nvSpPr>
          <p:cNvPr id="3" name="Rectangle 5"/>
          <p:cNvSpPr>
            <a:spLocks noChangeArrowheads="1"/>
          </p:cNvSpPr>
          <p:nvPr/>
        </p:nvSpPr>
        <p:spPr bwMode="auto">
          <a:xfrm>
            <a:off x="0" y="79685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Corbel" pitchFamily="34" charset="0"/>
            </a:endParaRPr>
          </a:p>
        </p:txBody>
      </p:sp>
      <p:sp>
        <p:nvSpPr>
          <p:cNvPr id="4" name="Rectangle 7"/>
          <p:cNvSpPr>
            <a:spLocks noChangeArrowheads="1"/>
          </p:cNvSpPr>
          <p:nvPr/>
        </p:nvSpPr>
        <p:spPr bwMode="auto">
          <a:xfrm>
            <a:off x="0" y="79685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Corbel" pitchFamily="34"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934724024"/>
              </p:ext>
            </p:extLst>
          </p:nvPr>
        </p:nvGraphicFramePr>
        <p:xfrm>
          <a:off x="539552" y="2257127"/>
          <a:ext cx="4262874" cy="2592288"/>
        </p:xfrm>
        <a:graphic>
          <a:graphicData uri="http://schemas.openxmlformats.org/presentationml/2006/ole">
            <mc:AlternateContent xmlns:mc="http://schemas.openxmlformats.org/markup-compatibility/2006">
              <mc:Choice xmlns:v="urn:schemas-microsoft-com:vml" Requires="v">
                <p:oleObj spid="_x0000_s4146" name="Visio" r:id="rId3" imgW="2820202" imgH="1710088" progId="Visio.Drawing.11">
                  <p:embed/>
                </p:oleObj>
              </mc:Choice>
              <mc:Fallback>
                <p:oleObj name="Visio" r:id="rId3" imgW="2820202" imgH="171008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257127"/>
                        <a:ext cx="4262874" cy="2592288"/>
                      </a:xfrm>
                      <a:prstGeom prst="rect">
                        <a:avLst/>
                      </a:prstGeom>
                      <a:noFill/>
                    </p:spPr>
                  </p:pic>
                </p:oleObj>
              </mc:Fallback>
            </mc:AlternateContent>
          </a:graphicData>
        </a:graphic>
      </p:graphicFrame>
      <p:sp>
        <p:nvSpPr>
          <p:cNvPr id="6" name="Rectangle 10"/>
          <p:cNvSpPr>
            <a:spLocks noChangeArrowheads="1"/>
          </p:cNvSpPr>
          <p:nvPr/>
        </p:nvSpPr>
        <p:spPr bwMode="auto">
          <a:xfrm>
            <a:off x="0" y="79685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Corbel" pitchFamily="34" charset="0"/>
            </a:endParaRPr>
          </a:p>
        </p:txBody>
      </p:sp>
      <p:sp>
        <p:nvSpPr>
          <p:cNvPr id="7" name="矩形 6"/>
          <p:cNvSpPr/>
          <p:nvPr/>
        </p:nvSpPr>
        <p:spPr>
          <a:xfrm>
            <a:off x="467544" y="1774557"/>
            <a:ext cx="3033331" cy="338554"/>
          </a:xfrm>
          <a:prstGeom prst="rect">
            <a:avLst/>
          </a:prstGeom>
        </p:spPr>
        <p:txBody>
          <a:bodyPr wrap="none">
            <a:spAutoFit/>
          </a:bodyPr>
          <a:lstStyle/>
          <a:p>
            <a:r>
              <a:rPr lang="zh-CN" altLang="en-US" sz="1600" dirty="0"/>
              <a:t>基于</a:t>
            </a:r>
            <a:r>
              <a:rPr lang="en-US" altLang="zh-CN" sz="1600" dirty="0">
                <a:latin typeface="Corbel" pitchFamily="34" charset="0"/>
                <a:ea typeface="华文楷体" pitchFamily="2" charset="-122"/>
                <a:cs typeface="Calibri" pitchFamily="34" charset="0"/>
              </a:rPr>
              <a:t>Twitter</a:t>
            </a:r>
            <a:r>
              <a:rPr lang="zh-CN" altLang="en-US" sz="1600" dirty="0"/>
              <a:t>控制的移动僵尸</a:t>
            </a:r>
            <a:r>
              <a:rPr lang="zh-CN" altLang="en-US" sz="1600" dirty="0" smtClean="0"/>
              <a:t>网络</a:t>
            </a:r>
            <a:endParaRPr lang="zh-CN" altLang="en-US" sz="1600" dirty="0">
              <a:latin typeface="Corbel" pitchFamily="34" charset="0"/>
            </a:endParaRPr>
          </a:p>
        </p:txBody>
      </p:sp>
      <p:sp>
        <p:nvSpPr>
          <p:cNvPr id="8" name="Rectangle 22"/>
          <p:cNvSpPr>
            <a:spLocks noChangeArrowheads="1"/>
          </p:cNvSpPr>
          <p:nvPr/>
        </p:nvSpPr>
        <p:spPr bwMode="auto">
          <a:xfrm>
            <a:off x="0" y="79685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Corbel" pitchFamily="34"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089827819"/>
              </p:ext>
            </p:extLst>
          </p:nvPr>
        </p:nvGraphicFramePr>
        <p:xfrm>
          <a:off x="525151" y="2257127"/>
          <a:ext cx="4262873" cy="2592288"/>
        </p:xfrm>
        <a:graphic>
          <a:graphicData uri="http://schemas.openxmlformats.org/presentationml/2006/ole">
            <mc:AlternateContent xmlns:mc="http://schemas.openxmlformats.org/markup-compatibility/2006">
              <mc:Choice xmlns:v="urn:schemas-microsoft-com:vml" Requires="v">
                <p:oleObj spid="_x0000_s4147" name="Visio" r:id="rId5" imgW="2820202" imgH="1710088" progId="Visio.Drawing.11">
                  <p:embed/>
                </p:oleObj>
              </mc:Choice>
              <mc:Fallback>
                <p:oleObj name="Visio" r:id="rId5" imgW="2820202" imgH="1710088" progId="Visio.Drawing.11">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151" y="2257127"/>
                        <a:ext cx="4262873" cy="2592288"/>
                      </a:xfrm>
                      <a:prstGeom prst="rect">
                        <a:avLst/>
                      </a:prstGeom>
                      <a:noFill/>
                    </p:spPr>
                  </p:pic>
                </p:oleObj>
              </mc:Fallback>
            </mc:AlternateContent>
          </a:graphicData>
        </a:graphic>
      </p:graphicFrame>
      <p:sp>
        <p:nvSpPr>
          <p:cNvPr id="10" name="Rectangle 28"/>
          <p:cNvSpPr>
            <a:spLocks noChangeArrowheads="1"/>
          </p:cNvSpPr>
          <p:nvPr/>
        </p:nvSpPr>
        <p:spPr bwMode="auto">
          <a:xfrm>
            <a:off x="0" y="79685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Corbel" pitchFamily="34" charset="0"/>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2977176762"/>
              </p:ext>
            </p:extLst>
          </p:nvPr>
        </p:nvGraphicFramePr>
        <p:xfrm>
          <a:off x="4949274" y="2617167"/>
          <a:ext cx="3371004" cy="2088232"/>
        </p:xfrm>
        <a:graphic>
          <a:graphicData uri="http://schemas.openxmlformats.org/presentationml/2006/ole">
            <mc:AlternateContent xmlns:mc="http://schemas.openxmlformats.org/markup-compatibility/2006">
              <mc:Choice xmlns:v="urn:schemas-microsoft-com:vml" Requires="v">
                <p:oleObj spid="_x0000_s4148" name="Visio" r:id="rId7" imgW="4442460" imgH="2755232" progId="Visio.Drawing.11">
                  <p:embed/>
                </p:oleObj>
              </mc:Choice>
              <mc:Fallback>
                <p:oleObj name="Visio" r:id="rId7" imgW="4442460" imgH="2755232" progId="Visio.Drawing.11">
                  <p:embed/>
                  <p:pic>
                    <p:nvPicPr>
                      <p:cNvPr id="0" name=""/>
                      <p:cNvPicPr>
                        <a:picLocks noChangeAspect="1" noChangeArrowheads="1"/>
                      </p:cNvPicPr>
                      <p:nvPr/>
                    </p:nvPicPr>
                    <p:blipFill>
                      <a:blip r:embed="rId8"/>
                      <a:srcRect/>
                      <a:stretch>
                        <a:fillRect/>
                      </a:stretch>
                    </p:blipFill>
                    <p:spPr bwMode="auto">
                      <a:xfrm>
                        <a:off x="4949274" y="2617167"/>
                        <a:ext cx="3371004" cy="2088232"/>
                      </a:xfrm>
                      <a:prstGeom prst="rect">
                        <a:avLst/>
                      </a:prstGeom>
                      <a:noFill/>
                    </p:spPr>
                  </p:pic>
                </p:oleObj>
              </mc:Fallback>
            </mc:AlternateContent>
          </a:graphicData>
        </a:graphic>
      </p:graphicFrame>
      <p:sp>
        <p:nvSpPr>
          <p:cNvPr id="12" name="右箭头 11"/>
          <p:cNvSpPr/>
          <p:nvPr/>
        </p:nvSpPr>
        <p:spPr>
          <a:xfrm>
            <a:off x="4644008" y="3337247"/>
            <a:ext cx="43204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Corbel" pitchFamily="34" charset="0"/>
            </a:endParaRPr>
          </a:p>
        </p:txBody>
      </p:sp>
      <p:sp>
        <p:nvSpPr>
          <p:cNvPr id="13" name="矩形 12"/>
          <p:cNvSpPr/>
          <p:nvPr/>
        </p:nvSpPr>
        <p:spPr>
          <a:xfrm>
            <a:off x="6588224" y="4758116"/>
            <a:ext cx="848309" cy="307777"/>
          </a:xfrm>
          <a:prstGeom prst="rect">
            <a:avLst/>
          </a:prstGeom>
        </p:spPr>
        <p:txBody>
          <a:bodyPr wrap="none">
            <a:spAutoFit/>
          </a:bodyPr>
          <a:lstStyle/>
          <a:p>
            <a:r>
              <a:rPr lang="en-US" altLang="zh-CN" sz="1400" dirty="0" smtClean="0">
                <a:latin typeface="Calibri" pitchFamily="34" charset="0"/>
                <a:cs typeface="Calibri" pitchFamily="34" charset="0"/>
              </a:rPr>
              <a:t>P2P</a:t>
            </a:r>
            <a:r>
              <a:rPr lang="zh-CN" altLang="en-US" sz="1400" dirty="0" smtClean="0">
                <a:latin typeface="Corbel" pitchFamily="34" charset="0"/>
              </a:rPr>
              <a:t>架构</a:t>
            </a:r>
            <a:endParaRPr lang="zh-CN" altLang="en-US" sz="1400" dirty="0">
              <a:latin typeface="Corbel" pitchFamily="34" charset="0"/>
            </a:endParaRPr>
          </a:p>
        </p:txBody>
      </p:sp>
      <p:sp>
        <p:nvSpPr>
          <p:cNvPr id="14" name="矩形 13"/>
          <p:cNvSpPr/>
          <p:nvPr/>
        </p:nvSpPr>
        <p:spPr>
          <a:xfrm>
            <a:off x="4726378" y="1628800"/>
            <a:ext cx="4094094" cy="4154984"/>
          </a:xfrm>
          <a:prstGeom prst="rect">
            <a:avLst/>
          </a:prstGeom>
        </p:spPr>
        <p:txBody>
          <a:bodyPr wrap="square">
            <a:spAutoFit/>
          </a:bodyPr>
          <a:lstStyle/>
          <a:p>
            <a:r>
              <a:rPr lang="en-US" altLang="zh-CN" sz="2400" dirty="0"/>
              <a:t> </a:t>
            </a:r>
            <a:r>
              <a:rPr lang="en-US" altLang="zh-CN" sz="2400" dirty="0" smtClean="0"/>
              <a:t>       </a:t>
            </a:r>
            <a:r>
              <a:rPr lang="zh-CN" altLang="zh-CN" sz="2400" dirty="0" smtClean="0"/>
              <a:t>随着</a:t>
            </a:r>
            <a:r>
              <a:rPr lang="zh-CN" altLang="zh-CN" sz="2400" dirty="0"/>
              <a:t>移动互联网的快速发展，僵尸网络正在从传统互联网络向移动网络过渡，移动僵尸网络已成为未来移动互联网安全急需关注的热点方向。而</a:t>
            </a:r>
            <a:r>
              <a:rPr lang="en-US" altLang="zh-CN" sz="2400" dirty="0"/>
              <a:t>Twitter</a:t>
            </a:r>
            <a:r>
              <a:rPr lang="zh-CN" altLang="zh-CN" sz="2400" dirty="0"/>
              <a:t>业务在移动互联网上的广泛应用以及实时异步松耦合的通信特点，为移动僵尸网络提供了控制能力更强、隐蔽性更好的控制信息平台载体。</a:t>
            </a:r>
            <a:endParaRPr lang="zh-CN" altLang="en-US" sz="2400" dirty="0"/>
          </a:p>
        </p:txBody>
      </p:sp>
      <p:sp>
        <p:nvSpPr>
          <p:cNvPr id="15" name="矩形 14"/>
          <p:cNvSpPr/>
          <p:nvPr/>
        </p:nvSpPr>
        <p:spPr>
          <a:xfrm>
            <a:off x="504056" y="5013176"/>
            <a:ext cx="8172400" cy="1477328"/>
          </a:xfrm>
          <a:prstGeom prst="rect">
            <a:avLst/>
          </a:prstGeom>
        </p:spPr>
        <p:txBody>
          <a:bodyPr wrap="square">
            <a:spAutoFit/>
          </a:bodyPr>
          <a:lstStyle/>
          <a:p>
            <a:r>
              <a:rPr lang="en-US" altLang="zh-CN" dirty="0" smtClean="0"/>
              <a:t>        </a:t>
            </a:r>
            <a:r>
              <a:rPr lang="zh-CN" altLang="zh-CN" dirty="0" smtClean="0"/>
              <a:t>本文</a:t>
            </a:r>
            <a:r>
              <a:rPr lang="zh-CN" altLang="zh-CN" dirty="0"/>
              <a:t>提出了一种基于</a:t>
            </a:r>
            <a:r>
              <a:rPr lang="en-US" altLang="zh-CN" dirty="0"/>
              <a:t>Twitter</a:t>
            </a:r>
            <a:r>
              <a:rPr lang="zh-CN" altLang="zh-CN" dirty="0"/>
              <a:t>控制的移动僵尸网络，僵尸控制者（</a:t>
            </a:r>
            <a:r>
              <a:rPr lang="en-US" altLang="zh-CN" dirty="0" err="1"/>
              <a:t>Botmaster</a:t>
            </a:r>
            <a:r>
              <a:rPr lang="zh-CN" altLang="zh-CN" dirty="0"/>
              <a:t>）通过公共</a:t>
            </a:r>
            <a:r>
              <a:rPr lang="en-US" altLang="zh-CN" dirty="0"/>
              <a:t>Twitter</a:t>
            </a:r>
            <a:r>
              <a:rPr lang="zh-CN" altLang="zh-CN" dirty="0"/>
              <a:t>服务器控制整个僵尸网络；在服务器的逻辑层，僵尸网络呈现多账号的</a:t>
            </a:r>
            <a:r>
              <a:rPr lang="en-US" altLang="zh-CN" dirty="0"/>
              <a:t>P2P</a:t>
            </a:r>
            <a:r>
              <a:rPr lang="zh-CN" altLang="zh-CN" dirty="0"/>
              <a:t>结构，同时僵尸网络的拓扑结构可由</a:t>
            </a:r>
            <a:r>
              <a:rPr lang="en-US" altLang="zh-CN" dirty="0" err="1"/>
              <a:t>Botmaster</a:t>
            </a:r>
            <a:r>
              <a:rPr lang="zh-CN" altLang="zh-CN" dirty="0"/>
              <a:t>自主定义，在此基础上，本文根据实际应用场景提出两种通用网络拓扑生成算法，通过仿真分析，证明了基于</a:t>
            </a:r>
            <a:r>
              <a:rPr lang="en-US" altLang="zh-CN" dirty="0"/>
              <a:t>Twitter</a:t>
            </a:r>
            <a:r>
              <a:rPr lang="zh-CN" altLang="zh-CN" dirty="0"/>
              <a:t>控制的移动僵尸网络具有良好的隐蔽性、健壮性和灵活性。</a:t>
            </a:r>
            <a:endParaRPr lang="zh-CN" altLang="en-US" dirty="0"/>
          </a:p>
        </p:txBody>
      </p:sp>
    </p:spTree>
    <p:extLst>
      <p:ext uri="{BB962C8B-B14F-4D97-AF65-F5344CB8AC3E}">
        <p14:creationId xmlns:p14="http://schemas.microsoft.com/office/powerpoint/2010/main" val="733893035"/>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1" presetClass="exit"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hidden"/>
                                      </p:to>
                                    </p:se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p:bldP spid="14"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燕尾形 7"/>
          <p:cNvSpPr/>
          <p:nvPr/>
        </p:nvSpPr>
        <p:spPr bwMode="auto">
          <a:xfrm>
            <a:off x="1187624" y="2204864"/>
            <a:ext cx="3024336" cy="569342"/>
          </a:xfrm>
          <a:prstGeom prst="chevron">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none"/>
          <a:lstStyle/>
          <a:p>
            <a:pPr>
              <a:defRPr/>
            </a:pPr>
            <a:endParaRPr kumimoji="1" lang="zh-CN" altLang="en-US" sz="2400" b="1">
              <a:solidFill>
                <a:schemeClr val="tx1"/>
              </a:solidFill>
            </a:endParaRPr>
          </a:p>
        </p:txBody>
      </p:sp>
      <p:sp>
        <p:nvSpPr>
          <p:cNvPr id="13314" name="Rectangle 3"/>
          <p:cNvSpPr>
            <a:spLocks noGrp="1" noChangeArrowheads="1"/>
          </p:cNvSpPr>
          <p:nvPr>
            <p:ph type="body" idx="4294967295"/>
          </p:nvPr>
        </p:nvSpPr>
        <p:spPr bwMode="auto">
          <a:xfrm>
            <a:off x="827584" y="1477963"/>
            <a:ext cx="7042150" cy="37512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140000"/>
              </a:lnSpc>
              <a:buFont typeface="+mj-lt"/>
              <a:buAutoNum type="arabicPeriod"/>
            </a:pPr>
            <a:r>
              <a:rPr lang="zh-CN" altLang="en-US" sz="2800" b="1" dirty="0" smtClean="0">
                <a:solidFill>
                  <a:schemeClr val="accent2"/>
                </a:solidFill>
                <a:latin typeface="仿宋" pitchFamily="49" charset="-122"/>
                <a:ea typeface="仿宋" pitchFamily="49" charset="-122"/>
              </a:rPr>
              <a:t>研究背景介绍</a:t>
            </a:r>
            <a:endParaRPr lang="en-US" altLang="zh-CN" sz="2800" b="1" dirty="0" smtClean="0">
              <a:solidFill>
                <a:schemeClr val="accent2"/>
              </a:solidFill>
              <a:latin typeface="仿宋" pitchFamily="49" charset="-122"/>
              <a:ea typeface="仿宋" pitchFamily="49" charset="-122"/>
            </a:endParaRPr>
          </a:p>
          <a:p>
            <a:pPr marL="609600" indent="-609600">
              <a:lnSpc>
                <a:spcPct val="140000"/>
              </a:lnSpc>
              <a:buFont typeface="+mj-lt"/>
              <a:buAutoNum type="arabicPeriod"/>
            </a:pPr>
            <a:r>
              <a:rPr lang="zh-CN" altLang="en-US" sz="2800" b="1" dirty="0" smtClean="0">
                <a:solidFill>
                  <a:schemeClr val="accent2"/>
                </a:solidFill>
                <a:latin typeface="仿宋" pitchFamily="49" charset="-122"/>
                <a:ea typeface="仿宋" pitchFamily="49" charset="-122"/>
              </a:rPr>
              <a:t>防御</a:t>
            </a:r>
            <a:r>
              <a:rPr lang="zh-CN" altLang="en-US" sz="2800" b="1" dirty="0">
                <a:solidFill>
                  <a:schemeClr val="accent2"/>
                </a:solidFill>
                <a:latin typeface="仿宋" pitchFamily="49" charset="-122"/>
                <a:ea typeface="仿宋" pitchFamily="49" charset="-122"/>
              </a:rPr>
              <a:t>方行为模型</a:t>
            </a:r>
            <a:endParaRPr lang="en-US" altLang="zh-CN" sz="2800" b="1" dirty="0" smtClean="0">
              <a:solidFill>
                <a:schemeClr val="accent2"/>
              </a:solidFill>
              <a:latin typeface="仿宋" pitchFamily="49" charset="-122"/>
              <a:ea typeface="仿宋" pitchFamily="49" charset="-122"/>
            </a:endParaRPr>
          </a:p>
          <a:p>
            <a:pPr marL="609600" indent="-609600">
              <a:lnSpc>
                <a:spcPct val="140000"/>
              </a:lnSpc>
              <a:buFont typeface="+mj-lt"/>
              <a:buAutoNum type="arabicPeriod"/>
            </a:pPr>
            <a:r>
              <a:rPr lang="zh-CN" altLang="en-US" sz="2800" b="1" dirty="0">
                <a:solidFill>
                  <a:schemeClr val="accent2"/>
                </a:solidFill>
                <a:latin typeface="仿宋" pitchFamily="49" charset="-122"/>
                <a:ea typeface="仿宋" pitchFamily="49" charset="-122"/>
              </a:rPr>
              <a:t>移动僵尸</a:t>
            </a:r>
            <a:r>
              <a:rPr lang="zh-CN" altLang="en-US" sz="2800" b="1" dirty="0" smtClean="0">
                <a:solidFill>
                  <a:schemeClr val="accent2"/>
                </a:solidFill>
                <a:latin typeface="仿宋" pitchFamily="49" charset="-122"/>
                <a:ea typeface="仿宋" pitchFamily="49" charset="-122"/>
              </a:rPr>
              <a:t>网络</a:t>
            </a:r>
            <a:endParaRPr lang="en-US" altLang="zh-CN" sz="2800" b="1" dirty="0">
              <a:solidFill>
                <a:schemeClr val="accent2"/>
              </a:solidFill>
              <a:latin typeface="仿宋" pitchFamily="49" charset="-122"/>
              <a:ea typeface="仿宋" pitchFamily="49" charset="-122"/>
            </a:endParaRPr>
          </a:p>
          <a:p>
            <a:pPr marL="609600" indent="-609600">
              <a:lnSpc>
                <a:spcPct val="140000"/>
              </a:lnSpc>
              <a:buFont typeface="+mj-lt"/>
              <a:buAutoNum type="arabicPeriod"/>
            </a:pPr>
            <a:r>
              <a:rPr lang="zh-CN" altLang="en-US" sz="2800" b="1" dirty="0">
                <a:solidFill>
                  <a:schemeClr val="accent2"/>
                </a:solidFill>
                <a:latin typeface="仿宋" pitchFamily="49" charset="-122"/>
                <a:ea typeface="仿宋" pitchFamily="49" charset="-122"/>
              </a:rPr>
              <a:t>拓扑生成</a:t>
            </a:r>
            <a:r>
              <a:rPr lang="zh-CN" altLang="en-US" sz="2800" b="1" dirty="0" smtClean="0">
                <a:solidFill>
                  <a:schemeClr val="accent2"/>
                </a:solidFill>
                <a:latin typeface="仿宋" pitchFamily="49" charset="-122"/>
                <a:ea typeface="仿宋" pitchFamily="49" charset="-122"/>
              </a:rPr>
              <a:t>算法</a:t>
            </a:r>
            <a:endParaRPr lang="en-US" altLang="zh-CN" sz="2800" b="1" dirty="0" smtClean="0">
              <a:solidFill>
                <a:schemeClr val="accent2"/>
              </a:solidFill>
              <a:latin typeface="仿宋" pitchFamily="49" charset="-122"/>
              <a:ea typeface="仿宋" pitchFamily="49" charset="-122"/>
            </a:endParaRPr>
          </a:p>
          <a:p>
            <a:pPr marL="609600" indent="-609600" eaLnBrk="1" hangingPunct="1">
              <a:lnSpc>
                <a:spcPct val="140000"/>
              </a:lnSpc>
              <a:buFont typeface="+mj-lt"/>
              <a:buAutoNum type="arabicPeriod"/>
            </a:pPr>
            <a:r>
              <a:rPr lang="zh-CN" altLang="en-US" sz="2800" b="1" dirty="0" smtClean="0">
                <a:solidFill>
                  <a:schemeClr val="accent2"/>
                </a:solidFill>
                <a:latin typeface="仿宋" pitchFamily="49" charset="-122"/>
                <a:ea typeface="仿宋" pitchFamily="49" charset="-122"/>
              </a:rPr>
              <a:t>对抗与应对策略</a:t>
            </a:r>
            <a:endParaRPr lang="zh-CN" altLang="en-US" sz="2800" b="1" dirty="0" smtClean="0">
              <a:solidFill>
                <a:schemeClr val="accent2"/>
              </a:solidFill>
              <a:latin typeface="仿宋" pitchFamily="49" charset="-122"/>
              <a:ea typeface="仿宋" pitchFamily="49" charset="-122"/>
            </a:endParaRPr>
          </a:p>
        </p:txBody>
      </p:sp>
      <p:sp>
        <p:nvSpPr>
          <p:cNvPr id="4" name="TextBox 4"/>
          <p:cNvSpPr txBox="1">
            <a:spLocks noChangeArrowheads="1"/>
          </p:cNvSpPr>
          <p:nvPr/>
        </p:nvSpPr>
        <p:spPr bwMode="auto">
          <a:xfrm>
            <a:off x="900113" y="836613"/>
            <a:ext cx="7632700" cy="641350"/>
          </a:xfrm>
          <a:prstGeom prst="rect">
            <a:avLst/>
          </a:prstGeom>
          <a:ln/>
        </p:spPr>
        <p:style>
          <a:lnRef idx="1">
            <a:schemeClr val="accent2"/>
          </a:lnRef>
          <a:fillRef idx="2">
            <a:schemeClr val="accent2"/>
          </a:fillRef>
          <a:effectRef idx="1">
            <a:schemeClr val="accent2"/>
          </a:effectRef>
          <a:fontRef idx="minor">
            <a:schemeClr val="dk1"/>
          </a:fontRef>
        </p:style>
        <p:txBody>
          <a:bodyPr>
            <a:spAutoFit/>
          </a:bodyPr>
          <a:lstStyle>
            <a:lvl1pPr marL="342900" indent="-342900" eaLnBrk="0" hangingPunct="0">
              <a:defRPr>
                <a:solidFill>
                  <a:schemeClr val="tx1"/>
                </a:solidFill>
                <a:latin typeface="Calibri" pitchFamily="34" charset="0"/>
                <a:ea typeface="宋体" pitchFamily="2" charset="-122"/>
              </a:defRPr>
            </a:lvl1pPr>
            <a:lvl2pPr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1" algn="ctr" eaLnBrk="1" hangingPunct="1">
              <a:defRPr/>
            </a:pPr>
            <a:r>
              <a:rPr lang="zh-CN" altLang="en-US" sz="3600" b="1" dirty="0" smtClean="0">
                <a:solidFill>
                  <a:schemeClr val="bg1"/>
                </a:solidFill>
                <a:latin typeface="黑体" pitchFamily="49" charset="-122"/>
                <a:ea typeface="黑体" pitchFamily="49" charset="-122"/>
              </a:rPr>
              <a:t>汇报内容</a:t>
            </a:r>
          </a:p>
        </p:txBody>
      </p:sp>
      <p:sp>
        <p:nvSpPr>
          <p:cNvPr id="5" name="燕尾形 4"/>
          <p:cNvSpPr/>
          <p:nvPr/>
        </p:nvSpPr>
        <p:spPr bwMode="auto">
          <a:xfrm>
            <a:off x="6443663" y="836613"/>
            <a:ext cx="2454275" cy="641350"/>
          </a:xfrm>
          <a:prstGeom prst="chevro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a:defRPr/>
            </a:pPr>
            <a:endParaRPr kumimoji="1" lang="zh-CN" altLang="en-US" sz="2400" b="1">
              <a:solidFill>
                <a:schemeClr val="tx1"/>
              </a:solidFill>
            </a:endParaRPr>
          </a:p>
        </p:txBody>
      </p:sp>
      <p:sp>
        <p:nvSpPr>
          <p:cNvPr id="6" name="燕尾形 5"/>
          <p:cNvSpPr/>
          <p:nvPr/>
        </p:nvSpPr>
        <p:spPr bwMode="auto">
          <a:xfrm>
            <a:off x="539750" y="836613"/>
            <a:ext cx="2454275" cy="641350"/>
          </a:xfrm>
          <a:prstGeom prst="chevro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a:defRPr/>
            </a:pPr>
            <a:endParaRPr kumimoji="1" lang="zh-CN" altLang="en-US" sz="2400" b="1">
              <a:solidFill>
                <a:schemeClr val="tx1"/>
              </a:solidFill>
            </a:endParaRPr>
          </a:p>
        </p:txBody>
      </p:sp>
    </p:spTree>
    <p:extLst>
      <p:ext uri="{BB962C8B-B14F-4D97-AF65-F5344CB8AC3E}">
        <p14:creationId xmlns:p14="http://schemas.microsoft.com/office/powerpoint/2010/main" val="4257672544"/>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7" name="Picture 7" descr="http://zjcio.org/upload/201104/20110407140345579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745" y="4157439"/>
            <a:ext cx="2143125" cy="1647825"/>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http://www.it.com.cn/mobile/image/2009/05/17/14/20090517_v_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0785" y="5218613"/>
            <a:ext cx="1421458" cy="946691"/>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457200" y="413792"/>
            <a:ext cx="8229600" cy="1143000"/>
          </a:xfrm>
        </p:spPr>
        <p:txBody>
          <a:bodyPr/>
          <a:lstStyle/>
          <a:p>
            <a:r>
              <a:rPr lang="zh-CN" altLang="en-US" b="1" dirty="0" smtClean="0"/>
              <a:t>防御方行为模型</a:t>
            </a:r>
            <a:endParaRPr lang="zh-CN" altLang="en-US" b="1" dirty="0"/>
          </a:p>
        </p:txBody>
      </p:sp>
      <p:graphicFrame>
        <p:nvGraphicFramePr>
          <p:cNvPr id="4" name="表格 3"/>
          <p:cNvGraphicFramePr>
            <a:graphicFrameLocks noGrp="1"/>
          </p:cNvGraphicFramePr>
          <p:nvPr>
            <p:extLst>
              <p:ext uri="{D42A27DB-BD31-4B8C-83A1-F6EECF244321}">
                <p14:modId xmlns:p14="http://schemas.microsoft.com/office/powerpoint/2010/main" val="2182458542"/>
              </p:ext>
            </p:extLst>
          </p:nvPr>
        </p:nvGraphicFramePr>
        <p:xfrm>
          <a:off x="2069181" y="2564904"/>
          <a:ext cx="5005637" cy="2032000"/>
        </p:xfrm>
        <a:graphic>
          <a:graphicData uri="http://schemas.openxmlformats.org/drawingml/2006/table">
            <a:tbl>
              <a:tblPr/>
              <a:tblGrid>
                <a:gridCol w="753275"/>
                <a:gridCol w="1732082"/>
                <a:gridCol w="2520280"/>
              </a:tblGrid>
              <a:tr h="340236">
                <a:tc>
                  <a:txBody>
                    <a:bodyPr/>
                    <a:lstStyle/>
                    <a:p>
                      <a:endParaRPr lang="zh-CN" sz="2000" dirty="0">
                        <a:effectLst/>
                        <a:latin typeface="Times New Roman"/>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fontAlgn="t">
                        <a:spcAft>
                          <a:spcPts val="0"/>
                        </a:spcAft>
                      </a:pPr>
                      <a:r>
                        <a:rPr lang="zh-CN" sz="2000" kern="1200">
                          <a:solidFill>
                            <a:srgbClr val="000000"/>
                          </a:solidFill>
                          <a:effectLst/>
                          <a:latin typeface="Calibri"/>
                          <a:ea typeface="宋体"/>
                          <a:cs typeface="Arial"/>
                        </a:rPr>
                        <a:t>防御角色</a:t>
                      </a:r>
                      <a:endParaRPr lang="zh-CN" sz="2000" kern="100">
                        <a:effectLst/>
                        <a:latin typeface="Times New Roman"/>
                        <a:ea typeface="宋体"/>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ctr" fontAlgn="t">
                        <a:spcAft>
                          <a:spcPts val="0"/>
                        </a:spcAft>
                      </a:pPr>
                      <a:r>
                        <a:rPr lang="zh-CN" sz="2000" kern="1200" dirty="0">
                          <a:solidFill>
                            <a:srgbClr val="000000"/>
                          </a:solidFill>
                          <a:effectLst/>
                          <a:latin typeface="Calibri"/>
                          <a:ea typeface="宋体"/>
                          <a:cs typeface="Arial"/>
                        </a:rPr>
                        <a:t>关注焦点</a:t>
                      </a:r>
                      <a:endParaRPr lang="zh-CN" sz="2000" kern="100" dirty="0">
                        <a:effectLst/>
                        <a:latin typeface="Times New Roman"/>
                        <a:ea typeface="宋体"/>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289200">
                <a:tc>
                  <a:txBody>
                    <a:bodyPr/>
                    <a:lstStyle/>
                    <a:p>
                      <a:pPr algn="ctr" fontAlgn="t">
                        <a:spcAft>
                          <a:spcPts val="0"/>
                        </a:spcAft>
                      </a:pPr>
                      <a:r>
                        <a:rPr lang="en-US" sz="2000" kern="1200">
                          <a:solidFill>
                            <a:srgbClr val="000000"/>
                          </a:solidFill>
                          <a:effectLst/>
                          <a:latin typeface="Calibri"/>
                          <a:ea typeface="宋体"/>
                        </a:rPr>
                        <a:t>1</a:t>
                      </a:r>
                      <a:endParaRPr lang="zh-CN" sz="2000" kern="100">
                        <a:effectLst/>
                        <a:latin typeface="Times New Roman"/>
                        <a:ea typeface="宋体"/>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fontAlgn="t">
                        <a:spcAft>
                          <a:spcPts val="0"/>
                        </a:spcAft>
                      </a:pPr>
                      <a:r>
                        <a:rPr lang="zh-CN" sz="2000" kern="1200" dirty="0">
                          <a:solidFill>
                            <a:srgbClr val="000000"/>
                          </a:solidFill>
                          <a:effectLst/>
                          <a:latin typeface="Calibri"/>
                          <a:ea typeface="宋体"/>
                          <a:cs typeface="Arial"/>
                        </a:rPr>
                        <a:t>智能手机用户</a:t>
                      </a:r>
                      <a:endParaRPr lang="zh-CN" sz="2000" kern="100" dirty="0">
                        <a:effectLst/>
                        <a:latin typeface="Times New Roman"/>
                        <a:ea typeface="宋体"/>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fontAlgn="t">
                        <a:spcAft>
                          <a:spcPts val="0"/>
                        </a:spcAft>
                      </a:pPr>
                      <a:r>
                        <a:rPr lang="zh-CN" sz="2000" kern="1200">
                          <a:solidFill>
                            <a:srgbClr val="000000"/>
                          </a:solidFill>
                          <a:effectLst/>
                          <a:latin typeface="Calibri"/>
                          <a:ea typeface="宋体"/>
                          <a:cs typeface="Arial"/>
                        </a:rPr>
                        <a:t>费用，通信质量</a:t>
                      </a:r>
                      <a:endParaRPr lang="zh-CN" sz="2000" kern="100">
                        <a:effectLst/>
                        <a:latin typeface="Times New Roman"/>
                        <a:ea typeface="宋体"/>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289200">
                <a:tc>
                  <a:txBody>
                    <a:bodyPr/>
                    <a:lstStyle/>
                    <a:p>
                      <a:pPr algn="ctr" fontAlgn="t">
                        <a:spcAft>
                          <a:spcPts val="0"/>
                        </a:spcAft>
                      </a:pPr>
                      <a:r>
                        <a:rPr lang="en-US" sz="2000" kern="1200">
                          <a:solidFill>
                            <a:srgbClr val="000000"/>
                          </a:solidFill>
                          <a:effectLst/>
                          <a:latin typeface="Calibri"/>
                          <a:ea typeface="宋体"/>
                        </a:rPr>
                        <a:t>2</a:t>
                      </a:r>
                      <a:endParaRPr lang="zh-CN" sz="2000" kern="100">
                        <a:effectLst/>
                        <a:latin typeface="Times New Roman"/>
                        <a:ea typeface="宋体"/>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fontAlgn="t">
                        <a:spcAft>
                          <a:spcPts val="0"/>
                        </a:spcAft>
                      </a:pPr>
                      <a:r>
                        <a:rPr lang="zh-CN" sz="2000" kern="1200">
                          <a:solidFill>
                            <a:srgbClr val="000000"/>
                          </a:solidFill>
                          <a:effectLst/>
                          <a:latin typeface="Calibri"/>
                          <a:ea typeface="宋体"/>
                          <a:cs typeface="Arial"/>
                        </a:rPr>
                        <a:t>移动网供应商</a:t>
                      </a:r>
                      <a:endParaRPr lang="zh-CN" sz="2000" kern="100">
                        <a:effectLst/>
                        <a:latin typeface="Times New Roman"/>
                        <a:ea typeface="宋体"/>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fontAlgn="t">
                        <a:spcAft>
                          <a:spcPts val="0"/>
                        </a:spcAft>
                      </a:pPr>
                      <a:r>
                        <a:rPr lang="zh-CN" sz="2000" kern="1200">
                          <a:solidFill>
                            <a:srgbClr val="000000"/>
                          </a:solidFill>
                          <a:effectLst/>
                          <a:latin typeface="Calibri"/>
                          <a:ea typeface="宋体"/>
                          <a:cs typeface="Arial"/>
                        </a:rPr>
                        <a:t>通信质量，瞬时流量</a:t>
                      </a:r>
                      <a:endParaRPr lang="zh-CN" sz="2000" kern="100">
                        <a:effectLst/>
                        <a:latin typeface="Times New Roman"/>
                        <a:ea typeface="宋体"/>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289200">
                <a:tc>
                  <a:txBody>
                    <a:bodyPr/>
                    <a:lstStyle/>
                    <a:p>
                      <a:pPr algn="ctr" fontAlgn="t">
                        <a:spcAft>
                          <a:spcPts val="0"/>
                        </a:spcAft>
                      </a:pPr>
                      <a:r>
                        <a:rPr lang="en-US" sz="2000" kern="1200">
                          <a:solidFill>
                            <a:srgbClr val="000000"/>
                          </a:solidFill>
                          <a:effectLst/>
                          <a:latin typeface="Calibri"/>
                          <a:ea typeface="宋体"/>
                        </a:rPr>
                        <a:t>3</a:t>
                      </a:r>
                      <a:endParaRPr lang="zh-CN" sz="2000" kern="100">
                        <a:effectLst/>
                        <a:latin typeface="Times New Roman"/>
                        <a:ea typeface="宋体"/>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fontAlgn="t">
                        <a:spcAft>
                          <a:spcPts val="0"/>
                        </a:spcAft>
                      </a:pPr>
                      <a:r>
                        <a:rPr lang="en-US" sz="2000" kern="1200" dirty="0">
                          <a:solidFill>
                            <a:srgbClr val="000000"/>
                          </a:solidFill>
                          <a:effectLst/>
                          <a:latin typeface="Calibri"/>
                          <a:ea typeface="宋体"/>
                          <a:cs typeface="Arial"/>
                        </a:rPr>
                        <a:t>Twitter</a:t>
                      </a:r>
                      <a:r>
                        <a:rPr lang="zh-CN" sz="2000" kern="1200" dirty="0">
                          <a:solidFill>
                            <a:srgbClr val="000000"/>
                          </a:solidFill>
                          <a:effectLst/>
                          <a:latin typeface="Calibri"/>
                          <a:ea typeface="宋体"/>
                          <a:cs typeface="Arial"/>
                        </a:rPr>
                        <a:t>服务商</a:t>
                      </a:r>
                      <a:endParaRPr lang="zh-CN" sz="2000" kern="100" dirty="0">
                        <a:effectLst/>
                        <a:latin typeface="Times New Roman"/>
                        <a:ea typeface="宋体"/>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fontAlgn="t">
                        <a:spcAft>
                          <a:spcPts val="0"/>
                        </a:spcAft>
                      </a:pPr>
                      <a:r>
                        <a:rPr lang="zh-CN" sz="2000" kern="1200">
                          <a:solidFill>
                            <a:srgbClr val="000000"/>
                          </a:solidFill>
                          <a:effectLst/>
                          <a:latin typeface="Calibri"/>
                          <a:ea typeface="宋体"/>
                          <a:cs typeface="Arial"/>
                        </a:rPr>
                        <a:t>响应时间、用户体验</a:t>
                      </a:r>
                      <a:endParaRPr lang="zh-CN" sz="2000" kern="100">
                        <a:effectLst/>
                        <a:latin typeface="Times New Roman"/>
                        <a:ea typeface="宋体"/>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r h="289200">
                <a:tc>
                  <a:txBody>
                    <a:bodyPr/>
                    <a:lstStyle/>
                    <a:p>
                      <a:pPr algn="ctr" fontAlgn="t">
                        <a:spcAft>
                          <a:spcPts val="0"/>
                        </a:spcAft>
                      </a:pPr>
                      <a:r>
                        <a:rPr lang="en-US" sz="2000" kern="1200">
                          <a:solidFill>
                            <a:srgbClr val="000000"/>
                          </a:solidFill>
                          <a:effectLst/>
                          <a:latin typeface="Calibri"/>
                          <a:ea typeface="宋体"/>
                        </a:rPr>
                        <a:t>4</a:t>
                      </a:r>
                      <a:endParaRPr lang="zh-CN" sz="2000" kern="100">
                        <a:effectLst/>
                        <a:latin typeface="Times New Roman"/>
                        <a:ea typeface="宋体"/>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fontAlgn="t">
                        <a:spcAft>
                          <a:spcPts val="0"/>
                        </a:spcAft>
                      </a:pPr>
                      <a:r>
                        <a:rPr lang="zh-CN" sz="2000" kern="1200">
                          <a:solidFill>
                            <a:srgbClr val="000000"/>
                          </a:solidFill>
                          <a:effectLst/>
                          <a:latin typeface="Calibri"/>
                          <a:ea typeface="宋体"/>
                          <a:cs typeface="Arial"/>
                        </a:rPr>
                        <a:t>政府相关部门</a:t>
                      </a:r>
                      <a:endParaRPr lang="zh-CN" sz="2000" kern="100">
                        <a:effectLst/>
                        <a:latin typeface="Times New Roman"/>
                        <a:ea typeface="宋体"/>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algn="l" fontAlgn="t">
                        <a:spcAft>
                          <a:spcPts val="0"/>
                        </a:spcAft>
                      </a:pPr>
                      <a:r>
                        <a:rPr lang="zh-CN" sz="2000" kern="1200" dirty="0">
                          <a:solidFill>
                            <a:srgbClr val="000000"/>
                          </a:solidFill>
                          <a:effectLst/>
                          <a:latin typeface="Calibri"/>
                          <a:ea typeface="宋体"/>
                          <a:cs typeface="Arial"/>
                        </a:rPr>
                        <a:t>恶意事件、犯罪活动</a:t>
                      </a:r>
                      <a:endParaRPr lang="zh-CN" sz="2000" kern="100" dirty="0">
                        <a:effectLst/>
                        <a:latin typeface="Times New Roman"/>
                        <a:ea typeface="宋体"/>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r>
            </a:tbl>
          </a:graphicData>
        </a:graphic>
      </p:graphicFrame>
      <p:sp>
        <p:nvSpPr>
          <p:cNvPr id="5" name="矩形 4"/>
          <p:cNvSpPr/>
          <p:nvPr/>
        </p:nvSpPr>
        <p:spPr>
          <a:xfrm>
            <a:off x="395536" y="1558533"/>
            <a:ext cx="8352928" cy="707886"/>
          </a:xfrm>
          <a:prstGeom prst="rect">
            <a:avLst/>
          </a:prstGeom>
        </p:spPr>
        <p:txBody>
          <a:bodyPr wrap="square">
            <a:spAutoFit/>
          </a:bodyPr>
          <a:lstStyle/>
          <a:p>
            <a:pPr algn="ctr"/>
            <a:r>
              <a:rPr lang="zh-CN" altLang="zh-CN" sz="2000" dirty="0" smtClean="0"/>
              <a:t>防御</a:t>
            </a:r>
            <a:r>
              <a:rPr lang="zh-CN" altLang="zh-CN" sz="2000" dirty="0"/>
              <a:t>方的防御行为模型也就是僵尸网络的威胁模型</a:t>
            </a:r>
            <a:r>
              <a:rPr lang="zh-CN" altLang="zh-CN" sz="2000" dirty="0" smtClean="0"/>
              <a:t>。</a:t>
            </a:r>
            <a:endParaRPr lang="en-US" altLang="zh-CN" sz="2000" dirty="0"/>
          </a:p>
          <a:p>
            <a:pPr algn="ctr"/>
            <a:r>
              <a:rPr lang="zh-CN" altLang="zh-CN" sz="2000" dirty="0" smtClean="0"/>
              <a:t>本文</a:t>
            </a:r>
            <a:r>
              <a:rPr lang="zh-CN" altLang="zh-CN" sz="2000" dirty="0"/>
              <a:t>提出的移动僵尸网络是构建在威胁模型之上的。</a:t>
            </a:r>
            <a:endParaRPr lang="zh-CN" altLang="en-US" sz="2000" dirty="0"/>
          </a:p>
        </p:txBody>
      </p:sp>
      <p:pic>
        <p:nvPicPr>
          <p:cNvPr id="5125" name="Picture 5" descr="http://img9.91huo.cn/zx.sj/2011/12/06/zrbl_shoujigouwu_0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212" y="4725144"/>
            <a:ext cx="2628654" cy="1387929"/>
          </a:xfrm>
          <a:prstGeom prst="rect">
            <a:avLst/>
          </a:prstGeom>
          <a:noFill/>
          <a:extLst>
            <a:ext uri="{909E8E84-426E-40DD-AFC4-6F175D3DCCD1}">
              <a14:hiddenFill xmlns:a14="http://schemas.microsoft.com/office/drawing/2010/main">
                <a:solidFill>
                  <a:srgbClr val="FFFFFF"/>
                </a:solidFill>
              </a14:hiddenFill>
            </a:ext>
          </a:extLst>
        </p:spPr>
      </p:pic>
      <p:pic>
        <p:nvPicPr>
          <p:cNvPr id="5133" name="Picture 13" descr="http://www.fansp.net/wp-content/uploads/2010/12/101224_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6489" y="4725144"/>
            <a:ext cx="1850572" cy="1387929"/>
          </a:xfrm>
          <a:prstGeom prst="rect">
            <a:avLst/>
          </a:prstGeom>
          <a:noFill/>
          <a:extLst>
            <a:ext uri="{909E8E84-426E-40DD-AFC4-6F175D3DCCD1}">
              <a14:hiddenFill xmlns:a14="http://schemas.microsoft.com/office/drawing/2010/main">
                <a:solidFill>
                  <a:srgbClr val="FFFFFF"/>
                </a:solidFill>
              </a14:hiddenFill>
            </a:ext>
          </a:extLst>
        </p:spPr>
      </p:pic>
      <p:pic>
        <p:nvPicPr>
          <p:cNvPr id="5135" name="Picture 15" descr="http://www.shylogo.com/uploads/allimg/1009/1_100916101341_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7061" y="4725144"/>
            <a:ext cx="3131443" cy="138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308523"/>
      </p:ext>
    </p:extLst>
  </p:cSld>
  <p:clrMapOvr>
    <a:masterClrMapping/>
  </p:clrMapOvr>
  <p:transition>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lstStyle/>
          <a:p>
            <a:r>
              <a:rPr lang="zh-CN" altLang="en-US" b="1" dirty="0"/>
              <a:t>防御方行为模型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065430610"/>
              </p:ext>
            </p:extLst>
          </p:nvPr>
        </p:nvGraphicFramePr>
        <p:xfrm>
          <a:off x="395536" y="1412776"/>
          <a:ext cx="8365740" cy="4673600"/>
        </p:xfrm>
        <a:graphic>
          <a:graphicData uri="http://schemas.openxmlformats.org/drawingml/2006/table">
            <a:tbl>
              <a:tblPr firstRow="1" firstCol="1" bandRow="1">
                <a:tableStyleId>{5C22544A-7EE6-4342-B048-85BDC9FD1C3A}</a:tableStyleId>
              </a:tblPr>
              <a:tblGrid>
                <a:gridCol w="775228"/>
                <a:gridCol w="7590512"/>
              </a:tblGrid>
              <a:tr h="0">
                <a:tc>
                  <a:txBody>
                    <a:bodyPr/>
                    <a:lstStyle/>
                    <a:p>
                      <a:endParaRPr lang="zh-CN" sz="2000" dirty="0">
                        <a:effectLst/>
                        <a:latin typeface="Times New Roman"/>
                      </a:endParaRPr>
                    </a:p>
                  </a:txBody>
                  <a:tcPr marL="50800" marR="50800" marT="50800" marB="50800"/>
                </a:tc>
                <a:tc>
                  <a:txBody>
                    <a:bodyPr/>
                    <a:lstStyle/>
                    <a:p>
                      <a:pPr algn="ctr">
                        <a:spcAft>
                          <a:spcPts val="0"/>
                        </a:spcAft>
                      </a:pPr>
                      <a:r>
                        <a:rPr lang="zh-CN" sz="2000" kern="0" dirty="0">
                          <a:effectLst/>
                        </a:rPr>
                        <a:t>防御行为模型</a:t>
                      </a:r>
                      <a:endParaRPr lang="zh-CN" sz="2000" kern="100" dirty="0">
                        <a:effectLst/>
                        <a:latin typeface="Times New Roman"/>
                        <a:ea typeface="宋体"/>
                      </a:endParaRPr>
                    </a:p>
                  </a:txBody>
                  <a:tcPr marL="50800" marR="50800" marT="50800" marB="50800"/>
                </a:tc>
              </a:tr>
              <a:tr h="0">
                <a:tc>
                  <a:txBody>
                    <a:bodyPr/>
                    <a:lstStyle/>
                    <a:p>
                      <a:pPr algn="ctr">
                        <a:spcAft>
                          <a:spcPts val="0"/>
                        </a:spcAft>
                      </a:pPr>
                      <a:r>
                        <a:rPr lang="en-US" sz="2000" kern="0">
                          <a:effectLst/>
                        </a:rPr>
                        <a:t>1</a:t>
                      </a:r>
                      <a:endParaRPr lang="zh-CN" sz="2000" kern="100">
                        <a:effectLst/>
                        <a:latin typeface="Times New Roman"/>
                        <a:ea typeface="宋体"/>
                      </a:endParaRPr>
                    </a:p>
                  </a:txBody>
                  <a:tcPr marL="50800" marR="50800" marT="50800" marB="50800"/>
                </a:tc>
                <a:tc>
                  <a:txBody>
                    <a:bodyPr/>
                    <a:lstStyle/>
                    <a:p>
                      <a:pPr algn="l">
                        <a:spcAft>
                          <a:spcPts val="0"/>
                        </a:spcAft>
                      </a:pPr>
                      <a:r>
                        <a:rPr lang="zh-CN" sz="2000" kern="0" dirty="0">
                          <a:effectLst/>
                        </a:rPr>
                        <a:t>用户不会在未发现异常费用和大量垃圾消息的情况下，怀疑存在恶意程序。</a:t>
                      </a:r>
                      <a:endParaRPr lang="zh-CN" sz="2000" kern="100" dirty="0">
                        <a:effectLst/>
                        <a:latin typeface="Times New Roman"/>
                        <a:ea typeface="宋体"/>
                      </a:endParaRPr>
                    </a:p>
                  </a:txBody>
                  <a:tcPr marL="50800" marR="50800" marT="50800" marB="50800"/>
                </a:tc>
              </a:tr>
              <a:tr h="0">
                <a:tc>
                  <a:txBody>
                    <a:bodyPr/>
                    <a:lstStyle/>
                    <a:p>
                      <a:pPr algn="ctr">
                        <a:spcAft>
                          <a:spcPts val="0"/>
                        </a:spcAft>
                      </a:pPr>
                      <a:r>
                        <a:rPr lang="en-US" sz="2000" kern="0">
                          <a:effectLst/>
                        </a:rPr>
                        <a:t>2</a:t>
                      </a:r>
                      <a:endParaRPr lang="zh-CN" sz="2000" kern="100">
                        <a:effectLst/>
                        <a:latin typeface="Times New Roman"/>
                        <a:ea typeface="宋体"/>
                      </a:endParaRPr>
                    </a:p>
                  </a:txBody>
                  <a:tcPr marL="50800" marR="50800" marT="50800" marB="50800"/>
                </a:tc>
                <a:tc>
                  <a:txBody>
                    <a:bodyPr/>
                    <a:lstStyle/>
                    <a:p>
                      <a:pPr algn="l">
                        <a:spcAft>
                          <a:spcPts val="0"/>
                        </a:spcAft>
                      </a:pPr>
                      <a:r>
                        <a:rPr lang="zh-CN" sz="2000" kern="0" dirty="0">
                          <a:effectLst/>
                        </a:rPr>
                        <a:t>用户认可由自身使用产生的流量费用。</a:t>
                      </a:r>
                      <a:endParaRPr lang="zh-CN" sz="2000" kern="100" dirty="0">
                        <a:effectLst/>
                        <a:latin typeface="Times New Roman"/>
                        <a:ea typeface="宋体"/>
                      </a:endParaRPr>
                    </a:p>
                  </a:txBody>
                  <a:tcPr marL="50800" marR="50800" marT="50800" marB="50800"/>
                </a:tc>
              </a:tr>
              <a:tr h="0">
                <a:tc>
                  <a:txBody>
                    <a:bodyPr/>
                    <a:lstStyle/>
                    <a:p>
                      <a:pPr algn="ctr">
                        <a:spcAft>
                          <a:spcPts val="0"/>
                        </a:spcAft>
                      </a:pPr>
                      <a:r>
                        <a:rPr lang="en-US" sz="2000" kern="0">
                          <a:effectLst/>
                        </a:rPr>
                        <a:t>3</a:t>
                      </a:r>
                      <a:endParaRPr lang="zh-CN" sz="2000" kern="100">
                        <a:effectLst/>
                        <a:latin typeface="Times New Roman"/>
                        <a:ea typeface="宋体"/>
                      </a:endParaRPr>
                    </a:p>
                  </a:txBody>
                  <a:tcPr marL="50800" marR="50800" marT="50800" marB="50800"/>
                </a:tc>
                <a:tc>
                  <a:txBody>
                    <a:bodyPr/>
                    <a:lstStyle/>
                    <a:p>
                      <a:pPr algn="l">
                        <a:spcAft>
                          <a:spcPts val="0"/>
                        </a:spcAft>
                      </a:pPr>
                      <a:r>
                        <a:rPr lang="zh-CN" sz="2000" kern="0">
                          <a:effectLst/>
                        </a:rPr>
                        <a:t>用户不在乎通过</a:t>
                      </a:r>
                      <a:r>
                        <a:rPr lang="en-US" sz="2000" kern="0">
                          <a:effectLst/>
                        </a:rPr>
                        <a:t>WiFi</a:t>
                      </a:r>
                      <a:r>
                        <a:rPr lang="zh-CN" sz="2000" kern="0">
                          <a:effectLst/>
                        </a:rPr>
                        <a:t>连接的流量。</a:t>
                      </a:r>
                      <a:endParaRPr lang="zh-CN" sz="2000" kern="100">
                        <a:effectLst/>
                        <a:latin typeface="Times New Roman"/>
                        <a:ea typeface="宋体"/>
                      </a:endParaRPr>
                    </a:p>
                  </a:txBody>
                  <a:tcPr marL="50800" marR="50800" marT="50800" marB="50800"/>
                </a:tc>
              </a:tr>
              <a:tr h="0">
                <a:tc>
                  <a:txBody>
                    <a:bodyPr/>
                    <a:lstStyle/>
                    <a:p>
                      <a:pPr algn="ctr">
                        <a:spcAft>
                          <a:spcPts val="0"/>
                        </a:spcAft>
                      </a:pPr>
                      <a:r>
                        <a:rPr lang="en-US" sz="2000" kern="0">
                          <a:effectLst/>
                        </a:rPr>
                        <a:t>4</a:t>
                      </a:r>
                      <a:endParaRPr lang="zh-CN" sz="2000" kern="100">
                        <a:effectLst/>
                        <a:latin typeface="Times New Roman"/>
                        <a:ea typeface="宋体"/>
                      </a:endParaRPr>
                    </a:p>
                  </a:txBody>
                  <a:tcPr marL="50800" marR="50800" marT="50800" marB="50800"/>
                </a:tc>
                <a:tc>
                  <a:txBody>
                    <a:bodyPr/>
                    <a:lstStyle/>
                    <a:p>
                      <a:pPr algn="l">
                        <a:spcAft>
                          <a:spcPts val="0"/>
                        </a:spcAft>
                      </a:pPr>
                      <a:r>
                        <a:rPr lang="zh-CN" sz="2000" kern="0" dirty="0">
                          <a:effectLst/>
                        </a:rPr>
                        <a:t>移动网供应商认可一切不影响网络正常使用的流量。</a:t>
                      </a:r>
                      <a:endParaRPr lang="zh-CN" sz="2000" kern="100" dirty="0">
                        <a:effectLst/>
                        <a:latin typeface="Times New Roman"/>
                        <a:ea typeface="宋体"/>
                      </a:endParaRPr>
                    </a:p>
                  </a:txBody>
                  <a:tcPr marL="50800" marR="50800" marT="50800" marB="50800"/>
                </a:tc>
              </a:tr>
              <a:tr h="0">
                <a:tc>
                  <a:txBody>
                    <a:bodyPr/>
                    <a:lstStyle/>
                    <a:p>
                      <a:pPr algn="ctr">
                        <a:spcAft>
                          <a:spcPts val="0"/>
                        </a:spcAft>
                      </a:pPr>
                      <a:r>
                        <a:rPr lang="en-US" sz="2000" kern="0" dirty="0">
                          <a:effectLst/>
                        </a:rPr>
                        <a:t>5</a:t>
                      </a:r>
                      <a:endParaRPr lang="zh-CN" sz="2000" kern="100" dirty="0">
                        <a:effectLst/>
                        <a:latin typeface="Times New Roman"/>
                        <a:ea typeface="宋体"/>
                      </a:endParaRPr>
                    </a:p>
                  </a:txBody>
                  <a:tcPr marL="50800" marR="50800" marT="50800" marB="50800"/>
                </a:tc>
                <a:tc>
                  <a:txBody>
                    <a:bodyPr/>
                    <a:lstStyle/>
                    <a:p>
                      <a:pPr algn="l">
                        <a:spcAft>
                          <a:spcPts val="0"/>
                        </a:spcAft>
                      </a:pPr>
                      <a:r>
                        <a:rPr lang="zh-CN" sz="2000" kern="0">
                          <a:effectLst/>
                        </a:rPr>
                        <a:t>移动网供应关心在单点突发的大量数据流量。</a:t>
                      </a:r>
                      <a:endParaRPr lang="zh-CN" sz="2000" kern="100">
                        <a:effectLst/>
                        <a:latin typeface="Times New Roman"/>
                        <a:ea typeface="宋体"/>
                      </a:endParaRPr>
                    </a:p>
                  </a:txBody>
                  <a:tcPr marL="50800" marR="50800" marT="50800" marB="50800"/>
                </a:tc>
              </a:tr>
              <a:tr h="0">
                <a:tc>
                  <a:txBody>
                    <a:bodyPr/>
                    <a:lstStyle/>
                    <a:p>
                      <a:pPr algn="ctr">
                        <a:spcAft>
                          <a:spcPts val="0"/>
                        </a:spcAft>
                      </a:pPr>
                      <a:r>
                        <a:rPr lang="en-US" sz="2000" kern="0">
                          <a:effectLst/>
                        </a:rPr>
                        <a:t>6</a:t>
                      </a:r>
                      <a:endParaRPr lang="zh-CN" sz="2000" kern="100">
                        <a:effectLst/>
                        <a:latin typeface="Times New Roman"/>
                        <a:ea typeface="宋体"/>
                      </a:endParaRPr>
                    </a:p>
                  </a:txBody>
                  <a:tcPr marL="50800" marR="50800" marT="50800" marB="50800"/>
                </a:tc>
                <a:tc>
                  <a:txBody>
                    <a:bodyPr/>
                    <a:lstStyle/>
                    <a:p>
                      <a:pPr algn="l">
                        <a:spcAft>
                          <a:spcPts val="0"/>
                        </a:spcAft>
                      </a:pPr>
                      <a:r>
                        <a:rPr lang="en-US" sz="2000" kern="0">
                          <a:effectLst/>
                        </a:rPr>
                        <a:t>Twitter</a:t>
                      </a:r>
                      <a:r>
                        <a:rPr lang="zh-CN" sz="2000" kern="0">
                          <a:effectLst/>
                        </a:rPr>
                        <a:t>服务商认可一切不影响</a:t>
                      </a:r>
                      <a:r>
                        <a:rPr lang="en-US" sz="2000" kern="0">
                          <a:effectLst/>
                        </a:rPr>
                        <a:t>Twitter</a:t>
                      </a:r>
                      <a:r>
                        <a:rPr lang="zh-CN" sz="2000" kern="0">
                          <a:effectLst/>
                        </a:rPr>
                        <a:t>的服务的流量。</a:t>
                      </a:r>
                      <a:endParaRPr lang="zh-CN" sz="2000" kern="100">
                        <a:effectLst/>
                        <a:latin typeface="Times New Roman"/>
                        <a:ea typeface="宋体"/>
                      </a:endParaRPr>
                    </a:p>
                  </a:txBody>
                  <a:tcPr marL="50800" marR="50800" marT="50800" marB="50800"/>
                </a:tc>
              </a:tr>
              <a:tr h="0">
                <a:tc>
                  <a:txBody>
                    <a:bodyPr/>
                    <a:lstStyle/>
                    <a:p>
                      <a:pPr algn="ctr">
                        <a:spcAft>
                          <a:spcPts val="0"/>
                        </a:spcAft>
                      </a:pPr>
                      <a:r>
                        <a:rPr lang="en-US" sz="2000" kern="0">
                          <a:effectLst/>
                        </a:rPr>
                        <a:t>7</a:t>
                      </a:r>
                      <a:endParaRPr lang="zh-CN" sz="2000" kern="100">
                        <a:effectLst/>
                        <a:latin typeface="Times New Roman"/>
                        <a:ea typeface="宋体"/>
                      </a:endParaRPr>
                    </a:p>
                  </a:txBody>
                  <a:tcPr marL="50800" marR="50800" marT="50800" marB="50800"/>
                </a:tc>
                <a:tc>
                  <a:txBody>
                    <a:bodyPr/>
                    <a:lstStyle/>
                    <a:p>
                      <a:pPr algn="l">
                        <a:spcAft>
                          <a:spcPts val="0"/>
                        </a:spcAft>
                      </a:pPr>
                      <a:r>
                        <a:rPr lang="en-US" sz="2000" kern="0">
                          <a:effectLst/>
                        </a:rPr>
                        <a:t>Twitter</a:t>
                      </a:r>
                      <a:r>
                        <a:rPr lang="zh-CN" sz="2000" kern="0">
                          <a:effectLst/>
                        </a:rPr>
                        <a:t>服务商关心具有大量听众的账号发出的消息，为其分配高速缓存。</a:t>
                      </a:r>
                      <a:endParaRPr lang="zh-CN" sz="2000" kern="100">
                        <a:effectLst/>
                        <a:latin typeface="Times New Roman"/>
                        <a:ea typeface="宋体"/>
                      </a:endParaRPr>
                    </a:p>
                  </a:txBody>
                  <a:tcPr marL="50800" marR="50800" marT="50800" marB="50800"/>
                </a:tc>
              </a:tr>
              <a:tr h="0">
                <a:tc>
                  <a:txBody>
                    <a:bodyPr/>
                    <a:lstStyle/>
                    <a:p>
                      <a:pPr algn="ctr">
                        <a:spcAft>
                          <a:spcPts val="0"/>
                        </a:spcAft>
                      </a:pPr>
                      <a:r>
                        <a:rPr lang="en-US" sz="2000" kern="0">
                          <a:effectLst/>
                        </a:rPr>
                        <a:t>8</a:t>
                      </a:r>
                      <a:endParaRPr lang="zh-CN" sz="2000" kern="100">
                        <a:effectLst/>
                        <a:latin typeface="Times New Roman"/>
                        <a:ea typeface="宋体"/>
                      </a:endParaRPr>
                    </a:p>
                  </a:txBody>
                  <a:tcPr marL="50800" marR="50800" marT="50800" marB="50800"/>
                </a:tc>
                <a:tc>
                  <a:txBody>
                    <a:bodyPr/>
                    <a:lstStyle/>
                    <a:p>
                      <a:pPr algn="l">
                        <a:spcAft>
                          <a:spcPts val="0"/>
                        </a:spcAft>
                      </a:pPr>
                      <a:r>
                        <a:rPr lang="zh-CN" sz="2000" kern="0">
                          <a:effectLst/>
                        </a:rPr>
                        <a:t>政府相关部门认可一切不造成大范围影响的僵尸网络。</a:t>
                      </a:r>
                      <a:endParaRPr lang="zh-CN" sz="2000" kern="100">
                        <a:effectLst/>
                        <a:latin typeface="Times New Roman"/>
                        <a:ea typeface="宋体"/>
                      </a:endParaRPr>
                    </a:p>
                  </a:txBody>
                  <a:tcPr marL="50800" marR="50800" marT="50800" marB="50800"/>
                </a:tc>
              </a:tr>
              <a:tr h="0">
                <a:tc>
                  <a:txBody>
                    <a:bodyPr/>
                    <a:lstStyle/>
                    <a:p>
                      <a:pPr algn="ctr">
                        <a:spcAft>
                          <a:spcPts val="0"/>
                        </a:spcAft>
                      </a:pPr>
                      <a:r>
                        <a:rPr lang="en-US" sz="2000" kern="0">
                          <a:effectLst/>
                        </a:rPr>
                        <a:t>9</a:t>
                      </a:r>
                      <a:endParaRPr lang="zh-CN" sz="2000" kern="100">
                        <a:effectLst/>
                        <a:latin typeface="Times New Roman"/>
                        <a:ea typeface="宋体"/>
                      </a:endParaRPr>
                    </a:p>
                  </a:txBody>
                  <a:tcPr marL="50800" marR="50800" marT="50800" marB="50800"/>
                </a:tc>
                <a:tc>
                  <a:txBody>
                    <a:bodyPr/>
                    <a:lstStyle/>
                    <a:p>
                      <a:pPr algn="l">
                        <a:spcAft>
                          <a:spcPts val="0"/>
                        </a:spcAft>
                      </a:pPr>
                      <a:r>
                        <a:rPr lang="zh-CN" sz="2000" kern="0" dirty="0">
                          <a:effectLst/>
                        </a:rPr>
                        <a:t>政府相关部门关心通过僵尸网络进行犯罪行为幕后指使。</a:t>
                      </a:r>
                      <a:endParaRPr lang="zh-CN" sz="2000" kern="100" dirty="0">
                        <a:effectLst/>
                        <a:latin typeface="Times New Roman"/>
                        <a:ea typeface="宋体"/>
                      </a:endParaRPr>
                    </a:p>
                  </a:txBody>
                  <a:tcPr marL="50800" marR="50800" marT="50800" marB="50800"/>
                </a:tc>
              </a:tr>
            </a:tbl>
          </a:graphicData>
        </a:graphic>
      </p:graphicFrame>
    </p:spTree>
    <p:extLst>
      <p:ext uri="{BB962C8B-B14F-4D97-AF65-F5344CB8AC3E}">
        <p14:creationId xmlns:p14="http://schemas.microsoft.com/office/powerpoint/2010/main" val="1791588745"/>
      </p:ext>
    </p:extLst>
  </p:cSld>
  <p:clrMapOvr>
    <a:masterClrMapping/>
  </p:clrMapOvr>
  <p:transition>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燕尾形 7"/>
          <p:cNvSpPr/>
          <p:nvPr/>
        </p:nvSpPr>
        <p:spPr bwMode="auto">
          <a:xfrm>
            <a:off x="1187624" y="2931666"/>
            <a:ext cx="3024336" cy="569342"/>
          </a:xfrm>
          <a:prstGeom prst="chevron">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none"/>
          <a:lstStyle/>
          <a:p>
            <a:pPr>
              <a:defRPr/>
            </a:pPr>
            <a:endParaRPr kumimoji="1" lang="zh-CN" altLang="en-US" sz="2400" b="1">
              <a:solidFill>
                <a:schemeClr val="tx1"/>
              </a:solidFill>
            </a:endParaRPr>
          </a:p>
        </p:txBody>
      </p:sp>
      <p:sp>
        <p:nvSpPr>
          <p:cNvPr id="13314" name="Rectangle 3"/>
          <p:cNvSpPr>
            <a:spLocks noGrp="1" noChangeArrowheads="1"/>
          </p:cNvSpPr>
          <p:nvPr>
            <p:ph type="body" idx="4294967295"/>
          </p:nvPr>
        </p:nvSpPr>
        <p:spPr bwMode="auto">
          <a:xfrm>
            <a:off x="827584" y="1477963"/>
            <a:ext cx="7042150" cy="37512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eaLnBrk="1" hangingPunct="1">
              <a:lnSpc>
                <a:spcPct val="140000"/>
              </a:lnSpc>
              <a:buFont typeface="+mj-lt"/>
              <a:buAutoNum type="arabicPeriod"/>
            </a:pPr>
            <a:r>
              <a:rPr lang="zh-CN" altLang="en-US" sz="2800" b="1" dirty="0" smtClean="0">
                <a:solidFill>
                  <a:schemeClr val="accent2"/>
                </a:solidFill>
                <a:latin typeface="仿宋" pitchFamily="49" charset="-122"/>
                <a:ea typeface="仿宋" pitchFamily="49" charset="-122"/>
              </a:rPr>
              <a:t>研究背景介绍</a:t>
            </a:r>
            <a:endParaRPr lang="en-US" altLang="zh-CN" sz="2800" b="1" dirty="0" smtClean="0">
              <a:solidFill>
                <a:schemeClr val="accent2"/>
              </a:solidFill>
              <a:latin typeface="仿宋" pitchFamily="49" charset="-122"/>
              <a:ea typeface="仿宋" pitchFamily="49" charset="-122"/>
            </a:endParaRPr>
          </a:p>
          <a:p>
            <a:pPr marL="609600" indent="-609600">
              <a:lnSpc>
                <a:spcPct val="140000"/>
              </a:lnSpc>
              <a:buFont typeface="+mj-lt"/>
              <a:buAutoNum type="arabicPeriod"/>
            </a:pPr>
            <a:r>
              <a:rPr lang="zh-CN" altLang="en-US" sz="2800" b="1" dirty="0" smtClean="0">
                <a:solidFill>
                  <a:schemeClr val="accent2"/>
                </a:solidFill>
                <a:latin typeface="仿宋" pitchFamily="49" charset="-122"/>
                <a:ea typeface="仿宋" pitchFamily="49" charset="-122"/>
              </a:rPr>
              <a:t>防御</a:t>
            </a:r>
            <a:r>
              <a:rPr lang="zh-CN" altLang="en-US" sz="2800" b="1" dirty="0">
                <a:solidFill>
                  <a:schemeClr val="accent2"/>
                </a:solidFill>
                <a:latin typeface="仿宋" pitchFamily="49" charset="-122"/>
                <a:ea typeface="仿宋" pitchFamily="49" charset="-122"/>
              </a:rPr>
              <a:t>方行为模型</a:t>
            </a:r>
            <a:endParaRPr lang="en-US" altLang="zh-CN" sz="2800" b="1" dirty="0" smtClean="0">
              <a:solidFill>
                <a:schemeClr val="accent2"/>
              </a:solidFill>
              <a:latin typeface="仿宋" pitchFamily="49" charset="-122"/>
              <a:ea typeface="仿宋" pitchFamily="49" charset="-122"/>
            </a:endParaRPr>
          </a:p>
          <a:p>
            <a:pPr marL="609600" indent="-609600">
              <a:lnSpc>
                <a:spcPct val="140000"/>
              </a:lnSpc>
              <a:buFont typeface="+mj-lt"/>
              <a:buAutoNum type="arabicPeriod"/>
            </a:pPr>
            <a:r>
              <a:rPr lang="zh-CN" altLang="en-US" sz="2800" b="1" dirty="0">
                <a:solidFill>
                  <a:schemeClr val="accent2"/>
                </a:solidFill>
                <a:latin typeface="仿宋" pitchFamily="49" charset="-122"/>
                <a:ea typeface="仿宋" pitchFamily="49" charset="-122"/>
              </a:rPr>
              <a:t>移动僵尸</a:t>
            </a:r>
            <a:r>
              <a:rPr lang="zh-CN" altLang="en-US" sz="2800" b="1" dirty="0" smtClean="0">
                <a:solidFill>
                  <a:schemeClr val="accent2"/>
                </a:solidFill>
                <a:latin typeface="仿宋" pitchFamily="49" charset="-122"/>
                <a:ea typeface="仿宋" pitchFamily="49" charset="-122"/>
              </a:rPr>
              <a:t>网络</a:t>
            </a:r>
            <a:endParaRPr lang="en-US" altLang="zh-CN" sz="2800" b="1" dirty="0">
              <a:solidFill>
                <a:schemeClr val="accent2"/>
              </a:solidFill>
              <a:latin typeface="仿宋" pitchFamily="49" charset="-122"/>
              <a:ea typeface="仿宋" pitchFamily="49" charset="-122"/>
            </a:endParaRPr>
          </a:p>
          <a:p>
            <a:pPr marL="609600" indent="-609600">
              <a:lnSpc>
                <a:spcPct val="140000"/>
              </a:lnSpc>
              <a:buFont typeface="+mj-lt"/>
              <a:buAutoNum type="arabicPeriod"/>
            </a:pPr>
            <a:r>
              <a:rPr lang="zh-CN" altLang="en-US" sz="2800" b="1" dirty="0">
                <a:solidFill>
                  <a:schemeClr val="accent2"/>
                </a:solidFill>
                <a:latin typeface="仿宋" pitchFamily="49" charset="-122"/>
                <a:ea typeface="仿宋" pitchFamily="49" charset="-122"/>
              </a:rPr>
              <a:t>拓扑生成</a:t>
            </a:r>
            <a:r>
              <a:rPr lang="zh-CN" altLang="en-US" sz="2800" b="1" dirty="0" smtClean="0">
                <a:solidFill>
                  <a:schemeClr val="accent2"/>
                </a:solidFill>
                <a:latin typeface="仿宋" pitchFamily="49" charset="-122"/>
                <a:ea typeface="仿宋" pitchFamily="49" charset="-122"/>
              </a:rPr>
              <a:t>算法</a:t>
            </a:r>
            <a:endParaRPr lang="en-US" altLang="zh-CN" sz="2800" b="1" dirty="0" smtClean="0">
              <a:solidFill>
                <a:schemeClr val="accent2"/>
              </a:solidFill>
              <a:latin typeface="仿宋" pitchFamily="49" charset="-122"/>
              <a:ea typeface="仿宋" pitchFamily="49" charset="-122"/>
            </a:endParaRPr>
          </a:p>
          <a:p>
            <a:pPr marL="609600" indent="-609600" eaLnBrk="1" hangingPunct="1">
              <a:lnSpc>
                <a:spcPct val="140000"/>
              </a:lnSpc>
              <a:buFont typeface="+mj-lt"/>
              <a:buAutoNum type="arabicPeriod"/>
            </a:pPr>
            <a:r>
              <a:rPr lang="zh-CN" altLang="en-US" sz="2800" b="1" dirty="0" smtClean="0">
                <a:solidFill>
                  <a:schemeClr val="accent2"/>
                </a:solidFill>
                <a:latin typeface="仿宋" pitchFamily="49" charset="-122"/>
                <a:ea typeface="仿宋" pitchFamily="49" charset="-122"/>
              </a:rPr>
              <a:t>对抗与应对策略</a:t>
            </a:r>
            <a:endParaRPr lang="zh-CN" altLang="en-US" sz="2800" b="1" dirty="0" smtClean="0">
              <a:solidFill>
                <a:schemeClr val="accent2"/>
              </a:solidFill>
              <a:latin typeface="仿宋" pitchFamily="49" charset="-122"/>
              <a:ea typeface="仿宋" pitchFamily="49" charset="-122"/>
            </a:endParaRPr>
          </a:p>
        </p:txBody>
      </p:sp>
      <p:sp>
        <p:nvSpPr>
          <p:cNvPr id="4" name="TextBox 4"/>
          <p:cNvSpPr txBox="1">
            <a:spLocks noChangeArrowheads="1"/>
          </p:cNvSpPr>
          <p:nvPr/>
        </p:nvSpPr>
        <p:spPr bwMode="auto">
          <a:xfrm>
            <a:off x="900113" y="836613"/>
            <a:ext cx="7632700" cy="641350"/>
          </a:xfrm>
          <a:prstGeom prst="rect">
            <a:avLst/>
          </a:prstGeom>
          <a:ln/>
        </p:spPr>
        <p:style>
          <a:lnRef idx="1">
            <a:schemeClr val="accent2"/>
          </a:lnRef>
          <a:fillRef idx="2">
            <a:schemeClr val="accent2"/>
          </a:fillRef>
          <a:effectRef idx="1">
            <a:schemeClr val="accent2"/>
          </a:effectRef>
          <a:fontRef idx="minor">
            <a:schemeClr val="dk1"/>
          </a:fontRef>
        </p:style>
        <p:txBody>
          <a:bodyPr>
            <a:spAutoFit/>
          </a:bodyPr>
          <a:lstStyle>
            <a:lvl1pPr marL="342900" indent="-342900" eaLnBrk="0" hangingPunct="0">
              <a:defRPr>
                <a:solidFill>
                  <a:schemeClr val="tx1"/>
                </a:solidFill>
                <a:latin typeface="Calibri" pitchFamily="34" charset="0"/>
                <a:ea typeface="宋体" pitchFamily="2" charset="-122"/>
              </a:defRPr>
            </a:lvl1pPr>
            <a:lvl2pPr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lvl="1" algn="ctr" eaLnBrk="1" hangingPunct="1">
              <a:defRPr/>
            </a:pPr>
            <a:r>
              <a:rPr lang="zh-CN" altLang="en-US" sz="3600" b="1" dirty="0" smtClean="0">
                <a:solidFill>
                  <a:schemeClr val="bg1"/>
                </a:solidFill>
                <a:latin typeface="黑体" pitchFamily="49" charset="-122"/>
                <a:ea typeface="黑体" pitchFamily="49" charset="-122"/>
              </a:rPr>
              <a:t>汇报内容</a:t>
            </a:r>
          </a:p>
        </p:txBody>
      </p:sp>
      <p:sp>
        <p:nvSpPr>
          <p:cNvPr id="5" name="燕尾形 4"/>
          <p:cNvSpPr/>
          <p:nvPr/>
        </p:nvSpPr>
        <p:spPr bwMode="auto">
          <a:xfrm>
            <a:off x="6443663" y="836613"/>
            <a:ext cx="2454275" cy="641350"/>
          </a:xfrm>
          <a:prstGeom prst="chevro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a:defRPr/>
            </a:pPr>
            <a:endParaRPr kumimoji="1" lang="zh-CN" altLang="en-US" sz="2400" b="1">
              <a:solidFill>
                <a:schemeClr val="tx1"/>
              </a:solidFill>
            </a:endParaRPr>
          </a:p>
        </p:txBody>
      </p:sp>
      <p:sp>
        <p:nvSpPr>
          <p:cNvPr id="6" name="燕尾形 5"/>
          <p:cNvSpPr/>
          <p:nvPr/>
        </p:nvSpPr>
        <p:spPr bwMode="auto">
          <a:xfrm>
            <a:off x="539750" y="836613"/>
            <a:ext cx="2454275" cy="641350"/>
          </a:xfrm>
          <a:prstGeom prst="chevron">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lstStyle/>
          <a:p>
            <a:pPr>
              <a:defRPr/>
            </a:pPr>
            <a:endParaRPr kumimoji="1" lang="zh-CN" altLang="en-US" sz="2400" b="1">
              <a:solidFill>
                <a:schemeClr val="tx1"/>
              </a:solidFill>
            </a:endParaRPr>
          </a:p>
        </p:txBody>
      </p:sp>
    </p:spTree>
    <p:extLst>
      <p:ext uri="{BB962C8B-B14F-4D97-AF65-F5344CB8AC3E}">
        <p14:creationId xmlns:p14="http://schemas.microsoft.com/office/powerpoint/2010/main" val="998888006"/>
      </p:ext>
    </p:extLst>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lstStyle/>
          <a:p>
            <a:r>
              <a:rPr lang="zh-CN" altLang="en-US" dirty="0" smtClean="0"/>
              <a:t>移动僵尸网络</a:t>
            </a:r>
            <a:endParaRPr lang="zh-CN" altLang="en-US" dirty="0"/>
          </a:p>
        </p:txBody>
      </p:sp>
      <p:pic>
        <p:nvPicPr>
          <p:cNvPr id="6146"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224517"/>
            <a:ext cx="3607367" cy="23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图片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196752"/>
            <a:ext cx="3833154" cy="23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右箭头 2"/>
          <p:cNvSpPr/>
          <p:nvPr/>
        </p:nvSpPr>
        <p:spPr bwMode="auto">
          <a:xfrm>
            <a:off x="4211960" y="2232629"/>
            <a:ext cx="648072" cy="43204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pic>
        <p:nvPicPr>
          <p:cNvPr id="6148" name="图片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083" y="4293096"/>
            <a:ext cx="3992533"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1301730" y="3631267"/>
            <a:ext cx="2262158" cy="369332"/>
          </a:xfrm>
          <a:prstGeom prst="rect">
            <a:avLst/>
          </a:prstGeom>
        </p:spPr>
        <p:txBody>
          <a:bodyPr wrap="none">
            <a:spAutoFit/>
          </a:bodyPr>
          <a:lstStyle/>
          <a:p>
            <a:r>
              <a:rPr lang="zh-CN" altLang="zh-CN" dirty="0" smtClean="0"/>
              <a:t>僵尸</a:t>
            </a:r>
            <a:r>
              <a:rPr lang="zh-CN" altLang="zh-CN" dirty="0"/>
              <a:t>网络的网络结构</a:t>
            </a:r>
            <a:endParaRPr lang="zh-CN" altLang="en-US" dirty="0"/>
          </a:p>
        </p:txBody>
      </p:sp>
      <p:sp>
        <p:nvSpPr>
          <p:cNvPr id="6" name="矩形 5"/>
          <p:cNvSpPr/>
          <p:nvPr/>
        </p:nvSpPr>
        <p:spPr>
          <a:xfrm>
            <a:off x="5940152" y="3648307"/>
            <a:ext cx="2262158" cy="369332"/>
          </a:xfrm>
          <a:prstGeom prst="rect">
            <a:avLst/>
          </a:prstGeom>
        </p:spPr>
        <p:txBody>
          <a:bodyPr wrap="none">
            <a:spAutoFit/>
          </a:bodyPr>
          <a:lstStyle/>
          <a:p>
            <a:r>
              <a:rPr lang="zh-CN" altLang="zh-CN" dirty="0"/>
              <a:t>僵尸网络的逻辑结构</a:t>
            </a:r>
            <a:endParaRPr lang="zh-CN" altLang="en-US" dirty="0"/>
          </a:p>
        </p:txBody>
      </p:sp>
      <p:sp>
        <p:nvSpPr>
          <p:cNvPr id="8" name="矩形 7"/>
          <p:cNvSpPr/>
          <p:nvPr/>
        </p:nvSpPr>
        <p:spPr>
          <a:xfrm>
            <a:off x="4644008" y="4532927"/>
            <a:ext cx="4150840" cy="1477328"/>
          </a:xfrm>
          <a:prstGeom prst="rect">
            <a:avLst/>
          </a:prstGeom>
        </p:spPr>
        <p:txBody>
          <a:bodyPr wrap="square">
            <a:spAutoFit/>
          </a:bodyPr>
          <a:lstStyle/>
          <a:p>
            <a:r>
              <a:rPr lang="en-US" altLang="zh-CN" dirty="0" err="1"/>
              <a:t>botAccount</a:t>
            </a:r>
            <a:r>
              <a:rPr lang="en-US" altLang="zh-CN" dirty="0"/>
              <a:t>=&lt;</a:t>
            </a:r>
            <a:r>
              <a:rPr lang="en-US" altLang="zh-CN" dirty="0" err="1"/>
              <a:t>earAccount,mouthAccount</a:t>
            </a:r>
            <a:r>
              <a:rPr lang="en-US" altLang="zh-CN" dirty="0" smtClean="0"/>
              <a:t>&gt;</a:t>
            </a:r>
          </a:p>
          <a:p>
            <a:endParaRPr lang="zh-CN" altLang="zh-CN" dirty="0"/>
          </a:p>
          <a:p>
            <a:r>
              <a:rPr lang="en-US" altLang="zh-CN" dirty="0"/>
              <a:t> </a:t>
            </a:r>
            <a:r>
              <a:rPr lang="en-US" altLang="zh-CN" dirty="0" smtClean="0"/>
              <a:t>       </a:t>
            </a:r>
            <a:r>
              <a:rPr lang="zh-CN" altLang="zh-CN" dirty="0" smtClean="0"/>
              <a:t>其中</a:t>
            </a:r>
            <a:r>
              <a:rPr lang="zh-CN" altLang="zh-CN" dirty="0"/>
              <a:t>账号</a:t>
            </a:r>
            <a:r>
              <a:rPr lang="en-US" altLang="zh-CN" dirty="0" err="1"/>
              <a:t>earAccount</a:t>
            </a:r>
            <a:r>
              <a:rPr lang="zh-CN" altLang="zh-CN" dirty="0"/>
              <a:t>只负责收听僵尸命令，账号</a:t>
            </a:r>
            <a:r>
              <a:rPr lang="en-US" altLang="zh-CN" dirty="0" err="1"/>
              <a:t>mouthAccount</a:t>
            </a:r>
            <a:r>
              <a:rPr lang="zh-CN" altLang="zh-CN" dirty="0"/>
              <a:t>只负责转发收听到的僵尸命令。</a:t>
            </a:r>
            <a:endParaRPr lang="zh-CN" altLang="en-US" dirty="0"/>
          </a:p>
        </p:txBody>
      </p:sp>
    </p:spTree>
    <p:extLst>
      <p:ext uri="{BB962C8B-B14F-4D97-AF65-F5344CB8AC3E}">
        <p14:creationId xmlns:p14="http://schemas.microsoft.com/office/powerpoint/2010/main" val="1497807093"/>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147"/>
                                        </p:tgtEl>
                                        <p:attrNameLst>
                                          <p:attrName>style.visibility</p:attrName>
                                        </p:attrNameLst>
                                      </p:cBhvr>
                                      <p:to>
                                        <p:strVal val="visible"/>
                                      </p:to>
                                    </p:set>
                                    <p:animEffect transition="in" filter="wipe(left)">
                                      <p:cBhvr>
                                        <p:cTn id="11" dur="500"/>
                                        <p:tgtEl>
                                          <p:spTgt spid="6147"/>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148"/>
                                        </p:tgtEl>
                                        <p:attrNameLst>
                                          <p:attrName>style.visibility</p:attrName>
                                        </p:attrNameLst>
                                      </p:cBhvr>
                                      <p:to>
                                        <p:strVal val="visible"/>
                                      </p:to>
                                    </p:set>
                                    <p:anim calcmode="lin" valueType="num">
                                      <p:cBhvr additive="base">
                                        <p:cTn id="19" dur="500" fill="hold"/>
                                        <p:tgtEl>
                                          <p:spTgt spid="6148"/>
                                        </p:tgtEl>
                                        <p:attrNameLst>
                                          <p:attrName>ppt_x</p:attrName>
                                        </p:attrNameLst>
                                      </p:cBhvr>
                                      <p:tavLst>
                                        <p:tav tm="0">
                                          <p:val>
                                            <p:strVal val="0-#ppt_w/2"/>
                                          </p:val>
                                        </p:tav>
                                        <p:tav tm="100000">
                                          <p:val>
                                            <p:strVal val="#ppt_x"/>
                                          </p:val>
                                        </p:tav>
                                      </p:tavLst>
                                    </p:anim>
                                    <p:anim calcmode="lin" valueType="num">
                                      <p:cBhvr additive="base">
                                        <p:cTn id="20" dur="500" fill="hold"/>
                                        <p:tgtEl>
                                          <p:spTgt spid="614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txBody>
          <a:bodyPr/>
          <a:lstStyle/>
          <a:p>
            <a:r>
              <a:rPr lang="zh-CN" altLang="en-US" dirty="0"/>
              <a:t>移动僵尸</a:t>
            </a:r>
            <a:r>
              <a:rPr lang="zh-CN" altLang="en-US" dirty="0" smtClean="0"/>
              <a:t>网络</a:t>
            </a:r>
            <a:r>
              <a:rPr lang="zh-CN" altLang="zh-CN" dirty="0"/>
              <a:t>注册流程</a:t>
            </a:r>
            <a:endParaRPr lang="zh-CN" altLang="en-US" dirty="0"/>
          </a:p>
        </p:txBody>
      </p:sp>
      <p:pic>
        <p:nvPicPr>
          <p:cNvPr id="7170" name="图片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97" y="1340767"/>
            <a:ext cx="901564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椭圆 3"/>
          <p:cNvSpPr/>
          <p:nvPr/>
        </p:nvSpPr>
        <p:spPr bwMode="auto">
          <a:xfrm>
            <a:off x="17209" y="1196752"/>
            <a:ext cx="5850935" cy="3816424"/>
          </a:xfrm>
          <a:prstGeom prst="ellipse">
            <a:avLst/>
          </a:prstGeom>
          <a:noFill/>
          <a:ln w="28575" cap="flat" cmpd="sng" algn="ctr">
            <a:solidFill>
              <a:srgbClr val="C00000"/>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8" name="椭圆 7"/>
          <p:cNvSpPr/>
          <p:nvPr/>
        </p:nvSpPr>
        <p:spPr bwMode="auto">
          <a:xfrm rot="1296690">
            <a:off x="3186131" y="1219155"/>
            <a:ext cx="5832648" cy="3382584"/>
          </a:xfrm>
          <a:prstGeom prst="ellipse">
            <a:avLst/>
          </a:prstGeom>
          <a:noFill/>
          <a:ln w="28575" cap="flat" cmpd="sng" algn="ctr">
            <a:solidFill>
              <a:schemeClr val="tx1">
                <a:lumMod val="95000"/>
                <a:lumOff val="5000"/>
              </a:schemeClr>
            </a:solidFill>
            <a:prstDash val="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9" name="TextBox 8"/>
          <p:cNvSpPr txBox="1"/>
          <p:nvPr/>
        </p:nvSpPr>
        <p:spPr>
          <a:xfrm>
            <a:off x="2195736" y="5085184"/>
            <a:ext cx="2016224" cy="369332"/>
          </a:xfrm>
          <a:prstGeom prst="rect">
            <a:avLst/>
          </a:prstGeom>
          <a:noFill/>
        </p:spPr>
        <p:txBody>
          <a:bodyPr wrap="square" rtlCol="0">
            <a:spAutoFit/>
          </a:bodyPr>
          <a:lstStyle/>
          <a:p>
            <a:r>
              <a:rPr lang="en-US" altLang="zh-CN" dirty="0" smtClean="0">
                <a:solidFill>
                  <a:srgbClr val="C00000"/>
                </a:solidFill>
              </a:rPr>
              <a:t>Bot</a:t>
            </a:r>
            <a:r>
              <a:rPr lang="zh-CN" altLang="en-US" dirty="0" smtClean="0">
                <a:solidFill>
                  <a:srgbClr val="C00000"/>
                </a:solidFill>
              </a:rPr>
              <a:t>端注册申请</a:t>
            </a:r>
            <a:endParaRPr lang="zh-CN" altLang="en-US" dirty="0">
              <a:solidFill>
                <a:srgbClr val="C00000"/>
              </a:solidFill>
            </a:endParaRPr>
          </a:p>
        </p:txBody>
      </p:sp>
      <p:sp>
        <p:nvSpPr>
          <p:cNvPr id="11" name="TextBox 10"/>
          <p:cNvSpPr txBox="1"/>
          <p:nvPr/>
        </p:nvSpPr>
        <p:spPr>
          <a:xfrm>
            <a:off x="5364088" y="5013176"/>
            <a:ext cx="2304256" cy="369332"/>
          </a:xfrm>
          <a:prstGeom prst="rect">
            <a:avLst/>
          </a:prstGeom>
          <a:noFill/>
        </p:spPr>
        <p:txBody>
          <a:bodyPr wrap="square" rtlCol="0">
            <a:spAutoFit/>
          </a:bodyPr>
          <a:lstStyle/>
          <a:p>
            <a:r>
              <a:rPr lang="en-US" altLang="zh-CN" dirty="0" err="1" smtClean="0"/>
              <a:t>Botmaster</a:t>
            </a:r>
            <a:r>
              <a:rPr lang="zh-CN" altLang="en-US" dirty="0" smtClean="0"/>
              <a:t>端分配资源</a:t>
            </a:r>
            <a:endParaRPr lang="zh-CN" altLang="en-US" dirty="0"/>
          </a:p>
        </p:txBody>
      </p:sp>
    </p:spTree>
    <p:extLst>
      <p:ext uri="{BB962C8B-B14F-4D97-AF65-F5344CB8AC3E}">
        <p14:creationId xmlns:p14="http://schemas.microsoft.com/office/powerpoint/2010/main" val="1617185385"/>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8" grpId="0" animBg="1"/>
      <p:bldP spid="9" grpId="0"/>
      <p:bldP spid="9" grpId="1"/>
      <p:bldP spid="11" grpId="0"/>
    </p:bldLst>
  </p:timing>
</p:sld>
</file>

<file path=ppt/theme/theme1.xml><?xml version="1.0" encoding="utf-8"?>
<a:theme xmlns:a="http://schemas.openxmlformats.org/drawingml/2006/main" name="中科院">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母板">
  <a:themeElements>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母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母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母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母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母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母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母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母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中科院</Template>
  <TotalTime>195</TotalTime>
  <Words>1031</Words>
  <Application>Microsoft Office PowerPoint</Application>
  <PresentationFormat>全屏显示(4:3)</PresentationFormat>
  <Paragraphs>149</Paragraphs>
  <Slides>18</Slides>
  <Notes>5</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18</vt:i4>
      </vt:variant>
    </vt:vector>
  </HeadingPairs>
  <TitlesOfParts>
    <vt:vector size="23" baseType="lpstr">
      <vt:lpstr>中科院</vt:lpstr>
      <vt:lpstr>1_母板</vt:lpstr>
      <vt:lpstr>Image</vt:lpstr>
      <vt:lpstr>Visio</vt:lpstr>
      <vt:lpstr>Microsoft Office Visio 绘图</vt:lpstr>
      <vt:lpstr>基于Twitter控制的移动僵尸网络 李跃  翟立东  王宏霞  时金桥 (西南交通大学信息科学与技术学院 成都 611756)  (中国科学院信息工程研究所 北京 100093) (zhailidong@iie.ac.cn) </vt:lpstr>
      <vt:lpstr>PowerPoint 演示文稿</vt:lpstr>
      <vt:lpstr>Twitter</vt:lpstr>
      <vt:lpstr>PowerPoint 演示文稿</vt:lpstr>
      <vt:lpstr>防御方行为模型</vt:lpstr>
      <vt:lpstr>防御方行为模型</vt:lpstr>
      <vt:lpstr>PowerPoint 演示文稿</vt:lpstr>
      <vt:lpstr>移动僵尸网络</vt:lpstr>
      <vt:lpstr>移动僵尸网络注册流程</vt:lpstr>
      <vt:lpstr>移动僵尸网络的控制模型</vt:lpstr>
      <vt:lpstr>移动僵尸网络的控制模型</vt:lpstr>
      <vt:lpstr>PowerPoint 演示文稿</vt:lpstr>
      <vt:lpstr>移动僵尸网络的拓扑生成算法</vt:lpstr>
      <vt:lpstr>拓扑生成算法对比仿真</vt:lpstr>
      <vt:lpstr>PowerPoint 演示文稿</vt:lpstr>
      <vt:lpstr>对抗与应对策略</vt:lpstr>
      <vt:lpstr>对抗与应对策略</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User</cp:lastModifiedBy>
  <cp:revision>28</cp:revision>
  <dcterms:modified xsi:type="dcterms:W3CDTF">2012-06-24T15:45:42Z</dcterms:modified>
</cp:coreProperties>
</file>