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310" r:id="rId7"/>
    <p:sldId id="261" r:id="rId8"/>
    <p:sldId id="262" r:id="rId9"/>
    <p:sldId id="31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312" r:id="rId19"/>
    <p:sldId id="271" r:id="rId20"/>
    <p:sldId id="273" r:id="rId21"/>
    <p:sldId id="286" r:id="rId22"/>
    <p:sldId id="287" r:id="rId23"/>
    <p:sldId id="307" r:id="rId24"/>
    <p:sldId id="306" r:id="rId25"/>
    <p:sldId id="308" r:id="rId26"/>
    <p:sldId id="309" r:id="rId27"/>
    <p:sldId id="305" r:id="rId28"/>
    <p:sldId id="279" r:id="rId29"/>
    <p:sldId id="280" r:id="rId30"/>
    <p:sldId id="275" r:id="rId31"/>
    <p:sldId id="276" r:id="rId32"/>
    <p:sldId id="277" r:id="rId33"/>
    <p:sldId id="281" r:id="rId34"/>
    <p:sldId id="282" r:id="rId35"/>
    <p:sldId id="284" r:id="rId36"/>
    <p:sldId id="285" r:id="rId37"/>
    <p:sldId id="288" r:id="rId38"/>
    <p:sldId id="313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4" autoAdjust="0"/>
  </p:normalViewPr>
  <p:slideViewPr>
    <p:cSldViewPr>
      <p:cViewPr varScale="1">
        <p:scale>
          <a:sx n="72" d="100"/>
          <a:sy n="72" d="100"/>
        </p:scale>
        <p:origin x="-11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511EBC-C2B7-4504-AF01-D241582EF100}" type="datetimeFigureOut">
              <a:rPr lang="zh-CN" altLang="en-US" smtClean="0"/>
              <a:pPr/>
              <a:t>2012-7-5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2EA526-04CC-4D8D-8E2B-D4F9741BD21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511EBC-C2B7-4504-AF01-D241582EF100}" type="datetimeFigureOut">
              <a:rPr lang="zh-CN" altLang="en-US" smtClean="0"/>
              <a:pPr/>
              <a:t>2012-7-5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2EA526-04CC-4D8D-8E2B-D4F9741BD2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511EBC-C2B7-4504-AF01-D241582EF100}" type="datetimeFigureOut">
              <a:rPr lang="zh-CN" altLang="en-US" smtClean="0"/>
              <a:pPr/>
              <a:t>2012-7-5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2EA526-04CC-4D8D-8E2B-D4F9741BD2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511EBC-C2B7-4504-AF01-D241582EF100}" type="datetimeFigureOut">
              <a:rPr lang="zh-CN" altLang="en-US" smtClean="0"/>
              <a:pPr/>
              <a:t>2012-7-5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2EA526-04CC-4D8D-8E2B-D4F9741BD2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511EBC-C2B7-4504-AF01-D241582EF100}" type="datetimeFigureOut">
              <a:rPr lang="zh-CN" altLang="en-US" smtClean="0"/>
              <a:pPr/>
              <a:t>2012-7-5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2EA526-04CC-4D8D-8E2B-D4F9741BD21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511EBC-C2B7-4504-AF01-D241582EF100}" type="datetimeFigureOut">
              <a:rPr lang="zh-CN" altLang="en-US" smtClean="0"/>
              <a:pPr/>
              <a:t>2012-7-5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2EA526-04CC-4D8D-8E2B-D4F9741BD2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511EBC-C2B7-4504-AF01-D241582EF100}" type="datetimeFigureOut">
              <a:rPr lang="zh-CN" altLang="en-US" smtClean="0"/>
              <a:pPr/>
              <a:t>2012-7-5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2EA526-04CC-4D8D-8E2B-D4F9741BD21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511EBC-C2B7-4504-AF01-D241582EF100}" type="datetimeFigureOut">
              <a:rPr lang="zh-CN" altLang="en-US" smtClean="0"/>
              <a:pPr/>
              <a:t>2012-7-5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2EA526-04CC-4D8D-8E2B-D4F9741BD2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511EBC-C2B7-4504-AF01-D241582EF100}" type="datetimeFigureOut">
              <a:rPr lang="zh-CN" altLang="en-US" smtClean="0"/>
              <a:pPr/>
              <a:t>2012-7-5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2EA526-04CC-4D8D-8E2B-D4F9741BD2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511EBC-C2B7-4504-AF01-D241582EF100}" type="datetimeFigureOut">
              <a:rPr lang="zh-CN" altLang="en-US" smtClean="0"/>
              <a:pPr/>
              <a:t>2012-7-5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2EA526-04CC-4D8D-8E2B-D4F9741BD2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68511EBC-C2B7-4504-AF01-D241582EF100}" type="datetimeFigureOut">
              <a:rPr lang="zh-CN" altLang="en-US" smtClean="0"/>
              <a:pPr/>
              <a:t>2012-7-5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E32EA526-04CC-4D8D-8E2B-D4F9741BD2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8511EBC-C2B7-4504-AF01-D241582EF100}" type="datetimeFigureOut">
              <a:rPr lang="zh-CN" altLang="en-US" smtClean="0"/>
              <a:pPr/>
              <a:t>2012-7-5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E32EA526-04CC-4D8D-8E2B-D4F9741BD2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3645024"/>
            <a:ext cx="7762056" cy="1728192"/>
          </a:xfrm>
        </p:spPr>
        <p:txBody>
          <a:bodyPr/>
          <a:lstStyle/>
          <a:p>
            <a:pPr algn="r"/>
            <a:r>
              <a:rPr lang="zh-CN" altLang="en-US" sz="3600" dirty="0" smtClean="0"/>
              <a:t>作者：姚纪卫</a:t>
            </a:r>
            <a:r>
              <a:rPr lang="en-US" altLang="zh-CN" sz="3600" dirty="0" smtClean="0"/>
              <a:t>(</a:t>
            </a:r>
            <a:r>
              <a:rPr lang="en-US" altLang="zh-CN" sz="3600" cap="none" dirty="0" err="1" smtClean="0">
                <a:latin typeface="+mn-ea"/>
                <a:ea typeface="+mn-ea"/>
              </a:rPr>
              <a:t>linxer</a:t>
            </a:r>
            <a:r>
              <a:rPr lang="en-US" altLang="zh-CN" sz="3600" cap="none" dirty="0" smtClean="0">
                <a:latin typeface="+mn-ea"/>
                <a:ea typeface="+mn-ea"/>
              </a:rPr>
              <a:t>)</a:t>
            </a:r>
            <a:r>
              <a:rPr lang="en-US" altLang="zh-CN" cap="none" dirty="0" smtClean="0">
                <a:latin typeface="+mn-ea"/>
                <a:ea typeface="+mn-ea"/>
              </a:rPr>
              <a:t/>
            </a:r>
            <a:br>
              <a:rPr lang="en-US" altLang="zh-CN" cap="none" dirty="0" smtClean="0">
                <a:latin typeface="+mn-ea"/>
                <a:ea typeface="+mn-ea"/>
              </a:rPr>
            </a:br>
            <a:r>
              <a:rPr lang="zh-CN" altLang="en-US" sz="3600" cap="none" dirty="0" smtClean="0">
                <a:latin typeface="+mn-ea"/>
                <a:ea typeface="+mn-ea"/>
              </a:rPr>
              <a:t>邮箱：</a:t>
            </a:r>
            <a:r>
              <a:rPr lang="en-US" altLang="zh-CN" sz="3600" cap="none" dirty="0" smtClean="0">
                <a:latin typeface="+mn-ea"/>
                <a:ea typeface="+mn-ea"/>
              </a:rPr>
              <a:t>linxer@163.com</a:t>
            </a:r>
            <a:r>
              <a:rPr lang="en-US" altLang="zh-CN" cap="none" dirty="0" smtClean="0">
                <a:latin typeface="+mn-ea"/>
                <a:ea typeface="+mn-ea"/>
              </a:rPr>
              <a:t/>
            </a:r>
            <a:br>
              <a:rPr lang="en-US" altLang="zh-CN" cap="none" dirty="0" smtClean="0">
                <a:latin typeface="+mn-ea"/>
                <a:ea typeface="+mn-ea"/>
              </a:rPr>
            </a:b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4400" y="1556792"/>
            <a:ext cx="7772400" cy="1508760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dirty="0" smtClean="0"/>
              <a:t>恶意程序分析</a:t>
            </a:r>
            <a:endParaRPr lang="zh-CN" altLang="en-US" sz="6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260648"/>
            <a:ext cx="7772400" cy="6094912"/>
          </a:xfrm>
        </p:spPr>
        <p:txBody>
          <a:bodyPr/>
          <a:lstStyle/>
          <a:p>
            <a:r>
              <a:rPr lang="en-US" altLang="zh-CN" dirty="0" smtClean="0"/>
              <a:t>D.</a:t>
            </a:r>
            <a:r>
              <a:rPr lang="zh-CN" altLang="en-US" dirty="0" smtClean="0"/>
              <a:t>额外数据（</a:t>
            </a:r>
            <a:r>
              <a:rPr lang="en-US" altLang="zh-CN" dirty="0" smtClean="0"/>
              <a:t>md5: 78660BB390863BF2EB975212188C7FC9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未命名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556792"/>
            <a:ext cx="7344815" cy="3600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476672"/>
            <a:ext cx="7772400" cy="5878888"/>
          </a:xfrm>
        </p:spPr>
        <p:txBody>
          <a:bodyPr/>
          <a:lstStyle/>
          <a:p>
            <a:r>
              <a:rPr lang="en-US" altLang="zh-CN" dirty="0" smtClean="0"/>
              <a:t>E.</a:t>
            </a:r>
            <a:r>
              <a:rPr lang="zh-CN" altLang="en-US" dirty="0" smtClean="0"/>
              <a:t>加壳</a:t>
            </a:r>
            <a:r>
              <a:rPr lang="en-US" altLang="zh-CN" dirty="0" smtClean="0"/>
              <a:t>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PE</a:t>
            </a:r>
            <a:r>
              <a:rPr lang="zh-CN" altLang="en-US" dirty="0" smtClean="0"/>
              <a:t>头部信息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md5: E91F5323A8AE52B8B66F31DA7D021D42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未命名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2619374"/>
            <a:ext cx="6912768" cy="31858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476672"/>
            <a:ext cx="7772400" cy="5878888"/>
          </a:xfrm>
        </p:spPr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md5: BDB91900182FB1D941F54C980B9B9907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未命名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772816"/>
            <a:ext cx="7776864" cy="295232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332656"/>
            <a:ext cx="7772400" cy="6022904"/>
          </a:xfrm>
        </p:spPr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md5: E2F0D3E2781650E7DDF6422F7D4D2534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未命名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1700808"/>
            <a:ext cx="7488831" cy="453650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F.</a:t>
            </a:r>
            <a:r>
              <a:rPr lang="zh-CN" altLang="en-US" dirty="0" smtClean="0"/>
              <a:t>导入表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268760"/>
            <a:ext cx="7772400" cy="5086800"/>
          </a:xfrm>
        </p:spPr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md5: A99C1D66942FFC26498AA8FA2AF059EB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未命名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492896"/>
            <a:ext cx="8064896" cy="367240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476672"/>
            <a:ext cx="7772400" cy="5878888"/>
          </a:xfrm>
        </p:spPr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md5: 411A86CE94EF59EFCEC43C88B9E40FE7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未命名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905000"/>
            <a:ext cx="7704855" cy="397227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404664"/>
            <a:ext cx="7772400" cy="5950896"/>
          </a:xfrm>
        </p:spPr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md5: 62D6CD8A4FB183FEC8A68C7B2AB29AE7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未命名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9" y="1709737"/>
            <a:ext cx="7488832" cy="467159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G.IDA</a:t>
            </a:r>
            <a:r>
              <a:rPr lang="zh-CN" altLang="en-US" dirty="0" smtClean="0"/>
              <a:t>反汇编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md5:296E04ABB00EA5F18BA021C34E486746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3" descr="未命名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2924944"/>
            <a:ext cx="7488832" cy="331236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548680"/>
            <a:ext cx="7772400" cy="5806880"/>
          </a:xfrm>
        </p:spPr>
        <p:txBody>
          <a:bodyPr/>
          <a:lstStyle/>
          <a:p>
            <a:r>
              <a:rPr lang="zh-CN" altLang="en-US" dirty="0" smtClean="0"/>
              <a:t>寄存器异常（</a:t>
            </a:r>
            <a:r>
              <a:rPr lang="en-US" altLang="zh-CN" dirty="0" smtClean="0"/>
              <a:t>md5:7961119D5E4B518AB81F99F67B90ED00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未命名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1844824"/>
            <a:ext cx="7560840" cy="410445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476672"/>
            <a:ext cx="7772400" cy="5878888"/>
          </a:xfrm>
        </p:spPr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md5: A99C1D66942FFC26498AA8FA2AF059EB,</a:t>
            </a:r>
            <a:r>
              <a:rPr lang="zh-CN" altLang="en-US" dirty="0" smtClean="0"/>
              <a:t>刚分析过的病毒</a:t>
            </a:r>
            <a:r>
              <a:rPr lang="en-US" altLang="zh-CN" dirty="0" smtClean="0"/>
              <a:t>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是否为僵尸进程？ 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en-US" altLang="zh-CN" dirty="0" err="1" smtClean="0"/>
              <a:t>UnmapViewOfFile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是否为注入型病毒？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en-US" altLang="zh-CN" dirty="0" err="1" smtClean="0">
                <a:sym typeface="Wingdings" pitchFamily="2" charset="2"/>
              </a:rPr>
              <a:t>WriteProcessMemory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概述、分类</a:t>
            </a:r>
            <a:endParaRPr lang="en-US" altLang="zh-CN" dirty="0" smtClean="0"/>
          </a:p>
          <a:p>
            <a:r>
              <a:rPr lang="en-US" altLang="zh-CN" dirty="0" smtClean="0"/>
              <a:t>PE</a:t>
            </a:r>
            <a:r>
              <a:rPr lang="zh-CN" altLang="en-US" dirty="0" smtClean="0"/>
              <a:t>病毒分析</a:t>
            </a:r>
            <a:endParaRPr lang="en-US" altLang="zh-CN" dirty="0" smtClean="0"/>
          </a:p>
          <a:p>
            <a:r>
              <a:rPr lang="en-US" altLang="zh-CN" dirty="0" smtClean="0"/>
              <a:t>PDF</a:t>
            </a:r>
            <a:r>
              <a:rPr lang="zh-CN" altLang="en-US" dirty="0" smtClean="0"/>
              <a:t>病毒分析</a:t>
            </a:r>
            <a:endParaRPr lang="en-US" altLang="zh-CN" dirty="0" smtClean="0"/>
          </a:p>
          <a:p>
            <a:r>
              <a:rPr lang="en-US" altLang="zh-CN" dirty="0" smtClean="0"/>
              <a:t>HTML</a:t>
            </a:r>
            <a:r>
              <a:rPr lang="zh-CN" altLang="en-US" dirty="0" smtClean="0"/>
              <a:t>病毒分析</a:t>
            </a:r>
            <a:endParaRPr lang="en-US" altLang="zh-CN" dirty="0" smtClean="0"/>
          </a:p>
          <a:p>
            <a:r>
              <a:rPr lang="zh-CN" altLang="en-US" dirty="0" smtClean="0"/>
              <a:t>其他病毒分析</a:t>
            </a:r>
            <a:endParaRPr lang="en-US" altLang="zh-CN" dirty="0" smtClean="0"/>
          </a:p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PE</a:t>
            </a:r>
            <a:r>
              <a:rPr lang="zh-CN" altLang="en-US" dirty="0" smtClean="0"/>
              <a:t>病毒分析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文件静态信息预判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C000"/>
                </a:solidFill>
              </a:rPr>
              <a:t>2.</a:t>
            </a:r>
            <a:r>
              <a:rPr lang="zh-CN" altLang="en-US" dirty="0" smtClean="0">
                <a:solidFill>
                  <a:srgbClr val="FFC000"/>
                </a:solidFill>
              </a:rPr>
              <a:t>行为分析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简单检测方案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行为分析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A.</a:t>
            </a:r>
            <a:r>
              <a:rPr lang="zh-CN" altLang="en-US" dirty="0" smtClean="0"/>
              <a:t>行为分析方法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B.</a:t>
            </a:r>
            <a:r>
              <a:rPr lang="zh-CN" altLang="en-US" dirty="0" smtClean="0"/>
              <a:t>病毒隐身行为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C.</a:t>
            </a:r>
            <a:r>
              <a:rPr lang="zh-CN" altLang="en-US" dirty="0" smtClean="0"/>
              <a:t>病毒自保行为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D.</a:t>
            </a:r>
            <a:r>
              <a:rPr lang="zh-CN" altLang="en-US" dirty="0" smtClean="0"/>
              <a:t>病毒其他行为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A.</a:t>
            </a:r>
            <a:r>
              <a:rPr lang="zh-CN" altLang="en-US" dirty="0" smtClean="0"/>
              <a:t>行为分析方法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HIPS</a:t>
            </a:r>
            <a:r>
              <a:rPr lang="zh-CN" altLang="en-US" dirty="0" smtClean="0"/>
              <a:t>等行为监控软件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沙箱、在线分析系统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IDA+Debugger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反病毒类模拟器（虚拟机）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基于虚拟机的调试器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XT</a:t>
            </a:r>
            <a:r>
              <a:rPr lang="zh-CN" altLang="en-US" dirty="0" smtClean="0"/>
              <a:t>类</a:t>
            </a:r>
            <a:r>
              <a:rPr lang="en-US" altLang="zh-CN" dirty="0" smtClean="0"/>
              <a:t>ARK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404664"/>
            <a:ext cx="7772400" cy="5950896"/>
          </a:xfrm>
        </p:spPr>
        <p:txBody>
          <a:bodyPr/>
          <a:lstStyle/>
          <a:p>
            <a:r>
              <a:rPr lang="en-US" altLang="zh-CN" dirty="0" smtClean="0"/>
              <a:t>HIPS</a:t>
            </a:r>
            <a:r>
              <a:rPr lang="zh-CN" altLang="en-US" dirty="0" smtClean="0"/>
              <a:t>类监控软件</a:t>
            </a:r>
            <a:r>
              <a:rPr lang="en-US" altLang="zh-CN" dirty="0" smtClean="0"/>
              <a:t>(md5: 81B5AE35ECF44684223FA063A069ABA1)</a:t>
            </a:r>
          </a:p>
          <a:p>
            <a:endParaRPr lang="zh-CN" altLang="en-US" dirty="0"/>
          </a:p>
        </p:txBody>
      </p:sp>
      <p:pic>
        <p:nvPicPr>
          <p:cNvPr id="5" name="图片 4" descr="未命名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1556792"/>
            <a:ext cx="7734300" cy="48958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332656"/>
            <a:ext cx="7772400" cy="6022904"/>
          </a:xfrm>
        </p:spPr>
        <p:txBody>
          <a:bodyPr/>
          <a:lstStyle/>
          <a:p>
            <a:r>
              <a:rPr lang="zh-CN" altLang="en-US" dirty="0" smtClean="0"/>
              <a:t>在线分析系统</a:t>
            </a:r>
            <a:r>
              <a:rPr lang="en-US" altLang="zh-CN" dirty="0" smtClean="0"/>
              <a:t>(md5:1F75769924B056F7C099EAEA7E1672B4)</a:t>
            </a:r>
          </a:p>
          <a:p>
            <a:endParaRPr lang="zh-CN" altLang="en-US" dirty="0"/>
          </a:p>
        </p:txBody>
      </p:sp>
      <p:pic>
        <p:nvPicPr>
          <p:cNvPr id="4" name="图片 3" descr="未命名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1724024"/>
            <a:ext cx="7488832" cy="458529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332656"/>
            <a:ext cx="7772400" cy="6022904"/>
          </a:xfrm>
        </p:spPr>
        <p:txBody>
          <a:bodyPr/>
          <a:lstStyle/>
          <a:p>
            <a:r>
              <a:rPr lang="en-US" altLang="zh-CN" dirty="0" smtClean="0"/>
              <a:t>IDA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r>
              <a:rPr lang="en-US" altLang="zh-CN" dirty="0" smtClean="0"/>
              <a:t>(md5:1F75769924B056F7C099EAEA7E1672B4)</a:t>
            </a:r>
          </a:p>
          <a:p>
            <a:endParaRPr lang="zh-CN" altLang="en-US" dirty="0"/>
          </a:p>
        </p:txBody>
      </p:sp>
      <p:pic>
        <p:nvPicPr>
          <p:cNvPr id="4" name="图片 3" descr="未命名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905000"/>
            <a:ext cx="7529264" cy="418829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260648"/>
            <a:ext cx="7772400" cy="6094912"/>
          </a:xfrm>
        </p:spPr>
        <p:txBody>
          <a:bodyPr/>
          <a:lstStyle/>
          <a:p>
            <a:r>
              <a:rPr lang="en-US" altLang="zh-CN" dirty="0" err="1" smtClean="0"/>
              <a:t>RorDbg</a:t>
            </a:r>
            <a:r>
              <a:rPr lang="zh-CN" altLang="en-US" dirty="0" smtClean="0"/>
              <a:t>应用一例</a:t>
            </a:r>
            <a:r>
              <a:rPr lang="en-US" altLang="zh-CN" dirty="0" smtClean="0"/>
              <a:t>(md5:411A86CE94EF59EFCEC43C88B9E40FE7)</a:t>
            </a:r>
          </a:p>
          <a:p>
            <a:endParaRPr lang="zh-CN" altLang="en-US" dirty="0"/>
          </a:p>
        </p:txBody>
      </p:sp>
      <p:pic>
        <p:nvPicPr>
          <p:cNvPr id="5" name="图片 4" descr="未命名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52314" y="1702643"/>
            <a:ext cx="7296150" cy="50387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404664"/>
            <a:ext cx="7772400" cy="5950896"/>
          </a:xfrm>
        </p:spPr>
        <p:txBody>
          <a:bodyPr/>
          <a:lstStyle/>
          <a:p>
            <a:r>
              <a:rPr lang="en-US" altLang="zh-CN" dirty="0" err="1" smtClean="0"/>
              <a:t>XueTr</a:t>
            </a:r>
            <a:r>
              <a:rPr lang="zh-CN" altLang="en-US" dirty="0" smtClean="0"/>
              <a:t>分析灰鸽子</a:t>
            </a:r>
            <a:r>
              <a:rPr lang="en-US" altLang="zh-CN" dirty="0" smtClean="0"/>
              <a:t>(md5:81B5AE35ECF44684223FA063A069ABA1)</a:t>
            </a:r>
          </a:p>
          <a:p>
            <a:endParaRPr lang="zh-CN" altLang="en-US" dirty="0"/>
          </a:p>
        </p:txBody>
      </p:sp>
      <p:pic>
        <p:nvPicPr>
          <p:cNvPr id="4" name="图片 3" descr="未命名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2005012"/>
            <a:ext cx="7669088" cy="459234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B.</a:t>
            </a:r>
            <a:r>
              <a:rPr lang="zh-CN" altLang="en-US" dirty="0" smtClean="0"/>
              <a:t>病毒隐身行为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设置隐藏属性、修改文件时间</a:t>
            </a:r>
            <a:endParaRPr lang="en-US" altLang="zh-CN" dirty="0" smtClean="0"/>
          </a:p>
          <a:p>
            <a:r>
              <a:rPr lang="en-US" altLang="zh-CN" dirty="0" err="1" smtClean="0"/>
              <a:t>Rootkit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Bootkit</a:t>
            </a:r>
            <a:r>
              <a:rPr lang="zh-CN" altLang="en-US" dirty="0" smtClean="0"/>
              <a:t>性质隐身技术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隐藏文件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隐藏注册表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隐藏进程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隐藏代码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隐藏网络行为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自删除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548680"/>
            <a:ext cx="7772400" cy="5806880"/>
          </a:xfrm>
        </p:spPr>
        <p:txBody>
          <a:bodyPr/>
          <a:lstStyle/>
          <a:p>
            <a:r>
              <a:rPr lang="zh-CN" altLang="en-US" dirty="0" smtClean="0"/>
              <a:t>僵尸进程</a:t>
            </a:r>
            <a:endParaRPr lang="en-US" altLang="zh-CN" dirty="0" smtClean="0"/>
          </a:p>
          <a:p>
            <a:r>
              <a:rPr lang="zh-CN" altLang="en-US" dirty="0" smtClean="0"/>
              <a:t>有目的的进攻（</a:t>
            </a:r>
            <a:r>
              <a:rPr lang="en-US" altLang="zh-CN" dirty="0" smtClean="0"/>
              <a:t>APT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消除入侵痕迹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一、概述、分类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恶意程序定义：破坏、盗窃、传播等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分析工具：</a:t>
            </a:r>
            <a:r>
              <a:rPr lang="en-US" altLang="zh-CN" dirty="0" err="1" smtClean="0"/>
              <a:t>Ollydbg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Windbg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IDA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Vmware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010Editer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HIPS</a:t>
            </a:r>
            <a:r>
              <a:rPr lang="zh-CN" altLang="en-US" dirty="0" smtClean="0"/>
              <a:t>类监控软件、</a:t>
            </a:r>
            <a:r>
              <a:rPr lang="en-US" altLang="zh-CN" dirty="0" err="1" smtClean="0"/>
              <a:t>XueTr</a:t>
            </a:r>
            <a:r>
              <a:rPr lang="zh-CN" altLang="en-US" dirty="0" smtClean="0"/>
              <a:t>（简称</a:t>
            </a:r>
            <a:r>
              <a:rPr lang="en-US" altLang="zh-CN" dirty="0" smtClean="0"/>
              <a:t>XT</a:t>
            </a:r>
            <a:r>
              <a:rPr lang="zh-CN" altLang="en-US" dirty="0" smtClean="0"/>
              <a:t>）类</a:t>
            </a:r>
            <a:r>
              <a:rPr lang="en-US" altLang="zh-CN" dirty="0" smtClean="0"/>
              <a:t>ARK</a:t>
            </a:r>
            <a:r>
              <a:rPr lang="zh-CN" altLang="en-US" dirty="0" smtClean="0"/>
              <a:t>工具</a:t>
            </a:r>
            <a:r>
              <a:rPr lang="en-US" altLang="zh-CN" dirty="0" smtClean="0"/>
              <a:t>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VT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分类：一种是按文件格式分类（</a:t>
            </a:r>
            <a:r>
              <a:rPr lang="en-US" altLang="zh-CN" dirty="0" smtClean="0"/>
              <a:t>PE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PDF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OLE2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等）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重点讲解：</a:t>
            </a:r>
            <a:r>
              <a:rPr lang="en-US" altLang="zh-CN" dirty="0" smtClean="0"/>
              <a:t>PE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PDF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类型恶意程序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C.</a:t>
            </a:r>
            <a:r>
              <a:rPr lang="zh-CN" altLang="en-US" dirty="0" smtClean="0"/>
              <a:t>病毒自保行为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枚举进程列表</a:t>
            </a:r>
            <a:endParaRPr lang="en-US" altLang="zh-CN" dirty="0" smtClean="0"/>
          </a:p>
          <a:p>
            <a:r>
              <a:rPr lang="zh-CN" altLang="en-US" dirty="0" smtClean="0"/>
              <a:t>结束安全软件</a:t>
            </a:r>
            <a:endParaRPr lang="en-US" altLang="zh-CN" dirty="0" smtClean="0"/>
          </a:p>
          <a:p>
            <a:r>
              <a:rPr lang="zh-CN" altLang="en-US" dirty="0" smtClean="0"/>
              <a:t>枚举安全软件窗口</a:t>
            </a:r>
            <a:endParaRPr lang="en-US" altLang="zh-CN" dirty="0" smtClean="0"/>
          </a:p>
          <a:p>
            <a:r>
              <a:rPr lang="zh-CN" altLang="en-US" dirty="0" smtClean="0"/>
              <a:t>攻击安全软件窗口</a:t>
            </a:r>
            <a:endParaRPr lang="en-US" altLang="zh-CN" dirty="0" smtClean="0"/>
          </a:p>
          <a:p>
            <a:r>
              <a:rPr lang="en-US" altLang="zh-CN" dirty="0" smtClean="0"/>
              <a:t>SFC</a:t>
            </a:r>
          </a:p>
          <a:p>
            <a:r>
              <a:rPr lang="zh-CN" altLang="en-US" dirty="0" smtClean="0"/>
              <a:t>端口复用</a:t>
            </a:r>
            <a:endParaRPr lang="en-US" altLang="zh-CN" dirty="0" smtClean="0"/>
          </a:p>
          <a:p>
            <a:r>
              <a:rPr lang="zh-CN" altLang="en-US" dirty="0" smtClean="0"/>
              <a:t>修改防火墙规则</a:t>
            </a:r>
            <a:endParaRPr lang="en-US" altLang="zh-CN" dirty="0" smtClean="0"/>
          </a:p>
          <a:p>
            <a:r>
              <a:rPr lang="zh-CN" altLang="en-US" dirty="0" smtClean="0"/>
              <a:t>修改安全软件的注册表、文件、配置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332656"/>
            <a:ext cx="7772400" cy="6022904"/>
          </a:xfrm>
        </p:spPr>
        <p:txBody>
          <a:bodyPr/>
          <a:lstStyle/>
          <a:p>
            <a:r>
              <a:rPr lang="zh-CN" altLang="en-US" dirty="0" smtClean="0"/>
              <a:t>占用安全软件需要使用的系统资源</a:t>
            </a:r>
            <a:endParaRPr lang="en-US" altLang="zh-CN" dirty="0" smtClean="0"/>
          </a:p>
          <a:p>
            <a:r>
              <a:rPr lang="en-US" altLang="zh-CN" dirty="0" smtClean="0"/>
              <a:t>IFEO</a:t>
            </a:r>
            <a:r>
              <a:rPr lang="zh-CN" altLang="en-US" dirty="0" smtClean="0"/>
              <a:t>安全软件</a:t>
            </a:r>
            <a:endParaRPr lang="en-US" altLang="zh-CN" dirty="0" smtClean="0"/>
          </a:p>
          <a:p>
            <a:r>
              <a:rPr lang="zh-CN" altLang="en-US" dirty="0" smtClean="0"/>
              <a:t>禁止任务管理器等运行</a:t>
            </a:r>
            <a:endParaRPr lang="en-US" altLang="zh-CN" dirty="0" smtClean="0"/>
          </a:p>
          <a:p>
            <a:r>
              <a:rPr lang="zh-CN" altLang="en-US" dirty="0" smtClean="0"/>
              <a:t>禁止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安全中心的一些项目</a:t>
            </a:r>
            <a:endParaRPr lang="en-US" altLang="zh-CN" dirty="0" smtClean="0"/>
          </a:p>
          <a:p>
            <a:r>
              <a:rPr lang="zh-CN" altLang="en-US" dirty="0" smtClean="0"/>
              <a:t>加壳、伪装</a:t>
            </a:r>
            <a:endParaRPr lang="en-US" altLang="zh-CN" dirty="0" smtClean="0"/>
          </a:p>
          <a:p>
            <a:r>
              <a:rPr lang="en-US" altLang="zh-CN" dirty="0" smtClean="0"/>
              <a:t>Anti-Debug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Anti-Trace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Anti-VM</a:t>
            </a:r>
          </a:p>
          <a:p>
            <a:r>
              <a:rPr lang="zh-CN" altLang="en-US" dirty="0" smtClean="0"/>
              <a:t>变形、加密、入口点模糊</a:t>
            </a:r>
            <a:endParaRPr lang="en-US" altLang="zh-CN" dirty="0" smtClean="0"/>
          </a:p>
          <a:p>
            <a:r>
              <a:rPr lang="zh-CN" altLang="en-US" dirty="0" smtClean="0"/>
              <a:t>畸形文件路径、畸形注册表路径</a:t>
            </a:r>
            <a:endParaRPr lang="en-US" altLang="zh-CN" dirty="0" smtClean="0"/>
          </a:p>
          <a:p>
            <a:r>
              <a:rPr lang="zh-CN" altLang="en-US" dirty="0" smtClean="0"/>
              <a:t>符号链接</a:t>
            </a:r>
            <a:endParaRPr lang="en-US" altLang="zh-CN" dirty="0" smtClean="0"/>
          </a:p>
          <a:p>
            <a:r>
              <a:rPr lang="en-US" altLang="zh-CN" dirty="0" err="1" smtClean="0"/>
              <a:t>Rootkit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Bootkit</a:t>
            </a:r>
            <a:r>
              <a:rPr lang="zh-CN" altLang="en-US" dirty="0" smtClean="0"/>
              <a:t>性质自保技术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D.</a:t>
            </a:r>
            <a:r>
              <a:rPr lang="zh-CN" altLang="en-US" dirty="0" smtClean="0"/>
              <a:t>病毒其他行为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释放</a:t>
            </a:r>
            <a:r>
              <a:rPr lang="en-US" altLang="zh-CN" dirty="0" smtClean="0"/>
              <a:t>PE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添加启动项</a:t>
            </a:r>
            <a:endParaRPr lang="en-US" altLang="zh-CN" dirty="0" smtClean="0"/>
          </a:p>
          <a:p>
            <a:r>
              <a:rPr lang="zh-CN" altLang="en-US" dirty="0" smtClean="0"/>
              <a:t>添加服务</a:t>
            </a:r>
            <a:endParaRPr lang="en-US" altLang="zh-CN" dirty="0" smtClean="0"/>
          </a:p>
          <a:p>
            <a:r>
              <a:rPr lang="zh-CN" altLang="en-US" dirty="0" smtClean="0"/>
              <a:t>劫持服务路径</a:t>
            </a:r>
            <a:endParaRPr lang="en-US" altLang="zh-CN" dirty="0" smtClean="0"/>
          </a:p>
          <a:p>
            <a:r>
              <a:rPr lang="en-US" altLang="zh-CN" dirty="0" err="1" smtClean="0"/>
              <a:t>Dll</a:t>
            </a:r>
            <a:r>
              <a:rPr lang="zh-CN" altLang="en-US" dirty="0" smtClean="0"/>
              <a:t>劫持</a:t>
            </a:r>
            <a:endParaRPr lang="en-US" altLang="zh-CN" dirty="0" smtClean="0"/>
          </a:p>
          <a:p>
            <a:r>
              <a:rPr lang="zh-CN" altLang="en-US" dirty="0" smtClean="0"/>
              <a:t>提升权限</a:t>
            </a:r>
            <a:endParaRPr lang="en-US" altLang="zh-CN" dirty="0" smtClean="0"/>
          </a:p>
          <a:p>
            <a:r>
              <a:rPr lang="zh-CN" altLang="en-US" dirty="0" smtClean="0"/>
              <a:t>拷贝文件到系统目录</a:t>
            </a:r>
            <a:endParaRPr lang="en-US" altLang="zh-CN" dirty="0" smtClean="0"/>
          </a:p>
          <a:p>
            <a:r>
              <a:rPr lang="zh-CN" altLang="en-US" dirty="0" smtClean="0"/>
              <a:t>全局钩子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332656"/>
            <a:ext cx="7772400" cy="6022904"/>
          </a:xfrm>
        </p:spPr>
        <p:txBody>
          <a:bodyPr/>
          <a:lstStyle/>
          <a:p>
            <a:r>
              <a:rPr lang="zh-CN" altLang="en-US" dirty="0" smtClean="0"/>
              <a:t>加载驱动</a:t>
            </a:r>
            <a:endParaRPr lang="en-US" altLang="zh-CN" dirty="0" smtClean="0"/>
          </a:p>
          <a:p>
            <a:r>
              <a:rPr lang="zh-CN" altLang="en-US" dirty="0" smtClean="0"/>
              <a:t>联网下载</a:t>
            </a:r>
            <a:endParaRPr lang="en-US" altLang="zh-CN" dirty="0" smtClean="0"/>
          </a:p>
          <a:p>
            <a:r>
              <a:rPr lang="zh-CN" altLang="en-US" dirty="0" smtClean="0"/>
              <a:t>运行新进程</a:t>
            </a:r>
            <a:endParaRPr lang="en-US" altLang="zh-CN" dirty="0" smtClean="0"/>
          </a:p>
          <a:p>
            <a:r>
              <a:rPr lang="zh-CN" altLang="en-US" dirty="0" smtClean="0"/>
              <a:t>安装</a:t>
            </a:r>
            <a:r>
              <a:rPr lang="en-US" altLang="zh-CN" dirty="0" smtClean="0"/>
              <a:t>SPI</a:t>
            </a:r>
          </a:p>
          <a:p>
            <a:r>
              <a:rPr lang="zh-CN" altLang="en-US" dirty="0" smtClean="0"/>
              <a:t>远线程注入</a:t>
            </a:r>
            <a:endParaRPr lang="en-US" altLang="zh-CN" dirty="0" smtClean="0"/>
          </a:p>
          <a:p>
            <a:r>
              <a:rPr lang="zh-CN" altLang="en-US" dirty="0" smtClean="0"/>
              <a:t>写其它进程内存</a:t>
            </a:r>
            <a:endParaRPr lang="en-US" altLang="zh-CN" dirty="0" smtClean="0"/>
          </a:p>
          <a:p>
            <a:r>
              <a:rPr lang="zh-CN" altLang="en-US" dirty="0" smtClean="0"/>
              <a:t>注册组件</a:t>
            </a:r>
            <a:endParaRPr lang="en-US" altLang="zh-CN" dirty="0" smtClean="0"/>
          </a:p>
          <a:p>
            <a:r>
              <a:rPr lang="zh-CN" altLang="en-US" dirty="0" smtClean="0"/>
              <a:t>改</a:t>
            </a:r>
            <a:r>
              <a:rPr lang="en-US" altLang="zh-CN" dirty="0" smtClean="0"/>
              <a:t>IE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r>
              <a:rPr lang="zh-CN" altLang="en-US" dirty="0" smtClean="0"/>
              <a:t>枚举局域网资源</a:t>
            </a:r>
            <a:endParaRPr lang="en-US" altLang="zh-CN" dirty="0" smtClean="0"/>
          </a:p>
          <a:p>
            <a:r>
              <a:rPr lang="zh-CN" altLang="en-US" dirty="0" smtClean="0"/>
              <a:t>扫描网络（共享目录）</a:t>
            </a:r>
            <a:endParaRPr lang="en-US" altLang="zh-CN" dirty="0" smtClean="0"/>
          </a:p>
          <a:p>
            <a:r>
              <a:rPr lang="zh-CN" altLang="en-US" dirty="0" smtClean="0"/>
              <a:t>写</a:t>
            </a:r>
            <a:r>
              <a:rPr lang="en-US" altLang="zh-CN" dirty="0" smtClean="0"/>
              <a:t>MBR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404664"/>
            <a:ext cx="7772400" cy="595089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修改文件关联</a:t>
            </a:r>
            <a:endParaRPr lang="en-US" altLang="zh-CN" dirty="0" smtClean="0"/>
          </a:p>
          <a:p>
            <a:r>
              <a:rPr lang="zh-CN" altLang="en-US" dirty="0" smtClean="0"/>
              <a:t>卸载其他进程模块</a:t>
            </a:r>
            <a:endParaRPr lang="en-US" altLang="zh-CN" dirty="0" smtClean="0"/>
          </a:p>
          <a:p>
            <a:r>
              <a:rPr lang="zh-CN" altLang="en-US" dirty="0" smtClean="0"/>
              <a:t>键盘记录、屏幕截图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最终目的行为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盗取游戏帐号、装备等虚拟财产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盗取金钱（网银、第三方支付）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刷流量、打广告、做推广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文档等机密信息盗窃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破坏、恶作剧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技术炫耀、个性张扬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PE</a:t>
            </a:r>
            <a:r>
              <a:rPr lang="zh-CN" altLang="en-US" dirty="0" smtClean="0"/>
              <a:t>病毒分析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文件静态信息预判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行为分析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FF00"/>
                </a:solidFill>
              </a:rPr>
              <a:t>3.</a:t>
            </a:r>
            <a:r>
              <a:rPr lang="zh-CN" altLang="en-US" dirty="0" smtClean="0">
                <a:solidFill>
                  <a:srgbClr val="FFFF00"/>
                </a:solidFill>
              </a:rPr>
              <a:t>简单检测方案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简单检测方案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传统特征码扫描</a:t>
            </a:r>
            <a:endParaRPr lang="en-US" altLang="zh-CN" dirty="0" smtClean="0"/>
          </a:p>
          <a:p>
            <a:r>
              <a:rPr lang="zh-CN" altLang="en-US" dirty="0" smtClean="0"/>
              <a:t>静态信息、动态行为信息启发</a:t>
            </a:r>
            <a:endParaRPr lang="en-US" altLang="zh-CN" dirty="0" smtClean="0"/>
          </a:p>
          <a:p>
            <a:r>
              <a:rPr lang="zh-CN" altLang="en-US" dirty="0" smtClean="0"/>
              <a:t>云</a:t>
            </a:r>
            <a:endParaRPr lang="en-US" altLang="zh-CN" dirty="0" smtClean="0"/>
          </a:p>
          <a:p>
            <a:r>
              <a:rPr lang="zh-CN" altLang="en-US" dirty="0" smtClean="0"/>
              <a:t>智能主动防御（实时监控）</a:t>
            </a:r>
            <a:endParaRPr lang="en-US" altLang="zh-CN" dirty="0" smtClean="0"/>
          </a:p>
          <a:p>
            <a:r>
              <a:rPr lang="en-US" altLang="zh-CN" dirty="0" err="1" smtClean="0"/>
              <a:t>XueTr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XT</a:t>
            </a:r>
            <a:r>
              <a:rPr lang="zh-CN" altLang="en-US" dirty="0" smtClean="0"/>
              <a:t>）类</a:t>
            </a:r>
            <a:r>
              <a:rPr lang="en-US" altLang="zh-CN" dirty="0" smtClean="0"/>
              <a:t>ARK</a:t>
            </a:r>
            <a:r>
              <a:rPr lang="zh-CN" altLang="en-US" dirty="0" smtClean="0"/>
              <a:t>信息收集判定（事后检测）</a:t>
            </a:r>
            <a:endParaRPr lang="en-US" altLang="zh-CN" dirty="0" smtClean="0"/>
          </a:p>
          <a:p>
            <a:r>
              <a:rPr lang="zh-CN" altLang="en-US" dirty="0" smtClean="0"/>
              <a:t>网络特征检测（联网行为恶意程序）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</a:t>
            </a:r>
            <a:r>
              <a:rPr lang="en-US" altLang="zh-CN" dirty="0" smtClean="0"/>
              <a:t>PDF</a:t>
            </a:r>
            <a:r>
              <a:rPr lang="zh-CN" altLang="en-US" dirty="0" smtClean="0"/>
              <a:t>病毒分析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1.PDF</a:t>
            </a:r>
            <a:r>
              <a:rPr lang="zh-CN" altLang="en-US" dirty="0" smtClean="0">
                <a:solidFill>
                  <a:srgbClr val="FFC000"/>
                </a:solidFill>
              </a:rPr>
              <a:t>格式介绍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endParaRPr lang="en-US" altLang="zh-CN" dirty="0" smtClean="0">
              <a:solidFill>
                <a:srgbClr val="FFC000"/>
              </a:solidFill>
            </a:endParaRP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文件静态信息预判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行为分析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检测方案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1.PDF</a:t>
            </a:r>
            <a:r>
              <a:rPr lang="zh-CN" altLang="en-US" dirty="0" smtClean="0"/>
              <a:t>格式介绍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用（</a:t>
            </a:r>
            <a:r>
              <a:rPr lang="en-US" altLang="zh-CN" dirty="0" smtClean="0"/>
              <a:t>md5: 7CDEDA04AE10F5486BB947A521DE8BE4</a:t>
            </a:r>
            <a:r>
              <a:rPr lang="zh-CN" altLang="en-US" dirty="0" smtClean="0"/>
              <a:t>）文件演示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文件静态信息预判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A.OpenAction+JS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md5: 7CDEDA04AE10F5486BB947A521DE8BE4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未命名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3068960"/>
            <a:ext cx="7560840" cy="3600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PE</a:t>
            </a:r>
            <a:r>
              <a:rPr lang="zh-CN" altLang="en-US" dirty="0" smtClean="0"/>
              <a:t>病毒分析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1.</a:t>
            </a:r>
            <a:r>
              <a:rPr lang="zh-CN" altLang="en-US" dirty="0" smtClean="0">
                <a:solidFill>
                  <a:srgbClr val="FFC000"/>
                </a:solidFill>
              </a:rPr>
              <a:t>文件静态信息预判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行为分析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简单检测方案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332656"/>
            <a:ext cx="7772400" cy="6022904"/>
          </a:xfrm>
        </p:spPr>
        <p:txBody>
          <a:bodyPr/>
          <a:lstStyle/>
          <a:p>
            <a:r>
              <a:rPr lang="en-US" altLang="zh-CN" dirty="0" err="1" smtClean="0"/>
              <a:t>B.OpenAction+Exe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md5: 99A783EFF51F822D5C4AF9BA89051DFE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未命名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652587"/>
            <a:ext cx="6192688" cy="5205413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476672"/>
            <a:ext cx="7772400" cy="5878888"/>
          </a:xfrm>
        </p:spPr>
        <p:txBody>
          <a:bodyPr/>
          <a:lstStyle/>
          <a:p>
            <a:r>
              <a:rPr lang="en-US" altLang="zh-CN" dirty="0" err="1" smtClean="0"/>
              <a:t>C.AcroForm+XFA+FlateDecode+EmbeddedFile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md5: 01DA098D8B494E86FF912526A6AE8821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未命名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9" y="2624137"/>
            <a:ext cx="8460432" cy="2821087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行为分析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堆喷射（</a:t>
            </a:r>
            <a:r>
              <a:rPr lang="en-US" altLang="zh-CN" dirty="0" smtClean="0"/>
              <a:t>JS</a:t>
            </a:r>
            <a:r>
              <a:rPr lang="zh-CN" altLang="en-US" dirty="0" smtClean="0"/>
              <a:t>脚本）</a:t>
            </a:r>
            <a:endParaRPr lang="en-US" altLang="zh-CN" dirty="0" smtClean="0"/>
          </a:p>
          <a:p>
            <a:r>
              <a:rPr lang="zh-CN" altLang="en-US" dirty="0" smtClean="0"/>
              <a:t>溢出（文件格式解析）</a:t>
            </a:r>
            <a:endParaRPr lang="en-US" altLang="zh-CN" dirty="0" smtClean="0"/>
          </a:p>
          <a:p>
            <a:r>
              <a:rPr lang="zh-CN" altLang="en-US" dirty="0" smtClean="0"/>
              <a:t>能触发漏洞</a:t>
            </a:r>
            <a:r>
              <a:rPr lang="en-US" altLang="zh-CN" dirty="0" smtClean="0"/>
              <a:t>PDF</a:t>
            </a:r>
            <a:r>
              <a:rPr lang="zh-CN" altLang="en-US" dirty="0" smtClean="0"/>
              <a:t>阅读器</a:t>
            </a:r>
            <a:r>
              <a:rPr lang="en-US" altLang="zh-CN" dirty="0" smtClean="0"/>
              <a:t>+Debugger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检测方案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传统特征码检测</a:t>
            </a:r>
            <a:endParaRPr lang="en-US" altLang="zh-CN" dirty="0" smtClean="0"/>
          </a:p>
          <a:p>
            <a:r>
              <a:rPr lang="zh-CN" altLang="en-US" dirty="0" smtClean="0"/>
              <a:t>算法扫描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CVE-2009-3459 </a:t>
            </a:r>
            <a:r>
              <a:rPr lang="zh-CN" altLang="en-US" dirty="0" smtClean="0"/>
              <a:t>解析</a:t>
            </a:r>
            <a:r>
              <a:rPr lang="en-US" altLang="zh-CN" dirty="0" smtClean="0"/>
              <a:t>/ Colors</a:t>
            </a:r>
          </a:p>
          <a:p>
            <a:pPr lvl="2"/>
            <a:r>
              <a:rPr lang="en-US" altLang="zh-CN" dirty="0" smtClean="0"/>
              <a:t>CVE-2010-2883  </a:t>
            </a:r>
            <a:r>
              <a:rPr lang="zh-CN" altLang="en-US" dirty="0" smtClean="0"/>
              <a:t>解析</a:t>
            </a:r>
            <a:r>
              <a:rPr lang="en-US" altLang="zh-CN" dirty="0" smtClean="0"/>
              <a:t>TrueType</a:t>
            </a:r>
          </a:p>
          <a:p>
            <a:pPr lvl="2"/>
            <a:r>
              <a:rPr lang="en-US" altLang="zh-CN" dirty="0" smtClean="0"/>
              <a:t>CVE-2011-2462 </a:t>
            </a:r>
            <a:r>
              <a:rPr lang="zh-CN" altLang="en-US" dirty="0" smtClean="0"/>
              <a:t>解析</a:t>
            </a:r>
            <a:r>
              <a:rPr lang="en-US" altLang="zh-CN" dirty="0" smtClean="0"/>
              <a:t>U3D</a:t>
            </a:r>
          </a:p>
          <a:p>
            <a:pPr lvl="2"/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基于静态、动态信息的启发检测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病毒分析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1.</a:t>
            </a:r>
            <a:r>
              <a:rPr lang="zh-CN" altLang="en-US" dirty="0" smtClean="0">
                <a:solidFill>
                  <a:srgbClr val="FFC000"/>
                </a:solidFill>
              </a:rPr>
              <a:t>文件静态信息预判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行为分析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检测方案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文件静态信息预判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A.</a:t>
            </a:r>
            <a:r>
              <a:rPr lang="zh-CN" altLang="en-US" dirty="0" smtClean="0"/>
              <a:t>框架挂马（</a:t>
            </a:r>
            <a:r>
              <a:rPr lang="en-US" altLang="zh-CN" dirty="0" smtClean="0"/>
              <a:t>md5:917284A57C7DC5D7978437C5215468CB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 descr="未命名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3501008"/>
            <a:ext cx="8064896" cy="3168352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332656"/>
            <a:ext cx="7772400" cy="6022904"/>
          </a:xfrm>
        </p:spPr>
        <p:txBody>
          <a:bodyPr/>
          <a:lstStyle/>
          <a:p>
            <a:r>
              <a:rPr lang="en-US" altLang="zh-CN" dirty="0" smtClean="0"/>
              <a:t>B.</a:t>
            </a:r>
            <a:r>
              <a:rPr lang="zh-CN" altLang="en-US" dirty="0" smtClean="0"/>
              <a:t>内嵌不可见</a:t>
            </a:r>
            <a:r>
              <a:rPr lang="en-US" altLang="zh-CN" dirty="0" err="1" smtClean="0"/>
              <a:t>swf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md5:10E3B7F131EBDD680FB123E7310800C5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未命名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2420888"/>
            <a:ext cx="8372475" cy="3744416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332656"/>
            <a:ext cx="7772400" cy="6022904"/>
          </a:xfrm>
        </p:spPr>
        <p:txBody>
          <a:bodyPr/>
          <a:lstStyle/>
          <a:p>
            <a:r>
              <a:rPr lang="en-US" altLang="zh-CN" dirty="0" smtClean="0"/>
              <a:t>C.</a:t>
            </a:r>
            <a:r>
              <a:rPr lang="zh-CN" altLang="en-US" dirty="0" smtClean="0"/>
              <a:t>堆喷射（</a:t>
            </a:r>
            <a:r>
              <a:rPr lang="en-US" altLang="zh-CN" dirty="0" smtClean="0"/>
              <a:t>md5:FC53B928745E6064CC4ED2D6AD48D50E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未命名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2228850"/>
            <a:ext cx="7560839" cy="4152478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332656"/>
            <a:ext cx="7772400" cy="6022904"/>
          </a:xfrm>
        </p:spPr>
        <p:txBody>
          <a:bodyPr/>
          <a:lstStyle/>
          <a:p>
            <a:r>
              <a:rPr lang="en-US" altLang="zh-CN" dirty="0" smtClean="0"/>
              <a:t>D.</a:t>
            </a:r>
            <a:r>
              <a:rPr lang="zh-CN" altLang="en-US" dirty="0" smtClean="0"/>
              <a:t>特定</a:t>
            </a:r>
            <a:r>
              <a:rPr lang="en-US" altLang="zh-CN" dirty="0" err="1" smtClean="0"/>
              <a:t>ClassId</a:t>
            </a:r>
            <a:r>
              <a:rPr lang="zh-CN" altLang="en-US" dirty="0" smtClean="0"/>
              <a:t>、特定函数名（</a:t>
            </a:r>
            <a:r>
              <a:rPr lang="en-US" altLang="zh-CN" dirty="0" smtClean="0"/>
              <a:t>md5:84CD55DB9D8CF4B21CE3E512125ED28D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未命名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2060849"/>
            <a:ext cx="7776863" cy="3312367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548680"/>
            <a:ext cx="7772400" cy="5806880"/>
          </a:xfrm>
        </p:spPr>
        <p:txBody>
          <a:bodyPr/>
          <a:lstStyle/>
          <a:p>
            <a:r>
              <a:rPr lang="en-US" altLang="zh-CN" dirty="0" smtClean="0"/>
              <a:t>E.</a:t>
            </a:r>
            <a:r>
              <a:rPr lang="zh-CN" altLang="en-US" dirty="0" smtClean="0"/>
              <a:t>加密（</a:t>
            </a:r>
            <a:r>
              <a:rPr lang="en-US" altLang="zh-CN" dirty="0" smtClean="0"/>
              <a:t>md5:7DDCA33C5D1B421C623D1B102A93C6B9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未命名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2204864"/>
            <a:ext cx="7848871" cy="39156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文件静态信息预判</a:t>
            </a:r>
            <a:r>
              <a:rPr lang="en-US" altLang="zh-CN" dirty="0" smtClean="0"/>
              <a:t>(</a:t>
            </a:r>
            <a:r>
              <a:rPr lang="zh-CN" altLang="en-US" dirty="0" smtClean="0"/>
              <a:t>实例讲解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92536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A1.</a:t>
            </a:r>
            <a:r>
              <a:rPr lang="zh-CN" altLang="en-US" dirty="0" smtClean="0"/>
              <a:t>伪装微软文件版本信息（</a:t>
            </a:r>
            <a:r>
              <a:rPr lang="en-US" altLang="zh-CN" dirty="0" smtClean="0"/>
              <a:t>md5: 42B56153433C7C8ED219AF41452F7D1C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图片 6" descr="未命名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2861786"/>
            <a:ext cx="5328592" cy="395159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行为分析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堆喷射</a:t>
            </a:r>
            <a:endParaRPr lang="en-US" altLang="zh-CN" dirty="0" smtClean="0"/>
          </a:p>
          <a:p>
            <a:r>
              <a:rPr lang="zh-CN" altLang="en-US" dirty="0" smtClean="0"/>
              <a:t>利用第三方控件漏洞（溢出、调用接口覆盖文件等）</a:t>
            </a:r>
            <a:endParaRPr lang="en-US" altLang="zh-CN" dirty="0" smtClean="0"/>
          </a:p>
          <a:p>
            <a:r>
              <a:rPr lang="zh-CN" altLang="en-US" dirty="0" smtClean="0"/>
              <a:t>溢出、执行</a:t>
            </a:r>
            <a:r>
              <a:rPr lang="en-US" altLang="zh-CN" dirty="0" err="1" smtClean="0"/>
              <a:t>Shellcode</a:t>
            </a:r>
            <a:endParaRPr lang="en-US" altLang="zh-CN" dirty="0" smtClean="0"/>
          </a:p>
          <a:p>
            <a:r>
              <a:rPr lang="zh-CN" altLang="en-US" dirty="0" smtClean="0"/>
              <a:t>能触发漏洞的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解析器</a:t>
            </a:r>
            <a:r>
              <a:rPr lang="en-US" altLang="zh-CN" dirty="0" smtClean="0"/>
              <a:t>+Debugger</a:t>
            </a:r>
          </a:p>
          <a:p>
            <a:r>
              <a:rPr lang="zh-CN" altLang="en-US" dirty="0" smtClean="0"/>
              <a:t>解密跟踪（</a:t>
            </a:r>
            <a:r>
              <a:rPr lang="en-US" altLang="zh-CN" dirty="0" err="1" smtClean="0"/>
              <a:t>Mdecoder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Freshow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PMSWalker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检测方案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预处理、传统特征码比对</a:t>
            </a:r>
            <a:endParaRPr lang="en-US" altLang="zh-CN" dirty="0" smtClean="0"/>
          </a:p>
          <a:p>
            <a:r>
              <a:rPr lang="zh-CN" altLang="en-US" dirty="0" smtClean="0"/>
              <a:t>静态信息启发检测</a:t>
            </a:r>
            <a:endParaRPr lang="en-US" altLang="zh-CN" dirty="0" smtClean="0"/>
          </a:p>
          <a:p>
            <a:r>
              <a:rPr lang="zh-CN" altLang="en-US" dirty="0" smtClean="0"/>
              <a:t>部分漏洞可算法扫描检测</a:t>
            </a:r>
            <a:endParaRPr lang="en-US" altLang="zh-CN" dirty="0" smtClean="0"/>
          </a:p>
          <a:p>
            <a:r>
              <a:rPr lang="zh-CN" altLang="en-US" dirty="0" smtClean="0"/>
              <a:t>脚本虚拟机检测</a:t>
            </a:r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五、其它病毒分析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LNK</a:t>
            </a:r>
            <a:r>
              <a:rPr lang="zh-CN" altLang="en-US" dirty="0" smtClean="0"/>
              <a:t>病毒分析</a:t>
            </a:r>
            <a:endParaRPr lang="en-US" altLang="zh-CN" dirty="0" smtClean="0"/>
          </a:p>
          <a:p>
            <a:r>
              <a:rPr lang="en-US" altLang="zh-CN" dirty="0" smtClean="0"/>
              <a:t>Flash</a:t>
            </a:r>
            <a:r>
              <a:rPr lang="zh-CN" altLang="en-US" dirty="0" smtClean="0"/>
              <a:t>病毒分析</a:t>
            </a:r>
            <a:endParaRPr lang="en-US" altLang="zh-CN" dirty="0" smtClean="0"/>
          </a:p>
          <a:p>
            <a:r>
              <a:rPr lang="en-US" altLang="zh-CN" dirty="0" smtClean="0"/>
              <a:t>Android</a:t>
            </a:r>
            <a:r>
              <a:rPr lang="zh-CN" altLang="en-US" dirty="0" smtClean="0"/>
              <a:t>病毒分析</a:t>
            </a:r>
            <a:endParaRPr lang="en-US" altLang="zh-CN" dirty="0" smtClean="0"/>
          </a:p>
          <a:p>
            <a:r>
              <a:rPr lang="en-US" altLang="zh-CN" dirty="0" smtClean="0"/>
              <a:t>BIOS</a:t>
            </a:r>
            <a:r>
              <a:rPr lang="zh-CN" altLang="en-US" dirty="0" smtClean="0"/>
              <a:t>病毒分析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六、总结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很多恶意程序文件</a:t>
            </a:r>
            <a:r>
              <a:rPr lang="zh-CN" altLang="en-US" smtClean="0"/>
              <a:t>静态特征比</a:t>
            </a:r>
            <a:r>
              <a:rPr lang="zh-CN" altLang="en-US" dirty="0" smtClean="0"/>
              <a:t>较明显</a:t>
            </a:r>
            <a:endParaRPr lang="en-US" altLang="zh-CN" dirty="0" smtClean="0"/>
          </a:p>
          <a:p>
            <a:r>
              <a:rPr lang="zh-CN" altLang="en-US" dirty="0" smtClean="0"/>
              <a:t>不同类型病毒，需不同的分析方法</a:t>
            </a:r>
            <a:endParaRPr lang="en-US" altLang="zh-CN" dirty="0" smtClean="0"/>
          </a:p>
          <a:p>
            <a:r>
              <a:rPr lang="zh-CN" altLang="en-US" dirty="0" smtClean="0"/>
              <a:t>都可以有较智能的检测方案</a:t>
            </a:r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620688"/>
            <a:ext cx="7772400" cy="5734872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sz="6000" dirty="0" smtClean="0"/>
              <a:t>     Q</a:t>
            </a:r>
            <a:r>
              <a:rPr lang="zh-CN" altLang="en-US" sz="6000" dirty="0" smtClean="0"/>
              <a:t>？</a:t>
            </a:r>
            <a:endParaRPr lang="en-US" altLang="zh-CN" sz="6000" dirty="0" smtClean="0"/>
          </a:p>
          <a:p>
            <a:endParaRPr lang="en-US" altLang="zh-CN" dirty="0" smtClean="0"/>
          </a:p>
          <a:p>
            <a:r>
              <a:rPr lang="zh-CN" altLang="en-US" sz="6000" dirty="0" smtClean="0"/>
              <a:t>     致谢</a:t>
            </a:r>
            <a:endParaRPr lang="en-US" altLang="zh-CN" sz="6000" dirty="0" smtClean="0"/>
          </a:p>
          <a:p>
            <a:pPr lvl="4"/>
            <a:r>
              <a:rPr lang="zh-CN" altLang="en-US" sz="3000" dirty="0" smtClean="0"/>
              <a:t>感谢各位</a:t>
            </a:r>
            <a:endParaRPr lang="en-US" altLang="zh-CN" sz="3000" dirty="0" smtClean="0"/>
          </a:p>
          <a:p>
            <a:pPr lvl="4"/>
            <a:r>
              <a:rPr lang="zh-CN" altLang="en-US" sz="3000" dirty="0" smtClean="0"/>
              <a:t>感谢会议主办方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476672"/>
            <a:ext cx="7772400" cy="5878888"/>
          </a:xfrm>
        </p:spPr>
        <p:txBody>
          <a:bodyPr/>
          <a:lstStyle/>
          <a:p>
            <a:r>
              <a:rPr lang="en-US" altLang="zh-CN" dirty="0" smtClean="0"/>
              <a:t>A2.</a:t>
            </a:r>
            <a:r>
              <a:rPr lang="zh-CN" altLang="en-US" dirty="0" smtClean="0"/>
              <a:t>伪装成微软文件 </a:t>
            </a:r>
            <a:r>
              <a:rPr lang="en-US" altLang="zh-CN" dirty="0" smtClean="0"/>
              <a:t>(</a:t>
            </a:r>
            <a:r>
              <a:rPr lang="zh-CN" altLang="en-US" dirty="0" smtClean="0"/>
              <a:t>某特别木马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  <p:pic>
        <p:nvPicPr>
          <p:cNvPr id="4" name="内容占位符 5" descr="未命名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196752"/>
            <a:ext cx="7776864" cy="46805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476672"/>
            <a:ext cx="7772400" cy="5878888"/>
          </a:xfrm>
        </p:spPr>
        <p:txBody>
          <a:bodyPr/>
          <a:lstStyle/>
          <a:p>
            <a:r>
              <a:rPr lang="en-US" altLang="zh-CN" dirty="0" smtClean="0"/>
              <a:t>B.</a:t>
            </a:r>
            <a:r>
              <a:rPr lang="zh-CN" altLang="en-US" dirty="0" smtClean="0"/>
              <a:t>版本信息随机化（</a:t>
            </a:r>
            <a:r>
              <a:rPr lang="en-US" altLang="zh-CN" dirty="0" smtClean="0"/>
              <a:t>md5: B17691741CBC89DF1CAB72437372471E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未命名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1772816"/>
            <a:ext cx="5809431" cy="35847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476672"/>
            <a:ext cx="7772400" cy="5878888"/>
          </a:xfrm>
        </p:spPr>
        <p:txBody>
          <a:bodyPr/>
          <a:lstStyle/>
          <a:p>
            <a:r>
              <a:rPr lang="en-US" altLang="zh-CN" dirty="0" smtClean="0"/>
              <a:t>C1.</a:t>
            </a:r>
            <a:r>
              <a:rPr lang="zh-CN" altLang="en-US" dirty="0" smtClean="0"/>
              <a:t>可能的</a:t>
            </a:r>
            <a:r>
              <a:rPr lang="en-US" altLang="zh-CN" dirty="0" smtClean="0"/>
              <a:t>Exe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Dll</a:t>
            </a:r>
            <a:r>
              <a:rPr lang="zh-CN" altLang="en-US" dirty="0" smtClean="0"/>
              <a:t>相互伪装（</a:t>
            </a:r>
            <a:r>
              <a:rPr lang="en-US" altLang="zh-CN" dirty="0" smtClean="0"/>
              <a:t>md5: 823BCDC05B3A7CA69206637EDAB2E5A1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 descr="未命名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844824"/>
            <a:ext cx="7560840" cy="45365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620688"/>
            <a:ext cx="7772400" cy="5734872"/>
          </a:xfrm>
        </p:spPr>
        <p:txBody>
          <a:bodyPr/>
          <a:lstStyle/>
          <a:p>
            <a:r>
              <a:rPr lang="en-US" altLang="zh-CN" dirty="0" smtClean="0"/>
              <a:t>C2.Exe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Dll</a:t>
            </a:r>
            <a:r>
              <a:rPr lang="zh-CN" altLang="en-US" dirty="0" smtClean="0"/>
              <a:t>同文件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某特别木马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  <p:pic>
        <p:nvPicPr>
          <p:cNvPr id="4" name="图片 3" descr="未命名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484785"/>
            <a:ext cx="7632847" cy="417646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1502</TotalTime>
  <Words>1011</Words>
  <Application>Microsoft Office PowerPoint</Application>
  <PresentationFormat>全屏显示(4:3)</PresentationFormat>
  <Paragraphs>218</Paragraphs>
  <Slides>54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5" baseType="lpstr">
      <vt:lpstr>穿越</vt:lpstr>
      <vt:lpstr>作者：姚纪卫(linxer) 邮箱：linxer@163.com </vt:lpstr>
      <vt:lpstr>目录</vt:lpstr>
      <vt:lpstr>一、概述、分类</vt:lpstr>
      <vt:lpstr>二、PE病毒分析</vt:lpstr>
      <vt:lpstr>1.文件静态信息预判(实例讲解 )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F.导入表</vt:lpstr>
      <vt:lpstr>幻灯片 15</vt:lpstr>
      <vt:lpstr>幻灯片 16</vt:lpstr>
      <vt:lpstr>G.IDA反汇编</vt:lpstr>
      <vt:lpstr>幻灯片 18</vt:lpstr>
      <vt:lpstr>幻灯片 19</vt:lpstr>
      <vt:lpstr>二、PE病毒分析</vt:lpstr>
      <vt:lpstr>2.行为分析</vt:lpstr>
      <vt:lpstr>A.行为分析方法 </vt:lpstr>
      <vt:lpstr>幻灯片 23</vt:lpstr>
      <vt:lpstr>幻灯片 24</vt:lpstr>
      <vt:lpstr>幻灯片 25</vt:lpstr>
      <vt:lpstr>幻灯片 26</vt:lpstr>
      <vt:lpstr>幻灯片 27</vt:lpstr>
      <vt:lpstr>B.病毒隐身行为</vt:lpstr>
      <vt:lpstr>幻灯片 29</vt:lpstr>
      <vt:lpstr>C.病毒自保行为</vt:lpstr>
      <vt:lpstr>幻灯片 31</vt:lpstr>
      <vt:lpstr>D.病毒其他行为</vt:lpstr>
      <vt:lpstr>幻灯片 33</vt:lpstr>
      <vt:lpstr>幻灯片 34</vt:lpstr>
      <vt:lpstr>二、PE病毒分析</vt:lpstr>
      <vt:lpstr>3.简单检测方案</vt:lpstr>
      <vt:lpstr>三、PDF病毒分析</vt:lpstr>
      <vt:lpstr>1.PDF格式介绍</vt:lpstr>
      <vt:lpstr>2.文件静态信息预判</vt:lpstr>
      <vt:lpstr>幻灯片 40</vt:lpstr>
      <vt:lpstr>幻灯片 41</vt:lpstr>
      <vt:lpstr>3.行为分析</vt:lpstr>
      <vt:lpstr>4.检测方案</vt:lpstr>
      <vt:lpstr>四、HTML病毒分析</vt:lpstr>
      <vt:lpstr>1.文件静态信息预判</vt:lpstr>
      <vt:lpstr>幻灯片 46</vt:lpstr>
      <vt:lpstr>幻灯片 47</vt:lpstr>
      <vt:lpstr>幻灯片 48</vt:lpstr>
      <vt:lpstr>幻灯片 49</vt:lpstr>
      <vt:lpstr>2.行为分析</vt:lpstr>
      <vt:lpstr>3.检测方案</vt:lpstr>
      <vt:lpstr>五、其它病毒分析</vt:lpstr>
      <vt:lpstr>六、总结</vt:lpstr>
      <vt:lpstr>幻灯片 54</vt:lpstr>
    </vt:vector>
  </TitlesOfParts>
  <Company>yjw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姚纪卫</dc:title>
  <dc:creator>linxer</dc:creator>
  <cp:lastModifiedBy>linxer</cp:lastModifiedBy>
  <cp:revision>304</cp:revision>
  <dcterms:created xsi:type="dcterms:W3CDTF">2012-05-31T02:13:00Z</dcterms:created>
  <dcterms:modified xsi:type="dcterms:W3CDTF">2012-07-05T01:21:04Z</dcterms:modified>
</cp:coreProperties>
</file>