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87" r:id="rId2"/>
    <p:sldId id="577" r:id="rId3"/>
    <p:sldId id="493" r:id="rId4"/>
    <p:sldId id="574" r:id="rId5"/>
    <p:sldId id="575" r:id="rId6"/>
    <p:sldId id="578" r:id="rId7"/>
    <p:sldId id="579" r:id="rId8"/>
    <p:sldId id="602" r:id="rId9"/>
    <p:sldId id="603" r:id="rId10"/>
    <p:sldId id="604" r:id="rId11"/>
    <p:sldId id="580" r:id="rId12"/>
    <p:sldId id="576" r:id="rId13"/>
    <p:sldId id="581" r:id="rId14"/>
    <p:sldId id="582" r:id="rId15"/>
    <p:sldId id="583" r:id="rId16"/>
    <p:sldId id="584" r:id="rId17"/>
    <p:sldId id="586" r:id="rId18"/>
    <p:sldId id="585" r:id="rId19"/>
    <p:sldId id="587" r:id="rId20"/>
    <p:sldId id="588" r:id="rId21"/>
    <p:sldId id="589" r:id="rId22"/>
    <p:sldId id="590" r:id="rId23"/>
    <p:sldId id="591" r:id="rId24"/>
    <p:sldId id="592" r:id="rId25"/>
    <p:sldId id="593" r:id="rId26"/>
    <p:sldId id="594" r:id="rId27"/>
    <p:sldId id="595" r:id="rId28"/>
    <p:sldId id="596" r:id="rId29"/>
    <p:sldId id="597" r:id="rId30"/>
    <p:sldId id="598" r:id="rId31"/>
    <p:sldId id="605" r:id="rId32"/>
    <p:sldId id="606" r:id="rId33"/>
    <p:sldId id="607" r:id="rId34"/>
    <p:sldId id="608" r:id="rId35"/>
    <p:sldId id="609" r:id="rId36"/>
    <p:sldId id="610" r:id="rId37"/>
    <p:sldId id="611" r:id="rId38"/>
    <p:sldId id="612" r:id="rId39"/>
    <p:sldId id="613" r:id="rId40"/>
    <p:sldId id="614" r:id="rId41"/>
    <p:sldId id="615" r:id="rId42"/>
    <p:sldId id="616" r:id="rId43"/>
    <p:sldId id="600" r:id="rId44"/>
    <p:sldId id="599" r:id="rId45"/>
    <p:sldId id="311" r:id="rId4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CC0000"/>
    <a:srgbClr val="FF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8" autoAdjust="0"/>
    <p:restoredTop sz="94660"/>
  </p:normalViewPr>
  <p:slideViewPr>
    <p:cSldViewPr>
      <p:cViewPr varScale="1">
        <p:scale>
          <a:sx n="80" d="100"/>
          <a:sy n="80" d="100"/>
        </p:scale>
        <p:origin x="-1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8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0FFFA-9ADD-43FC-AC23-91BED27B2A00}" type="datetimeFigureOut">
              <a:rPr lang="zh-CN" altLang="en-US" smtClean="0"/>
              <a:pPr/>
              <a:t>12-6-22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0FDFA-A843-4D37-996A-204242FE2F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48224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FA83-277B-4212-9664-D089A6A2B052}" type="datetimeFigureOut">
              <a:rPr lang="zh-CN" altLang="en-US" smtClean="0"/>
              <a:pPr/>
              <a:t>12-6-22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1F52A-963C-4305-8C3E-180610FC0A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81434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en-US" altLang="zh-CN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blipFill dpi="0" rotWithShape="0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Rectangle 127"/>
          <p:cNvSpPr>
            <a:spLocks noChangeArrowheads="1"/>
          </p:cNvSpPr>
          <p:nvPr userDrawn="1"/>
        </p:nvSpPr>
        <p:spPr bwMode="gray">
          <a:xfrm>
            <a:off x="0" y="0"/>
            <a:ext cx="9144000" cy="182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9" name="Group 15"/>
          <p:cNvGrpSpPr>
            <a:grpSpLocks/>
          </p:cNvGrpSpPr>
          <p:nvPr userDrawn="1"/>
        </p:nvGrpSpPr>
        <p:grpSpPr bwMode="auto"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250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/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/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/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/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/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/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/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/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/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/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/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/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37"/>
                </a:cxn>
                <a:cxn ang="0">
                  <a:pos x="28" y="49"/>
                </a:cxn>
                <a:cxn ang="0">
                  <a:pos x="84" y="89"/>
                </a:cxn>
                <a:cxn ang="0">
                  <a:pos x="120" y="113"/>
                </a:cxn>
                <a:cxn ang="0">
                  <a:pos x="132" y="121"/>
                </a:cxn>
                <a:cxn ang="0">
                  <a:pos x="136" y="169"/>
                </a:cxn>
                <a:cxn ang="0">
                  <a:pos x="116" y="201"/>
                </a:cxn>
                <a:cxn ang="0">
                  <a:pos x="136" y="197"/>
                </a:cxn>
                <a:cxn ang="0">
                  <a:pos x="148" y="189"/>
                </a:cxn>
                <a:cxn ang="0">
                  <a:pos x="160" y="201"/>
                </a:cxn>
                <a:cxn ang="0">
                  <a:pos x="184" y="217"/>
                </a:cxn>
                <a:cxn ang="0">
                  <a:pos x="208" y="233"/>
                </a:cxn>
                <a:cxn ang="0">
                  <a:pos x="240" y="221"/>
                </a:cxn>
                <a:cxn ang="0">
                  <a:pos x="248" y="197"/>
                </a:cxn>
                <a:cxn ang="0">
                  <a:pos x="268" y="201"/>
                </a:cxn>
                <a:cxn ang="0">
                  <a:pos x="292" y="209"/>
                </a:cxn>
                <a:cxn ang="0">
                  <a:pos x="340" y="281"/>
                </a:cxn>
                <a:cxn ang="0">
                  <a:pos x="356" y="277"/>
                </a:cxn>
                <a:cxn ang="0">
                  <a:pos x="352" y="253"/>
                </a:cxn>
                <a:cxn ang="0">
                  <a:pos x="316" y="197"/>
                </a:cxn>
                <a:cxn ang="0">
                  <a:pos x="360" y="173"/>
                </a:cxn>
                <a:cxn ang="0">
                  <a:pos x="408" y="145"/>
                </a:cxn>
                <a:cxn ang="0">
                  <a:pos x="409" y="120"/>
                </a:cxn>
                <a:cxn ang="0">
                  <a:pos x="367" y="138"/>
                </a:cxn>
                <a:cxn ang="0">
                  <a:pos x="308" y="137"/>
                </a:cxn>
                <a:cxn ang="0">
                  <a:pos x="264" y="97"/>
                </a:cxn>
                <a:cxn ang="0">
                  <a:pos x="180" y="61"/>
                </a:cxn>
                <a:cxn ang="0">
                  <a:pos x="132" y="33"/>
                </a:cxn>
                <a:cxn ang="0">
                  <a:pos x="92" y="41"/>
                </a:cxn>
                <a:cxn ang="0">
                  <a:pos x="76" y="57"/>
                </a:cxn>
                <a:cxn ang="0">
                  <a:pos x="56" y="17"/>
                </a:cxn>
                <a:cxn ang="0">
                  <a:pos x="0" y="1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/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/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9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3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3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4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/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/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/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/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/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/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/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4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7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/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61" name="Picture 13" descr="artplus_nature_naturalcity42_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94275" y="4594225"/>
            <a:ext cx="4911725" cy="1882775"/>
          </a:xfrm>
          <a:prstGeom prst="rect">
            <a:avLst/>
          </a:prstGeom>
          <a:noFill/>
        </p:spPr>
      </p:pic>
      <p:sp>
        <p:nvSpPr>
          <p:cNvPr id="364" name="Text Box 126"/>
          <p:cNvSpPr txBox="1">
            <a:spLocks noChangeArrowheads="1"/>
          </p:cNvSpPr>
          <p:nvPr userDrawn="1"/>
        </p:nvSpPr>
        <p:spPr bwMode="auto">
          <a:xfrm>
            <a:off x="4422722" y="152400"/>
            <a:ext cx="45945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WEB</a:t>
            </a:r>
            <a:r>
              <a:rPr kumimoji="0" lang="zh-CN" altLang="zh-CN" sz="2000" b="1" i="1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应用安全和数据库安全的领航者！</a:t>
            </a:r>
          </a:p>
        </p:txBody>
      </p:sp>
      <p:pic>
        <p:nvPicPr>
          <p:cNvPr id="365" name="图片 364" descr="logo_龙.png"/>
          <p:cNvPicPr>
            <a:picLocks noChangeAspect="1"/>
          </p:cNvPicPr>
          <p:nvPr userDrawn="1"/>
        </p:nvPicPr>
        <p:blipFill>
          <a:blip r:embed="rId4" cstate="print">
            <a:lum bright="40000" contrast="-40000"/>
          </a:blip>
          <a:stretch>
            <a:fillRect/>
          </a:stretch>
        </p:blipFill>
        <p:spPr>
          <a:xfrm>
            <a:off x="7281862" y="957263"/>
            <a:ext cx="1862138" cy="40719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66" name="Picture 29" descr="LOGO左右型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3454514"/>
            <a:ext cx="1295400" cy="43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7" name="Rectangle 3"/>
          <p:cNvSpPr txBox="1">
            <a:spLocks noChangeArrowheads="1"/>
          </p:cNvSpPr>
          <p:nvPr userDrawn="1"/>
        </p:nvSpPr>
        <p:spPr bwMode="auto">
          <a:xfrm>
            <a:off x="5181600" y="6324600"/>
            <a:ext cx="3733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tabLst/>
              <a:defRPr/>
            </a:pPr>
            <a:r>
              <a:rPr kumimoji="0" lang="en-US" altLang="zh-CN" sz="2000" b="1" i="1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www.dbappsecurity.com.cn</a:t>
            </a:r>
            <a:endParaRPr kumimoji="0" lang="zh-CN" altLang="en-US" sz="2000" b="1" i="1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4" name="Picture 19" descr="1"/>
          <p:cNvPicPr>
            <a:picLocks noChangeAspect="1" noChangeArrowheads="1"/>
          </p:cNvPicPr>
          <p:nvPr userDrawn="1"/>
        </p:nvPicPr>
        <p:blipFill>
          <a:blip r:embed="rId5" cstate="print"/>
          <a:srcRect b="38461"/>
          <a:stretch>
            <a:fillRect/>
          </a:stretch>
        </p:blipFill>
        <p:spPr bwMode="auto">
          <a:xfrm>
            <a:off x="0" y="6324600"/>
            <a:ext cx="9144000" cy="542925"/>
          </a:xfrm>
          <a:prstGeom prst="rect">
            <a:avLst/>
          </a:prstGeom>
          <a:noFill/>
        </p:spPr>
      </p:pic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30820CF-B880-4189-942D-D702A7CBA730}" type="datetimeFigureOut">
              <a:rPr lang="zh-CN" altLang="en-US" sz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12-6-22</a:t>
            </a:fld>
            <a:endParaRPr lang="zh-CN" altLang="en-US" sz="120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6C8442B-E4C9-4189-B012-2ADEF9947982}" type="slidenum">
              <a:rPr lang="zh-CN" altLang="en-US" sz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zh-CN" altLang="en-US" sz="120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902" y="5877272"/>
            <a:ext cx="137775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 descr="logo_龙.png"/>
          <p:cNvPicPr>
            <a:picLocks noChangeAspect="1"/>
          </p:cNvPicPr>
          <p:nvPr userDrawn="1"/>
        </p:nvPicPr>
        <p:blipFill>
          <a:blip r:embed="rId7" cstate="print">
            <a:lum bright="40000" contrast="-40000"/>
          </a:blip>
          <a:stretch>
            <a:fillRect/>
          </a:stretch>
        </p:blipFill>
        <p:spPr>
          <a:xfrm>
            <a:off x="8244408" y="4890861"/>
            <a:ext cx="899592" cy="19671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ctr" rtl="0" fontAlgn="base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华文中宋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华文中宋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华文中宋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华文中宋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华文中宋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华文中宋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华文中宋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华文中宋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rte.si/posts/security/openfeint-udid-deanonymization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04800" y="4293096"/>
            <a:ext cx="8624918" cy="199551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安恒信息技术有限公司</a:t>
            </a:r>
            <a:endParaRPr lang="en-US" altLang="zh-CN" sz="2000" b="1" i="1" kern="0" noProof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lvl="0"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/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</a:br>
            <a:r>
              <a:rPr lang="zh-CN" altLang="en-US" sz="3600" b="1" kern="10" smtClean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0070C0"/>
                </a:solidFill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移动手机</a:t>
            </a:r>
            <a:r>
              <a:rPr lang="zh-CN" altLang="en-US" sz="3600" b="1" kern="10" noProof="0" smtClean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0070C0"/>
                </a:solidFill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应用软</a:t>
            </a:r>
            <a:r>
              <a:rPr lang="zh-CN" altLang="en-US" sz="3600" b="1" kern="10" noProof="0" dirty="0" smtClean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0070C0"/>
                </a:solidFill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件安全测试</a:t>
            </a:r>
            <a:endParaRPr lang="zh-CN" altLang="en-US" sz="3600" b="1" kern="10" dirty="0" smtClean="0">
              <a:ln w="19050">
                <a:solidFill>
                  <a:srgbClr val="FFFFFF"/>
                </a:solidFill>
                <a:round/>
                <a:headEnd/>
                <a:tailEnd/>
              </a:ln>
              <a:solidFill>
                <a:srgbClr val="0070C0"/>
              </a:solidFill>
              <a:effectLst>
                <a:outerShdw dist="53882" dir="2700000" algn="ctr" rotWithShape="0">
                  <a:schemeClr val="tx1">
                    <a:alpha val="50000"/>
                  </a:scheme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endParaRPr lang="zh-CN" altLang="en-US" sz="2000" b="1" kern="10" dirty="0">
              <a:ln w="19050">
                <a:solidFill>
                  <a:srgbClr val="FFFFFF"/>
                </a:solidFill>
                <a:round/>
                <a:headEnd/>
                <a:tailEnd/>
              </a:ln>
              <a:solidFill>
                <a:srgbClr val="0070C0"/>
              </a:solidFill>
              <a:effectLst>
                <a:outerShdw dist="53882" dir="2700000" algn="ctr" rotWithShape="0">
                  <a:schemeClr val="tx1">
                    <a:alpha val="50000"/>
                  </a:scheme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谷歌</a:t>
            </a:r>
            <a:r>
              <a:rPr lang="en-US" altLang="zh-CN" dirty="0" err="1"/>
              <a:t>andriod</a:t>
            </a:r>
            <a:r>
              <a:rPr lang="zh-CN" altLang="en-US" dirty="0"/>
              <a:t>应用程序基础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Andriod</a:t>
            </a:r>
            <a:r>
              <a:rPr lang="zh-CN" altLang="en-US" dirty="0" smtClean="0"/>
              <a:t>系统构架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应用程序框架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程序库 </a:t>
            </a:r>
            <a:endParaRPr lang="en-US" altLang="zh-CN" dirty="0" smtClean="0"/>
          </a:p>
          <a:p>
            <a:pPr lvl="1"/>
            <a:r>
              <a:rPr lang="en-US" dirty="0" smtClean="0"/>
              <a:t>Android </a:t>
            </a:r>
            <a:r>
              <a:rPr lang="zh-CN" altLang="en-US" dirty="0" smtClean="0"/>
              <a:t>运行库</a:t>
            </a:r>
            <a:endParaRPr lang="en-US" altLang="zh-CN" dirty="0" smtClean="0"/>
          </a:p>
          <a:p>
            <a:pPr lvl="1"/>
            <a:r>
              <a:rPr lang="en-US" dirty="0" smtClean="0"/>
              <a:t>Linux </a:t>
            </a:r>
            <a:r>
              <a:rPr lang="zh-CN" altLang="en-US" dirty="0" smtClean="0"/>
              <a:t>内核 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 smtClean="0"/>
              <a:t>苹果</a:t>
            </a:r>
            <a:r>
              <a:rPr lang="en-US" altLang="zh-CN" sz="2800" dirty="0" smtClean="0"/>
              <a:t>iPhone</a:t>
            </a:r>
            <a:r>
              <a:rPr lang="zh-CN" altLang="en-US" sz="2800" dirty="0" smtClean="0"/>
              <a:t>和谷歌</a:t>
            </a:r>
            <a:r>
              <a:rPr lang="en-US" altLang="zh-CN" sz="2800" dirty="0" err="1"/>
              <a:t>andriod</a:t>
            </a:r>
            <a:r>
              <a:rPr lang="zh-CN" altLang="en-US" sz="2800" dirty="0" smtClean="0"/>
              <a:t>应用程序基础</a:t>
            </a:r>
            <a:endParaRPr lang="en-US" altLang="zh-CN" sz="2800" dirty="0" smtClean="0"/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iPhone</a:t>
            </a:r>
            <a:r>
              <a:rPr lang="zh-CN" altLang="en-US" sz="2800" dirty="0" smtClean="0">
                <a:solidFill>
                  <a:srgbClr val="FF0000"/>
                </a:solidFill>
              </a:rPr>
              <a:t>应用程序安全测试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err="1"/>
              <a:t>Andriod</a:t>
            </a:r>
            <a:r>
              <a:rPr lang="zh-CN" altLang="en-US" sz="2800" dirty="0"/>
              <a:t>应用程序安全测试</a:t>
            </a:r>
            <a:endParaRPr lang="en-US" altLang="zh-CN" sz="2800" dirty="0"/>
          </a:p>
          <a:p>
            <a:r>
              <a:rPr lang="zh-CN" altLang="en-US" sz="2800" dirty="0" smtClean="0"/>
              <a:t>移动手机应用的主要威胁</a:t>
            </a:r>
            <a:endParaRPr lang="en-US" altLang="zh-CN" sz="2800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30826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苹果应用程序的安全测试</a:t>
            </a:r>
            <a:endParaRPr lang="zh-CN" alt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重点包括</a:t>
            </a:r>
            <a:endParaRPr lang="zh-CN" altLang="zh-CN" dirty="0" smtClean="0"/>
          </a:p>
          <a:p>
            <a:pPr lvl="1"/>
            <a:r>
              <a:rPr lang="zh-CN" altLang="en-US" dirty="0" smtClean="0"/>
              <a:t>网路通信</a:t>
            </a:r>
            <a:r>
              <a:rPr lang="en-US" altLang="zh-CN" dirty="0" smtClean="0"/>
              <a:t> </a:t>
            </a:r>
            <a:endParaRPr lang="zh-CN" altLang="zh-CN" dirty="0" smtClean="0"/>
          </a:p>
          <a:p>
            <a:pPr lvl="1"/>
            <a:r>
              <a:rPr lang="zh-CN" altLang="en-US" dirty="0" smtClean="0"/>
              <a:t>隐私问题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1"/>
            <a:r>
              <a:rPr lang="zh-CN" altLang="en-US" dirty="0" smtClean="0"/>
              <a:t>应用程序数据存储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逆向工程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URL Schemes</a:t>
            </a:r>
          </a:p>
          <a:p>
            <a:pPr lvl="1"/>
            <a:r>
              <a:rPr lang="zh-CN" altLang="en-US" dirty="0" smtClean="0"/>
              <a:t>推送通知</a:t>
            </a:r>
            <a:endParaRPr lang="en-US" altLang="zh-CN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苹果应用程序的安全测试</a:t>
            </a:r>
            <a:endParaRPr lang="zh-CN" alt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越狱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iPhone</a:t>
            </a:r>
            <a:r>
              <a:rPr lang="zh-CN" altLang="en-US" dirty="0" smtClean="0"/>
              <a:t>不允许未签名的应用</a:t>
            </a:r>
            <a:r>
              <a:rPr lang="en-US" altLang="zh-CN" dirty="0" smtClean="0"/>
              <a:t> </a:t>
            </a:r>
            <a:endParaRPr lang="zh-CN" altLang="zh-CN" dirty="0" smtClean="0"/>
          </a:p>
          <a:p>
            <a:pPr lvl="1"/>
            <a:r>
              <a:rPr lang="zh-CN" altLang="en-US" dirty="0" smtClean="0"/>
              <a:t>越狱后可以安全访问设备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1"/>
            <a:r>
              <a:rPr lang="zh-CN" altLang="en-US" dirty="0" smtClean="0"/>
              <a:t>允许安装未经授权的软件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工具：</a:t>
            </a:r>
            <a:r>
              <a:rPr lang="en-US" altLang="zh-CN" dirty="0" err="1" smtClean="0"/>
              <a:t>PwnageTool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redsn0w</a:t>
            </a:r>
            <a:r>
              <a:rPr lang="zh-CN" altLang="en-US" dirty="0" smtClean="0"/>
              <a:t>，</a:t>
            </a:r>
            <a:r>
              <a:rPr lang="en-US" altLang="zh-CN" dirty="0"/>
              <a:t>Sn0wbreeze,</a:t>
            </a:r>
            <a:br>
              <a:rPr lang="en-US" altLang="zh-CN" dirty="0"/>
            </a:br>
            <a:r>
              <a:rPr lang="en-US" altLang="zh-CN" dirty="0"/>
              <a:t>	   Greenpois0n, </a:t>
            </a:r>
            <a:r>
              <a:rPr lang="en-US" altLang="zh-CN" dirty="0" err="1"/>
              <a:t>jailbreakMe</a:t>
            </a:r>
            <a:r>
              <a:rPr lang="en-US" altLang="zh-CN" dirty="0"/>
              <a:t>…</a:t>
            </a:r>
          </a:p>
          <a:p>
            <a:pPr lvl="1"/>
            <a:r>
              <a:rPr lang="zh-CN" altLang="en-US" dirty="0" smtClean="0"/>
              <a:t>越狱使我们的工作更容易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27184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苹果应用程序的安全测试</a:t>
            </a:r>
            <a:endParaRPr lang="zh-CN" alt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对于安全测试有用的</a:t>
            </a:r>
            <a:r>
              <a:rPr lang="en-US" altLang="zh-CN" dirty="0" err="1" smtClean="0"/>
              <a:t>Cydia</a:t>
            </a:r>
            <a:r>
              <a:rPr lang="zh-CN" altLang="en-US" dirty="0" smtClean="0"/>
              <a:t>应用</a:t>
            </a:r>
            <a:endParaRPr lang="zh-CN" altLang="zh-CN" dirty="0" smtClean="0"/>
          </a:p>
          <a:p>
            <a:pPr lvl="1"/>
            <a:r>
              <a:rPr lang="en-US" altLang="zh-CN" dirty="0" err="1"/>
              <a:t>OpenSSH</a:t>
            </a:r>
            <a:endParaRPr lang="zh-CN" altLang="zh-CN" dirty="0" smtClean="0"/>
          </a:p>
          <a:p>
            <a:pPr lvl="1"/>
            <a:r>
              <a:rPr lang="en-US" altLang="zh-CN" dirty="0" err="1"/>
              <a:t>Adv-cmds</a:t>
            </a:r>
            <a:endParaRPr lang="en-US" altLang="zh-CN" dirty="0"/>
          </a:p>
          <a:p>
            <a:pPr lvl="1"/>
            <a:r>
              <a:rPr lang="en-US" altLang="zh-CN" dirty="0" smtClean="0"/>
              <a:t>Sqlite3</a:t>
            </a:r>
          </a:p>
          <a:p>
            <a:pPr lvl="1"/>
            <a:r>
              <a:rPr lang="en-US" altLang="zh-CN" dirty="0"/>
              <a:t>GNU </a:t>
            </a:r>
            <a:r>
              <a:rPr lang="en-US" altLang="zh-CN" dirty="0" smtClean="0"/>
              <a:t>Debugger</a:t>
            </a:r>
          </a:p>
          <a:p>
            <a:pPr lvl="1"/>
            <a:r>
              <a:rPr lang="en-US" altLang="zh-CN" dirty="0" err="1" smtClean="0"/>
              <a:t>Syslogd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Veency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Tcpdump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com.ericasadun.utlities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Grep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Odcctools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Crackulous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Hackulous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505827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苹果应用程序的安全测试</a:t>
            </a:r>
            <a:endParaRPr lang="zh-CN" alt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SSH</a:t>
            </a:r>
            <a:r>
              <a:rPr lang="zh-CN" altLang="en-US" dirty="0" smtClean="0"/>
              <a:t>连接</a:t>
            </a:r>
            <a:r>
              <a:rPr lang="en-US" altLang="zh-CN" dirty="0" smtClean="0"/>
              <a:t>iPhone</a:t>
            </a:r>
            <a:endParaRPr lang="zh-CN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err="1" smtClean="0"/>
              <a:t>Cydia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Open SSH</a:t>
            </a:r>
            <a:endParaRPr lang="zh-CN" altLang="zh-CN" dirty="0" smtClean="0"/>
          </a:p>
          <a:p>
            <a:pPr lvl="1"/>
            <a:r>
              <a:rPr lang="zh-CN" altLang="en-US" dirty="0" smtClean="0"/>
              <a:t>在个人电脑上安装</a:t>
            </a:r>
            <a:r>
              <a:rPr lang="en-US" altLang="zh-CN" dirty="0" smtClean="0"/>
              <a:t>SSH</a:t>
            </a:r>
            <a:r>
              <a:rPr lang="zh-CN" altLang="en-US" dirty="0" smtClean="0"/>
              <a:t>客户端</a:t>
            </a:r>
            <a:endParaRPr lang="en-US" altLang="zh-CN" dirty="0"/>
          </a:p>
          <a:p>
            <a:pPr lvl="1"/>
            <a:r>
              <a:rPr lang="zh-CN" altLang="en-US" dirty="0" smtClean="0"/>
              <a:t>默认情况下</a:t>
            </a:r>
            <a:r>
              <a:rPr lang="en-US" altLang="zh-CN" dirty="0" smtClean="0"/>
              <a:t>iPhone</a:t>
            </a:r>
            <a:r>
              <a:rPr lang="zh-CN" altLang="en-US" dirty="0" smtClean="0"/>
              <a:t>有两个用户（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buFont typeface="Wingdings" charset="2"/>
              <a:buChar char="Ø"/>
            </a:pPr>
            <a:r>
              <a:rPr lang="en-US" altLang="zh-CN" dirty="0" smtClean="0"/>
              <a:t>root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mobile  (</a:t>
            </a:r>
            <a:r>
              <a:rPr lang="zh-CN" altLang="en-US" dirty="0" smtClean="0"/>
              <a:t>默认密码是</a:t>
            </a:r>
            <a:r>
              <a:rPr lang="en-US" altLang="zh-CN" dirty="0" smtClean="0"/>
              <a:t>‘alpine</a:t>
            </a:r>
            <a:r>
              <a:rPr lang="en-US" altLang="zh-CN" dirty="0"/>
              <a:t>’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用户通过</a:t>
            </a:r>
            <a:r>
              <a:rPr lang="en-US" altLang="zh-CN" dirty="0" smtClean="0"/>
              <a:t>SSH</a:t>
            </a:r>
            <a:r>
              <a:rPr lang="zh-CN" altLang="en-US" dirty="0" smtClean="0"/>
              <a:t>连接到手机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SSH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WIFI</a:t>
            </a:r>
            <a:endParaRPr lang="en-US" altLang="zh-CN" dirty="0"/>
          </a:p>
          <a:p>
            <a:pPr lvl="2">
              <a:buNone/>
            </a:pPr>
            <a:r>
              <a:rPr lang="en-US" altLang="zh-CN" dirty="0"/>
              <a:t>		&gt; </a:t>
            </a:r>
            <a:r>
              <a:rPr lang="en-US" altLang="zh-CN" dirty="0" err="1"/>
              <a:t>ssh</a:t>
            </a:r>
            <a:r>
              <a:rPr lang="en-US" altLang="zh-CN" dirty="0"/>
              <a:t> </a:t>
            </a:r>
            <a:r>
              <a:rPr lang="en-US" altLang="zh-CN" dirty="0" err="1"/>
              <a:t>root@iPhoneIP</a:t>
            </a:r>
            <a:endParaRPr lang="en-US" altLang="zh-CN" dirty="0"/>
          </a:p>
          <a:p>
            <a:pPr lvl="2">
              <a:buNone/>
            </a:pPr>
            <a:r>
              <a:rPr lang="en-US" altLang="zh-CN" dirty="0"/>
              <a:t>		&gt; password: alpine</a:t>
            </a:r>
          </a:p>
          <a:p>
            <a:pPr lvl="2">
              <a:buFont typeface="Wingdings"/>
              <a:buChar char="Ø"/>
            </a:pPr>
            <a:endParaRPr lang="en-US" altLang="zh-CN" dirty="0"/>
          </a:p>
          <a:p>
            <a:pPr lvl="2"/>
            <a:r>
              <a:rPr lang="en-US" altLang="zh-CN" dirty="0" smtClean="0"/>
              <a:t>SSH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USB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&gt; ./</a:t>
            </a:r>
            <a:r>
              <a:rPr lang="en-US" altLang="zh-CN" dirty="0" err="1"/>
              <a:t>itunnel_mux</a:t>
            </a:r>
            <a:r>
              <a:rPr lang="en-US" altLang="zh-CN" dirty="0"/>
              <a:t> --</a:t>
            </a:r>
            <a:r>
              <a:rPr lang="en-US" altLang="zh-CN" dirty="0" err="1"/>
              <a:t>lport</a:t>
            </a:r>
            <a:r>
              <a:rPr lang="en-US" altLang="zh-CN" dirty="0"/>
              <a:t> 1234</a:t>
            </a:r>
          </a:p>
          <a:p>
            <a:pPr lvl="2">
              <a:buNone/>
            </a:pPr>
            <a:r>
              <a:rPr lang="en-US" altLang="zh-CN" dirty="0"/>
              <a:t>		&gt; </a:t>
            </a:r>
            <a:r>
              <a:rPr lang="en-US" altLang="zh-CN" dirty="0" err="1"/>
              <a:t>ssh</a:t>
            </a:r>
            <a:r>
              <a:rPr lang="en-US" altLang="zh-CN" dirty="0"/>
              <a:t> –p 1234 root@127.0.0.1</a:t>
            </a:r>
          </a:p>
          <a:p>
            <a:pPr lvl="2">
              <a:buNone/>
            </a:pPr>
            <a:r>
              <a:rPr lang="en-US" altLang="zh-CN" dirty="0"/>
              <a:t>		&gt; password: alpine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124568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苹果应用程序的安全测试</a:t>
            </a:r>
            <a:endParaRPr lang="zh-CN" alt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网路通信</a:t>
            </a:r>
            <a:endParaRPr lang="zh-CN" altLang="zh-CN" dirty="0" smtClean="0"/>
          </a:p>
          <a:p>
            <a:pPr lvl="1"/>
            <a:r>
              <a:rPr lang="zh-CN" altLang="en-US" dirty="0" smtClean="0"/>
              <a:t>移动应用程序测试不同以往</a:t>
            </a:r>
            <a:endParaRPr lang="en-US" altLang="zh-CN" dirty="0" smtClean="0"/>
          </a:p>
          <a:p>
            <a:pPr lvl="2">
              <a:buFont typeface="Wingdings" charset="2"/>
              <a:buChar char="Ø"/>
            </a:pPr>
            <a:r>
              <a:rPr lang="zh-CN" altLang="en-US" dirty="0" smtClean="0"/>
              <a:t>它涉及到网路通信</a:t>
            </a:r>
            <a:endParaRPr lang="zh-CN" altLang="zh-CN" dirty="0" smtClean="0"/>
          </a:p>
          <a:p>
            <a:pPr lvl="1"/>
            <a:r>
              <a:rPr lang="zh-CN" altLang="en-US" dirty="0" smtClean="0"/>
              <a:t>通信机制</a:t>
            </a:r>
            <a:endParaRPr lang="en-US" altLang="zh-CN" dirty="0" smtClean="0"/>
          </a:p>
          <a:p>
            <a:pPr lvl="2">
              <a:buFont typeface="Wingdings" charset="2"/>
              <a:buChar char="Ø"/>
            </a:pPr>
            <a:r>
              <a:rPr lang="zh-CN" altLang="en-US" dirty="0" smtClean="0"/>
              <a:t>明文传输（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buFont typeface="Wingdings" charset="2"/>
              <a:buChar char="Ø"/>
            </a:pPr>
            <a:r>
              <a:rPr lang="zh-CN" altLang="en-US" dirty="0" smtClean="0"/>
              <a:t>加密传输（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buFont typeface="Wingdings" charset="2"/>
              <a:buChar char="Ø"/>
            </a:pPr>
            <a:r>
              <a:rPr lang="zh-CN" altLang="en-US" dirty="0" smtClean="0"/>
              <a:t>使用自有或专有协议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387252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苹果应用程序的安全测试</a:t>
            </a:r>
            <a:endParaRPr lang="zh-CN" alt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明文传输</a:t>
            </a:r>
            <a:endParaRPr lang="zh-CN" altLang="zh-CN" dirty="0" smtClean="0"/>
          </a:p>
          <a:p>
            <a:pPr lvl="1"/>
            <a:r>
              <a:rPr lang="zh-CN" altLang="en-US" dirty="0" smtClean="0"/>
              <a:t>到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年很多应用程序仍然使用明文传输协议，如</a:t>
            </a:r>
            <a:r>
              <a:rPr lang="en-US" altLang="zh-CN" dirty="0" smtClean="0"/>
              <a:t>HTTP</a:t>
            </a:r>
            <a:endParaRPr lang="zh-CN" altLang="zh-CN" dirty="0" smtClean="0"/>
          </a:p>
          <a:p>
            <a:pPr lvl="1"/>
            <a:r>
              <a:rPr lang="zh-CN" altLang="en-US" dirty="0" smtClean="0"/>
              <a:t>更容易受到</a:t>
            </a:r>
            <a:r>
              <a:rPr lang="en-US" altLang="zh-CN" dirty="0" smtClean="0"/>
              <a:t>MITM</a:t>
            </a:r>
            <a:r>
              <a:rPr lang="zh-CN" altLang="en-US" dirty="0" smtClean="0"/>
              <a:t>攻击</a:t>
            </a:r>
            <a:endParaRPr lang="en-US" altLang="zh-CN" dirty="0" smtClean="0"/>
          </a:p>
          <a:p>
            <a:pPr lvl="2">
              <a:buFont typeface="Wingdings" charset="2"/>
              <a:buChar char="Ø"/>
            </a:pPr>
            <a:r>
              <a:rPr lang="zh-CN" altLang="en-US" dirty="0" smtClean="0"/>
              <a:t>大多数人通过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访问，有相同的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的攻击者可以运行像</a:t>
            </a:r>
            <a:r>
              <a:rPr lang="en-US" altLang="zh-CN" dirty="0" err="1" smtClean="0"/>
              <a:t>FireSheep</a:t>
            </a:r>
            <a:r>
              <a:rPr lang="zh-CN" altLang="en-US" dirty="0" smtClean="0"/>
              <a:t>工具的攻击</a:t>
            </a:r>
            <a:endParaRPr lang="en-US" altLang="zh-CN" dirty="0" smtClean="0"/>
          </a:p>
          <a:p>
            <a:pPr lvl="1">
              <a:buFont typeface="Symbol" charset="2"/>
              <a:buChar char="-"/>
            </a:pPr>
            <a:r>
              <a:rPr lang="zh-CN" altLang="en-US" dirty="0" smtClean="0"/>
              <a:t>分析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流量</a:t>
            </a:r>
            <a:endParaRPr lang="en-US" altLang="zh-CN" dirty="0"/>
          </a:p>
          <a:p>
            <a:pPr lvl="2">
              <a:buFont typeface="Wingdings" charset="2"/>
              <a:buChar char="Ø"/>
            </a:pPr>
            <a:r>
              <a:rPr lang="zh-CN" altLang="en-US" dirty="0" smtClean="0"/>
              <a:t>在</a:t>
            </a:r>
            <a:r>
              <a:rPr lang="en-US" altLang="zh-CN" dirty="0" smtClean="0"/>
              <a:t>iPhone</a:t>
            </a:r>
            <a:r>
              <a:rPr lang="zh-CN" altLang="en-US" dirty="0" smtClean="0"/>
              <a:t>中启用手动代理</a:t>
            </a:r>
            <a:r>
              <a:rPr lang="zh-CN" altLang="zh-CN" dirty="0" smtClean="0"/>
              <a:t>（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无线局域网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手动）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pic>
        <p:nvPicPr>
          <p:cNvPr id="4" name="图片 3" descr="IMG_110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645024"/>
            <a:ext cx="1925960" cy="2888940"/>
          </a:xfrm>
          <a:prstGeom prst="rect">
            <a:avLst/>
          </a:prstGeom>
        </p:spPr>
      </p:pic>
      <p:pic>
        <p:nvPicPr>
          <p:cNvPr id="5" name="图片 4" descr="IMG_1104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573016"/>
            <a:ext cx="2045973" cy="30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315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苹果应用程序的安全测试</a:t>
            </a:r>
            <a:endParaRPr lang="zh-CN" alt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052736"/>
            <a:ext cx="6278866" cy="535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709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苹果应用程序的安全测试</a:t>
            </a:r>
            <a:endParaRPr lang="zh-CN" alt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密文传输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HTTPS</a:t>
            </a:r>
            <a:r>
              <a:rPr lang="zh-CN" altLang="en-US" dirty="0" smtClean="0"/>
              <a:t>用来传输敏感的数据</a:t>
            </a:r>
            <a:endParaRPr lang="zh-CN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 smtClean="0"/>
              <a:t>SSL</a:t>
            </a:r>
            <a:r>
              <a:rPr lang="zh-CN" altLang="en-US" dirty="0" smtClean="0"/>
              <a:t>通信</a:t>
            </a:r>
            <a:endParaRPr lang="en-US" altLang="zh-CN" dirty="0" smtClean="0"/>
          </a:p>
          <a:p>
            <a:pPr lvl="2">
              <a:buFont typeface="Wingdings" charset="2"/>
              <a:buChar char="Ø"/>
            </a:pPr>
            <a:r>
              <a:rPr lang="zh-CN" altLang="en-US" dirty="0" smtClean="0"/>
              <a:t>应用程序无法验证</a:t>
            </a:r>
            <a:r>
              <a:rPr lang="en-US" altLang="zh-CN" dirty="0" smtClean="0"/>
              <a:t>SSL</a:t>
            </a:r>
            <a:r>
              <a:rPr lang="zh-CN" altLang="en-US" dirty="0" smtClean="0"/>
              <a:t>证书</a:t>
            </a:r>
            <a:endParaRPr lang="en-US" altLang="zh-CN" dirty="0" smtClean="0"/>
          </a:p>
          <a:p>
            <a:pPr lvl="3">
              <a:buFont typeface="Wingdings" charset="2"/>
              <a:buChar char="ü"/>
            </a:pPr>
            <a:r>
              <a:rPr lang="en-US" altLang="zh-CN" i="1" dirty="0" err="1" smtClean="0"/>
              <a:t>allowsAnyHTTPSCertificateForHost</a:t>
            </a:r>
            <a:endParaRPr lang="en-US" altLang="zh-CN" dirty="0" smtClean="0"/>
          </a:p>
          <a:p>
            <a:pPr lvl="1">
              <a:buFont typeface="Symbol" charset="2"/>
              <a:buChar char="-"/>
            </a:pPr>
            <a:r>
              <a:rPr lang="zh-CN" altLang="en-US" dirty="0" smtClean="0"/>
              <a:t>验证证书的应用程序将不允许</a:t>
            </a:r>
            <a:r>
              <a:rPr lang="en-US" altLang="zh-CN" dirty="0" smtClean="0"/>
              <a:t>MITM</a:t>
            </a:r>
          </a:p>
          <a:p>
            <a:pPr lvl="1">
              <a:buFont typeface="Symbol" charset="2"/>
              <a:buChar char="-"/>
            </a:pPr>
            <a:r>
              <a:rPr lang="zh-CN" altLang="en-US" dirty="0" smtClean="0"/>
              <a:t>为了劫持数据，需要加载代理的</a:t>
            </a:r>
            <a:r>
              <a:rPr lang="en-US" altLang="zh-CN" dirty="0" smtClean="0"/>
              <a:t>CA</a:t>
            </a:r>
            <a:r>
              <a:rPr lang="zh-CN" altLang="en-US" dirty="0" smtClean="0"/>
              <a:t>证书到</a:t>
            </a:r>
            <a:r>
              <a:rPr lang="en-US" altLang="zh-CN" dirty="0" smtClean="0"/>
              <a:t>iPhone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pic>
        <p:nvPicPr>
          <p:cNvPr id="2" name="图片 1" descr="IMG_1106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620688"/>
            <a:ext cx="1781944" cy="267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136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华文中宋" charset="0"/>
              </a:rPr>
              <a:t>Who am I</a:t>
            </a:r>
            <a:endParaRPr lang="zh-CN" altLang="en-US" dirty="0">
              <a:latin typeface="Arial" charset="0"/>
              <a:ea typeface="华文中宋" charset="0"/>
            </a:endParaRPr>
          </a:p>
        </p:txBody>
      </p:sp>
      <p:sp>
        <p:nvSpPr>
          <p:cNvPr id="11266" name="Rectangle 18"/>
          <p:cNvSpPr>
            <a:spLocks noChangeArrowheads="1"/>
          </p:cNvSpPr>
          <p:nvPr/>
        </p:nvSpPr>
        <p:spPr bwMode="auto">
          <a:xfrm>
            <a:off x="250825" y="1196975"/>
            <a:ext cx="86423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457200" indent="-457200" eaLnBrk="0" hangingPunct="0">
              <a:lnSpc>
                <a:spcPct val="80000"/>
              </a:lnSpc>
              <a:buFont typeface="Arial"/>
              <a:buChar char="•"/>
            </a:pPr>
            <a:r>
              <a:rPr lang="zh-CN" altLang="en-US" sz="3200" dirty="0">
                <a:solidFill>
                  <a:srgbClr val="000066"/>
                </a:solidFill>
                <a:ea typeface="华文中宋" charset="0"/>
                <a:cs typeface="华文中宋" charset="0"/>
              </a:rPr>
              <a:t>刘志乐（</a:t>
            </a:r>
            <a:r>
              <a:rPr lang="en-US" altLang="zh-CN" sz="3200" dirty="0">
                <a:solidFill>
                  <a:srgbClr val="000066"/>
                </a:solidFill>
                <a:ea typeface="华文中宋" charset="0"/>
                <a:cs typeface="华文中宋" charset="0"/>
              </a:rPr>
              <a:t>Tony</a:t>
            </a:r>
            <a:r>
              <a:rPr lang="zh-CN" altLang="en-US" sz="3200" dirty="0" smtClean="0">
                <a:solidFill>
                  <a:srgbClr val="000066"/>
                </a:solidFill>
                <a:ea typeface="华文中宋" charset="0"/>
                <a:cs typeface="华文中宋" charset="0"/>
              </a:rPr>
              <a:t>）</a:t>
            </a:r>
            <a:endParaRPr lang="zh-CN" altLang="en-US" sz="2400" b="0" dirty="0" smtClean="0">
              <a:solidFill>
                <a:srgbClr val="000066"/>
              </a:solidFill>
              <a:latin typeface="Arial" charset="0"/>
              <a:ea typeface="华文中宋" charset="0"/>
              <a:cs typeface="华文中宋" charset="0"/>
            </a:endParaRPr>
          </a:p>
          <a:p>
            <a:pPr marL="742950" lvl="1" indent="-285750" eaLnBrk="0" hangingPunct="0">
              <a:lnSpc>
                <a:spcPct val="80000"/>
              </a:lnSpc>
              <a:buFontTx/>
              <a:buChar char="–"/>
              <a:defRPr/>
            </a:pPr>
            <a:r>
              <a:rPr lang="en-US" altLang="zh-CN" sz="2400" dirty="0">
                <a:solidFill>
                  <a:srgbClr val="000066"/>
                </a:solidFill>
                <a:ea typeface="华文中宋" charset="0"/>
                <a:cs typeface="华文中宋" charset="0"/>
              </a:rPr>
              <a:t>OWASP</a:t>
            </a:r>
            <a:r>
              <a:rPr lang="zh-CN" altLang="en-US" sz="2400" dirty="0">
                <a:solidFill>
                  <a:srgbClr val="000066"/>
                </a:solidFill>
                <a:ea typeface="华文中宋" charset="0"/>
                <a:cs typeface="华文中宋" charset="0"/>
              </a:rPr>
              <a:t>中国区委员</a:t>
            </a:r>
          </a:p>
          <a:p>
            <a:pPr marL="742950" lvl="1" indent="-285750" eaLnBrk="0" hangingPunct="0">
              <a:lnSpc>
                <a:spcPct val="80000"/>
              </a:lnSpc>
              <a:buFontTx/>
              <a:buChar char="–"/>
              <a:defRPr/>
            </a:pPr>
            <a:r>
              <a:rPr lang="en-US" altLang="zh-CN" sz="2400" dirty="0">
                <a:solidFill>
                  <a:srgbClr val="000066"/>
                </a:solidFill>
                <a:ea typeface="华文中宋" charset="0"/>
                <a:cs typeface="华文中宋" charset="0"/>
              </a:rPr>
              <a:t>OWASP</a:t>
            </a:r>
            <a:r>
              <a:rPr lang="zh-CN" altLang="en-US" sz="2400" dirty="0">
                <a:solidFill>
                  <a:srgbClr val="000066"/>
                </a:solidFill>
                <a:ea typeface="华文中宋" charset="0"/>
                <a:cs typeface="华文中宋" charset="0"/>
              </a:rPr>
              <a:t>中国杭州分会区域负责人</a:t>
            </a:r>
          </a:p>
          <a:p>
            <a:pPr marL="742950" lvl="1" indent="-285750" eaLnBrk="0" hangingPunct="0">
              <a:lnSpc>
                <a:spcPct val="80000"/>
              </a:lnSpc>
              <a:buFontTx/>
              <a:buChar char="–"/>
              <a:defRPr/>
            </a:pPr>
            <a:r>
              <a:rPr lang="zh-CN" altLang="en-US" sz="2400" dirty="0">
                <a:solidFill>
                  <a:srgbClr val="000066"/>
                </a:solidFill>
                <a:ea typeface="华文中宋" charset="0"/>
                <a:cs typeface="华文中宋" charset="0"/>
              </a:rPr>
              <a:t>安恒安全服务部总监</a:t>
            </a:r>
          </a:p>
          <a:p>
            <a:pPr marL="742950" lvl="1" indent="-285750" eaLnBrk="0" hangingPunct="0">
              <a:lnSpc>
                <a:spcPct val="80000"/>
              </a:lnSpc>
              <a:buFontTx/>
              <a:buChar char="–"/>
              <a:defRPr/>
            </a:pPr>
            <a:r>
              <a:rPr lang="en-US" altLang="zh-CN" sz="2400" dirty="0">
                <a:solidFill>
                  <a:srgbClr val="000066"/>
                </a:solidFill>
                <a:ea typeface="华文中宋" charset="0"/>
                <a:cs typeface="华文中宋" charset="0"/>
              </a:rPr>
              <a:t>2011</a:t>
            </a:r>
            <a:r>
              <a:rPr lang="zh-CN" altLang="en-US" sz="2400" dirty="0">
                <a:solidFill>
                  <a:srgbClr val="000066"/>
                </a:solidFill>
                <a:ea typeface="华文中宋" charset="0"/>
                <a:cs typeface="华文中宋" charset="0"/>
              </a:rPr>
              <a:t>年中国计算机网络安全年会演讲嘉宾</a:t>
            </a:r>
          </a:p>
          <a:p>
            <a:pPr marL="742950" lvl="1" indent="-285750" eaLnBrk="0" hangingPunct="0">
              <a:lnSpc>
                <a:spcPct val="80000"/>
              </a:lnSpc>
              <a:buFontTx/>
              <a:buChar char="–"/>
              <a:defRPr/>
            </a:pPr>
            <a:r>
              <a:rPr lang="en-US" altLang="zh-CN" sz="2400" dirty="0">
                <a:solidFill>
                  <a:srgbClr val="000066"/>
                </a:solidFill>
                <a:ea typeface="华文中宋" charset="0"/>
                <a:cs typeface="华文中宋" charset="0"/>
              </a:rPr>
              <a:t>2011</a:t>
            </a:r>
            <a:r>
              <a:rPr lang="zh-CN" altLang="en-US" sz="2400" dirty="0">
                <a:solidFill>
                  <a:srgbClr val="000066"/>
                </a:solidFill>
                <a:ea typeface="华文中宋" charset="0"/>
                <a:cs typeface="华文中宋" charset="0"/>
              </a:rPr>
              <a:t>年</a:t>
            </a:r>
            <a:r>
              <a:rPr lang="en-US" altLang="zh-CN" sz="2400" dirty="0">
                <a:solidFill>
                  <a:srgbClr val="000066"/>
                </a:solidFill>
                <a:ea typeface="华文中宋" charset="0"/>
                <a:cs typeface="华文中宋" charset="0"/>
              </a:rPr>
              <a:t>OWASP</a:t>
            </a:r>
            <a:r>
              <a:rPr lang="zh-CN" altLang="en-US" sz="2400" dirty="0">
                <a:solidFill>
                  <a:srgbClr val="000066"/>
                </a:solidFill>
                <a:ea typeface="华文中宋" charset="0"/>
                <a:cs typeface="华文中宋" charset="0"/>
              </a:rPr>
              <a:t>亚洲峰会演讲嘉宾</a:t>
            </a:r>
          </a:p>
          <a:p>
            <a:pPr marL="742950" lvl="1" indent="-285750" eaLnBrk="0" hangingPunct="0">
              <a:lnSpc>
                <a:spcPct val="80000"/>
              </a:lnSpc>
              <a:buFontTx/>
              <a:buChar char="–"/>
              <a:defRPr/>
            </a:pPr>
            <a:r>
              <a:rPr lang="en-US" altLang="zh-CN" sz="2400" dirty="0">
                <a:solidFill>
                  <a:srgbClr val="000066"/>
                </a:solidFill>
                <a:ea typeface="华文中宋" charset="0"/>
                <a:cs typeface="华文中宋" charset="0"/>
              </a:rPr>
              <a:t>ISF2011</a:t>
            </a:r>
            <a:r>
              <a:rPr lang="zh-CN" altLang="en-US" sz="2400" dirty="0">
                <a:solidFill>
                  <a:srgbClr val="000066"/>
                </a:solidFill>
                <a:ea typeface="华文中宋" charset="0"/>
                <a:cs typeface="华文中宋" charset="0"/>
              </a:rPr>
              <a:t>上海演讲嘉宾</a:t>
            </a:r>
            <a:endParaRPr lang="en-US" altLang="zh-CN" sz="2400" dirty="0">
              <a:solidFill>
                <a:srgbClr val="000066"/>
              </a:solidFill>
              <a:ea typeface="华文中宋" charset="0"/>
              <a:cs typeface="华文中宋" charset="0"/>
            </a:endParaRPr>
          </a:p>
          <a:p>
            <a:pPr marL="742950" lvl="1" indent="-285750" eaLnBrk="0" hangingPunct="0">
              <a:lnSpc>
                <a:spcPct val="80000"/>
              </a:lnSpc>
              <a:buFontTx/>
              <a:buChar char="–"/>
              <a:defRPr/>
            </a:pPr>
            <a:r>
              <a:rPr lang="en-US" altLang="zh-CN" sz="2400" dirty="0">
                <a:solidFill>
                  <a:srgbClr val="000066"/>
                </a:solidFill>
                <a:ea typeface="华文中宋" charset="0"/>
                <a:cs typeface="华文中宋" charset="0"/>
              </a:rPr>
              <a:t>2012</a:t>
            </a:r>
            <a:r>
              <a:rPr lang="zh-CN" altLang="en-US" sz="2400" dirty="0">
                <a:solidFill>
                  <a:srgbClr val="000066"/>
                </a:solidFill>
                <a:ea typeface="华文中宋" charset="0"/>
                <a:cs typeface="华文中宋" charset="0"/>
              </a:rPr>
              <a:t>年</a:t>
            </a:r>
            <a:r>
              <a:rPr lang="en-US" altLang="zh-CN" sz="2400" dirty="0">
                <a:solidFill>
                  <a:srgbClr val="000066"/>
                </a:solidFill>
                <a:ea typeface="华文中宋" charset="0"/>
                <a:cs typeface="华文中宋" charset="0"/>
              </a:rPr>
              <a:t>OWASP </a:t>
            </a:r>
            <a:r>
              <a:rPr lang="en-US" altLang="zh-CN" sz="2400" dirty="0" err="1">
                <a:solidFill>
                  <a:srgbClr val="000066"/>
                </a:solidFill>
                <a:ea typeface="华文中宋" charset="0"/>
                <a:cs typeface="华文中宋" charset="0"/>
              </a:rPr>
              <a:t>AppSec</a:t>
            </a:r>
            <a:r>
              <a:rPr lang="en-US" altLang="zh-CN" sz="2400" dirty="0">
                <a:solidFill>
                  <a:srgbClr val="000066"/>
                </a:solidFill>
                <a:ea typeface="华文中宋" charset="0"/>
                <a:cs typeface="华文中宋" charset="0"/>
              </a:rPr>
              <a:t> Asia</a:t>
            </a:r>
            <a:r>
              <a:rPr lang="zh-CN" altLang="en-US" sz="2400" dirty="0">
                <a:solidFill>
                  <a:srgbClr val="000066"/>
                </a:solidFill>
                <a:ea typeface="华文中宋" charset="0"/>
                <a:cs typeface="华文中宋" charset="0"/>
              </a:rPr>
              <a:t>悉尼峰会演讲嘉宾</a:t>
            </a:r>
          </a:p>
          <a:p>
            <a:pPr lvl="1" algn="l" eaLnBrk="0" hangingPunct="0">
              <a:lnSpc>
                <a:spcPct val="80000"/>
              </a:lnSpc>
            </a:pPr>
            <a:endParaRPr lang="zh-CN" altLang="en-US" sz="2800" b="0" dirty="0">
              <a:solidFill>
                <a:srgbClr val="000066"/>
              </a:solidFill>
              <a:latin typeface="Arial" charset="0"/>
              <a:ea typeface="华文中宋" charset="0"/>
              <a:cs typeface="华文中宋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6369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苹果应用程序的安全测试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6815" r="-168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7630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苹果应用程序的安全测试</a:t>
            </a:r>
            <a:endParaRPr lang="zh-CN" alt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自有协议</a:t>
            </a:r>
            <a:endParaRPr lang="zh-CN" altLang="zh-CN" dirty="0" smtClean="0"/>
          </a:p>
          <a:p>
            <a:pPr lvl="1"/>
            <a:r>
              <a:rPr lang="zh-CN" altLang="en-US" dirty="0" smtClean="0"/>
              <a:t>确定通信协议</a:t>
            </a:r>
            <a:endParaRPr lang="en-US" altLang="zh-CN" dirty="0" smtClean="0"/>
          </a:p>
          <a:p>
            <a:pPr lvl="2">
              <a:buFont typeface="Wingdings" charset="2"/>
              <a:buChar char="Ø"/>
            </a:pPr>
            <a:r>
              <a:rPr lang="zh-CN" altLang="en-US" dirty="0" smtClean="0"/>
              <a:t>在</a:t>
            </a:r>
            <a:r>
              <a:rPr lang="en-US" altLang="zh-CN" dirty="0" smtClean="0"/>
              <a:t>SSH</a:t>
            </a:r>
            <a:r>
              <a:rPr lang="zh-CN" altLang="en-US" dirty="0" smtClean="0"/>
              <a:t>终端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    &gt; </a:t>
            </a:r>
            <a:r>
              <a:rPr lang="en-US" altLang="zh-CN" dirty="0" err="1"/>
              <a:t>tcpdump</a:t>
            </a:r>
            <a:r>
              <a:rPr lang="en-US" altLang="zh-CN" dirty="0"/>
              <a:t> -w </a:t>
            </a:r>
            <a:r>
              <a:rPr lang="en-US" altLang="zh-CN" dirty="0" err="1"/>
              <a:t>traffic.pcap</a:t>
            </a:r>
            <a:endParaRPr lang="en-US" altLang="zh-CN" dirty="0"/>
          </a:p>
          <a:p>
            <a:pPr lvl="2">
              <a:buFont typeface="Wingdings" charset="2"/>
              <a:buChar char="Ø"/>
            </a:pPr>
            <a:r>
              <a:rPr lang="zh-CN" altLang="en-US" dirty="0" smtClean="0"/>
              <a:t>用</a:t>
            </a:r>
            <a:r>
              <a:rPr lang="en-US" altLang="zh-CN" dirty="0" err="1" smtClean="0"/>
              <a:t>wireshark</a:t>
            </a:r>
            <a:r>
              <a:rPr lang="zh-CN" altLang="en-US" dirty="0" smtClean="0"/>
              <a:t>加载分析</a:t>
            </a:r>
            <a:endParaRPr lang="zh-CN" altLang="zh-CN" dirty="0" smtClean="0"/>
          </a:p>
          <a:p>
            <a:pPr lvl="1"/>
            <a:r>
              <a:rPr lang="zh-CN" altLang="en-US" dirty="0" smtClean="0"/>
              <a:t>不遵循</a:t>
            </a:r>
            <a:r>
              <a:rPr lang="en-US" altLang="zh-CN" dirty="0" smtClean="0"/>
              <a:t>iPhone</a:t>
            </a:r>
            <a:r>
              <a:rPr lang="zh-CN" altLang="en-US" dirty="0" smtClean="0"/>
              <a:t>代理设置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DNS</a:t>
            </a:r>
            <a:r>
              <a:rPr lang="zh-CN" altLang="en-US" dirty="0" smtClean="0"/>
              <a:t>欺骗到</a:t>
            </a:r>
            <a:r>
              <a:rPr lang="en-US" altLang="zh-CN" dirty="0" smtClean="0"/>
              <a:t>MITM</a:t>
            </a:r>
          </a:p>
          <a:p>
            <a:pPr marL="914400" lvl="2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378594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苹果应用程序的安全测试</a:t>
            </a:r>
            <a:endParaRPr lang="zh-CN" alt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隐私问题</a:t>
            </a:r>
            <a:endParaRPr lang="zh-CN" altLang="zh-CN" dirty="0" smtClean="0"/>
          </a:p>
          <a:p>
            <a:pPr lvl="1"/>
            <a:r>
              <a:rPr lang="zh-CN" altLang="en-US" dirty="0" smtClean="0"/>
              <a:t>每一个</a:t>
            </a:r>
            <a:r>
              <a:rPr lang="en-US" altLang="zh-CN" dirty="0" smtClean="0"/>
              <a:t>iPhone</a:t>
            </a:r>
            <a:r>
              <a:rPr lang="zh-CN" altLang="en-US" dirty="0" smtClean="0"/>
              <a:t>拥有一个唯一的设备标识符（</a:t>
            </a:r>
            <a:r>
              <a:rPr lang="en-US" altLang="zh-CN" dirty="0" smtClean="0"/>
              <a:t>UDID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应用程序可能会收集设备的</a:t>
            </a:r>
            <a:r>
              <a:rPr lang="en-US" altLang="zh-CN" dirty="0" smtClean="0"/>
              <a:t>UDID</a:t>
            </a:r>
          </a:p>
          <a:p>
            <a:pPr lvl="1"/>
            <a:r>
              <a:rPr lang="en-US" altLang="zh-CN" dirty="0" smtClean="0"/>
              <a:t>UDID</a:t>
            </a:r>
          </a:p>
          <a:p>
            <a:pPr lvl="2">
              <a:buFont typeface="Wingdings" charset="2"/>
              <a:buChar char="Ø"/>
            </a:pPr>
            <a:r>
              <a:rPr lang="zh-CN" altLang="en-US" dirty="0" smtClean="0"/>
              <a:t>可能观察到用户的浏览模式</a:t>
            </a:r>
            <a:endParaRPr lang="en-US" altLang="zh-CN" dirty="0" smtClean="0"/>
          </a:p>
          <a:p>
            <a:pPr lvl="2">
              <a:buFont typeface="Wingdings" charset="2"/>
              <a:buChar char="Ø"/>
            </a:pPr>
            <a:r>
              <a:rPr lang="zh-CN" altLang="en-US" dirty="0" smtClean="0"/>
              <a:t>可定位到用户的地理位置</a:t>
            </a:r>
            <a:endParaRPr lang="en-US" altLang="zh-CN" dirty="0" smtClean="0"/>
          </a:p>
          <a:p>
            <a:pPr lvl="2">
              <a:buFont typeface="Wingdings" charset="2"/>
              <a:buChar char="Ø"/>
            </a:pPr>
            <a:r>
              <a:rPr lang="zh-CN" altLang="en-US" dirty="0" smtClean="0"/>
              <a:t>。。。</a:t>
            </a:r>
            <a:endParaRPr lang="zh-CN" altLang="zh-CN" dirty="0" smtClean="0"/>
          </a:p>
          <a:p>
            <a:pPr lvl="1"/>
            <a:r>
              <a:rPr lang="zh-CN" altLang="en-US" dirty="0" smtClean="0"/>
              <a:t>比如</a:t>
            </a:r>
            <a:endParaRPr lang="en-US" altLang="zh-CN" dirty="0" smtClean="0"/>
          </a:p>
          <a:p>
            <a:pPr lvl="2"/>
            <a:r>
              <a:rPr lang="en-US" altLang="zh-CN" dirty="0" err="1"/>
              <a:t>Openfient</a:t>
            </a:r>
            <a:r>
              <a:rPr lang="en-US" altLang="zh-CN" dirty="0"/>
              <a:t> : </a:t>
            </a:r>
            <a:r>
              <a:rPr lang="zh-CN" altLang="en-US" dirty="0" smtClean="0"/>
              <a:t>移动社交游戏网</a:t>
            </a:r>
            <a:r>
              <a:rPr lang="en-IN" altLang="zh-CN" dirty="0" smtClean="0">
                <a:hlinkClick r:id="rId2"/>
              </a:rPr>
              <a:t> </a:t>
            </a:r>
            <a:r>
              <a:rPr lang="en-IN" altLang="zh-CN" dirty="0">
                <a:hlinkClick r:id="rId2"/>
              </a:rPr>
              <a:t>http://corte.si/posts/security/openfeint-udid-deanonymization</a:t>
            </a:r>
            <a:r>
              <a:rPr lang="en-IN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劫持网路传输也可以找到</a:t>
            </a:r>
            <a:r>
              <a:rPr lang="en-US" altLang="zh-CN" dirty="0" smtClean="0"/>
              <a:t>UDID</a:t>
            </a:r>
          </a:p>
          <a:p>
            <a:pPr marL="914400" lvl="2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593270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苹果应用程序的安全测试</a:t>
            </a:r>
            <a:endParaRPr lang="zh-CN" alt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应用程序数据存储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76</a:t>
            </a:r>
            <a:r>
              <a:rPr lang="zh-CN" altLang="en-US" dirty="0" smtClean="0"/>
              <a:t>％的移动应用程序在手机上存储数据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</a:t>
            </a:r>
            <a:r>
              <a:rPr lang="zh-CN" altLang="en-US" dirty="0" smtClean="0"/>
              <a:t>％的移动应用明文存储数据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数据存储在手机上的原因</a:t>
            </a:r>
            <a:endParaRPr lang="en-US" altLang="zh-CN" dirty="0" smtClean="0"/>
          </a:p>
          <a:p>
            <a:pPr lvl="2">
              <a:buFont typeface="Wingdings" charset="2"/>
              <a:buChar char="Ø"/>
            </a:pPr>
            <a:r>
              <a:rPr lang="zh-CN" altLang="en-US" dirty="0" smtClean="0"/>
              <a:t>为了获得更好的性能</a:t>
            </a:r>
            <a:endParaRPr lang="en-US" altLang="zh-CN" dirty="0" smtClean="0"/>
          </a:p>
          <a:p>
            <a:pPr lvl="2">
              <a:buFont typeface="Wingdings" charset="2"/>
              <a:buChar char="Ø"/>
            </a:pPr>
            <a:r>
              <a:rPr lang="zh-CN" altLang="en-US" dirty="0" smtClean="0"/>
              <a:t>离线访问</a:t>
            </a:r>
            <a:endParaRPr lang="en-US" altLang="zh-CN" dirty="0" smtClean="0"/>
          </a:p>
          <a:p>
            <a:pPr marL="914400" lvl="2" indent="0">
              <a:buNone/>
            </a:pPr>
            <a:endParaRPr lang="zh-CN" altLang="zh-CN" dirty="0" smtClean="0"/>
          </a:p>
          <a:p>
            <a:pPr lvl="1"/>
            <a:r>
              <a:rPr lang="zh-CN" altLang="en-US" dirty="0" smtClean="0"/>
              <a:t>数据存储位置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Plist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Keychain</a:t>
            </a:r>
          </a:p>
          <a:p>
            <a:pPr lvl="2"/>
            <a:r>
              <a:rPr lang="en-US" altLang="zh-CN" dirty="0" smtClean="0"/>
              <a:t>Logs</a:t>
            </a:r>
          </a:p>
          <a:p>
            <a:pPr lvl="2"/>
            <a:r>
              <a:rPr lang="zh-CN" altLang="en-US" dirty="0" smtClean="0"/>
              <a:t>截图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Home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12451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苹果应用程序的安全测试</a:t>
            </a:r>
            <a:endParaRPr lang="zh-CN" alt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应用程序目录结构</a:t>
            </a:r>
            <a:endParaRPr lang="zh-CN" altLang="zh-CN" dirty="0" smtClean="0"/>
          </a:p>
          <a:p>
            <a:pPr lvl="1"/>
            <a:r>
              <a:rPr lang="zh-CN" altLang="en-US" dirty="0" smtClean="0"/>
              <a:t>应用程序运行在一个沙箱拥有‘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’权限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每个应用程序获取一个文件系统的私有空间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869961"/>
              </p:ext>
            </p:extLst>
          </p:nvPr>
        </p:nvGraphicFramePr>
        <p:xfrm>
          <a:off x="971600" y="2348880"/>
          <a:ext cx="7272808" cy="360040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636404"/>
                <a:gridCol w="3636404"/>
              </a:tblGrid>
              <a:tr h="5143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路径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514343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Appname.app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包含应用程序代码和静态数据</a:t>
                      </a:r>
                      <a:endParaRPr lang="zh-CN" altLang="en-US" dirty="0"/>
                    </a:p>
                  </a:txBody>
                  <a:tcPr/>
                </a:tc>
              </a:tr>
              <a:tr h="5143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Documents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</a:t>
                      </a:r>
                      <a:r>
                        <a:rPr lang="en-US" altLang="zh-CN" dirty="0" smtClean="0"/>
                        <a:t>iTunes</a:t>
                      </a:r>
                      <a:r>
                        <a:rPr lang="zh-CN" altLang="en-US" dirty="0" smtClean="0"/>
                        <a:t>共享数据</a:t>
                      </a:r>
                      <a:endParaRPr lang="zh-CN" altLang="en-US" dirty="0"/>
                    </a:p>
                  </a:txBody>
                  <a:tcPr/>
                </a:tc>
              </a:tr>
              <a:tr h="5143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Library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应用程序的支持文件</a:t>
                      </a:r>
                      <a:endParaRPr lang="zh-CN" altLang="en-US" dirty="0"/>
                    </a:p>
                  </a:txBody>
                  <a:tcPr/>
                </a:tc>
              </a:tr>
              <a:tr h="5143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Library/Preferences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应用程序的特殊配置</a:t>
                      </a:r>
                      <a:endParaRPr lang="zh-CN" altLang="en-US" dirty="0"/>
                    </a:p>
                  </a:txBody>
                  <a:tcPr/>
                </a:tc>
              </a:tr>
              <a:tr h="5143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Library/Caches/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缓存数据</a:t>
                      </a:r>
                      <a:endParaRPr lang="zh-CN" altLang="en-US" dirty="0"/>
                    </a:p>
                  </a:txBody>
                  <a:tcPr/>
                </a:tc>
              </a:tr>
              <a:tr h="514343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临时文件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1156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苹果应用程序的安全测试</a:t>
            </a:r>
            <a:endParaRPr lang="zh-CN" alt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逆向工程</a:t>
            </a:r>
            <a:endParaRPr lang="zh-CN" altLang="zh-CN" dirty="0" smtClean="0"/>
          </a:p>
          <a:p>
            <a:pPr lvl="1"/>
            <a:r>
              <a:rPr lang="zh-CN" altLang="en-US" dirty="0" smtClean="0"/>
              <a:t>静态分析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Otool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Class-dump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动态调试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gdb</a:t>
            </a:r>
            <a:endParaRPr lang="en-US" altLang="zh-CN" dirty="0"/>
          </a:p>
          <a:p>
            <a:pPr lvl="2"/>
            <a:r>
              <a:rPr lang="zh-TW" altLang="en-US" sz="1100" dirty="0" smtClean="0"/>
              <a:t> </a:t>
            </a:r>
            <a:r>
              <a:rPr lang="en-US" altLang="zh-TW" b="1" dirty="0"/>
              <a:t>IDA + </a:t>
            </a:r>
            <a:r>
              <a:rPr lang="en-US" altLang="zh-TW" b="1" dirty="0" err="1"/>
              <a:t>GDBServer</a:t>
            </a:r>
            <a:r>
              <a:rPr lang="zh-TW" altLang="en-US" dirty="0"/>
              <a:t>实现</a:t>
            </a:r>
            <a:r>
              <a:rPr lang="en-US" altLang="zh-TW" b="1" dirty="0"/>
              <a:t>iPhone</a:t>
            </a:r>
            <a:r>
              <a:rPr lang="zh-TW" altLang="en-US" dirty="0"/>
              <a:t>程序远程调试 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4005064"/>
            <a:ext cx="2806328" cy="23523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764704"/>
            <a:ext cx="5069920" cy="278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402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苹果应用程序的安全测试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20065" r="-200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53893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苹果应用程序的安全测试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1605" r="-116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90336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苹果应用程序的安全测试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21024" b="-210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54287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苹果应用程序的安全测试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47957" r="-479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4046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苹果</a:t>
            </a:r>
            <a:r>
              <a:rPr lang="en-US" altLang="zh-CN" sz="2800" dirty="0" smtClean="0">
                <a:solidFill>
                  <a:srgbClr val="FF0000"/>
                </a:solidFill>
              </a:rPr>
              <a:t>iPhone</a:t>
            </a:r>
            <a:r>
              <a:rPr lang="zh-CN" altLang="en-US" sz="2800" dirty="0" smtClean="0">
                <a:solidFill>
                  <a:srgbClr val="FF0000"/>
                </a:solidFill>
              </a:rPr>
              <a:t>和谷歌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andriod</a:t>
            </a:r>
            <a:r>
              <a:rPr lang="zh-CN" altLang="en-US" sz="2800" dirty="0" smtClean="0">
                <a:solidFill>
                  <a:srgbClr val="FF0000"/>
                </a:solidFill>
              </a:rPr>
              <a:t>应用程序基础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/>
              <a:t>iPhone</a:t>
            </a:r>
            <a:r>
              <a:rPr lang="zh-CN" altLang="en-US" sz="2800" dirty="0" smtClean="0"/>
              <a:t>应用程序安全测试</a:t>
            </a:r>
            <a:endParaRPr lang="en-US" altLang="zh-CN" sz="2800" dirty="0" smtClean="0"/>
          </a:p>
          <a:p>
            <a:r>
              <a:rPr lang="en-US" altLang="zh-CN" sz="2800" dirty="0" err="1"/>
              <a:t>Andriod</a:t>
            </a:r>
            <a:r>
              <a:rPr lang="zh-CN" altLang="en-US" sz="2800" dirty="0"/>
              <a:t>应用程序安全测试</a:t>
            </a:r>
            <a:endParaRPr lang="en-US" altLang="zh-CN" sz="2800" dirty="0"/>
          </a:p>
          <a:p>
            <a:r>
              <a:rPr lang="zh-CN" altLang="en-US" sz="2800" dirty="0" smtClean="0"/>
              <a:t>移动手机应用的主要威胁</a:t>
            </a:r>
            <a:endParaRPr lang="en-US" altLang="zh-CN" sz="2800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苹果应用程序的安全测试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2903" b="-29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92227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苹果</a:t>
            </a:r>
            <a:r>
              <a:rPr lang="en-US" altLang="zh-CN" sz="2800" dirty="0"/>
              <a:t>iPhone</a:t>
            </a:r>
            <a:r>
              <a:rPr lang="zh-CN" altLang="en-US" sz="2800" dirty="0"/>
              <a:t>和谷歌</a:t>
            </a:r>
            <a:r>
              <a:rPr lang="en-US" altLang="zh-CN" sz="2800" dirty="0" err="1"/>
              <a:t>andriod</a:t>
            </a:r>
            <a:r>
              <a:rPr lang="zh-CN" altLang="en-US" sz="2800" dirty="0"/>
              <a:t>应用程序基础</a:t>
            </a:r>
            <a:endParaRPr lang="en-US" altLang="zh-CN" sz="2800" dirty="0"/>
          </a:p>
          <a:p>
            <a:r>
              <a:rPr lang="en-US" altLang="zh-CN" sz="2800" dirty="0" smtClean="0"/>
              <a:t>iPhone</a:t>
            </a:r>
            <a:r>
              <a:rPr lang="zh-CN" altLang="en-US" sz="2800" dirty="0" smtClean="0"/>
              <a:t>应用程序安全测试</a:t>
            </a:r>
            <a:endParaRPr lang="en-US" altLang="zh-CN" sz="2800" dirty="0" smtClean="0"/>
          </a:p>
          <a:p>
            <a:r>
              <a:rPr lang="en-US" altLang="zh-CN" sz="2800" dirty="0" err="1" smtClean="0">
                <a:solidFill>
                  <a:srgbClr val="FF0000"/>
                </a:solidFill>
              </a:rPr>
              <a:t>Andriod</a:t>
            </a:r>
            <a:r>
              <a:rPr lang="zh-CN" altLang="en-US" sz="2800" dirty="0" smtClean="0">
                <a:solidFill>
                  <a:srgbClr val="FF0000"/>
                </a:solidFill>
              </a:rPr>
              <a:t>应用程序安全测试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/>
              <a:t>移动手机应用的主要威胁</a:t>
            </a:r>
            <a:endParaRPr lang="en-US" altLang="zh-CN" sz="2800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andriod</a:t>
            </a:r>
            <a:r>
              <a:rPr lang="zh-CN" altLang="en-US" dirty="0" smtClean="0"/>
              <a:t>系统安全特性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har char="•"/>
            </a:pPr>
            <a:r>
              <a:rPr lang="en-US" altLang="zh-CN" dirty="0" err="1" smtClean="0">
                <a:cs typeface="+mn-cs"/>
              </a:rPr>
              <a:t>Andriod</a:t>
            </a:r>
            <a:r>
              <a:rPr lang="zh-CN" altLang="en-US" dirty="0" smtClean="0">
                <a:cs typeface="+mn-cs"/>
              </a:rPr>
              <a:t>以</a:t>
            </a:r>
            <a:r>
              <a:rPr lang="en-US" altLang="zh-CN" dirty="0" err="1" smtClean="0">
                <a:cs typeface="+mn-cs"/>
              </a:rPr>
              <a:t>linux</a:t>
            </a:r>
            <a:r>
              <a:rPr lang="zh-CN" altLang="en-US" dirty="0" smtClean="0">
                <a:cs typeface="+mn-cs"/>
              </a:rPr>
              <a:t>为基础，修改而来，拥有</a:t>
            </a:r>
            <a:r>
              <a:rPr lang="en-US" altLang="zh-CN" dirty="0" err="1" smtClean="0">
                <a:cs typeface="+mn-cs"/>
              </a:rPr>
              <a:t>linux</a:t>
            </a:r>
            <a:r>
              <a:rPr lang="zh-CN" altLang="en-US" dirty="0" smtClean="0">
                <a:cs typeface="+mn-cs"/>
              </a:rPr>
              <a:t>本本身的安全特性</a:t>
            </a:r>
            <a:endParaRPr lang="en-US" altLang="zh-CN" dirty="0" smtClean="0">
              <a:cs typeface="+mn-cs"/>
            </a:endParaRPr>
          </a:p>
          <a:p>
            <a:pPr marL="342900" lvl="1" indent="-342900">
              <a:buChar char="•"/>
            </a:pPr>
            <a:r>
              <a:rPr lang="zh-CN" altLang="en-US" dirty="0" smtClean="0">
                <a:cs typeface="+mn-cs"/>
              </a:rPr>
              <a:t>进程权限分离， </a:t>
            </a:r>
            <a:r>
              <a:rPr lang="en-US" altLang="zh-CN" dirty="0" err="1" smtClean="0">
                <a:cs typeface="+mn-cs"/>
              </a:rPr>
              <a:t>Andriod</a:t>
            </a:r>
            <a:r>
              <a:rPr lang="zh-CN" altLang="en-US" dirty="0" smtClean="0">
                <a:cs typeface="+mn-cs"/>
              </a:rPr>
              <a:t>启动程序时使用单独的账户进行启动，每一个程序都使用不同的账户，有效的增加了进程的安全性</a:t>
            </a:r>
            <a:endParaRPr lang="en-US" altLang="zh-CN" dirty="0" smtClean="0">
              <a:cs typeface="+mn-cs"/>
            </a:endParaRPr>
          </a:p>
          <a:p>
            <a:pPr marL="342900" lvl="1" indent="-342900">
              <a:buChar char="•"/>
            </a:pPr>
            <a:r>
              <a:rPr lang="zh-CN" altLang="en-US" dirty="0" smtClean="0">
                <a:cs typeface="+mn-cs"/>
              </a:rPr>
              <a:t>数据目录权限分离，程序的数据目录拥有者为进程用户，每个进程不同，进程目录权限也隔离，恶意进程无法直接修改其他进程的文件</a:t>
            </a:r>
            <a:endParaRPr lang="en-US" altLang="zh-CN" dirty="0" smtClean="0"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andriod</a:t>
            </a:r>
            <a:r>
              <a:rPr lang="zh-CN" altLang="en-US" dirty="0" smtClean="0"/>
              <a:t>系统安全特性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r>
              <a:rPr lang="zh-CN" altLang="en-US" dirty="0" smtClean="0"/>
              <a:t>应用程序在修改过的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环境中运行，难以使用溢出的方式对应用程序进行攻击</a:t>
            </a:r>
            <a:endParaRPr lang="en-US" altLang="zh-CN" dirty="0" smtClean="0"/>
          </a:p>
          <a:p>
            <a:r>
              <a:rPr lang="zh-CN" altLang="en-US" dirty="0" smtClean="0"/>
              <a:t>在默认情况下，应用程序无法获取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权限修改操作系统关键位置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Andriod</a:t>
            </a:r>
            <a:r>
              <a:rPr lang="zh-CN" altLang="en-US" dirty="0" smtClean="0"/>
              <a:t>应用程序安全测试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重点包括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基于系统的攻击测试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基于应用的攻击测试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基于传输链路的攻击测试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 smtClean="0"/>
              <a:t>wap</a:t>
            </a:r>
            <a:r>
              <a:rPr lang="zh-CN" altLang="en-US" dirty="0" smtClean="0"/>
              <a:t>站点的攻击测试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Andriod</a:t>
            </a:r>
            <a:r>
              <a:rPr lang="zh-CN" altLang="en-US" dirty="0"/>
              <a:t>应用程序安全测试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建立测试环境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Root</a:t>
            </a:r>
            <a:r>
              <a:rPr lang="zh-CN" altLang="en-US" dirty="0" smtClean="0"/>
              <a:t>设备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程序对获取系统的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权限（实际上就是一段本地溢出程序）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安装</a:t>
            </a:r>
            <a:r>
              <a:rPr lang="en-US" altLang="zh-CN" dirty="0" err="1" smtClean="0"/>
              <a:t>busybox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包含了各种需要用到的系统命令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安装权限管理程序， 如： </a:t>
            </a:r>
            <a:r>
              <a:rPr lang="en-US" altLang="zh-CN" dirty="0" err="1" smtClean="0"/>
              <a:t>Superuser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</a:t>
            </a:r>
            <a:r>
              <a:rPr lang="zh-CN" altLang="en-US" dirty="0" smtClean="0"/>
              <a:t>服务端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安装</a:t>
            </a:r>
            <a:r>
              <a:rPr lang="en-US" altLang="zh-CN" dirty="0" err="1" smtClean="0"/>
              <a:t>QuickSSHd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</a:t>
            </a:r>
            <a:r>
              <a:rPr lang="en-US" altLang="zh-CN" dirty="0" err="1" smtClean="0"/>
              <a:t>Superuser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权限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Andriod</a:t>
            </a:r>
            <a:r>
              <a:rPr lang="zh-CN" altLang="en-US" dirty="0"/>
              <a:t>应用程序安全测试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建立测试环境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与设备建立无线连接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err="1" smtClean="0"/>
              <a:t>quicksshd</a:t>
            </a:r>
            <a:r>
              <a:rPr lang="zh-CN" altLang="en-US" dirty="0" smtClean="0"/>
              <a:t>登录设备，并管理设备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 descr="Y:\Screenshot-2012-02-15 23:13:1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285992"/>
            <a:ext cx="4464340" cy="4071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Andriod</a:t>
            </a:r>
            <a:r>
              <a:rPr lang="zh-CN" altLang="en-US" dirty="0"/>
              <a:t>应用程序安全测试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基于内核攻击测试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Andriod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内核开发而成，并且保留了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的内核的各种特性，攻击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内核的方法同样适用于攻击</a:t>
            </a:r>
            <a:r>
              <a:rPr lang="en-US" altLang="zh-CN" dirty="0" err="1" smtClean="0"/>
              <a:t>andriod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安装基于内核模块的</a:t>
            </a:r>
            <a:r>
              <a:rPr lang="en-US" altLang="zh-CN" dirty="0" err="1" smtClean="0"/>
              <a:t>rootkit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内核级</a:t>
            </a:r>
            <a:r>
              <a:rPr lang="en-US" altLang="zh-CN" dirty="0" err="1" smtClean="0"/>
              <a:t>rootkit</a:t>
            </a:r>
            <a:r>
              <a:rPr lang="zh-CN" altLang="en-US" dirty="0" smtClean="0"/>
              <a:t>通过改造很容易运行在</a:t>
            </a:r>
            <a:r>
              <a:rPr lang="en-US" altLang="zh-CN" dirty="0" err="1" smtClean="0"/>
              <a:t>andriod</a:t>
            </a:r>
            <a:r>
              <a:rPr lang="zh-CN" altLang="en-US" dirty="0" smtClean="0"/>
              <a:t>系统中，并完成各种底层的操作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使用开发环境，编译对应版本的</a:t>
            </a:r>
            <a:r>
              <a:rPr lang="en-US" altLang="zh-CN" dirty="0" err="1" smtClean="0"/>
              <a:t>rootkit</a:t>
            </a:r>
            <a:r>
              <a:rPr lang="zh-CN" altLang="en-US" dirty="0" smtClean="0"/>
              <a:t>模块，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使用命令</a:t>
            </a:r>
            <a:r>
              <a:rPr lang="en-US" altLang="zh-CN" dirty="0" err="1" smtClean="0"/>
              <a:t>insmod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xxx.ko</a:t>
            </a:r>
            <a:r>
              <a:rPr lang="zh-CN" altLang="en-US" dirty="0" smtClean="0"/>
              <a:t>安装模块，并执行后门功能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Andriod</a:t>
            </a:r>
            <a:r>
              <a:rPr lang="zh-CN" altLang="en-US" dirty="0"/>
              <a:t>应用程序安全测试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基于内核攻击测试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内核溢出攻击</a:t>
            </a:r>
            <a:endParaRPr lang="en-US" altLang="zh-CN" dirty="0" smtClean="0"/>
          </a:p>
          <a:p>
            <a:pPr marL="971550" lvl="1" indent="-51435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andriod</a:t>
            </a:r>
            <a:r>
              <a:rPr lang="zh-CN" altLang="en-US" dirty="0" smtClean="0"/>
              <a:t>内核基于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语言开发，可能存在溢出漏洞，通过基于内核的溢出使恶意程序获取最高的系统权限，目前部分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程序就是使用这个原理进行提权操作</a:t>
            </a:r>
            <a:endParaRPr lang="en-US" altLang="zh-CN" dirty="0" smtClean="0"/>
          </a:p>
          <a:p>
            <a:pPr marL="971550" lvl="1" indent="-514350">
              <a:buNone/>
            </a:pPr>
            <a:r>
              <a:rPr lang="en-US" altLang="zh-CN" dirty="0" smtClean="0"/>
              <a:t>	</a:t>
            </a:r>
            <a:endParaRPr lang="zh-CN" altLang="en-US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Andriod</a:t>
            </a:r>
            <a:r>
              <a:rPr lang="zh-CN" altLang="en-US" dirty="0"/>
              <a:t>应用程序安全测试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应用程序攻击测试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Andriod</a:t>
            </a:r>
            <a:r>
              <a:rPr lang="zh-CN" altLang="en-US" dirty="0" smtClean="0"/>
              <a:t>软件大部分基于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开发，难以进行溢出攻击，但部分程序为提高效率，或完成更高级功能使用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进行开发动态模块，此类程序容易发生溢出攻击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Andriod</a:t>
            </a:r>
            <a:r>
              <a:rPr lang="zh-CN" altLang="en-US" dirty="0" smtClean="0"/>
              <a:t>软件和传统</a:t>
            </a:r>
            <a:r>
              <a:rPr lang="en-US" altLang="zh-CN" dirty="0" smtClean="0"/>
              <a:t>PC</a:t>
            </a:r>
            <a:r>
              <a:rPr lang="zh-CN" altLang="en-US" dirty="0" smtClean="0"/>
              <a:t>软件比较功能相对简单，但仍然可能存在各种逻辑安全漏洞。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Andriod</a:t>
            </a:r>
            <a:r>
              <a:rPr lang="zh-CN" altLang="en-US" dirty="0" smtClean="0"/>
              <a:t>默认使用</a:t>
            </a:r>
            <a:r>
              <a:rPr lang="en-US" altLang="zh-CN" dirty="0" err="1" smtClean="0"/>
              <a:t>sqlite</a:t>
            </a:r>
            <a:r>
              <a:rPr lang="zh-CN" altLang="en-US" dirty="0" smtClean="0"/>
              <a:t>作为应用程序的数据库，但通常不进行加密，部分敏感数据容易泄露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sqlite3</a:t>
            </a:r>
            <a:r>
              <a:rPr lang="zh-CN" altLang="en-US" dirty="0" smtClean="0"/>
              <a:t>查询</a:t>
            </a:r>
            <a:r>
              <a:rPr lang="en-US" altLang="zh-CN" dirty="0" err="1" smtClean="0"/>
              <a:t>sqlite</a:t>
            </a:r>
            <a:r>
              <a:rPr lang="zh-CN" altLang="en-US" dirty="0" smtClean="0"/>
              <a:t>数据库中的内容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Andriod</a:t>
            </a:r>
            <a:r>
              <a:rPr lang="en-US" altLang="zh-CN" dirty="0" smtClean="0"/>
              <a:t> </a:t>
            </a:r>
            <a:r>
              <a:rPr lang="zh-CN" altLang="en-US" dirty="0" smtClean="0"/>
              <a:t>应用程序使用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开发，可通过反编译的方式获取对应的源码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dirty="0" smtClean="0"/>
              <a:t>dex2jar</a:t>
            </a:r>
            <a:r>
              <a:rPr lang="zh-CN" altLang="en-US" dirty="0" smtClean="0"/>
              <a:t>将程序转换成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文件，再使用</a:t>
            </a:r>
            <a:r>
              <a:rPr lang="en-US" altLang="zh-CN" dirty="0" err="1" smtClean="0"/>
              <a:t>jad</a:t>
            </a:r>
            <a:r>
              <a:rPr lang="zh-CN" altLang="en-US" dirty="0" smtClean="0"/>
              <a:t>对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文件进行反编译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苹果</a:t>
            </a:r>
            <a:r>
              <a:rPr lang="en-US" altLang="zh-CN" dirty="0" smtClean="0"/>
              <a:t>iPhone</a:t>
            </a:r>
            <a:r>
              <a:rPr lang="zh-CN" altLang="en-US" dirty="0" smtClean="0"/>
              <a:t>应用程序基础</a:t>
            </a:r>
            <a:endParaRPr lang="zh-CN" alt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iPhone</a:t>
            </a:r>
            <a:r>
              <a:rPr lang="zh-CN" altLang="en-US" dirty="0" smtClean="0"/>
              <a:t>发布于</a:t>
            </a:r>
            <a:r>
              <a:rPr lang="en-US" altLang="zh-CN" dirty="0" smtClean="0"/>
              <a:t>2007</a:t>
            </a:r>
            <a:r>
              <a:rPr lang="zh-CN" altLang="en-US" dirty="0" smtClean="0"/>
              <a:t>年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28800"/>
            <a:ext cx="7620000" cy="4445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Andriod</a:t>
            </a:r>
            <a:r>
              <a:rPr lang="zh-CN" altLang="en-US" dirty="0"/>
              <a:t>应用程序安全测试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传输链路攻击测试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部分应用考虑到一些低配的手机，没有对数据链路进行加密，并且在这些未加密的链路中发送各种敏感的数据。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手机软件目前很少有通过硬件进行签名加密的功能，所以很容易通过中间人攻击截获数据包，并进行修改。在一些在线交易的应用中，问题非常严重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Andriod</a:t>
            </a:r>
            <a:r>
              <a:rPr lang="zh-CN" altLang="en-US" dirty="0"/>
              <a:t>应用程序安全测试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zh-CN" altLang="en-US" dirty="0" smtClean="0"/>
              <a:t>通过使用中间人工具，捕获应用程序中的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数据包，并进行修改后测试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1500174"/>
            <a:ext cx="5929354" cy="506067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Andriod</a:t>
            </a:r>
            <a:r>
              <a:rPr lang="zh-CN" altLang="en-US" dirty="0"/>
              <a:t>应用程序安全测试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WAP</a:t>
            </a:r>
            <a:r>
              <a:rPr lang="zh-CN" altLang="en-US" dirty="0" smtClean="0"/>
              <a:t>站点攻击测试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部分</a:t>
            </a:r>
            <a:r>
              <a:rPr lang="en-US" altLang="zh-CN" dirty="0" err="1" smtClean="0"/>
              <a:t>wap</a:t>
            </a:r>
            <a:r>
              <a:rPr lang="zh-CN" altLang="en-US" dirty="0" smtClean="0"/>
              <a:t>站点考虑兼容各种手机（部分手机不支持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功能），将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信息放置在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中，通过</a:t>
            </a:r>
            <a:r>
              <a:rPr lang="en-US" altLang="zh-CN" dirty="0" smtClean="0"/>
              <a:t>referrer</a:t>
            </a:r>
            <a:r>
              <a:rPr lang="zh-CN" altLang="en-US" dirty="0" smtClean="0"/>
              <a:t>头的攻击，很容易使恶意网站获取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信息，并进行非法登录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设置代理</a:t>
            </a:r>
            <a:r>
              <a:rPr lang="en-US" altLang="zh-CN" dirty="0" smtClean="0"/>
              <a:t>,</a:t>
            </a:r>
            <a:r>
              <a:rPr lang="zh-CN" altLang="en-US" dirty="0" smtClean="0"/>
              <a:t>或使用中间人攻击和对目标</a:t>
            </a:r>
            <a:r>
              <a:rPr lang="en-US" altLang="zh-CN" dirty="0" err="1" smtClean="0"/>
              <a:t>wap</a:t>
            </a:r>
            <a:r>
              <a:rPr lang="zh-CN" altLang="en-US" dirty="0" smtClean="0"/>
              <a:t>站点进行安全测试，发现</a:t>
            </a:r>
            <a:r>
              <a:rPr lang="en-US" altLang="zh-CN" dirty="0" err="1" smtClean="0"/>
              <a:t>wap</a:t>
            </a:r>
            <a:r>
              <a:rPr lang="zh-CN" altLang="en-US" dirty="0" smtClean="0"/>
              <a:t>站的漏洞，并进行攻击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苹果</a:t>
            </a:r>
            <a:r>
              <a:rPr lang="en-US" altLang="zh-CN" sz="2800" dirty="0"/>
              <a:t>iPhone</a:t>
            </a:r>
            <a:r>
              <a:rPr lang="zh-CN" altLang="en-US" sz="2800" dirty="0"/>
              <a:t>和谷歌</a:t>
            </a:r>
            <a:r>
              <a:rPr lang="en-US" altLang="zh-CN" sz="2800" dirty="0" err="1"/>
              <a:t>andriod</a:t>
            </a:r>
            <a:r>
              <a:rPr lang="zh-CN" altLang="en-US" sz="2800" dirty="0"/>
              <a:t>应用程序基础</a:t>
            </a:r>
            <a:endParaRPr lang="en-US" altLang="zh-CN" sz="2800" dirty="0"/>
          </a:p>
          <a:p>
            <a:r>
              <a:rPr lang="en-US" altLang="zh-CN" sz="2800" dirty="0" smtClean="0"/>
              <a:t>iPhone</a:t>
            </a:r>
            <a:r>
              <a:rPr lang="zh-CN" altLang="en-US" sz="2800" dirty="0"/>
              <a:t>应用程序</a:t>
            </a:r>
            <a:r>
              <a:rPr lang="zh-CN" altLang="en-US" sz="2800" dirty="0" smtClean="0"/>
              <a:t>安全测试</a:t>
            </a:r>
            <a:endParaRPr lang="en-US" altLang="zh-CN" sz="2800" dirty="0" smtClean="0"/>
          </a:p>
          <a:p>
            <a:r>
              <a:rPr lang="en-US" altLang="zh-CN" sz="2800" dirty="0" err="1"/>
              <a:t>Andriod</a:t>
            </a:r>
            <a:r>
              <a:rPr lang="zh-CN" altLang="en-US" sz="2800" dirty="0"/>
              <a:t>应用程序安全测试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移动手机应用的主要威胁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31276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移动手机应用的主要威胁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容易丢失手机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设备与密码保护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设备上的敏感文件加密</a:t>
            </a:r>
            <a:endParaRPr kumimoji="1" lang="en-US" altLang="zh-CN" dirty="0" smtClean="0"/>
          </a:p>
          <a:p>
            <a:r>
              <a:rPr kumimoji="1" lang="zh-CN" altLang="en-US" dirty="0" smtClean="0"/>
              <a:t>开机后只可在移动数据加密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引导漏洞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设备上的所有文件都可以在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分钟内复制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密码穷举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4</a:t>
            </a:r>
            <a:r>
              <a:rPr kumimoji="1" lang="zh-CN" altLang="en-US" dirty="0" smtClean="0"/>
              <a:t>位的数的密码，可以在</a:t>
            </a:r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分钟内被破解</a:t>
            </a:r>
            <a:endParaRPr kumimoji="1" lang="en-US" altLang="zh-CN" dirty="0" smtClean="0"/>
          </a:p>
          <a:p>
            <a:r>
              <a:rPr kumimoji="1" lang="zh-CN" altLang="en-US" dirty="0" smtClean="0"/>
              <a:t>移动应用程序的风险</a:t>
            </a:r>
            <a:endParaRPr kumimoji="1" lang="en-US" altLang="zh-CN" dirty="0" smtClean="0"/>
          </a:p>
          <a:p>
            <a:pPr lvl="1"/>
            <a:r>
              <a:rPr lang="en-US" altLang="zh-CN" dirty="0" err="1"/>
              <a:t>Veracode</a:t>
            </a:r>
            <a:r>
              <a:rPr lang="en-US" altLang="zh-CN" dirty="0"/>
              <a:t> Top 10</a:t>
            </a:r>
          </a:p>
          <a:p>
            <a:pPr lvl="1"/>
            <a:r>
              <a:rPr kumimoji="1" lang="en-US" altLang="zh-CN" dirty="0" smtClean="0"/>
              <a:t>OWASP Mobile Top 10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8184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2"/>
          <p:cNvSpPr>
            <a:spLocks noChangeArrowheads="1" noChangeShapeType="1" noTextEdit="1"/>
          </p:cNvSpPr>
          <p:nvPr/>
        </p:nvSpPr>
        <p:spPr bwMode="gray">
          <a:xfrm>
            <a:off x="457200" y="4819650"/>
            <a:ext cx="44958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0070C0"/>
                </a:solidFill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solidFill>
                <a:srgbClr val="0070C0"/>
              </a:solidFill>
              <a:effectLst>
                <a:outerShdw dist="53882" dir="2700000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black">
          <a:xfrm>
            <a:off x="457200" y="5581650"/>
            <a:ext cx="3581400" cy="361950"/>
          </a:xfrm>
          <a:prstGeom prst="rect">
            <a:avLst/>
          </a:prstGeom>
          <a:noFill/>
          <a:ln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000" b="1" i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安恒信息技术有限公司</a:t>
            </a:r>
            <a:endParaRPr lang="en-US" altLang="zh-CN" sz="2000" b="1" i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苹果</a:t>
            </a:r>
            <a:r>
              <a:rPr lang="en-US" altLang="zh-CN" dirty="0"/>
              <a:t>iPhone</a:t>
            </a:r>
            <a:r>
              <a:rPr lang="zh-CN" altLang="en-US" dirty="0"/>
              <a:t>应用程序基础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基于浏览器的应用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HTML</a:t>
            </a:r>
            <a:r>
              <a:rPr lang="zh-CN" altLang="en-US" dirty="0" smtClean="0"/>
              <a:t>＋</a:t>
            </a:r>
            <a:r>
              <a:rPr lang="en-US" altLang="zh-CN" dirty="0" smtClean="0"/>
              <a:t>CSS</a:t>
            </a:r>
            <a:r>
              <a:rPr lang="zh-CN" altLang="en-US" dirty="0" smtClean="0"/>
              <a:t>＋</a:t>
            </a:r>
            <a:r>
              <a:rPr lang="en-US" altLang="zh-CN" dirty="0" smtClean="0"/>
              <a:t>JavaScript</a:t>
            </a:r>
            <a:endParaRPr lang="zh-CN" altLang="zh-CN" dirty="0" smtClean="0"/>
          </a:p>
          <a:p>
            <a:r>
              <a:rPr lang="en-US" altLang="zh-CN" dirty="0" err="1" smtClean="0"/>
              <a:t>iOS</a:t>
            </a:r>
            <a:r>
              <a:rPr lang="zh-CN" altLang="en-US" dirty="0" smtClean="0"/>
              <a:t>应用程序</a:t>
            </a:r>
            <a:endParaRPr lang="en-US" altLang="zh-CN" dirty="0"/>
          </a:p>
          <a:p>
            <a:pPr lvl="1"/>
            <a:r>
              <a:rPr lang="en-US" altLang="zh-CN" dirty="0" smtClean="0"/>
              <a:t>Objective </a:t>
            </a:r>
            <a:r>
              <a:rPr lang="en-US" altLang="zh-CN" dirty="0" err="1" smtClean="0"/>
              <a:t>C&amp;Cocoa</a:t>
            </a:r>
            <a:r>
              <a:rPr lang="en-US" altLang="zh-CN" dirty="0" smtClean="0"/>
              <a:t> Touch API</a:t>
            </a:r>
          </a:p>
          <a:p>
            <a:pPr lvl="2">
              <a:buFont typeface="Wingdings" charset="2"/>
              <a:buChar char="Ø"/>
            </a:pPr>
            <a:r>
              <a:rPr lang="en-US" altLang="zh-CN" dirty="0"/>
              <a:t>Super set of C, Compiles into native code (ARM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r>
              <a:rPr lang="zh-CN" altLang="en-US" dirty="0" smtClean="0"/>
              <a:t>苹果应用商店（</a:t>
            </a:r>
            <a:r>
              <a:rPr lang="en-US" altLang="zh-CN" dirty="0" smtClean="0"/>
              <a:t>App Store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集中的机制来分发软件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只有经过苹果审核后的程序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保障没有恶意软件及盗版软件设计</a:t>
            </a:r>
            <a:endParaRPr lang="en-US" altLang="zh-CN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苹果</a:t>
            </a:r>
            <a:r>
              <a:rPr lang="en-US" altLang="zh-CN" dirty="0"/>
              <a:t>iPhone</a:t>
            </a:r>
            <a:r>
              <a:rPr lang="zh-CN" altLang="en-US" dirty="0"/>
              <a:t>应用程序基础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为何构建</a:t>
            </a:r>
            <a:r>
              <a:rPr lang="en-US" altLang="zh-CN" dirty="0" smtClean="0"/>
              <a:t>iPhone</a:t>
            </a:r>
            <a:r>
              <a:rPr lang="zh-CN" altLang="en-US" dirty="0" smtClean="0"/>
              <a:t>应用程序</a:t>
            </a:r>
            <a:r>
              <a:rPr lang="zh-CN" altLang="zh-CN" dirty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新业务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推出新服务的好办法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客户的迫切需要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用户的希望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名利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愤怒的小鸟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水果忍者</a:t>
            </a:r>
            <a:endParaRPr lang="zh-CN" altLang="zh-CN" dirty="0" smtClean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4221088"/>
            <a:ext cx="2962275" cy="15430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3356992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417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苹果</a:t>
            </a:r>
            <a:r>
              <a:rPr lang="en-US" altLang="zh-CN" dirty="0"/>
              <a:t>iPhone</a:t>
            </a:r>
            <a:r>
              <a:rPr lang="zh-CN" altLang="en-US" dirty="0"/>
              <a:t>应用程序基础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iPhone</a:t>
            </a:r>
            <a:r>
              <a:rPr lang="zh-CN" altLang="en-US" dirty="0" smtClean="0"/>
              <a:t>应用程序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程序包后缀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ipa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iPhone</a:t>
            </a:r>
            <a:r>
              <a:rPr lang="zh-CN" altLang="en-US" dirty="0" smtClean="0"/>
              <a:t>模拟器上运行测试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在设备上面测试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App Store</a:t>
            </a:r>
            <a:r>
              <a:rPr lang="zh-CN" altLang="en-US" dirty="0" smtClean="0"/>
              <a:t>发布</a:t>
            </a:r>
            <a:endParaRPr lang="en-US" altLang="zh-CN" dirty="0" smtClean="0"/>
          </a:p>
          <a:p>
            <a:pPr lvl="2">
              <a:buFont typeface="Wingdings" charset="2"/>
              <a:buChar char="Ø"/>
            </a:pPr>
            <a:r>
              <a:rPr lang="zh-CN" altLang="en-US" dirty="0" smtClean="0"/>
              <a:t>应用程序必须服从评估的审查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668914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谷歌</a:t>
            </a:r>
            <a:r>
              <a:rPr lang="en-US" altLang="zh-CN" dirty="0" err="1" smtClean="0"/>
              <a:t>andriod</a:t>
            </a:r>
            <a:r>
              <a:rPr lang="zh-CN" altLang="en-US" dirty="0" smtClean="0"/>
              <a:t>应用程序基础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Andriod</a:t>
            </a:r>
            <a:r>
              <a:rPr lang="zh-CN" altLang="en-US" dirty="0" smtClean="0"/>
              <a:t>去年</a:t>
            </a:r>
            <a:r>
              <a:rPr lang="en-US" altLang="zh-CN" dirty="0" smtClean="0"/>
              <a:t>1-9</a:t>
            </a:r>
            <a:r>
              <a:rPr lang="zh-CN" altLang="en-US" dirty="0" smtClean="0"/>
              <a:t>月发布应用的增长量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214554"/>
            <a:ext cx="6619141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谷歌</a:t>
            </a:r>
            <a:r>
              <a:rPr lang="en-US" altLang="zh-CN" dirty="0" err="1"/>
              <a:t>andriod</a:t>
            </a:r>
            <a:r>
              <a:rPr lang="zh-CN" altLang="en-US" dirty="0"/>
              <a:t>应用程序基础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Andriod</a:t>
            </a:r>
            <a:r>
              <a:rPr lang="zh-CN" altLang="en-US" dirty="0" smtClean="0"/>
              <a:t>整体构架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500174"/>
            <a:ext cx="668655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BAPPS">
  <a:themeElements>
    <a:clrScheme name="神州泰岳PPT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神州泰岳PPT2">
      <a:majorFont>
        <a:latin typeface="Arial"/>
        <a:ea typeface="华文中宋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神州泰岳PPT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神州泰岳PPT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神州泰岳PPT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神州泰岳PPT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神州泰岳PPT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神州泰岳PPT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神州泰岳PPT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神州泰岳PPT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神州泰岳PPT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神州泰岳PPT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神州泰岳PPT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神州泰岳PPT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神州泰岳PPT2</Template>
  <TotalTime>1961</TotalTime>
  <Words>1045</Words>
  <Application>Microsoft Macintosh PowerPoint</Application>
  <PresentationFormat>全屏显示(4:3)</PresentationFormat>
  <Paragraphs>273</Paragraphs>
  <Slides>45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DBAPPS</vt:lpstr>
      <vt:lpstr>PowerPoint 演示文稿</vt:lpstr>
      <vt:lpstr>Who am I</vt:lpstr>
      <vt:lpstr>目录</vt:lpstr>
      <vt:lpstr>苹果iPhone应用程序基础</vt:lpstr>
      <vt:lpstr>苹果iPhone应用程序基础</vt:lpstr>
      <vt:lpstr>苹果iPhone应用程序基础</vt:lpstr>
      <vt:lpstr>苹果iPhone应用程序基础</vt:lpstr>
      <vt:lpstr>谷歌andriod应用程序基础</vt:lpstr>
      <vt:lpstr>谷歌andriod应用程序基础</vt:lpstr>
      <vt:lpstr>谷歌andriod应用程序基础</vt:lpstr>
      <vt:lpstr>目录</vt:lpstr>
      <vt:lpstr>苹果应用程序的安全测试</vt:lpstr>
      <vt:lpstr>苹果应用程序的安全测试</vt:lpstr>
      <vt:lpstr>苹果应用程序的安全测试</vt:lpstr>
      <vt:lpstr>苹果应用程序的安全测试</vt:lpstr>
      <vt:lpstr>苹果应用程序的安全测试</vt:lpstr>
      <vt:lpstr>苹果应用程序的安全测试</vt:lpstr>
      <vt:lpstr>苹果应用程序的安全测试</vt:lpstr>
      <vt:lpstr>苹果应用程序的安全测试</vt:lpstr>
      <vt:lpstr>苹果应用程序的安全测试</vt:lpstr>
      <vt:lpstr>苹果应用程序的安全测试</vt:lpstr>
      <vt:lpstr>苹果应用程序的安全测试</vt:lpstr>
      <vt:lpstr>苹果应用程序的安全测试</vt:lpstr>
      <vt:lpstr>苹果应用程序的安全测试</vt:lpstr>
      <vt:lpstr>苹果应用程序的安全测试</vt:lpstr>
      <vt:lpstr>苹果应用程序的安全测试</vt:lpstr>
      <vt:lpstr>苹果应用程序的安全测试</vt:lpstr>
      <vt:lpstr>苹果应用程序的安全测试</vt:lpstr>
      <vt:lpstr>苹果应用程序的安全测试</vt:lpstr>
      <vt:lpstr>苹果应用程序的安全测试</vt:lpstr>
      <vt:lpstr>目录</vt:lpstr>
      <vt:lpstr>andriod系统安全特性</vt:lpstr>
      <vt:lpstr>andriod系统安全特性</vt:lpstr>
      <vt:lpstr>Andriod应用程序安全测试</vt:lpstr>
      <vt:lpstr>Andriod应用程序安全测试</vt:lpstr>
      <vt:lpstr>Andriod应用程序安全测试</vt:lpstr>
      <vt:lpstr>Andriod应用程序安全测试</vt:lpstr>
      <vt:lpstr>Andriod应用程序安全测试</vt:lpstr>
      <vt:lpstr>Andriod应用程序安全测试</vt:lpstr>
      <vt:lpstr>Andriod应用程序安全测试</vt:lpstr>
      <vt:lpstr>Andriod应用程序安全测试</vt:lpstr>
      <vt:lpstr>Andriod应用程序安全测试</vt:lpstr>
      <vt:lpstr>目录</vt:lpstr>
      <vt:lpstr>移动手机应用的主要威胁</vt:lpstr>
      <vt:lpstr>PowerPoint 演示文稿</vt:lpstr>
    </vt:vector>
  </TitlesOfParts>
  <Company>DBAPPS(Beijing)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liwrml</dc:creator>
  <cp:lastModifiedBy>志乐 刘</cp:lastModifiedBy>
  <cp:revision>212</cp:revision>
  <dcterms:created xsi:type="dcterms:W3CDTF">2008-01-11T03:35:50Z</dcterms:created>
  <dcterms:modified xsi:type="dcterms:W3CDTF">2012-06-22T05:33:35Z</dcterms:modified>
</cp:coreProperties>
</file>