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6" r:id="rId2"/>
  </p:sldMasterIdLst>
  <p:notesMasterIdLst>
    <p:notesMasterId r:id="rId19"/>
  </p:notesMasterIdLst>
  <p:sldIdLst>
    <p:sldId id="256" r:id="rId3"/>
    <p:sldId id="268" r:id="rId4"/>
    <p:sldId id="274" r:id="rId5"/>
    <p:sldId id="284" r:id="rId6"/>
    <p:sldId id="261" r:id="rId7"/>
    <p:sldId id="263" r:id="rId8"/>
    <p:sldId id="271" r:id="rId9"/>
    <p:sldId id="259" r:id="rId10"/>
    <p:sldId id="258" r:id="rId11"/>
    <p:sldId id="262" r:id="rId12"/>
    <p:sldId id="275" r:id="rId13"/>
    <p:sldId id="279" r:id="rId14"/>
    <p:sldId id="270" r:id="rId15"/>
    <p:sldId id="269" r:id="rId16"/>
    <p:sldId id="272" r:id="rId17"/>
    <p:sldId id="278" r:id="rId1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58" autoAdjust="0"/>
    <p:restoredTop sz="94660"/>
  </p:normalViewPr>
  <p:slideViewPr>
    <p:cSldViewPr>
      <p:cViewPr>
        <p:scale>
          <a:sx n="66" d="100"/>
          <a:sy n="66" d="100"/>
        </p:scale>
        <p:origin x="-720" y="-2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989512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body"/>
          </p:nvPr>
        </p:nvSpPr>
        <p:spPr>
          <a:xfrm>
            <a:off x="685503" y="4343014"/>
            <a:ext cx="5485983" cy="4114256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800">
                <a:latin typeface="Arial"/>
              </a:rPr>
              <a:t>Forderung im ISO Standard</a:t>
            </a:r>
            <a:endParaRPr/>
          </a:p>
          <a:p>
            <a:endParaRPr/>
          </a:p>
          <a:p>
            <a:r>
              <a:rPr lang="de-DE" sz="1800">
                <a:latin typeface="Arial"/>
              </a:rPr>
              <a:t>Aber wenn ich ins BSI schaue und etwas suche...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2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2" y="2840054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2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2" name="fc"/>
          <p:cNvSpPr txBox="1"/>
          <p:nvPr userDrawn="1"/>
        </p:nvSpPr>
        <p:spPr>
          <a:xfrm>
            <a:off x="0" y="4942840"/>
            <a:ext cx="9144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endParaRPr lang="en-US" sz="900" b="0" i="0" u="none" baseline="0">
              <a:solidFill>
                <a:srgbClr val="1F497D"/>
              </a:solidFill>
              <a:latin typeface="arial unicode m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858729" y="79360"/>
            <a:ext cx="5613415" cy="85263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54538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858729" y="138146"/>
            <a:ext cx="5613415" cy="340734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665886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858729" y="79360"/>
            <a:ext cx="5613415" cy="85263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172" y="1200202"/>
            <a:ext cx="4015600" cy="1635458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172" y="2991196"/>
            <a:ext cx="4015600" cy="1635458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928" y="1200203"/>
            <a:ext cx="4015600" cy="3429147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759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858729" y="79360"/>
            <a:ext cx="5613415" cy="85263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172" y="1200203"/>
            <a:ext cx="4015600" cy="3429147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928" y="1200202"/>
            <a:ext cx="4015600" cy="1635458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3928" y="2991196"/>
            <a:ext cx="4015600" cy="1635458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9196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858729" y="79360"/>
            <a:ext cx="5613415" cy="85263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172" y="1200202"/>
            <a:ext cx="4015600" cy="1635458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3928" y="1200202"/>
            <a:ext cx="4015600" cy="1635458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174" y="2991196"/>
            <a:ext cx="8228763" cy="1635458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9901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858729" y="79360"/>
            <a:ext cx="5613415" cy="85263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174" y="1200202"/>
            <a:ext cx="8228763" cy="1635458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174" y="2991196"/>
            <a:ext cx="8228763" cy="1635458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1810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858729" y="79360"/>
            <a:ext cx="5613415" cy="85263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172" y="1200202"/>
            <a:ext cx="4015600" cy="1635458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3928" y="1200202"/>
            <a:ext cx="4015600" cy="1635458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3928" y="2991196"/>
            <a:ext cx="4015600" cy="1635458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172" y="2991196"/>
            <a:ext cx="4015600" cy="1635458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9328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858729" y="79360"/>
            <a:ext cx="5613415" cy="85263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174" y="1200203"/>
            <a:ext cx="8228763" cy="3429147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174" y="1200203"/>
            <a:ext cx="8228763" cy="3429147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705250" y="1200203"/>
            <a:ext cx="5731954" cy="3429147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>
            <a:fillRect/>
          </a:stretch>
        </p:blipFill>
        <p:spPr>
          <a:xfrm>
            <a:off x="1705250" y="1200203"/>
            <a:ext cx="5731954" cy="342914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395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2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2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2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2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154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858729" y="79360"/>
            <a:ext cx="5613415" cy="85263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174" y="1200202"/>
            <a:ext cx="8228763" cy="342939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80895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858729" y="79360"/>
            <a:ext cx="5613415" cy="85263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174" y="1200203"/>
            <a:ext cx="8228763" cy="3429147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18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858729" y="79360"/>
            <a:ext cx="5613415" cy="85263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172" y="1200203"/>
            <a:ext cx="4015600" cy="3429147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3928" y="1200203"/>
            <a:ext cx="4015600" cy="3429147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731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2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2" name="fc"/>
          <p:cNvSpPr txBox="1"/>
          <p:nvPr userDrawn="1"/>
        </p:nvSpPr>
        <p:spPr>
          <a:xfrm>
            <a:off x="0" y="4942840"/>
            <a:ext cx="9144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endParaRPr lang="en-US" sz="900" b="0" i="0" u="none" baseline="0">
              <a:solidFill>
                <a:srgbClr val="1F497D"/>
              </a:solidFill>
              <a:latin typeface="arial unicode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160663" y="119776"/>
            <a:ext cx="8813291" cy="82128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</p:sp>
      <p:pic>
        <p:nvPicPr>
          <p:cNvPr id="7" name="Pictur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7597867" y="226324"/>
            <a:ext cx="1359106" cy="526374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1" y="848469"/>
            <a:ext cx="9143433" cy="0"/>
          </a:xfrm>
          <a:prstGeom prst="line">
            <a:avLst/>
          </a:prstGeom>
          <a:ln w="25560">
            <a:solidFill>
              <a:srgbClr val="005496"/>
            </a:solidFill>
            <a:miter/>
          </a:ln>
        </p:spPr>
      </p:sp>
      <p:pic>
        <p:nvPicPr>
          <p:cNvPr id="3" name="logo"/>
          <p:cNvPicPr/>
          <p:nvPr/>
        </p:nvPicPr>
        <p:blipFill>
          <a:blip r:embed="rId15"/>
          <a:stretch>
            <a:fillRect/>
          </a:stretch>
        </p:blipFill>
        <p:spPr>
          <a:xfrm>
            <a:off x="11104" y="8328"/>
            <a:ext cx="1805500" cy="734572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1858729" y="138147"/>
            <a:ext cx="5613415" cy="734817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>
                <a:latin typeface="Arial"/>
              </a:rPr>
              <a:t>Klicken Sie, um das Format des Titeltextes zu bearbeiten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174" y="1200203"/>
            <a:ext cx="8228763" cy="3429147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>
                <a:latin typeface="Arial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>
                <a:latin typeface="Arial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Siebente Gliederungsebene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942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berlinbeerweek.d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irst2015.cert-verbund.d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hallenges.dragonresearchgroup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rst.org/global/sig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2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400" dirty="0" smtClean="0"/>
              <a:t>Behind the Scenes @ FIRST</a:t>
            </a:r>
            <a:endParaRPr sz="4400" dirty="0"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2" y="2840054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dirty="0" smtClean="0"/>
              <a:t>Rob Floodeen (Dell </a:t>
            </a:r>
            <a:r>
              <a:rPr lang="en-US" sz="2400" dirty="0" err="1" smtClean="0"/>
              <a:t>SecureWorks</a:t>
            </a:r>
            <a:r>
              <a:rPr lang="en-US" sz="2400" dirty="0" smtClean="0"/>
              <a:t>), </a:t>
            </a:r>
          </a:p>
          <a:p>
            <a:r>
              <a:rPr lang="en-US" sz="2400" dirty="0"/>
              <a:t>Alex Jaeger (BASF</a:t>
            </a:r>
            <a:r>
              <a:rPr lang="en-US" sz="2400" dirty="0" smtClean="0"/>
              <a:t>),</a:t>
            </a: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Michael </a:t>
            </a:r>
            <a:r>
              <a:rPr lang="en-US" sz="2400" dirty="0" err="1" smtClean="0"/>
              <a:t>Dwucet</a:t>
            </a:r>
            <a:r>
              <a:rPr lang="en-US" sz="2400" dirty="0" smtClean="0"/>
              <a:t> (CERT-Bund),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John </a:t>
            </a:r>
            <a:r>
              <a:rPr lang="en-US" sz="2400" dirty="0" err="1" smtClean="0"/>
              <a:t>Kristoff</a:t>
            </a:r>
            <a:r>
              <a:rPr lang="en-US" sz="2400" dirty="0"/>
              <a:t> </a:t>
            </a:r>
            <a:r>
              <a:rPr lang="en-US" sz="2400" dirty="0" smtClean="0"/>
              <a:t>(Team </a:t>
            </a:r>
            <a:r>
              <a:rPr lang="en-US" sz="2400" dirty="0" err="1" smtClean="0"/>
              <a:t>Cymru</a:t>
            </a:r>
            <a:r>
              <a:rPr lang="en-US" sz="2400" dirty="0" smtClean="0"/>
              <a:t>)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Hands-on and Workshops</a:t>
            </a:r>
            <a:endParaRPr lang="en"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err="1" smtClean="0"/>
              <a:t>BetterCrypto</a:t>
            </a: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CSIRT Info Sharing </a:t>
            </a:r>
            <a:r>
              <a:rPr lang="en-US" sz="2400" dirty="0" smtClean="0"/>
              <a:t>Workshop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Hands-on Network Forensics (d/l)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CVSS v3 (d/l)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Hands-on Pen Testing iOS Apps (d/l)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IPv6 Security Hands-on 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 smtClean="0"/>
              <a:t>Read the abstract to determine </a:t>
            </a:r>
            <a:r>
              <a:rPr lang="en-US" sz="2400" dirty="0" err="1" smtClean="0"/>
              <a:t>d/l</a:t>
            </a:r>
            <a:r>
              <a:rPr lang="en-US" sz="2400" dirty="0" smtClean="0"/>
              <a:t> materials as required</a:t>
            </a:r>
          </a:p>
          <a:p>
            <a:pPr>
              <a:spcBef>
                <a:spcPts val="0"/>
              </a:spcBef>
            </a:pPr>
            <a:endParaRPr lang="en-US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Events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(German Teams) </a:t>
            </a:r>
            <a:r>
              <a:rPr lang="en-US" sz="2400" b="1" dirty="0" smtClean="0"/>
              <a:t>Monday</a:t>
            </a:r>
            <a:r>
              <a:rPr lang="en-US" sz="2400" dirty="0" smtClean="0"/>
              <a:t> – BYOB/Football</a:t>
            </a:r>
          </a:p>
          <a:p>
            <a:endParaRPr lang="en-US" sz="2400" dirty="0" smtClean="0"/>
          </a:p>
          <a:p>
            <a:r>
              <a:rPr lang="en-US" sz="2400" dirty="0" smtClean="0"/>
              <a:t>(FIRST/Rapid7) </a:t>
            </a:r>
            <a:r>
              <a:rPr lang="en-US" sz="2400" b="1" dirty="0" smtClean="0"/>
              <a:t>Tuesday</a:t>
            </a:r>
            <a:r>
              <a:rPr lang="en-US" sz="2400" dirty="0" smtClean="0"/>
              <a:t> – Vendor Show Case &amp; Networking</a:t>
            </a:r>
          </a:p>
          <a:p>
            <a:endParaRPr lang="en-US" sz="2400" dirty="0"/>
          </a:p>
          <a:p>
            <a:r>
              <a:rPr lang="en-US" sz="2400" dirty="0"/>
              <a:t>(German Teams) </a:t>
            </a:r>
            <a:r>
              <a:rPr lang="en-US" sz="2400" b="1" dirty="0"/>
              <a:t>Tuesday</a:t>
            </a:r>
            <a:r>
              <a:rPr lang="en-US" sz="2400" dirty="0"/>
              <a:t> – Photo Walking Tour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77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Events - Continued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(</a:t>
            </a:r>
            <a:r>
              <a:rPr lang="en-US" sz="2400" dirty="0"/>
              <a:t>FIRST) </a:t>
            </a:r>
            <a:r>
              <a:rPr lang="en-US" sz="2400" b="1" dirty="0"/>
              <a:t>Wednesday</a:t>
            </a:r>
            <a:r>
              <a:rPr lang="en-US" sz="2400" dirty="0"/>
              <a:t> – Cocktail Reception and Banquet Dinner at the </a:t>
            </a:r>
            <a:r>
              <a:rPr lang="en-US" sz="2400" dirty="0" err="1" smtClean="0"/>
              <a:t>Postbahnhof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(FIRST) </a:t>
            </a:r>
            <a:r>
              <a:rPr lang="en-US" sz="2400" b="1" dirty="0" smtClean="0"/>
              <a:t>Thursday</a:t>
            </a:r>
            <a:r>
              <a:rPr lang="en-US" sz="2400" dirty="0" smtClean="0"/>
              <a:t> </a:t>
            </a:r>
            <a:r>
              <a:rPr lang="en-US" sz="2400" dirty="0"/>
              <a:t>– Annual General </a:t>
            </a:r>
            <a:r>
              <a:rPr lang="en-US" sz="2400" dirty="0" smtClean="0"/>
              <a:t>Meeting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Members </a:t>
            </a:r>
            <a:r>
              <a:rPr lang="en-US" sz="2400" dirty="0"/>
              <a:t>and Invited Guests, verified by </a:t>
            </a:r>
            <a:r>
              <a:rPr lang="en-US" sz="2400" dirty="0" smtClean="0"/>
              <a:t>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 smtClean="0"/>
              <a:t>(DRG) </a:t>
            </a:r>
            <a:r>
              <a:rPr lang="en-US" sz="2400" b="1" dirty="0"/>
              <a:t>Thursday</a:t>
            </a:r>
            <a:r>
              <a:rPr lang="en-US" sz="2400" dirty="0"/>
              <a:t> </a:t>
            </a:r>
            <a:r>
              <a:rPr lang="en-US" sz="2400" dirty="0"/>
              <a:t>- PGP Key Signing </a:t>
            </a:r>
            <a:r>
              <a:rPr lang="en-US" sz="2400" dirty="0" smtClean="0"/>
              <a:t>Event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A table in and a table outside of the AGM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Requirements posted on the Bulletin Boards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1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Annual General Meeting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Thursday Afternoon AGM</a:t>
            </a:r>
          </a:p>
          <a:p>
            <a:r>
              <a:rPr lang="en-US" dirty="0" smtClean="0"/>
              <a:t>--Registration starting at 15:00</a:t>
            </a:r>
          </a:p>
          <a:p>
            <a:r>
              <a:rPr lang="en-US" dirty="0" smtClean="0"/>
              <a:t>--Meeting starting at 15:30</a:t>
            </a:r>
          </a:p>
          <a:p>
            <a:endParaRPr lang="en-US" dirty="0"/>
          </a:p>
          <a:p>
            <a:r>
              <a:rPr lang="en-US" dirty="0" smtClean="0"/>
              <a:t>….but over in </a:t>
            </a:r>
            <a:r>
              <a:rPr lang="en-US" dirty="0" err="1" smtClean="0"/>
              <a:t>Charlottenburg</a:t>
            </a:r>
            <a:r>
              <a:rPr lang="en-US" dirty="0" smtClean="0"/>
              <a:t> </a:t>
            </a:r>
          </a:p>
          <a:p>
            <a:r>
              <a:rPr lang="en-US" dirty="0" smtClean="0"/>
              <a:t>-- 14:00 to 16:30 there is IPv6 Security Hands-on with Frank </a:t>
            </a:r>
            <a:r>
              <a:rPr lang="en-US" dirty="0" err="1" smtClean="0"/>
              <a:t>Herberg</a:t>
            </a:r>
            <a:r>
              <a:rPr lang="en-US" dirty="0" smtClean="0"/>
              <a:t> from SWITCH-CERT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1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other events are happening this week?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6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1" y="1962150"/>
            <a:ext cx="8229600" cy="857250"/>
          </a:xfrm>
        </p:spPr>
        <p:txBody>
          <a:bodyPr/>
          <a:lstStyle/>
          <a:p>
            <a:r>
              <a:rPr lang="en-US" sz="4400" dirty="0" smtClean="0"/>
              <a:t>And off we go… 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2743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cdn1.editmysite.com/uploads/5/4/0/3/54036041/background-images/103351197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3" b="10894"/>
          <a:stretch/>
        </p:blipFill>
        <p:spPr bwMode="auto">
          <a:xfrm>
            <a:off x="381002" y="285751"/>
            <a:ext cx="8423195" cy="368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62001" y="4019551"/>
            <a:ext cx="7772400" cy="784737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Berlin Beer Week…”…</a:t>
            </a:r>
            <a:r>
              <a:rPr lang="en-US" sz="2800" dirty="0" err="1" smtClean="0">
                <a:solidFill>
                  <a:schemeClr val="tx1"/>
                </a:solidFill>
              </a:rPr>
              <a:t>Biere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in der </a:t>
            </a:r>
            <a:r>
              <a:rPr lang="en-US" sz="2800" dirty="0" err="1" smtClean="0">
                <a:solidFill>
                  <a:schemeClr val="tx1"/>
                </a:solidFill>
              </a:rPr>
              <a:t>Hauptstadt</a:t>
            </a:r>
            <a:r>
              <a:rPr lang="en-US" sz="2800" dirty="0" smtClean="0">
                <a:solidFill>
                  <a:schemeClr val="tx1"/>
                </a:solidFill>
              </a:rPr>
              <a:t>.”</a:t>
            </a:r>
          </a:p>
          <a:p>
            <a:r>
              <a:rPr lang="en-US" sz="2400" dirty="0">
                <a:solidFill>
                  <a:schemeClr val="tx1"/>
                </a:solidFill>
                <a:hlinkClick r:id="rId4"/>
              </a:rPr>
              <a:t>http://www.berlinbeerweek.de</a:t>
            </a:r>
            <a:r>
              <a:rPr lang="en-US" sz="2400" dirty="0" smtClean="0">
                <a:solidFill>
                  <a:schemeClr val="tx1"/>
                </a:solidFill>
                <a:hlinkClick r:id="rId4"/>
              </a:rPr>
              <a:t>/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60785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those of you participating in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Dragon Research Group (DRG) Challenge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Lightning Talks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Birds of a Feather (</a:t>
            </a:r>
            <a:r>
              <a:rPr lang="en-US" dirty="0" err="1" smtClean="0"/>
              <a:t>BoFs</a:t>
            </a:r>
            <a:r>
              <a:rPr lang="en-US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Special Interest Groups (SIGs)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Hands-on and Workshops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Education Committee (</a:t>
            </a:r>
            <a:r>
              <a:rPr lang="en-US" dirty="0" err="1" smtClean="0"/>
              <a:t>EduC</a:t>
            </a:r>
            <a:r>
              <a:rPr lang="en-US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Social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7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the Vendors </a:t>
            </a:r>
          </a:p>
          <a:p>
            <a:r>
              <a:rPr lang="en-US" dirty="0" smtClean="0"/>
              <a:t>to the German Teams for their local website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Information </a:t>
            </a:r>
            <a:r>
              <a:rPr lang="en-US" sz="2400" dirty="0"/>
              <a:t>Website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https://first2015.cert-verbund.de/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70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858729" y="138147"/>
            <a:ext cx="5613415" cy="73457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 defTabSz="740500">
              <a:lnSpc>
                <a:spcPct val="94000"/>
              </a:lnSpc>
            </a:pPr>
            <a:r>
              <a:rPr lang="de-DE" sz="2300" b="1" kern="1200">
                <a:ea typeface="SimSun"/>
              </a:rPr>
              <a:t>Today @ DFN-Lounge…</a:t>
            </a:r>
            <a:endParaRPr sz="1500" kern="1200">
              <a:solidFill>
                <a:prstClr val="black"/>
              </a:solidFill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457174" y="1200203"/>
            <a:ext cx="8228763" cy="34289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defTabSz="740500"/>
            <a:r>
              <a:rPr lang="de-DE" sz="2100" kern="1200">
                <a:solidFill>
                  <a:prstClr val="black"/>
                </a:solidFill>
              </a:rPr>
              <a:t>ENIGMA: A machine used more than 
40 years for </a:t>
            </a:r>
            <a:r>
              <a:rPr lang="de-DE" sz="2100" kern="1200"/>
              <a:t>enciphering and 
deciphering secret messages. 
</a:t>
            </a:r>
            <a:endParaRPr sz="1500" kern="1200">
              <a:solidFill>
                <a:prstClr val="black"/>
              </a:solidFill>
            </a:endParaRPr>
          </a:p>
          <a:p>
            <a:pPr defTabSz="740500"/>
            <a:r>
              <a:rPr lang="de-DE" sz="2100" kern="1200"/>
              <a:t>Hands on: Our Enigma is still working!</a:t>
            </a:r>
            <a:endParaRPr sz="1500" kern="1200">
              <a:solidFill>
                <a:prstClr val="black"/>
              </a:solidFill>
            </a:endParaRPr>
          </a:p>
          <a:p>
            <a:pPr defTabSz="740500"/>
            <a:endParaRPr sz="1500" kern="1200">
              <a:solidFill>
                <a:prstClr val="black"/>
              </a:solidFill>
            </a:endParaRPr>
          </a:p>
        </p:txBody>
      </p:sp>
      <p:pic>
        <p:nvPicPr>
          <p:cNvPr id="47" name="Inhaltsplatzhalter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70337" y="921706"/>
            <a:ext cx="3019945" cy="3878856"/>
          </a:xfrm>
          <a:prstGeom prst="rect">
            <a:avLst/>
          </a:prstGeom>
          <a:ln>
            <a:noFill/>
          </a:ln>
        </p:spPr>
      </p:pic>
      <p:pic>
        <p:nvPicPr>
          <p:cNvPr id="48" name="Picture 47"/>
          <p:cNvPicPr/>
          <p:nvPr/>
        </p:nvPicPr>
        <p:blipFill>
          <a:blip r:embed="rId4"/>
          <a:stretch>
            <a:fillRect/>
          </a:stretch>
        </p:blipFill>
        <p:spPr>
          <a:xfrm>
            <a:off x="1066800" y="2861134"/>
            <a:ext cx="4471140" cy="214297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80771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DRG Challenge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/>
              <a:t>What: </a:t>
            </a:r>
            <a:r>
              <a:rPr lang="en-US" sz="2400" dirty="0" smtClean="0"/>
              <a:t>Series of technical challenge problems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/>
              <a:t>Who:  </a:t>
            </a:r>
            <a:r>
              <a:rPr lang="en-US" sz="2400" dirty="0" smtClean="0"/>
              <a:t>All attendees in teams up to four people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/>
              <a:t>When: </a:t>
            </a:r>
            <a:r>
              <a:rPr lang="en-US" sz="2400" dirty="0" smtClean="0"/>
              <a:t>	Starts Today at 12:00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                Ends Thursday at 18:00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Room: </a:t>
            </a:r>
            <a:r>
              <a:rPr lang="en-US" sz="2400" dirty="0" err="1"/>
              <a:t>Tegel</a:t>
            </a:r>
            <a:r>
              <a:rPr lang="en-US" sz="24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Register: </a:t>
            </a:r>
            <a:r>
              <a:rPr lang="en-US" sz="2400" dirty="0" smtClean="0">
                <a:hlinkClick r:id="rId3"/>
              </a:rPr>
              <a:t>https://challenges.dragonresearchgroup.org</a:t>
            </a:r>
            <a:r>
              <a:rPr lang="en-US" sz="2400" dirty="0" smtClean="0"/>
              <a:t> </a:t>
            </a:r>
            <a:endParaRPr lang="en-US" sz="2400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Winners announced during Closing Remarks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Overview on Tuesday during the Vendor Showcase as well (17:00 – 19:00)</a:t>
            </a:r>
            <a:endParaRPr sz="2400" dirty="0"/>
          </a:p>
        </p:txBody>
      </p:sp>
      <p:pic>
        <p:nvPicPr>
          <p:cNvPr id="7170" name="Picture 2" descr="C:\Users\rfloodeen\AppData\Local\Microsoft\Windows\Temporary Internet Files\Content.Outlook\OA7M0P9V\DRG_bottom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85750"/>
            <a:ext cx="914400" cy="94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The “Sign up”</a:t>
            </a:r>
            <a:endParaRPr lang="en" dirty="0"/>
          </a:p>
        </p:txBody>
      </p:sp>
      <p:pic>
        <p:nvPicPr>
          <p:cNvPr id="6146" name="Picture 2" descr="C:\Users\rfloodeen\AppData\Local\Microsoft\Windows\Temporary Internet Files\Content.Outlook\OA7M0P9V\IMG_2607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3" b="10661"/>
          <a:stretch/>
        </p:blipFill>
        <p:spPr bwMode="auto">
          <a:xfrm>
            <a:off x="1143000" y="1264775"/>
            <a:ext cx="6858000" cy="366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Lightning Talks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5 – 7 minute presentation </a:t>
            </a:r>
          </a:p>
          <a:p>
            <a:r>
              <a:rPr lang="en-US" b="1" dirty="0" smtClean="0"/>
              <a:t>Monday </a:t>
            </a:r>
            <a:r>
              <a:rPr lang="en-US" dirty="0" smtClean="0"/>
              <a:t>17:00 </a:t>
            </a:r>
          </a:p>
          <a:p>
            <a:r>
              <a:rPr lang="en-US" dirty="0" smtClean="0"/>
              <a:t>--SC: </a:t>
            </a:r>
            <a:r>
              <a:rPr lang="en-US" dirty="0" err="1" smtClean="0"/>
              <a:t>Margrete</a:t>
            </a:r>
            <a:r>
              <a:rPr lang="en-US" dirty="0" smtClean="0"/>
              <a:t> </a:t>
            </a:r>
            <a:r>
              <a:rPr lang="en-US" dirty="0" err="1" smtClean="0"/>
              <a:t>Raaum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Wednesday</a:t>
            </a:r>
            <a:r>
              <a:rPr lang="en-US" dirty="0" smtClean="0"/>
              <a:t> 17:00</a:t>
            </a:r>
          </a:p>
          <a:p>
            <a:r>
              <a:rPr lang="en-US" dirty="0" smtClean="0"/>
              <a:t>--SC: Wayne </a:t>
            </a:r>
            <a:r>
              <a:rPr lang="en-US" dirty="0" err="1" smtClean="0"/>
              <a:t>Boline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Sign up located near reception desk</a:t>
            </a:r>
          </a:p>
        </p:txBody>
      </p:sp>
      <p:pic>
        <p:nvPicPr>
          <p:cNvPr id="5123" name="Picture 3" descr="C:\Users\rfloodeen\AppData\Local\Microsoft\Windows\Temporary Internet Files\Content.Outlook\OA7M0P9V\IMG_26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3" b="27623"/>
          <a:stretch/>
        </p:blipFill>
        <p:spPr bwMode="auto">
          <a:xfrm rot="5400000">
            <a:off x="5211315" y="1246635"/>
            <a:ext cx="3537754" cy="222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79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Birds of a Feather (BoFs)</a:t>
            </a:r>
            <a:endParaRPr lang="en" dirty="0"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Cybersecurity R&amp;D (next at 11)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CVSS (next at 11)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Traffic Light Protocol 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Policy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CSIRT Maturity Kit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CSIRT Directory API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CSIRT and Capacity Dev in Africa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Special Interest Groups (SIGs)</a:t>
            </a:r>
            <a:endParaRPr lang="en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Vendor (Internet Infrastructure Vendors)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Network Monitoring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VRDX (</a:t>
            </a:r>
            <a:r>
              <a:rPr lang="en-US" dirty="0" err="1" smtClean="0"/>
              <a:t>Vuln</a:t>
            </a:r>
            <a:r>
              <a:rPr lang="en-US" dirty="0" smtClean="0"/>
              <a:t>. Reporting and Data </a:t>
            </a:r>
            <a:r>
              <a:rPr lang="en-US" dirty="0" err="1" smtClean="0"/>
              <a:t>eXchange</a:t>
            </a:r>
            <a:r>
              <a:rPr lang="en-US" dirty="0" smtClean="0"/>
              <a:t>)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Energy</a:t>
            </a:r>
            <a:r>
              <a:rPr lang="en-US" dirty="0" smtClean="0"/>
              <a:t> 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Metrics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Sustainable CSIRTS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Vulnerability Coordination</a:t>
            </a:r>
          </a:p>
          <a:p>
            <a:pPr algn="ctr">
              <a:spcBef>
                <a:spcPts val="0"/>
              </a:spcBef>
            </a:pPr>
            <a:r>
              <a:rPr lang="en-US" i="1" dirty="0" smtClean="0">
                <a:hlinkClick r:id="rId3"/>
              </a:rPr>
              <a:t>https://www.first.org/global/sigs</a:t>
            </a:r>
            <a:r>
              <a:rPr lang="en-US" i="1" dirty="0" smtClean="0"/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3023</TotalTime>
  <Words>422</Words>
  <Application>Microsoft Office PowerPoint</Application>
  <PresentationFormat>On-screen Show (16:9)</PresentationFormat>
  <Paragraphs>99</Paragraphs>
  <Slides>16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simple-light</vt:lpstr>
      <vt:lpstr>Office Theme</vt:lpstr>
      <vt:lpstr>Behind the Scenes @ FIRST</vt:lpstr>
      <vt:lpstr>THANK YOU</vt:lpstr>
      <vt:lpstr>THANK YOU</vt:lpstr>
      <vt:lpstr>PowerPoint Presentation</vt:lpstr>
      <vt:lpstr>DRG Challenge</vt:lpstr>
      <vt:lpstr>The “Sign up”</vt:lpstr>
      <vt:lpstr>Lightning Talks</vt:lpstr>
      <vt:lpstr>Birds of a Feather (BoFs)</vt:lpstr>
      <vt:lpstr>Special Interest Groups (SIGs)</vt:lpstr>
      <vt:lpstr>Hands-on and Workshops</vt:lpstr>
      <vt:lpstr>Special Events</vt:lpstr>
      <vt:lpstr>Special Events - Continued</vt:lpstr>
      <vt:lpstr>Annual General Meeting</vt:lpstr>
      <vt:lpstr>Questions.</vt:lpstr>
      <vt:lpstr>And off we go…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Behind the Scenes</dc:title>
  <dc:creator>Rob Floodeen</dc:creator>
  <cp:lastModifiedBy>Windows User</cp:lastModifiedBy>
  <cp:revision>42</cp:revision>
  <dcterms:modified xsi:type="dcterms:W3CDTF">2015-06-15T11:32:24Z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f931bd25-808a-4791-9468-7719fcb33711</vt:lpwstr>
  </property>
  <property fmtid="{D5CDD505-2E9C-101B-9397-08002B2CF9AE}" pid="3" name="SecureWorksClassification">
    <vt:lpwstr>Confidential - No Document Markings</vt:lpwstr>
  </property>
</Properties>
</file>