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58" r:id="rId2"/>
    <p:sldId id="621" r:id="rId3"/>
    <p:sldId id="622" r:id="rId4"/>
    <p:sldId id="623" r:id="rId5"/>
    <p:sldId id="628" r:id="rId6"/>
    <p:sldId id="629" r:id="rId7"/>
    <p:sldId id="632" r:id="rId8"/>
    <p:sldId id="631" r:id="rId9"/>
    <p:sldId id="636" r:id="rId10"/>
    <p:sldId id="641" r:id="rId11"/>
    <p:sldId id="640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9D9D9"/>
    <a:srgbClr val="21A000"/>
    <a:srgbClr val="28AC2D"/>
    <a:srgbClr val="CDE9EB"/>
    <a:srgbClr val="D5D5D5"/>
    <a:srgbClr val="DDF2FF"/>
    <a:srgbClr val="DCE8FC"/>
    <a:srgbClr val="D9E2FB"/>
    <a:srgbClr val="DE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5" autoAdjust="0"/>
    <p:restoredTop sz="95112" autoAdjust="0"/>
  </p:normalViewPr>
  <p:slideViewPr>
    <p:cSldViewPr snapToGrid="0">
      <p:cViewPr varScale="1">
        <p:scale>
          <a:sx n="92" d="100"/>
          <a:sy n="92" d="100"/>
        </p:scale>
        <p:origin x="10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464"/>
    </p:cViewPr>
  </p:sorterViewPr>
  <p:notesViewPr>
    <p:cSldViewPr snapToGrid="0">
      <p:cViewPr varScale="1">
        <p:scale>
          <a:sx n="50" d="100"/>
          <a:sy n="50" d="100"/>
        </p:scale>
        <p:origin x="-3312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1DC8D1BF-67D5-EC4D-B7A7-C6D92225C261}" type="datetime1">
              <a:rPr lang="en-US"/>
              <a:pPr>
                <a:defRPr/>
              </a:pPr>
              <a:t>6/12/2015</a:t>
            </a:fld>
            <a:endParaRPr lang="en-US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23F2057B-DB44-694A-A19F-0A0B19C36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899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51DB5A06-FB94-2743-8789-FC51E1FBEB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6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13E891-8BB2-B643-8F08-CDAFDE627189}" type="slidenum">
              <a:rPr lang="en-US">
                <a:latin typeface="Calibri" charset="0"/>
                <a:cs typeface="Arial" charset="0"/>
              </a:rPr>
              <a:pPr eaLnBrk="1" hangingPunct="1"/>
              <a:t>1</a:t>
            </a:fld>
            <a:endParaRPr lang="en-US" dirty="0">
              <a:latin typeface="Calibri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0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B5A06-FB94-2743-8789-FC51E1FBEBA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B5A06-FB94-2743-8789-FC51E1FBEB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B5A06-FB94-2743-8789-FC51E1FBEBA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8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B5A06-FB94-2743-8789-FC51E1FBEBA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B5A06-FB94-2743-8789-FC51E1FBEBA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B5A06-FB94-2743-8789-FC51E1FBEBA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8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B5A06-FB94-2743-8789-FC51E1FBEBA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B5A06-FB94-2743-8789-FC51E1FBEBA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5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9568C-1999-0E43-9DE1-6BA5D69D31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7620000" y="6505575"/>
            <a:ext cx="1549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ea typeface="+mn-ea"/>
                <a:cs typeface="+mn-cs"/>
              </a:rPr>
              <a:t>National Institute of</a:t>
            </a: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ea typeface="+mn-ea"/>
                <a:cs typeface="+mn-cs"/>
              </a:rPr>
              <a:t>Standards and Technology</a:t>
            </a:r>
          </a:p>
        </p:txBody>
      </p:sp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0" y="6376988"/>
            <a:ext cx="317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Information Technology Laboratory</a:t>
            </a: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8464550" y="622776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ea typeface="+mn-ea"/>
                <a:cs typeface="+mn-cs"/>
              </a:rPr>
              <a:t>NIST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30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170613"/>
            <a:ext cx="9144000" cy="687387"/>
          </a:xfrm>
          <a:prstGeom prst="rect">
            <a:avLst/>
          </a:prstGeom>
          <a:gradFill rotWithShape="1">
            <a:gsLst>
              <a:gs pos="0">
                <a:srgbClr val="4F53EF"/>
              </a:gs>
              <a:gs pos="100000">
                <a:srgbClr val="4F53E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95214" y="6234277"/>
            <a:ext cx="125336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8322BCD2-71A7-BF48-B229-1FBD447E7D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 userDrawn="1"/>
        </p:nvSpPr>
        <p:spPr bwMode="auto">
          <a:xfrm>
            <a:off x="7620000" y="6505575"/>
            <a:ext cx="1549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ea typeface="+mn-ea"/>
                <a:cs typeface="+mn-cs"/>
              </a:rPr>
              <a:t>National Institute of</a:t>
            </a: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ea typeface="+mn-ea"/>
                <a:cs typeface="+mn-cs"/>
              </a:rPr>
              <a:t>Standards and Technology</a:t>
            </a:r>
          </a:p>
        </p:txBody>
      </p:sp>
      <p:sp>
        <p:nvSpPr>
          <p:cNvPr id="15" name="Freeform 50"/>
          <p:cNvSpPr>
            <a:spLocks/>
          </p:cNvSpPr>
          <p:nvPr userDrawn="1"/>
        </p:nvSpPr>
        <p:spPr bwMode="auto">
          <a:xfrm>
            <a:off x="8154988" y="6196013"/>
            <a:ext cx="273050" cy="274637"/>
          </a:xfrm>
          <a:custGeom>
            <a:avLst/>
            <a:gdLst>
              <a:gd name="T0" fmla="*/ 1285 w 1524"/>
              <a:gd name="T1" fmla="*/ 1160 h 1160"/>
              <a:gd name="T2" fmla="*/ 1326 w 1524"/>
              <a:gd name="T3" fmla="*/ 1156 h 1160"/>
              <a:gd name="T4" fmla="*/ 1363 w 1524"/>
              <a:gd name="T5" fmla="*/ 1146 h 1160"/>
              <a:gd name="T6" fmla="*/ 1398 w 1524"/>
              <a:gd name="T7" fmla="*/ 1130 h 1160"/>
              <a:gd name="T8" fmla="*/ 1429 w 1524"/>
              <a:gd name="T9" fmla="*/ 1109 h 1160"/>
              <a:gd name="T10" fmla="*/ 1456 w 1524"/>
              <a:gd name="T11" fmla="*/ 1082 h 1160"/>
              <a:gd name="T12" fmla="*/ 1480 w 1524"/>
              <a:gd name="T13" fmla="*/ 1051 h 1160"/>
              <a:gd name="T14" fmla="*/ 1498 w 1524"/>
              <a:gd name="T15" fmla="*/ 1017 h 1160"/>
              <a:gd name="T16" fmla="*/ 1512 w 1524"/>
              <a:gd name="T17" fmla="*/ 981 h 1160"/>
              <a:gd name="T18" fmla="*/ 1521 w 1524"/>
              <a:gd name="T19" fmla="*/ 942 h 1160"/>
              <a:gd name="T20" fmla="*/ 1524 w 1524"/>
              <a:gd name="T21" fmla="*/ 901 h 1160"/>
              <a:gd name="T22" fmla="*/ 1524 w 1524"/>
              <a:gd name="T23" fmla="*/ 0 h 1160"/>
              <a:gd name="T24" fmla="*/ 1285 w 1524"/>
              <a:gd name="T25" fmla="*/ 0 h 1160"/>
              <a:gd name="T26" fmla="*/ 1285 w 1524"/>
              <a:gd name="T27" fmla="*/ 859 h 1160"/>
              <a:gd name="T28" fmla="*/ 1282 w 1524"/>
              <a:gd name="T29" fmla="*/ 875 h 1160"/>
              <a:gd name="T30" fmla="*/ 1273 w 1524"/>
              <a:gd name="T31" fmla="*/ 889 h 1160"/>
              <a:gd name="T32" fmla="*/ 1260 w 1524"/>
              <a:gd name="T33" fmla="*/ 897 h 1160"/>
              <a:gd name="T34" fmla="*/ 1244 w 1524"/>
              <a:gd name="T35" fmla="*/ 901 h 1160"/>
              <a:gd name="T36" fmla="*/ 1240 w 1524"/>
              <a:gd name="T37" fmla="*/ 901 h 1160"/>
              <a:gd name="T38" fmla="*/ 1239 w 1524"/>
              <a:gd name="T39" fmla="*/ 900 h 1160"/>
              <a:gd name="T40" fmla="*/ 1233 w 1524"/>
              <a:gd name="T41" fmla="*/ 897 h 1160"/>
              <a:gd name="T42" fmla="*/ 1232 w 1524"/>
              <a:gd name="T43" fmla="*/ 894 h 1160"/>
              <a:gd name="T44" fmla="*/ 1229 w 1524"/>
              <a:gd name="T45" fmla="*/ 890 h 1160"/>
              <a:gd name="T46" fmla="*/ 1227 w 1524"/>
              <a:gd name="T47" fmla="*/ 886 h 1160"/>
              <a:gd name="T48" fmla="*/ 1227 w 1524"/>
              <a:gd name="T49" fmla="*/ 880 h 1160"/>
              <a:gd name="T50" fmla="*/ 495 w 1524"/>
              <a:gd name="T51" fmla="*/ 100 h 1160"/>
              <a:gd name="T52" fmla="*/ 455 w 1524"/>
              <a:gd name="T53" fmla="*/ 67 h 1160"/>
              <a:gd name="T54" fmla="*/ 412 w 1524"/>
              <a:gd name="T55" fmla="*/ 39 h 1160"/>
              <a:gd name="T56" fmla="*/ 366 w 1524"/>
              <a:gd name="T57" fmla="*/ 18 h 1160"/>
              <a:gd name="T58" fmla="*/ 321 w 1524"/>
              <a:gd name="T59" fmla="*/ 4 h 1160"/>
              <a:gd name="T60" fmla="*/ 273 w 1524"/>
              <a:gd name="T61" fmla="*/ 0 h 1160"/>
              <a:gd name="T62" fmla="*/ 258 w 1524"/>
              <a:gd name="T63" fmla="*/ 0 h 1160"/>
              <a:gd name="T64" fmla="*/ 211 w 1524"/>
              <a:gd name="T65" fmla="*/ 4 h 1160"/>
              <a:gd name="T66" fmla="*/ 167 w 1524"/>
              <a:gd name="T67" fmla="*/ 17 h 1160"/>
              <a:gd name="T68" fmla="*/ 128 w 1524"/>
              <a:gd name="T69" fmla="*/ 36 h 1160"/>
              <a:gd name="T70" fmla="*/ 91 w 1524"/>
              <a:gd name="T71" fmla="*/ 62 h 1160"/>
              <a:gd name="T72" fmla="*/ 60 w 1524"/>
              <a:gd name="T73" fmla="*/ 94 h 1160"/>
              <a:gd name="T74" fmla="*/ 35 w 1524"/>
              <a:gd name="T75" fmla="*/ 129 h 1160"/>
              <a:gd name="T76" fmla="*/ 15 w 1524"/>
              <a:gd name="T77" fmla="*/ 170 h 1160"/>
              <a:gd name="T78" fmla="*/ 4 w 1524"/>
              <a:gd name="T79" fmla="*/ 213 h 1160"/>
              <a:gd name="T80" fmla="*/ 0 w 1524"/>
              <a:gd name="T81" fmla="*/ 258 h 1160"/>
              <a:gd name="T82" fmla="*/ 0 w 1524"/>
              <a:gd name="T83" fmla="*/ 1160 h 1160"/>
              <a:gd name="T84" fmla="*/ 258 w 1524"/>
              <a:gd name="T85" fmla="*/ 1160 h 1160"/>
              <a:gd name="T86" fmla="*/ 258 w 1524"/>
              <a:gd name="T87" fmla="*/ 273 h 1160"/>
              <a:gd name="T88" fmla="*/ 259 w 1524"/>
              <a:gd name="T89" fmla="*/ 271 h 1160"/>
              <a:gd name="T90" fmla="*/ 261 w 1524"/>
              <a:gd name="T91" fmla="*/ 266 h 1160"/>
              <a:gd name="T92" fmla="*/ 262 w 1524"/>
              <a:gd name="T93" fmla="*/ 264 h 1160"/>
              <a:gd name="T94" fmla="*/ 265 w 1524"/>
              <a:gd name="T95" fmla="*/ 261 h 1160"/>
              <a:gd name="T96" fmla="*/ 273 w 1524"/>
              <a:gd name="T97" fmla="*/ 258 h 1160"/>
              <a:gd name="T98" fmla="*/ 316 w 1524"/>
              <a:gd name="T99" fmla="*/ 258 h 1160"/>
              <a:gd name="T100" fmla="*/ 1048 w 1524"/>
              <a:gd name="T101" fmla="*/ 1060 h 1160"/>
              <a:gd name="T102" fmla="*/ 1067 w 1524"/>
              <a:gd name="T103" fmla="*/ 1082 h 1160"/>
              <a:gd name="T104" fmla="*/ 1089 w 1524"/>
              <a:gd name="T105" fmla="*/ 1100 h 1160"/>
              <a:gd name="T106" fmla="*/ 1116 w 1524"/>
              <a:gd name="T107" fmla="*/ 1116 h 1160"/>
              <a:gd name="T108" fmla="*/ 1146 w 1524"/>
              <a:gd name="T109" fmla="*/ 1130 h 1160"/>
              <a:gd name="T110" fmla="*/ 1178 w 1524"/>
              <a:gd name="T111" fmla="*/ 1141 h 1160"/>
              <a:gd name="T112" fmla="*/ 1210 w 1524"/>
              <a:gd name="T113" fmla="*/ 1150 h 1160"/>
              <a:gd name="T114" fmla="*/ 1244 w 1524"/>
              <a:gd name="T115" fmla="*/ 1160 h 1160"/>
              <a:gd name="T116" fmla="*/ 1285 w 1524"/>
              <a:gd name="T117" fmla="*/ 1160 h 11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524"/>
              <a:gd name="T178" fmla="*/ 0 h 1160"/>
              <a:gd name="T179" fmla="*/ 1524 w 1524"/>
              <a:gd name="T180" fmla="*/ 1160 h 116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524" h="1160">
                <a:moveTo>
                  <a:pt x="1285" y="1160"/>
                </a:moveTo>
                <a:lnTo>
                  <a:pt x="1326" y="1156"/>
                </a:lnTo>
                <a:lnTo>
                  <a:pt x="1363" y="1146"/>
                </a:lnTo>
                <a:lnTo>
                  <a:pt x="1398" y="1130"/>
                </a:lnTo>
                <a:lnTo>
                  <a:pt x="1429" y="1109"/>
                </a:lnTo>
                <a:lnTo>
                  <a:pt x="1456" y="1082"/>
                </a:lnTo>
                <a:lnTo>
                  <a:pt x="1480" y="1051"/>
                </a:lnTo>
                <a:lnTo>
                  <a:pt x="1498" y="1017"/>
                </a:lnTo>
                <a:lnTo>
                  <a:pt x="1512" y="981"/>
                </a:lnTo>
                <a:lnTo>
                  <a:pt x="1521" y="942"/>
                </a:lnTo>
                <a:lnTo>
                  <a:pt x="1524" y="901"/>
                </a:lnTo>
                <a:lnTo>
                  <a:pt x="1524" y="0"/>
                </a:lnTo>
                <a:lnTo>
                  <a:pt x="1285" y="0"/>
                </a:lnTo>
                <a:lnTo>
                  <a:pt x="1285" y="859"/>
                </a:lnTo>
                <a:lnTo>
                  <a:pt x="1282" y="875"/>
                </a:lnTo>
                <a:lnTo>
                  <a:pt x="1273" y="889"/>
                </a:lnTo>
                <a:lnTo>
                  <a:pt x="1260" y="897"/>
                </a:lnTo>
                <a:lnTo>
                  <a:pt x="1244" y="901"/>
                </a:lnTo>
                <a:lnTo>
                  <a:pt x="1240" y="901"/>
                </a:lnTo>
                <a:lnTo>
                  <a:pt x="1239" y="900"/>
                </a:lnTo>
                <a:lnTo>
                  <a:pt x="1233" y="897"/>
                </a:lnTo>
                <a:lnTo>
                  <a:pt x="1232" y="894"/>
                </a:lnTo>
                <a:lnTo>
                  <a:pt x="1229" y="890"/>
                </a:lnTo>
                <a:lnTo>
                  <a:pt x="1227" y="886"/>
                </a:lnTo>
                <a:lnTo>
                  <a:pt x="1227" y="880"/>
                </a:lnTo>
                <a:lnTo>
                  <a:pt x="495" y="100"/>
                </a:lnTo>
                <a:lnTo>
                  <a:pt x="455" y="67"/>
                </a:lnTo>
                <a:lnTo>
                  <a:pt x="412" y="39"/>
                </a:lnTo>
                <a:lnTo>
                  <a:pt x="366" y="18"/>
                </a:lnTo>
                <a:lnTo>
                  <a:pt x="321" y="4"/>
                </a:lnTo>
                <a:lnTo>
                  <a:pt x="273" y="0"/>
                </a:lnTo>
                <a:lnTo>
                  <a:pt x="258" y="0"/>
                </a:lnTo>
                <a:lnTo>
                  <a:pt x="211" y="4"/>
                </a:lnTo>
                <a:lnTo>
                  <a:pt x="167" y="17"/>
                </a:lnTo>
                <a:lnTo>
                  <a:pt x="128" y="36"/>
                </a:lnTo>
                <a:lnTo>
                  <a:pt x="91" y="62"/>
                </a:lnTo>
                <a:lnTo>
                  <a:pt x="60" y="94"/>
                </a:lnTo>
                <a:lnTo>
                  <a:pt x="35" y="129"/>
                </a:lnTo>
                <a:lnTo>
                  <a:pt x="15" y="170"/>
                </a:lnTo>
                <a:lnTo>
                  <a:pt x="4" y="213"/>
                </a:lnTo>
                <a:lnTo>
                  <a:pt x="0" y="258"/>
                </a:lnTo>
                <a:lnTo>
                  <a:pt x="0" y="1160"/>
                </a:lnTo>
                <a:lnTo>
                  <a:pt x="258" y="1160"/>
                </a:lnTo>
                <a:lnTo>
                  <a:pt x="258" y="273"/>
                </a:lnTo>
                <a:lnTo>
                  <a:pt x="259" y="271"/>
                </a:lnTo>
                <a:lnTo>
                  <a:pt x="261" y="266"/>
                </a:lnTo>
                <a:lnTo>
                  <a:pt x="262" y="264"/>
                </a:lnTo>
                <a:lnTo>
                  <a:pt x="265" y="261"/>
                </a:lnTo>
                <a:lnTo>
                  <a:pt x="273" y="258"/>
                </a:lnTo>
                <a:lnTo>
                  <a:pt x="316" y="258"/>
                </a:lnTo>
                <a:lnTo>
                  <a:pt x="1048" y="1060"/>
                </a:lnTo>
                <a:lnTo>
                  <a:pt x="1067" y="1082"/>
                </a:lnTo>
                <a:lnTo>
                  <a:pt x="1089" y="1100"/>
                </a:lnTo>
                <a:lnTo>
                  <a:pt x="1116" y="1116"/>
                </a:lnTo>
                <a:lnTo>
                  <a:pt x="1146" y="1130"/>
                </a:lnTo>
                <a:lnTo>
                  <a:pt x="1178" y="1141"/>
                </a:lnTo>
                <a:lnTo>
                  <a:pt x="1210" y="1150"/>
                </a:lnTo>
                <a:lnTo>
                  <a:pt x="1244" y="1160"/>
                </a:lnTo>
                <a:lnTo>
                  <a:pt x="1285" y="116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16" name="Freeform 51"/>
          <p:cNvSpPr>
            <a:spLocks noEditPoints="1"/>
          </p:cNvSpPr>
          <p:nvPr userDrawn="1"/>
        </p:nvSpPr>
        <p:spPr bwMode="auto">
          <a:xfrm>
            <a:off x="8154988" y="6196013"/>
            <a:ext cx="273050" cy="274637"/>
          </a:xfrm>
          <a:custGeom>
            <a:avLst/>
            <a:gdLst>
              <a:gd name="T0" fmla="*/ 1359 w 1525"/>
              <a:gd name="T1" fmla="*/ 1148 h 1161"/>
              <a:gd name="T2" fmla="*/ 1422 w 1525"/>
              <a:gd name="T3" fmla="*/ 1115 h 1161"/>
              <a:gd name="T4" fmla="*/ 1457 w 1525"/>
              <a:gd name="T5" fmla="*/ 1082 h 1161"/>
              <a:gd name="T6" fmla="*/ 1497 w 1525"/>
              <a:gd name="T7" fmla="*/ 1021 h 1161"/>
              <a:gd name="T8" fmla="*/ 1520 w 1525"/>
              <a:gd name="T9" fmla="*/ 952 h 1161"/>
              <a:gd name="T10" fmla="*/ 1525 w 1525"/>
              <a:gd name="T11" fmla="*/ 0 h 1161"/>
              <a:gd name="T12" fmla="*/ 1284 w 1525"/>
              <a:gd name="T13" fmla="*/ 868 h 1161"/>
              <a:gd name="T14" fmla="*/ 1273 w 1525"/>
              <a:gd name="T15" fmla="*/ 887 h 1161"/>
              <a:gd name="T16" fmla="*/ 1267 w 1525"/>
              <a:gd name="T17" fmla="*/ 893 h 1161"/>
              <a:gd name="T18" fmla="*/ 1244 w 1525"/>
              <a:gd name="T19" fmla="*/ 901 h 1161"/>
              <a:gd name="T20" fmla="*/ 1230 w 1525"/>
              <a:gd name="T21" fmla="*/ 893 h 1161"/>
              <a:gd name="T22" fmla="*/ 1227 w 1525"/>
              <a:gd name="T23" fmla="*/ 880 h 1161"/>
              <a:gd name="T24" fmla="*/ 444 w 1525"/>
              <a:gd name="T25" fmla="*/ 59 h 1161"/>
              <a:gd name="T26" fmla="*/ 361 w 1525"/>
              <a:gd name="T27" fmla="*/ 15 h 1161"/>
              <a:gd name="T28" fmla="*/ 273 w 1525"/>
              <a:gd name="T29" fmla="*/ 0 h 1161"/>
              <a:gd name="T30" fmla="*/ 206 w 1525"/>
              <a:gd name="T31" fmla="*/ 4 h 1161"/>
              <a:gd name="T32" fmla="*/ 135 w 1525"/>
              <a:gd name="T33" fmla="*/ 31 h 1161"/>
              <a:gd name="T34" fmla="*/ 76 w 1525"/>
              <a:gd name="T35" fmla="*/ 77 h 1161"/>
              <a:gd name="T36" fmla="*/ 43 w 1525"/>
              <a:gd name="T37" fmla="*/ 117 h 1161"/>
              <a:gd name="T38" fmla="*/ 11 w 1525"/>
              <a:gd name="T39" fmla="*/ 183 h 1161"/>
              <a:gd name="T40" fmla="*/ 0 w 1525"/>
              <a:gd name="T41" fmla="*/ 1161 h 1161"/>
              <a:gd name="T42" fmla="*/ 259 w 1525"/>
              <a:gd name="T43" fmla="*/ 276 h 1161"/>
              <a:gd name="T44" fmla="*/ 265 w 1525"/>
              <a:gd name="T45" fmla="*/ 262 h 1161"/>
              <a:gd name="T46" fmla="*/ 268 w 1525"/>
              <a:gd name="T47" fmla="*/ 259 h 1161"/>
              <a:gd name="T48" fmla="*/ 1048 w 1525"/>
              <a:gd name="T49" fmla="*/ 1060 h 1161"/>
              <a:gd name="T50" fmla="*/ 1083 w 1525"/>
              <a:gd name="T51" fmla="*/ 1098 h 1161"/>
              <a:gd name="T52" fmla="*/ 1157 w 1525"/>
              <a:gd name="T53" fmla="*/ 1134 h 1161"/>
              <a:gd name="T54" fmla="*/ 1285 w 1525"/>
              <a:gd name="T55" fmla="*/ 1161 h 1161"/>
              <a:gd name="T56" fmla="*/ 1244 w 1525"/>
              <a:gd name="T57" fmla="*/ 1160 h 1161"/>
              <a:gd name="T58" fmla="*/ 1130 w 1525"/>
              <a:gd name="T59" fmla="*/ 1123 h 1161"/>
              <a:gd name="T60" fmla="*/ 1064 w 1525"/>
              <a:gd name="T61" fmla="*/ 1079 h 1161"/>
              <a:gd name="T62" fmla="*/ 1065 w 1525"/>
              <a:gd name="T63" fmla="*/ 1079 h 1161"/>
              <a:gd name="T64" fmla="*/ 316 w 1525"/>
              <a:gd name="T65" fmla="*/ 258 h 1161"/>
              <a:gd name="T66" fmla="*/ 263 w 1525"/>
              <a:gd name="T67" fmla="*/ 261 h 1161"/>
              <a:gd name="T68" fmla="*/ 258 w 1525"/>
              <a:gd name="T69" fmla="*/ 1160 h 1161"/>
              <a:gd name="T70" fmla="*/ 1 w 1525"/>
              <a:gd name="T71" fmla="*/ 233 h 1161"/>
              <a:gd name="T72" fmla="*/ 21 w 1525"/>
              <a:gd name="T73" fmla="*/ 161 h 1161"/>
              <a:gd name="T74" fmla="*/ 59 w 1525"/>
              <a:gd name="T75" fmla="*/ 96 h 1161"/>
              <a:gd name="T76" fmla="*/ 76 w 1525"/>
              <a:gd name="T77" fmla="*/ 77 h 1161"/>
              <a:gd name="T78" fmla="*/ 114 w 1525"/>
              <a:gd name="T79" fmla="*/ 46 h 1161"/>
              <a:gd name="T80" fmla="*/ 182 w 1525"/>
              <a:gd name="T81" fmla="*/ 12 h 1161"/>
              <a:gd name="T82" fmla="*/ 258 w 1525"/>
              <a:gd name="T83" fmla="*/ 1 h 1161"/>
              <a:gd name="T84" fmla="*/ 333 w 1525"/>
              <a:gd name="T85" fmla="*/ 8 h 1161"/>
              <a:gd name="T86" fmla="*/ 417 w 1525"/>
              <a:gd name="T87" fmla="*/ 43 h 1161"/>
              <a:gd name="T88" fmla="*/ 495 w 1525"/>
              <a:gd name="T89" fmla="*/ 101 h 1161"/>
              <a:gd name="T90" fmla="*/ 1227 w 1525"/>
              <a:gd name="T91" fmla="*/ 887 h 1161"/>
              <a:gd name="T92" fmla="*/ 1242 w 1525"/>
              <a:gd name="T93" fmla="*/ 901 h 1161"/>
              <a:gd name="T94" fmla="*/ 1260 w 1525"/>
              <a:gd name="T95" fmla="*/ 899 h 1161"/>
              <a:gd name="T96" fmla="*/ 1274 w 1525"/>
              <a:gd name="T97" fmla="*/ 889 h 1161"/>
              <a:gd name="T98" fmla="*/ 1287 w 1525"/>
              <a:gd name="T99" fmla="*/ 859 h 1161"/>
              <a:gd name="T100" fmla="*/ 1285 w 1525"/>
              <a:gd name="T101" fmla="*/ 1 h 1161"/>
              <a:gd name="T102" fmla="*/ 1524 w 1525"/>
              <a:gd name="T103" fmla="*/ 901 h 1161"/>
              <a:gd name="T104" fmla="*/ 1512 w 1525"/>
              <a:gd name="T105" fmla="*/ 976 h 1161"/>
              <a:gd name="T106" fmla="*/ 1484 w 1525"/>
              <a:gd name="T107" fmla="*/ 1044 h 1161"/>
              <a:gd name="T108" fmla="*/ 1439 w 1525"/>
              <a:gd name="T109" fmla="*/ 1099 h 1161"/>
              <a:gd name="T110" fmla="*/ 1439 w 1525"/>
              <a:gd name="T111" fmla="*/ 1098 h 1161"/>
              <a:gd name="T112" fmla="*/ 1381 w 1525"/>
              <a:gd name="T113" fmla="*/ 1139 h 1161"/>
              <a:gd name="T114" fmla="*/ 1311 w 1525"/>
              <a:gd name="T115" fmla="*/ 1158 h 116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525"/>
              <a:gd name="T175" fmla="*/ 0 h 1161"/>
              <a:gd name="T176" fmla="*/ 1525 w 1525"/>
              <a:gd name="T177" fmla="*/ 1161 h 116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525" h="1161">
                <a:moveTo>
                  <a:pt x="1311" y="1160"/>
                </a:moveTo>
                <a:lnTo>
                  <a:pt x="1335" y="1156"/>
                </a:lnTo>
                <a:lnTo>
                  <a:pt x="1359" y="1148"/>
                </a:lnTo>
                <a:lnTo>
                  <a:pt x="1381" y="1140"/>
                </a:lnTo>
                <a:lnTo>
                  <a:pt x="1402" y="1129"/>
                </a:lnTo>
                <a:lnTo>
                  <a:pt x="1422" y="1115"/>
                </a:lnTo>
                <a:lnTo>
                  <a:pt x="1439" y="1099"/>
                </a:lnTo>
                <a:lnTo>
                  <a:pt x="1441" y="1099"/>
                </a:lnTo>
                <a:lnTo>
                  <a:pt x="1457" y="1082"/>
                </a:lnTo>
                <a:lnTo>
                  <a:pt x="1472" y="1064"/>
                </a:lnTo>
                <a:lnTo>
                  <a:pt x="1486" y="1044"/>
                </a:lnTo>
                <a:lnTo>
                  <a:pt x="1497" y="1021"/>
                </a:lnTo>
                <a:lnTo>
                  <a:pt x="1507" y="1000"/>
                </a:lnTo>
                <a:lnTo>
                  <a:pt x="1514" y="976"/>
                </a:lnTo>
                <a:lnTo>
                  <a:pt x="1520" y="952"/>
                </a:lnTo>
                <a:lnTo>
                  <a:pt x="1524" y="927"/>
                </a:lnTo>
                <a:lnTo>
                  <a:pt x="1525" y="901"/>
                </a:lnTo>
                <a:lnTo>
                  <a:pt x="1525" y="0"/>
                </a:lnTo>
                <a:lnTo>
                  <a:pt x="1285" y="0"/>
                </a:lnTo>
                <a:lnTo>
                  <a:pt x="1285" y="859"/>
                </a:lnTo>
                <a:lnTo>
                  <a:pt x="1284" y="868"/>
                </a:lnTo>
                <a:lnTo>
                  <a:pt x="1281" y="875"/>
                </a:lnTo>
                <a:lnTo>
                  <a:pt x="1273" y="889"/>
                </a:lnTo>
                <a:lnTo>
                  <a:pt x="1273" y="887"/>
                </a:lnTo>
                <a:lnTo>
                  <a:pt x="1273" y="889"/>
                </a:lnTo>
                <a:lnTo>
                  <a:pt x="1273" y="887"/>
                </a:lnTo>
                <a:lnTo>
                  <a:pt x="1267" y="893"/>
                </a:lnTo>
                <a:lnTo>
                  <a:pt x="1260" y="897"/>
                </a:lnTo>
                <a:lnTo>
                  <a:pt x="1253" y="900"/>
                </a:lnTo>
                <a:lnTo>
                  <a:pt x="1244" y="901"/>
                </a:lnTo>
                <a:lnTo>
                  <a:pt x="1242" y="900"/>
                </a:lnTo>
                <a:lnTo>
                  <a:pt x="1236" y="899"/>
                </a:lnTo>
                <a:lnTo>
                  <a:pt x="1230" y="893"/>
                </a:lnTo>
                <a:lnTo>
                  <a:pt x="1229" y="887"/>
                </a:lnTo>
                <a:lnTo>
                  <a:pt x="1229" y="880"/>
                </a:lnTo>
                <a:lnTo>
                  <a:pt x="1227" y="880"/>
                </a:lnTo>
                <a:lnTo>
                  <a:pt x="495" y="100"/>
                </a:lnTo>
                <a:lnTo>
                  <a:pt x="471" y="79"/>
                </a:lnTo>
                <a:lnTo>
                  <a:pt x="444" y="59"/>
                </a:lnTo>
                <a:lnTo>
                  <a:pt x="417" y="42"/>
                </a:lnTo>
                <a:lnTo>
                  <a:pt x="390" y="28"/>
                </a:lnTo>
                <a:lnTo>
                  <a:pt x="361" y="15"/>
                </a:lnTo>
                <a:lnTo>
                  <a:pt x="333" y="7"/>
                </a:lnTo>
                <a:lnTo>
                  <a:pt x="303" y="1"/>
                </a:lnTo>
                <a:lnTo>
                  <a:pt x="273" y="0"/>
                </a:lnTo>
                <a:lnTo>
                  <a:pt x="258" y="0"/>
                </a:lnTo>
                <a:lnTo>
                  <a:pt x="231" y="1"/>
                </a:lnTo>
                <a:lnTo>
                  <a:pt x="206" y="4"/>
                </a:lnTo>
                <a:lnTo>
                  <a:pt x="182" y="11"/>
                </a:lnTo>
                <a:lnTo>
                  <a:pt x="158" y="19"/>
                </a:lnTo>
                <a:lnTo>
                  <a:pt x="135" y="31"/>
                </a:lnTo>
                <a:lnTo>
                  <a:pt x="114" y="45"/>
                </a:lnTo>
                <a:lnTo>
                  <a:pt x="94" y="60"/>
                </a:lnTo>
                <a:lnTo>
                  <a:pt x="76" y="77"/>
                </a:lnTo>
                <a:lnTo>
                  <a:pt x="74" y="77"/>
                </a:lnTo>
                <a:lnTo>
                  <a:pt x="57" y="96"/>
                </a:lnTo>
                <a:lnTo>
                  <a:pt x="43" y="117"/>
                </a:lnTo>
                <a:lnTo>
                  <a:pt x="31" y="138"/>
                </a:lnTo>
                <a:lnTo>
                  <a:pt x="19" y="161"/>
                </a:lnTo>
                <a:lnTo>
                  <a:pt x="11" y="183"/>
                </a:lnTo>
                <a:lnTo>
                  <a:pt x="4" y="207"/>
                </a:lnTo>
                <a:lnTo>
                  <a:pt x="0" y="233"/>
                </a:lnTo>
                <a:lnTo>
                  <a:pt x="0" y="1161"/>
                </a:lnTo>
                <a:lnTo>
                  <a:pt x="258" y="1161"/>
                </a:lnTo>
                <a:lnTo>
                  <a:pt x="259" y="1160"/>
                </a:lnTo>
                <a:lnTo>
                  <a:pt x="259" y="276"/>
                </a:lnTo>
                <a:lnTo>
                  <a:pt x="261" y="269"/>
                </a:lnTo>
                <a:lnTo>
                  <a:pt x="265" y="261"/>
                </a:lnTo>
                <a:lnTo>
                  <a:pt x="265" y="262"/>
                </a:lnTo>
                <a:lnTo>
                  <a:pt x="265" y="261"/>
                </a:lnTo>
                <a:lnTo>
                  <a:pt x="265" y="262"/>
                </a:lnTo>
                <a:lnTo>
                  <a:pt x="268" y="259"/>
                </a:lnTo>
                <a:lnTo>
                  <a:pt x="316" y="259"/>
                </a:lnTo>
                <a:lnTo>
                  <a:pt x="1048" y="1061"/>
                </a:lnTo>
                <a:lnTo>
                  <a:pt x="1048" y="1060"/>
                </a:lnTo>
                <a:lnTo>
                  <a:pt x="1064" y="1079"/>
                </a:lnTo>
                <a:lnTo>
                  <a:pt x="1064" y="1081"/>
                </a:lnTo>
                <a:lnTo>
                  <a:pt x="1083" y="1098"/>
                </a:lnTo>
                <a:lnTo>
                  <a:pt x="1106" y="1112"/>
                </a:lnTo>
                <a:lnTo>
                  <a:pt x="1130" y="1124"/>
                </a:lnTo>
                <a:lnTo>
                  <a:pt x="1157" y="1134"/>
                </a:lnTo>
                <a:lnTo>
                  <a:pt x="1185" y="1144"/>
                </a:lnTo>
                <a:lnTo>
                  <a:pt x="1244" y="1161"/>
                </a:lnTo>
                <a:lnTo>
                  <a:pt x="1285" y="1161"/>
                </a:lnTo>
                <a:lnTo>
                  <a:pt x="1311" y="1160"/>
                </a:lnTo>
                <a:close/>
                <a:moveTo>
                  <a:pt x="1285" y="1160"/>
                </a:moveTo>
                <a:lnTo>
                  <a:pt x="1244" y="1160"/>
                </a:lnTo>
                <a:lnTo>
                  <a:pt x="1185" y="1143"/>
                </a:lnTo>
                <a:lnTo>
                  <a:pt x="1157" y="1133"/>
                </a:lnTo>
                <a:lnTo>
                  <a:pt x="1130" y="1123"/>
                </a:lnTo>
                <a:lnTo>
                  <a:pt x="1106" y="1110"/>
                </a:lnTo>
                <a:lnTo>
                  <a:pt x="1083" y="1096"/>
                </a:lnTo>
                <a:lnTo>
                  <a:pt x="1064" y="1079"/>
                </a:lnTo>
                <a:lnTo>
                  <a:pt x="1065" y="1079"/>
                </a:lnTo>
                <a:lnTo>
                  <a:pt x="1064" y="1079"/>
                </a:lnTo>
                <a:lnTo>
                  <a:pt x="1065" y="1079"/>
                </a:lnTo>
                <a:lnTo>
                  <a:pt x="1050" y="1060"/>
                </a:lnTo>
                <a:lnTo>
                  <a:pt x="1048" y="1060"/>
                </a:lnTo>
                <a:lnTo>
                  <a:pt x="316" y="258"/>
                </a:lnTo>
                <a:lnTo>
                  <a:pt x="268" y="258"/>
                </a:lnTo>
                <a:lnTo>
                  <a:pt x="265" y="261"/>
                </a:lnTo>
                <a:lnTo>
                  <a:pt x="263" y="261"/>
                </a:lnTo>
                <a:lnTo>
                  <a:pt x="259" y="269"/>
                </a:lnTo>
                <a:lnTo>
                  <a:pt x="258" y="276"/>
                </a:lnTo>
                <a:lnTo>
                  <a:pt x="258" y="1160"/>
                </a:lnTo>
                <a:lnTo>
                  <a:pt x="0" y="1160"/>
                </a:lnTo>
                <a:lnTo>
                  <a:pt x="1" y="1160"/>
                </a:lnTo>
                <a:lnTo>
                  <a:pt x="1" y="233"/>
                </a:lnTo>
                <a:lnTo>
                  <a:pt x="5" y="207"/>
                </a:lnTo>
                <a:lnTo>
                  <a:pt x="12" y="183"/>
                </a:lnTo>
                <a:lnTo>
                  <a:pt x="21" y="161"/>
                </a:lnTo>
                <a:lnTo>
                  <a:pt x="32" y="138"/>
                </a:lnTo>
                <a:lnTo>
                  <a:pt x="45" y="117"/>
                </a:lnTo>
                <a:lnTo>
                  <a:pt x="59" y="96"/>
                </a:lnTo>
                <a:lnTo>
                  <a:pt x="76" y="77"/>
                </a:lnTo>
                <a:lnTo>
                  <a:pt x="76" y="79"/>
                </a:lnTo>
                <a:lnTo>
                  <a:pt x="76" y="77"/>
                </a:lnTo>
                <a:lnTo>
                  <a:pt x="76" y="79"/>
                </a:lnTo>
                <a:lnTo>
                  <a:pt x="94" y="62"/>
                </a:lnTo>
                <a:lnTo>
                  <a:pt x="114" y="46"/>
                </a:lnTo>
                <a:lnTo>
                  <a:pt x="135" y="32"/>
                </a:lnTo>
                <a:lnTo>
                  <a:pt x="158" y="21"/>
                </a:lnTo>
                <a:lnTo>
                  <a:pt x="182" y="12"/>
                </a:lnTo>
                <a:lnTo>
                  <a:pt x="206" y="5"/>
                </a:lnTo>
                <a:lnTo>
                  <a:pt x="231" y="2"/>
                </a:lnTo>
                <a:lnTo>
                  <a:pt x="258" y="1"/>
                </a:lnTo>
                <a:lnTo>
                  <a:pt x="273" y="1"/>
                </a:lnTo>
                <a:lnTo>
                  <a:pt x="303" y="2"/>
                </a:lnTo>
                <a:lnTo>
                  <a:pt x="333" y="8"/>
                </a:lnTo>
                <a:lnTo>
                  <a:pt x="361" y="17"/>
                </a:lnTo>
                <a:lnTo>
                  <a:pt x="390" y="29"/>
                </a:lnTo>
                <a:lnTo>
                  <a:pt x="417" y="43"/>
                </a:lnTo>
                <a:lnTo>
                  <a:pt x="444" y="60"/>
                </a:lnTo>
                <a:lnTo>
                  <a:pt x="471" y="80"/>
                </a:lnTo>
                <a:lnTo>
                  <a:pt x="495" y="101"/>
                </a:lnTo>
                <a:lnTo>
                  <a:pt x="1227" y="882"/>
                </a:lnTo>
                <a:lnTo>
                  <a:pt x="1227" y="880"/>
                </a:lnTo>
                <a:lnTo>
                  <a:pt x="1227" y="887"/>
                </a:lnTo>
                <a:lnTo>
                  <a:pt x="1229" y="893"/>
                </a:lnTo>
                <a:lnTo>
                  <a:pt x="1236" y="900"/>
                </a:lnTo>
                <a:lnTo>
                  <a:pt x="1242" y="901"/>
                </a:lnTo>
                <a:lnTo>
                  <a:pt x="1244" y="903"/>
                </a:lnTo>
                <a:lnTo>
                  <a:pt x="1253" y="901"/>
                </a:lnTo>
                <a:lnTo>
                  <a:pt x="1260" y="899"/>
                </a:lnTo>
                <a:lnTo>
                  <a:pt x="1267" y="894"/>
                </a:lnTo>
                <a:lnTo>
                  <a:pt x="1273" y="889"/>
                </a:lnTo>
                <a:lnTo>
                  <a:pt x="1274" y="889"/>
                </a:lnTo>
                <a:lnTo>
                  <a:pt x="1282" y="875"/>
                </a:lnTo>
                <a:lnTo>
                  <a:pt x="1285" y="868"/>
                </a:lnTo>
                <a:lnTo>
                  <a:pt x="1287" y="859"/>
                </a:lnTo>
                <a:lnTo>
                  <a:pt x="1287" y="0"/>
                </a:lnTo>
                <a:lnTo>
                  <a:pt x="1285" y="0"/>
                </a:lnTo>
                <a:lnTo>
                  <a:pt x="1285" y="1"/>
                </a:lnTo>
                <a:lnTo>
                  <a:pt x="1524" y="1"/>
                </a:lnTo>
                <a:lnTo>
                  <a:pt x="1524" y="0"/>
                </a:lnTo>
                <a:lnTo>
                  <a:pt x="1524" y="901"/>
                </a:lnTo>
                <a:lnTo>
                  <a:pt x="1522" y="927"/>
                </a:lnTo>
                <a:lnTo>
                  <a:pt x="1518" y="952"/>
                </a:lnTo>
                <a:lnTo>
                  <a:pt x="1512" y="976"/>
                </a:lnTo>
                <a:lnTo>
                  <a:pt x="1505" y="1000"/>
                </a:lnTo>
                <a:lnTo>
                  <a:pt x="1496" y="1021"/>
                </a:lnTo>
                <a:lnTo>
                  <a:pt x="1484" y="1044"/>
                </a:lnTo>
                <a:lnTo>
                  <a:pt x="1470" y="1064"/>
                </a:lnTo>
                <a:lnTo>
                  <a:pt x="1456" y="1082"/>
                </a:lnTo>
                <a:lnTo>
                  <a:pt x="1439" y="1099"/>
                </a:lnTo>
                <a:lnTo>
                  <a:pt x="1439" y="1098"/>
                </a:lnTo>
                <a:lnTo>
                  <a:pt x="1439" y="1099"/>
                </a:lnTo>
                <a:lnTo>
                  <a:pt x="1439" y="1098"/>
                </a:lnTo>
                <a:lnTo>
                  <a:pt x="1422" y="1113"/>
                </a:lnTo>
                <a:lnTo>
                  <a:pt x="1402" y="1127"/>
                </a:lnTo>
                <a:lnTo>
                  <a:pt x="1381" y="1139"/>
                </a:lnTo>
                <a:lnTo>
                  <a:pt x="1359" y="1147"/>
                </a:lnTo>
                <a:lnTo>
                  <a:pt x="1335" y="1154"/>
                </a:lnTo>
                <a:lnTo>
                  <a:pt x="1311" y="1158"/>
                </a:lnTo>
                <a:lnTo>
                  <a:pt x="1285" y="116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17" name="Freeform 52"/>
          <p:cNvSpPr>
            <a:spLocks/>
          </p:cNvSpPr>
          <p:nvPr userDrawn="1"/>
        </p:nvSpPr>
        <p:spPr bwMode="auto">
          <a:xfrm>
            <a:off x="8455026" y="6206962"/>
            <a:ext cx="479425" cy="274637"/>
          </a:xfrm>
          <a:custGeom>
            <a:avLst/>
            <a:gdLst>
              <a:gd name="T0" fmla="*/ 1444 w 2673"/>
              <a:gd name="T1" fmla="*/ 701 h 1160"/>
              <a:gd name="T2" fmla="*/ 1483 w 2673"/>
              <a:gd name="T3" fmla="*/ 712 h 1160"/>
              <a:gd name="T4" fmla="*/ 1511 w 2673"/>
              <a:gd name="T5" fmla="*/ 748 h 1160"/>
              <a:gd name="T6" fmla="*/ 1523 w 2673"/>
              <a:gd name="T7" fmla="*/ 801 h 1160"/>
              <a:gd name="T8" fmla="*/ 1511 w 2673"/>
              <a:gd name="T9" fmla="*/ 854 h 1160"/>
              <a:gd name="T10" fmla="*/ 1483 w 2673"/>
              <a:gd name="T11" fmla="*/ 889 h 1160"/>
              <a:gd name="T12" fmla="*/ 1444 w 2673"/>
              <a:gd name="T13" fmla="*/ 901 h 1160"/>
              <a:gd name="T14" fmla="*/ 275 w 2673"/>
              <a:gd name="T15" fmla="*/ 899 h 1160"/>
              <a:gd name="T16" fmla="*/ 247 w 2673"/>
              <a:gd name="T17" fmla="*/ 879 h 1160"/>
              <a:gd name="T18" fmla="*/ 237 w 2673"/>
              <a:gd name="T19" fmla="*/ 838 h 1160"/>
              <a:gd name="T20" fmla="*/ 0 w 2673"/>
              <a:gd name="T21" fmla="*/ 0 h 1160"/>
              <a:gd name="T22" fmla="*/ 3 w 2673"/>
              <a:gd name="T23" fmla="*/ 866 h 1160"/>
              <a:gd name="T24" fmla="*/ 28 w 2673"/>
              <a:gd name="T25" fmla="*/ 959 h 1160"/>
              <a:gd name="T26" fmla="*/ 76 w 2673"/>
              <a:gd name="T27" fmla="*/ 1040 h 1160"/>
              <a:gd name="T28" fmla="*/ 142 w 2673"/>
              <a:gd name="T29" fmla="*/ 1103 h 1160"/>
              <a:gd name="T30" fmla="*/ 223 w 2673"/>
              <a:gd name="T31" fmla="*/ 1144 h 1160"/>
              <a:gd name="T32" fmla="*/ 316 w 2673"/>
              <a:gd name="T33" fmla="*/ 1160 h 1160"/>
              <a:gd name="T34" fmla="*/ 1513 w 2673"/>
              <a:gd name="T35" fmla="*/ 1156 h 1160"/>
              <a:gd name="T36" fmla="*/ 1600 w 2673"/>
              <a:gd name="T37" fmla="*/ 1127 h 1160"/>
              <a:gd name="T38" fmla="*/ 1674 w 2673"/>
              <a:gd name="T39" fmla="*/ 1074 h 1160"/>
              <a:gd name="T40" fmla="*/ 1732 w 2673"/>
              <a:gd name="T41" fmla="*/ 1002 h 1160"/>
              <a:gd name="T42" fmla="*/ 1768 w 2673"/>
              <a:gd name="T43" fmla="*/ 914 h 1160"/>
              <a:gd name="T44" fmla="*/ 1781 w 2673"/>
              <a:gd name="T45" fmla="*/ 817 h 1160"/>
              <a:gd name="T46" fmla="*/ 1777 w 2673"/>
              <a:gd name="T47" fmla="*/ 732 h 1160"/>
              <a:gd name="T48" fmla="*/ 1749 w 2673"/>
              <a:gd name="T49" fmla="*/ 643 h 1160"/>
              <a:gd name="T50" fmla="*/ 1698 w 2673"/>
              <a:gd name="T51" fmla="*/ 568 h 1160"/>
              <a:gd name="T52" fmla="*/ 1630 w 2673"/>
              <a:gd name="T53" fmla="*/ 509 h 1160"/>
              <a:gd name="T54" fmla="*/ 1550 w 2673"/>
              <a:gd name="T55" fmla="*/ 472 h 1160"/>
              <a:gd name="T56" fmla="*/ 1465 w 2673"/>
              <a:gd name="T57" fmla="*/ 458 h 1160"/>
              <a:gd name="T58" fmla="*/ 706 w 2673"/>
              <a:gd name="T59" fmla="*/ 454 h 1160"/>
              <a:gd name="T60" fmla="*/ 667 w 2673"/>
              <a:gd name="T61" fmla="*/ 437 h 1160"/>
              <a:gd name="T62" fmla="*/ 645 w 2673"/>
              <a:gd name="T63" fmla="*/ 409 h 1160"/>
              <a:gd name="T64" fmla="*/ 635 w 2673"/>
              <a:gd name="T65" fmla="*/ 376 h 1160"/>
              <a:gd name="T66" fmla="*/ 632 w 2673"/>
              <a:gd name="T67" fmla="*/ 337 h 1160"/>
              <a:gd name="T68" fmla="*/ 645 w 2673"/>
              <a:gd name="T69" fmla="*/ 300 h 1160"/>
              <a:gd name="T70" fmla="*/ 680 w 2673"/>
              <a:gd name="T71" fmla="*/ 271 h 1160"/>
              <a:gd name="T72" fmla="*/ 732 w 2673"/>
              <a:gd name="T73" fmla="*/ 258 h 1160"/>
              <a:gd name="T74" fmla="*/ 1940 w 2673"/>
              <a:gd name="T75" fmla="*/ 1160 h 1160"/>
              <a:gd name="T76" fmla="*/ 2178 w 2673"/>
              <a:gd name="T77" fmla="*/ 258 h 1160"/>
              <a:gd name="T78" fmla="*/ 2673 w 2673"/>
              <a:gd name="T79" fmla="*/ 0 h 1160"/>
              <a:gd name="T80" fmla="*/ 648 w 2673"/>
              <a:gd name="T81" fmla="*/ 4 h 1160"/>
              <a:gd name="T82" fmla="*/ 560 w 2673"/>
              <a:gd name="T83" fmla="*/ 32 h 1160"/>
              <a:gd name="T84" fmla="*/ 487 w 2673"/>
              <a:gd name="T85" fmla="*/ 83 h 1160"/>
              <a:gd name="T86" fmla="*/ 429 w 2673"/>
              <a:gd name="T87" fmla="*/ 152 h 1160"/>
              <a:gd name="T88" fmla="*/ 392 w 2673"/>
              <a:gd name="T89" fmla="*/ 234 h 1160"/>
              <a:gd name="T90" fmla="*/ 380 w 2673"/>
              <a:gd name="T91" fmla="*/ 321 h 1160"/>
              <a:gd name="T92" fmla="*/ 384 w 2673"/>
              <a:gd name="T93" fmla="*/ 432 h 1160"/>
              <a:gd name="T94" fmla="*/ 413 w 2673"/>
              <a:gd name="T95" fmla="*/ 527 h 1160"/>
              <a:gd name="T96" fmla="*/ 470 w 2673"/>
              <a:gd name="T97" fmla="*/ 608 h 1160"/>
              <a:gd name="T98" fmla="*/ 549 w 2673"/>
              <a:gd name="T99" fmla="*/ 666 h 1160"/>
              <a:gd name="T100" fmla="*/ 643 w 2673"/>
              <a:gd name="T101" fmla="*/ 697 h 11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673"/>
              <a:gd name="T154" fmla="*/ 0 h 1160"/>
              <a:gd name="T155" fmla="*/ 2673 w 2673"/>
              <a:gd name="T156" fmla="*/ 1160 h 11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673" h="1160">
                <a:moveTo>
                  <a:pt x="696" y="701"/>
                </a:moveTo>
                <a:lnTo>
                  <a:pt x="1444" y="701"/>
                </a:lnTo>
                <a:lnTo>
                  <a:pt x="1465" y="704"/>
                </a:lnTo>
                <a:lnTo>
                  <a:pt x="1483" y="712"/>
                </a:lnTo>
                <a:lnTo>
                  <a:pt x="1499" y="728"/>
                </a:lnTo>
                <a:lnTo>
                  <a:pt x="1511" y="748"/>
                </a:lnTo>
                <a:lnTo>
                  <a:pt x="1520" y="772"/>
                </a:lnTo>
                <a:lnTo>
                  <a:pt x="1523" y="801"/>
                </a:lnTo>
                <a:lnTo>
                  <a:pt x="1520" y="828"/>
                </a:lnTo>
                <a:lnTo>
                  <a:pt x="1511" y="854"/>
                </a:lnTo>
                <a:lnTo>
                  <a:pt x="1499" y="873"/>
                </a:lnTo>
                <a:lnTo>
                  <a:pt x="1483" y="889"/>
                </a:lnTo>
                <a:lnTo>
                  <a:pt x="1465" y="899"/>
                </a:lnTo>
                <a:lnTo>
                  <a:pt x="1444" y="901"/>
                </a:lnTo>
                <a:lnTo>
                  <a:pt x="295" y="901"/>
                </a:lnTo>
                <a:lnTo>
                  <a:pt x="275" y="899"/>
                </a:lnTo>
                <a:lnTo>
                  <a:pt x="258" y="892"/>
                </a:lnTo>
                <a:lnTo>
                  <a:pt x="247" y="879"/>
                </a:lnTo>
                <a:lnTo>
                  <a:pt x="240" y="861"/>
                </a:lnTo>
                <a:lnTo>
                  <a:pt x="237" y="838"/>
                </a:lnTo>
                <a:lnTo>
                  <a:pt x="237" y="0"/>
                </a:lnTo>
                <a:lnTo>
                  <a:pt x="0" y="0"/>
                </a:lnTo>
                <a:lnTo>
                  <a:pt x="0" y="817"/>
                </a:lnTo>
                <a:lnTo>
                  <a:pt x="3" y="866"/>
                </a:lnTo>
                <a:lnTo>
                  <a:pt x="13" y="914"/>
                </a:lnTo>
                <a:lnTo>
                  <a:pt x="28" y="959"/>
                </a:lnTo>
                <a:lnTo>
                  <a:pt x="49" y="1002"/>
                </a:lnTo>
                <a:lnTo>
                  <a:pt x="76" y="1040"/>
                </a:lnTo>
                <a:lnTo>
                  <a:pt x="107" y="1074"/>
                </a:lnTo>
                <a:lnTo>
                  <a:pt x="142" y="1103"/>
                </a:lnTo>
                <a:lnTo>
                  <a:pt x="181" y="1127"/>
                </a:lnTo>
                <a:lnTo>
                  <a:pt x="223" y="1144"/>
                </a:lnTo>
                <a:lnTo>
                  <a:pt x="268" y="1156"/>
                </a:lnTo>
                <a:lnTo>
                  <a:pt x="316" y="1160"/>
                </a:lnTo>
                <a:lnTo>
                  <a:pt x="1465" y="1160"/>
                </a:lnTo>
                <a:lnTo>
                  <a:pt x="1513" y="1156"/>
                </a:lnTo>
                <a:lnTo>
                  <a:pt x="1558" y="1144"/>
                </a:lnTo>
                <a:lnTo>
                  <a:pt x="1600" y="1127"/>
                </a:lnTo>
                <a:lnTo>
                  <a:pt x="1638" y="1103"/>
                </a:lnTo>
                <a:lnTo>
                  <a:pt x="1674" y="1074"/>
                </a:lnTo>
                <a:lnTo>
                  <a:pt x="1705" y="1040"/>
                </a:lnTo>
                <a:lnTo>
                  <a:pt x="1732" y="1002"/>
                </a:lnTo>
                <a:lnTo>
                  <a:pt x="1753" y="959"/>
                </a:lnTo>
                <a:lnTo>
                  <a:pt x="1768" y="914"/>
                </a:lnTo>
                <a:lnTo>
                  <a:pt x="1778" y="866"/>
                </a:lnTo>
                <a:lnTo>
                  <a:pt x="1781" y="817"/>
                </a:lnTo>
                <a:lnTo>
                  <a:pt x="1781" y="780"/>
                </a:lnTo>
                <a:lnTo>
                  <a:pt x="1777" y="732"/>
                </a:lnTo>
                <a:lnTo>
                  <a:pt x="1767" y="687"/>
                </a:lnTo>
                <a:lnTo>
                  <a:pt x="1749" y="643"/>
                </a:lnTo>
                <a:lnTo>
                  <a:pt x="1726" y="604"/>
                </a:lnTo>
                <a:lnTo>
                  <a:pt x="1698" y="568"/>
                </a:lnTo>
                <a:lnTo>
                  <a:pt x="1665" y="537"/>
                </a:lnTo>
                <a:lnTo>
                  <a:pt x="1630" y="509"/>
                </a:lnTo>
                <a:lnTo>
                  <a:pt x="1590" y="488"/>
                </a:lnTo>
                <a:lnTo>
                  <a:pt x="1550" y="472"/>
                </a:lnTo>
                <a:lnTo>
                  <a:pt x="1507" y="461"/>
                </a:lnTo>
                <a:lnTo>
                  <a:pt x="1465" y="458"/>
                </a:lnTo>
                <a:lnTo>
                  <a:pt x="732" y="458"/>
                </a:lnTo>
                <a:lnTo>
                  <a:pt x="706" y="454"/>
                </a:lnTo>
                <a:lnTo>
                  <a:pt x="684" y="447"/>
                </a:lnTo>
                <a:lnTo>
                  <a:pt x="667" y="437"/>
                </a:lnTo>
                <a:lnTo>
                  <a:pt x="655" y="424"/>
                </a:lnTo>
                <a:lnTo>
                  <a:pt x="645" y="409"/>
                </a:lnTo>
                <a:lnTo>
                  <a:pt x="639" y="393"/>
                </a:lnTo>
                <a:lnTo>
                  <a:pt x="635" y="376"/>
                </a:lnTo>
                <a:lnTo>
                  <a:pt x="632" y="358"/>
                </a:lnTo>
                <a:lnTo>
                  <a:pt x="632" y="337"/>
                </a:lnTo>
                <a:lnTo>
                  <a:pt x="635" y="319"/>
                </a:lnTo>
                <a:lnTo>
                  <a:pt x="645" y="300"/>
                </a:lnTo>
                <a:lnTo>
                  <a:pt x="660" y="283"/>
                </a:lnTo>
                <a:lnTo>
                  <a:pt x="680" y="271"/>
                </a:lnTo>
                <a:lnTo>
                  <a:pt x="706" y="261"/>
                </a:lnTo>
                <a:lnTo>
                  <a:pt x="732" y="258"/>
                </a:lnTo>
                <a:lnTo>
                  <a:pt x="1940" y="258"/>
                </a:lnTo>
                <a:lnTo>
                  <a:pt x="1940" y="1160"/>
                </a:lnTo>
                <a:lnTo>
                  <a:pt x="2178" y="1160"/>
                </a:lnTo>
                <a:lnTo>
                  <a:pt x="2178" y="258"/>
                </a:lnTo>
                <a:lnTo>
                  <a:pt x="2673" y="258"/>
                </a:lnTo>
                <a:lnTo>
                  <a:pt x="2673" y="0"/>
                </a:lnTo>
                <a:lnTo>
                  <a:pt x="696" y="0"/>
                </a:lnTo>
                <a:lnTo>
                  <a:pt x="648" y="4"/>
                </a:lnTo>
                <a:lnTo>
                  <a:pt x="602" y="14"/>
                </a:lnTo>
                <a:lnTo>
                  <a:pt x="560" y="32"/>
                </a:lnTo>
                <a:lnTo>
                  <a:pt x="522" y="55"/>
                </a:lnTo>
                <a:lnTo>
                  <a:pt x="487" y="83"/>
                </a:lnTo>
                <a:lnTo>
                  <a:pt x="456" y="115"/>
                </a:lnTo>
                <a:lnTo>
                  <a:pt x="429" y="152"/>
                </a:lnTo>
                <a:lnTo>
                  <a:pt x="408" y="192"/>
                </a:lnTo>
                <a:lnTo>
                  <a:pt x="392" y="234"/>
                </a:lnTo>
                <a:lnTo>
                  <a:pt x="382" y="278"/>
                </a:lnTo>
                <a:lnTo>
                  <a:pt x="380" y="321"/>
                </a:lnTo>
                <a:lnTo>
                  <a:pt x="380" y="379"/>
                </a:lnTo>
                <a:lnTo>
                  <a:pt x="384" y="432"/>
                </a:lnTo>
                <a:lnTo>
                  <a:pt x="395" y="481"/>
                </a:lnTo>
                <a:lnTo>
                  <a:pt x="413" y="527"/>
                </a:lnTo>
                <a:lnTo>
                  <a:pt x="439" y="570"/>
                </a:lnTo>
                <a:lnTo>
                  <a:pt x="470" y="608"/>
                </a:lnTo>
                <a:lnTo>
                  <a:pt x="507" y="639"/>
                </a:lnTo>
                <a:lnTo>
                  <a:pt x="549" y="666"/>
                </a:lnTo>
                <a:lnTo>
                  <a:pt x="594" y="684"/>
                </a:lnTo>
                <a:lnTo>
                  <a:pt x="643" y="697"/>
                </a:lnTo>
                <a:lnTo>
                  <a:pt x="696" y="701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18" name="Freeform 53"/>
          <p:cNvSpPr>
            <a:spLocks noEditPoints="1"/>
          </p:cNvSpPr>
          <p:nvPr userDrawn="1"/>
        </p:nvSpPr>
        <p:spPr bwMode="auto">
          <a:xfrm>
            <a:off x="8455025" y="6196013"/>
            <a:ext cx="479425" cy="274637"/>
          </a:xfrm>
          <a:custGeom>
            <a:avLst/>
            <a:gdLst>
              <a:gd name="T0" fmla="*/ 1509 w 2674"/>
              <a:gd name="T1" fmla="*/ 742 h 1161"/>
              <a:gd name="T2" fmla="*/ 1509 w 2674"/>
              <a:gd name="T3" fmla="*/ 859 h 1161"/>
              <a:gd name="T4" fmla="*/ 1473 w 2674"/>
              <a:gd name="T5" fmla="*/ 893 h 1161"/>
              <a:gd name="T6" fmla="*/ 261 w 2674"/>
              <a:gd name="T7" fmla="*/ 892 h 1161"/>
              <a:gd name="T8" fmla="*/ 238 w 2674"/>
              <a:gd name="T9" fmla="*/ 854 h 1161"/>
              <a:gd name="T10" fmla="*/ 13 w 2674"/>
              <a:gd name="T11" fmla="*/ 917 h 1161"/>
              <a:gd name="T12" fmla="*/ 113 w 2674"/>
              <a:gd name="T13" fmla="*/ 1081 h 1161"/>
              <a:gd name="T14" fmla="*/ 284 w 2674"/>
              <a:gd name="T15" fmla="*/ 1158 h 1161"/>
              <a:gd name="T16" fmla="*/ 1590 w 2674"/>
              <a:gd name="T17" fmla="*/ 1133 h 1161"/>
              <a:gd name="T18" fmla="*/ 1729 w 2674"/>
              <a:gd name="T19" fmla="*/ 1006 h 1161"/>
              <a:gd name="T20" fmla="*/ 1782 w 2674"/>
              <a:gd name="T21" fmla="*/ 817 h 1161"/>
              <a:gd name="T22" fmla="*/ 1740 w 2674"/>
              <a:gd name="T23" fmla="*/ 626 h 1161"/>
              <a:gd name="T24" fmla="*/ 1634 w 2674"/>
              <a:gd name="T25" fmla="*/ 512 h 1161"/>
              <a:gd name="T26" fmla="*/ 1465 w 2674"/>
              <a:gd name="T27" fmla="*/ 458 h 1161"/>
              <a:gd name="T28" fmla="*/ 655 w 2674"/>
              <a:gd name="T29" fmla="*/ 423 h 1161"/>
              <a:gd name="T30" fmla="*/ 646 w 2674"/>
              <a:gd name="T31" fmla="*/ 409 h 1161"/>
              <a:gd name="T32" fmla="*/ 641 w 2674"/>
              <a:gd name="T33" fmla="*/ 309 h 1161"/>
              <a:gd name="T34" fmla="*/ 660 w 2674"/>
              <a:gd name="T35" fmla="*/ 283 h 1161"/>
              <a:gd name="T36" fmla="*/ 1940 w 2674"/>
              <a:gd name="T37" fmla="*/ 259 h 1161"/>
              <a:gd name="T38" fmla="*/ 2178 w 2674"/>
              <a:gd name="T39" fmla="*/ 258 h 1161"/>
              <a:gd name="T40" fmla="*/ 663 w 2674"/>
              <a:gd name="T41" fmla="*/ 1 h 1161"/>
              <a:gd name="T42" fmla="*/ 492 w 2674"/>
              <a:gd name="T43" fmla="*/ 77 h 1161"/>
              <a:gd name="T44" fmla="*/ 404 w 2674"/>
              <a:gd name="T45" fmla="*/ 201 h 1161"/>
              <a:gd name="T46" fmla="*/ 381 w 2674"/>
              <a:gd name="T47" fmla="*/ 413 h 1161"/>
              <a:gd name="T48" fmla="*/ 450 w 2674"/>
              <a:gd name="T49" fmla="*/ 585 h 1161"/>
              <a:gd name="T50" fmla="*/ 600 w 2674"/>
              <a:gd name="T51" fmla="*/ 687 h 1161"/>
              <a:gd name="T52" fmla="*/ 663 w 2674"/>
              <a:gd name="T53" fmla="*/ 698 h 1161"/>
              <a:gd name="T54" fmla="*/ 492 w 2674"/>
              <a:gd name="T55" fmla="*/ 628 h 1161"/>
              <a:gd name="T56" fmla="*/ 471 w 2674"/>
              <a:gd name="T57" fmla="*/ 608 h 1161"/>
              <a:gd name="T58" fmla="*/ 387 w 2674"/>
              <a:gd name="T59" fmla="*/ 444 h 1161"/>
              <a:gd name="T60" fmla="*/ 394 w 2674"/>
              <a:gd name="T61" fmla="*/ 231 h 1161"/>
              <a:gd name="T62" fmla="*/ 470 w 2674"/>
              <a:gd name="T63" fmla="*/ 100 h 1161"/>
              <a:gd name="T64" fmla="*/ 570 w 2674"/>
              <a:gd name="T65" fmla="*/ 28 h 1161"/>
              <a:gd name="T66" fmla="*/ 2673 w 2674"/>
              <a:gd name="T67" fmla="*/ 0 h 1161"/>
              <a:gd name="T68" fmla="*/ 1942 w 2674"/>
              <a:gd name="T69" fmla="*/ 258 h 1161"/>
              <a:gd name="T70" fmla="*/ 648 w 2674"/>
              <a:gd name="T71" fmla="*/ 296 h 1161"/>
              <a:gd name="T72" fmla="*/ 638 w 2674"/>
              <a:gd name="T73" fmla="*/ 393 h 1161"/>
              <a:gd name="T74" fmla="*/ 718 w 2674"/>
              <a:gd name="T75" fmla="*/ 457 h 1161"/>
              <a:gd name="T76" fmla="*/ 1581 w 2674"/>
              <a:gd name="T77" fmla="*/ 484 h 1161"/>
              <a:gd name="T78" fmla="*/ 1682 w 2674"/>
              <a:gd name="T79" fmla="*/ 553 h 1161"/>
              <a:gd name="T80" fmla="*/ 1764 w 2674"/>
              <a:gd name="T81" fmla="*/ 684 h 1161"/>
              <a:gd name="T82" fmla="*/ 1774 w 2674"/>
              <a:gd name="T83" fmla="*/ 885 h 1161"/>
              <a:gd name="T84" fmla="*/ 1689 w 2674"/>
              <a:gd name="T85" fmla="*/ 1058 h 1161"/>
              <a:gd name="T86" fmla="*/ 1668 w 2674"/>
              <a:gd name="T87" fmla="*/ 1079 h 1161"/>
              <a:gd name="T88" fmla="*/ 1497 w 2674"/>
              <a:gd name="T89" fmla="*/ 1157 h 1161"/>
              <a:gd name="T90" fmla="*/ 190 w 2674"/>
              <a:gd name="T91" fmla="*/ 1132 h 1161"/>
              <a:gd name="T92" fmla="*/ 113 w 2674"/>
              <a:gd name="T93" fmla="*/ 1079 h 1161"/>
              <a:gd name="T94" fmla="*/ 38 w 2674"/>
              <a:gd name="T95" fmla="*/ 978 h 1161"/>
              <a:gd name="T96" fmla="*/ 1 w 2674"/>
              <a:gd name="T97" fmla="*/ 0 h 1161"/>
              <a:gd name="T98" fmla="*/ 240 w 2674"/>
              <a:gd name="T99" fmla="*/ 866 h 1161"/>
              <a:gd name="T100" fmla="*/ 295 w 2674"/>
              <a:gd name="T101" fmla="*/ 903 h 1161"/>
              <a:gd name="T102" fmla="*/ 1500 w 2674"/>
              <a:gd name="T103" fmla="*/ 873 h 1161"/>
              <a:gd name="T104" fmla="*/ 1517 w 2674"/>
              <a:gd name="T105" fmla="*/ 759 h 1161"/>
              <a:gd name="T106" fmla="*/ 1444 w 2674"/>
              <a:gd name="T107" fmla="*/ 701 h 116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74"/>
              <a:gd name="T163" fmla="*/ 0 h 1161"/>
              <a:gd name="T164" fmla="*/ 2674 w 2674"/>
              <a:gd name="T165" fmla="*/ 1161 h 116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74" h="1161">
                <a:moveTo>
                  <a:pt x="1444" y="702"/>
                </a:moveTo>
                <a:lnTo>
                  <a:pt x="1459" y="704"/>
                </a:lnTo>
                <a:lnTo>
                  <a:pt x="1473" y="708"/>
                </a:lnTo>
                <a:lnTo>
                  <a:pt x="1487" y="717"/>
                </a:lnTo>
                <a:lnTo>
                  <a:pt x="1499" y="728"/>
                </a:lnTo>
                <a:lnTo>
                  <a:pt x="1509" y="742"/>
                </a:lnTo>
                <a:lnTo>
                  <a:pt x="1516" y="759"/>
                </a:lnTo>
                <a:lnTo>
                  <a:pt x="1520" y="779"/>
                </a:lnTo>
                <a:lnTo>
                  <a:pt x="1523" y="801"/>
                </a:lnTo>
                <a:lnTo>
                  <a:pt x="1520" y="822"/>
                </a:lnTo>
                <a:lnTo>
                  <a:pt x="1516" y="841"/>
                </a:lnTo>
                <a:lnTo>
                  <a:pt x="1509" y="859"/>
                </a:lnTo>
                <a:lnTo>
                  <a:pt x="1499" y="873"/>
                </a:lnTo>
                <a:lnTo>
                  <a:pt x="1486" y="885"/>
                </a:lnTo>
                <a:lnTo>
                  <a:pt x="1487" y="885"/>
                </a:lnTo>
                <a:lnTo>
                  <a:pt x="1486" y="885"/>
                </a:lnTo>
                <a:lnTo>
                  <a:pt x="1487" y="885"/>
                </a:lnTo>
                <a:lnTo>
                  <a:pt x="1473" y="893"/>
                </a:lnTo>
                <a:lnTo>
                  <a:pt x="1459" y="899"/>
                </a:lnTo>
                <a:lnTo>
                  <a:pt x="1444" y="901"/>
                </a:lnTo>
                <a:lnTo>
                  <a:pt x="295" y="901"/>
                </a:lnTo>
                <a:lnTo>
                  <a:pt x="282" y="900"/>
                </a:lnTo>
                <a:lnTo>
                  <a:pt x="271" y="897"/>
                </a:lnTo>
                <a:lnTo>
                  <a:pt x="261" y="892"/>
                </a:lnTo>
                <a:lnTo>
                  <a:pt x="252" y="885"/>
                </a:lnTo>
                <a:lnTo>
                  <a:pt x="252" y="886"/>
                </a:lnTo>
                <a:lnTo>
                  <a:pt x="252" y="885"/>
                </a:lnTo>
                <a:lnTo>
                  <a:pt x="252" y="886"/>
                </a:lnTo>
                <a:lnTo>
                  <a:pt x="241" y="866"/>
                </a:lnTo>
                <a:lnTo>
                  <a:pt x="238" y="854"/>
                </a:lnTo>
                <a:lnTo>
                  <a:pt x="238" y="0"/>
                </a:lnTo>
                <a:lnTo>
                  <a:pt x="0" y="0"/>
                </a:lnTo>
                <a:lnTo>
                  <a:pt x="0" y="817"/>
                </a:lnTo>
                <a:lnTo>
                  <a:pt x="1" y="851"/>
                </a:lnTo>
                <a:lnTo>
                  <a:pt x="6" y="885"/>
                </a:lnTo>
                <a:lnTo>
                  <a:pt x="13" y="917"/>
                </a:lnTo>
                <a:lnTo>
                  <a:pt x="24" y="948"/>
                </a:lnTo>
                <a:lnTo>
                  <a:pt x="37" y="978"/>
                </a:lnTo>
                <a:lnTo>
                  <a:pt x="52" y="1006"/>
                </a:lnTo>
                <a:lnTo>
                  <a:pt x="70" y="1033"/>
                </a:lnTo>
                <a:lnTo>
                  <a:pt x="90" y="1058"/>
                </a:lnTo>
                <a:lnTo>
                  <a:pt x="113" y="1081"/>
                </a:lnTo>
                <a:lnTo>
                  <a:pt x="137" y="1100"/>
                </a:lnTo>
                <a:lnTo>
                  <a:pt x="164" y="1119"/>
                </a:lnTo>
                <a:lnTo>
                  <a:pt x="190" y="1133"/>
                </a:lnTo>
                <a:lnTo>
                  <a:pt x="220" y="1144"/>
                </a:lnTo>
                <a:lnTo>
                  <a:pt x="251" y="1153"/>
                </a:lnTo>
                <a:lnTo>
                  <a:pt x="284" y="1158"/>
                </a:lnTo>
                <a:lnTo>
                  <a:pt x="316" y="1161"/>
                </a:lnTo>
                <a:lnTo>
                  <a:pt x="1465" y="1161"/>
                </a:lnTo>
                <a:lnTo>
                  <a:pt x="1497" y="1158"/>
                </a:lnTo>
                <a:lnTo>
                  <a:pt x="1530" y="1153"/>
                </a:lnTo>
                <a:lnTo>
                  <a:pt x="1561" y="1144"/>
                </a:lnTo>
                <a:lnTo>
                  <a:pt x="1590" y="1133"/>
                </a:lnTo>
                <a:lnTo>
                  <a:pt x="1617" y="1119"/>
                </a:lnTo>
                <a:lnTo>
                  <a:pt x="1644" y="1100"/>
                </a:lnTo>
                <a:lnTo>
                  <a:pt x="1668" y="1081"/>
                </a:lnTo>
                <a:lnTo>
                  <a:pt x="1691" y="1058"/>
                </a:lnTo>
                <a:lnTo>
                  <a:pt x="1710" y="1033"/>
                </a:lnTo>
                <a:lnTo>
                  <a:pt x="1729" y="1006"/>
                </a:lnTo>
                <a:lnTo>
                  <a:pt x="1744" y="978"/>
                </a:lnTo>
                <a:lnTo>
                  <a:pt x="1757" y="948"/>
                </a:lnTo>
                <a:lnTo>
                  <a:pt x="1768" y="917"/>
                </a:lnTo>
                <a:lnTo>
                  <a:pt x="1775" y="885"/>
                </a:lnTo>
                <a:lnTo>
                  <a:pt x="1780" y="851"/>
                </a:lnTo>
                <a:lnTo>
                  <a:pt x="1782" y="817"/>
                </a:lnTo>
                <a:lnTo>
                  <a:pt x="1782" y="780"/>
                </a:lnTo>
                <a:lnTo>
                  <a:pt x="1780" y="748"/>
                </a:lnTo>
                <a:lnTo>
                  <a:pt x="1775" y="715"/>
                </a:lnTo>
                <a:lnTo>
                  <a:pt x="1765" y="684"/>
                </a:lnTo>
                <a:lnTo>
                  <a:pt x="1754" y="655"/>
                </a:lnTo>
                <a:lnTo>
                  <a:pt x="1740" y="626"/>
                </a:lnTo>
                <a:lnTo>
                  <a:pt x="1723" y="599"/>
                </a:lnTo>
                <a:lnTo>
                  <a:pt x="1705" y="575"/>
                </a:lnTo>
                <a:lnTo>
                  <a:pt x="1684" y="551"/>
                </a:lnTo>
                <a:lnTo>
                  <a:pt x="1682" y="551"/>
                </a:lnTo>
                <a:lnTo>
                  <a:pt x="1660" y="530"/>
                </a:lnTo>
                <a:lnTo>
                  <a:pt x="1634" y="512"/>
                </a:lnTo>
                <a:lnTo>
                  <a:pt x="1609" y="496"/>
                </a:lnTo>
                <a:lnTo>
                  <a:pt x="1581" y="482"/>
                </a:lnTo>
                <a:lnTo>
                  <a:pt x="1552" y="472"/>
                </a:lnTo>
                <a:lnTo>
                  <a:pt x="1524" y="464"/>
                </a:lnTo>
                <a:lnTo>
                  <a:pt x="1494" y="460"/>
                </a:lnTo>
                <a:lnTo>
                  <a:pt x="1465" y="458"/>
                </a:lnTo>
                <a:lnTo>
                  <a:pt x="732" y="458"/>
                </a:lnTo>
                <a:lnTo>
                  <a:pt x="718" y="456"/>
                </a:lnTo>
                <a:lnTo>
                  <a:pt x="706" y="454"/>
                </a:lnTo>
                <a:lnTo>
                  <a:pt x="684" y="447"/>
                </a:lnTo>
                <a:lnTo>
                  <a:pt x="667" y="436"/>
                </a:lnTo>
                <a:lnTo>
                  <a:pt x="655" y="423"/>
                </a:lnTo>
                <a:lnTo>
                  <a:pt x="655" y="424"/>
                </a:lnTo>
                <a:lnTo>
                  <a:pt x="656" y="424"/>
                </a:lnTo>
                <a:lnTo>
                  <a:pt x="655" y="423"/>
                </a:lnTo>
                <a:lnTo>
                  <a:pt x="655" y="424"/>
                </a:lnTo>
                <a:lnTo>
                  <a:pt x="656" y="424"/>
                </a:lnTo>
                <a:lnTo>
                  <a:pt x="646" y="409"/>
                </a:lnTo>
                <a:lnTo>
                  <a:pt x="639" y="393"/>
                </a:lnTo>
                <a:lnTo>
                  <a:pt x="635" y="376"/>
                </a:lnTo>
                <a:lnTo>
                  <a:pt x="634" y="358"/>
                </a:lnTo>
                <a:lnTo>
                  <a:pt x="634" y="337"/>
                </a:lnTo>
                <a:lnTo>
                  <a:pt x="635" y="323"/>
                </a:lnTo>
                <a:lnTo>
                  <a:pt x="641" y="309"/>
                </a:lnTo>
                <a:lnTo>
                  <a:pt x="649" y="296"/>
                </a:lnTo>
                <a:lnTo>
                  <a:pt x="662" y="283"/>
                </a:lnTo>
                <a:lnTo>
                  <a:pt x="660" y="283"/>
                </a:lnTo>
                <a:lnTo>
                  <a:pt x="660" y="285"/>
                </a:lnTo>
                <a:lnTo>
                  <a:pt x="662" y="283"/>
                </a:lnTo>
                <a:lnTo>
                  <a:pt x="660" y="283"/>
                </a:lnTo>
                <a:lnTo>
                  <a:pt x="660" y="285"/>
                </a:lnTo>
                <a:lnTo>
                  <a:pt x="676" y="273"/>
                </a:lnTo>
                <a:lnTo>
                  <a:pt x="693" y="266"/>
                </a:lnTo>
                <a:lnTo>
                  <a:pt x="711" y="261"/>
                </a:lnTo>
                <a:lnTo>
                  <a:pt x="732" y="259"/>
                </a:lnTo>
                <a:lnTo>
                  <a:pt x="1940" y="259"/>
                </a:lnTo>
                <a:lnTo>
                  <a:pt x="1940" y="258"/>
                </a:lnTo>
                <a:lnTo>
                  <a:pt x="1940" y="1161"/>
                </a:lnTo>
                <a:lnTo>
                  <a:pt x="2178" y="1161"/>
                </a:lnTo>
                <a:lnTo>
                  <a:pt x="2179" y="1160"/>
                </a:lnTo>
                <a:lnTo>
                  <a:pt x="2179" y="258"/>
                </a:lnTo>
                <a:lnTo>
                  <a:pt x="2178" y="258"/>
                </a:lnTo>
                <a:lnTo>
                  <a:pt x="2178" y="259"/>
                </a:lnTo>
                <a:lnTo>
                  <a:pt x="2673" y="259"/>
                </a:lnTo>
                <a:lnTo>
                  <a:pt x="2674" y="258"/>
                </a:lnTo>
                <a:lnTo>
                  <a:pt x="2674" y="0"/>
                </a:lnTo>
                <a:lnTo>
                  <a:pt x="696" y="0"/>
                </a:lnTo>
                <a:lnTo>
                  <a:pt x="663" y="1"/>
                </a:lnTo>
                <a:lnTo>
                  <a:pt x="631" y="7"/>
                </a:lnTo>
                <a:lnTo>
                  <a:pt x="600" y="15"/>
                </a:lnTo>
                <a:lnTo>
                  <a:pt x="570" y="26"/>
                </a:lnTo>
                <a:lnTo>
                  <a:pt x="543" y="41"/>
                </a:lnTo>
                <a:lnTo>
                  <a:pt x="516" y="58"/>
                </a:lnTo>
                <a:lnTo>
                  <a:pt x="492" y="77"/>
                </a:lnTo>
                <a:lnTo>
                  <a:pt x="470" y="98"/>
                </a:lnTo>
                <a:lnTo>
                  <a:pt x="470" y="100"/>
                </a:lnTo>
                <a:lnTo>
                  <a:pt x="450" y="122"/>
                </a:lnTo>
                <a:lnTo>
                  <a:pt x="432" y="148"/>
                </a:lnTo>
                <a:lnTo>
                  <a:pt x="416" y="175"/>
                </a:lnTo>
                <a:lnTo>
                  <a:pt x="404" y="201"/>
                </a:lnTo>
                <a:lnTo>
                  <a:pt x="392" y="231"/>
                </a:lnTo>
                <a:lnTo>
                  <a:pt x="385" y="261"/>
                </a:lnTo>
                <a:lnTo>
                  <a:pt x="381" y="290"/>
                </a:lnTo>
                <a:lnTo>
                  <a:pt x="380" y="321"/>
                </a:lnTo>
                <a:lnTo>
                  <a:pt x="380" y="379"/>
                </a:lnTo>
                <a:lnTo>
                  <a:pt x="381" y="413"/>
                </a:lnTo>
                <a:lnTo>
                  <a:pt x="385" y="444"/>
                </a:lnTo>
                <a:lnTo>
                  <a:pt x="392" y="475"/>
                </a:lnTo>
                <a:lnTo>
                  <a:pt x="404" y="505"/>
                </a:lnTo>
                <a:lnTo>
                  <a:pt x="416" y="533"/>
                </a:lnTo>
                <a:lnTo>
                  <a:pt x="432" y="560"/>
                </a:lnTo>
                <a:lnTo>
                  <a:pt x="450" y="585"/>
                </a:lnTo>
                <a:lnTo>
                  <a:pt x="470" y="608"/>
                </a:lnTo>
                <a:lnTo>
                  <a:pt x="492" y="629"/>
                </a:lnTo>
                <a:lnTo>
                  <a:pt x="516" y="647"/>
                </a:lnTo>
                <a:lnTo>
                  <a:pt x="543" y="663"/>
                </a:lnTo>
                <a:lnTo>
                  <a:pt x="570" y="677"/>
                </a:lnTo>
                <a:lnTo>
                  <a:pt x="600" y="687"/>
                </a:lnTo>
                <a:lnTo>
                  <a:pt x="631" y="695"/>
                </a:lnTo>
                <a:lnTo>
                  <a:pt x="663" y="700"/>
                </a:lnTo>
                <a:lnTo>
                  <a:pt x="696" y="702"/>
                </a:lnTo>
                <a:lnTo>
                  <a:pt x="1444" y="702"/>
                </a:lnTo>
                <a:close/>
                <a:moveTo>
                  <a:pt x="696" y="701"/>
                </a:moveTo>
                <a:lnTo>
                  <a:pt x="663" y="698"/>
                </a:lnTo>
                <a:lnTo>
                  <a:pt x="631" y="694"/>
                </a:lnTo>
                <a:lnTo>
                  <a:pt x="600" y="686"/>
                </a:lnTo>
                <a:lnTo>
                  <a:pt x="570" y="676"/>
                </a:lnTo>
                <a:lnTo>
                  <a:pt x="543" y="662"/>
                </a:lnTo>
                <a:lnTo>
                  <a:pt x="516" y="646"/>
                </a:lnTo>
                <a:lnTo>
                  <a:pt x="492" y="628"/>
                </a:lnTo>
                <a:lnTo>
                  <a:pt x="470" y="607"/>
                </a:lnTo>
                <a:lnTo>
                  <a:pt x="470" y="608"/>
                </a:lnTo>
                <a:lnTo>
                  <a:pt x="471" y="608"/>
                </a:lnTo>
                <a:lnTo>
                  <a:pt x="470" y="607"/>
                </a:lnTo>
                <a:lnTo>
                  <a:pt x="470" y="608"/>
                </a:lnTo>
                <a:lnTo>
                  <a:pt x="471" y="608"/>
                </a:lnTo>
                <a:lnTo>
                  <a:pt x="451" y="585"/>
                </a:lnTo>
                <a:lnTo>
                  <a:pt x="433" y="560"/>
                </a:lnTo>
                <a:lnTo>
                  <a:pt x="418" y="533"/>
                </a:lnTo>
                <a:lnTo>
                  <a:pt x="405" y="505"/>
                </a:lnTo>
                <a:lnTo>
                  <a:pt x="394" y="475"/>
                </a:lnTo>
                <a:lnTo>
                  <a:pt x="387" y="444"/>
                </a:lnTo>
                <a:lnTo>
                  <a:pt x="382" y="413"/>
                </a:lnTo>
                <a:lnTo>
                  <a:pt x="381" y="379"/>
                </a:lnTo>
                <a:lnTo>
                  <a:pt x="381" y="321"/>
                </a:lnTo>
                <a:lnTo>
                  <a:pt x="382" y="290"/>
                </a:lnTo>
                <a:lnTo>
                  <a:pt x="387" y="261"/>
                </a:lnTo>
                <a:lnTo>
                  <a:pt x="394" y="231"/>
                </a:lnTo>
                <a:lnTo>
                  <a:pt x="405" y="201"/>
                </a:lnTo>
                <a:lnTo>
                  <a:pt x="418" y="175"/>
                </a:lnTo>
                <a:lnTo>
                  <a:pt x="433" y="148"/>
                </a:lnTo>
                <a:lnTo>
                  <a:pt x="451" y="122"/>
                </a:lnTo>
                <a:lnTo>
                  <a:pt x="471" y="100"/>
                </a:lnTo>
                <a:lnTo>
                  <a:pt x="470" y="100"/>
                </a:lnTo>
                <a:lnTo>
                  <a:pt x="471" y="100"/>
                </a:lnTo>
                <a:lnTo>
                  <a:pt x="470" y="100"/>
                </a:lnTo>
                <a:lnTo>
                  <a:pt x="492" y="79"/>
                </a:lnTo>
                <a:lnTo>
                  <a:pt x="516" y="59"/>
                </a:lnTo>
                <a:lnTo>
                  <a:pt x="543" y="42"/>
                </a:lnTo>
                <a:lnTo>
                  <a:pt x="570" y="28"/>
                </a:lnTo>
                <a:lnTo>
                  <a:pt x="600" y="17"/>
                </a:lnTo>
                <a:lnTo>
                  <a:pt x="631" y="8"/>
                </a:lnTo>
                <a:lnTo>
                  <a:pt x="663" y="2"/>
                </a:lnTo>
                <a:lnTo>
                  <a:pt x="696" y="1"/>
                </a:lnTo>
                <a:lnTo>
                  <a:pt x="2673" y="1"/>
                </a:lnTo>
                <a:lnTo>
                  <a:pt x="2673" y="0"/>
                </a:lnTo>
                <a:lnTo>
                  <a:pt x="2673" y="258"/>
                </a:lnTo>
                <a:lnTo>
                  <a:pt x="2178" y="258"/>
                </a:lnTo>
                <a:lnTo>
                  <a:pt x="2178" y="1160"/>
                </a:lnTo>
                <a:lnTo>
                  <a:pt x="1940" y="1160"/>
                </a:lnTo>
                <a:lnTo>
                  <a:pt x="1942" y="1160"/>
                </a:lnTo>
                <a:lnTo>
                  <a:pt x="1942" y="258"/>
                </a:lnTo>
                <a:lnTo>
                  <a:pt x="732" y="258"/>
                </a:lnTo>
                <a:lnTo>
                  <a:pt x="711" y="259"/>
                </a:lnTo>
                <a:lnTo>
                  <a:pt x="693" y="265"/>
                </a:lnTo>
                <a:lnTo>
                  <a:pt x="676" y="272"/>
                </a:lnTo>
                <a:lnTo>
                  <a:pt x="660" y="283"/>
                </a:lnTo>
                <a:lnTo>
                  <a:pt x="648" y="296"/>
                </a:lnTo>
                <a:lnTo>
                  <a:pt x="639" y="309"/>
                </a:lnTo>
                <a:lnTo>
                  <a:pt x="634" y="323"/>
                </a:lnTo>
                <a:lnTo>
                  <a:pt x="632" y="337"/>
                </a:lnTo>
                <a:lnTo>
                  <a:pt x="632" y="358"/>
                </a:lnTo>
                <a:lnTo>
                  <a:pt x="634" y="376"/>
                </a:lnTo>
                <a:lnTo>
                  <a:pt x="638" y="393"/>
                </a:lnTo>
                <a:lnTo>
                  <a:pt x="645" y="409"/>
                </a:lnTo>
                <a:lnTo>
                  <a:pt x="655" y="424"/>
                </a:lnTo>
                <a:lnTo>
                  <a:pt x="667" y="437"/>
                </a:lnTo>
                <a:lnTo>
                  <a:pt x="684" y="448"/>
                </a:lnTo>
                <a:lnTo>
                  <a:pt x="706" y="456"/>
                </a:lnTo>
                <a:lnTo>
                  <a:pt x="718" y="457"/>
                </a:lnTo>
                <a:lnTo>
                  <a:pt x="732" y="460"/>
                </a:lnTo>
                <a:lnTo>
                  <a:pt x="1465" y="460"/>
                </a:lnTo>
                <a:lnTo>
                  <a:pt x="1494" y="461"/>
                </a:lnTo>
                <a:lnTo>
                  <a:pt x="1524" y="465"/>
                </a:lnTo>
                <a:lnTo>
                  <a:pt x="1552" y="474"/>
                </a:lnTo>
                <a:lnTo>
                  <a:pt x="1581" y="484"/>
                </a:lnTo>
                <a:lnTo>
                  <a:pt x="1609" y="498"/>
                </a:lnTo>
                <a:lnTo>
                  <a:pt x="1634" y="513"/>
                </a:lnTo>
                <a:lnTo>
                  <a:pt x="1660" y="532"/>
                </a:lnTo>
                <a:lnTo>
                  <a:pt x="1682" y="553"/>
                </a:lnTo>
                <a:lnTo>
                  <a:pt x="1682" y="551"/>
                </a:lnTo>
                <a:lnTo>
                  <a:pt x="1682" y="553"/>
                </a:lnTo>
                <a:lnTo>
                  <a:pt x="1682" y="551"/>
                </a:lnTo>
                <a:lnTo>
                  <a:pt x="1703" y="575"/>
                </a:lnTo>
                <a:lnTo>
                  <a:pt x="1722" y="599"/>
                </a:lnTo>
                <a:lnTo>
                  <a:pt x="1739" y="626"/>
                </a:lnTo>
                <a:lnTo>
                  <a:pt x="1753" y="655"/>
                </a:lnTo>
                <a:lnTo>
                  <a:pt x="1764" y="684"/>
                </a:lnTo>
                <a:lnTo>
                  <a:pt x="1774" y="715"/>
                </a:lnTo>
                <a:lnTo>
                  <a:pt x="1778" y="748"/>
                </a:lnTo>
                <a:lnTo>
                  <a:pt x="1781" y="780"/>
                </a:lnTo>
                <a:lnTo>
                  <a:pt x="1781" y="817"/>
                </a:lnTo>
                <a:lnTo>
                  <a:pt x="1778" y="851"/>
                </a:lnTo>
                <a:lnTo>
                  <a:pt x="1774" y="885"/>
                </a:lnTo>
                <a:lnTo>
                  <a:pt x="1767" y="917"/>
                </a:lnTo>
                <a:lnTo>
                  <a:pt x="1756" y="948"/>
                </a:lnTo>
                <a:lnTo>
                  <a:pt x="1743" y="978"/>
                </a:lnTo>
                <a:lnTo>
                  <a:pt x="1727" y="1006"/>
                </a:lnTo>
                <a:lnTo>
                  <a:pt x="1709" y="1033"/>
                </a:lnTo>
                <a:lnTo>
                  <a:pt x="1689" y="1058"/>
                </a:lnTo>
                <a:lnTo>
                  <a:pt x="1667" y="1081"/>
                </a:lnTo>
                <a:lnTo>
                  <a:pt x="1668" y="1081"/>
                </a:lnTo>
                <a:lnTo>
                  <a:pt x="1668" y="1079"/>
                </a:lnTo>
                <a:lnTo>
                  <a:pt x="1667" y="1081"/>
                </a:lnTo>
                <a:lnTo>
                  <a:pt x="1668" y="1081"/>
                </a:lnTo>
                <a:lnTo>
                  <a:pt x="1668" y="1079"/>
                </a:lnTo>
                <a:lnTo>
                  <a:pt x="1644" y="1099"/>
                </a:lnTo>
                <a:lnTo>
                  <a:pt x="1617" y="1117"/>
                </a:lnTo>
                <a:lnTo>
                  <a:pt x="1590" y="1132"/>
                </a:lnTo>
                <a:lnTo>
                  <a:pt x="1561" y="1143"/>
                </a:lnTo>
                <a:lnTo>
                  <a:pt x="1530" y="1151"/>
                </a:lnTo>
                <a:lnTo>
                  <a:pt x="1497" y="1157"/>
                </a:lnTo>
                <a:lnTo>
                  <a:pt x="1465" y="1160"/>
                </a:lnTo>
                <a:lnTo>
                  <a:pt x="316" y="1160"/>
                </a:lnTo>
                <a:lnTo>
                  <a:pt x="284" y="1157"/>
                </a:lnTo>
                <a:lnTo>
                  <a:pt x="251" y="1151"/>
                </a:lnTo>
                <a:lnTo>
                  <a:pt x="220" y="1143"/>
                </a:lnTo>
                <a:lnTo>
                  <a:pt x="190" y="1132"/>
                </a:lnTo>
                <a:lnTo>
                  <a:pt x="164" y="1117"/>
                </a:lnTo>
                <a:lnTo>
                  <a:pt x="137" y="1099"/>
                </a:lnTo>
                <a:lnTo>
                  <a:pt x="113" y="1079"/>
                </a:lnTo>
                <a:lnTo>
                  <a:pt x="113" y="1081"/>
                </a:lnTo>
                <a:lnTo>
                  <a:pt x="114" y="1081"/>
                </a:lnTo>
                <a:lnTo>
                  <a:pt x="113" y="1079"/>
                </a:lnTo>
                <a:lnTo>
                  <a:pt x="113" y="1081"/>
                </a:lnTo>
                <a:lnTo>
                  <a:pt x="114" y="1081"/>
                </a:lnTo>
                <a:lnTo>
                  <a:pt x="92" y="1058"/>
                </a:lnTo>
                <a:lnTo>
                  <a:pt x="72" y="1033"/>
                </a:lnTo>
                <a:lnTo>
                  <a:pt x="53" y="1006"/>
                </a:lnTo>
                <a:lnTo>
                  <a:pt x="38" y="978"/>
                </a:lnTo>
                <a:lnTo>
                  <a:pt x="25" y="948"/>
                </a:lnTo>
                <a:lnTo>
                  <a:pt x="14" y="917"/>
                </a:lnTo>
                <a:lnTo>
                  <a:pt x="7" y="885"/>
                </a:lnTo>
                <a:lnTo>
                  <a:pt x="3" y="851"/>
                </a:lnTo>
                <a:lnTo>
                  <a:pt x="1" y="817"/>
                </a:ln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  <a:lnTo>
                  <a:pt x="237" y="1"/>
                </a:lnTo>
                <a:lnTo>
                  <a:pt x="237" y="0"/>
                </a:lnTo>
                <a:lnTo>
                  <a:pt x="237" y="854"/>
                </a:lnTo>
                <a:lnTo>
                  <a:pt x="240" y="866"/>
                </a:lnTo>
                <a:lnTo>
                  <a:pt x="251" y="886"/>
                </a:lnTo>
                <a:lnTo>
                  <a:pt x="252" y="886"/>
                </a:lnTo>
                <a:lnTo>
                  <a:pt x="261" y="893"/>
                </a:lnTo>
                <a:lnTo>
                  <a:pt x="271" y="899"/>
                </a:lnTo>
                <a:lnTo>
                  <a:pt x="282" y="901"/>
                </a:lnTo>
                <a:lnTo>
                  <a:pt x="295" y="903"/>
                </a:lnTo>
                <a:lnTo>
                  <a:pt x="1444" y="903"/>
                </a:lnTo>
                <a:lnTo>
                  <a:pt x="1459" y="900"/>
                </a:lnTo>
                <a:lnTo>
                  <a:pt x="1473" y="894"/>
                </a:lnTo>
                <a:lnTo>
                  <a:pt x="1487" y="886"/>
                </a:lnTo>
                <a:lnTo>
                  <a:pt x="1487" y="885"/>
                </a:lnTo>
                <a:lnTo>
                  <a:pt x="1500" y="873"/>
                </a:lnTo>
                <a:lnTo>
                  <a:pt x="1510" y="859"/>
                </a:lnTo>
                <a:lnTo>
                  <a:pt x="1517" y="841"/>
                </a:lnTo>
                <a:lnTo>
                  <a:pt x="1521" y="822"/>
                </a:lnTo>
                <a:lnTo>
                  <a:pt x="1524" y="801"/>
                </a:lnTo>
                <a:lnTo>
                  <a:pt x="1521" y="779"/>
                </a:lnTo>
                <a:lnTo>
                  <a:pt x="1517" y="759"/>
                </a:lnTo>
                <a:lnTo>
                  <a:pt x="1510" y="742"/>
                </a:lnTo>
                <a:lnTo>
                  <a:pt x="1500" y="728"/>
                </a:lnTo>
                <a:lnTo>
                  <a:pt x="1487" y="715"/>
                </a:lnTo>
                <a:lnTo>
                  <a:pt x="1473" y="707"/>
                </a:lnTo>
                <a:lnTo>
                  <a:pt x="1459" y="702"/>
                </a:lnTo>
                <a:lnTo>
                  <a:pt x="1444" y="701"/>
                </a:lnTo>
                <a:lnTo>
                  <a:pt x="696" y="701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 userDrawn="1"/>
        </p:nvSpPr>
        <p:spPr bwMode="auto">
          <a:xfrm>
            <a:off x="0" y="6228707"/>
            <a:ext cx="32036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Computer Security Division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Information 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Technology Laboratory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F0383-38F9-134F-909C-3A5998A99F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6573D-4A67-184E-8F7B-997B4F67A3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95214" y="6234277"/>
            <a:ext cx="125336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8322BCD2-71A7-BF48-B229-1FBD447E7D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170613"/>
            <a:ext cx="9144000" cy="687387"/>
          </a:xfrm>
          <a:prstGeom prst="rect">
            <a:avLst/>
          </a:prstGeom>
          <a:gradFill rotWithShape="1">
            <a:gsLst>
              <a:gs pos="0">
                <a:srgbClr val="4F53EF"/>
              </a:gs>
              <a:gs pos="100000">
                <a:srgbClr val="4F53E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800" b="1" dirty="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1600200"/>
            <a:ext cx="8229600" cy="45259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95214" y="6234277"/>
            <a:ext cx="125336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8322BCD2-71A7-BF48-B229-1FBD447E7D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620000" y="6505575"/>
            <a:ext cx="1549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ea typeface="+mn-ea"/>
                <a:cs typeface="+mn-cs"/>
              </a:rPr>
              <a:t>National Institute of</a:t>
            </a: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ea typeface="+mn-ea"/>
                <a:cs typeface="+mn-cs"/>
              </a:rPr>
              <a:t>Standards and Technology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0" y="6228707"/>
            <a:ext cx="32036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Computer Security Division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Information 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ea typeface="ＭＳ Ｐゴシック"/>
                <a:cs typeface="ＭＳ Ｐゴシック"/>
              </a:rPr>
              <a:t>Technology Laboratory</a:t>
            </a:r>
          </a:p>
        </p:txBody>
      </p:sp>
      <p:sp>
        <p:nvSpPr>
          <p:cNvPr id="25" name="Freeform 50"/>
          <p:cNvSpPr>
            <a:spLocks/>
          </p:cNvSpPr>
          <p:nvPr userDrawn="1"/>
        </p:nvSpPr>
        <p:spPr bwMode="auto">
          <a:xfrm>
            <a:off x="8154988" y="6196013"/>
            <a:ext cx="273050" cy="274637"/>
          </a:xfrm>
          <a:custGeom>
            <a:avLst/>
            <a:gdLst>
              <a:gd name="T0" fmla="*/ 1285 w 1524"/>
              <a:gd name="T1" fmla="*/ 1160 h 1160"/>
              <a:gd name="T2" fmla="*/ 1326 w 1524"/>
              <a:gd name="T3" fmla="*/ 1156 h 1160"/>
              <a:gd name="T4" fmla="*/ 1363 w 1524"/>
              <a:gd name="T5" fmla="*/ 1146 h 1160"/>
              <a:gd name="T6" fmla="*/ 1398 w 1524"/>
              <a:gd name="T7" fmla="*/ 1130 h 1160"/>
              <a:gd name="T8" fmla="*/ 1429 w 1524"/>
              <a:gd name="T9" fmla="*/ 1109 h 1160"/>
              <a:gd name="T10" fmla="*/ 1456 w 1524"/>
              <a:gd name="T11" fmla="*/ 1082 h 1160"/>
              <a:gd name="T12" fmla="*/ 1480 w 1524"/>
              <a:gd name="T13" fmla="*/ 1051 h 1160"/>
              <a:gd name="T14" fmla="*/ 1498 w 1524"/>
              <a:gd name="T15" fmla="*/ 1017 h 1160"/>
              <a:gd name="T16" fmla="*/ 1512 w 1524"/>
              <a:gd name="T17" fmla="*/ 981 h 1160"/>
              <a:gd name="T18" fmla="*/ 1521 w 1524"/>
              <a:gd name="T19" fmla="*/ 942 h 1160"/>
              <a:gd name="T20" fmla="*/ 1524 w 1524"/>
              <a:gd name="T21" fmla="*/ 901 h 1160"/>
              <a:gd name="T22" fmla="*/ 1524 w 1524"/>
              <a:gd name="T23" fmla="*/ 0 h 1160"/>
              <a:gd name="T24" fmla="*/ 1285 w 1524"/>
              <a:gd name="T25" fmla="*/ 0 h 1160"/>
              <a:gd name="T26" fmla="*/ 1285 w 1524"/>
              <a:gd name="T27" fmla="*/ 859 h 1160"/>
              <a:gd name="T28" fmla="*/ 1282 w 1524"/>
              <a:gd name="T29" fmla="*/ 875 h 1160"/>
              <a:gd name="T30" fmla="*/ 1273 w 1524"/>
              <a:gd name="T31" fmla="*/ 889 h 1160"/>
              <a:gd name="T32" fmla="*/ 1260 w 1524"/>
              <a:gd name="T33" fmla="*/ 897 h 1160"/>
              <a:gd name="T34" fmla="*/ 1244 w 1524"/>
              <a:gd name="T35" fmla="*/ 901 h 1160"/>
              <a:gd name="T36" fmla="*/ 1240 w 1524"/>
              <a:gd name="T37" fmla="*/ 901 h 1160"/>
              <a:gd name="T38" fmla="*/ 1239 w 1524"/>
              <a:gd name="T39" fmla="*/ 900 h 1160"/>
              <a:gd name="T40" fmla="*/ 1233 w 1524"/>
              <a:gd name="T41" fmla="*/ 897 h 1160"/>
              <a:gd name="T42" fmla="*/ 1232 w 1524"/>
              <a:gd name="T43" fmla="*/ 894 h 1160"/>
              <a:gd name="T44" fmla="*/ 1229 w 1524"/>
              <a:gd name="T45" fmla="*/ 890 h 1160"/>
              <a:gd name="T46" fmla="*/ 1227 w 1524"/>
              <a:gd name="T47" fmla="*/ 886 h 1160"/>
              <a:gd name="T48" fmla="*/ 1227 w 1524"/>
              <a:gd name="T49" fmla="*/ 880 h 1160"/>
              <a:gd name="T50" fmla="*/ 495 w 1524"/>
              <a:gd name="T51" fmla="*/ 100 h 1160"/>
              <a:gd name="T52" fmla="*/ 455 w 1524"/>
              <a:gd name="T53" fmla="*/ 67 h 1160"/>
              <a:gd name="T54" fmla="*/ 412 w 1524"/>
              <a:gd name="T55" fmla="*/ 39 h 1160"/>
              <a:gd name="T56" fmla="*/ 366 w 1524"/>
              <a:gd name="T57" fmla="*/ 18 h 1160"/>
              <a:gd name="T58" fmla="*/ 321 w 1524"/>
              <a:gd name="T59" fmla="*/ 4 h 1160"/>
              <a:gd name="T60" fmla="*/ 273 w 1524"/>
              <a:gd name="T61" fmla="*/ 0 h 1160"/>
              <a:gd name="T62" fmla="*/ 258 w 1524"/>
              <a:gd name="T63" fmla="*/ 0 h 1160"/>
              <a:gd name="T64" fmla="*/ 211 w 1524"/>
              <a:gd name="T65" fmla="*/ 4 h 1160"/>
              <a:gd name="T66" fmla="*/ 167 w 1524"/>
              <a:gd name="T67" fmla="*/ 17 h 1160"/>
              <a:gd name="T68" fmla="*/ 128 w 1524"/>
              <a:gd name="T69" fmla="*/ 36 h 1160"/>
              <a:gd name="T70" fmla="*/ 91 w 1524"/>
              <a:gd name="T71" fmla="*/ 62 h 1160"/>
              <a:gd name="T72" fmla="*/ 60 w 1524"/>
              <a:gd name="T73" fmla="*/ 94 h 1160"/>
              <a:gd name="T74" fmla="*/ 35 w 1524"/>
              <a:gd name="T75" fmla="*/ 129 h 1160"/>
              <a:gd name="T76" fmla="*/ 15 w 1524"/>
              <a:gd name="T77" fmla="*/ 170 h 1160"/>
              <a:gd name="T78" fmla="*/ 4 w 1524"/>
              <a:gd name="T79" fmla="*/ 213 h 1160"/>
              <a:gd name="T80" fmla="*/ 0 w 1524"/>
              <a:gd name="T81" fmla="*/ 258 h 1160"/>
              <a:gd name="T82" fmla="*/ 0 w 1524"/>
              <a:gd name="T83" fmla="*/ 1160 h 1160"/>
              <a:gd name="T84" fmla="*/ 258 w 1524"/>
              <a:gd name="T85" fmla="*/ 1160 h 1160"/>
              <a:gd name="T86" fmla="*/ 258 w 1524"/>
              <a:gd name="T87" fmla="*/ 273 h 1160"/>
              <a:gd name="T88" fmla="*/ 259 w 1524"/>
              <a:gd name="T89" fmla="*/ 271 h 1160"/>
              <a:gd name="T90" fmla="*/ 261 w 1524"/>
              <a:gd name="T91" fmla="*/ 266 h 1160"/>
              <a:gd name="T92" fmla="*/ 262 w 1524"/>
              <a:gd name="T93" fmla="*/ 264 h 1160"/>
              <a:gd name="T94" fmla="*/ 265 w 1524"/>
              <a:gd name="T95" fmla="*/ 261 h 1160"/>
              <a:gd name="T96" fmla="*/ 273 w 1524"/>
              <a:gd name="T97" fmla="*/ 258 h 1160"/>
              <a:gd name="T98" fmla="*/ 316 w 1524"/>
              <a:gd name="T99" fmla="*/ 258 h 1160"/>
              <a:gd name="T100" fmla="*/ 1048 w 1524"/>
              <a:gd name="T101" fmla="*/ 1060 h 1160"/>
              <a:gd name="T102" fmla="*/ 1067 w 1524"/>
              <a:gd name="T103" fmla="*/ 1082 h 1160"/>
              <a:gd name="T104" fmla="*/ 1089 w 1524"/>
              <a:gd name="T105" fmla="*/ 1100 h 1160"/>
              <a:gd name="T106" fmla="*/ 1116 w 1524"/>
              <a:gd name="T107" fmla="*/ 1116 h 1160"/>
              <a:gd name="T108" fmla="*/ 1146 w 1524"/>
              <a:gd name="T109" fmla="*/ 1130 h 1160"/>
              <a:gd name="T110" fmla="*/ 1178 w 1524"/>
              <a:gd name="T111" fmla="*/ 1141 h 1160"/>
              <a:gd name="T112" fmla="*/ 1210 w 1524"/>
              <a:gd name="T113" fmla="*/ 1150 h 1160"/>
              <a:gd name="T114" fmla="*/ 1244 w 1524"/>
              <a:gd name="T115" fmla="*/ 1160 h 1160"/>
              <a:gd name="T116" fmla="*/ 1285 w 1524"/>
              <a:gd name="T117" fmla="*/ 1160 h 1160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524"/>
              <a:gd name="T178" fmla="*/ 0 h 1160"/>
              <a:gd name="T179" fmla="*/ 1524 w 1524"/>
              <a:gd name="T180" fmla="*/ 1160 h 1160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524" h="1160">
                <a:moveTo>
                  <a:pt x="1285" y="1160"/>
                </a:moveTo>
                <a:lnTo>
                  <a:pt x="1326" y="1156"/>
                </a:lnTo>
                <a:lnTo>
                  <a:pt x="1363" y="1146"/>
                </a:lnTo>
                <a:lnTo>
                  <a:pt x="1398" y="1130"/>
                </a:lnTo>
                <a:lnTo>
                  <a:pt x="1429" y="1109"/>
                </a:lnTo>
                <a:lnTo>
                  <a:pt x="1456" y="1082"/>
                </a:lnTo>
                <a:lnTo>
                  <a:pt x="1480" y="1051"/>
                </a:lnTo>
                <a:lnTo>
                  <a:pt x="1498" y="1017"/>
                </a:lnTo>
                <a:lnTo>
                  <a:pt x="1512" y="981"/>
                </a:lnTo>
                <a:lnTo>
                  <a:pt x="1521" y="942"/>
                </a:lnTo>
                <a:lnTo>
                  <a:pt x="1524" y="901"/>
                </a:lnTo>
                <a:lnTo>
                  <a:pt x="1524" y="0"/>
                </a:lnTo>
                <a:lnTo>
                  <a:pt x="1285" y="0"/>
                </a:lnTo>
                <a:lnTo>
                  <a:pt x="1285" y="859"/>
                </a:lnTo>
                <a:lnTo>
                  <a:pt x="1282" y="875"/>
                </a:lnTo>
                <a:lnTo>
                  <a:pt x="1273" y="889"/>
                </a:lnTo>
                <a:lnTo>
                  <a:pt x="1260" y="897"/>
                </a:lnTo>
                <a:lnTo>
                  <a:pt x="1244" y="901"/>
                </a:lnTo>
                <a:lnTo>
                  <a:pt x="1240" y="901"/>
                </a:lnTo>
                <a:lnTo>
                  <a:pt x="1239" y="900"/>
                </a:lnTo>
                <a:lnTo>
                  <a:pt x="1233" y="897"/>
                </a:lnTo>
                <a:lnTo>
                  <a:pt x="1232" y="894"/>
                </a:lnTo>
                <a:lnTo>
                  <a:pt x="1229" y="890"/>
                </a:lnTo>
                <a:lnTo>
                  <a:pt x="1227" y="886"/>
                </a:lnTo>
                <a:lnTo>
                  <a:pt x="1227" y="880"/>
                </a:lnTo>
                <a:lnTo>
                  <a:pt x="495" y="100"/>
                </a:lnTo>
                <a:lnTo>
                  <a:pt x="455" y="67"/>
                </a:lnTo>
                <a:lnTo>
                  <a:pt x="412" y="39"/>
                </a:lnTo>
                <a:lnTo>
                  <a:pt x="366" y="18"/>
                </a:lnTo>
                <a:lnTo>
                  <a:pt x="321" y="4"/>
                </a:lnTo>
                <a:lnTo>
                  <a:pt x="273" y="0"/>
                </a:lnTo>
                <a:lnTo>
                  <a:pt x="258" y="0"/>
                </a:lnTo>
                <a:lnTo>
                  <a:pt x="211" y="4"/>
                </a:lnTo>
                <a:lnTo>
                  <a:pt x="167" y="17"/>
                </a:lnTo>
                <a:lnTo>
                  <a:pt x="128" y="36"/>
                </a:lnTo>
                <a:lnTo>
                  <a:pt x="91" y="62"/>
                </a:lnTo>
                <a:lnTo>
                  <a:pt x="60" y="94"/>
                </a:lnTo>
                <a:lnTo>
                  <a:pt x="35" y="129"/>
                </a:lnTo>
                <a:lnTo>
                  <a:pt x="15" y="170"/>
                </a:lnTo>
                <a:lnTo>
                  <a:pt x="4" y="213"/>
                </a:lnTo>
                <a:lnTo>
                  <a:pt x="0" y="258"/>
                </a:lnTo>
                <a:lnTo>
                  <a:pt x="0" y="1160"/>
                </a:lnTo>
                <a:lnTo>
                  <a:pt x="258" y="1160"/>
                </a:lnTo>
                <a:lnTo>
                  <a:pt x="258" y="273"/>
                </a:lnTo>
                <a:lnTo>
                  <a:pt x="259" y="271"/>
                </a:lnTo>
                <a:lnTo>
                  <a:pt x="261" y="266"/>
                </a:lnTo>
                <a:lnTo>
                  <a:pt x="262" y="264"/>
                </a:lnTo>
                <a:lnTo>
                  <a:pt x="265" y="261"/>
                </a:lnTo>
                <a:lnTo>
                  <a:pt x="273" y="258"/>
                </a:lnTo>
                <a:lnTo>
                  <a:pt x="316" y="258"/>
                </a:lnTo>
                <a:lnTo>
                  <a:pt x="1048" y="1060"/>
                </a:lnTo>
                <a:lnTo>
                  <a:pt x="1067" y="1082"/>
                </a:lnTo>
                <a:lnTo>
                  <a:pt x="1089" y="1100"/>
                </a:lnTo>
                <a:lnTo>
                  <a:pt x="1116" y="1116"/>
                </a:lnTo>
                <a:lnTo>
                  <a:pt x="1146" y="1130"/>
                </a:lnTo>
                <a:lnTo>
                  <a:pt x="1178" y="1141"/>
                </a:lnTo>
                <a:lnTo>
                  <a:pt x="1210" y="1150"/>
                </a:lnTo>
                <a:lnTo>
                  <a:pt x="1244" y="1160"/>
                </a:lnTo>
                <a:lnTo>
                  <a:pt x="1285" y="116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26" name="Freeform 51"/>
          <p:cNvSpPr>
            <a:spLocks noEditPoints="1"/>
          </p:cNvSpPr>
          <p:nvPr userDrawn="1"/>
        </p:nvSpPr>
        <p:spPr bwMode="auto">
          <a:xfrm>
            <a:off x="8154988" y="6196013"/>
            <a:ext cx="273050" cy="274637"/>
          </a:xfrm>
          <a:custGeom>
            <a:avLst/>
            <a:gdLst>
              <a:gd name="T0" fmla="*/ 1359 w 1525"/>
              <a:gd name="T1" fmla="*/ 1148 h 1161"/>
              <a:gd name="T2" fmla="*/ 1422 w 1525"/>
              <a:gd name="T3" fmla="*/ 1115 h 1161"/>
              <a:gd name="T4" fmla="*/ 1457 w 1525"/>
              <a:gd name="T5" fmla="*/ 1082 h 1161"/>
              <a:gd name="T6" fmla="*/ 1497 w 1525"/>
              <a:gd name="T7" fmla="*/ 1021 h 1161"/>
              <a:gd name="T8" fmla="*/ 1520 w 1525"/>
              <a:gd name="T9" fmla="*/ 952 h 1161"/>
              <a:gd name="T10" fmla="*/ 1525 w 1525"/>
              <a:gd name="T11" fmla="*/ 0 h 1161"/>
              <a:gd name="T12" fmla="*/ 1284 w 1525"/>
              <a:gd name="T13" fmla="*/ 868 h 1161"/>
              <a:gd name="T14" fmla="*/ 1273 w 1525"/>
              <a:gd name="T15" fmla="*/ 887 h 1161"/>
              <a:gd name="T16" fmla="*/ 1267 w 1525"/>
              <a:gd name="T17" fmla="*/ 893 h 1161"/>
              <a:gd name="T18" fmla="*/ 1244 w 1525"/>
              <a:gd name="T19" fmla="*/ 901 h 1161"/>
              <a:gd name="T20" fmla="*/ 1230 w 1525"/>
              <a:gd name="T21" fmla="*/ 893 h 1161"/>
              <a:gd name="T22" fmla="*/ 1227 w 1525"/>
              <a:gd name="T23" fmla="*/ 880 h 1161"/>
              <a:gd name="T24" fmla="*/ 444 w 1525"/>
              <a:gd name="T25" fmla="*/ 59 h 1161"/>
              <a:gd name="T26" fmla="*/ 361 w 1525"/>
              <a:gd name="T27" fmla="*/ 15 h 1161"/>
              <a:gd name="T28" fmla="*/ 273 w 1525"/>
              <a:gd name="T29" fmla="*/ 0 h 1161"/>
              <a:gd name="T30" fmla="*/ 206 w 1525"/>
              <a:gd name="T31" fmla="*/ 4 h 1161"/>
              <a:gd name="T32" fmla="*/ 135 w 1525"/>
              <a:gd name="T33" fmla="*/ 31 h 1161"/>
              <a:gd name="T34" fmla="*/ 76 w 1525"/>
              <a:gd name="T35" fmla="*/ 77 h 1161"/>
              <a:gd name="T36" fmla="*/ 43 w 1525"/>
              <a:gd name="T37" fmla="*/ 117 h 1161"/>
              <a:gd name="T38" fmla="*/ 11 w 1525"/>
              <a:gd name="T39" fmla="*/ 183 h 1161"/>
              <a:gd name="T40" fmla="*/ 0 w 1525"/>
              <a:gd name="T41" fmla="*/ 1161 h 1161"/>
              <a:gd name="T42" fmla="*/ 259 w 1525"/>
              <a:gd name="T43" fmla="*/ 276 h 1161"/>
              <a:gd name="T44" fmla="*/ 265 w 1525"/>
              <a:gd name="T45" fmla="*/ 262 h 1161"/>
              <a:gd name="T46" fmla="*/ 268 w 1525"/>
              <a:gd name="T47" fmla="*/ 259 h 1161"/>
              <a:gd name="T48" fmla="*/ 1048 w 1525"/>
              <a:gd name="T49" fmla="*/ 1060 h 1161"/>
              <a:gd name="T50" fmla="*/ 1083 w 1525"/>
              <a:gd name="T51" fmla="*/ 1098 h 1161"/>
              <a:gd name="T52" fmla="*/ 1157 w 1525"/>
              <a:gd name="T53" fmla="*/ 1134 h 1161"/>
              <a:gd name="T54" fmla="*/ 1285 w 1525"/>
              <a:gd name="T55" fmla="*/ 1161 h 1161"/>
              <a:gd name="T56" fmla="*/ 1244 w 1525"/>
              <a:gd name="T57" fmla="*/ 1160 h 1161"/>
              <a:gd name="T58" fmla="*/ 1130 w 1525"/>
              <a:gd name="T59" fmla="*/ 1123 h 1161"/>
              <a:gd name="T60" fmla="*/ 1064 w 1525"/>
              <a:gd name="T61" fmla="*/ 1079 h 1161"/>
              <a:gd name="T62" fmla="*/ 1065 w 1525"/>
              <a:gd name="T63" fmla="*/ 1079 h 1161"/>
              <a:gd name="T64" fmla="*/ 316 w 1525"/>
              <a:gd name="T65" fmla="*/ 258 h 1161"/>
              <a:gd name="T66" fmla="*/ 263 w 1525"/>
              <a:gd name="T67" fmla="*/ 261 h 1161"/>
              <a:gd name="T68" fmla="*/ 258 w 1525"/>
              <a:gd name="T69" fmla="*/ 1160 h 1161"/>
              <a:gd name="T70" fmla="*/ 1 w 1525"/>
              <a:gd name="T71" fmla="*/ 233 h 1161"/>
              <a:gd name="T72" fmla="*/ 21 w 1525"/>
              <a:gd name="T73" fmla="*/ 161 h 1161"/>
              <a:gd name="T74" fmla="*/ 59 w 1525"/>
              <a:gd name="T75" fmla="*/ 96 h 1161"/>
              <a:gd name="T76" fmla="*/ 76 w 1525"/>
              <a:gd name="T77" fmla="*/ 77 h 1161"/>
              <a:gd name="T78" fmla="*/ 114 w 1525"/>
              <a:gd name="T79" fmla="*/ 46 h 1161"/>
              <a:gd name="T80" fmla="*/ 182 w 1525"/>
              <a:gd name="T81" fmla="*/ 12 h 1161"/>
              <a:gd name="T82" fmla="*/ 258 w 1525"/>
              <a:gd name="T83" fmla="*/ 1 h 1161"/>
              <a:gd name="T84" fmla="*/ 333 w 1525"/>
              <a:gd name="T85" fmla="*/ 8 h 1161"/>
              <a:gd name="T86" fmla="*/ 417 w 1525"/>
              <a:gd name="T87" fmla="*/ 43 h 1161"/>
              <a:gd name="T88" fmla="*/ 495 w 1525"/>
              <a:gd name="T89" fmla="*/ 101 h 1161"/>
              <a:gd name="T90" fmla="*/ 1227 w 1525"/>
              <a:gd name="T91" fmla="*/ 887 h 1161"/>
              <a:gd name="T92" fmla="*/ 1242 w 1525"/>
              <a:gd name="T93" fmla="*/ 901 h 1161"/>
              <a:gd name="T94" fmla="*/ 1260 w 1525"/>
              <a:gd name="T95" fmla="*/ 899 h 1161"/>
              <a:gd name="T96" fmla="*/ 1274 w 1525"/>
              <a:gd name="T97" fmla="*/ 889 h 1161"/>
              <a:gd name="T98" fmla="*/ 1287 w 1525"/>
              <a:gd name="T99" fmla="*/ 859 h 1161"/>
              <a:gd name="T100" fmla="*/ 1285 w 1525"/>
              <a:gd name="T101" fmla="*/ 1 h 1161"/>
              <a:gd name="T102" fmla="*/ 1524 w 1525"/>
              <a:gd name="T103" fmla="*/ 901 h 1161"/>
              <a:gd name="T104" fmla="*/ 1512 w 1525"/>
              <a:gd name="T105" fmla="*/ 976 h 1161"/>
              <a:gd name="T106" fmla="*/ 1484 w 1525"/>
              <a:gd name="T107" fmla="*/ 1044 h 1161"/>
              <a:gd name="T108" fmla="*/ 1439 w 1525"/>
              <a:gd name="T109" fmla="*/ 1099 h 1161"/>
              <a:gd name="T110" fmla="*/ 1439 w 1525"/>
              <a:gd name="T111" fmla="*/ 1098 h 1161"/>
              <a:gd name="T112" fmla="*/ 1381 w 1525"/>
              <a:gd name="T113" fmla="*/ 1139 h 1161"/>
              <a:gd name="T114" fmla="*/ 1311 w 1525"/>
              <a:gd name="T115" fmla="*/ 1158 h 116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525"/>
              <a:gd name="T175" fmla="*/ 0 h 1161"/>
              <a:gd name="T176" fmla="*/ 1525 w 1525"/>
              <a:gd name="T177" fmla="*/ 1161 h 1161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525" h="1161">
                <a:moveTo>
                  <a:pt x="1311" y="1160"/>
                </a:moveTo>
                <a:lnTo>
                  <a:pt x="1335" y="1156"/>
                </a:lnTo>
                <a:lnTo>
                  <a:pt x="1359" y="1148"/>
                </a:lnTo>
                <a:lnTo>
                  <a:pt x="1381" y="1140"/>
                </a:lnTo>
                <a:lnTo>
                  <a:pt x="1402" y="1129"/>
                </a:lnTo>
                <a:lnTo>
                  <a:pt x="1422" y="1115"/>
                </a:lnTo>
                <a:lnTo>
                  <a:pt x="1439" y="1099"/>
                </a:lnTo>
                <a:lnTo>
                  <a:pt x="1441" y="1099"/>
                </a:lnTo>
                <a:lnTo>
                  <a:pt x="1457" y="1082"/>
                </a:lnTo>
                <a:lnTo>
                  <a:pt x="1472" y="1064"/>
                </a:lnTo>
                <a:lnTo>
                  <a:pt x="1486" y="1044"/>
                </a:lnTo>
                <a:lnTo>
                  <a:pt x="1497" y="1021"/>
                </a:lnTo>
                <a:lnTo>
                  <a:pt x="1507" y="1000"/>
                </a:lnTo>
                <a:lnTo>
                  <a:pt x="1514" y="976"/>
                </a:lnTo>
                <a:lnTo>
                  <a:pt x="1520" y="952"/>
                </a:lnTo>
                <a:lnTo>
                  <a:pt x="1524" y="927"/>
                </a:lnTo>
                <a:lnTo>
                  <a:pt x="1525" y="901"/>
                </a:lnTo>
                <a:lnTo>
                  <a:pt x="1525" y="0"/>
                </a:lnTo>
                <a:lnTo>
                  <a:pt x="1285" y="0"/>
                </a:lnTo>
                <a:lnTo>
                  <a:pt x="1285" y="859"/>
                </a:lnTo>
                <a:lnTo>
                  <a:pt x="1284" y="868"/>
                </a:lnTo>
                <a:lnTo>
                  <a:pt x="1281" y="875"/>
                </a:lnTo>
                <a:lnTo>
                  <a:pt x="1273" y="889"/>
                </a:lnTo>
                <a:lnTo>
                  <a:pt x="1273" y="887"/>
                </a:lnTo>
                <a:lnTo>
                  <a:pt x="1273" y="889"/>
                </a:lnTo>
                <a:lnTo>
                  <a:pt x="1273" y="887"/>
                </a:lnTo>
                <a:lnTo>
                  <a:pt x="1267" y="893"/>
                </a:lnTo>
                <a:lnTo>
                  <a:pt x="1260" y="897"/>
                </a:lnTo>
                <a:lnTo>
                  <a:pt x="1253" y="900"/>
                </a:lnTo>
                <a:lnTo>
                  <a:pt x="1244" y="901"/>
                </a:lnTo>
                <a:lnTo>
                  <a:pt x="1242" y="900"/>
                </a:lnTo>
                <a:lnTo>
                  <a:pt x="1236" y="899"/>
                </a:lnTo>
                <a:lnTo>
                  <a:pt x="1230" y="893"/>
                </a:lnTo>
                <a:lnTo>
                  <a:pt x="1229" y="887"/>
                </a:lnTo>
                <a:lnTo>
                  <a:pt x="1229" y="880"/>
                </a:lnTo>
                <a:lnTo>
                  <a:pt x="1227" y="880"/>
                </a:lnTo>
                <a:lnTo>
                  <a:pt x="495" y="100"/>
                </a:lnTo>
                <a:lnTo>
                  <a:pt x="471" y="79"/>
                </a:lnTo>
                <a:lnTo>
                  <a:pt x="444" y="59"/>
                </a:lnTo>
                <a:lnTo>
                  <a:pt x="417" y="42"/>
                </a:lnTo>
                <a:lnTo>
                  <a:pt x="390" y="28"/>
                </a:lnTo>
                <a:lnTo>
                  <a:pt x="361" y="15"/>
                </a:lnTo>
                <a:lnTo>
                  <a:pt x="333" y="7"/>
                </a:lnTo>
                <a:lnTo>
                  <a:pt x="303" y="1"/>
                </a:lnTo>
                <a:lnTo>
                  <a:pt x="273" y="0"/>
                </a:lnTo>
                <a:lnTo>
                  <a:pt x="258" y="0"/>
                </a:lnTo>
                <a:lnTo>
                  <a:pt x="231" y="1"/>
                </a:lnTo>
                <a:lnTo>
                  <a:pt x="206" y="4"/>
                </a:lnTo>
                <a:lnTo>
                  <a:pt x="182" y="11"/>
                </a:lnTo>
                <a:lnTo>
                  <a:pt x="158" y="19"/>
                </a:lnTo>
                <a:lnTo>
                  <a:pt x="135" y="31"/>
                </a:lnTo>
                <a:lnTo>
                  <a:pt x="114" y="45"/>
                </a:lnTo>
                <a:lnTo>
                  <a:pt x="94" y="60"/>
                </a:lnTo>
                <a:lnTo>
                  <a:pt x="76" y="77"/>
                </a:lnTo>
                <a:lnTo>
                  <a:pt x="74" y="77"/>
                </a:lnTo>
                <a:lnTo>
                  <a:pt x="57" y="96"/>
                </a:lnTo>
                <a:lnTo>
                  <a:pt x="43" y="117"/>
                </a:lnTo>
                <a:lnTo>
                  <a:pt x="31" y="138"/>
                </a:lnTo>
                <a:lnTo>
                  <a:pt x="19" y="161"/>
                </a:lnTo>
                <a:lnTo>
                  <a:pt x="11" y="183"/>
                </a:lnTo>
                <a:lnTo>
                  <a:pt x="4" y="207"/>
                </a:lnTo>
                <a:lnTo>
                  <a:pt x="0" y="233"/>
                </a:lnTo>
                <a:lnTo>
                  <a:pt x="0" y="1161"/>
                </a:lnTo>
                <a:lnTo>
                  <a:pt x="258" y="1161"/>
                </a:lnTo>
                <a:lnTo>
                  <a:pt x="259" y="1160"/>
                </a:lnTo>
                <a:lnTo>
                  <a:pt x="259" y="276"/>
                </a:lnTo>
                <a:lnTo>
                  <a:pt x="261" y="269"/>
                </a:lnTo>
                <a:lnTo>
                  <a:pt x="265" y="261"/>
                </a:lnTo>
                <a:lnTo>
                  <a:pt x="265" y="262"/>
                </a:lnTo>
                <a:lnTo>
                  <a:pt x="265" y="261"/>
                </a:lnTo>
                <a:lnTo>
                  <a:pt x="265" y="262"/>
                </a:lnTo>
                <a:lnTo>
                  <a:pt x="268" y="259"/>
                </a:lnTo>
                <a:lnTo>
                  <a:pt x="316" y="259"/>
                </a:lnTo>
                <a:lnTo>
                  <a:pt x="1048" y="1061"/>
                </a:lnTo>
                <a:lnTo>
                  <a:pt x="1048" y="1060"/>
                </a:lnTo>
                <a:lnTo>
                  <a:pt x="1064" y="1079"/>
                </a:lnTo>
                <a:lnTo>
                  <a:pt x="1064" y="1081"/>
                </a:lnTo>
                <a:lnTo>
                  <a:pt x="1083" y="1098"/>
                </a:lnTo>
                <a:lnTo>
                  <a:pt x="1106" y="1112"/>
                </a:lnTo>
                <a:lnTo>
                  <a:pt x="1130" y="1124"/>
                </a:lnTo>
                <a:lnTo>
                  <a:pt x="1157" y="1134"/>
                </a:lnTo>
                <a:lnTo>
                  <a:pt x="1185" y="1144"/>
                </a:lnTo>
                <a:lnTo>
                  <a:pt x="1244" y="1161"/>
                </a:lnTo>
                <a:lnTo>
                  <a:pt x="1285" y="1161"/>
                </a:lnTo>
                <a:lnTo>
                  <a:pt x="1311" y="1160"/>
                </a:lnTo>
                <a:close/>
                <a:moveTo>
                  <a:pt x="1285" y="1160"/>
                </a:moveTo>
                <a:lnTo>
                  <a:pt x="1244" y="1160"/>
                </a:lnTo>
                <a:lnTo>
                  <a:pt x="1185" y="1143"/>
                </a:lnTo>
                <a:lnTo>
                  <a:pt x="1157" y="1133"/>
                </a:lnTo>
                <a:lnTo>
                  <a:pt x="1130" y="1123"/>
                </a:lnTo>
                <a:lnTo>
                  <a:pt x="1106" y="1110"/>
                </a:lnTo>
                <a:lnTo>
                  <a:pt x="1083" y="1096"/>
                </a:lnTo>
                <a:lnTo>
                  <a:pt x="1064" y="1079"/>
                </a:lnTo>
                <a:lnTo>
                  <a:pt x="1065" y="1079"/>
                </a:lnTo>
                <a:lnTo>
                  <a:pt x="1064" y="1079"/>
                </a:lnTo>
                <a:lnTo>
                  <a:pt x="1065" y="1079"/>
                </a:lnTo>
                <a:lnTo>
                  <a:pt x="1050" y="1060"/>
                </a:lnTo>
                <a:lnTo>
                  <a:pt x="1048" y="1060"/>
                </a:lnTo>
                <a:lnTo>
                  <a:pt x="316" y="258"/>
                </a:lnTo>
                <a:lnTo>
                  <a:pt x="268" y="258"/>
                </a:lnTo>
                <a:lnTo>
                  <a:pt x="265" y="261"/>
                </a:lnTo>
                <a:lnTo>
                  <a:pt x="263" y="261"/>
                </a:lnTo>
                <a:lnTo>
                  <a:pt x="259" y="269"/>
                </a:lnTo>
                <a:lnTo>
                  <a:pt x="258" y="276"/>
                </a:lnTo>
                <a:lnTo>
                  <a:pt x="258" y="1160"/>
                </a:lnTo>
                <a:lnTo>
                  <a:pt x="0" y="1160"/>
                </a:lnTo>
                <a:lnTo>
                  <a:pt x="1" y="1160"/>
                </a:lnTo>
                <a:lnTo>
                  <a:pt x="1" y="233"/>
                </a:lnTo>
                <a:lnTo>
                  <a:pt x="5" y="207"/>
                </a:lnTo>
                <a:lnTo>
                  <a:pt x="12" y="183"/>
                </a:lnTo>
                <a:lnTo>
                  <a:pt x="21" y="161"/>
                </a:lnTo>
                <a:lnTo>
                  <a:pt x="32" y="138"/>
                </a:lnTo>
                <a:lnTo>
                  <a:pt x="45" y="117"/>
                </a:lnTo>
                <a:lnTo>
                  <a:pt x="59" y="96"/>
                </a:lnTo>
                <a:lnTo>
                  <a:pt x="76" y="77"/>
                </a:lnTo>
                <a:lnTo>
                  <a:pt x="76" y="79"/>
                </a:lnTo>
                <a:lnTo>
                  <a:pt x="76" y="77"/>
                </a:lnTo>
                <a:lnTo>
                  <a:pt x="76" y="79"/>
                </a:lnTo>
                <a:lnTo>
                  <a:pt x="94" y="62"/>
                </a:lnTo>
                <a:lnTo>
                  <a:pt x="114" y="46"/>
                </a:lnTo>
                <a:lnTo>
                  <a:pt x="135" y="32"/>
                </a:lnTo>
                <a:lnTo>
                  <a:pt x="158" y="21"/>
                </a:lnTo>
                <a:lnTo>
                  <a:pt x="182" y="12"/>
                </a:lnTo>
                <a:lnTo>
                  <a:pt x="206" y="5"/>
                </a:lnTo>
                <a:lnTo>
                  <a:pt x="231" y="2"/>
                </a:lnTo>
                <a:lnTo>
                  <a:pt x="258" y="1"/>
                </a:lnTo>
                <a:lnTo>
                  <a:pt x="273" y="1"/>
                </a:lnTo>
                <a:lnTo>
                  <a:pt x="303" y="2"/>
                </a:lnTo>
                <a:lnTo>
                  <a:pt x="333" y="8"/>
                </a:lnTo>
                <a:lnTo>
                  <a:pt x="361" y="17"/>
                </a:lnTo>
                <a:lnTo>
                  <a:pt x="390" y="29"/>
                </a:lnTo>
                <a:lnTo>
                  <a:pt x="417" y="43"/>
                </a:lnTo>
                <a:lnTo>
                  <a:pt x="444" y="60"/>
                </a:lnTo>
                <a:lnTo>
                  <a:pt x="471" y="80"/>
                </a:lnTo>
                <a:lnTo>
                  <a:pt x="495" y="101"/>
                </a:lnTo>
                <a:lnTo>
                  <a:pt x="1227" y="882"/>
                </a:lnTo>
                <a:lnTo>
                  <a:pt x="1227" y="880"/>
                </a:lnTo>
                <a:lnTo>
                  <a:pt x="1227" y="887"/>
                </a:lnTo>
                <a:lnTo>
                  <a:pt x="1229" y="893"/>
                </a:lnTo>
                <a:lnTo>
                  <a:pt x="1236" y="900"/>
                </a:lnTo>
                <a:lnTo>
                  <a:pt x="1242" y="901"/>
                </a:lnTo>
                <a:lnTo>
                  <a:pt x="1244" y="903"/>
                </a:lnTo>
                <a:lnTo>
                  <a:pt x="1253" y="901"/>
                </a:lnTo>
                <a:lnTo>
                  <a:pt x="1260" y="899"/>
                </a:lnTo>
                <a:lnTo>
                  <a:pt x="1267" y="894"/>
                </a:lnTo>
                <a:lnTo>
                  <a:pt x="1273" y="889"/>
                </a:lnTo>
                <a:lnTo>
                  <a:pt x="1274" y="889"/>
                </a:lnTo>
                <a:lnTo>
                  <a:pt x="1282" y="875"/>
                </a:lnTo>
                <a:lnTo>
                  <a:pt x="1285" y="868"/>
                </a:lnTo>
                <a:lnTo>
                  <a:pt x="1287" y="859"/>
                </a:lnTo>
                <a:lnTo>
                  <a:pt x="1287" y="0"/>
                </a:lnTo>
                <a:lnTo>
                  <a:pt x="1285" y="0"/>
                </a:lnTo>
                <a:lnTo>
                  <a:pt x="1285" y="1"/>
                </a:lnTo>
                <a:lnTo>
                  <a:pt x="1524" y="1"/>
                </a:lnTo>
                <a:lnTo>
                  <a:pt x="1524" y="0"/>
                </a:lnTo>
                <a:lnTo>
                  <a:pt x="1524" y="901"/>
                </a:lnTo>
                <a:lnTo>
                  <a:pt x="1522" y="927"/>
                </a:lnTo>
                <a:lnTo>
                  <a:pt x="1518" y="952"/>
                </a:lnTo>
                <a:lnTo>
                  <a:pt x="1512" y="976"/>
                </a:lnTo>
                <a:lnTo>
                  <a:pt x="1505" y="1000"/>
                </a:lnTo>
                <a:lnTo>
                  <a:pt x="1496" y="1021"/>
                </a:lnTo>
                <a:lnTo>
                  <a:pt x="1484" y="1044"/>
                </a:lnTo>
                <a:lnTo>
                  <a:pt x="1470" y="1064"/>
                </a:lnTo>
                <a:lnTo>
                  <a:pt x="1456" y="1082"/>
                </a:lnTo>
                <a:lnTo>
                  <a:pt x="1439" y="1099"/>
                </a:lnTo>
                <a:lnTo>
                  <a:pt x="1439" y="1098"/>
                </a:lnTo>
                <a:lnTo>
                  <a:pt x="1439" y="1099"/>
                </a:lnTo>
                <a:lnTo>
                  <a:pt x="1439" y="1098"/>
                </a:lnTo>
                <a:lnTo>
                  <a:pt x="1422" y="1113"/>
                </a:lnTo>
                <a:lnTo>
                  <a:pt x="1402" y="1127"/>
                </a:lnTo>
                <a:lnTo>
                  <a:pt x="1381" y="1139"/>
                </a:lnTo>
                <a:lnTo>
                  <a:pt x="1359" y="1147"/>
                </a:lnTo>
                <a:lnTo>
                  <a:pt x="1335" y="1154"/>
                </a:lnTo>
                <a:lnTo>
                  <a:pt x="1311" y="1158"/>
                </a:lnTo>
                <a:lnTo>
                  <a:pt x="1285" y="116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27" name="Freeform 52"/>
          <p:cNvSpPr>
            <a:spLocks/>
          </p:cNvSpPr>
          <p:nvPr userDrawn="1"/>
        </p:nvSpPr>
        <p:spPr bwMode="auto">
          <a:xfrm>
            <a:off x="8455026" y="6206962"/>
            <a:ext cx="479425" cy="274637"/>
          </a:xfrm>
          <a:custGeom>
            <a:avLst/>
            <a:gdLst>
              <a:gd name="T0" fmla="*/ 1444 w 2673"/>
              <a:gd name="T1" fmla="*/ 701 h 1160"/>
              <a:gd name="T2" fmla="*/ 1483 w 2673"/>
              <a:gd name="T3" fmla="*/ 712 h 1160"/>
              <a:gd name="T4" fmla="*/ 1511 w 2673"/>
              <a:gd name="T5" fmla="*/ 748 h 1160"/>
              <a:gd name="T6" fmla="*/ 1523 w 2673"/>
              <a:gd name="T7" fmla="*/ 801 h 1160"/>
              <a:gd name="T8" fmla="*/ 1511 w 2673"/>
              <a:gd name="T9" fmla="*/ 854 h 1160"/>
              <a:gd name="T10" fmla="*/ 1483 w 2673"/>
              <a:gd name="T11" fmla="*/ 889 h 1160"/>
              <a:gd name="T12" fmla="*/ 1444 w 2673"/>
              <a:gd name="T13" fmla="*/ 901 h 1160"/>
              <a:gd name="T14" fmla="*/ 275 w 2673"/>
              <a:gd name="T15" fmla="*/ 899 h 1160"/>
              <a:gd name="T16" fmla="*/ 247 w 2673"/>
              <a:gd name="T17" fmla="*/ 879 h 1160"/>
              <a:gd name="T18" fmla="*/ 237 w 2673"/>
              <a:gd name="T19" fmla="*/ 838 h 1160"/>
              <a:gd name="T20" fmla="*/ 0 w 2673"/>
              <a:gd name="T21" fmla="*/ 0 h 1160"/>
              <a:gd name="T22" fmla="*/ 3 w 2673"/>
              <a:gd name="T23" fmla="*/ 866 h 1160"/>
              <a:gd name="T24" fmla="*/ 28 w 2673"/>
              <a:gd name="T25" fmla="*/ 959 h 1160"/>
              <a:gd name="T26" fmla="*/ 76 w 2673"/>
              <a:gd name="T27" fmla="*/ 1040 h 1160"/>
              <a:gd name="T28" fmla="*/ 142 w 2673"/>
              <a:gd name="T29" fmla="*/ 1103 h 1160"/>
              <a:gd name="T30" fmla="*/ 223 w 2673"/>
              <a:gd name="T31" fmla="*/ 1144 h 1160"/>
              <a:gd name="T32" fmla="*/ 316 w 2673"/>
              <a:gd name="T33" fmla="*/ 1160 h 1160"/>
              <a:gd name="T34" fmla="*/ 1513 w 2673"/>
              <a:gd name="T35" fmla="*/ 1156 h 1160"/>
              <a:gd name="T36" fmla="*/ 1600 w 2673"/>
              <a:gd name="T37" fmla="*/ 1127 h 1160"/>
              <a:gd name="T38" fmla="*/ 1674 w 2673"/>
              <a:gd name="T39" fmla="*/ 1074 h 1160"/>
              <a:gd name="T40" fmla="*/ 1732 w 2673"/>
              <a:gd name="T41" fmla="*/ 1002 h 1160"/>
              <a:gd name="T42" fmla="*/ 1768 w 2673"/>
              <a:gd name="T43" fmla="*/ 914 h 1160"/>
              <a:gd name="T44" fmla="*/ 1781 w 2673"/>
              <a:gd name="T45" fmla="*/ 817 h 1160"/>
              <a:gd name="T46" fmla="*/ 1777 w 2673"/>
              <a:gd name="T47" fmla="*/ 732 h 1160"/>
              <a:gd name="T48" fmla="*/ 1749 w 2673"/>
              <a:gd name="T49" fmla="*/ 643 h 1160"/>
              <a:gd name="T50" fmla="*/ 1698 w 2673"/>
              <a:gd name="T51" fmla="*/ 568 h 1160"/>
              <a:gd name="T52" fmla="*/ 1630 w 2673"/>
              <a:gd name="T53" fmla="*/ 509 h 1160"/>
              <a:gd name="T54" fmla="*/ 1550 w 2673"/>
              <a:gd name="T55" fmla="*/ 472 h 1160"/>
              <a:gd name="T56" fmla="*/ 1465 w 2673"/>
              <a:gd name="T57" fmla="*/ 458 h 1160"/>
              <a:gd name="T58" fmla="*/ 706 w 2673"/>
              <a:gd name="T59" fmla="*/ 454 h 1160"/>
              <a:gd name="T60" fmla="*/ 667 w 2673"/>
              <a:gd name="T61" fmla="*/ 437 h 1160"/>
              <a:gd name="T62" fmla="*/ 645 w 2673"/>
              <a:gd name="T63" fmla="*/ 409 h 1160"/>
              <a:gd name="T64" fmla="*/ 635 w 2673"/>
              <a:gd name="T65" fmla="*/ 376 h 1160"/>
              <a:gd name="T66" fmla="*/ 632 w 2673"/>
              <a:gd name="T67" fmla="*/ 337 h 1160"/>
              <a:gd name="T68" fmla="*/ 645 w 2673"/>
              <a:gd name="T69" fmla="*/ 300 h 1160"/>
              <a:gd name="T70" fmla="*/ 680 w 2673"/>
              <a:gd name="T71" fmla="*/ 271 h 1160"/>
              <a:gd name="T72" fmla="*/ 732 w 2673"/>
              <a:gd name="T73" fmla="*/ 258 h 1160"/>
              <a:gd name="T74" fmla="*/ 1940 w 2673"/>
              <a:gd name="T75" fmla="*/ 1160 h 1160"/>
              <a:gd name="T76" fmla="*/ 2178 w 2673"/>
              <a:gd name="T77" fmla="*/ 258 h 1160"/>
              <a:gd name="T78" fmla="*/ 2673 w 2673"/>
              <a:gd name="T79" fmla="*/ 0 h 1160"/>
              <a:gd name="T80" fmla="*/ 648 w 2673"/>
              <a:gd name="T81" fmla="*/ 4 h 1160"/>
              <a:gd name="T82" fmla="*/ 560 w 2673"/>
              <a:gd name="T83" fmla="*/ 32 h 1160"/>
              <a:gd name="T84" fmla="*/ 487 w 2673"/>
              <a:gd name="T85" fmla="*/ 83 h 1160"/>
              <a:gd name="T86" fmla="*/ 429 w 2673"/>
              <a:gd name="T87" fmla="*/ 152 h 1160"/>
              <a:gd name="T88" fmla="*/ 392 w 2673"/>
              <a:gd name="T89" fmla="*/ 234 h 1160"/>
              <a:gd name="T90" fmla="*/ 380 w 2673"/>
              <a:gd name="T91" fmla="*/ 321 h 1160"/>
              <a:gd name="T92" fmla="*/ 384 w 2673"/>
              <a:gd name="T93" fmla="*/ 432 h 1160"/>
              <a:gd name="T94" fmla="*/ 413 w 2673"/>
              <a:gd name="T95" fmla="*/ 527 h 1160"/>
              <a:gd name="T96" fmla="*/ 470 w 2673"/>
              <a:gd name="T97" fmla="*/ 608 h 1160"/>
              <a:gd name="T98" fmla="*/ 549 w 2673"/>
              <a:gd name="T99" fmla="*/ 666 h 1160"/>
              <a:gd name="T100" fmla="*/ 643 w 2673"/>
              <a:gd name="T101" fmla="*/ 697 h 116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673"/>
              <a:gd name="T154" fmla="*/ 0 h 1160"/>
              <a:gd name="T155" fmla="*/ 2673 w 2673"/>
              <a:gd name="T156" fmla="*/ 1160 h 116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673" h="1160">
                <a:moveTo>
                  <a:pt x="696" y="701"/>
                </a:moveTo>
                <a:lnTo>
                  <a:pt x="1444" y="701"/>
                </a:lnTo>
                <a:lnTo>
                  <a:pt x="1465" y="704"/>
                </a:lnTo>
                <a:lnTo>
                  <a:pt x="1483" y="712"/>
                </a:lnTo>
                <a:lnTo>
                  <a:pt x="1499" y="728"/>
                </a:lnTo>
                <a:lnTo>
                  <a:pt x="1511" y="748"/>
                </a:lnTo>
                <a:lnTo>
                  <a:pt x="1520" y="772"/>
                </a:lnTo>
                <a:lnTo>
                  <a:pt x="1523" y="801"/>
                </a:lnTo>
                <a:lnTo>
                  <a:pt x="1520" y="828"/>
                </a:lnTo>
                <a:lnTo>
                  <a:pt x="1511" y="854"/>
                </a:lnTo>
                <a:lnTo>
                  <a:pt x="1499" y="873"/>
                </a:lnTo>
                <a:lnTo>
                  <a:pt x="1483" y="889"/>
                </a:lnTo>
                <a:lnTo>
                  <a:pt x="1465" y="899"/>
                </a:lnTo>
                <a:lnTo>
                  <a:pt x="1444" y="901"/>
                </a:lnTo>
                <a:lnTo>
                  <a:pt x="295" y="901"/>
                </a:lnTo>
                <a:lnTo>
                  <a:pt x="275" y="899"/>
                </a:lnTo>
                <a:lnTo>
                  <a:pt x="258" y="892"/>
                </a:lnTo>
                <a:lnTo>
                  <a:pt x="247" y="879"/>
                </a:lnTo>
                <a:lnTo>
                  <a:pt x="240" y="861"/>
                </a:lnTo>
                <a:lnTo>
                  <a:pt x="237" y="838"/>
                </a:lnTo>
                <a:lnTo>
                  <a:pt x="237" y="0"/>
                </a:lnTo>
                <a:lnTo>
                  <a:pt x="0" y="0"/>
                </a:lnTo>
                <a:lnTo>
                  <a:pt x="0" y="817"/>
                </a:lnTo>
                <a:lnTo>
                  <a:pt x="3" y="866"/>
                </a:lnTo>
                <a:lnTo>
                  <a:pt x="13" y="914"/>
                </a:lnTo>
                <a:lnTo>
                  <a:pt x="28" y="959"/>
                </a:lnTo>
                <a:lnTo>
                  <a:pt x="49" y="1002"/>
                </a:lnTo>
                <a:lnTo>
                  <a:pt x="76" y="1040"/>
                </a:lnTo>
                <a:lnTo>
                  <a:pt x="107" y="1074"/>
                </a:lnTo>
                <a:lnTo>
                  <a:pt x="142" y="1103"/>
                </a:lnTo>
                <a:lnTo>
                  <a:pt x="181" y="1127"/>
                </a:lnTo>
                <a:lnTo>
                  <a:pt x="223" y="1144"/>
                </a:lnTo>
                <a:lnTo>
                  <a:pt x="268" y="1156"/>
                </a:lnTo>
                <a:lnTo>
                  <a:pt x="316" y="1160"/>
                </a:lnTo>
                <a:lnTo>
                  <a:pt x="1465" y="1160"/>
                </a:lnTo>
                <a:lnTo>
                  <a:pt x="1513" y="1156"/>
                </a:lnTo>
                <a:lnTo>
                  <a:pt x="1558" y="1144"/>
                </a:lnTo>
                <a:lnTo>
                  <a:pt x="1600" y="1127"/>
                </a:lnTo>
                <a:lnTo>
                  <a:pt x="1638" y="1103"/>
                </a:lnTo>
                <a:lnTo>
                  <a:pt x="1674" y="1074"/>
                </a:lnTo>
                <a:lnTo>
                  <a:pt x="1705" y="1040"/>
                </a:lnTo>
                <a:lnTo>
                  <a:pt x="1732" y="1002"/>
                </a:lnTo>
                <a:lnTo>
                  <a:pt x="1753" y="959"/>
                </a:lnTo>
                <a:lnTo>
                  <a:pt x="1768" y="914"/>
                </a:lnTo>
                <a:lnTo>
                  <a:pt x="1778" y="866"/>
                </a:lnTo>
                <a:lnTo>
                  <a:pt x="1781" y="817"/>
                </a:lnTo>
                <a:lnTo>
                  <a:pt x="1781" y="780"/>
                </a:lnTo>
                <a:lnTo>
                  <a:pt x="1777" y="732"/>
                </a:lnTo>
                <a:lnTo>
                  <a:pt x="1767" y="687"/>
                </a:lnTo>
                <a:lnTo>
                  <a:pt x="1749" y="643"/>
                </a:lnTo>
                <a:lnTo>
                  <a:pt x="1726" y="604"/>
                </a:lnTo>
                <a:lnTo>
                  <a:pt x="1698" y="568"/>
                </a:lnTo>
                <a:lnTo>
                  <a:pt x="1665" y="537"/>
                </a:lnTo>
                <a:lnTo>
                  <a:pt x="1630" y="509"/>
                </a:lnTo>
                <a:lnTo>
                  <a:pt x="1590" y="488"/>
                </a:lnTo>
                <a:lnTo>
                  <a:pt x="1550" y="472"/>
                </a:lnTo>
                <a:lnTo>
                  <a:pt x="1507" y="461"/>
                </a:lnTo>
                <a:lnTo>
                  <a:pt x="1465" y="458"/>
                </a:lnTo>
                <a:lnTo>
                  <a:pt x="732" y="458"/>
                </a:lnTo>
                <a:lnTo>
                  <a:pt x="706" y="454"/>
                </a:lnTo>
                <a:lnTo>
                  <a:pt x="684" y="447"/>
                </a:lnTo>
                <a:lnTo>
                  <a:pt x="667" y="437"/>
                </a:lnTo>
                <a:lnTo>
                  <a:pt x="655" y="424"/>
                </a:lnTo>
                <a:lnTo>
                  <a:pt x="645" y="409"/>
                </a:lnTo>
                <a:lnTo>
                  <a:pt x="639" y="393"/>
                </a:lnTo>
                <a:lnTo>
                  <a:pt x="635" y="376"/>
                </a:lnTo>
                <a:lnTo>
                  <a:pt x="632" y="358"/>
                </a:lnTo>
                <a:lnTo>
                  <a:pt x="632" y="337"/>
                </a:lnTo>
                <a:lnTo>
                  <a:pt x="635" y="319"/>
                </a:lnTo>
                <a:lnTo>
                  <a:pt x="645" y="300"/>
                </a:lnTo>
                <a:lnTo>
                  <a:pt x="660" y="283"/>
                </a:lnTo>
                <a:lnTo>
                  <a:pt x="680" y="271"/>
                </a:lnTo>
                <a:lnTo>
                  <a:pt x="706" y="261"/>
                </a:lnTo>
                <a:lnTo>
                  <a:pt x="732" y="258"/>
                </a:lnTo>
                <a:lnTo>
                  <a:pt x="1940" y="258"/>
                </a:lnTo>
                <a:lnTo>
                  <a:pt x="1940" y="1160"/>
                </a:lnTo>
                <a:lnTo>
                  <a:pt x="2178" y="1160"/>
                </a:lnTo>
                <a:lnTo>
                  <a:pt x="2178" y="258"/>
                </a:lnTo>
                <a:lnTo>
                  <a:pt x="2673" y="258"/>
                </a:lnTo>
                <a:lnTo>
                  <a:pt x="2673" y="0"/>
                </a:lnTo>
                <a:lnTo>
                  <a:pt x="696" y="0"/>
                </a:lnTo>
                <a:lnTo>
                  <a:pt x="648" y="4"/>
                </a:lnTo>
                <a:lnTo>
                  <a:pt x="602" y="14"/>
                </a:lnTo>
                <a:lnTo>
                  <a:pt x="560" y="32"/>
                </a:lnTo>
                <a:lnTo>
                  <a:pt x="522" y="55"/>
                </a:lnTo>
                <a:lnTo>
                  <a:pt x="487" y="83"/>
                </a:lnTo>
                <a:lnTo>
                  <a:pt x="456" y="115"/>
                </a:lnTo>
                <a:lnTo>
                  <a:pt x="429" y="152"/>
                </a:lnTo>
                <a:lnTo>
                  <a:pt x="408" y="192"/>
                </a:lnTo>
                <a:lnTo>
                  <a:pt x="392" y="234"/>
                </a:lnTo>
                <a:lnTo>
                  <a:pt x="382" y="278"/>
                </a:lnTo>
                <a:lnTo>
                  <a:pt x="380" y="321"/>
                </a:lnTo>
                <a:lnTo>
                  <a:pt x="380" y="379"/>
                </a:lnTo>
                <a:lnTo>
                  <a:pt x="384" y="432"/>
                </a:lnTo>
                <a:lnTo>
                  <a:pt x="395" y="481"/>
                </a:lnTo>
                <a:lnTo>
                  <a:pt x="413" y="527"/>
                </a:lnTo>
                <a:lnTo>
                  <a:pt x="439" y="570"/>
                </a:lnTo>
                <a:lnTo>
                  <a:pt x="470" y="608"/>
                </a:lnTo>
                <a:lnTo>
                  <a:pt x="507" y="639"/>
                </a:lnTo>
                <a:lnTo>
                  <a:pt x="549" y="666"/>
                </a:lnTo>
                <a:lnTo>
                  <a:pt x="594" y="684"/>
                </a:lnTo>
                <a:lnTo>
                  <a:pt x="643" y="697"/>
                </a:lnTo>
                <a:lnTo>
                  <a:pt x="696" y="701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ＭＳ Ｐゴシック"/>
              <a:cs typeface="ＭＳ Ｐゴシック"/>
            </a:endParaRPr>
          </a:p>
        </p:txBody>
      </p:sp>
      <p:sp>
        <p:nvSpPr>
          <p:cNvPr id="28" name="Freeform 53"/>
          <p:cNvSpPr>
            <a:spLocks noEditPoints="1"/>
          </p:cNvSpPr>
          <p:nvPr userDrawn="1"/>
        </p:nvSpPr>
        <p:spPr bwMode="auto">
          <a:xfrm>
            <a:off x="8455025" y="6196013"/>
            <a:ext cx="479425" cy="274637"/>
          </a:xfrm>
          <a:custGeom>
            <a:avLst/>
            <a:gdLst>
              <a:gd name="T0" fmla="*/ 1509 w 2674"/>
              <a:gd name="T1" fmla="*/ 742 h 1161"/>
              <a:gd name="T2" fmla="*/ 1509 w 2674"/>
              <a:gd name="T3" fmla="*/ 859 h 1161"/>
              <a:gd name="T4" fmla="*/ 1473 w 2674"/>
              <a:gd name="T5" fmla="*/ 893 h 1161"/>
              <a:gd name="T6" fmla="*/ 261 w 2674"/>
              <a:gd name="T7" fmla="*/ 892 h 1161"/>
              <a:gd name="T8" fmla="*/ 238 w 2674"/>
              <a:gd name="T9" fmla="*/ 854 h 1161"/>
              <a:gd name="T10" fmla="*/ 13 w 2674"/>
              <a:gd name="T11" fmla="*/ 917 h 1161"/>
              <a:gd name="T12" fmla="*/ 113 w 2674"/>
              <a:gd name="T13" fmla="*/ 1081 h 1161"/>
              <a:gd name="T14" fmla="*/ 284 w 2674"/>
              <a:gd name="T15" fmla="*/ 1158 h 1161"/>
              <a:gd name="T16" fmla="*/ 1590 w 2674"/>
              <a:gd name="T17" fmla="*/ 1133 h 1161"/>
              <a:gd name="T18" fmla="*/ 1729 w 2674"/>
              <a:gd name="T19" fmla="*/ 1006 h 1161"/>
              <a:gd name="T20" fmla="*/ 1782 w 2674"/>
              <a:gd name="T21" fmla="*/ 817 h 1161"/>
              <a:gd name="T22" fmla="*/ 1740 w 2674"/>
              <a:gd name="T23" fmla="*/ 626 h 1161"/>
              <a:gd name="T24" fmla="*/ 1634 w 2674"/>
              <a:gd name="T25" fmla="*/ 512 h 1161"/>
              <a:gd name="T26" fmla="*/ 1465 w 2674"/>
              <a:gd name="T27" fmla="*/ 458 h 1161"/>
              <a:gd name="T28" fmla="*/ 655 w 2674"/>
              <a:gd name="T29" fmla="*/ 423 h 1161"/>
              <a:gd name="T30" fmla="*/ 646 w 2674"/>
              <a:gd name="T31" fmla="*/ 409 h 1161"/>
              <a:gd name="T32" fmla="*/ 641 w 2674"/>
              <a:gd name="T33" fmla="*/ 309 h 1161"/>
              <a:gd name="T34" fmla="*/ 660 w 2674"/>
              <a:gd name="T35" fmla="*/ 283 h 1161"/>
              <a:gd name="T36" fmla="*/ 1940 w 2674"/>
              <a:gd name="T37" fmla="*/ 259 h 1161"/>
              <a:gd name="T38" fmla="*/ 2178 w 2674"/>
              <a:gd name="T39" fmla="*/ 258 h 1161"/>
              <a:gd name="T40" fmla="*/ 663 w 2674"/>
              <a:gd name="T41" fmla="*/ 1 h 1161"/>
              <a:gd name="T42" fmla="*/ 492 w 2674"/>
              <a:gd name="T43" fmla="*/ 77 h 1161"/>
              <a:gd name="T44" fmla="*/ 404 w 2674"/>
              <a:gd name="T45" fmla="*/ 201 h 1161"/>
              <a:gd name="T46" fmla="*/ 381 w 2674"/>
              <a:gd name="T47" fmla="*/ 413 h 1161"/>
              <a:gd name="T48" fmla="*/ 450 w 2674"/>
              <a:gd name="T49" fmla="*/ 585 h 1161"/>
              <a:gd name="T50" fmla="*/ 600 w 2674"/>
              <a:gd name="T51" fmla="*/ 687 h 1161"/>
              <a:gd name="T52" fmla="*/ 663 w 2674"/>
              <a:gd name="T53" fmla="*/ 698 h 1161"/>
              <a:gd name="T54" fmla="*/ 492 w 2674"/>
              <a:gd name="T55" fmla="*/ 628 h 1161"/>
              <a:gd name="T56" fmla="*/ 471 w 2674"/>
              <a:gd name="T57" fmla="*/ 608 h 1161"/>
              <a:gd name="T58" fmla="*/ 387 w 2674"/>
              <a:gd name="T59" fmla="*/ 444 h 1161"/>
              <a:gd name="T60" fmla="*/ 394 w 2674"/>
              <a:gd name="T61" fmla="*/ 231 h 1161"/>
              <a:gd name="T62" fmla="*/ 470 w 2674"/>
              <a:gd name="T63" fmla="*/ 100 h 1161"/>
              <a:gd name="T64" fmla="*/ 570 w 2674"/>
              <a:gd name="T65" fmla="*/ 28 h 1161"/>
              <a:gd name="T66" fmla="*/ 2673 w 2674"/>
              <a:gd name="T67" fmla="*/ 0 h 1161"/>
              <a:gd name="T68" fmla="*/ 1942 w 2674"/>
              <a:gd name="T69" fmla="*/ 258 h 1161"/>
              <a:gd name="T70" fmla="*/ 648 w 2674"/>
              <a:gd name="T71" fmla="*/ 296 h 1161"/>
              <a:gd name="T72" fmla="*/ 638 w 2674"/>
              <a:gd name="T73" fmla="*/ 393 h 1161"/>
              <a:gd name="T74" fmla="*/ 718 w 2674"/>
              <a:gd name="T75" fmla="*/ 457 h 1161"/>
              <a:gd name="T76" fmla="*/ 1581 w 2674"/>
              <a:gd name="T77" fmla="*/ 484 h 1161"/>
              <a:gd name="T78" fmla="*/ 1682 w 2674"/>
              <a:gd name="T79" fmla="*/ 553 h 1161"/>
              <a:gd name="T80" fmla="*/ 1764 w 2674"/>
              <a:gd name="T81" fmla="*/ 684 h 1161"/>
              <a:gd name="T82" fmla="*/ 1774 w 2674"/>
              <a:gd name="T83" fmla="*/ 885 h 1161"/>
              <a:gd name="T84" fmla="*/ 1689 w 2674"/>
              <a:gd name="T85" fmla="*/ 1058 h 1161"/>
              <a:gd name="T86" fmla="*/ 1668 w 2674"/>
              <a:gd name="T87" fmla="*/ 1079 h 1161"/>
              <a:gd name="T88" fmla="*/ 1497 w 2674"/>
              <a:gd name="T89" fmla="*/ 1157 h 1161"/>
              <a:gd name="T90" fmla="*/ 190 w 2674"/>
              <a:gd name="T91" fmla="*/ 1132 h 1161"/>
              <a:gd name="T92" fmla="*/ 113 w 2674"/>
              <a:gd name="T93" fmla="*/ 1079 h 1161"/>
              <a:gd name="T94" fmla="*/ 38 w 2674"/>
              <a:gd name="T95" fmla="*/ 978 h 1161"/>
              <a:gd name="T96" fmla="*/ 1 w 2674"/>
              <a:gd name="T97" fmla="*/ 0 h 1161"/>
              <a:gd name="T98" fmla="*/ 240 w 2674"/>
              <a:gd name="T99" fmla="*/ 866 h 1161"/>
              <a:gd name="T100" fmla="*/ 295 w 2674"/>
              <a:gd name="T101" fmla="*/ 903 h 1161"/>
              <a:gd name="T102" fmla="*/ 1500 w 2674"/>
              <a:gd name="T103" fmla="*/ 873 h 1161"/>
              <a:gd name="T104" fmla="*/ 1517 w 2674"/>
              <a:gd name="T105" fmla="*/ 759 h 1161"/>
              <a:gd name="T106" fmla="*/ 1444 w 2674"/>
              <a:gd name="T107" fmla="*/ 701 h 116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74"/>
              <a:gd name="T163" fmla="*/ 0 h 1161"/>
              <a:gd name="T164" fmla="*/ 2674 w 2674"/>
              <a:gd name="T165" fmla="*/ 1161 h 1161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74" h="1161">
                <a:moveTo>
                  <a:pt x="1444" y="702"/>
                </a:moveTo>
                <a:lnTo>
                  <a:pt x="1459" y="704"/>
                </a:lnTo>
                <a:lnTo>
                  <a:pt x="1473" y="708"/>
                </a:lnTo>
                <a:lnTo>
                  <a:pt x="1487" y="717"/>
                </a:lnTo>
                <a:lnTo>
                  <a:pt x="1499" y="728"/>
                </a:lnTo>
                <a:lnTo>
                  <a:pt x="1509" y="742"/>
                </a:lnTo>
                <a:lnTo>
                  <a:pt x="1516" y="759"/>
                </a:lnTo>
                <a:lnTo>
                  <a:pt x="1520" y="779"/>
                </a:lnTo>
                <a:lnTo>
                  <a:pt x="1523" y="801"/>
                </a:lnTo>
                <a:lnTo>
                  <a:pt x="1520" y="822"/>
                </a:lnTo>
                <a:lnTo>
                  <a:pt x="1516" y="841"/>
                </a:lnTo>
                <a:lnTo>
                  <a:pt x="1509" y="859"/>
                </a:lnTo>
                <a:lnTo>
                  <a:pt x="1499" y="873"/>
                </a:lnTo>
                <a:lnTo>
                  <a:pt x="1486" y="885"/>
                </a:lnTo>
                <a:lnTo>
                  <a:pt x="1487" y="885"/>
                </a:lnTo>
                <a:lnTo>
                  <a:pt x="1486" y="885"/>
                </a:lnTo>
                <a:lnTo>
                  <a:pt x="1487" y="885"/>
                </a:lnTo>
                <a:lnTo>
                  <a:pt x="1473" y="893"/>
                </a:lnTo>
                <a:lnTo>
                  <a:pt x="1459" y="899"/>
                </a:lnTo>
                <a:lnTo>
                  <a:pt x="1444" y="901"/>
                </a:lnTo>
                <a:lnTo>
                  <a:pt x="295" y="901"/>
                </a:lnTo>
                <a:lnTo>
                  <a:pt x="282" y="900"/>
                </a:lnTo>
                <a:lnTo>
                  <a:pt x="271" y="897"/>
                </a:lnTo>
                <a:lnTo>
                  <a:pt x="261" y="892"/>
                </a:lnTo>
                <a:lnTo>
                  <a:pt x="252" y="885"/>
                </a:lnTo>
                <a:lnTo>
                  <a:pt x="252" y="886"/>
                </a:lnTo>
                <a:lnTo>
                  <a:pt x="252" y="885"/>
                </a:lnTo>
                <a:lnTo>
                  <a:pt x="252" y="886"/>
                </a:lnTo>
                <a:lnTo>
                  <a:pt x="241" y="866"/>
                </a:lnTo>
                <a:lnTo>
                  <a:pt x="238" y="854"/>
                </a:lnTo>
                <a:lnTo>
                  <a:pt x="238" y="0"/>
                </a:lnTo>
                <a:lnTo>
                  <a:pt x="0" y="0"/>
                </a:lnTo>
                <a:lnTo>
                  <a:pt x="0" y="817"/>
                </a:lnTo>
                <a:lnTo>
                  <a:pt x="1" y="851"/>
                </a:lnTo>
                <a:lnTo>
                  <a:pt x="6" y="885"/>
                </a:lnTo>
                <a:lnTo>
                  <a:pt x="13" y="917"/>
                </a:lnTo>
                <a:lnTo>
                  <a:pt x="24" y="948"/>
                </a:lnTo>
                <a:lnTo>
                  <a:pt x="37" y="978"/>
                </a:lnTo>
                <a:lnTo>
                  <a:pt x="52" y="1006"/>
                </a:lnTo>
                <a:lnTo>
                  <a:pt x="70" y="1033"/>
                </a:lnTo>
                <a:lnTo>
                  <a:pt x="90" y="1058"/>
                </a:lnTo>
                <a:lnTo>
                  <a:pt x="113" y="1081"/>
                </a:lnTo>
                <a:lnTo>
                  <a:pt x="137" y="1100"/>
                </a:lnTo>
                <a:lnTo>
                  <a:pt x="164" y="1119"/>
                </a:lnTo>
                <a:lnTo>
                  <a:pt x="190" y="1133"/>
                </a:lnTo>
                <a:lnTo>
                  <a:pt x="220" y="1144"/>
                </a:lnTo>
                <a:lnTo>
                  <a:pt x="251" y="1153"/>
                </a:lnTo>
                <a:lnTo>
                  <a:pt x="284" y="1158"/>
                </a:lnTo>
                <a:lnTo>
                  <a:pt x="316" y="1161"/>
                </a:lnTo>
                <a:lnTo>
                  <a:pt x="1465" y="1161"/>
                </a:lnTo>
                <a:lnTo>
                  <a:pt x="1497" y="1158"/>
                </a:lnTo>
                <a:lnTo>
                  <a:pt x="1530" y="1153"/>
                </a:lnTo>
                <a:lnTo>
                  <a:pt x="1561" y="1144"/>
                </a:lnTo>
                <a:lnTo>
                  <a:pt x="1590" y="1133"/>
                </a:lnTo>
                <a:lnTo>
                  <a:pt x="1617" y="1119"/>
                </a:lnTo>
                <a:lnTo>
                  <a:pt x="1644" y="1100"/>
                </a:lnTo>
                <a:lnTo>
                  <a:pt x="1668" y="1081"/>
                </a:lnTo>
                <a:lnTo>
                  <a:pt x="1691" y="1058"/>
                </a:lnTo>
                <a:lnTo>
                  <a:pt x="1710" y="1033"/>
                </a:lnTo>
                <a:lnTo>
                  <a:pt x="1729" y="1006"/>
                </a:lnTo>
                <a:lnTo>
                  <a:pt x="1744" y="978"/>
                </a:lnTo>
                <a:lnTo>
                  <a:pt x="1757" y="948"/>
                </a:lnTo>
                <a:lnTo>
                  <a:pt x="1768" y="917"/>
                </a:lnTo>
                <a:lnTo>
                  <a:pt x="1775" y="885"/>
                </a:lnTo>
                <a:lnTo>
                  <a:pt x="1780" y="851"/>
                </a:lnTo>
                <a:lnTo>
                  <a:pt x="1782" y="817"/>
                </a:lnTo>
                <a:lnTo>
                  <a:pt x="1782" y="780"/>
                </a:lnTo>
                <a:lnTo>
                  <a:pt x="1780" y="748"/>
                </a:lnTo>
                <a:lnTo>
                  <a:pt x="1775" y="715"/>
                </a:lnTo>
                <a:lnTo>
                  <a:pt x="1765" y="684"/>
                </a:lnTo>
                <a:lnTo>
                  <a:pt x="1754" y="655"/>
                </a:lnTo>
                <a:lnTo>
                  <a:pt x="1740" y="626"/>
                </a:lnTo>
                <a:lnTo>
                  <a:pt x="1723" y="599"/>
                </a:lnTo>
                <a:lnTo>
                  <a:pt x="1705" y="575"/>
                </a:lnTo>
                <a:lnTo>
                  <a:pt x="1684" y="551"/>
                </a:lnTo>
                <a:lnTo>
                  <a:pt x="1682" y="551"/>
                </a:lnTo>
                <a:lnTo>
                  <a:pt x="1660" y="530"/>
                </a:lnTo>
                <a:lnTo>
                  <a:pt x="1634" y="512"/>
                </a:lnTo>
                <a:lnTo>
                  <a:pt x="1609" y="496"/>
                </a:lnTo>
                <a:lnTo>
                  <a:pt x="1581" y="482"/>
                </a:lnTo>
                <a:lnTo>
                  <a:pt x="1552" y="472"/>
                </a:lnTo>
                <a:lnTo>
                  <a:pt x="1524" y="464"/>
                </a:lnTo>
                <a:lnTo>
                  <a:pt x="1494" y="460"/>
                </a:lnTo>
                <a:lnTo>
                  <a:pt x="1465" y="458"/>
                </a:lnTo>
                <a:lnTo>
                  <a:pt x="732" y="458"/>
                </a:lnTo>
                <a:lnTo>
                  <a:pt x="718" y="456"/>
                </a:lnTo>
                <a:lnTo>
                  <a:pt x="706" y="454"/>
                </a:lnTo>
                <a:lnTo>
                  <a:pt x="684" y="447"/>
                </a:lnTo>
                <a:lnTo>
                  <a:pt x="667" y="436"/>
                </a:lnTo>
                <a:lnTo>
                  <a:pt x="655" y="423"/>
                </a:lnTo>
                <a:lnTo>
                  <a:pt x="655" y="424"/>
                </a:lnTo>
                <a:lnTo>
                  <a:pt x="656" y="424"/>
                </a:lnTo>
                <a:lnTo>
                  <a:pt x="655" y="423"/>
                </a:lnTo>
                <a:lnTo>
                  <a:pt x="655" y="424"/>
                </a:lnTo>
                <a:lnTo>
                  <a:pt x="656" y="424"/>
                </a:lnTo>
                <a:lnTo>
                  <a:pt x="646" y="409"/>
                </a:lnTo>
                <a:lnTo>
                  <a:pt x="639" y="393"/>
                </a:lnTo>
                <a:lnTo>
                  <a:pt x="635" y="376"/>
                </a:lnTo>
                <a:lnTo>
                  <a:pt x="634" y="358"/>
                </a:lnTo>
                <a:lnTo>
                  <a:pt x="634" y="337"/>
                </a:lnTo>
                <a:lnTo>
                  <a:pt x="635" y="323"/>
                </a:lnTo>
                <a:lnTo>
                  <a:pt x="641" y="309"/>
                </a:lnTo>
                <a:lnTo>
                  <a:pt x="649" y="296"/>
                </a:lnTo>
                <a:lnTo>
                  <a:pt x="662" y="283"/>
                </a:lnTo>
                <a:lnTo>
                  <a:pt x="660" y="283"/>
                </a:lnTo>
                <a:lnTo>
                  <a:pt x="660" y="285"/>
                </a:lnTo>
                <a:lnTo>
                  <a:pt x="662" y="283"/>
                </a:lnTo>
                <a:lnTo>
                  <a:pt x="660" y="283"/>
                </a:lnTo>
                <a:lnTo>
                  <a:pt x="660" y="285"/>
                </a:lnTo>
                <a:lnTo>
                  <a:pt x="676" y="273"/>
                </a:lnTo>
                <a:lnTo>
                  <a:pt x="693" y="266"/>
                </a:lnTo>
                <a:lnTo>
                  <a:pt x="711" y="261"/>
                </a:lnTo>
                <a:lnTo>
                  <a:pt x="732" y="259"/>
                </a:lnTo>
                <a:lnTo>
                  <a:pt x="1940" y="259"/>
                </a:lnTo>
                <a:lnTo>
                  <a:pt x="1940" y="258"/>
                </a:lnTo>
                <a:lnTo>
                  <a:pt x="1940" y="1161"/>
                </a:lnTo>
                <a:lnTo>
                  <a:pt x="2178" y="1161"/>
                </a:lnTo>
                <a:lnTo>
                  <a:pt x="2179" y="1160"/>
                </a:lnTo>
                <a:lnTo>
                  <a:pt x="2179" y="258"/>
                </a:lnTo>
                <a:lnTo>
                  <a:pt x="2178" y="258"/>
                </a:lnTo>
                <a:lnTo>
                  <a:pt x="2178" y="259"/>
                </a:lnTo>
                <a:lnTo>
                  <a:pt x="2673" y="259"/>
                </a:lnTo>
                <a:lnTo>
                  <a:pt x="2674" y="258"/>
                </a:lnTo>
                <a:lnTo>
                  <a:pt x="2674" y="0"/>
                </a:lnTo>
                <a:lnTo>
                  <a:pt x="696" y="0"/>
                </a:lnTo>
                <a:lnTo>
                  <a:pt x="663" y="1"/>
                </a:lnTo>
                <a:lnTo>
                  <a:pt x="631" y="7"/>
                </a:lnTo>
                <a:lnTo>
                  <a:pt x="600" y="15"/>
                </a:lnTo>
                <a:lnTo>
                  <a:pt x="570" y="26"/>
                </a:lnTo>
                <a:lnTo>
                  <a:pt x="543" y="41"/>
                </a:lnTo>
                <a:lnTo>
                  <a:pt x="516" y="58"/>
                </a:lnTo>
                <a:lnTo>
                  <a:pt x="492" y="77"/>
                </a:lnTo>
                <a:lnTo>
                  <a:pt x="470" y="98"/>
                </a:lnTo>
                <a:lnTo>
                  <a:pt x="470" y="100"/>
                </a:lnTo>
                <a:lnTo>
                  <a:pt x="450" y="122"/>
                </a:lnTo>
                <a:lnTo>
                  <a:pt x="432" y="148"/>
                </a:lnTo>
                <a:lnTo>
                  <a:pt x="416" y="175"/>
                </a:lnTo>
                <a:lnTo>
                  <a:pt x="404" y="201"/>
                </a:lnTo>
                <a:lnTo>
                  <a:pt x="392" y="231"/>
                </a:lnTo>
                <a:lnTo>
                  <a:pt x="385" y="261"/>
                </a:lnTo>
                <a:lnTo>
                  <a:pt x="381" y="290"/>
                </a:lnTo>
                <a:lnTo>
                  <a:pt x="380" y="321"/>
                </a:lnTo>
                <a:lnTo>
                  <a:pt x="380" y="379"/>
                </a:lnTo>
                <a:lnTo>
                  <a:pt x="381" y="413"/>
                </a:lnTo>
                <a:lnTo>
                  <a:pt x="385" y="444"/>
                </a:lnTo>
                <a:lnTo>
                  <a:pt x="392" y="475"/>
                </a:lnTo>
                <a:lnTo>
                  <a:pt x="404" y="505"/>
                </a:lnTo>
                <a:lnTo>
                  <a:pt x="416" y="533"/>
                </a:lnTo>
                <a:lnTo>
                  <a:pt x="432" y="560"/>
                </a:lnTo>
                <a:lnTo>
                  <a:pt x="450" y="585"/>
                </a:lnTo>
                <a:lnTo>
                  <a:pt x="470" y="608"/>
                </a:lnTo>
                <a:lnTo>
                  <a:pt x="492" y="629"/>
                </a:lnTo>
                <a:lnTo>
                  <a:pt x="516" y="647"/>
                </a:lnTo>
                <a:lnTo>
                  <a:pt x="543" y="663"/>
                </a:lnTo>
                <a:lnTo>
                  <a:pt x="570" y="677"/>
                </a:lnTo>
                <a:lnTo>
                  <a:pt x="600" y="687"/>
                </a:lnTo>
                <a:lnTo>
                  <a:pt x="631" y="695"/>
                </a:lnTo>
                <a:lnTo>
                  <a:pt x="663" y="700"/>
                </a:lnTo>
                <a:lnTo>
                  <a:pt x="696" y="702"/>
                </a:lnTo>
                <a:lnTo>
                  <a:pt x="1444" y="702"/>
                </a:lnTo>
                <a:close/>
                <a:moveTo>
                  <a:pt x="696" y="701"/>
                </a:moveTo>
                <a:lnTo>
                  <a:pt x="663" y="698"/>
                </a:lnTo>
                <a:lnTo>
                  <a:pt x="631" y="694"/>
                </a:lnTo>
                <a:lnTo>
                  <a:pt x="600" y="686"/>
                </a:lnTo>
                <a:lnTo>
                  <a:pt x="570" y="676"/>
                </a:lnTo>
                <a:lnTo>
                  <a:pt x="543" y="662"/>
                </a:lnTo>
                <a:lnTo>
                  <a:pt x="516" y="646"/>
                </a:lnTo>
                <a:lnTo>
                  <a:pt x="492" y="628"/>
                </a:lnTo>
                <a:lnTo>
                  <a:pt x="470" y="607"/>
                </a:lnTo>
                <a:lnTo>
                  <a:pt x="470" y="608"/>
                </a:lnTo>
                <a:lnTo>
                  <a:pt x="471" y="608"/>
                </a:lnTo>
                <a:lnTo>
                  <a:pt x="470" y="607"/>
                </a:lnTo>
                <a:lnTo>
                  <a:pt x="470" y="608"/>
                </a:lnTo>
                <a:lnTo>
                  <a:pt x="471" y="608"/>
                </a:lnTo>
                <a:lnTo>
                  <a:pt x="451" y="585"/>
                </a:lnTo>
                <a:lnTo>
                  <a:pt x="433" y="560"/>
                </a:lnTo>
                <a:lnTo>
                  <a:pt x="418" y="533"/>
                </a:lnTo>
                <a:lnTo>
                  <a:pt x="405" y="505"/>
                </a:lnTo>
                <a:lnTo>
                  <a:pt x="394" y="475"/>
                </a:lnTo>
                <a:lnTo>
                  <a:pt x="387" y="444"/>
                </a:lnTo>
                <a:lnTo>
                  <a:pt x="382" y="413"/>
                </a:lnTo>
                <a:lnTo>
                  <a:pt x="381" y="379"/>
                </a:lnTo>
                <a:lnTo>
                  <a:pt x="381" y="321"/>
                </a:lnTo>
                <a:lnTo>
                  <a:pt x="382" y="290"/>
                </a:lnTo>
                <a:lnTo>
                  <a:pt x="387" y="261"/>
                </a:lnTo>
                <a:lnTo>
                  <a:pt x="394" y="231"/>
                </a:lnTo>
                <a:lnTo>
                  <a:pt x="405" y="201"/>
                </a:lnTo>
                <a:lnTo>
                  <a:pt x="418" y="175"/>
                </a:lnTo>
                <a:lnTo>
                  <a:pt x="433" y="148"/>
                </a:lnTo>
                <a:lnTo>
                  <a:pt x="451" y="122"/>
                </a:lnTo>
                <a:lnTo>
                  <a:pt x="471" y="100"/>
                </a:lnTo>
                <a:lnTo>
                  <a:pt x="470" y="100"/>
                </a:lnTo>
                <a:lnTo>
                  <a:pt x="471" y="100"/>
                </a:lnTo>
                <a:lnTo>
                  <a:pt x="470" y="100"/>
                </a:lnTo>
                <a:lnTo>
                  <a:pt x="492" y="79"/>
                </a:lnTo>
                <a:lnTo>
                  <a:pt x="516" y="59"/>
                </a:lnTo>
                <a:lnTo>
                  <a:pt x="543" y="42"/>
                </a:lnTo>
                <a:lnTo>
                  <a:pt x="570" y="28"/>
                </a:lnTo>
                <a:lnTo>
                  <a:pt x="600" y="17"/>
                </a:lnTo>
                <a:lnTo>
                  <a:pt x="631" y="8"/>
                </a:lnTo>
                <a:lnTo>
                  <a:pt x="663" y="2"/>
                </a:lnTo>
                <a:lnTo>
                  <a:pt x="696" y="1"/>
                </a:lnTo>
                <a:lnTo>
                  <a:pt x="2673" y="1"/>
                </a:lnTo>
                <a:lnTo>
                  <a:pt x="2673" y="0"/>
                </a:lnTo>
                <a:lnTo>
                  <a:pt x="2673" y="258"/>
                </a:lnTo>
                <a:lnTo>
                  <a:pt x="2178" y="258"/>
                </a:lnTo>
                <a:lnTo>
                  <a:pt x="2178" y="1160"/>
                </a:lnTo>
                <a:lnTo>
                  <a:pt x="1940" y="1160"/>
                </a:lnTo>
                <a:lnTo>
                  <a:pt x="1942" y="1160"/>
                </a:lnTo>
                <a:lnTo>
                  <a:pt x="1942" y="258"/>
                </a:lnTo>
                <a:lnTo>
                  <a:pt x="732" y="258"/>
                </a:lnTo>
                <a:lnTo>
                  <a:pt x="711" y="259"/>
                </a:lnTo>
                <a:lnTo>
                  <a:pt x="693" y="265"/>
                </a:lnTo>
                <a:lnTo>
                  <a:pt x="676" y="272"/>
                </a:lnTo>
                <a:lnTo>
                  <a:pt x="660" y="283"/>
                </a:lnTo>
                <a:lnTo>
                  <a:pt x="648" y="296"/>
                </a:lnTo>
                <a:lnTo>
                  <a:pt x="639" y="309"/>
                </a:lnTo>
                <a:lnTo>
                  <a:pt x="634" y="323"/>
                </a:lnTo>
                <a:lnTo>
                  <a:pt x="632" y="337"/>
                </a:lnTo>
                <a:lnTo>
                  <a:pt x="632" y="358"/>
                </a:lnTo>
                <a:lnTo>
                  <a:pt x="634" y="376"/>
                </a:lnTo>
                <a:lnTo>
                  <a:pt x="638" y="393"/>
                </a:lnTo>
                <a:lnTo>
                  <a:pt x="645" y="409"/>
                </a:lnTo>
                <a:lnTo>
                  <a:pt x="655" y="424"/>
                </a:lnTo>
                <a:lnTo>
                  <a:pt x="667" y="437"/>
                </a:lnTo>
                <a:lnTo>
                  <a:pt x="684" y="448"/>
                </a:lnTo>
                <a:lnTo>
                  <a:pt x="706" y="456"/>
                </a:lnTo>
                <a:lnTo>
                  <a:pt x="718" y="457"/>
                </a:lnTo>
                <a:lnTo>
                  <a:pt x="732" y="460"/>
                </a:lnTo>
                <a:lnTo>
                  <a:pt x="1465" y="460"/>
                </a:lnTo>
                <a:lnTo>
                  <a:pt x="1494" y="461"/>
                </a:lnTo>
                <a:lnTo>
                  <a:pt x="1524" y="465"/>
                </a:lnTo>
                <a:lnTo>
                  <a:pt x="1552" y="474"/>
                </a:lnTo>
                <a:lnTo>
                  <a:pt x="1581" y="484"/>
                </a:lnTo>
                <a:lnTo>
                  <a:pt x="1609" y="498"/>
                </a:lnTo>
                <a:lnTo>
                  <a:pt x="1634" y="513"/>
                </a:lnTo>
                <a:lnTo>
                  <a:pt x="1660" y="532"/>
                </a:lnTo>
                <a:lnTo>
                  <a:pt x="1682" y="553"/>
                </a:lnTo>
                <a:lnTo>
                  <a:pt x="1682" y="551"/>
                </a:lnTo>
                <a:lnTo>
                  <a:pt x="1682" y="553"/>
                </a:lnTo>
                <a:lnTo>
                  <a:pt x="1682" y="551"/>
                </a:lnTo>
                <a:lnTo>
                  <a:pt x="1703" y="575"/>
                </a:lnTo>
                <a:lnTo>
                  <a:pt x="1722" y="599"/>
                </a:lnTo>
                <a:lnTo>
                  <a:pt x="1739" y="626"/>
                </a:lnTo>
                <a:lnTo>
                  <a:pt x="1753" y="655"/>
                </a:lnTo>
                <a:lnTo>
                  <a:pt x="1764" y="684"/>
                </a:lnTo>
                <a:lnTo>
                  <a:pt x="1774" y="715"/>
                </a:lnTo>
                <a:lnTo>
                  <a:pt x="1778" y="748"/>
                </a:lnTo>
                <a:lnTo>
                  <a:pt x="1781" y="780"/>
                </a:lnTo>
                <a:lnTo>
                  <a:pt x="1781" y="817"/>
                </a:lnTo>
                <a:lnTo>
                  <a:pt x="1778" y="851"/>
                </a:lnTo>
                <a:lnTo>
                  <a:pt x="1774" y="885"/>
                </a:lnTo>
                <a:lnTo>
                  <a:pt x="1767" y="917"/>
                </a:lnTo>
                <a:lnTo>
                  <a:pt x="1756" y="948"/>
                </a:lnTo>
                <a:lnTo>
                  <a:pt x="1743" y="978"/>
                </a:lnTo>
                <a:lnTo>
                  <a:pt x="1727" y="1006"/>
                </a:lnTo>
                <a:lnTo>
                  <a:pt x="1709" y="1033"/>
                </a:lnTo>
                <a:lnTo>
                  <a:pt x="1689" y="1058"/>
                </a:lnTo>
                <a:lnTo>
                  <a:pt x="1667" y="1081"/>
                </a:lnTo>
                <a:lnTo>
                  <a:pt x="1668" y="1081"/>
                </a:lnTo>
                <a:lnTo>
                  <a:pt x="1668" y="1079"/>
                </a:lnTo>
                <a:lnTo>
                  <a:pt x="1667" y="1081"/>
                </a:lnTo>
                <a:lnTo>
                  <a:pt x="1668" y="1081"/>
                </a:lnTo>
                <a:lnTo>
                  <a:pt x="1668" y="1079"/>
                </a:lnTo>
                <a:lnTo>
                  <a:pt x="1644" y="1099"/>
                </a:lnTo>
                <a:lnTo>
                  <a:pt x="1617" y="1117"/>
                </a:lnTo>
                <a:lnTo>
                  <a:pt x="1590" y="1132"/>
                </a:lnTo>
                <a:lnTo>
                  <a:pt x="1561" y="1143"/>
                </a:lnTo>
                <a:lnTo>
                  <a:pt x="1530" y="1151"/>
                </a:lnTo>
                <a:lnTo>
                  <a:pt x="1497" y="1157"/>
                </a:lnTo>
                <a:lnTo>
                  <a:pt x="1465" y="1160"/>
                </a:lnTo>
                <a:lnTo>
                  <a:pt x="316" y="1160"/>
                </a:lnTo>
                <a:lnTo>
                  <a:pt x="284" y="1157"/>
                </a:lnTo>
                <a:lnTo>
                  <a:pt x="251" y="1151"/>
                </a:lnTo>
                <a:lnTo>
                  <a:pt x="220" y="1143"/>
                </a:lnTo>
                <a:lnTo>
                  <a:pt x="190" y="1132"/>
                </a:lnTo>
                <a:lnTo>
                  <a:pt x="164" y="1117"/>
                </a:lnTo>
                <a:lnTo>
                  <a:pt x="137" y="1099"/>
                </a:lnTo>
                <a:lnTo>
                  <a:pt x="113" y="1079"/>
                </a:lnTo>
                <a:lnTo>
                  <a:pt x="113" y="1081"/>
                </a:lnTo>
                <a:lnTo>
                  <a:pt x="114" y="1081"/>
                </a:lnTo>
                <a:lnTo>
                  <a:pt x="113" y="1079"/>
                </a:lnTo>
                <a:lnTo>
                  <a:pt x="113" y="1081"/>
                </a:lnTo>
                <a:lnTo>
                  <a:pt x="114" y="1081"/>
                </a:lnTo>
                <a:lnTo>
                  <a:pt x="92" y="1058"/>
                </a:lnTo>
                <a:lnTo>
                  <a:pt x="72" y="1033"/>
                </a:lnTo>
                <a:lnTo>
                  <a:pt x="53" y="1006"/>
                </a:lnTo>
                <a:lnTo>
                  <a:pt x="38" y="978"/>
                </a:lnTo>
                <a:lnTo>
                  <a:pt x="25" y="948"/>
                </a:lnTo>
                <a:lnTo>
                  <a:pt x="14" y="917"/>
                </a:lnTo>
                <a:lnTo>
                  <a:pt x="7" y="885"/>
                </a:lnTo>
                <a:lnTo>
                  <a:pt x="3" y="851"/>
                </a:lnTo>
                <a:lnTo>
                  <a:pt x="1" y="817"/>
                </a:ln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  <a:lnTo>
                  <a:pt x="237" y="1"/>
                </a:lnTo>
                <a:lnTo>
                  <a:pt x="237" y="0"/>
                </a:lnTo>
                <a:lnTo>
                  <a:pt x="237" y="854"/>
                </a:lnTo>
                <a:lnTo>
                  <a:pt x="240" y="866"/>
                </a:lnTo>
                <a:lnTo>
                  <a:pt x="251" y="886"/>
                </a:lnTo>
                <a:lnTo>
                  <a:pt x="252" y="886"/>
                </a:lnTo>
                <a:lnTo>
                  <a:pt x="261" y="893"/>
                </a:lnTo>
                <a:lnTo>
                  <a:pt x="271" y="899"/>
                </a:lnTo>
                <a:lnTo>
                  <a:pt x="282" y="901"/>
                </a:lnTo>
                <a:lnTo>
                  <a:pt x="295" y="903"/>
                </a:lnTo>
                <a:lnTo>
                  <a:pt x="1444" y="903"/>
                </a:lnTo>
                <a:lnTo>
                  <a:pt x="1459" y="900"/>
                </a:lnTo>
                <a:lnTo>
                  <a:pt x="1473" y="894"/>
                </a:lnTo>
                <a:lnTo>
                  <a:pt x="1487" y="886"/>
                </a:lnTo>
                <a:lnTo>
                  <a:pt x="1487" y="885"/>
                </a:lnTo>
                <a:lnTo>
                  <a:pt x="1500" y="873"/>
                </a:lnTo>
                <a:lnTo>
                  <a:pt x="1510" y="859"/>
                </a:lnTo>
                <a:lnTo>
                  <a:pt x="1517" y="841"/>
                </a:lnTo>
                <a:lnTo>
                  <a:pt x="1521" y="822"/>
                </a:lnTo>
                <a:lnTo>
                  <a:pt x="1524" y="801"/>
                </a:lnTo>
                <a:lnTo>
                  <a:pt x="1521" y="779"/>
                </a:lnTo>
                <a:lnTo>
                  <a:pt x="1517" y="759"/>
                </a:lnTo>
                <a:lnTo>
                  <a:pt x="1510" y="742"/>
                </a:lnTo>
                <a:lnTo>
                  <a:pt x="1500" y="728"/>
                </a:lnTo>
                <a:lnTo>
                  <a:pt x="1487" y="715"/>
                </a:lnTo>
                <a:lnTo>
                  <a:pt x="1473" y="707"/>
                </a:lnTo>
                <a:lnTo>
                  <a:pt x="1459" y="702"/>
                </a:lnTo>
                <a:lnTo>
                  <a:pt x="1444" y="701"/>
                </a:lnTo>
                <a:lnTo>
                  <a:pt x="696" y="701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800" dirty="0">
              <a:latin typeface="Arial" charset="0"/>
              <a:ea typeface="ＭＳ Ｐゴシック"/>
              <a:cs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2" r:id="rId2"/>
    <p:sldLayoutId id="2147483713" r:id="rId3"/>
    <p:sldLayoutId id="2147483715" r:id="rId4"/>
    <p:sldLayoutId id="214748372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1287" y="2651475"/>
            <a:ext cx="6700838" cy="1975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Threat Information Sharing; Perspectives, Strategies, and Scenarios</a:t>
            </a:r>
            <a:r>
              <a:rPr lang="en-US" sz="1400" b="1" dirty="0" smtClean="0">
                <a:latin typeface="Arial" charset="0"/>
              </a:rPr>
              <a:t/>
            </a:r>
            <a:br>
              <a:rPr lang="en-US" sz="1400" b="1" dirty="0" smtClean="0">
                <a:latin typeface="Arial" charset="0"/>
              </a:rPr>
            </a:br>
            <a:r>
              <a:rPr lang="en-US" sz="1400" b="1" dirty="0" smtClean="0">
                <a:latin typeface="Arial" charset="0"/>
              </a:rPr>
              <a:t/>
            </a:r>
            <a:br>
              <a:rPr lang="en-US" sz="1400" b="1" dirty="0" smtClean="0">
                <a:latin typeface="Arial" charset="0"/>
              </a:rPr>
            </a:b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r>
              <a:rPr lang="en-US" sz="2000" b="1" dirty="0" smtClean="0">
                <a:latin typeface="Arial" charset="0"/>
              </a:rPr>
              <a:t>15 June 2015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r>
              <a:rPr lang="en-US" sz="2000" dirty="0" smtClean="0">
                <a:latin typeface="Arial" charset="0"/>
              </a:rPr>
              <a:t>Tim Grance, NIST, Sarah Brown, Fox-IT, Luc Dandurand, ITU Thomas Millar, US CERT, </a:t>
            </a:r>
            <a:r>
              <a:rPr lang="en-US" sz="2000" dirty="0" err="1" smtClean="0">
                <a:latin typeface="Arial" charset="0"/>
              </a:rPr>
              <a:t>Pawel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>
                <a:latin typeface="Arial" charset="0"/>
              </a:rPr>
              <a:t>Pawlinski</a:t>
            </a:r>
            <a:r>
              <a:rPr lang="en-US" sz="2000" dirty="0" smtClean="0">
                <a:latin typeface="Arial" charset="0"/>
              </a:rPr>
              <a:t>, </a:t>
            </a:r>
            <a:r>
              <a:rPr lang="en-US" sz="2000" dirty="0" smtClean="0">
                <a:latin typeface="Arial" charset="0"/>
              </a:rPr>
              <a:t>CERT.PL </a:t>
            </a:r>
            <a:r>
              <a:rPr lang="en-US" sz="2000" dirty="0">
                <a:latin typeface="Arial" charset="0"/>
              </a:rPr>
              <a:t/>
            </a:r>
            <a:br>
              <a:rPr lang="en-US" sz="2000" dirty="0">
                <a:latin typeface="Arial" charset="0"/>
              </a:rPr>
            </a:br>
            <a:r>
              <a:rPr lang="en-US" sz="2300" dirty="0">
                <a:latin typeface="Arial" charset="0"/>
              </a:rPr>
              <a:t/>
            </a:r>
            <a:br>
              <a:rPr lang="en-US" sz="2300" dirty="0">
                <a:latin typeface="Arial" charset="0"/>
              </a:rPr>
            </a:br>
            <a:r>
              <a:rPr lang="en-US" sz="2300" dirty="0">
                <a:latin typeface="Arial" charset="0"/>
              </a:rPr>
              <a:t/>
            </a:r>
            <a:br>
              <a:rPr lang="en-US" sz="2300" dirty="0">
                <a:latin typeface="Arial" charset="0"/>
              </a:rPr>
            </a:br>
            <a:endParaRPr lang="en-US" sz="2600" i="1" dirty="0">
              <a:latin typeface="Arial" charset="0"/>
            </a:endParaRPr>
          </a:p>
        </p:txBody>
      </p:sp>
      <p:sp>
        <p:nvSpPr>
          <p:cNvPr id="205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EE5C25-6CCD-A741-9C54-2CE11A1AC795}" type="slidenum">
              <a:rPr lang="en-US">
                <a:solidFill>
                  <a:srgbClr val="898989"/>
                </a:solidFill>
                <a:latin typeface="Times New Roman" charset="0"/>
                <a:cs typeface="Arial" charset="0"/>
              </a:rPr>
              <a:pPr eaLnBrk="1" hangingPunct="1"/>
              <a:t>1</a:t>
            </a:fld>
            <a:endParaRPr lang="en-US" dirty="0">
              <a:solidFill>
                <a:srgbClr val="898989"/>
              </a:solidFill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0192"/>
            <a:ext cx="8229600" cy="4525963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What are the sharing barriers?</a:t>
            </a:r>
            <a:endParaRPr lang="nl-NL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Overview of sharing architectures, capabilities, technical mechanisms (</a:t>
            </a:r>
            <a:r>
              <a:rPr lang="en-US" sz="2000" dirty="0" err="1"/>
              <a:t>e.g.identity</a:t>
            </a:r>
            <a:r>
              <a:rPr lang="en-US" sz="2000" dirty="0"/>
              <a:t>, access control, </a:t>
            </a:r>
            <a:r>
              <a:rPr lang="en-US" sz="2000" dirty="0" err="1"/>
              <a:t>etc</a:t>
            </a:r>
            <a:r>
              <a:rPr lang="en-US" sz="2000" dirty="0"/>
              <a:t>), and trust issues </a:t>
            </a:r>
            <a:endParaRPr lang="nl-NL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How is sharing done today?</a:t>
            </a:r>
            <a:endParaRPr lang="nl-NL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Non-attributed vs attributed.</a:t>
            </a:r>
            <a:endParaRPr lang="nl-NL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Protection of shared information.</a:t>
            </a:r>
            <a:endParaRPr lang="nl-NL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1800" dirty="0"/>
              <a:t>Data analytics, etc.</a:t>
            </a:r>
            <a:endParaRPr lang="nl-NL" sz="1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Advice on how to create, maintain, and enhance sharing relationships </a:t>
            </a:r>
            <a:endParaRPr lang="nl-NL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How can sharing be more scalable?</a:t>
            </a:r>
            <a:endParaRPr lang="nl-NL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Specific technical and policy recommendations for the use of shared threat information.  Indemnification?</a:t>
            </a:r>
            <a:endParaRPr lang="nl-NL" sz="2000" dirty="0"/>
          </a:p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What examples (past or future) or specific incident scenarios illustrate how sharing could realistically work to improve security and operational capability?</a:t>
            </a:r>
            <a:endParaRPr lang="nl-NL" sz="2000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322BCD2-71A7-BF48-B229-1FBD447E7DC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112"/>
            <a:ext cx="8229600" cy="9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ＭＳ Ｐゴシック" pitchFamily="-106" charset="-128"/>
                <a:cs typeface="ＭＳ Ｐゴシック" pitchFamily="-106" charset="-128"/>
              </a:rPr>
              <a:t>Discussion Questions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774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Achieving Meaningful Information Sharing: A Few Take-</a:t>
            </a:r>
            <a:r>
              <a:rPr lang="en-US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Aways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1299651"/>
            <a:ext cx="8229600" cy="4855699"/>
          </a:xfrm>
        </p:spPr>
        <p:txBody>
          <a:bodyPr/>
          <a:lstStyle/>
          <a:p>
            <a:r>
              <a:rPr lang="en-US" sz="2400" dirty="0" smtClean="0"/>
              <a:t>Operate at time scales consistent with the information</a:t>
            </a:r>
          </a:p>
          <a:p>
            <a:r>
              <a:rPr lang="en-US" sz="2400" dirty="0" smtClean="0"/>
              <a:t>Trust leverages personal connections, operational record, legal processes</a:t>
            </a:r>
          </a:p>
          <a:p>
            <a:r>
              <a:rPr lang="en-US" sz="2400" dirty="0" smtClean="0"/>
              <a:t>Trust is paramount and hard to establish, but preparation helps</a:t>
            </a:r>
          </a:p>
          <a:p>
            <a:r>
              <a:rPr lang="en-US" sz="2400" dirty="0" smtClean="0"/>
              <a:t>As communities grow in size, trust is harder to achieve</a:t>
            </a:r>
          </a:p>
          <a:p>
            <a:r>
              <a:rPr lang="en-US" sz="2400" dirty="0" smtClean="0"/>
              <a:t>Organizational abilities vary greatly</a:t>
            </a:r>
          </a:p>
          <a:p>
            <a:r>
              <a:rPr lang="en-US" sz="2400" dirty="0" smtClean="0"/>
              <a:t>Roles and responsibilities need to be clearly articulated before sharing</a:t>
            </a:r>
          </a:p>
          <a:p>
            <a:r>
              <a:rPr lang="en-US" sz="2400" dirty="0" smtClean="0"/>
              <a:t>Simplicity facilitates sharing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322BCD2-71A7-BF48-B229-1FBD447E7D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  <a:t>Information Sharing Benefits</a:t>
            </a:r>
            <a:endParaRPr lang="en-US" sz="36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7996"/>
            <a:ext cx="8229600" cy="4525963"/>
          </a:xfrm>
        </p:spPr>
        <p:txBody>
          <a:bodyPr/>
          <a:lstStyle/>
          <a:p>
            <a:r>
              <a:rPr lang="en-US" dirty="0" smtClean="0"/>
              <a:t>Organizations are sharing information and collaborating on its refinement for: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Shared Situational Awareness</a:t>
            </a:r>
          </a:p>
          <a:p>
            <a:pPr lvl="1"/>
            <a:r>
              <a:rPr lang="en-US" dirty="0" smtClean="0"/>
              <a:t>Expanded Understanding of Threat Horizon</a:t>
            </a:r>
          </a:p>
          <a:p>
            <a:pPr lvl="1"/>
            <a:r>
              <a:rPr lang="en-US" dirty="0" smtClean="0"/>
              <a:t>Knowledge Maturation</a:t>
            </a:r>
          </a:p>
          <a:p>
            <a:pPr lvl="1"/>
            <a:r>
              <a:rPr lang="en-US" dirty="0" smtClean="0"/>
              <a:t>Greater Defensive Agility</a:t>
            </a:r>
          </a:p>
          <a:p>
            <a:pPr lvl="1"/>
            <a:r>
              <a:rPr lang="en-US" dirty="0" smtClean="0"/>
              <a:t>Improved Decision-Making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080133C-ACB4-5D48-87C7-A99CC65CC5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  <a:t>Information Sharing Challenges</a:t>
            </a:r>
            <a:endParaRPr lang="en-US" sz="36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132"/>
            <a:ext cx="8229600" cy="4525963"/>
          </a:xfrm>
        </p:spPr>
        <p:txBody>
          <a:bodyPr/>
          <a:lstStyle/>
          <a:p>
            <a:r>
              <a:rPr lang="en-US" sz="2800" dirty="0" smtClean="0"/>
              <a:t>Prior to Sharing</a:t>
            </a:r>
          </a:p>
          <a:p>
            <a:pPr lvl="1"/>
            <a:r>
              <a:rPr lang="en-US" sz="2400" dirty="0" smtClean="0"/>
              <a:t>Establishing Trust</a:t>
            </a:r>
          </a:p>
          <a:p>
            <a:pPr lvl="1"/>
            <a:r>
              <a:rPr lang="en-US" sz="2400" dirty="0" smtClean="0"/>
              <a:t>Policy, Legal, and Organizational Restrictions</a:t>
            </a:r>
          </a:p>
          <a:p>
            <a:pPr lvl="1"/>
            <a:r>
              <a:rPr lang="en-US" sz="2400" dirty="0" smtClean="0"/>
              <a:t>Risk / Benefit Analysis – what to share?</a:t>
            </a:r>
          </a:p>
          <a:p>
            <a:r>
              <a:rPr lang="en-US" sz="2800" dirty="0" smtClean="0"/>
              <a:t>As Data is Shared</a:t>
            </a:r>
          </a:p>
          <a:p>
            <a:pPr lvl="1"/>
            <a:r>
              <a:rPr lang="en-US" sz="2400" dirty="0" smtClean="0"/>
              <a:t>Collecting and classifying information</a:t>
            </a:r>
          </a:p>
          <a:p>
            <a:pPr lvl="1"/>
            <a:r>
              <a:rPr lang="en-US" sz="2400" dirty="0" smtClean="0"/>
              <a:t>System interoperability </a:t>
            </a:r>
          </a:p>
          <a:p>
            <a:pPr lvl="1"/>
            <a:r>
              <a:rPr lang="en-US" sz="2400" dirty="0" smtClean="0"/>
              <a:t>Preserving Anonymity</a:t>
            </a:r>
          </a:p>
          <a:p>
            <a:r>
              <a:rPr lang="en-US" sz="2800" dirty="0" smtClean="0"/>
              <a:t>Post Sharing</a:t>
            </a:r>
          </a:p>
          <a:p>
            <a:pPr lvl="1"/>
            <a:r>
              <a:rPr lang="en-US" sz="2400" dirty="0" smtClean="0"/>
              <a:t>Classification of information</a:t>
            </a:r>
          </a:p>
          <a:p>
            <a:pPr lvl="1"/>
            <a:r>
              <a:rPr lang="en-US" sz="2400" dirty="0" smtClean="0"/>
              <a:t>Generate / refine / action the intelligence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080133C-ACB4-5D48-87C7-A99CC65CC5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593"/>
            <a:ext cx="8229600" cy="995363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  <a:t>Desired Characteristics of </a:t>
            </a:r>
            <a:b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</a:br>
            <a: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  <a:t>Cyber Threat Information</a:t>
            </a:r>
            <a:endParaRPr lang="en-US" sz="36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6572"/>
            <a:ext cx="8229600" cy="4525963"/>
          </a:xfrm>
        </p:spPr>
        <p:txBody>
          <a:bodyPr/>
          <a:lstStyle/>
          <a:p>
            <a:r>
              <a:rPr lang="en-US" sz="2800" b="1" dirty="0" smtClean="0"/>
              <a:t>Timely</a:t>
            </a:r>
            <a:r>
              <a:rPr lang="en-US" sz="2800" dirty="0" smtClean="0"/>
              <a:t> – in time for the recipient to act</a:t>
            </a:r>
          </a:p>
          <a:p>
            <a:r>
              <a:rPr lang="en-US" sz="2800" b="1" dirty="0" smtClean="0"/>
              <a:t>Relevant</a:t>
            </a:r>
            <a:r>
              <a:rPr lang="en-US" sz="2800" dirty="0" smtClean="0"/>
              <a:t> – applicable to the recipient’s operational environment</a:t>
            </a:r>
          </a:p>
          <a:p>
            <a:r>
              <a:rPr lang="en-US" sz="2800" b="1" dirty="0" smtClean="0"/>
              <a:t>Accurate</a:t>
            </a:r>
            <a:r>
              <a:rPr lang="en-US" sz="2800" dirty="0" smtClean="0"/>
              <a:t> – correct, complete, and unambiguous</a:t>
            </a:r>
          </a:p>
          <a:p>
            <a:r>
              <a:rPr lang="en-US" sz="2800" b="1" dirty="0" smtClean="0"/>
              <a:t>Specific</a:t>
            </a:r>
            <a:r>
              <a:rPr lang="en-US" sz="2800" dirty="0" smtClean="0"/>
              <a:t> – providing sufficient detail and context</a:t>
            </a:r>
          </a:p>
          <a:p>
            <a:r>
              <a:rPr lang="en-US" sz="2800" b="1" dirty="0" smtClean="0"/>
              <a:t>Actionable</a:t>
            </a:r>
            <a:r>
              <a:rPr lang="en-US" sz="2800" dirty="0" smtClean="0"/>
              <a:t> – providing or suggesting an effective course of action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080133C-ACB4-5D48-87C7-A99CC65CC5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  <a:t>Cyber Threat Information Sources</a:t>
            </a:r>
            <a:endParaRPr lang="en-US" sz="36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420"/>
            <a:ext cx="8229600" cy="4525963"/>
          </a:xfrm>
        </p:spPr>
        <p:txBody>
          <a:bodyPr/>
          <a:lstStyle/>
          <a:p>
            <a:r>
              <a:rPr lang="en-US" sz="2800" b="1" dirty="0" smtClean="0"/>
              <a:t>Internal</a:t>
            </a:r>
          </a:p>
          <a:p>
            <a:pPr lvl="1"/>
            <a:r>
              <a:rPr lang="en-US" sz="2400" dirty="0" smtClean="0"/>
              <a:t>Intrusion Detection/Protection Systems</a:t>
            </a:r>
          </a:p>
          <a:p>
            <a:pPr lvl="1"/>
            <a:r>
              <a:rPr lang="en-US" sz="2400" dirty="0" smtClean="0"/>
              <a:t>Security Information and Event Management</a:t>
            </a:r>
          </a:p>
          <a:p>
            <a:pPr lvl="1"/>
            <a:r>
              <a:rPr lang="en-US" sz="2400" dirty="0" smtClean="0"/>
              <a:t>OS, network, security, and application logs</a:t>
            </a:r>
          </a:p>
          <a:p>
            <a:pPr lvl="1"/>
            <a:r>
              <a:rPr lang="en-US" sz="2400" dirty="0" smtClean="0"/>
              <a:t>Personnel</a:t>
            </a:r>
          </a:p>
          <a:p>
            <a:r>
              <a:rPr lang="en-US" sz="2800" b="1" dirty="0" smtClean="0"/>
              <a:t>External</a:t>
            </a:r>
          </a:p>
          <a:p>
            <a:pPr lvl="1"/>
            <a:r>
              <a:rPr lang="en-US" sz="2400" dirty="0" smtClean="0"/>
              <a:t>Open, public sharing communities</a:t>
            </a:r>
          </a:p>
          <a:p>
            <a:pPr lvl="1"/>
            <a:r>
              <a:rPr lang="en-US" sz="2400" dirty="0" smtClean="0"/>
              <a:t>Government sources</a:t>
            </a:r>
          </a:p>
          <a:p>
            <a:pPr lvl="1"/>
            <a:r>
              <a:rPr lang="en-US" sz="2400" dirty="0" smtClean="0"/>
              <a:t>Sector peers and business partners</a:t>
            </a:r>
          </a:p>
          <a:p>
            <a:pPr lvl="1"/>
            <a:r>
              <a:rPr lang="en-US" sz="2400" dirty="0" smtClean="0"/>
              <a:t>Vendor alerts and advisories</a:t>
            </a:r>
          </a:p>
          <a:p>
            <a:pPr lvl="1"/>
            <a:r>
              <a:rPr lang="en-US" sz="2400" dirty="0" smtClean="0"/>
              <a:t>Commercial Services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080133C-ACB4-5D48-87C7-A99CC65CC5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  <a:t>Cyber Threat Information Types</a:t>
            </a:r>
            <a:endParaRPr lang="en-US" sz="36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013"/>
            <a:ext cx="8229600" cy="4525963"/>
          </a:xfrm>
        </p:spPr>
        <p:txBody>
          <a:bodyPr/>
          <a:lstStyle/>
          <a:p>
            <a:r>
              <a:rPr lang="en-US" sz="2800" b="1" dirty="0" smtClean="0"/>
              <a:t>Indicators </a:t>
            </a:r>
            <a:r>
              <a:rPr lang="en-US" sz="2800" dirty="0" smtClean="0"/>
              <a:t>– an artifact or observation that suggests that an attack is imminent, is underway, or may have already occurred</a:t>
            </a:r>
          </a:p>
          <a:p>
            <a:r>
              <a:rPr lang="en-US" sz="2800" b="1" dirty="0" smtClean="0"/>
              <a:t>Tactics, Techniques, and Procedures </a:t>
            </a:r>
            <a:r>
              <a:rPr lang="en-US" sz="2800" dirty="0" smtClean="0"/>
              <a:t>– insights related to an adversary’s behavior, conduct, and tools</a:t>
            </a:r>
          </a:p>
          <a:p>
            <a:r>
              <a:rPr lang="en-US" sz="2800" b="1" dirty="0" smtClean="0"/>
              <a:t>Countermeasures</a:t>
            </a:r>
            <a:r>
              <a:rPr lang="en-US" sz="2800" dirty="0" smtClean="0"/>
              <a:t> – actions to counter a specific threat</a:t>
            </a:r>
          </a:p>
          <a:p>
            <a:r>
              <a:rPr lang="en-US" sz="2800" b="1" dirty="0" smtClean="0"/>
              <a:t>Adversary</a:t>
            </a:r>
            <a:r>
              <a:rPr lang="en-US" sz="2800" dirty="0" smtClean="0"/>
              <a:t> – information regarding the threat agent or 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080133C-ACB4-5D48-87C7-A99CC65CC5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  <a:t>Observations on Trust</a:t>
            </a:r>
            <a:endParaRPr lang="en-US" sz="36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Trust equals knowledge, skills, experience, abilities, accuracy, integrity, reliability, commitment</a:t>
            </a:r>
          </a:p>
          <a:p>
            <a:r>
              <a:rPr lang="en-US" sz="2800" dirty="0" smtClean="0"/>
              <a:t>Trust gives us confidence to act</a:t>
            </a:r>
          </a:p>
          <a:p>
            <a:r>
              <a:rPr lang="en-US" sz="2800" dirty="0" smtClean="0"/>
              <a:t>When we trust we are more likely to share</a:t>
            </a:r>
          </a:p>
          <a:p>
            <a:r>
              <a:rPr lang="en-US" sz="2800" dirty="0" smtClean="0"/>
              <a:t>Trust is hard to earn, it must be cultivated</a:t>
            </a:r>
          </a:p>
          <a:p>
            <a:r>
              <a:rPr lang="en-US" sz="2800" dirty="0" smtClean="0"/>
              <a:t>Trust is difficult to restore if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080133C-ACB4-5D48-87C7-A99CC65CC5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latin typeface="Times New Roman" charset="0"/>
              </a:rPr>
              <a:t>Building and Maintaining Trust</a:t>
            </a:r>
            <a:endParaRPr lang="en-US" sz="3600" b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403"/>
            <a:ext cx="8229600" cy="4525963"/>
          </a:xfrm>
        </p:spPr>
        <p:txBody>
          <a:bodyPr/>
          <a:lstStyle/>
          <a:p>
            <a:r>
              <a:rPr lang="en-US" dirty="0" smtClean="0"/>
              <a:t>Trust is built through shared experiences</a:t>
            </a:r>
          </a:p>
          <a:p>
            <a:r>
              <a:rPr lang="en-US" dirty="0" smtClean="0"/>
              <a:t>Use sharing models that bring together contributors, participants, and consumers</a:t>
            </a:r>
          </a:p>
          <a:p>
            <a:pPr lvl="1"/>
            <a:r>
              <a:rPr lang="en-US" dirty="0" smtClean="0"/>
              <a:t>Discuss current threats</a:t>
            </a:r>
          </a:p>
          <a:p>
            <a:pPr lvl="1"/>
            <a:r>
              <a:rPr lang="en-US" dirty="0" smtClean="0"/>
              <a:t>Share technical insights </a:t>
            </a:r>
          </a:p>
          <a:p>
            <a:pPr lvl="1"/>
            <a:r>
              <a:rPr lang="en-US" dirty="0" smtClean="0"/>
              <a:t>Develop mitigation strategies</a:t>
            </a:r>
          </a:p>
          <a:p>
            <a:pPr lvl="1"/>
            <a:r>
              <a:rPr lang="en-US" dirty="0" smtClean="0"/>
              <a:t>Train, mentor, and develop skills</a:t>
            </a:r>
          </a:p>
          <a:p>
            <a:pPr lvl="1"/>
            <a:r>
              <a:rPr lang="en-US" dirty="0" smtClean="0"/>
              <a:t>Mentor new community members</a:t>
            </a:r>
          </a:p>
          <a:p>
            <a:pPr lvl="1"/>
            <a:r>
              <a:rPr lang="en-US" dirty="0" smtClean="0"/>
              <a:t>Develop key practices and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080133C-ACB4-5D48-87C7-A99CC65CC5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Establishing Sharing Relationships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098"/>
            <a:ext cx="8229600" cy="4525963"/>
          </a:xfrm>
        </p:spPr>
        <p:txBody>
          <a:bodyPr/>
          <a:lstStyle/>
          <a:p>
            <a:r>
              <a:rPr lang="en-US" sz="2400" dirty="0" smtClean="0"/>
              <a:t>Define Goals, Objectives, and Scope of Sharing</a:t>
            </a:r>
          </a:p>
          <a:p>
            <a:pPr lvl="1"/>
            <a:r>
              <a:rPr lang="en-US" sz="2400" dirty="0" smtClean="0"/>
              <a:t>Mission specifics; resources; approvals</a:t>
            </a:r>
          </a:p>
          <a:p>
            <a:r>
              <a:rPr lang="en-US" sz="2400" dirty="0" smtClean="0"/>
              <a:t>Conduct an Information Inventory</a:t>
            </a:r>
          </a:p>
          <a:p>
            <a:r>
              <a:rPr lang="en-US" sz="2400" dirty="0" smtClean="0"/>
              <a:t>Establish Information Sharing Rules</a:t>
            </a:r>
          </a:p>
          <a:p>
            <a:pPr lvl="1"/>
            <a:r>
              <a:rPr lang="en-US" sz="2400" dirty="0" smtClean="0"/>
              <a:t>Sources; sensitivity; restrictions; marking</a:t>
            </a:r>
          </a:p>
          <a:p>
            <a:r>
              <a:rPr lang="en-US" sz="2400" dirty="0" smtClean="0"/>
              <a:t>Join existing Sharing Communities</a:t>
            </a:r>
          </a:p>
          <a:p>
            <a:pPr lvl="1"/>
            <a:r>
              <a:rPr lang="en-US" sz="2400" dirty="0" smtClean="0"/>
              <a:t>Info actionable; mechanisms; NDAs, etc.</a:t>
            </a:r>
          </a:p>
          <a:p>
            <a:r>
              <a:rPr lang="en-US" sz="2400" dirty="0" smtClean="0"/>
              <a:t>Supporting an Information Sharing Capability </a:t>
            </a:r>
          </a:p>
          <a:p>
            <a:pPr lvl="1"/>
            <a:r>
              <a:rPr lang="en-US" sz="2000" dirty="0" smtClean="0"/>
              <a:t>Resources; proactive measures</a:t>
            </a:r>
          </a:p>
          <a:p>
            <a:r>
              <a:rPr lang="en-US" sz="2400" dirty="0" smtClean="0"/>
              <a:t>Look for information that is easier to share (e.g., threats </a:t>
            </a:r>
            <a:r>
              <a:rPr lang="en-US" sz="2400" dirty="0" err="1" smtClean="0"/>
              <a:t>vs</a:t>
            </a:r>
            <a:r>
              <a:rPr lang="en-US" sz="2400" dirty="0" smtClean="0"/>
              <a:t> incidents)</a:t>
            </a:r>
            <a:endParaRPr lang="nl-NL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322BCD2-71A7-BF48-B229-1FBD447E7DC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76239</TotalTime>
  <Words>554</Words>
  <Application>Microsoft Office PowerPoint</Application>
  <PresentationFormat>On-screen Show (4:3)</PresentationFormat>
  <Paragraphs>109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Default Design</vt:lpstr>
      <vt:lpstr>Threat Information Sharing; Perspectives, Strategies, and Scenarios   15 June 2015  Tim Grance, NIST, Sarah Brown, Fox-IT, Luc Dandurand, ITU Thomas Millar, US CERT, Pawel Pawlinski, CERT.PL    </vt:lpstr>
      <vt:lpstr>Information Sharing Benefits</vt:lpstr>
      <vt:lpstr>Information Sharing Challenges</vt:lpstr>
      <vt:lpstr>Desired Characteristics of  Cyber Threat Information</vt:lpstr>
      <vt:lpstr>Cyber Threat Information Sources</vt:lpstr>
      <vt:lpstr>Cyber Threat Information Types</vt:lpstr>
      <vt:lpstr>Observations on Trust</vt:lpstr>
      <vt:lpstr>Building and Maintaining Trust</vt:lpstr>
      <vt:lpstr>Establishing Sharing Relationships</vt:lpstr>
      <vt:lpstr>PowerPoint Presentation</vt:lpstr>
      <vt:lpstr>Achieving Meaningful Information Sharing: A Few Take-Aways</vt:lpstr>
    </vt:vector>
  </TitlesOfParts>
  <Company>NIST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Security Division</dc:creator>
  <cp:lastModifiedBy>Sarah Brown</cp:lastModifiedBy>
  <cp:revision>2494</cp:revision>
  <cp:lastPrinted>2015-06-04T18:28:57Z</cp:lastPrinted>
  <dcterms:created xsi:type="dcterms:W3CDTF">2011-11-08T19:56:36Z</dcterms:created>
  <dcterms:modified xsi:type="dcterms:W3CDTF">2015-06-12T11:07:39Z</dcterms:modified>
</cp:coreProperties>
</file>