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1"/>
  </p:notesMasterIdLst>
  <p:handoutMasterIdLst>
    <p:handoutMasterId r:id="rId22"/>
  </p:handoutMasterIdLst>
  <p:sldIdLst>
    <p:sldId id="293" r:id="rId5"/>
    <p:sldId id="356" r:id="rId6"/>
    <p:sldId id="379" r:id="rId7"/>
    <p:sldId id="380" r:id="rId8"/>
    <p:sldId id="381" r:id="rId9"/>
    <p:sldId id="382" r:id="rId10"/>
    <p:sldId id="391" r:id="rId11"/>
    <p:sldId id="383" r:id="rId12"/>
    <p:sldId id="384" r:id="rId13"/>
    <p:sldId id="385" r:id="rId14"/>
    <p:sldId id="386" r:id="rId15"/>
    <p:sldId id="387" r:id="rId16"/>
    <p:sldId id="388" r:id="rId17"/>
    <p:sldId id="389" r:id="rId18"/>
    <p:sldId id="390" r:id="rId19"/>
    <p:sldId id="392" r:id="rId20"/>
  </p:sldIdLst>
  <p:sldSz cx="9144000" cy="6858000" type="screen4x3"/>
  <p:notesSz cx="7019925" cy="9305925"/>
  <p:defaultTextStyle>
    <a:defPPr>
      <a:defRPr lang="en-US"/>
    </a:defPPr>
    <a:lvl1pPr algn="ctr" rtl="0" fontAlgn="base">
      <a:spcBef>
        <a:spcPct val="50000"/>
      </a:spcBef>
      <a:spcAft>
        <a:spcPct val="0"/>
      </a:spcAft>
      <a:defRPr sz="2000" b="1" kern="1200">
        <a:solidFill>
          <a:schemeClr val="tx1"/>
        </a:solidFill>
        <a:latin typeface="Arial" charset="0"/>
        <a:ea typeface="ＭＳ Ｐゴシック" pitchFamily="1" charset="-128"/>
        <a:cs typeface="+mn-cs"/>
      </a:defRPr>
    </a:lvl1pPr>
    <a:lvl2pPr marL="457200" algn="ctr" rtl="0" fontAlgn="base">
      <a:spcBef>
        <a:spcPct val="50000"/>
      </a:spcBef>
      <a:spcAft>
        <a:spcPct val="0"/>
      </a:spcAft>
      <a:defRPr sz="2000" b="1" kern="1200">
        <a:solidFill>
          <a:schemeClr val="tx1"/>
        </a:solidFill>
        <a:latin typeface="Arial" charset="0"/>
        <a:ea typeface="ＭＳ Ｐゴシック" pitchFamily="1" charset="-128"/>
        <a:cs typeface="+mn-cs"/>
      </a:defRPr>
    </a:lvl2pPr>
    <a:lvl3pPr marL="914400" algn="ctr" rtl="0" fontAlgn="base">
      <a:spcBef>
        <a:spcPct val="50000"/>
      </a:spcBef>
      <a:spcAft>
        <a:spcPct val="0"/>
      </a:spcAft>
      <a:defRPr sz="2000" b="1" kern="1200">
        <a:solidFill>
          <a:schemeClr val="tx1"/>
        </a:solidFill>
        <a:latin typeface="Arial" charset="0"/>
        <a:ea typeface="ＭＳ Ｐゴシック" pitchFamily="1" charset="-128"/>
        <a:cs typeface="+mn-cs"/>
      </a:defRPr>
    </a:lvl3pPr>
    <a:lvl4pPr marL="1371600" algn="ctr" rtl="0" fontAlgn="base">
      <a:spcBef>
        <a:spcPct val="50000"/>
      </a:spcBef>
      <a:spcAft>
        <a:spcPct val="0"/>
      </a:spcAft>
      <a:defRPr sz="2000" b="1" kern="1200">
        <a:solidFill>
          <a:schemeClr val="tx1"/>
        </a:solidFill>
        <a:latin typeface="Arial" charset="0"/>
        <a:ea typeface="ＭＳ Ｐゴシック" pitchFamily="1" charset="-128"/>
        <a:cs typeface="+mn-cs"/>
      </a:defRPr>
    </a:lvl4pPr>
    <a:lvl5pPr marL="1828800" algn="ctr" rtl="0" fontAlgn="base">
      <a:spcBef>
        <a:spcPct val="50000"/>
      </a:spcBef>
      <a:spcAft>
        <a:spcPct val="0"/>
      </a:spcAft>
      <a:defRPr sz="2000" b="1" kern="1200">
        <a:solidFill>
          <a:schemeClr val="tx1"/>
        </a:solidFill>
        <a:latin typeface="Arial" charset="0"/>
        <a:ea typeface="ＭＳ Ｐゴシック" pitchFamily="1" charset="-128"/>
        <a:cs typeface="+mn-cs"/>
      </a:defRPr>
    </a:lvl5pPr>
    <a:lvl6pPr marL="2286000" algn="l" defTabSz="914400" rtl="0" eaLnBrk="1" latinLnBrk="0" hangingPunct="1">
      <a:defRPr sz="2000" b="1" kern="1200">
        <a:solidFill>
          <a:schemeClr val="tx1"/>
        </a:solidFill>
        <a:latin typeface="Arial" charset="0"/>
        <a:ea typeface="ＭＳ Ｐゴシック" pitchFamily="1" charset="-128"/>
        <a:cs typeface="+mn-cs"/>
      </a:defRPr>
    </a:lvl6pPr>
    <a:lvl7pPr marL="2743200" algn="l" defTabSz="914400" rtl="0" eaLnBrk="1" latinLnBrk="0" hangingPunct="1">
      <a:defRPr sz="2000" b="1" kern="1200">
        <a:solidFill>
          <a:schemeClr val="tx1"/>
        </a:solidFill>
        <a:latin typeface="Arial" charset="0"/>
        <a:ea typeface="ＭＳ Ｐゴシック" pitchFamily="1" charset="-128"/>
        <a:cs typeface="+mn-cs"/>
      </a:defRPr>
    </a:lvl7pPr>
    <a:lvl8pPr marL="3200400" algn="l" defTabSz="914400" rtl="0" eaLnBrk="1" latinLnBrk="0" hangingPunct="1">
      <a:defRPr sz="2000" b="1" kern="1200">
        <a:solidFill>
          <a:schemeClr val="tx1"/>
        </a:solidFill>
        <a:latin typeface="Arial" charset="0"/>
        <a:ea typeface="ＭＳ Ｐゴシック" pitchFamily="1" charset="-128"/>
        <a:cs typeface="+mn-cs"/>
      </a:defRPr>
    </a:lvl8pPr>
    <a:lvl9pPr marL="3657600" algn="l" defTabSz="914400" rtl="0" eaLnBrk="1" latinLnBrk="0" hangingPunct="1">
      <a:defRPr sz="2000" b="1"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720">
          <p15:clr>
            <a:srgbClr val="A4A3A4"/>
          </p15:clr>
        </p15:guide>
        <p15:guide id="2" pos="3503">
          <p15:clr>
            <a:srgbClr val="A4A3A4"/>
          </p15:clr>
        </p15:guide>
        <p15:guide id="5" pos="5494">
          <p15:clr>
            <a:srgbClr val="A4A3A4"/>
          </p15:clr>
        </p15:guide>
        <p15:guide id="6" orient="horz" pos="5722">
          <p15:clr>
            <a:srgbClr val="A4A3A4"/>
          </p15:clr>
        </p15:guide>
        <p15:guide id="7" orient="horz" pos="1956">
          <p15:clr>
            <a:srgbClr val="A4A3A4"/>
          </p15:clr>
        </p15:guide>
        <p15:guide id="8" orient="horz" pos="5615">
          <p15:clr>
            <a:srgbClr val="A4A3A4"/>
          </p15:clr>
        </p15:guide>
        <p15:guide id="9" pos="4277">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guide id="3" orient="horz" pos="2931">
          <p15:clr>
            <a:srgbClr val="A4A3A4"/>
          </p15:clr>
        </p15:guide>
        <p15:guide id="4" pos="221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cw" initials="m" lastIdx="4" clrIdx="0"/>
  <p:cmAuthor id="1" name="Bill Thomas" initials="WRT" lastIdx="1" clrIdx="1"/>
  <p:cmAuthor id="2" name="vsai" initials="v"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76AB"/>
    <a:srgbClr val="0790CF"/>
    <a:srgbClr val="A0C1E1"/>
    <a:srgbClr val="007EFF"/>
    <a:srgbClr val="005695"/>
    <a:srgbClr val="600E4E"/>
    <a:srgbClr val="8EAF2B"/>
    <a:srgbClr val="A81523"/>
    <a:srgbClr val="84A226"/>
    <a:srgbClr val="357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7926" autoAdjust="0"/>
  </p:normalViewPr>
  <p:slideViewPr>
    <p:cSldViewPr snapToGrid="0">
      <p:cViewPr varScale="1">
        <p:scale>
          <a:sx n="50" d="100"/>
          <a:sy n="50" d="100"/>
        </p:scale>
        <p:origin x="778" y="53"/>
      </p:cViewPr>
      <p:guideLst>
        <p:guide orient="horz" pos="720"/>
        <p:guide pos="3503"/>
        <p:guide pos="5494"/>
        <p:guide orient="horz" pos="5722"/>
        <p:guide orient="horz" pos="1956"/>
        <p:guide orient="horz" pos="5615"/>
        <p:guide pos="42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4800" y="-440"/>
      </p:cViewPr>
      <p:guideLst>
        <p:guide orient="horz" pos="2904"/>
        <p:guide pos="2184"/>
        <p:guide orient="horz" pos="2931"/>
        <p:guide pos="2211"/>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100" name="Rectangle 20"/>
          <p:cNvSpPr>
            <a:spLocks noChangeArrowheads="1"/>
          </p:cNvSpPr>
          <p:nvPr/>
        </p:nvSpPr>
        <p:spPr bwMode="auto">
          <a:xfrm>
            <a:off x="4238283" y="8895620"/>
            <a:ext cx="2159977" cy="218744"/>
          </a:xfrm>
          <a:prstGeom prst="rect">
            <a:avLst/>
          </a:prstGeom>
          <a:noFill/>
          <a:ln w="9525">
            <a:noFill/>
            <a:miter lim="800000"/>
            <a:headEnd/>
            <a:tailEnd/>
          </a:ln>
          <a:effectLst/>
        </p:spPr>
        <p:txBody>
          <a:bodyPr lIns="0" tIns="0" rIns="0" bIns="0" anchor="t" anchorCtr="0"/>
          <a:lstStyle/>
          <a:p>
            <a:pPr algn="r" defTabSz="959388">
              <a:lnSpc>
                <a:spcPct val="89000"/>
              </a:lnSpc>
              <a:spcBef>
                <a:spcPct val="40000"/>
              </a:spcBef>
            </a:pPr>
            <a:r>
              <a:rPr lang="en-US" sz="700" b="0" dirty="0"/>
              <a:t>© </a:t>
            </a:r>
            <a:r>
              <a:rPr lang="en-US" sz="700" b="0" dirty="0" smtClean="0"/>
              <a:t>2015 </a:t>
            </a:r>
            <a:r>
              <a:rPr lang="en-US" sz="700" b="0" dirty="0"/>
              <a:t>Carnegie Mellon </a:t>
            </a:r>
            <a:r>
              <a:rPr lang="en-US" sz="700" b="0" dirty="0" smtClean="0"/>
              <a:t>University</a:t>
            </a:r>
          </a:p>
          <a:p>
            <a:pPr algn="r" defTabSz="959388">
              <a:lnSpc>
                <a:spcPct val="89000"/>
              </a:lnSpc>
              <a:spcBef>
                <a:spcPct val="40000"/>
              </a:spcBef>
            </a:pPr>
            <a:r>
              <a:rPr lang="en-US" sz="700" dirty="0"/>
              <a:t>SEI Proprietary — Distribution: SEI Internal Only</a:t>
            </a:r>
          </a:p>
          <a:p>
            <a:pPr algn="r" defTabSz="959388">
              <a:lnSpc>
                <a:spcPct val="89000"/>
              </a:lnSpc>
              <a:spcBef>
                <a:spcPct val="40000"/>
              </a:spcBef>
            </a:pPr>
            <a:endParaRPr lang="en-US" sz="700" b="0" dirty="0"/>
          </a:p>
          <a:p>
            <a:pPr algn="r" defTabSz="959388">
              <a:lnSpc>
                <a:spcPct val="89000"/>
              </a:lnSpc>
              <a:spcBef>
                <a:spcPct val="40000"/>
              </a:spcBef>
            </a:pPr>
            <a:r>
              <a:rPr lang="en-US" sz="700" b="0" i="1" dirty="0">
                <a:latin typeface="Times New Roman" pitchFamily="18" charset="0"/>
              </a:rPr>
              <a:t>  </a:t>
            </a:r>
          </a:p>
        </p:txBody>
      </p:sp>
      <p:sp>
        <p:nvSpPr>
          <p:cNvPr id="46101" name="Rectangle 21"/>
          <p:cNvSpPr>
            <a:spLocks noChangeArrowheads="1"/>
          </p:cNvSpPr>
          <p:nvPr/>
        </p:nvSpPr>
        <p:spPr bwMode="auto">
          <a:xfrm>
            <a:off x="6489701" y="8891977"/>
            <a:ext cx="298258" cy="141064"/>
          </a:xfrm>
          <a:prstGeom prst="rect">
            <a:avLst/>
          </a:prstGeom>
          <a:noFill/>
          <a:ln w="9525">
            <a:noFill/>
            <a:miter lim="800000"/>
            <a:headEnd/>
            <a:tailEnd/>
          </a:ln>
          <a:effectLst/>
        </p:spPr>
        <p:txBody>
          <a:bodyPr wrap="square" lIns="0" tIns="0" rIns="0" bIns="0">
            <a:spAutoFit/>
          </a:bodyPr>
          <a:lstStyle/>
          <a:p>
            <a:pPr algn="r" defTabSz="911258" eaLnBrk="0" hangingPunct="0">
              <a:lnSpc>
                <a:spcPct val="90000"/>
              </a:lnSpc>
              <a:spcBef>
                <a:spcPct val="0"/>
              </a:spcBef>
            </a:pPr>
            <a:fld id="{AC363E17-291A-4AC6-942A-2CC827AAF43E}" type="slidenum">
              <a:rPr lang="en-US" sz="1000"/>
              <a:pPr algn="r" defTabSz="911258" eaLnBrk="0" hangingPunct="0">
                <a:lnSpc>
                  <a:spcPct val="90000"/>
                </a:lnSpc>
                <a:spcBef>
                  <a:spcPct val="0"/>
                </a:spcBef>
              </a:pPr>
              <a:t>‹#›</a:t>
            </a:fld>
            <a:endParaRPr lang="en-US" sz="1000" dirty="0"/>
          </a:p>
        </p:txBody>
      </p:sp>
      <p:sp>
        <p:nvSpPr>
          <p:cNvPr id="46102" name="Line 22"/>
          <p:cNvSpPr>
            <a:spLocks noChangeShapeType="1"/>
          </p:cNvSpPr>
          <p:nvPr/>
        </p:nvSpPr>
        <p:spPr bwMode="auto">
          <a:xfrm flipH="1">
            <a:off x="231426" y="8768307"/>
            <a:ext cx="6557073" cy="0"/>
          </a:xfrm>
          <a:prstGeom prst="line">
            <a:avLst/>
          </a:prstGeom>
          <a:noFill/>
          <a:ln w="6350">
            <a:solidFill>
              <a:schemeClr val="tx1"/>
            </a:solidFill>
            <a:round/>
            <a:headEnd/>
            <a:tailEnd/>
          </a:ln>
          <a:effectLst/>
        </p:spPr>
        <p:txBody>
          <a:bodyPr wrap="none" lIns="92409" tIns="46205" rIns="92409" bIns="46205" anchor="ctr">
            <a:spAutoFit/>
          </a:bodyPr>
          <a:lstStyle/>
          <a:p>
            <a:endParaRPr lang="en-US" dirty="0"/>
          </a:p>
        </p:txBody>
      </p:sp>
      <p:sp>
        <p:nvSpPr>
          <p:cNvPr id="46104" name="Rectangle 24"/>
          <p:cNvSpPr>
            <a:spLocks noGrp="1" noChangeArrowheads="1"/>
          </p:cNvSpPr>
          <p:nvPr>
            <p:ph type="hdr" sz="quarter"/>
          </p:nvPr>
        </p:nvSpPr>
        <p:spPr bwMode="auto">
          <a:xfrm>
            <a:off x="580173" y="299212"/>
            <a:ext cx="2736935" cy="47041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959388">
              <a:lnSpc>
                <a:spcPct val="90000"/>
              </a:lnSpc>
              <a:defRPr sz="900"/>
            </a:lvl1pPr>
          </a:lstStyle>
          <a:p>
            <a:r>
              <a:rPr lang="en-US" dirty="0" smtClean="0"/>
              <a:t>Author</a:t>
            </a:r>
          </a:p>
          <a:p>
            <a:r>
              <a:rPr lang="en-US" dirty="0" smtClean="0"/>
              <a:t>Program</a:t>
            </a:r>
            <a:endParaRPr lang="en-US" dirty="0"/>
          </a:p>
        </p:txBody>
      </p:sp>
      <p:sp>
        <p:nvSpPr>
          <p:cNvPr id="46105" name="Rectangle 25"/>
          <p:cNvSpPr>
            <a:spLocks noGrp="1" noChangeArrowheads="1"/>
          </p:cNvSpPr>
          <p:nvPr>
            <p:ph type="dt" idx="1"/>
          </p:nvPr>
        </p:nvSpPr>
        <p:spPr bwMode="auto">
          <a:xfrm>
            <a:off x="3779961" y="299212"/>
            <a:ext cx="2736936" cy="470416"/>
          </a:xfrm>
          <a:prstGeom prst="rect">
            <a:avLst/>
          </a:prstGeom>
          <a:noFill/>
          <a:ln w="9525">
            <a:noFill/>
            <a:miter lim="800000"/>
            <a:headEnd/>
            <a:tailEnd/>
          </a:ln>
          <a:effectLst/>
        </p:spPr>
        <p:txBody>
          <a:bodyPr vert="horz" wrap="square" lIns="19106" tIns="0" rIns="19106" bIns="0" numCol="1" anchor="t" anchorCtr="0" compatLnSpc="1">
            <a:prstTxWarp prst="textNoShape">
              <a:avLst/>
            </a:prstTxWarp>
          </a:bodyPr>
          <a:lstStyle>
            <a:lvl1pPr algn="r" defTabSz="959388" eaLnBrk="0" hangingPunct="0">
              <a:spcBef>
                <a:spcPct val="0"/>
              </a:spcBef>
              <a:defRPr sz="1000" b="0"/>
            </a:lvl1pPr>
          </a:lstStyle>
          <a:p>
            <a:fld id="{CAB69371-DCFD-464A-8AB5-7F64F0E06424}" type="datetime1">
              <a:rPr lang="en-US"/>
              <a:pPr/>
              <a:t>6/11/2015</a:t>
            </a:fld>
            <a:endParaRPr lang="en-US" dirty="0"/>
          </a:p>
        </p:txBody>
      </p:sp>
      <p:pic>
        <p:nvPicPr>
          <p:cNvPr id="10" name="Picture 9" descr="CERT_1Line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50" y="8827319"/>
            <a:ext cx="4006850" cy="280729"/>
          </a:xfrm>
          <a:prstGeom prst="rect">
            <a:avLst/>
          </a:prstGeom>
        </p:spPr>
      </p:pic>
    </p:spTree>
    <p:extLst>
      <p:ext uri="{BB962C8B-B14F-4D97-AF65-F5344CB8AC3E}">
        <p14:creationId xmlns:p14="http://schemas.microsoft.com/office/powerpoint/2010/main" val="689055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35347" y="4420954"/>
            <a:ext cx="5149231" cy="4185747"/>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p>
            <a:pPr lvl="0"/>
            <a:r>
              <a:rPr lang="en-US" smtClean="0"/>
              <a:t>Click to edit Master text styles</a:t>
            </a:r>
          </a:p>
        </p:txBody>
      </p:sp>
      <p:sp>
        <p:nvSpPr>
          <p:cNvPr id="7190" name="Line 22"/>
          <p:cNvSpPr>
            <a:spLocks noChangeShapeType="1"/>
          </p:cNvSpPr>
          <p:nvPr/>
        </p:nvSpPr>
        <p:spPr bwMode="auto">
          <a:xfrm flipH="1">
            <a:off x="231426" y="8768307"/>
            <a:ext cx="6557073" cy="0"/>
          </a:xfrm>
          <a:prstGeom prst="line">
            <a:avLst/>
          </a:prstGeom>
          <a:noFill/>
          <a:ln w="6350">
            <a:solidFill>
              <a:schemeClr val="tx1"/>
            </a:solidFill>
            <a:round/>
            <a:headEnd/>
            <a:tailEnd/>
          </a:ln>
          <a:effectLst/>
        </p:spPr>
        <p:txBody>
          <a:bodyPr wrap="none" lIns="92409" tIns="46205" rIns="92409" bIns="46205" anchor="ctr">
            <a:spAutoFit/>
          </a:bodyPr>
          <a:lstStyle/>
          <a:p>
            <a:endParaRPr lang="en-US" dirty="0"/>
          </a:p>
        </p:txBody>
      </p:sp>
      <p:sp>
        <p:nvSpPr>
          <p:cNvPr id="7192" name="Rectangle 24"/>
          <p:cNvSpPr>
            <a:spLocks noGrp="1" noChangeArrowheads="1"/>
          </p:cNvSpPr>
          <p:nvPr>
            <p:ph type="hdr" sz="quarter"/>
          </p:nvPr>
        </p:nvSpPr>
        <p:spPr bwMode="auto">
          <a:xfrm>
            <a:off x="580173" y="299212"/>
            <a:ext cx="2736935" cy="47041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959388">
              <a:lnSpc>
                <a:spcPct val="90000"/>
              </a:lnSpc>
              <a:defRPr sz="900"/>
            </a:lvl1pPr>
          </a:lstStyle>
          <a:p>
            <a:r>
              <a:rPr lang="en-US" dirty="0" smtClean="0"/>
              <a:t>Author</a:t>
            </a:r>
          </a:p>
          <a:p>
            <a:r>
              <a:rPr lang="en-US" dirty="0" smtClean="0"/>
              <a:t>Program</a:t>
            </a:r>
            <a:endParaRPr lang="en-US" dirty="0"/>
          </a:p>
        </p:txBody>
      </p:sp>
      <p:sp>
        <p:nvSpPr>
          <p:cNvPr id="7193" name="Rectangle 25"/>
          <p:cNvSpPr>
            <a:spLocks noGrp="1" noChangeArrowheads="1"/>
          </p:cNvSpPr>
          <p:nvPr>
            <p:ph type="dt" idx="1"/>
          </p:nvPr>
        </p:nvSpPr>
        <p:spPr bwMode="auto">
          <a:xfrm>
            <a:off x="3779961" y="299212"/>
            <a:ext cx="2736936" cy="470416"/>
          </a:xfrm>
          <a:prstGeom prst="rect">
            <a:avLst/>
          </a:prstGeom>
          <a:noFill/>
          <a:ln w="9525">
            <a:noFill/>
            <a:miter lim="800000"/>
            <a:headEnd/>
            <a:tailEnd/>
          </a:ln>
          <a:effectLst/>
        </p:spPr>
        <p:txBody>
          <a:bodyPr vert="horz" wrap="square" lIns="19106" tIns="0" rIns="19106" bIns="0" numCol="1" anchor="t" anchorCtr="0" compatLnSpc="1">
            <a:prstTxWarp prst="textNoShape">
              <a:avLst/>
            </a:prstTxWarp>
          </a:bodyPr>
          <a:lstStyle>
            <a:lvl1pPr algn="r" defTabSz="959388" eaLnBrk="0" hangingPunct="0">
              <a:spcBef>
                <a:spcPct val="0"/>
              </a:spcBef>
              <a:defRPr sz="1000" b="0"/>
            </a:lvl1pPr>
          </a:lstStyle>
          <a:p>
            <a:fld id="{454AB770-A45E-4881-B684-B36680350C26}" type="datetime1">
              <a:rPr lang="en-US"/>
              <a:pPr/>
              <a:t>6/11/2015</a:t>
            </a:fld>
            <a:endParaRPr lang="en-US" dirty="0"/>
          </a:p>
        </p:txBody>
      </p:sp>
      <p:sp>
        <p:nvSpPr>
          <p:cNvPr id="12" name="Rectangle 20"/>
          <p:cNvSpPr>
            <a:spLocks noChangeArrowheads="1"/>
          </p:cNvSpPr>
          <p:nvPr/>
        </p:nvSpPr>
        <p:spPr bwMode="auto">
          <a:xfrm>
            <a:off x="4238283" y="8895620"/>
            <a:ext cx="2159977" cy="218744"/>
          </a:xfrm>
          <a:prstGeom prst="rect">
            <a:avLst/>
          </a:prstGeom>
          <a:noFill/>
          <a:ln w="9525">
            <a:noFill/>
            <a:miter lim="800000"/>
            <a:headEnd/>
            <a:tailEnd/>
          </a:ln>
          <a:effectLst/>
        </p:spPr>
        <p:txBody>
          <a:bodyPr lIns="0" tIns="0" rIns="0" bIns="0" anchor="t" anchorCtr="0"/>
          <a:lstStyle/>
          <a:p>
            <a:pPr algn="r" defTabSz="959388">
              <a:lnSpc>
                <a:spcPct val="89000"/>
              </a:lnSpc>
              <a:spcBef>
                <a:spcPct val="40000"/>
              </a:spcBef>
            </a:pPr>
            <a:r>
              <a:rPr lang="en-US" sz="700" b="0" dirty="0"/>
              <a:t>© </a:t>
            </a:r>
            <a:r>
              <a:rPr lang="en-US" sz="700" b="0" dirty="0" smtClean="0"/>
              <a:t>2015 </a:t>
            </a:r>
            <a:r>
              <a:rPr lang="en-US" sz="700" b="0" dirty="0"/>
              <a:t>Carnegie Mellon </a:t>
            </a:r>
            <a:r>
              <a:rPr lang="en-US" sz="700" b="0" dirty="0" smtClean="0"/>
              <a:t>University</a:t>
            </a:r>
          </a:p>
          <a:p>
            <a:pPr algn="r" defTabSz="959388">
              <a:lnSpc>
                <a:spcPct val="89000"/>
              </a:lnSpc>
              <a:spcBef>
                <a:spcPct val="40000"/>
              </a:spcBef>
            </a:pPr>
            <a:r>
              <a:rPr lang="en-US" sz="700" dirty="0"/>
              <a:t>SEI Proprietary — Distribution: SEI Internal Only</a:t>
            </a:r>
          </a:p>
          <a:p>
            <a:pPr algn="r" defTabSz="959388">
              <a:lnSpc>
                <a:spcPct val="89000"/>
              </a:lnSpc>
              <a:spcBef>
                <a:spcPct val="40000"/>
              </a:spcBef>
            </a:pPr>
            <a:endParaRPr lang="en-US" sz="700" b="0" dirty="0"/>
          </a:p>
          <a:p>
            <a:pPr algn="r" defTabSz="959388">
              <a:lnSpc>
                <a:spcPct val="89000"/>
              </a:lnSpc>
              <a:spcBef>
                <a:spcPct val="40000"/>
              </a:spcBef>
            </a:pPr>
            <a:r>
              <a:rPr lang="en-US" sz="700" b="0" i="1" dirty="0">
                <a:latin typeface="Times New Roman" pitchFamily="18" charset="0"/>
              </a:rPr>
              <a:t>  </a:t>
            </a:r>
          </a:p>
        </p:txBody>
      </p:sp>
      <p:sp>
        <p:nvSpPr>
          <p:cNvPr id="13" name="Rectangle 21"/>
          <p:cNvSpPr>
            <a:spLocks noChangeArrowheads="1"/>
          </p:cNvSpPr>
          <p:nvPr/>
        </p:nvSpPr>
        <p:spPr bwMode="auto">
          <a:xfrm>
            <a:off x="6489701" y="8891977"/>
            <a:ext cx="298258" cy="141064"/>
          </a:xfrm>
          <a:prstGeom prst="rect">
            <a:avLst/>
          </a:prstGeom>
          <a:noFill/>
          <a:ln w="9525">
            <a:noFill/>
            <a:miter lim="800000"/>
            <a:headEnd/>
            <a:tailEnd/>
          </a:ln>
          <a:effectLst/>
        </p:spPr>
        <p:txBody>
          <a:bodyPr wrap="square" lIns="0" tIns="0" rIns="0" bIns="0">
            <a:spAutoFit/>
          </a:bodyPr>
          <a:lstStyle/>
          <a:p>
            <a:pPr algn="r" defTabSz="911258" eaLnBrk="0" hangingPunct="0">
              <a:lnSpc>
                <a:spcPct val="90000"/>
              </a:lnSpc>
              <a:spcBef>
                <a:spcPct val="0"/>
              </a:spcBef>
            </a:pPr>
            <a:fld id="{AC363E17-291A-4AC6-942A-2CC827AAF43E}" type="slidenum">
              <a:rPr lang="en-US" sz="1000"/>
              <a:pPr algn="r" defTabSz="911258" eaLnBrk="0" hangingPunct="0">
                <a:lnSpc>
                  <a:spcPct val="90000"/>
                </a:lnSpc>
                <a:spcBef>
                  <a:spcPct val="0"/>
                </a:spcBef>
              </a:pPr>
              <a:t>‹#›</a:t>
            </a:fld>
            <a:endParaRPr lang="en-US" sz="1000" dirty="0"/>
          </a:p>
        </p:txBody>
      </p:sp>
      <p:pic>
        <p:nvPicPr>
          <p:cNvPr id="14" name="Picture 13" descr="CERT_1Line_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50" y="8827319"/>
            <a:ext cx="4006850" cy="280729"/>
          </a:xfrm>
          <a:prstGeom prst="rect">
            <a:avLst/>
          </a:prstGeom>
        </p:spPr>
      </p:pic>
    </p:spTree>
    <p:extLst>
      <p:ext uri="{BB962C8B-B14F-4D97-AF65-F5344CB8AC3E}">
        <p14:creationId xmlns:p14="http://schemas.microsoft.com/office/powerpoint/2010/main" val="1720265549"/>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tabLst>
        <a:tab pos="292100" algn="l"/>
        <a:tab pos="571500" algn="l"/>
      </a:tabLst>
      <a:defRPr sz="1000" kern="1200">
        <a:solidFill>
          <a:schemeClr val="tx1"/>
        </a:solidFill>
        <a:latin typeface="Arial" charset="0"/>
        <a:ea typeface="ＭＳ Ｐゴシック" pitchFamily="1" charset="-128"/>
        <a:cs typeface="+mn-cs"/>
      </a:defRPr>
    </a:lvl1pPr>
    <a:lvl2pPr marL="342900" algn="l" rtl="0" fontAlgn="base">
      <a:spcBef>
        <a:spcPct val="30000"/>
      </a:spcBef>
      <a:spcAft>
        <a:spcPct val="0"/>
      </a:spcAft>
      <a:tabLst>
        <a:tab pos="292100" algn="l"/>
        <a:tab pos="571500" algn="l"/>
      </a:tabLst>
      <a:defRPr sz="1000" kern="1200">
        <a:solidFill>
          <a:schemeClr val="tx1"/>
        </a:solidFill>
        <a:latin typeface="Arial" charset="0"/>
        <a:ea typeface="ＭＳ Ｐゴシック" pitchFamily="1" charset="-128"/>
        <a:cs typeface="+mn-cs"/>
      </a:defRPr>
    </a:lvl2pPr>
    <a:lvl3pPr marL="635000" algn="l" rtl="0" fontAlgn="base">
      <a:spcBef>
        <a:spcPct val="30000"/>
      </a:spcBef>
      <a:spcAft>
        <a:spcPct val="0"/>
      </a:spcAft>
      <a:tabLst>
        <a:tab pos="292100" algn="l"/>
        <a:tab pos="571500" algn="l"/>
      </a:tabLst>
      <a:defRPr sz="1000" kern="1200">
        <a:solidFill>
          <a:schemeClr val="tx1"/>
        </a:solidFill>
        <a:latin typeface="Arial" charset="0"/>
        <a:ea typeface="ＭＳ Ｐゴシック" pitchFamily="1" charset="-128"/>
        <a:cs typeface="+mn-cs"/>
      </a:defRPr>
    </a:lvl3pPr>
    <a:lvl4pPr marL="914400" algn="l" rtl="0" fontAlgn="base">
      <a:spcBef>
        <a:spcPct val="30000"/>
      </a:spcBef>
      <a:spcAft>
        <a:spcPct val="0"/>
      </a:spcAft>
      <a:buChar char="•"/>
      <a:tabLst>
        <a:tab pos="292100" algn="l"/>
        <a:tab pos="571500" algn="l"/>
      </a:tabLst>
      <a:defRPr sz="10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tabLst>
        <a:tab pos="292100" algn="l"/>
        <a:tab pos="571500" algn="l"/>
      </a:tabLst>
      <a:defRPr sz="10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t>Author</a:t>
            </a:r>
            <a:endParaRPr lang="en-US" dirty="0"/>
          </a:p>
          <a:p>
            <a:r>
              <a:rPr lang="en-US" dirty="0" smtClean="0"/>
              <a:t>Software Engineering Institute</a:t>
            </a:r>
            <a:endParaRPr lang="en-US" dirty="0"/>
          </a:p>
        </p:txBody>
      </p:sp>
      <p:sp>
        <p:nvSpPr>
          <p:cNvPr id="5" name="Rectangle 25"/>
          <p:cNvSpPr>
            <a:spLocks noGrp="1" noChangeArrowheads="1"/>
          </p:cNvSpPr>
          <p:nvPr>
            <p:ph type="dt" idx="1"/>
          </p:nvPr>
        </p:nvSpPr>
        <p:spPr>
          <a:ln/>
        </p:spPr>
        <p:txBody>
          <a:bodyPr/>
          <a:lstStyle/>
          <a:p>
            <a:fld id="{D8F348F5-97A1-4309-ADC6-A00DD72A5AB8}" type="datetime1">
              <a:rPr lang="en-US"/>
              <a:pPr/>
              <a:t>6/11/2015</a:t>
            </a:fld>
            <a:endParaRPr lang="en-US" dirty="0"/>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1023" indent="-231023"/>
            <a:r>
              <a:rPr lang="en-US" b="1" dirty="0"/>
              <a:t>Title Slide</a:t>
            </a:r>
          </a:p>
          <a:p>
            <a:pPr marL="693069" lvl="1" indent="-346535"/>
            <a:r>
              <a:rPr lang="en-US" dirty="0"/>
              <a:t>Title and Subtitle text blocks should not be moved from their position if at all possible.</a:t>
            </a:r>
          </a:p>
          <a:p>
            <a:pPr marL="231023" indent="-231023"/>
            <a:endParaRPr lang="en-US" dirty="0"/>
          </a:p>
          <a:p>
            <a:pPr marL="231023" indent="-231023"/>
            <a:endParaRPr lang="en-US" dirty="0"/>
          </a:p>
          <a:p>
            <a:pPr marL="231023" indent="-231023"/>
            <a:endParaRPr lang="en-US" dirty="0"/>
          </a:p>
        </p:txBody>
      </p:sp>
    </p:spTree>
    <p:extLst>
      <p:ext uri="{BB962C8B-B14F-4D97-AF65-F5344CB8AC3E}">
        <p14:creationId xmlns:p14="http://schemas.microsoft.com/office/powerpoint/2010/main" val="2111371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bg1"/>
          </a:solidFill>
          <a:ln w="9525">
            <a:noFill/>
            <a:miter lim="800000"/>
            <a:headEnd/>
            <a:tailEnd/>
          </a:ln>
          <a:effectLst/>
        </p:spPr>
        <p:txBody>
          <a:bodyPr lIns="0" tIns="0" rIns="0" bIns="0" anchor="ctr">
            <a:spAutoFit/>
          </a:bodyPr>
          <a:lstStyle/>
          <a:p>
            <a:endParaRPr lang="en-US" dirty="0"/>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hangingPunct="0">
              <a:lnSpc>
                <a:spcPts val="1300"/>
              </a:lnSpc>
              <a:spcBef>
                <a:spcPct val="0"/>
              </a:spcBef>
            </a:pPr>
            <a:r>
              <a:rPr lang="en-US" sz="900" b="0" dirty="0">
                <a:solidFill>
                  <a:srgbClr val="000000"/>
                </a:solidFill>
              </a:rPr>
              <a:t>© </a:t>
            </a:r>
            <a:r>
              <a:rPr lang="en-US" sz="900" b="0" dirty="0" smtClean="0">
                <a:solidFill>
                  <a:srgbClr val="000000"/>
                </a:solidFill>
              </a:rPr>
              <a:t>2015 </a:t>
            </a:r>
            <a:r>
              <a:rPr lang="en-US" sz="900" b="0" dirty="0">
                <a:solidFill>
                  <a:srgbClr val="000000"/>
                </a:solidFill>
              </a:rPr>
              <a:t>Carnegie Mellon University</a:t>
            </a:r>
          </a:p>
        </p:txBody>
      </p:sp>
      <p:sp>
        <p:nvSpPr>
          <p:cNvPr id="2" name="TextBox 1"/>
          <p:cNvSpPr txBox="1"/>
          <p:nvPr userDrawn="1"/>
        </p:nvSpPr>
        <p:spPr bwMode="white">
          <a:xfrm>
            <a:off x="419100" y="5339255"/>
            <a:ext cx="4038600" cy="646331"/>
          </a:xfrm>
          <a:prstGeom prst="rect">
            <a:avLst/>
          </a:prstGeom>
          <a:noFill/>
        </p:spPr>
        <p:txBody>
          <a:bodyPr wrap="square" lIns="0" tIns="0" rIns="0" bIns="0" rtlCol="0">
            <a:spAutoFit/>
          </a:bodyPr>
          <a:lstStyle/>
          <a:p>
            <a:pPr algn="l">
              <a:spcBef>
                <a:spcPts val="0"/>
              </a:spcBef>
            </a:pPr>
            <a:r>
              <a:rPr lang="en-US" sz="1400" b="0" dirty="0" smtClean="0">
                <a:solidFill>
                  <a:schemeClr val="bg1"/>
                </a:solidFill>
              </a:rPr>
              <a:t>Software Engineering Institute</a:t>
            </a:r>
          </a:p>
          <a:p>
            <a:pPr algn="l">
              <a:spcBef>
                <a:spcPts val="0"/>
              </a:spcBef>
            </a:pPr>
            <a:r>
              <a:rPr lang="en-US" sz="1400" b="0" dirty="0" smtClean="0">
                <a:solidFill>
                  <a:schemeClr val="bg1"/>
                </a:solidFill>
              </a:rPr>
              <a:t>Carnegie Mellon University</a:t>
            </a:r>
          </a:p>
          <a:p>
            <a:pPr algn="l">
              <a:spcBef>
                <a:spcPts val="0"/>
              </a:spcBef>
            </a:pPr>
            <a:r>
              <a:rPr lang="en-US" sz="1400" b="0" dirty="0" smtClean="0">
                <a:solidFill>
                  <a:schemeClr val="bg1"/>
                </a:solidFill>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descr="CERT_1Line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1150" y="6385276"/>
            <a:ext cx="5750660" cy="402905"/>
          </a:xfrm>
          <a:prstGeom prst="rect">
            <a:avLst/>
          </a:prstGeom>
        </p:spPr>
      </p:pic>
      <p:cxnSp>
        <p:nvCxnSpPr>
          <p:cNvPr id="13" name="Straight Connector 12"/>
          <p:cNvCxnSpPr/>
          <p:nvPr userDrawn="1"/>
        </p:nvCxnSpPr>
        <p:spPr bwMode="auto">
          <a:xfrm>
            <a:off x="0" y="6324600"/>
            <a:ext cx="9144000" cy="0"/>
          </a:xfrm>
          <a:prstGeom prst="line">
            <a:avLst/>
          </a:prstGeom>
          <a:solidFill>
            <a:srgbClr val="5CA1FB"/>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76856913"/>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29718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62968875"/>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noFill/>
                  <a:effectLst/>
                  <a:latin typeface="Arial" charset="0"/>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622948048"/>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95E420-CD9E-D342-9289-E7B966EA90B5}" type="datetimeFigureOut">
              <a:rPr lang="en-US" smtClean="0"/>
              <a:t>6/11/2015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BA68084-FE3D-B244-BD90-A664AFF2C375}" type="slidenum">
              <a:rPr lang="en-US" smtClean="0"/>
              <a:t>‹#›</a:t>
            </a:fld>
            <a:endParaRPr lang="en-US"/>
          </a:p>
        </p:txBody>
      </p:sp>
    </p:spTree>
    <p:extLst>
      <p:ext uri="{BB962C8B-B14F-4D97-AF65-F5344CB8AC3E}">
        <p14:creationId xmlns:p14="http://schemas.microsoft.com/office/powerpoint/2010/main" val="258321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323013"/>
          </a:xfrm>
          <a:prstGeom prst="rect">
            <a:avLst/>
          </a:prstGeom>
        </p:spPr>
        <p:txBody>
          <a:bodyPr/>
          <a:lstStyle/>
          <a:p>
            <a:r>
              <a:rPr lang="en-US" smtClean="0"/>
              <a:t>Click icon to add picture</a:t>
            </a:r>
            <a:endParaRPr lang="en-US" dirty="0"/>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algn="l">
              <a:spcBef>
                <a:spcPts val="0"/>
              </a:spcBef>
            </a:pPr>
            <a:r>
              <a:rPr lang="en-US" sz="1400" b="0" dirty="0" smtClean="0">
                <a:solidFill>
                  <a:schemeClr val="bg1"/>
                </a:solidFill>
              </a:rPr>
              <a:t>Software Engineering Institute</a:t>
            </a:r>
          </a:p>
          <a:p>
            <a:pPr algn="l">
              <a:spcBef>
                <a:spcPts val="0"/>
              </a:spcBef>
            </a:pPr>
            <a:r>
              <a:rPr lang="en-US" sz="1400" b="0" dirty="0" smtClean="0">
                <a:solidFill>
                  <a:schemeClr val="bg1"/>
                </a:solidFill>
              </a:rPr>
              <a:t>Carnegie Mellon University</a:t>
            </a:r>
          </a:p>
          <a:p>
            <a:pPr algn="l">
              <a:spcBef>
                <a:spcPts val="0"/>
              </a:spcBef>
            </a:pPr>
            <a:r>
              <a:rPr lang="en-US" sz="1400" b="0" dirty="0" smtClean="0">
                <a:solidFill>
                  <a:schemeClr val="bg1"/>
                </a:solidFill>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sp>
        <p:nvSpPr>
          <p:cNvPr id="9" name="Rectangle 8"/>
          <p:cNvSpPr>
            <a:spLocks noChangeArrowheads="1"/>
          </p:cNvSpPr>
          <p:nvPr userDrawn="1"/>
        </p:nvSpPr>
        <p:spPr bwMode="auto">
          <a:xfrm>
            <a:off x="0" y="6323013"/>
            <a:ext cx="9144000" cy="541845"/>
          </a:xfrm>
          <a:prstGeom prst="rect">
            <a:avLst/>
          </a:prstGeom>
          <a:solidFill>
            <a:schemeClr val="bg1"/>
          </a:solidFill>
          <a:ln w="9525">
            <a:noFill/>
            <a:miter lim="800000"/>
            <a:headEnd/>
            <a:tailEnd/>
          </a:ln>
          <a:effectLst/>
        </p:spPr>
        <p:txBody>
          <a:bodyPr lIns="0" tIns="0" rIns="0" bIns="0" anchor="ctr">
            <a:spAutoFit/>
          </a:bodyPr>
          <a:lstStyle/>
          <a:p>
            <a:endParaRPr lang="en-US" dirty="0"/>
          </a:p>
        </p:txBody>
      </p:sp>
      <p:pic>
        <p:nvPicPr>
          <p:cNvPr id="13" name="Picture 12" descr="CERT_1Line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1150" y="6385276"/>
            <a:ext cx="5750660" cy="402905"/>
          </a:xfrm>
          <a:prstGeom prst="rect">
            <a:avLst/>
          </a:prstGeom>
        </p:spPr>
      </p:pic>
      <p:cxnSp>
        <p:nvCxnSpPr>
          <p:cNvPr id="15" name="Straight Connector 14"/>
          <p:cNvCxnSpPr/>
          <p:nvPr userDrawn="1"/>
        </p:nvCxnSpPr>
        <p:spPr bwMode="auto">
          <a:xfrm>
            <a:off x="0" y="6324600"/>
            <a:ext cx="9144000" cy="0"/>
          </a:xfrm>
          <a:prstGeom prst="line">
            <a:avLst/>
          </a:prstGeom>
          <a:solidFill>
            <a:srgbClr val="5CA1FB"/>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20992671"/>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sz="2400">
                <a:latin typeface="Calibri"/>
                <a:cs typeface="Calibri"/>
              </a:defRPr>
            </a:lvl1pPr>
            <a:lvl2pPr marL="338138" indent="-338138">
              <a:buSzPct val="80000"/>
              <a:defRPr sz="2400">
                <a:latin typeface="Calibri"/>
                <a:cs typeface="Calibri"/>
              </a:defRPr>
            </a:lvl2pPr>
            <a:lvl3pPr marL="457200" indent="-169863">
              <a:buFont typeface="Lucida Grande"/>
              <a:buChar char="-"/>
              <a:defRPr sz="2000">
                <a:solidFill>
                  <a:schemeClr val="tx1"/>
                </a:solidFill>
              </a:defRPr>
            </a:lvl3pPr>
            <a:lvl4pPr marL="685800" indent="-169863">
              <a:buFont typeface="Lucida Grande"/>
              <a:buChar char="-"/>
              <a:defRPr sz="2000">
                <a:solidFill>
                  <a:schemeClr val="tx1">
                    <a:lumMod val="75000"/>
                    <a:lumOff val="25000"/>
                  </a:schemeClr>
                </a:solidFill>
                <a:latin typeface="Calibri"/>
                <a:cs typeface="Calibri"/>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3"/>
            <a:r>
              <a:rPr lang="en-US" dirty="0" smtClean="0"/>
              <a:t>Third level</a:t>
            </a:r>
          </a:p>
        </p:txBody>
      </p:sp>
      <p:sp>
        <p:nvSpPr>
          <p:cNvPr id="5" name="Rectangle 10"/>
          <p:cNvSpPr>
            <a:spLocks noGrp="1" noChangeArrowheads="1"/>
          </p:cNvSpPr>
          <p:nvPr>
            <p:ph type="title"/>
          </p:nvPr>
        </p:nvSpPr>
        <p:spPr bwMode="auto">
          <a:xfrm>
            <a:off x="422275" y="241520"/>
            <a:ext cx="8298392" cy="45140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3200" b="0">
                <a:latin typeface="Calibri"/>
                <a:cs typeface="Calibri"/>
              </a:defRPr>
            </a:lvl1pPr>
          </a:lstStyle>
          <a:p>
            <a:pPr lvl="0"/>
            <a:r>
              <a:rPr lang="en-US" dirty="0" smtClean="0"/>
              <a:t>Click to edit Master title style</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054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8823432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386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6537907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29718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19100" y="1139825"/>
            <a:ext cx="3009901" cy="4956768"/>
          </a:xfrm>
          <a:prstGeom prst="rect">
            <a:avLst/>
          </a:prstGeom>
        </p:spPr>
      </p:pic>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6887750"/>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bwMode="white">
          <a:xfrm>
            <a:off x="396875" y="3105150"/>
            <a:ext cx="5127625" cy="282129"/>
          </a:xfrm>
          <a:prstGeom prst="rect">
            <a:avLst/>
          </a:prstGeom>
        </p:spPr>
        <p:txBody>
          <a:bodyPr lIns="0" tIns="0" rIns="0" bIns="0" anchor="t" anchorCtr="0"/>
          <a:lstStyle>
            <a:lvl1pPr algn="l">
              <a:defRPr sz="3200" b="1" cap="none" baseline="0">
                <a:solidFill>
                  <a:schemeClr val="tx2"/>
                </a:solidFill>
              </a:defRPr>
            </a:lvl1pPr>
          </a:lstStyle>
          <a:p>
            <a:r>
              <a:rPr lang="en-US" dirty="0" smtClean="0"/>
              <a:t>Click To Edit Section Title</a:t>
            </a:r>
            <a:endParaRPr lang="en-US" dirty="0"/>
          </a:p>
        </p:txBody>
      </p:sp>
      <p:sp>
        <p:nvSpPr>
          <p:cNvPr id="13" name="Text Placeholder 3"/>
          <p:cNvSpPr>
            <a:spLocks noGrp="1"/>
          </p:cNvSpPr>
          <p:nvPr>
            <p:ph type="body" sz="quarter" idx="10" hasCustomPrompt="1"/>
          </p:nvPr>
        </p:nvSpPr>
        <p:spPr bwMode="white">
          <a:xfrm>
            <a:off x="396875" y="2603500"/>
            <a:ext cx="5127626" cy="469900"/>
          </a:xfrm>
          <a:prstGeom prst="rect">
            <a:avLst/>
          </a:prstGeom>
        </p:spPr>
        <p:txBody>
          <a:bodyPr lIns="0" tIns="0" rIns="0" bIns="0" anchor="b" anchorCtr="0"/>
          <a:lstStyle>
            <a:lvl1pPr>
              <a:defRPr sz="2000" b="0">
                <a:solidFill>
                  <a:schemeClr val="tx2"/>
                </a:solidFill>
              </a:defRPr>
            </a:lvl1pPr>
          </a:lstStyle>
          <a:p>
            <a:pPr lvl="0"/>
            <a:r>
              <a:rPr lang="en-US" dirty="0" smtClean="0"/>
              <a:t>Click to Edit Presentation Title</a:t>
            </a:r>
          </a:p>
        </p:txBody>
      </p:sp>
      <p:sp>
        <p:nvSpPr>
          <p:cNvPr id="11" name="Rectangle 8"/>
          <p:cNvSpPr>
            <a:spLocks noChangeArrowheads="1"/>
          </p:cNvSpPr>
          <p:nvPr userDrawn="1"/>
        </p:nvSpPr>
        <p:spPr bwMode="auto">
          <a:xfrm>
            <a:off x="0" y="6323013"/>
            <a:ext cx="9144000" cy="541845"/>
          </a:xfrm>
          <a:prstGeom prst="rect">
            <a:avLst/>
          </a:prstGeom>
          <a:solidFill>
            <a:schemeClr val="bg1"/>
          </a:solidFill>
          <a:ln w="9525">
            <a:noFill/>
            <a:miter lim="800000"/>
            <a:headEnd/>
            <a:tailEnd/>
          </a:ln>
          <a:effectLst/>
        </p:spPr>
        <p:txBody>
          <a:bodyPr lIns="0" tIns="0" rIns="0" bIns="0" anchor="ctr">
            <a:spAutoFit/>
          </a:bodyPr>
          <a:lstStyle/>
          <a:p>
            <a:endParaRPr lang="en-US" dirty="0"/>
          </a:p>
        </p:txBody>
      </p:sp>
      <p:pic>
        <p:nvPicPr>
          <p:cNvPr id="15" name="Picture 14" descr="CERT_1Line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1150" y="6385276"/>
            <a:ext cx="5750660" cy="402905"/>
          </a:xfrm>
          <a:prstGeom prst="rect">
            <a:avLst/>
          </a:prstGeom>
        </p:spPr>
      </p:pic>
      <p:cxnSp>
        <p:nvCxnSpPr>
          <p:cNvPr id="17" name="Straight Connector 16"/>
          <p:cNvCxnSpPr/>
          <p:nvPr userDrawn="1"/>
        </p:nvCxnSpPr>
        <p:spPr bwMode="auto">
          <a:xfrm>
            <a:off x="0" y="6324600"/>
            <a:ext cx="9144000" cy="0"/>
          </a:xfrm>
          <a:prstGeom prst="line">
            <a:avLst/>
          </a:prstGeom>
          <a:solidFill>
            <a:srgbClr val="5CA1FB"/>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5699320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03014640"/>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6" name="Rectangle 11"/>
          <p:cNvSpPr>
            <a:spLocks noChangeArrowheads="1"/>
          </p:cNvSpPr>
          <p:nvPr userDrawn="1"/>
        </p:nvSpPr>
        <p:spPr bwMode="white">
          <a:xfrm>
            <a:off x="8572287" y="6509297"/>
            <a:ext cx="430741" cy="169277"/>
          </a:xfrm>
          <a:prstGeom prst="rect">
            <a:avLst/>
          </a:prstGeom>
          <a:noFill/>
          <a:ln w="9525">
            <a:noFill/>
            <a:miter lim="800000"/>
            <a:headEnd/>
            <a:tailEnd/>
          </a:ln>
          <a:effectLst/>
        </p:spPr>
        <p:txBody>
          <a:bodyPr wrap="square" lIns="0" tIns="0" rIns="0" bIns="0" anchor="ctr">
            <a:spAutoFit/>
          </a:bodyPr>
          <a:lstStyle/>
          <a:p>
            <a:pPr algn="r" eaLnBrk="0" hangingPunct="0">
              <a:lnSpc>
                <a:spcPts val="1300"/>
              </a:lnSpc>
              <a:spcBef>
                <a:spcPct val="0"/>
              </a:spcBef>
            </a:pPr>
            <a:fld id="{5AA1AC9C-678F-4F94-BEAA-24498E25E435}" type="slidenum">
              <a:rPr lang="en-US" sz="1100">
                <a:solidFill>
                  <a:schemeClr val="tx1"/>
                </a:solidFill>
              </a:rPr>
              <a:pPr algn="r" eaLnBrk="0" hangingPunct="0">
                <a:lnSpc>
                  <a:spcPts val="1300"/>
                </a:lnSpc>
                <a:spcBef>
                  <a:spcPct val="0"/>
                </a:spcBef>
              </a:pPr>
              <a:t>‹#›</a:t>
            </a:fld>
            <a:endParaRPr lang="en-US" sz="1100" dirty="0">
              <a:solidFill>
                <a:schemeClr val="tx1"/>
              </a:solidFill>
            </a:endParaRPr>
          </a:p>
        </p:txBody>
      </p:sp>
      <p:cxnSp>
        <p:nvCxnSpPr>
          <p:cNvPr id="3" name="Straight Connector 2"/>
          <p:cNvCxnSpPr/>
          <p:nvPr userDrawn="1"/>
        </p:nvCxnSpPr>
        <p:spPr bwMode="auto">
          <a:xfrm>
            <a:off x="0" y="6324600"/>
            <a:ext cx="9144000" cy="0"/>
          </a:xfrm>
          <a:prstGeom prst="line">
            <a:avLst/>
          </a:prstGeom>
          <a:solidFill>
            <a:srgbClr val="5CA1FB"/>
          </a:solidFill>
          <a:ln w="12700" cap="flat" cmpd="sng" algn="ctr">
            <a:solidFill>
              <a:schemeClr val="tx1"/>
            </a:solidFill>
            <a:prstDash val="solid"/>
            <a:round/>
            <a:headEnd type="none" w="med" len="med"/>
            <a:tailEnd type="none" w="med" len="med"/>
          </a:ln>
          <a:effectLst/>
        </p:spPr>
      </p:cxnSp>
      <p:pic>
        <p:nvPicPr>
          <p:cNvPr id="9" name="Picture 8" descr="CERT_1Line_Black.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11150" y="6385276"/>
            <a:ext cx="5750660" cy="402905"/>
          </a:xfrm>
          <a:prstGeom prst="rect">
            <a:avLst/>
          </a:prstGeom>
        </p:spPr>
      </p:pic>
      <p:sp>
        <p:nvSpPr>
          <p:cNvPr id="10" name="TextBox 9"/>
          <p:cNvSpPr txBox="1"/>
          <p:nvPr userDrawn="1"/>
        </p:nvSpPr>
        <p:spPr>
          <a:xfrm>
            <a:off x="7731649" y="6392337"/>
            <a:ext cx="1490661" cy="415498"/>
          </a:xfrm>
          <a:prstGeom prst="rect">
            <a:avLst/>
          </a:prstGeom>
          <a:noFill/>
        </p:spPr>
        <p:txBody>
          <a:bodyPr wrap="square" lIns="0" tIns="0" rIns="0" bIns="0" rtlCol="0">
            <a:spAutoFit/>
          </a:bodyPr>
          <a:lstStyle/>
          <a:p>
            <a:pPr algn="l"/>
            <a:r>
              <a:rPr lang="en-US" sz="900" b="0" dirty="0" smtClean="0"/>
              <a:t>A Cognitive Study </a:t>
            </a:r>
            <a:br>
              <a:rPr lang="en-US" sz="900" b="0" dirty="0" smtClean="0"/>
            </a:br>
            <a:r>
              <a:rPr lang="en-US" sz="900" b="0" dirty="0" smtClean="0"/>
              <a:t>of Incident Handling Expertise</a:t>
            </a:r>
            <a:endParaRPr lang="en-US" sz="900" b="0" dirty="0" smtClean="0">
              <a:solidFill>
                <a:schemeClr val="tx1"/>
              </a:solidFill>
            </a:endParaRPr>
          </a:p>
        </p:txBody>
      </p:sp>
      <p:sp>
        <p:nvSpPr>
          <p:cNvPr id="7" name="TextBox 6"/>
          <p:cNvSpPr txBox="1"/>
          <p:nvPr userDrawn="1"/>
        </p:nvSpPr>
        <p:spPr>
          <a:xfrm>
            <a:off x="6051008" y="6400703"/>
            <a:ext cx="1647824" cy="415498"/>
          </a:xfrm>
          <a:prstGeom prst="rect">
            <a:avLst/>
          </a:prstGeom>
          <a:noFill/>
        </p:spPr>
        <p:txBody>
          <a:bodyPr wrap="square" lIns="0" tIns="0" rIns="0" bIns="0" rtlCol="0">
            <a:spAutoFit/>
          </a:bodyPr>
          <a:lstStyle/>
          <a:p>
            <a:pPr algn="l"/>
            <a:r>
              <a:rPr lang="en-US" sz="900" b="0" dirty="0" smtClean="0"/>
              <a:t>Distribution Statement A:  Approved For Public Release; Distribution is Unlimited.</a:t>
            </a:r>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50" r:id="rId3"/>
    <p:sldLayoutId id="2147483667" r:id="rId4"/>
    <p:sldLayoutId id="2147483665" r:id="rId5"/>
    <p:sldLayoutId id="2147483660" r:id="rId6"/>
    <p:sldLayoutId id="2147483670" r:id="rId7"/>
    <p:sldLayoutId id="2147483671" r:id="rId8"/>
    <p:sldLayoutId id="2147483669" r:id="rId9"/>
    <p:sldLayoutId id="2147483668" r:id="rId10"/>
    <p:sldLayoutId id="2147483672" r:id="rId11"/>
    <p:sldLayoutId id="2147483677" r:id="rId12"/>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800" b="1">
          <a:solidFill>
            <a:schemeClr val="tx1"/>
          </a:solidFill>
          <a:latin typeface="+mj-lt"/>
          <a:ea typeface="+mj-ea"/>
          <a:cs typeface="+mj-cs"/>
        </a:defRPr>
      </a:lvl1pPr>
      <a:lvl2pPr algn="l" rtl="0" eaLnBrk="1" fontAlgn="base" hangingPunct="1">
        <a:lnSpc>
          <a:spcPct val="90000"/>
        </a:lnSpc>
        <a:spcBef>
          <a:spcPct val="0"/>
        </a:spcBef>
        <a:spcAft>
          <a:spcPct val="0"/>
        </a:spcAft>
        <a:defRPr sz="2800" b="1">
          <a:solidFill>
            <a:schemeClr val="tx1"/>
          </a:solidFill>
          <a:latin typeface="Arial" charset="0"/>
        </a:defRPr>
      </a:lvl2pPr>
      <a:lvl3pPr algn="l" rtl="0" eaLnBrk="1" fontAlgn="base" hangingPunct="1">
        <a:lnSpc>
          <a:spcPct val="90000"/>
        </a:lnSpc>
        <a:spcBef>
          <a:spcPct val="0"/>
        </a:spcBef>
        <a:spcAft>
          <a:spcPct val="0"/>
        </a:spcAft>
        <a:defRPr sz="2800" b="1">
          <a:solidFill>
            <a:schemeClr val="tx1"/>
          </a:solidFill>
          <a:latin typeface="Arial" charset="0"/>
        </a:defRPr>
      </a:lvl3pPr>
      <a:lvl4pPr algn="l" rtl="0" eaLnBrk="1" fontAlgn="base" hangingPunct="1">
        <a:lnSpc>
          <a:spcPct val="90000"/>
        </a:lnSpc>
        <a:spcBef>
          <a:spcPct val="0"/>
        </a:spcBef>
        <a:spcAft>
          <a:spcPct val="0"/>
        </a:spcAft>
        <a:defRPr sz="2800" b="1">
          <a:solidFill>
            <a:schemeClr val="tx1"/>
          </a:solidFill>
          <a:latin typeface="Arial" charset="0"/>
        </a:defRPr>
      </a:lvl4pPr>
      <a:lvl5pPr algn="l" rtl="0" eaLnBrk="1" fontAlgn="base" hangingPunct="1">
        <a:lnSpc>
          <a:spcPct val="90000"/>
        </a:lnSpc>
        <a:spcBef>
          <a:spcPct val="0"/>
        </a:spcBef>
        <a:spcAft>
          <a:spcPct val="0"/>
        </a:spcAft>
        <a:defRPr sz="2800" b="1">
          <a:solidFill>
            <a:schemeClr val="tx1"/>
          </a:solidFill>
          <a:latin typeface="Arial" charset="0"/>
        </a:defRPr>
      </a:lvl5pPr>
      <a:lvl6pPr marL="457200" algn="l" rtl="0" eaLnBrk="1" fontAlgn="base" hangingPunct="1">
        <a:lnSpc>
          <a:spcPct val="90000"/>
        </a:lnSpc>
        <a:spcBef>
          <a:spcPct val="0"/>
        </a:spcBef>
        <a:spcAft>
          <a:spcPct val="0"/>
        </a:spcAft>
        <a:defRPr sz="2800" b="1">
          <a:solidFill>
            <a:schemeClr val="tx1"/>
          </a:solidFill>
          <a:latin typeface="Arial" charset="0"/>
        </a:defRPr>
      </a:lvl6pPr>
      <a:lvl7pPr marL="914400" algn="l" rtl="0" eaLnBrk="1" fontAlgn="base" hangingPunct="1">
        <a:lnSpc>
          <a:spcPct val="90000"/>
        </a:lnSpc>
        <a:spcBef>
          <a:spcPct val="0"/>
        </a:spcBef>
        <a:spcAft>
          <a:spcPct val="0"/>
        </a:spcAft>
        <a:defRPr sz="2800" b="1">
          <a:solidFill>
            <a:schemeClr val="tx1"/>
          </a:solidFill>
          <a:latin typeface="Arial" charset="0"/>
        </a:defRPr>
      </a:lvl7pPr>
      <a:lvl8pPr marL="1371600" algn="l" rtl="0" eaLnBrk="1" fontAlgn="base" hangingPunct="1">
        <a:lnSpc>
          <a:spcPct val="90000"/>
        </a:lnSpc>
        <a:spcBef>
          <a:spcPct val="0"/>
        </a:spcBef>
        <a:spcAft>
          <a:spcPct val="0"/>
        </a:spcAft>
        <a:defRPr sz="2800" b="1">
          <a:solidFill>
            <a:schemeClr val="tx1"/>
          </a:solidFill>
          <a:latin typeface="Arial" charset="0"/>
        </a:defRPr>
      </a:lvl8pPr>
      <a:lvl9pPr marL="1828800" algn="l" rtl="0" eaLnBrk="1" fontAlgn="base" hangingPunct="1">
        <a:lnSpc>
          <a:spcPct val="90000"/>
        </a:lnSpc>
        <a:spcBef>
          <a:spcPct val="0"/>
        </a:spcBef>
        <a:spcAft>
          <a:spcPct val="0"/>
        </a:spcAft>
        <a:defRPr sz="2800" b="1">
          <a:solidFill>
            <a:schemeClr val="tx1"/>
          </a:solidFill>
          <a:latin typeface="Arial" charset="0"/>
        </a:defRPr>
      </a:lvl9pPr>
    </p:titleStyle>
    <p:bodyStyle>
      <a:lvl1pPr algn="l" rtl="0" eaLnBrk="1" fontAlgn="base" hangingPunct="1">
        <a:lnSpc>
          <a:spcPct val="100000"/>
        </a:lnSpc>
        <a:spcBef>
          <a:spcPct val="0"/>
        </a:spcBef>
        <a:spcAft>
          <a:spcPts val="600"/>
        </a:spcAft>
        <a:buSzPct val="70000"/>
        <a:tabLst>
          <a:tab pos="347663" algn="l"/>
        </a:tabLst>
        <a:defRPr sz="2200">
          <a:solidFill>
            <a:schemeClr val="tx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64" userDrawn="1">
          <p15:clr>
            <a:srgbClr val="A4A3A4"/>
          </p15:clr>
        </p15:guide>
        <p15:guide id="2" pos="5496" userDrawn="1">
          <p15:clr>
            <a:srgbClr val="A4A3A4"/>
          </p15:clr>
        </p15:guide>
        <p15:guide id="3" pos="816" userDrawn="1">
          <p15:clr>
            <a:srgbClr val="A4A3A4"/>
          </p15:clr>
        </p15:guide>
        <p15:guide id="4" pos="936" userDrawn="1">
          <p15:clr>
            <a:srgbClr val="A4A3A4"/>
          </p15:clr>
        </p15:guide>
        <p15:guide id="5" pos="1488" userDrawn="1">
          <p15:clr>
            <a:srgbClr val="A4A3A4"/>
          </p15:clr>
        </p15:guide>
        <p15:guide id="6" pos="1608" userDrawn="1">
          <p15:clr>
            <a:srgbClr val="A4A3A4"/>
          </p15:clr>
        </p15:guide>
        <p15:guide id="7" pos="2160" userDrawn="1">
          <p15:clr>
            <a:srgbClr val="A4A3A4"/>
          </p15:clr>
        </p15:guide>
        <p15:guide id="8" pos="2280" userDrawn="1">
          <p15:clr>
            <a:srgbClr val="A4A3A4"/>
          </p15:clr>
        </p15:guide>
        <p15:guide id="9" pos="2832" userDrawn="1">
          <p15:clr>
            <a:srgbClr val="A4A3A4"/>
          </p15:clr>
        </p15:guide>
        <p15:guide id="10" pos="2952" userDrawn="1">
          <p15:clr>
            <a:srgbClr val="A4A3A4"/>
          </p15:clr>
        </p15:guide>
        <p15:guide id="11" pos="3504" userDrawn="1">
          <p15:clr>
            <a:srgbClr val="A4A3A4"/>
          </p15:clr>
        </p15:guide>
        <p15:guide id="12" pos="3624" userDrawn="1">
          <p15:clr>
            <a:srgbClr val="A4A3A4"/>
          </p15:clr>
        </p15:guide>
        <p15:guide id="13" pos="4176" userDrawn="1">
          <p15:clr>
            <a:srgbClr val="A4A3A4"/>
          </p15:clr>
        </p15:guide>
        <p15:guide id="14" pos="4296" userDrawn="1">
          <p15:clr>
            <a:srgbClr val="A4A3A4"/>
          </p15:clr>
        </p15:guide>
        <p15:guide id="15" pos="4848" userDrawn="1">
          <p15:clr>
            <a:srgbClr val="A4A3A4"/>
          </p15:clr>
        </p15:guide>
        <p15:guide id="16" pos="4968" userDrawn="1">
          <p15:clr>
            <a:srgbClr val="A4A3A4"/>
          </p15:clr>
        </p15:guide>
        <p15:guide id="17" orient="horz" pos="720" userDrawn="1">
          <p15:clr>
            <a:srgbClr val="A4A3A4"/>
          </p15:clr>
        </p15:guide>
        <p15:guide id="18" orient="horz" pos="1248" userDrawn="1">
          <p15:clr>
            <a:srgbClr val="A4A3A4"/>
          </p15:clr>
        </p15:guide>
        <p15:guide id="19" orient="horz" pos="1368" userDrawn="1">
          <p15:clr>
            <a:srgbClr val="A4A3A4"/>
          </p15:clr>
        </p15:guide>
        <p15:guide id="20" orient="horz" pos="1896" userDrawn="1">
          <p15:clr>
            <a:srgbClr val="A4A3A4"/>
          </p15:clr>
        </p15:guide>
        <p15:guide id="21" orient="horz" pos="2016" userDrawn="1">
          <p15:clr>
            <a:srgbClr val="A4A3A4"/>
          </p15:clr>
        </p15:guide>
        <p15:guide id="22" orient="horz" pos="2544" userDrawn="1">
          <p15:clr>
            <a:srgbClr val="A4A3A4"/>
          </p15:clr>
        </p15:guide>
        <p15:guide id="23" orient="horz" pos="2664" userDrawn="1">
          <p15:clr>
            <a:srgbClr val="A4A3A4"/>
          </p15:clr>
        </p15:guide>
        <p15:guide id="24" orient="horz" pos="3192" userDrawn="1">
          <p15:clr>
            <a:srgbClr val="A4A3A4"/>
          </p15:clr>
        </p15:guide>
        <p15:guide id="25" orient="horz" pos="3312" userDrawn="1">
          <p15:clr>
            <a:srgbClr val="A4A3A4"/>
          </p15:clr>
        </p15:guide>
        <p15:guide id="26" orient="horz" pos="3840" userDrawn="1">
          <p15:clr>
            <a:srgbClr val="A4A3A4"/>
          </p15:clr>
        </p15:guide>
        <p15:guide id="27" orient="horz" pos="3984" userDrawn="1">
          <p15:clr>
            <a:srgbClr val="A4A3A4"/>
          </p15:clr>
        </p15:guide>
        <p15:guide id="28" orient="horz" pos="144" userDrawn="1">
          <p15:clr>
            <a:srgbClr val="A4A3A4"/>
          </p15:clr>
        </p15:guide>
        <p15:guide id="29" orient="horz" pos="600"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b="0" dirty="0"/>
          </a:p>
        </p:txBody>
      </p:sp>
      <p:sp>
        <p:nvSpPr>
          <p:cNvPr id="4" name="Title 3"/>
          <p:cNvSpPr>
            <a:spLocks noGrp="1"/>
          </p:cNvSpPr>
          <p:nvPr>
            <p:ph type="ctrTitle"/>
          </p:nvPr>
        </p:nvSpPr>
        <p:spPr/>
        <p:txBody>
          <a:bodyPr/>
          <a:lstStyle/>
          <a:p>
            <a:r>
              <a:rPr lang="en-US" dirty="0"/>
              <a:t>A Cognitive Study </a:t>
            </a:r>
            <a:br>
              <a:rPr lang="en-US" dirty="0"/>
            </a:br>
            <a:r>
              <a:rPr lang="en-US" dirty="0"/>
              <a:t>of Incident Handling Expertise</a:t>
            </a:r>
          </a:p>
        </p:txBody>
      </p:sp>
      <p:sp>
        <p:nvSpPr>
          <p:cNvPr id="6" name="Subtitle 5"/>
          <p:cNvSpPr>
            <a:spLocks noGrp="1"/>
          </p:cNvSpPr>
          <p:nvPr>
            <p:ph type="subTitle" idx="1"/>
          </p:nvPr>
        </p:nvSpPr>
        <p:spPr/>
        <p:txBody>
          <a:bodyPr/>
          <a:lstStyle/>
          <a:p>
            <a:r>
              <a:rPr lang="en-US" dirty="0"/>
              <a:t>Samuel J. Perl </a:t>
            </a:r>
          </a:p>
          <a:p>
            <a:r>
              <a:rPr lang="en-US" dirty="0"/>
              <a:t>Richard O. Young, Ph.D</a:t>
            </a:r>
            <a:r>
              <a:rPr lang="en-US" dirty="0" smtClean="0"/>
              <a:t>.</a:t>
            </a:r>
            <a:endParaRPr lang="en-US" dirty="0"/>
          </a:p>
        </p:txBody>
      </p:sp>
    </p:spTree>
    <p:extLst>
      <p:ext uri="{BB962C8B-B14F-4D97-AF65-F5344CB8AC3E}">
        <p14:creationId xmlns:p14="http://schemas.microsoft.com/office/powerpoint/2010/main" val="142772496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28197" y="274637"/>
            <a:ext cx="8461744" cy="1240895"/>
          </a:xfrm>
        </p:spPr>
        <p:txBody>
          <a:bodyPr>
            <a:noAutofit/>
          </a:bodyPr>
          <a:lstStyle/>
          <a:p>
            <a:pPr algn="ctr"/>
            <a:r>
              <a:rPr lang="en-US" kern="1200" dirty="0">
                <a:solidFill>
                  <a:srgbClr val="5C5671"/>
                </a:solidFill>
                <a:latin typeface="Calibri"/>
              </a:rPr>
              <a:t>Finding 5: </a:t>
            </a:r>
            <a:r>
              <a:rPr lang="en-US" b="0" kern="1200" dirty="0">
                <a:solidFill>
                  <a:prstClr val="black"/>
                </a:solidFill>
                <a:latin typeface="Calibri"/>
              </a:rPr>
              <a:t>The experts’ understanding of the incident in ticket 3 was most complete, definite, and in agreement.</a:t>
            </a:r>
            <a:endParaRPr lang="en-US" sz="2800" dirty="0"/>
          </a:p>
        </p:txBody>
      </p:sp>
      <p:pic>
        <p:nvPicPr>
          <p:cNvPr id="5" name="Content Placeholder 4"/>
          <p:cNvPicPr>
            <a:picLocks noGrp="1" noChangeAspect="1"/>
          </p:cNvPicPr>
          <p:nvPr>
            <p:ph idx="1"/>
          </p:nvPr>
        </p:nvPicPr>
        <p:blipFill>
          <a:blip r:embed="rId2"/>
          <a:srcRect l="-2949" r="-2949"/>
          <a:stretch>
            <a:fillRect/>
          </a:stretch>
        </p:blipFill>
        <p:spPr>
          <a:xfrm>
            <a:off x="457200" y="1617133"/>
            <a:ext cx="8229600" cy="4525963"/>
          </a:xfrm>
        </p:spPr>
      </p:pic>
    </p:spTree>
    <p:extLst>
      <p:ext uri="{BB962C8B-B14F-4D97-AF65-F5344CB8AC3E}">
        <p14:creationId xmlns:p14="http://schemas.microsoft.com/office/powerpoint/2010/main" val="303421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0" kern="1200" dirty="0">
                <a:solidFill>
                  <a:prstClr val="black"/>
                </a:solidFill>
                <a:latin typeface="Calibri"/>
              </a:rPr>
              <a:t>The format of ticket 3 prompted the sender         to provide more schema-relevant information</a:t>
            </a:r>
            <a:endParaRPr lang="en-US" sz="3200" dirty="0"/>
          </a:p>
        </p:txBody>
      </p:sp>
      <p:cxnSp>
        <p:nvCxnSpPr>
          <p:cNvPr id="6" name="Straight Connector 5"/>
          <p:cNvCxnSpPr/>
          <p:nvPr/>
        </p:nvCxnSpPr>
        <p:spPr>
          <a:xfrm>
            <a:off x="4572000" y="1660463"/>
            <a:ext cx="33868" cy="4465700"/>
          </a:xfrm>
          <a:prstGeom prst="line">
            <a:avLst/>
          </a:prstGeom>
          <a:ln>
            <a:solidFill>
              <a:srgbClr val="5C5671"/>
            </a:solidFill>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842172" y="2703636"/>
            <a:ext cx="2942428" cy="2585323"/>
          </a:xfrm>
          <a:prstGeom prst="rect">
            <a:avLst/>
          </a:prstGeom>
        </p:spPr>
        <p:txBody>
          <a:bodyPr wrap="square">
            <a:spAutoFit/>
          </a:bodyPr>
          <a:lstStyle/>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Mail stream number:</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Spam score:</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Assignee: </a:t>
            </a:r>
            <a:endParaRPr kumimoji="0" lang="en-US" sz="1800" b="0" i="0" u="none" strike="noStrike" kern="0" cap="none" spc="0" normalizeH="0" baseline="0" noProof="0" dirty="0">
              <a:ln>
                <a:noFill/>
              </a:ln>
              <a:solidFill>
                <a:sysClr val="windowText" lastClr="000000"/>
              </a:solidFill>
              <a:effectLst/>
              <a:uLnTx/>
              <a:uFillTx/>
            </a:endParaRP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Subject:</a:t>
            </a:r>
            <a:endParaRPr kumimoji="0" lang="en-US" sz="1800" b="0" i="0" u="none" strike="noStrike" kern="0" cap="none" spc="0" normalizeH="0" baseline="0" noProof="0" dirty="0">
              <a:ln>
                <a:noFill/>
              </a:ln>
              <a:solidFill>
                <a:sysClr val="windowText" lastClr="000000"/>
              </a:solidFill>
              <a:effectLst/>
              <a:uLnTx/>
              <a:uFillTx/>
            </a:endParaRP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Date received:</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From:</a:t>
            </a:r>
            <a:endParaRPr kumimoji="0" lang="en-US" sz="1800" b="0" i="0" u="none" strike="noStrike" kern="0" cap="none" spc="0" normalizeH="0" baseline="0" noProof="0" dirty="0">
              <a:ln>
                <a:noFill/>
              </a:ln>
              <a:solidFill>
                <a:sysClr val="windowText" lastClr="000000"/>
              </a:solidFill>
              <a:effectLst/>
              <a:uLnTx/>
              <a:uFillTx/>
            </a:endParaRP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To:</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CC:</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Replication:</a:t>
            </a: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Rectangle 11"/>
          <p:cNvSpPr/>
          <p:nvPr/>
        </p:nvSpPr>
        <p:spPr>
          <a:xfrm>
            <a:off x="4749372" y="2703636"/>
            <a:ext cx="3768095" cy="2585323"/>
          </a:xfrm>
          <a:prstGeom prst="rect">
            <a:avLst/>
          </a:prstGeom>
        </p:spPr>
        <p:txBody>
          <a:bodyPr wrap="square">
            <a:spAutoFit/>
          </a:bodyPr>
          <a:lstStyle/>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a:ln>
                  <a:noFill/>
                </a:ln>
                <a:solidFill>
                  <a:sysClr val="windowText" lastClr="000000"/>
                </a:solidFill>
                <a:effectLst/>
                <a:uLnTx/>
                <a:uFillTx/>
              </a:rPr>
              <a:t>Tracking number:</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Report type:</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Contact information:</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a:ln>
                  <a:noFill/>
                </a:ln>
                <a:solidFill>
                  <a:sysClr val="windowText" lastClr="000000"/>
                </a:solidFill>
                <a:effectLst/>
                <a:uLnTx/>
                <a:uFillTx/>
              </a:rPr>
              <a:t>Reporting date</a:t>
            </a:r>
            <a:r>
              <a:rPr kumimoji="0" lang="en-US" sz="1800" b="0" i="0" u="none" strike="noStrike" kern="0" cap="none" spc="0" normalizeH="0" baseline="0" noProof="0" dirty="0" smtClean="0">
                <a:ln>
                  <a:noFill/>
                </a:ln>
                <a:solidFill>
                  <a:sysClr val="windowText" lastClr="000000"/>
                </a:solidFill>
                <a:effectLst/>
                <a:uLnTx/>
                <a:uFillTx/>
              </a:rPr>
              <a:t>:</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Reporting tier: </a:t>
            </a: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Categories: </a:t>
            </a:r>
            <a:endParaRPr kumimoji="0" lang="en-US" sz="1800" b="0" i="0" u="none" strike="noStrike" kern="0" cap="none" spc="0" normalizeH="0" baseline="0" noProof="0" dirty="0">
              <a:ln>
                <a:noFill/>
              </a:ln>
              <a:solidFill>
                <a:sysClr val="windowText" lastClr="000000"/>
              </a:solidFill>
              <a:effectLst/>
              <a:uLnTx/>
              <a:uFillTx/>
            </a:endParaRP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Explain </a:t>
            </a:r>
            <a:r>
              <a:rPr kumimoji="0" lang="en-US" sz="1800" b="0" i="0" u="none" strike="noStrike" kern="0" cap="none" spc="0" normalizeH="0" baseline="0" noProof="0" dirty="0">
                <a:ln>
                  <a:noFill/>
                </a:ln>
                <a:solidFill>
                  <a:sysClr val="windowText" lastClr="000000"/>
                </a:solidFill>
                <a:effectLst/>
                <a:uLnTx/>
                <a:uFillTx/>
              </a:rPr>
              <a:t>how the tier/categories were </a:t>
            </a:r>
            <a:r>
              <a:rPr kumimoji="0" lang="en-US" sz="1800" b="0" i="0" u="none" strike="noStrike" kern="0" cap="none" spc="0" normalizeH="0" baseline="0" noProof="0" dirty="0" smtClean="0">
                <a:ln>
                  <a:noFill/>
                </a:ln>
                <a:solidFill>
                  <a:sysClr val="windowText" lastClr="000000"/>
                </a:solidFill>
                <a:effectLst/>
                <a:uLnTx/>
                <a:uFillTx/>
              </a:rPr>
              <a:t>determined:</a:t>
            </a:r>
            <a:endParaRPr kumimoji="0" lang="en-US" sz="1800" b="0" i="0" u="none" strike="noStrike" kern="0" cap="none" spc="0" normalizeH="0" baseline="0" noProof="0" dirty="0">
              <a:ln>
                <a:noFill/>
              </a:ln>
              <a:solidFill>
                <a:sysClr val="windowText" lastClr="000000"/>
              </a:solidFill>
              <a:effectLst/>
              <a:uLnTx/>
              <a:uFillTx/>
            </a:endParaRPr>
          </a:p>
          <a:p>
            <a:pPr marL="285750" marR="0" lvl="0" indent="-285750" algn="l" defTabSz="914400" eaLnBrk="1" fontAlgn="auto" latinLnBrk="0" hangingPunct="1">
              <a:lnSpc>
                <a:spcPct val="100000"/>
              </a:lnSpc>
              <a:spcBef>
                <a:spcPts val="0"/>
              </a:spcBef>
              <a:spcAft>
                <a:spcPts val="0"/>
              </a:spcAft>
              <a:buClrTx/>
              <a:buSzTx/>
              <a:buFont typeface="Arial"/>
              <a:buChar char="•"/>
              <a:tabLst/>
              <a:defRPr/>
            </a:pPr>
            <a:r>
              <a:rPr kumimoji="0" lang="en-US" sz="1800" b="0" i="0" u="none" strike="noStrike" kern="0" cap="none" spc="0" normalizeH="0" baseline="0" noProof="0" dirty="0" smtClean="0">
                <a:ln>
                  <a:noFill/>
                </a:ln>
                <a:solidFill>
                  <a:sysClr val="windowText" lastClr="000000"/>
                </a:solidFill>
                <a:effectLst/>
                <a:uLnTx/>
                <a:uFillTx/>
              </a:rPr>
              <a:t>Impact </a:t>
            </a:r>
            <a:r>
              <a:rPr kumimoji="0" lang="en-US" sz="1800" b="0" i="0" u="none" strike="noStrike" kern="0" cap="none" spc="0" normalizeH="0" baseline="0" noProof="0" dirty="0">
                <a:ln>
                  <a:noFill/>
                </a:ln>
                <a:solidFill>
                  <a:sysClr val="windowText" lastClr="000000"/>
                </a:solidFill>
                <a:effectLst/>
                <a:uLnTx/>
                <a:uFillTx/>
              </a:rPr>
              <a:t>from this </a:t>
            </a:r>
            <a:r>
              <a:rPr kumimoji="0" lang="en-US" sz="1800" b="0" i="0" u="none" strike="noStrike" kern="0" cap="none" spc="0" normalizeH="0" baseline="0" noProof="0" dirty="0" smtClean="0">
                <a:ln>
                  <a:noFill/>
                </a:ln>
                <a:solidFill>
                  <a:sysClr val="windowText" lastClr="000000"/>
                </a:solidFill>
                <a:effectLst/>
                <a:uLnTx/>
                <a:uFillTx/>
              </a:rPr>
              <a:t>incident: </a:t>
            </a: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TextBox 17"/>
          <p:cNvSpPr txBox="1"/>
          <p:nvPr/>
        </p:nvSpPr>
        <p:spPr>
          <a:xfrm>
            <a:off x="4749372" y="1660463"/>
            <a:ext cx="3603692"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5C5671"/>
                </a:solidFill>
                <a:effectLst/>
                <a:uLnTx/>
                <a:uFillTx/>
              </a:rPr>
              <a:t>Partial format of ticket 3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5C5671"/>
                </a:solidFill>
                <a:effectLst/>
                <a:uLnTx/>
                <a:uFillTx/>
              </a:rPr>
              <a:t>(8 of 48 questions)</a:t>
            </a:r>
            <a:endParaRPr kumimoji="0" lang="en-US" sz="2400" b="0" i="0" u="none" strike="noStrike" kern="0" cap="none" spc="0" normalizeH="0" baseline="0" noProof="0" dirty="0">
              <a:ln>
                <a:noFill/>
              </a:ln>
              <a:solidFill>
                <a:srgbClr val="5C5671"/>
              </a:solidFill>
              <a:effectLst/>
              <a:uLnTx/>
              <a:uFillTx/>
            </a:endParaRPr>
          </a:p>
        </p:txBody>
      </p:sp>
      <p:sp>
        <p:nvSpPr>
          <p:cNvPr id="20" name="TextBox 19"/>
          <p:cNvSpPr txBox="1"/>
          <p:nvPr/>
        </p:nvSpPr>
        <p:spPr>
          <a:xfrm>
            <a:off x="757506" y="1654232"/>
            <a:ext cx="3848362"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5C5671"/>
                </a:solidFill>
                <a:effectLst/>
                <a:uLnTx/>
                <a:uFillTx/>
              </a:rPr>
              <a:t>Complete format </a:t>
            </a:r>
            <a:endParaRPr kumimoji="0" lang="en-US" sz="2400" b="0" i="0" u="none" strike="noStrike" kern="0" cap="none" spc="0" normalizeH="0" baseline="0" noProof="0" dirty="0">
              <a:ln>
                <a:noFill/>
              </a:ln>
              <a:solidFill>
                <a:srgbClr val="5C567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5C5671"/>
                </a:solidFill>
                <a:effectLst/>
                <a:uLnTx/>
                <a:uFillTx/>
              </a:rPr>
              <a:t>of tickets 1 and 2</a:t>
            </a:r>
            <a:endParaRPr kumimoji="0" lang="en-US" sz="2400" b="0" i="0" u="none" strike="noStrike" kern="0" cap="none" spc="0" normalizeH="0" baseline="0" noProof="0" dirty="0">
              <a:ln>
                <a:noFill/>
              </a:ln>
              <a:solidFill>
                <a:srgbClr val="5C5671"/>
              </a:solidFill>
              <a:effectLst/>
              <a:uLnTx/>
              <a:uFillTx/>
            </a:endParaRPr>
          </a:p>
        </p:txBody>
      </p:sp>
    </p:spTree>
    <p:extLst>
      <p:ext uri="{BB962C8B-B14F-4D97-AF65-F5344CB8AC3E}">
        <p14:creationId xmlns:p14="http://schemas.microsoft.com/office/powerpoint/2010/main" val="2147510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kern="1200" dirty="0">
                <a:solidFill>
                  <a:srgbClr val="5C5671"/>
                </a:solidFill>
                <a:latin typeface="Calibri"/>
              </a:rPr>
              <a:t>Hypothesis: </a:t>
            </a:r>
            <a:r>
              <a:rPr lang="en-US" b="0" kern="1200" dirty="0">
                <a:solidFill>
                  <a:prstClr val="black"/>
                </a:solidFill>
                <a:latin typeface="Calibri"/>
              </a:rPr>
              <a:t>The experts’ agreement on ticket 3 </a:t>
            </a:r>
            <a:br>
              <a:rPr lang="en-US" b="0" kern="1200" dirty="0">
                <a:solidFill>
                  <a:prstClr val="black"/>
                </a:solidFill>
                <a:latin typeface="Calibri"/>
              </a:rPr>
            </a:br>
            <a:r>
              <a:rPr lang="en-US" b="0" kern="1200" dirty="0">
                <a:solidFill>
                  <a:prstClr val="black"/>
                </a:solidFill>
                <a:latin typeface="Calibri"/>
              </a:rPr>
              <a:t>depended on the structured format used by the sender</a:t>
            </a:r>
            <a:endParaRPr lang="en-US" sz="2800" dirty="0"/>
          </a:p>
        </p:txBody>
      </p:sp>
      <p:pic>
        <p:nvPicPr>
          <p:cNvPr id="5" name="Content Placeholder 4"/>
          <p:cNvPicPr>
            <a:picLocks noGrp="1" noChangeAspect="1"/>
          </p:cNvPicPr>
          <p:nvPr>
            <p:ph idx="1"/>
          </p:nvPr>
        </p:nvPicPr>
        <p:blipFill>
          <a:blip r:embed="rId2"/>
          <a:srcRect l="-8490" r="-8490"/>
          <a:stretch>
            <a:fillRect/>
          </a:stretch>
        </p:blipFill>
        <p:spPr>
          <a:xfrm>
            <a:off x="214914" y="1542534"/>
            <a:ext cx="8590420" cy="4724400"/>
          </a:xfrm>
        </p:spPr>
      </p:pic>
    </p:spTree>
    <p:extLst>
      <p:ext uri="{BB962C8B-B14F-4D97-AF65-F5344CB8AC3E}">
        <p14:creationId xmlns:p14="http://schemas.microsoft.com/office/powerpoint/2010/main" val="2445599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199"/>
            <a:ext cx="8229600" cy="5163269"/>
          </a:xfrm>
        </p:spPr>
        <p:txBody>
          <a:bodyPr>
            <a:normAutofit fontScale="62500" lnSpcReduction="20000"/>
          </a:bodyPr>
          <a:lstStyle/>
          <a:p>
            <a:pPr marL="457200" indent="-457200">
              <a:buFont typeface="Arial"/>
              <a:buChar char="•"/>
            </a:pPr>
            <a:r>
              <a:rPr lang="en-US" sz="2900" dirty="0" smtClean="0"/>
              <a:t>Expertise has been shown to be schema-driven among: </a:t>
            </a:r>
          </a:p>
          <a:p>
            <a:pPr lvl="2"/>
            <a:r>
              <a:rPr lang="en-US" sz="2300" dirty="0" smtClean="0"/>
              <a:t>accountants </a:t>
            </a:r>
            <a:r>
              <a:rPr lang="en-US" sz="2300" dirty="0" smtClean="0">
                <a:solidFill>
                  <a:srgbClr val="5C5671"/>
                </a:solidFill>
              </a:rPr>
              <a:t>(</a:t>
            </a:r>
            <a:r>
              <a:rPr lang="en-US" sz="2300" dirty="0" err="1" smtClean="0">
                <a:solidFill>
                  <a:srgbClr val="5C5671"/>
                </a:solidFill>
              </a:rPr>
              <a:t>Bhaskar</a:t>
            </a:r>
            <a:r>
              <a:rPr lang="en-US" sz="2300" dirty="0" smtClean="0">
                <a:solidFill>
                  <a:srgbClr val="5C5671"/>
                </a:solidFill>
              </a:rPr>
              <a:t> 1978) </a:t>
            </a:r>
          </a:p>
          <a:p>
            <a:pPr lvl="2"/>
            <a:r>
              <a:rPr lang="en-US" sz="2300" dirty="0" smtClean="0"/>
              <a:t>physicists </a:t>
            </a:r>
            <a:r>
              <a:rPr lang="en-US" sz="2300" dirty="0" smtClean="0">
                <a:solidFill>
                  <a:srgbClr val="5C5671"/>
                </a:solidFill>
              </a:rPr>
              <a:t>(Larkin, McDermott, Simon, &amp; Simon 1980) </a:t>
            </a:r>
          </a:p>
          <a:p>
            <a:pPr lvl="2"/>
            <a:r>
              <a:rPr lang="en-US" sz="2300" dirty="0"/>
              <a:t>m</a:t>
            </a:r>
            <a:r>
              <a:rPr lang="en-US" sz="2300" dirty="0" smtClean="0"/>
              <a:t>edical doctors </a:t>
            </a:r>
            <a:r>
              <a:rPr lang="en-US" sz="2300" dirty="0" smtClean="0">
                <a:solidFill>
                  <a:srgbClr val="5C5671"/>
                </a:solidFill>
              </a:rPr>
              <a:t>(Heller, </a:t>
            </a:r>
            <a:r>
              <a:rPr lang="en-US" sz="2300" dirty="0" err="1" smtClean="0">
                <a:solidFill>
                  <a:srgbClr val="5C5671"/>
                </a:solidFill>
              </a:rPr>
              <a:t>Saltzstein</a:t>
            </a:r>
            <a:r>
              <a:rPr lang="en-US" sz="2300" dirty="0" smtClean="0">
                <a:solidFill>
                  <a:srgbClr val="5C5671"/>
                </a:solidFill>
              </a:rPr>
              <a:t>, &amp; </a:t>
            </a:r>
            <a:r>
              <a:rPr lang="en-US" sz="2300" dirty="0" err="1" smtClean="0">
                <a:solidFill>
                  <a:srgbClr val="5C5671"/>
                </a:solidFill>
              </a:rPr>
              <a:t>Caspe</a:t>
            </a:r>
            <a:r>
              <a:rPr lang="en-US" sz="2300" dirty="0" smtClean="0">
                <a:solidFill>
                  <a:srgbClr val="5C5671"/>
                </a:solidFill>
              </a:rPr>
              <a:t> 1992)</a:t>
            </a:r>
          </a:p>
          <a:p>
            <a:pPr lvl="2"/>
            <a:r>
              <a:rPr lang="en-US" sz="2300" dirty="0" smtClean="0"/>
              <a:t>Wall Street analysts </a:t>
            </a:r>
            <a:r>
              <a:rPr lang="en-US" sz="2300" dirty="0" smtClean="0">
                <a:solidFill>
                  <a:srgbClr val="5C5671"/>
                </a:solidFill>
              </a:rPr>
              <a:t>(</a:t>
            </a:r>
            <a:r>
              <a:rPr lang="en-US" sz="2300" dirty="0" err="1" smtClean="0">
                <a:solidFill>
                  <a:srgbClr val="5C5671"/>
                </a:solidFill>
              </a:rPr>
              <a:t>Kuperman</a:t>
            </a:r>
            <a:r>
              <a:rPr lang="en-US" sz="2300" dirty="0" smtClean="0">
                <a:solidFill>
                  <a:srgbClr val="5C5671"/>
                </a:solidFill>
              </a:rPr>
              <a:t> 2000)</a:t>
            </a:r>
          </a:p>
          <a:p>
            <a:pPr lvl="2"/>
            <a:r>
              <a:rPr lang="en-US" sz="2300" dirty="0"/>
              <a:t>m</a:t>
            </a:r>
            <a:r>
              <a:rPr lang="en-US" sz="2300" dirty="0" smtClean="0"/>
              <a:t>ilitary </a:t>
            </a:r>
            <a:r>
              <a:rPr lang="en-US" sz="2300" dirty="0" err="1" smtClean="0"/>
              <a:t>officiers</a:t>
            </a:r>
            <a:r>
              <a:rPr lang="en-US" sz="2300" dirty="0" smtClean="0"/>
              <a:t> </a:t>
            </a:r>
            <a:r>
              <a:rPr lang="en-US" sz="2300" dirty="0" smtClean="0">
                <a:solidFill>
                  <a:srgbClr val="5C5671"/>
                </a:solidFill>
              </a:rPr>
              <a:t>(</a:t>
            </a:r>
            <a:r>
              <a:rPr lang="en-US" sz="2300" dirty="0" err="1" smtClean="0">
                <a:solidFill>
                  <a:srgbClr val="5C5671"/>
                </a:solidFill>
              </a:rPr>
              <a:t>Connely</a:t>
            </a:r>
            <a:r>
              <a:rPr lang="en-US" sz="2300" dirty="0" smtClean="0">
                <a:solidFill>
                  <a:srgbClr val="5C5671"/>
                </a:solidFill>
              </a:rPr>
              <a:t> et al. 2000)</a:t>
            </a:r>
          </a:p>
          <a:p>
            <a:pPr lvl="2"/>
            <a:endParaRPr lang="en-US" sz="2300" dirty="0" smtClean="0">
              <a:solidFill>
                <a:srgbClr val="5C5671"/>
              </a:solidFill>
            </a:endParaRPr>
          </a:p>
          <a:p>
            <a:pPr marL="457200" indent="-457200">
              <a:buFont typeface="Arial"/>
              <a:buChar char="•"/>
            </a:pPr>
            <a:r>
              <a:rPr lang="en-US" sz="2900" dirty="0" smtClean="0"/>
              <a:t>Although experts’ decisions show a high degree of consensus in some fields, consensus is low in most </a:t>
            </a:r>
            <a:r>
              <a:rPr lang="en-US" sz="2300" dirty="0" smtClean="0">
                <a:solidFill>
                  <a:srgbClr val="5C5671"/>
                </a:solidFill>
              </a:rPr>
              <a:t>(</a:t>
            </a:r>
            <a:r>
              <a:rPr lang="en-US" sz="2300" dirty="0" err="1" smtClean="0">
                <a:solidFill>
                  <a:srgbClr val="5C5671"/>
                </a:solidFill>
              </a:rPr>
              <a:t>Shanteau</a:t>
            </a:r>
            <a:r>
              <a:rPr lang="en-US" sz="2300" dirty="0" smtClean="0">
                <a:solidFill>
                  <a:srgbClr val="5C5671"/>
                </a:solidFill>
              </a:rPr>
              <a:t> 1992; </a:t>
            </a:r>
            <a:r>
              <a:rPr lang="en-US" sz="2300" dirty="0">
                <a:solidFill>
                  <a:srgbClr val="5C5671"/>
                </a:solidFill>
              </a:rPr>
              <a:t>Stewart, </a:t>
            </a:r>
            <a:r>
              <a:rPr lang="en-US" sz="2300" dirty="0" err="1">
                <a:solidFill>
                  <a:srgbClr val="5C5671"/>
                </a:solidFill>
              </a:rPr>
              <a:t>Roebber</a:t>
            </a:r>
            <a:r>
              <a:rPr lang="en-US" sz="2300" dirty="0">
                <a:solidFill>
                  <a:srgbClr val="5C5671"/>
                </a:solidFill>
              </a:rPr>
              <a:t>, &amp; </a:t>
            </a:r>
            <a:r>
              <a:rPr lang="en-US" sz="2300" dirty="0" err="1" smtClean="0">
                <a:solidFill>
                  <a:srgbClr val="5C5671"/>
                </a:solidFill>
              </a:rPr>
              <a:t>Bosart</a:t>
            </a:r>
            <a:r>
              <a:rPr lang="en-US" sz="2300" dirty="0" smtClean="0">
                <a:solidFill>
                  <a:srgbClr val="5C5671"/>
                </a:solidFill>
              </a:rPr>
              <a:t> 1997)</a:t>
            </a:r>
            <a:r>
              <a:rPr lang="en-US" sz="2300" dirty="0" smtClean="0"/>
              <a:t>. </a:t>
            </a:r>
          </a:p>
          <a:p>
            <a:pPr marL="457200" lvl="1" indent="0">
              <a:buNone/>
            </a:pPr>
            <a:r>
              <a:rPr lang="en-US" sz="2300" dirty="0" smtClean="0"/>
              <a:t>	</a:t>
            </a:r>
            <a:r>
              <a:rPr lang="en-US" sz="2300" u="sng" dirty="0" smtClean="0"/>
              <a:t>High consensus</a:t>
            </a:r>
            <a:r>
              <a:rPr lang="en-US" sz="2300" dirty="0" smtClean="0"/>
              <a:t>			</a:t>
            </a:r>
            <a:r>
              <a:rPr lang="en-US" sz="2300" u="sng" dirty="0" smtClean="0"/>
              <a:t>Low consensus</a:t>
            </a:r>
          </a:p>
          <a:p>
            <a:pPr marL="457200" lvl="1" indent="0">
              <a:buNone/>
            </a:pPr>
            <a:r>
              <a:rPr lang="en-US" sz="2300" dirty="0" smtClean="0"/>
              <a:t>	Weather forecasters			Pathologists</a:t>
            </a:r>
          </a:p>
          <a:p>
            <a:pPr marL="457200" lvl="1" indent="0">
              <a:buNone/>
            </a:pPr>
            <a:r>
              <a:rPr lang="en-US" sz="2300" dirty="0"/>
              <a:t>	</a:t>
            </a:r>
            <a:r>
              <a:rPr lang="en-US" sz="2300" dirty="0" smtClean="0"/>
              <a:t>Actuaries				Clinical psychologists</a:t>
            </a:r>
          </a:p>
          <a:p>
            <a:pPr marL="457200" lvl="1" indent="0">
              <a:buNone/>
            </a:pPr>
            <a:r>
              <a:rPr lang="en-US" sz="2300" dirty="0"/>
              <a:t>	</a:t>
            </a:r>
            <a:r>
              <a:rPr lang="en-US" sz="2300" dirty="0" smtClean="0"/>
              <a:t>Physicists 				Stockbrokers</a:t>
            </a:r>
          </a:p>
          <a:p>
            <a:pPr lvl="1"/>
            <a:endParaRPr lang="en-US" sz="2300" dirty="0" smtClean="0"/>
          </a:p>
          <a:p>
            <a:pPr marL="514350" indent="-457200">
              <a:buFont typeface="Arial"/>
              <a:buChar char="•"/>
            </a:pPr>
            <a:r>
              <a:rPr lang="en-US" sz="2900" dirty="0" smtClean="0"/>
              <a:t>Decision quality in law, finance, and military operations has been shown to suffer when schema-relevant information is missing or when it is not formatted in a way that reflects experts’ schemas </a:t>
            </a:r>
            <a:r>
              <a:rPr lang="en-US" sz="2300" dirty="0">
                <a:solidFill>
                  <a:srgbClr val="5C5671"/>
                </a:solidFill>
              </a:rPr>
              <a:t>(</a:t>
            </a:r>
            <a:r>
              <a:rPr lang="en-US" sz="2300" dirty="0" err="1">
                <a:solidFill>
                  <a:srgbClr val="5C5671"/>
                </a:solidFill>
              </a:rPr>
              <a:t>Baranski</a:t>
            </a:r>
            <a:r>
              <a:rPr lang="en-US" sz="2300" dirty="0">
                <a:solidFill>
                  <a:srgbClr val="5C5671"/>
                </a:solidFill>
              </a:rPr>
              <a:t> &amp; </a:t>
            </a:r>
            <a:r>
              <a:rPr lang="en-US" sz="2300" dirty="0" err="1">
                <a:solidFill>
                  <a:srgbClr val="5C5671"/>
                </a:solidFill>
              </a:rPr>
              <a:t>Petrusic</a:t>
            </a:r>
            <a:r>
              <a:rPr lang="en-US" sz="2300" dirty="0">
                <a:solidFill>
                  <a:srgbClr val="5C5671"/>
                </a:solidFill>
              </a:rPr>
              <a:t> 2010; Brenner, Koehler, &amp; </a:t>
            </a:r>
            <a:r>
              <a:rPr lang="en-US" sz="2300" dirty="0" err="1">
                <a:solidFill>
                  <a:srgbClr val="5C5671"/>
                </a:solidFill>
              </a:rPr>
              <a:t>Tversky</a:t>
            </a:r>
            <a:r>
              <a:rPr lang="en-US" sz="2300" dirty="0">
                <a:solidFill>
                  <a:srgbClr val="5C5671"/>
                </a:solidFill>
              </a:rPr>
              <a:t> </a:t>
            </a:r>
            <a:r>
              <a:rPr lang="en-US" sz="2300" dirty="0" smtClean="0">
                <a:solidFill>
                  <a:srgbClr val="5C5671"/>
                </a:solidFill>
              </a:rPr>
              <a:t>1996; </a:t>
            </a:r>
            <a:r>
              <a:rPr lang="en-US" sz="2300" dirty="0" err="1" smtClean="0">
                <a:solidFill>
                  <a:srgbClr val="5C5671"/>
                </a:solidFill>
              </a:rPr>
              <a:t>Maines</a:t>
            </a:r>
            <a:r>
              <a:rPr lang="en-US" sz="2300" dirty="0" smtClean="0">
                <a:solidFill>
                  <a:srgbClr val="5C5671"/>
                </a:solidFill>
              </a:rPr>
              <a:t> &amp; McDaniel 2000; Young 2011).</a:t>
            </a:r>
            <a:r>
              <a:rPr lang="en-US" sz="1600" dirty="0"/>
              <a:t>	</a:t>
            </a:r>
            <a:endParaRPr lang="en-US" sz="1600" dirty="0" smtClean="0"/>
          </a:p>
          <a:p>
            <a:endParaRPr lang="en-US" sz="2000" dirty="0"/>
          </a:p>
        </p:txBody>
      </p:sp>
      <p:sp>
        <p:nvSpPr>
          <p:cNvPr id="7" name="Title 1"/>
          <p:cNvSpPr txBox="1">
            <a:spLocks/>
          </p:cNvSpPr>
          <p:nvPr/>
        </p:nvSpPr>
        <p:spPr>
          <a:xfrm>
            <a:off x="609600" y="189976"/>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rgbClr val="5C5671"/>
                </a:solidFill>
                <a:effectLst/>
                <a:uLnTx/>
                <a:uFillTx/>
                <a:latin typeface="Calibri"/>
                <a:ea typeface="+mj-ea"/>
                <a:cs typeface="+mj-cs"/>
              </a:rPr>
              <a:t>Discussion: </a:t>
            </a:r>
            <a:r>
              <a:rPr kumimoji="0" lang="en-US" sz="3000" b="0" i="0" u="none" strike="noStrike" kern="1200" cap="none" spc="0" normalizeH="0" baseline="0" noProof="0" dirty="0" smtClean="0">
                <a:ln>
                  <a:noFill/>
                </a:ln>
                <a:solidFill>
                  <a:sysClr val="windowText" lastClr="000000"/>
                </a:solidFill>
                <a:effectLst/>
                <a:uLnTx/>
                <a:uFillTx/>
                <a:latin typeface="Calibri"/>
                <a:ea typeface="+mj-ea"/>
                <a:cs typeface="+mj-cs"/>
              </a:rPr>
              <a:t>Our findings and hypothesis </a:t>
            </a:r>
            <a:br>
              <a:rPr kumimoji="0" lang="en-US" sz="3000" b="0" i="0" u="none" strike="noStrike" kern="1200" cap="none" spc="0" normalizeH="0" baseline="0" noProof="0" dirty="0" smtClean="0">
                <a:ln>
                  <a:noFill/>
                </a:ln>
                <a:solidFill>
                  <a:sysClr val="windowText" lastClr="000000"/>
                </a:solidFill>
                <a:effectLst/>
                <a:uLnTx/>
                <a:uFillTx/>
                <a:latin typeface="Calibri"/>
                <a:ea typeface="+mj-ea"/>
                <a:cs typeface="+mj-cs"/>
              </a:rPr>
            </a:br>
            <a:r>
              <a:rPr kumimoji="0" lang="en-US" sz="3000" b="0" i="0" u="none" strike="noStrike" kern="1200" cap="none" spc="0" normalizeH="0" baseline="0" noProof="0" dirty="0" smtClean="0">
                <a:ln>
                  <a:noFill/>
                </a:ln>
                <a:solidFill>
                  <a:sysClr val="windowText" lastClr="000000"/>
                </a:solidFill>
                <a:effectLst/>
                <a:uLnTx/>
                <a:uFillTx/>
                <a:latin typeface="Calibri"/>
                <a:ea typeface="+mj-ea"/>
                <a:cs typeface="+mj-cs"/>
              </a:rPr>
              <a:t>are consistent with findings in many different fields</a:t>
            </a:r>
            <a:endParaRPr kumimoji="0" lang="en-US" sz="30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extLst>
      <p:ext uri="{BB962C8B-B14F-4D97-AF65-F5344CB8AC3E}">
        <p14:creationId xmlns:p14="http://schemas.microsoft.com/office/powerpoint/2010/main" val="1337347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600200"/>
            <a:ext cx="4165600" cy="4525963"/>
          </a:xfrm>
        </p:spPr>
        <p:txBody>
          <a:bodyPr/>
          <a:lstStyle/>
          <a:p>
            <a:pPr marL="457200" indent="-457200">
              <a:buFont typeface="+mj-lt"/>
              <a:buAutoNum type="arabicPeriod"/>
            </a:pPr>
            <a:r>
              <a:rPr lang="en-US" sz="2000" dirty="0"/>
              <a:t>Provide </a:t>
            </a:r>
            <a:r>
              <a:rPr lang="en-US" sz="2000" b="1" dirty="0" smtClean="0"/>
              <a:t>senders</a:t>
            </a:r>
            <a:r>
              <a:rPr lang="en-US" sz="2000" dirty="0" smtClean="0"/>
              <a:t> </a:t>
            </a:r>
            <a:r>
              <a:rPr lang="en-US" sz="2000" dirty="0"/>
              <a:t>with a  </a:t>
            </a:r>
            <a:r>
              <a:rPr lang="en-US" sz="2000" dirty="0" smtClean="0"/>
              <a:t> structured format to fill in that reflects the experts’ schemas.</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a:t>Provide </a:t>
            </a:r>
            <a:r>
              <a:rPr lang="en-US" sz="2000" b="1" dirty="0" smtClean="0"/>
              <a:t>junior analysts </a:t>
            </a:r>
            <a:r>
              <a:rPr lang="en-US" sz="2000" dirty="0"/>
              <a:t>with a structured </a:t>
            </a:r>
            <a:r>
              <a:rPr lang="en-US" sz="2000" dirty="0" smtClean="0"/>
              <a:t>format </a:t>
            </a:r>
            <a:r>
              <a:rPr lang="en-US" sz="2000" dirty="0"/>
              <a:t>to fill in that reflects the experts</a:t>
            </a:r>
            <a:r>
              <a:rPr lang="en-US" sz="2000" dirty="0" smtClean="0"/>
              <a:t>’ schemas</a:t>
            </a:r>
            <a:r>
              <a:rPr lang="en-US" sz="2000" dirty="0"/>
              <a:t>.</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Provide </a:t>
            </a:r>
            <a:r>
              <a:rPr lang="en-US" sz="2000" b="1" dirty="0" smtClean="0"/>
              <a:t>senior analysts </a:t>
            </a:r>
            <a:r>
              <a:rPr lang="en-US" sz="2000" dirty="0"/>
              <a:t>with a mobile app that tracks their schema-driven </a:t>
            </a:r>
            <a:r>
              <a:rPr lang="en-US" sz="2000" dirty="0" smtClean="0"/>
              <a:t>analysis.</a:t>
            </a:r>
            <a:endParaRPr lang="en-US" sz="2000" dirty="0"/>
          </a:p>
          <a:p>
            <a:endParaRPr lang="en-US" sz="2000" dirty="0"/>
          </a:p>
          <a:p>
            <a:endParaRPr lang="en-US" sz="2000" dirty="0" smtClean="0"/>
          </a:p>
          <a:p>
            <a:endParaRPr lang="en-US" sz="2000" dirty="0"/>
          </a:p>
        </p:txBody>
      </p:sp>
      <p:pic>
        <p:nvPicPr>
          <p:cNvPr id="4" name="Picture 3" descr="iPho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668" y="1600200"/>
            <a:ext cx="2244702" cy="4525963"/>
          </a:xfrm>
          <a:prstGeom prst="rect">
            <a:avLst/>
          </a:prstGeom>
        </p:spPr>
      </p:pic>
      <p:sp>
        <p:nvSpPr>
          <p:cNvPr id="8" name="Title 1"/>
          <p:cNvSpPr>
            <a:spLocks noGrp="1"/>
          </p:cNvSpPr>
          <p:nvPr>
            <p:ph type="title"/>
          </p:nvPr>
        </p:nvSpPr>
        <p:spPr>
          <a:xfrm>
            <a:off x="457200" y="274638"/>
            <a:ext cx="8229600" cy="1143000"/>
          </a:xfrm>
          <a:prstGeom prst="rect">
            <a:avLst/>
          </a:prstGeom>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5C5671"/>
                </a:solidFill>
                <a:effectLst/>
                <a:uLnTx/>
                <a:uFillTx/>
              </a:rPr>
              <a:t>Recommendations</a:t>
            </a:r>
            <a:endParaRPr kumimoji="0" lang="en-US" sz="3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10282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199" y="1262800"/>
            <a:ext cx="8229601" cy="49299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Bhaskar, R. (1978). Problem solving in semantically rich domains (Doctoral dissertation,</a:t>
            </a:r>
            <a:r>
              <a:rPr kumimoji="0" lang="en-US" sz="1100" b="1" i="0" u="none" strike="noStrike" kern="1200" cap="none" spc="0" normalizeH="0" baseline="0" noProof="0" smtClean="0">
                <a:ln>
                  <a:noFill/>
                </a:ln>
                <a:solidFill>
                  <a:sysClr val="windowText" lastClr="000000"/>
                </a:solidFill>
                <a:effectLst/>
                <a:uLnTx/>
                <a:uFillTx/>
                <a:latin typeface="Calibri"/>
                <a:ea typeface="+mn-ea"/>
                <a:cs typeface="+mn-cs"/>
              </a:rPr>
              <a:t> </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Carnegie Mellon University, 1978).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Dissertation    		Abstracts International</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41</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(05B), 1826.</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Baranski, J. V., Petrusic, W. M. (2010). Aggregating conclusive and inconclusive information: Data and a model based on the assessment 		of threat.</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 Journal of Behavioral Decision Making , 23</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(4), 383-403.</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Brenner, L. A., Koehler, D. J., Tversky, A. (1996). On the evaluation of one-sided evidence</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 Journal of Behavioral Decision Making , 9</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(1), 		59-70.</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Connelly, M. S., Gilbert, J. A., Zaccaro, S. J., Threlfall, K. V., Marks, M. A., &amp; Mumford, M. D. (2000). Exploring the relationship of 			leadership skills and knowledge to leader performance.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Leadership Quarterly, 11</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65–86.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Ericsson, K. A. (2006). Protocol analysis and expert thought: Concurrent verbalizations of thinking during experts’ performance on 			representative tasks. In K. A. Ericsson, N. Charness, P. Feltovich, &amp; R. Hoffman (Eds.),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The Cambridge handbook of expertise 		 and expert performance </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(pp. 223–241). Cambridge, UK: Cambridge University Press.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Ericsson, K. A., &amp; Simon, H. A. (1993).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Protocol analysis: Verbal reports as data </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(revised edition). Cambridge, MA: Bradford Books/MIT 		Press.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Heller, R. F., Saltzstein, H. D., &amp; Caspe, W. B. (1992). Heuristics in medical and non-medical decision-making.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The Quarterly Journal of 		Experimental Psychology A: Human Experimental Psychology</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44A</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(2), 211–235.</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Kuperman, J. C. (2000). Financial analyst sensemaking following strategic announcements: Implications for the investor relations 			activities of firms (Doctoral dissertation, New York University, 2000).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Dissertation Abstracts International</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61</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(05A), 1936.</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Larkin, J. H., McDermott, J., Simon, D. P., &amp; Simon, H. A. (1980). Models of competence in solving physics problems.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Cognitive Science</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4</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(4), 317–345.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Maines, L. A., &amp; McDaniel, L. S. (2000). Effects of comprehensive-income characteristics on nonprofessional investors’ judgments: The 		role of financial-statement presentation format.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The Accounting Review</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75</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(2), 79–207.</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Shanteau, J. (1992). Competence in experts: The role of task characteristics.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Organizational Behavior and Human Decision Processes 		Special Issue: Experts and Expert Systems</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53</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(2), 252–266.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Stewart, T. R., Roebber, P. J., &amp; Bosart,</a:t>
            </a:r>
            <a:r>
              <a:rPr kumimoji="0" lang="en-US" sz="1100" b="0" i="0" u="none" strike="noStrike" kern="1200" cap="none" spc="0" normalizeH="0" baseline="30000" noProof="0" smtClean="0">
                <a:ln>
                  <a:noFill/>
                </a:ln>
                <a:solidFill>
                  <a:sysClr val="windowText" lastClr="000000"/>
                </a:solidFill>
                <a:effectLst/>
                <a:uLnTx/>
                <a:uFillTx/>
                <a:latin typeface="Calibri"/>
                <a:ea typeface="+mn-ea"/>
                <a:cs typeface="+mn-cs"/>
              </a:rPr>
              <a:t> </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L. F. (1997). The Importance of the Task in Analyzing Expert Judgment. </a:t>
            </a:r>
            <a:r>
              <a:rPr kumimoji="0" lang="en-US" sz="1100" b="0" i="1" u="none" strike="noStrike" kern="1200" cap="none" spc="0" normalizeH="0" baseline="0" noProof="0" smtClean="0">
                <a:ln>
                  <a:noFill/>
                </a:ln>
                <a:solidFill>
                  <a:sysClr val="windowText" lastClr="000000"/>
                </a:solidFill>
                <a:effectLst/>
                <a:uLnTx/>
                <a:uFillTx/>
                <a:latin typeface="Calibri"/>
                <a:ea typeface="+mn-ea"/>
                <a:cs typeface="+mn-cs"/>
              </a:rPr>
              <a:t>Organizational Behavior 		and Human Decision Processes, 69</a:t>
            </a: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 (3), 205-219.</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100" b="0" i="0" u="none" strike="noStrike" kern="1200" cap="none" spc="0" normalizeH="0" baseline="0" noProof="0" smtClean="0">
                <a:ln>
                  <a:noFill/>
                </a:ln>
                <a:solidFill>
                  <a:sysClr val="windowText" lastClr="000000"/>
                </a:solidFill>
                <a:effectLst/>
                <a:uLnTx/>
                <a:uFillTx/>
                <a:latin typeface="Calibri"/>
                <a:ea typeface="+mn-ea"/>
                <a:cs typeface="+mn-cs"/>
              </a:rPr>
              <a:t>Young, R. O. (2011).  How audiences decide: A cognitive approach to business communication. New York: Routledge.</a:t>
            </a:r>
            <a:endParaRPr kumimoji="0" lang="en-US" sz="11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0" name="Title 1"/>
          <p:cNvSpPr>
            <a:spLocks noGrp="1"/>
          </p:cNvSpPr>
          <p:nvPr>
            <p:ph type="title"/>
          </p:nvPr>
        </p:nvSpPr>
        <p:spPr>
          <a:xfrm>
            <a:off x="457200" y="274638"/>
            <a:ext cx="8229600" cy="824069"/>
          </a:xfrm>
          <a:prstGeom prst="rect">
            <a:avLst/>
          </a:prstGeom>
        </p:spPr>
        <p:txBody>
          <a:bodyPr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5C5671"/>
                </a:solidFill>
                <a:effectLst/>
                <a:uLnTx/>
                <a:uFillTx/>
              </a:rPr>
              <a:t>References</a:t>
            </a:r>
            <a:endParaRPr kumimoji="0" lang="en-US" sz="3200" b="1" i="0" u="none" strike="noStrike" kern="0" cap="none" spc="0" normalizeH="0" baseline="0" noProof="0" dirty="0">
              <a:ln>
                <a:noFill/>
              </a:ln>
              <a:solidFill>
                <a:srgbClr val="5C5671"/>
              </a:solidFill>
              <a:effectLst/>
              <a:uLnTx/>
              <a:uFillTx/>
            </a:endParaRPr>
          </a:p>
        </p:txBody>
      </p:sp>
    </p:spTree>
    <p:extLst>
      <p:ext uri="{BB962C8B-B14F-4D97-AF65-F5344CB8AC3E}">
        <p14:creationId xmlns:p14="http://schemas.microsoft.com/office/powerpoint/2010/main" val="2569750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066801" y="1806495"/>
            <a:ext cx="3389869" cy="212295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r>
              <a:rPr kumimoji="0" lang="en-US" sz="2000" i="0" u="none" strike="noStrike" kern="1200" cap="none" spc="0" normalizeH="0" baseline="0" noProof="0" dirty="0" smtClean="0">
                <a:ln>
                  <a:noFill/>
                </a:ln>
                <a:solidFill>
                  <a:sysClr val="windowText" lastClr="000000"/>
                </a:solidFill>
                <a:effectLst/>
                <a:uLnTx/>
                <a:uFillTx/>
                <a:latin typeface="Calibri"/>
              </a:rPr>
              <a:t>Samuel J</a:t>
            </a:r>
            <a:r>
              <a:rPr lang="en-US" sz="2000" dirty="0">
                <a:solidFill>
                  <a:sysClr val="windowText" lastClr="000000"/>
                </a:solidFill>
                <a:latin typeface="Calibri"/>
              </a:rPr>
              <a:t>.</a:t>
            </a:r>
            <a:r>
              <a:rPr kumimoji="0" lang="en-US" sz="2000" i="0" u="none" strike="noStrike" kern="1200" cap="none" spc="0" normalizeH="0" noProof="0" dirty="0" smtClean="0">
                <a:ln>
                  <a:noFill/>
                </a:ln>
                <a:solidFill>
                  <a:sysClr val="windowText" lastClr="000000"/>
                </a:solidFill>
                <a:effectLst/>
                <a:uLnTx/>
                <a:uFillTx/>
                <a:latin typeface="Calibri"/>
              </a:rPr>
              <a:t> Perl</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000" b="0" i="0" u="none" strike="noStrike" kern="1200" cap="none" spc="0" normalizeH="0" noProof="0" dirty="0" smtClean="0">
              <a:ln>
                <a:noFill/>
              </a:ln>
              <a:solidFill>
                <a:sysClr val="windowText" lastClr="000000"/>
              </a:solidFill>
              <a:effectLst/>
              <a:uLnTx/>
              <a:uFillTx/>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lang="en-US" sz="2000" b="0" baseline="0" dirty="0" smtClean="0">
                <a:solidFill>
                  <a:sysClr val="windowText" lastClr="000000"/>
                </a:solidFill>
                <a:latin typeface="Calibri"/>
              </a:rPr>
              <a:t>Carnegie Mellon University</a:t>
            </a:r>
            <a:endParaRPr lang="en-US" sz="2000" b="0" dirty="0">
              <a:solidFill>
                <a:sysClr val="windowText" lastClr="000000"/>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000" b="0" i="0" u="none" strike="noStrike" kern="1200" cap="none" spc="0" normalizeH="0" baseline="0" noProof="0" dirty="0" smtClean="0">
                <a:ln>
                  <a:noFill/>
                </a:ln>
                <a:solidFill>
                  <a:sysClr val="windowText" lastClr="000000"/>
                </a:solidFill>
                <a:effectLst/>
                <a:uLnTx/>
                <a:uFillTx/>
                <a:latin typeface="Calibri"/>
              </a:rPr>
              <a:t>Software</a:t>
            </a:r>
            <a:r>
              <a:rPr kumimoji="0" lang="en-US" sz="2000" b="0" i="0" u="none" strike="noStrike" kern="1200" cap="none" spc="0" normalizeH="0" noProof="0" dirty="0" smtClean="0">
                <a:ln>
                  <a:noFill/>
                </a:ln>
                <a:solidFill>
                  <a:sysClr val="windowText" lastClr="000000"/>
                </a:solidFill>
                <a:effectLst/>
                <a:uLnTx/>
                <a:uFillTx/>
                <a:latin typeface="Calibri"/>
              </a:rPr>
              <a:t> Engineering Institute</a:t>
            </a:r>
          </a:p>
          <a:p>
            <a:pPr marL="0" marR="0" lvl="0" indent="0" algn="l" defTabSz="457200" rtl="0" eaLnBrk="1" fontAlgn="auto" latinLnBrk="0" hangingPunct="1">
              <a:lnSpc>
                <a:spcPct val="100000"/>
              </a:lnSpc>
              <a:spcBef>
                <a:spcPct val="20000"/>
              </a:spcBef>
              <a:spcAft>
                <a:spcPts val="0"/>
              </a:spcAft>
              <a:buClrTx/>
              <a:buSzTx/>
              <a:buNone/>
              <a:tabLst/>
              <a:defRPr/>
            </a:pPr>
            <a:r>
              <a:rPr lang="en-US" sz="2000" b="0" baseline="0" dirty="0" smtClean="0">
                <a:solidFill>
                  <a:sysClr val="windowText" lastClr="000000"/>
                </a:solidFill>
                <a:latin typeface="Calibri"/>
              </a:rPr>
              <a:t>CERT</a:t>
            </a:r>
            <a:r>
              <a:rPr lang="en-US" sz="2000" b="0" dirty="0" smtClean="0">
                <a:solidFill>
                  <a:sysClr val="windowText" lastClr="000000"/>
                </a:solidFill>
                <a:latin typeface="Calibri"/>
              </a:rPr>
              <a:t> Program</a:t>
            </a:r>
          </a:p>
          <a:p>
            <a:pPr marL="0" marR="0" lvl="0" indent="0" algn="l" defTabSz="457200" rtl="0" eaLnBrk="1" fontAlgn="auto" latinLnBrk="0" hangingPunct="1">
              <a:lnSpc>
                <a:spcPct val="100000"/>
              </a:lnSpc>
              <a:spcBef>
                <a:spcPct val="20000"/>
              </a:spcBef>
              <a:spcAft>
                <a:spcPts val="0"/>
              </a:spcAft>
              <a:buClrTx/>
              <a:buSzTx/>
              <a:buNone/>
              <a:tabLst/>
              <a:defRPr/>
            </a:pPr>
            <a:endParaRPr lang="en-US" sz="2000" b="0" dirty="0" smtClean="0">
              <a:solidFill>
                <a:sysClr val="windowText" lastClr="000000"/>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000" b="0" i="0" u="none" strike="noStrike" kern="1200" cap="none" spc="0" normalizeH="0" baseline="0" noProof="0" dirty="0" smtClean="0">
                <a:ln>
                  <a:noFill/>
                </a:ln>
                <a:solidFill>
                  <a:sysClr val="windowText" lastClr="000000"/>
                </a:solidFill>
                <a:effectLst/>
                <a:uLnTx/>
                <a:uFillTx/>
                <a:latin typeface="Calibri"/>
              </a:rPr>
              <a:t>4500</a:t>
            </a:r>
            <a:r>
              <a:rPr kumimoji="0" lang="en-US" sz="2000" b="0" i="0" u="none" strike="noStrike" kern="1200" cap="none" spc="0" normalizeH="0" noProof="0" dirty="0" smtClean="0">
                <a:ln>
                  <a:noFill/>
                </a:ln>
                <a:solidFill>
                  <a:sysClr val="windowText" lastClr="000000"/>
                </a:solidFill>
                <a:effectLst/>
                <a:uLnTx/>
                <a:uFillTx/>
                <a:latin typeface="Calibri"/>
              </a:rPr>
              <a:t> Fifth Avenue</a:t>
            </a:r>
          </a:p>
          <a:p>
            <a:pPr marL="0" marR="0" lvl="0" indent="0" algn="l" defTabSz="457200" rtl="0" eaLnBrk="1" fontAlgn="auto" latinLnBrk="0" hangingPunct="1">
              <a:lnSpc>
                <a:spcPct val="100000"/>
              </a:lnSpc>
              <a:spcBef>
                <a:spcPct val="20000"/>
              </a:spcBef>
              <a:spcAft>
                <a:spcPts val="0"/>
              </a:spcAft>
              <a:buClrTx/>
              <a:buSzTx/>
              <a:buNone/>
              <a:tabLst/>
              <a:defRPr/>
            </a:pPr>
            <a:r>
              <a:rPr lang="en-US" sz="2000" b="0" baseline="0" dirty="0" smtClean="0">
                <a:solidFill>
                  <a:sysClr val="windowText" lastClr="000000"/>
                </a:solidFill>
                <a:latin typeface="Calibri"/>
              </a:rPr>
              <a:t>Pittsburgh</a:t>
            </a:r>
            <a:r>
              <a:rPr lang="en-US" sz="2000" b="0" dirty="0" smtClean="0">
                <a:solidFill>
                  <a:sysClr val="windowText" lastClr="000000"/>
                </a:solidFill>
                <a:latin typeface="Calibri"/>
              </a:rPr>
              <a:t>, PA, 15213</a:t>
            </a:r>
          </a:p>
          <a:p>
            <a:pPr marL="0" marR="0" lvl="0" indent="0" algn="l" defTabSz="457200" rtl="0" eaLnBrk="1" fontAlgn="auto" latinLnBrk="0" hangingPunct="1">
              <a:lnSpc>
                <a:spcPct val="100000"/>
              </a:lnSpc>
              <a:spcBef>
                <a:spcPct val="20000"/>
              </a:spcBef>
              <a:spcAft>
                <a:spcPts val="0"/>
              </a:spcAft>
              <a:buClrTx/>
              <a:buSzTx/>
              <a:buNone/>
              <a:tabLst/>
              <a:defRPr/>
            </a:pPr>
            <a:endParaRPr lang="en-US" sz="2000" b="0" dirty="0" smtClean="0">
              <a:solidFill>
                <a:sysClr val="windowText" lastClr="000000"/>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lang="en-US" sz="2000" b="0" dirty="0">
                <a:solidFill>
                  <a:sysClr val="windowText" lastClr="000000"/>
                </a:solidFill>
                <a:latin typeface="Calibri"/>
              </a:rPr>
              <a:t>s</a:t>
            </a:r>
            <a:r>
              <a:rPr kumimoji="0" lang="en-US" sz="2000" b="0" i="0" u="none" strike="noStrike" kern="1200" cap="none" spc="0" normalizeH="0" baseline="0" noProof="0" dirty="0" err="1" smtClean="0">
                <a:ln>
                  <a:noFill/>
                </a:ln>
                <a:solidFill>
                  <a:sysClr val="windowText" lastClr="000000"/>
                </a:solidFill>
                <a:effectLst/>
                <a:uLnTx/>
                <a:uFillTx/>
                <a:latin typeface="Calibri"/>
              </a:rPr>
              <a:t>jperl</a:t>
            </a:r>
            <a:r>
              <a:rPr lang="en-US" sz="2000" b="0" dirty="0" smtClean="0">
                <a:solidFill>
                  <a:sysClr val="windowText" lastClr="000000"/>
                </a:solidFill>
                <a:latin typeface="Calibri"/>
              </a:rPr>
              <a:t>@cert.org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ndParaRPr>
          </a:p>
        </p:txBody>
      </p:sp>
      <p:sp>
        <p:nvSpPr>
          <p:cNvPr id="5" name="Title 1"/>
          <p:cNvSpPr>
            <a:spLocks noGrp="1"/>
          </p:cNvSpPr>
          <p:nvPr>
            <p:ph type="title"/>
          </p:nvPr>
        </p:nvSpPr>
        <p:spPr>
          <a:xfrm>
            <a:off x="457200" y="274638"/>
            <a:ext cx="8229600" cy="824069"/>
          </a:xfrm>
          <a:prstGeom prst="rect">
            <a:avLst/>
          </a:prstGeom>
        </p:spPr>
        <p:txBody>
          <a:bodyPr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5C5671"/>
                </a:solidFill>
                <a:effectLst/>
                <a:uLnTx/>
                <a:uFillTx/>
              </a:rPr>
              <a:t>Contact Information</a:t>
            </a:r>
            <a:endParaRPr kumimoji="0" lang="en-US" sz="3200" b="1" i="0" u="none" strike="noStrike" kern="0" cap="none" spc="0" normalizeH="0" baseline="0" noProof="0" dirty="0">
              <a:ln>
                <a:noFill/>
              </a:ln>
              <a:solidFill>
                <a:srgbClr val="5C5671"/>
              </a:solidFill>
              <a:effectLst/>
              <a:uLnTx/>
              <a:uFillTx/>
            </a:endParaRPr>
          </a:p>
        </p:txBody>
      </p:sp>
      <p:sp>
        <p:nvSpPr>
          <p:cNvPr id="6" name="Content Placeholder 2"/>
          <p:cNvSpPr txBox="1">
            <a:spLocks/>
          </p:cNvSpPr>
          <p:nvPr/>
        </p:nvSpPr>
        <p:spPr>
          <a:xfrm>
            <a:off x="5272218" y="1806495"/>
            <a:ext cx="3031524" cy="326801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r>
              <a:rPr kumimoji="0" lang="en-US" sz="2000" i="0" u="none" strike="noStrike" kern="1200" cap="none" spc="0" normalizeH="0" baseline="0" noProof="0" dirty="0" smtClean="0">
                <a:ln>
                  <a:noFill/>
                </a:ln>
                <a:solidFill>
                  <a:sysClr val="windowText" lastClr="000000"/>
                </a:solidFill>
                <a:effectLst/>
                <a:uLnTx/>
                <a:uFillTx/>
                <a:latin typeface="Calibri"/>
              </a:rPr>
              <a:t>Richard</a:t>
            </a:r>
            <a:r>
              <a:rPr kumimoji="0" lang="en-US" sz="2000" i="0" u="none" strike="noStrike" kern="1200" cap="none" spc="0" normalizeH="0" noProof="0" dirty="0" smtClean="0">
                <a:ln>
                  <a:noFill/>
                </a:ln>
                <a:solidFill>
                  <a:sysClr val="windowText" lastClr="000000"/>
                </a:solidFill>
                <a:effectLst/>
                <a:uLnTx/>
                <a:uFillTx/>
                <a:latin typeface="Calibri"/>
              </a:rPr>
              <a:t> O. </a:t>
            </a:r>
            <a:r>
              <a:rPr kumimoji="0" lang="en-US" sz="2000" i="0" u="none" strike="noStrike" kern="1200" cap="none" spc="0" normalizeH="0" noProof="0" dirty="0" err="1" smtClean="0">
                <a:ln>
                  <a:noFill/>
                </a:ln>
                <a:solidFill>
                  <a:sysClr val="windowText" lastClr="000000"/>
                </a:solidFill>
                <a:effectLst/>
                <a:uLnTx/>
                <a:uFillTx/>
                <a:latin typeface="Calibri"/>
              </a:rPr>
              <a:t>Youn</a:t>
            </a:r>
            <a:r>
              <a:rPr lang="en-US" sz="2000" dirty="0" smtClean="0">
                <a:solidFill>
                  <a:sysClr val="windowText" lastClr="000000"/>
                </a:solidFill>
                <a:latin typeface="Calibri"/>
              </a:rPr>
              <a:t>g, Ph.D.</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000" b="0" i="0" u="none" strike="noStrike" kern="1200" cap="none" spc="0" normalizeH="0" noProof="0" dirty="0" smtClean="0">
              <a:ln>
                <a:noFill/>
              </a:ln>
              <a:solidFill>
                <a:sysClr val="windowText" lastClr="000000"/>
              </a:solidFill>
              <a:effectLst/>
              <a:uLnTx/>
              <a:uFillTx/>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lang="en-US" sz="2000" b="0" baseline="0" dirty="0" smtClean="0">
                <a:solidFill>
                  <a:sysClr val="windowText" lastClr="000000"/>
                </a:solidFill>
                <a:latin typeface="Calibri"/>
              </a:rPr>
              <a:t>Carnegie Mellon University</a:t>
            </a:r>
            <a:endParaRPr lang="en-US" sz="2000" b="0" dirty="0" smtClean="0">
              <a:solidFill>
                <a:sysClr val="windowText" lastClr="000000"/>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000" b="0" i="0" u="none" strike="noStrike" kern="1200" cap="none" spc="0" normalizeH="0" baseline="0" noProof="0" dirty="0" err="1" smtClean="0">
                <a:ln>
                  <a:noFill/>
                </a:ln>
                <a:solidFill>
                  <a:sysClr val="windowText" lastClr="000000"/>
                </a:solidFill>
                <a:effectLst/>
                <a:uLnTx/>
                <a:uFillTx/>
                <a:latin typeface="Calibri"/>
              </a:rPr>
              <a:t>Tepper</a:t>
            </a:r>
            <a:r>
              <a:rPr kumimoji="0" lang="en-US" sz="2000" b="0" i="0" u="none" strike="noStrike" kern="1200" cap="none" spc="0" normalizeH="0" baseline="0" noProof="0" dirty="0" smtClean="0">
                <a:ln>
                  <a:noFill/>
                </a:ln>
                <a:solidFill>
                  <a:sysClr val="windowText" lastClr="000000"/>
                </a:solidFill>
                <a:effectLst/>
                <a:uLnTx/>
                <a:uFillTx/>
                <a:latin typeface="Calibri"/>
              </a:rPr>
              <a:t> School of Business</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000" b="0" i="0" u="none" strike="noStrike" kern="1200" cap="none" spc="0" normalizeH="0" noProof="0" dirty="0" smtClean="0">
              <a:ln>
                <a:noFill/>
              </a:ln>
              <a:solidFill>
                <a:sysClr val="windowText" lastClr="000000"/>
              </a:solidFill>
              <a:effectLst/>
              <a:uLnTx/>
              <a:uFillTx/>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000" b="0" i="0" u="none" strike="noStrike" kern="1200" cap="none" spc="0" normalizeH="0" noProof="0" dirty="0" smtClean="0">
              <a:ln>
                <a:noFill/>
              </a:ln>
              <a:solidFill>
                <a:sysClr val="windowText" lastClr="000000"/>
              </a:solidFill>
              <a:effectLst/>
              <a:uLnTx/>
              <a:uFillTx/>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2000" b="0" i="0" u="none" strike="noStrike" kern="1200" cap="none" spc="0" normalizeH="0" baseline="0" noProof="0" dirty="0" smtClean="0">
                <a:ln>
                  <a:noFill/>
                </a:ln>
                <a:solidFill>
                  <a:sysClr val="windowText" lastClr="000000"/>
                </a:solidFill>
                <a:effectLst/>
                <a:uLnTx/>
                <a:uFillTx/>
                <a:latin typeface="Calibri"/>
              </a:rPr>
              <a:t>5000</a:t>
            </a:r>
            <a:r>
              <a:rPr kumimoji="0" lang="en-US" sz="2000" b="0" i="0" u="none" strike="noStrike" kern="1200" cap="none" spc="0" normalizeH="0" noProof="0" dirty="0" smtClean="0">
                <a:ln>
                  <a:noFill/>
                </a:ln>
                <a:solidFill>
                  <a:sysClr val="windowText" lastClr="000000"/>
                </a:solidFill>
                <a:effectLst/>
                <a:uLnTx/>
                <a:uFillTx/>
                <a:latin typeface="Calibri"/>
              </a:rPr>
              <a:t> Forbes Avenue</a:t>
            </a:r>
          </a:p>
          <a:p>
            <a:pPr marL="0" marR="0" lvl="0" indent="0" algn="l" defTabSz="457200" rtl="0" eaLnBrk="1" fontAlgn="auto" latinLnBrk="0" hangingPunct="1">
              <a:lnSpc>
                <a:spcPct val="100000"/>
              </a:lnSpc>
              <a:spcBef>
                <a:spcPct val="20000"/>
              </a:spcBef>
              <a:spcAft>
                <a:spcPts val="0"/>
              </a:spcAft>
              <a:buClrTx/>
              <a:buSzTx/>
              <a:buNone/>
              <a:tabLst/>
              <a:defRPr/>
            </a:pPr>
            <a:r>
              <a:rPr lang="en-US" sz="2000" b="0" baseline="0" dirty="0" smtClean="0">
                <a:solidFill>
                  <a:sysClr val="windowText" lastClr="000000"/>
                </a:solidFill>
                <a:latin typeface="Calibri"/>
              </a:rPr>
              <a:t>Pittsburgh</a:t>
            </a:r>
            <a:r>
              <a:rPr lang="en-US" sz="2000" b="0" dirty="0" smtClean="0">
                <a:solidFill>
                  <a:sysClr val="windowText" lastClr="000000"/>
                </a:solidFill>
                <a:latin typeface="Calibri"/>
              </a:rPr>
              <a:t>, PA, 15213</a:t>
            </a:r>
          </a:p>
          <a:p>
            <a:pPr marL="0" marR="0" lvl="0" indent="0" algn="l" defTabSz="457200" rtl="0" eaLnBrk="1" fontAlgn="auto" latinLnBrk="0" hangingPunct="1">
              <a:lnSpc>
                <a:spcPct val="100000"/>
              </a:lnSpc>
              <a:spcBef>
                <a:spcPct val="20000"/>
              </a:spcBef>
              <a:spcAft>
                <a:spcPts val="0"/>
              </a:spcAft>
              <a:buClrTx/>
              <a:buSzTx/>
              <a:buNone/>
              <a:tabLst/>
              <a:defRPr/>
            </a:pPr>
            <a:endParaRPr lang="en-US" sz="2000" b="0" dirty="0" smtClean="0">
              <a:solidFill>
                <a:sysClr val="windowText" lastClr="000000"/>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lang="en-US" sz="2000" b="0" dirty="0" smtClean="0">
                <a:solidFill>
                  <a:sysClr val="windowText" lastClr="000000"/>
                </a:solidFill>
                <a:latin typeface="Calibri"/>
              </a:rPr>
              <a:t>ry02@andrew.cmu.edu </a:t>
            </a:r>
          </a:p>
        </p:txBody>
      </p:sp>
    </p:spTree>
    <p:extLst>
      <p:ext uri="{BB962C8B-B14F-4D97-AF65-F5344CB8AC3E}">
        <p14:creationId xmlns:p14="http://schemas.microsoft.com/office/powerpoint/2010/main" val="2600397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19101" y="844079"/>
            <a:ext cx="8305800" cy="5023294"/>
          </a:xfrm>
        </p:spPr>
        <p:txBody>
          <a:bodyPr/>
          <a:lstStyle/>
          <a:p>
            <a:r>
              <a:rPr lang="en-US" sz="1400" dirty="0"/>
              <a:t>Copyright 2015 Carnegie Mellon University</a:t>
            </a:r>
            <a:br>
              <a:rPr lang="en-US" sz="1400" dirty="0"/>
            </a:br>
            <a:r>
              <a:rPr lang="en-US" sz="1400" dirty="0"/>
              <a:t/>
            </a:r>
            <a:br>
              <a:rPr lang="en-US" sz="1400" dirty="0"/>
            </a:br>
            <a:r>
              <a:rPr lang="en-US" sz="1400" dirty="0"/>
              <a:t>This material is based upon work funded and supported by DHS under Contract No. FA8721-05-C-0003 with Carnegie Mellon University for the operation of the Software Engineering Institute, a federally funded research and development center sponsored by the United States Department of Defense.</a:t>
            </a:r>
            <a:br>
              <a:rPr lang="en-US" sz="1400" dirty="0"/>
            </a:br>
            <a:r>
              <a:rPr lang="en-US" sz="1400" dirty="0"/>
              <a:t/>
            </a:r>
            <a:br>
              <a:rPr lang="en-US" sz="1400" dirty="0"/>
            </a:br>
            <a:r>
              <a:rPr lang="en-US" sz="1400" dirty="0"/>
              <a:t>Any opinions, findings and conclusions or recommendations expressed in this material are those of the author(s) and do not necessarily reflect the views of DHS or the United States Department of Defense.</a:t>
            </a:r>
            <a:br>
              <a:rPr lang="en-US" sz="1400" dirty="0"/>
            </a:br>
            <a:r>
              <a:rPr lang="en-US" sz="1400" dirty="0"/>
              <a:t/>
            </a:r>
            <a:br>
              <a:rPr lang="en-US" sz="1400" dirty="0"/>
            </a:br>
            <a:r>
              <a:rPr lang="en-US" sz="1400"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400" dirty="0"/>
            </a:br>
            <a:r>
              <a:rPr lang="en-US" sz="1400" dirty="0"/>
              <a:t/>
            </a:r>
            <a:br>
              <a:rPr lang="en-US" sz="1400" dirty="0"/>
            </a:br>
            <a:r>
              <a:rPr lang="en-US" sz="1400" dirty="0"/>
              <a:t>This material has been approved for public release and unlimited distribution.</a:t>
            </a:r>
            <a:br>
              <a:rPr lang="en-US" sz="1400" dirty="0"/>
            </a:br>
            <a:r>
              <a:rPr lang="en-US" sz="1400" dirty="0"/>
              <a:t/>
            </a:r>
            <a:br>
              <a:rPr lang="en-US" sz="1400" dirty="0"/>
            </a:br>
            <a:r>
              <a:rPr lang="en-US" sz="1400"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sz="1400" dirty="0"/>
            </a:br>
            <a:r>
              <a:rPr lang="en-US" sz="1400" dirty="0"/>
              <a:t/>
            </a:r>
            <a:br>
              <a:rPr lang="en-US" sz="1400" dirty="0"/>
            </a:br>
            <a:r>
              <a:rPr lang="en-US" sz="1400" dirty="0"/>
              <a:t>CERT</a:t>
            </a:r>
            <a:r>
              <a:rPr lang="en-US" sz="1400" baseline="30000" dirty="0"/>
              <a:t>®</a:t>
            </a:r>
            <a:r>
              <a:rPr lang="en-US" sz="1400" dirty="0"/>
              <a:t> and CERT Coordination Center</a:t>
            </a:r>
            <a:r>
              <a:rPr lang="en-US" sz="1400" baseline="30000" dirty="0"/>
              <a:t>®</a:t>
            </a:r>
            <a:r>
              <a:rPr lang="en-US" sz="1400" dirty="0"/>
              <a:t> are registered marks of Carnegie Mellon University.</a:t>
            </a:r>
            <a:br>
              <a:rPr lang="en-US" sz="1400" dirty="0"/>
            </a:br>
            <a:r>
              <a:rPr lang="en-US" sz="1400" dirty="0"/>
              <a:t/>
            </a:r>
            <a:br>
              <a:rPr lang="en-US" sz="1400" dirty="0"/>
            </a:br>
            <a:r>
              <a:rPr lang="en-US" sz="1400" dirty="0"/>
              <a:t>DM-0002399</a:t>
            </a:r>
            <a:br>
              <a:rPr lang="en-US" sz="1400" dirty="0"/>
            </a:br>
            <a:endParaRPr lang="en-US" sz="1400" dirty="0"/>
          </a:p>
        </p:txBody>
      </p:sp>
      <p:sp>
        <p:nvSpPr>
          <p:cNvPr id="2" name="Title 1"/>
          <p:cNvSpPr>
            <a:spLocks noGrp="1"/>
          </p:cNvSpPr>
          <p:nvPr>
            <p:ph type="title"/>
          </p:nvPr>
        </p:nvSpPr>
        <p:spPr/>
        <p:txBody>
          <a:bodyPr/>
          <a:lstStyle/>
          <a:p>
            <a:r>
              <a:rPr lang="en-US" dirty="0" smtClean="0"/>
              <a:t>Notices</a:t>
            </a:r>
            <a:endParaRPr lang="en-US" dirty="0"/>
          </a:p>
        </p:txBody>
      </p:sp>
    </p:spTree>
    <p:extLst>
      <p:ext uri="{BB962C8B-B14F-4D97-AF65-F5344CB8AC3E}">
        <p14:creationId xmlns:p14="http://schemas.microsoft.com/office/powerpoint/2010/main" val="24301576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19101" y="1354667"/>
            <a:ext cx="8305800" cy="4743364"/>
          </a:xfrm>
        </p:spPr>
        <p:txBody>
          <a:bodyPr/>
          <a:lstStyle/>
          <a:p>
            <a:r>
              <a:rPr lang="en-US" b="1" dirty="0">
                <a:solidFill>
                  <a:srgbClr val="5C5671"/>
                </a:solidFill>
              </a:rPr>
              <a:t>Participants</a:t>
            </a:r>
            <a:r>
              <a:rPr lang="en-US" b="1" dirty="0">
                <a:solidFill>
                  <a:srgbClr val="746D8F"/>
                </a:solidFill>
              </a:rPr>
              <a:t>: </a:t>
            </a:r>
            <a:r>
              <a:rPr lang="en-US" dirty="0"/>
              <a:t>4 </a:t>
            </a:r>
            <a:r>
              <a:rPr lang="en-US" dirty="0" err="1"/>
              <a:t>cybersecurity</a:t>
            </a:r>
            <a:r>
              <a:rPr lang="en-US" dirty="0"/>
              <a:t> senior analysts (experts)</a:t>
            </a:r>
          </a:p>
          <a:p>
            <a:endParaRPr lang="en-US" sz="1000" dirty="0"/>
          </a:p>
          <a:p>
            <a:r>
              <a:rPr lang="en-US" b="1" dirty="0">
                <a:solidFill>
                  <a:srgbClr val="5C5671"/>
                </a:solidFill>
              </a:rPr>
              <a:t>Materials: </a:t>
            </a:r>
            <a:r>
              <a:rPr lang="en-US" dirty="0"/>
              <a:t>3 </a:t>
            </a:r>
            <a:r>
              <a:rPr lang="en-US" dirty="0" err="1"/>
              <a:t>cybersecurity</a:t>
            </a:r>
            <a:r>
              <a:rPr lang="en-US" dirty="0"/>
              <a:t> incident reports (tickets)</a:t>
            </a:r>
          </a:p>
          <a:p>
            <a:endParaRPr lang="en-US" sz="1000" dirty="0"/>
          </a:p>
          <a:p>
            <a:r>
              <a:rPr lang="en-US" b="1" dirty="0">
                <a:solidFill>
                  <a:srgbClr val="5C5671"/>
                </a:solidFill>
              </a:rPr>
              <a:t>Data collection: </a:t>
            </a:r>
          </a:p>
          <a:p>
            <a:pPr lvl="1"/>
            <a:r>
              <a:rPr lang="en-US" sz="2000" dirty="0"/>
              <a:t>Each expert was presented with one ticket at a time in a fixed order and asked to decide what they would recommend.</a:t>
            </a:r>
          </a:p>
          <a:p>
            <a:pPr lvl="1"/>
            <a:r>
              <a:rPr lang="en-US" sz="2000" dirty="0"/>
              <a:t>Each expert was asked to think aloud while reading the tickets and making their decisions </a:t>
            </a:r>
            <a:r>
              <a:rPr lang="en-US" sz="1600" dirty="0">
                <a:solidFill>
                  <a:srgbClr val="000000"/>
                </a:solidFill>
              </a:rPr>
              <a:t>(Ericsson 2006, Ericsson &amp; Simon 1993)</a:t>
            </a:r>
            <a:r>
              <a:rPr lang="en-US" sz="2000" dirty="0"/>
              <a:t>.</a:t>
            </a:r>
          </a:p>
          <a:p>
            <a:pPr lvl="1"/>
            <a:r>
              <a:rPr lang="en-US" sz="2000" dirty="0"/>
              <a:t>Each expert’s comments were recorded, transcribed, and numbered.</a:t>
            </a:r>
          </a:p>
          <a:p>
            <a:pPr lvl="1"/>
            <a:endParaRPr lang="en-US" sz="1000" dirty="0"/>
          </a:p>
          <a:p>
            <a:r>
              <a:rPr lang="en-US" b="1" dirty="0">
                <a:solidFill>
                  <a:srgbClr val="5C5671"/>
                </a:solidFill>
              </a:rPr>
              <a:t>Data analysis: </a:t>
            </a:r>
            <a:r>
              <a:rPr lang="en-US" dirty="0"/>
              <a:t>2 coders independently coded the comments</a:t>
            </a:r>
          </a:p>
          <a:p>
            <a:pPr lvl="1"/>
            <a:r>
              <a:rPr lang="en-US" sz="2000" dirty="0"/>
              <a:t>for the criteria the experts used to decide how to handle the incident</a:t>
            </a:r>
          </a:p>
          <a:p>
            <a:pPr lvl="1"/>
            <a:r>
              <a:rPr lang="en-US" sz="2000" dirty="0"/>
              <a:t>for the attack attributes the experts tried to </a:t>
            </a:r>
            <a:r>
              <a:rPr lang="en-US" sz="2000" dirty="0" smtClean="0"/>
              <a:t>verify</a:t>
            </a:r>
            <a:endParaRPr lang="en-US" sz="2000" dirty="0"/>
          </a:p>
        </p:txBody>
      </p:sp>
      <p:sp>
        <p:nvSpPr>
          <p:cNvPr id="3" name="Title 2"/>
          <p:cNvSpPr>
            <a:spLocks noGrp="1"/>
          </p:cNvSpPr>
          <p:nvPr>
            <p:ph type="title"/>
          </p:nvPr>
        </p:nvSpPr>
        <p:spPr>
          <a:xfrm>
            <a:off x="422275" y="241520"/>
            <a:ext cx="8298392" cy="894604"/>
          </a:xfrm>
        </p:spPr>
        <p:txBody>
          <a:bodyPr/>
          <a:lstStyle/>
          <a:p>
            <a:pPr algn="ctr"/>
            <a:r>
              <a:rPr lang="en-US" b="1" dirty="0">
                <a:solidFill>
                  <a:srgbClr val="5C5671"/>
                </a:solidFill>
              </a:rPr>
              <a:t>Methodology: </a:t>
            </a:r>
            <a:r>
              <a:rPr lang="en-US" dirty="0"/>
              <a:t>A think-aloud study of 4 senior analysts deciding on actual incident reports</a:t>
            </a:r>
          </a:p>
        </p:txBody>
      </p:sp>
    </p:spTree>
    <p:extLst>
      <p:ext uri="{BB962C8B-B14F-4D97-AF65-F5344CB8AC3E}">
        <p14:creationId xmlns:p14="http://schemas.microsoft.com/office/powerpoint/2010/main" val="5193666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275" y="241520"/>
            <a:ext cx="8298392" cy="838691"/>
          </a:xfrm>
        </p:spPr>
        <p:txBody>
          <a:bodyPr/>
          <a:lstStyle/>
          <a:p>
            <a:pPr algn="ctr"/>
            <a:r>
              <a:rPr lang="en-US" sz="3000" dirty="0"/>
              <a:t>Experts’ think-aloud comments reveal their schemas—the info they search for to make a decision</a:t>
            </a:r>
          </a:p>
        </p:txBody>
      </p:sp>
      <p:sp>
        <p:nvSpPr>
          <p:cNvPr id="12" name="Rectangle 11"/>
          <p:cNvSpPr/>
          <p:nvPr/>
        </p:nvSpPr>
        <p:spPr>
          <a:xfrm>
            <a:off x="570127" y="2234655"/>
            <a:ext cx="4001873" cy="3046988"/>
          </a:xfrm>
          <a:prstGeom prst="rect">
            <a:avLst/>
          </a:prstGeom>
        </p:spPr>
        <p:txBody>
          <a:bodyPr wrap="square">
            <a:spAutoFit/>
          </a:bodyPr>
          <a:lstStyle/>
          <a:p>
            <a:pPr marL="0" marR="0" lvl="0" indent="0" algn="l" defTabSz="914400" eaLnBrk="1" fontAlgn="auto" latinLnBrk="0" hangingPunct="1">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a:cs typeface="Calibri"/>
              </a:rPr>
              <a:t>24. Telling you who their market is, is a good idea. </a:t>
            </a:r>
            <a:endParaRPr kumimoji="0" lang="en-US" sz="800" b="0" i="0" u="none" strike="noStrike" kern="0" cap="none" spc="0" normalizeH="0" baseline="0" noProof="0" dirty="0">
              <a:ln>
                <a:noFill/>
              </a:ln>
              <a:solidFill>
                <a:sysClr val="windowText" lastClr="000000"/>
              </a:solidFill>
              <a:effectLst/>
              <a:uLnTx/>
              <a:uFillTx/>
              <a:latin typeface="Calibri"/>
              <a:cs typeface="Calibri"/>
            </a:endParaRPr>
          </a:p>
          <a:p>
            <a:pPr marL="0" marR="0" lvl="0" indent="0" algn="l" defTabSz="914400" eaLnBrk="1" fontAlgn="auto" latinLnBrk="0" hangingPunct="1">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a:cs typeface="Calibri"/>
              </a:rPr>
              <a:t>25. But I want to see right out front what kind of money this guy is putting up of his own.</a:t>
            </a:r>
            <a:r>
              <a:rPr kumimoji="0" lang="en-US" sz="1600" b="0" i="0" u="none" strike="noStrike" kern="0" cap="none" spc="0" normalizeH="0" baseline="30000" noProof="0" dirty="0">
                <a:ln>
                  <a:noFill/>
                </a:ln>
                <a:solidFill>
                  <a:sysClr val="windowText" lastClr="000000"/>
                </a:solidFill>
                <a:effectLst/>
                <a:uLnTx/>
                <a:uFillTx/>
                <a:latin typeface="Calibri"/>
                <a:cs typeface="Calibri"/>
              </a:rPr>
              <a:t> </a:t>
            </a:r>
            <a:r>
              <a:rPr kumimoji="0" lang="en-US" sz="1600" b="0" i="0" u="none" strike="noStrike" kern="0" cap="none" spc="0" normalizeH="0" baseline="0" noProof="0" dirty="0">
                <a:ln>
                  <a:noFill/>
                </a:ln>
                <a:solidFill>
                  <a:sysClr val="windowText" lastClr="000000"/>
                </a:solidFill>
                <a:effectLst/>
                <a:uLnTx/>
                <a:uFillTx/>
                <a:latin typeface="Calibri"/>
                <a:cs typeface="Calibri"/>
              </a:rPr>
              <a:t> </a:t>
            </a:r>
            <a:r>
              <a:rPr kumimoji="0" lang="en-US" sz="1600" b="0" i="0" u="none" strike="noStrike" kern="0" cap="none" spc="0" normalizeH="0" baseline="30000" noProof="0" dirty="0">
                <a:ln>
                  <a:noFill/>
                </a:ln>
                <a:solidFill>
                  <a:sysClr val="windowText" lastClr="000000"/>
                </a:solidFill>
                <a:effectLst/>
                <a:uLnTx/>
                <a:uFillTx/>
                <a:latin typeface="Calibri"/>
                <a:cs typeface="Calibri"/>
              </a:rPr>
              <a:t> </a:t>
            </a:r>
            <a:endParaRPr kumimoji="0" lang="en-US" sz="1600" b="0" i="0" u="none" strike="noStrike" kern="0" cap="none" spc="0" normalizeH="0" baseline="0" noProof="0" dirty="0">
              <a:ln>
                <a:noFill/>
              </a:ln>
              <a:solidFill>
                <a:sysClr val="windowText" lastClr="000000"/>
              </a:solidFill>
              <a:effectLst/>
              <a:uLnTx/>
              <a:uFillTx/>
              <a:latin typeface="Calibri"/>
              <a:cs typeface="Calibri"/>
            </a:endParaRPr>
          </a:p>
          <a:p>
            <a:pPr marL="0" marR="0" lvl="0" indent="0" algn="l" defTabSz="914400" eaLnBrk="1" fontAlgn="auto" latinLnBrk="0" hangingPunct="1">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a:cs typeface="Calibri"/>
              </a:rPr>
              <a:t>26. I'd like to see what the tax ramifications are right up front. </a:t>
            </a:r>
          </a:p>
          <a:p>
            <a:pPr marL="0" marR="0" lvl="0" indent="0" algn="l" defTabSz="914400" eaLnBrk="1" fontAlgn="auto" latinLnBrk="0" hangingPunct="1">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a:cs typeface="Calibri"/>
              </a:rPr>
              <a:t>27. I want to know what the project is</a:t>
            </a:r>
            <a:r>
              <a:rPr kumimoji="0" lang="en-US" sz="1600" b="0" i="0" u="none" strike="noStrike" kern="0" cap="none" spc="0" normalizeH="0" baseline="0" noProof="0" dirty="0" smtClean="0">
                <a:ln>
                  <a:noFill/>
                </a:ln>
                <a:solidFill>
                  <a:sysClr val="windowText" lastClr="000000"/>
                </a:solidFill>
                <a:effectLst/>
                <a:uLnTx/>
                <a:uFillTx/>
                <a:latin typeface="Calibri"/>
                <a:cs typeface="Calibri"/>
              </a:rPr>
              <a:t>,</a:t>
            </a:r>
            <a:endParaRPr kumimoji="0" lang="en-US" sz="1600" b="0" i="0" u="none" strike="noStrike" kern="0" cap="none" spc="0" normalizeH="0" baseline="0" noProof="0" dirty="0">
              <a:ln>
                <a:noFill/>
              </a:ln>
              <a:solidFill>
                <a:sysClr val="windowText" lastClr="000000"/>
              </a:solidFill>
              <a:effectLst/>
              <a:uLnTx/>
              <a:uFillTx/>
              <a:latin typeface="Calibri"/>
              <a:cs typeface="Calibri"/>
            </a:endParaRPr>
          </a:p>
          <a:p>
            <a:pPr marL="0" marR="0" lvl="0" indent="0" algn="l" defTabSz="914400" eaLnBrk="1" fontAlgn="auto" latinLnBrk="0" hangingPunct="1">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a:cs typeface="Calibri"/>
              </a:rPr>
              <a:t>28. the amount of the required investment</a:t>
            </a:r>
            <a:r>
              <a:rPr kumimoji="0" lang="en-US" sz="1600" b="0" i="0" u="none" strike="noStrike" kern="0" cap="none" spc="0" normalizeH="0" baseline="0" noProof="0" dirty="0" smtClean="0">
                <a:ln>
                  <a:noFill/>
                </a:ln>
                <a:solidFill>
                  <a:sysClr val="windowText" lastClr="000000"/>
                </a:solidFill>
                <a:effectLst/>
                <a:uLnTx/>
                <a:uFillTx/>
                <a:latin typeface="Calibri"/>
                <a:cs typeface="Calibri"/>
              </a:rPr>
              <a:t>,</a:t>
            </a:r>
            <a:endParaRPr kumimoji="0" lang="en-US" sz="1600" b="0" i="0" u="none" strike="noStrike" kern="0" cap="none" spc="0" normalizeH="0" baseline="0" noProof="0" dirty="0">
              <a:ln>
                <a:noFill/>
              </a:ln>
              <a:solidFill>
                <a:sysClr val="windowText" lastClr="000000"/>
              </a:solidFill>
              <a:effectLst/>
              <a:uLnTx/>
              <a:uFillTx/>
              <a:latin typeface="Calibri"/>
              <a:cs typeface="Calibri"/>
            </a:endParaRPr>
          </a:p>
          <a:p>
            <a:pPr marL="0" marR="0" lvl="0" indent="0" algn="l" defTabSz="914400" eaLnBrk="1" fontAlgn="auto" latinLnBrk="0" hangingPunct="1">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a:cs typeface="Calibri"/>
              </a:rPr>
              <a:t>29. what the tax ramifications are,</a:t>
            </a:r>
            <a:r>
              <a:rPr kumimoji="0" lang="en-US" sz="1600" b="0" i="0" u="none" strike="noStrike" kern="0" cap="none" spc="0" normalizeH="0" baseline="30000" noProof="0" dirty="0">
                <a:ln>
                  <a:noFill/>
                </a:ln>
                <a:solidFill>
                  <a:sysClr val="windowText" lastClr="000000"/>
                </a:solidFill>
                <a:effectLst/>
                <a:uLnTx/>
                <a:uFillTx/>
                <a:latin typeface="Calibri"/>
                <a:cs typeface="Calibri"/>
              </a:rPr>
              <a:t> </a:t>
            </a:r>
            <a:endParaRPr kumimoji="0" lang="en-US" sz="1600" b="0" i="0" u="none" strike="noStrike" kern="0" cap="none" spc="0" normalizeH="0" baseline="0" noProof="0" dirty="0">
              <a:ln>
                <a:noFill/>
              </a:ln>
              <a:solidFill>
                <a:sysClr val="windowText" lastClr="000000"/>
              </a:solidFill>
              <a:effectLst/>
              <a:uLnTx/>
              <a:uFillTx/>
              <a:latin typeface="Calibri"/>
              <a:cs typeface="Calibri"/>
            </a:endParaRPr>
          </a:p>
          <a:p>
            <a:pPr marL="0" marR="0" lvl="0" indent="0" algn="l" defTabSz="914400" eaLnBrk="1" fontAlgn="auto" latinLnBrk="0" hangingPunct="1">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a:cs typeface="Calibri"/>
              </a:rPr>
              <a:t>30. projected revenue and profit</a:t>
            </a:r>
            <a:r>
              <a:rPr kumimoji="0" lang="en-US" sz="1600" b="0" i="0" u="none" strike="noStrike" kern="0" cap="none" spc="0" normalizeH="0" baseline="0" noProof="0" dirty="0" smtClean="0">
                <a:ln>
                  <a:noFill/>
                </a:ln>
                <a:solidFill>
                  <a:sysClr val="windowText" lastClr="000000"/>
                </a:solidFill>
                <a:effectLst/>
                <a:uLnTx/>
                <a:uFillTx/>
                <a:latin typeface="Calibri"/>
                <a:cs typeface="Calibri"/>
              </a:rPr>
              <a:t>.</a:t>
            </a:r>
          </a:p>
          <a:p>
            <a:pPr marL="0" marR="0" lvl="0" indent="0" algn="l" defTabSz="914400" eaLnBrk="1" fontAlgn="auto" latinLnBrk="0" hangingPunct="1">
              <a:spcBef>
                <a:spcPts val="0"/>
              </a:spcBef>
              <a:spcAft>
                <a:spcPts val="0"/>
              </a:spcAft>
              <a:buClrTx/>
              <a:buSzTx/>
              <a:buFontTx/>
              <a:buNone/>
              <a:tabLst/>
              <a:defRPr/>
            </a:pPr>
            <a:endParaRPr kumimoji="0" lang="en-US" sz="1600" b="0" i="0" u="none" strike="noStrike" kern="0" cap="none" spc="0" normalizeH="0" baseline="0" noProof="0" dirty="0">
              <a:ln>
                <a:noFill/>
              </a:ln>
              <a:solidFill>
                <a:srgbClr val="5C5671"/>
              </a:solidFill>
              <a:effectLst/>
              <a:uLnTx/>
              <a:uFillTx/>
              <a:latin typeface="Calibri"/>
              <a:cs typeface="Calibri"/>
            </a:endParaRPr>
          </a:p>
          <a:p>
            <a:pPr marL="0" marR="0" lvl="0" indent="0" algn="l" defTabSz="914400" eaLnBrk="1" fontAlgn="auto" latinLnBrk="0" hangingPunct="1">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5C5671"/>
                </a:solidFill>
                <a:effectLst/>
                <a:uLnTx/>
                <a:uFillTx/>
                <a:latin typeface="Calibri"/>
                <a:cs typeface="Calibri"/>
              </a:rPr>
              <a:t>(</a:t>
            </a:r>
            <a:r>
              <a:rPr kumimoji="0" lang="en-US" sz="1600" b="0" i="0" u="none" strike="noStrike" kern="0" cap="none" spc="0" normalizeH="0" baseline="0" noProof="0" dirty="0">
                <a:ln>
                  <a:noFill/>
                </a:ln>
                <a:solidFill>
                  <a:srgbClr val="5C5671"/>
                </a:solidFill>
                <a:effectLst/>
                <a:uLnTx/>
                <a:uFillTx/>
                <a:latin typeface="Calibri"/>
                <a:cs typeface="Calibri"/>
              </a:rPr>
              <a:t>Young </a:t>
            </a:r>
            <a:r>
              <a:rPr kumimoji="0" lang="en-US" sz="1600" b="0" i="0" u="none" strike="noStrike" kern="0" cap="none" spc="0" normalizeH="0" baseline="0" noProof="0" dirty="0" smtClean="0">
                <a:ln>
                  <a:noFill/>
                </a:ln>
                <a:solidFill>
                  <a:srgbClr val="5C5671"/>
                </a:solidFill>
                <a:effectLst/>
                <a:uLnTx/>
                <a:uFillTx/>
                <a:latin typeface="Calibri"/>
                <a:cs typeface="Calibri"/>
              </a:rPr>
              <a:t>2011)</a:t>
            </a:r>
            <a:endParaRPr kumimoji="0" lang="en-US" sz="1600" b="0" i="0" u="none" strike="noStrike" kern="0" cap="none" spc="0" normalizeH="0" baseline="0" noProof="0" dirty="0">
              <a:ln>
                <a:noFill/>
              </a:ln>
              <a:solidFill>
                <a:srgbClr val="5C5671"/>
              </a:solidFill>
              <a:effectLst/>
              <a:uLnTx/>
              <a:uFillTx/>
              <a:latin typeface="Calibri"/>
              <a:cs typeface="Calibri"/>
            </a:endParaRPr>
          </a:p>
        </p:txBody>
      </p:sp>
      <p:cxnSp>
        <p:nvCxnSpPr>
          <p:cNvPr id="13" name="Straight Connector 12"/>
          <p:cNvCxnSpPr/>
          <p:nvPr/>
        </p:nvCxnSpPr>
        <p:spPr>
          <a:xfrm>
            <a:off x="4572000" y="1363138"/>
            <a:ext cx="0" cy="4525963"/>
          </a:xfrm>
          <a:prstGeom prst="line">
            <a:avLst/>
          </a:prstGeom>
          <a:noFill/>
          <a:ln w="25400" cap="flat" cmpd="sng" algn="ctr">
            <a:solidFill>
              <a:srgbClr val="5C5671"/>
            </a:solidFill>
            <a:prstDash val="solid"/>
          </a:ln>
          <a:effectLst>
            <a:outerShdw blurRad="40000" dist="20000" dir="5400000" rotWithShape="0">
              <a:srgbClr val="000000">
                <a:alpha val="38000"/>
              </a:srgbClr>
            </a:outerShdw>
          </a:effectLst>
        </p:spPr>
      </p:cxnSp>
      <p:sp>
        <p:nvSpPr>
          <p:cNvPr id="14" name="TextBox 13"/>
          <p:cNvSpPr txBox="1"/>
          <p:nvPr/>
        </p:nvSpPr>
        <p:spPr>
          <a:xfrm>
            <a:off x="457200" y="1295406"/>
            <a:ext cx="3662293" cy="830997"/>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5C5671"/>
                </a:solidFill>
                <a:effectLst/>
                <a:uLnTx/>
                <a:uFillTx/>
                <a:latin typeface="Calibri"/>
                <a:cs typeface="Calibri"/>
              </a:rPr>
              <a:t>A</a:t>
            </a:r>
            <a:r>
              <a:rPr kumimoji="0" lang="en-US" sz="2400" b="0" i="0" u="none" strike="noStrike" kern="0" cap="none" spc="0" normalizeH="0" baseline="0" noProof="0" dirty="0" smtClean="0">
                <a:ln>
                  <a:noFill/>
                </a:ln>
                <a:solidFill>
                  <a:srgbClr val="5C5671"/>
                </a:solidFill>
                <a:effectLst/>
                <a:uLnTx/>
                <a:uFillTx/>
                <a:latin typeface="Calibri"/>
                <a:cs typeface="Calibri"/>
              </a:rPr>
              <a:t> few of a VC’s comments on a business plan</a:t>
            </a:r>
            <a:endParaRPr kumimoji="0" lang="en-US" sz="2400" b="0" i="0" u="none" strike="noStrike" kern="0" cap="none" spc="0" normalizeH="0" baseline="0" noProof="0" dirty="0">
              <a:ln>
                <a:noFill/>
              </a:ln>
              <a:solidFill>
                <a:srgbClr val="5C5671"/>
              </a:solidFill>
              <a:effectLst/>
              <a:uLnTx/>
              <a:uFillTx/>
              <a:latin typeface="Calibri"/>
              <a:cs typeface="Calibri"/>
            </a:endParaRPr>
          </a:p>
        </p:txBody>
      </p:sp>
      <p:sp>
        <p:nvSpPr>
          <p:cNvPr id="15" name="TextBox 14"/>
          <p:cNvSpPr txBox="1"/>
          <p:nvPr/>
        </p:nvSpPr>
        <p:spPr>
          <a:xfrm>
            <a:off x="4684927" y="1295406"/>
            <a:ext cx="4001873" cy="830997"/>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5C5671"/>
                </a:solidFill>
                <a:effectLst/>
                <a:uLnTx/>
                <a:uFillTx/>
                <a:latin typeface="Calibri"/>
                <a:cs typeface="Calibri"/>
              </a:rPr>
              <a:t>A few of Expert 2’s comments on  ticket 1</a:t>
            </a:r>
          </a:p>
        </p:txBody>
      </p:sp>
      <p:sp>
        <p:nvSpPr>
          <p:cNvPr id="17" name="Rectangle 16"/>
          <p:cNvSpPr/>
          <p:nvPr/>
        </p:nvSpPr>
        <p:spPr>
          <a:xfrm>
            <a:off x="4786868" y="2217446"/>
            <a:ext cx="3926089" cy="3416320"/>
          </a:xfrm>
          <a:prstGeom prst="rect">
            <a:avLst/>
          </a:prstGeom>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1. What type of activity are we looking at? </a:t>
            </a:r>
            <a:endParaRPr kumimoji="0" lang="en-US" sz="800" b="0" i="0" u="none" strike="noStrike" kern="0" cap="none" spc="0" normalizeH="0" baseline="0" noProof="0" dirty="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2. And then who it’s from?  </a:t>
            </a:r>
            <a:endParaRPr kumimoji="0" lang="en-US" sz="800" b="0" i="0" u="none" strike="noStrike" kern="0" cap="none" spc="0" normalizeH="0" baseline="0" noProof="0" dirty="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3. </a:t>
            </a:r>
            <a:r>
              <a:rPr kumimoji="0" lang="en-US" sz="1600" b="0" i="0" u="none" strike="noStrike" kern="0" cap="none" spc="0" normalizeH="0" baseline="0" noProof="0" dirty="0">
                <a:ln>
                  <a:noFill/>
                </a:ln>
                <a:solidFill>
                  <a:sysClr val="windowText" lastClr="000000"/>
                </a:solidFill>
                <a:effectLst/>
                <a:uLnTx/>
                <a:uFillTx/>
              </a:rPr>
              <a:t>Sometimes who it’s from indicates what actions I might need to take or where the information needs to go. </a:t>
            </a:r>
            <a:endParaRPr kumimoji="0" lang="en-US" sz="800" b="0" i="0" u="none" strike="noStrike" kern="0" cap="none" spc="0" normalizeH="0" baseline="0" noProof="0" dirty="0" smtClean="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4</a:t>
            </a:r>
            <a:r>
              <a:rPr kumimoji="0" lang="en-US" sz="1600" b="0" i="0" u="none" strike="noStrike" kern="0" cap="none" spc="0" normalizeH="0" baseline="0" noProof="0" dirty="0">
                <a:ln>
                  <a:noFill/>
                </a:ln>
                <a:solidFill>
                  <a:sysClr val="windowText" lastClr="000000"/>
                </a:solidFill>
                <a:effectLst/>
                <a:uLnTx/>
                <a:uFillTx/>
              </a:rPr>
              <a:t>. As well as who they sent it to.  Did they send it just to me? </a:t>
            </a:r>
            <a:endParaRPr kumimoji="0" lang="en-US" sz="800" b="0" i="0" u="none" strike="noStrike" kern="0" cap="none" spc="0" normalizeH="0" baseline="0" noProof="0" dirty="0">
              <a:ln>
                <a:noFill/>
              </a:ln>
              <a:solidFill>
                <a:sysClr val="windowText" lastClr="000000"/>
              </a:solidFill>
              <a:effectLst/>
              <a:uLnTx/>
              <a:uFillTx/>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5. </a:t>
            </a:r>
            <a:r>
              <a:rPr kumimoji="0" lang="en-US" sz="1600" b="0" i="0" u="none" strike="noStrike" kern="0" cap="none" spc="0" normalizeH="0" baseline="0" noProof="0" dirty="0">
                <a:ln>
                  <a:noFill/>
                </a:ln>
                <a:solidFill>
                  <a:sysClr val="windowText" lastClr="000000"/>
                </a:solidFill>
                <a:effectLst/>
                <a:uLnTx/>
                <a:uFillTx/>
              </a:rPr>
              <a:t>Or did they send it to multiple places looking for feedback from other places as well</a:t>
            </a:r>
            <a:r>
              <a:rPr kumimoji="0" lang="en-US" sz="1600" b="0"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6</a:t>
            </a:r>
            <a:r>
              <a:rPr kumimoji="0" lang="en-US" sz="1600" b="0" i="0" u="none" strike="noStrike" kern="0" cap="none" spc="0" normalizeH="0" baseline="0" noProof="0" dirty="0">
                <a:ln>
                  <a:noFill/>
                </a:ln>
                <a:solidFill>
                  <a:sysClr val="windowText" lastClr="000000"/>
                </a:solidFill>
                <a:effectLst/>
                <a:uLnTx/>
                <a:uFillTx/>
              </a:rPr>
              <a:t>. So I’m assuming the second page, this is the info that they actually sent in</a:t>
            </a:r>
            <a:r>
              <a:rPr kumimoji="0" lang="en-US" sz="1600" b="0" i="0" u="none" strike="noStrike" kern="0" cap="none" spc="0" normalizeH="0" baseline="0" noProof="0" dirty="0" smtClean="0">
                <a:ln>
                  <a:noFill/>
                </a:ln>
                <a:solidFill>
                  <a:sysClr val="windowText" lastClr="000000"/>
                </a:solidFill>
                <a:effectLst/>
                <a:uLnTx/>
                <a:uFillTx/>
              </a:rPr>
              <a:t>.</a:t>
            </a:r>
            <a:endParaRPr kumimoji="0" lang="en-US" sz="16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6857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41520"/>
            <a:ext cx="8298392" cy="1781000"/>
          </a:xfrm>
        </p:spPr>
        <p:txBody>
          <a:bodyPr/>
          <a:lstStyle/>
          <a:p>
            <a:pPr algn="ctr"/>
            <a:r>
              <a:rPr lang="en-US" b="1" dirty="0" smtClean="0">
                <a:solidFill>
                  <a:srgbClr val="5C5671"/>
                </a:solidFill>
              </a:rPr>
              <a:t>Finding </a:t>
            </a:r>
            <a:r>
              <a:rPr lang="en-US" b="1" dirty="0">
                <a:solidFill>
                  <a:srgbClr val="5C5671"/>
                </a:solidFill>
              </a:rPr>
              <a:t>1: </a:t>
            </a:r>
            <a:r>
              <a:rPr lang="en-US" dirty="0"/>
              <a:t>The experts used similar </a:t>
            </a:r>
            <a:br>
              <a:rPr lang="en-US" dirty="0"/>
            </a:br>
            <a:r>
              <a:rPr lang="en-US" b="1" i="1" dirty="0"/>
              <a:t>incident handling schemas</a:t>
            </a:r>
            <a:r>
              <a:rPr lang="en-US" dirty="0"/>
              <a:t/>
            </a:r>
            <a:br>
              <a:rPr lang="en-US" dirty="0"/>
            </a:br>
            <a:r>
              <a:rPr lang="en-US" dirty="0"/>
              <a:t/>
            </a:r>
            <a:br>
              <a:rPr lang="en-US" dirty="0"/>
            </a:br>
            <a:endParaRPr lang="en-US" dirty="0"/>
          </a:p>
        </p:txBody>
      </p:sp>
      <p:pic>
        <p:nvPicPr>
          <p:cNvPr id="11" name="Content Placeholder 9"/>
          <p:cNvPicPr>
            <a:picLocks noGrp="1" noChangeAspect="1"/>
          </p:cNvPicPr>
          <p:nvPr>
            <p:ph idx="4294967295"/>
          </p:nvPr>
        </p:nvPicPr>
        <p:blipFill>
          <a:blip r:embed="rId2"/>
          <a:srcRect t="75" b="75"/>
          <a:stretch>
            <a:fillRect/>
          </a:stretch>
        </p:blipFill>
        <p:spPr>
          <a:xfrm>
            <a:off x="677332" y="1600201"/>
            <a:ext cx="8009467" cy="4404898"/>
          </a:xfrm>
          <a:prstGeom prst="rect">
            <a:avLst/>
          </a:prstGeom>
        </p:spPr>
      </p:pic>
    </p:spTree>
    <p:extLst>
      <p:ext uri="{BB962C8B-B14F-4D97-AF65-F5344CB8AC3E}">
        <p14:creationId xmlns:p14="http://schemas.microsoft.com/office/powerpoint/2010/main" val="19796816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41520"/>
            <a:ext cx="8298392" cy="894604"/>
          </a:xfrm>
        </p:spPr>
        <p:txBody>
          <a:bodyPr/>
          <a:lstStyle/>
          <a:p>
            <a:pPr algn="ctr"/>
            <a:r>
              <a:rPr lang="en-US" b="1" dirty="0">
                <a:solidFill>
                  <a:srgbClr val="5C5671"/>
                </a:solidFill>
              </a:rPr>
              <a:t>Finding 2: </a:t>
            </a:r>
            <a:r>
              <a:rPr lang="en-US" dirty="0"/>
              <a:t>The experts used similar         </a:t>
            </a:r>
            <a:br>
              <a:rPr lang="en-US" dirty="0"/>
            </a:br>
            <a:r>
              <a:rPr lang="en-US" b="1" i="1" dirty="0"/>
              <a:t>attack schemas</a:t>
            </a:r>
            <a:endParaRPr lang="en-US" dirty="0"/>
          </a:p>
        </p:txBody>
      </p:sp>
      <p:pic>
        <p:nvPicPr>
          <p:cNvPr id="5" name="Content Placeholder 3"/>
          <p:cNvPicPr>
            <a:picLocks noGrp="1" noChangeAspect="1"/>
          </p:cNvPicPr>
          <p:nvPr>
            <p:ph idx="4294967295"/>
          </p:nvPr>
        </p:nvPicPr>
        <p:blipFill>
          <a:blip r:embed="rId2"/>
          <a:srcRect t="-1183" b="-1183"/>
          <a:stretch>
            <a:fillRect/>
          </a:stretch>
        </p:blipFill>
        <p:spPr>
          <a:xfrm>
            <a:off x="635000" y="1600201"/>
            <a:ext cx="8051800" cy="4428180"/>
          </a:xfrm>
          <a:prstGeom prst="rect">
            <a:avLst/>
          </a:prstGeom>
        </p:spPr>
      </p:pic>
    </p:spTree>
    <p:extLst>
      <p:ext uri="{BB962C8B-B14F-4D97-AF65-F5344CB8AC3E}">
        <p14:creationId xmlns:p14="http://schemas.microsoft.com/office/powerpoint/2010/main" val="66207707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241520"/>
            <a:ext cx="8298392" cy="894604"/>
          </a:xfrm>
        </p:spPr>
        <p:txBody>
          <a:bodyPr/>
          <a:lstStyle/>
          <a:p>
            <a:pPr algn="ctr"/>
            <a:r>
              <a:rPr lang="en-US" b="1" dirty="0">
                <a:solidFill>
                  <a:srgbClr val="5C5671"/>
                </a:solidFill>
              </a:rPr>
              <a:t>Finding 2: </a:t>
            </a:r>
            <a:r>
              <a:rPr lang="en-US" dirty="0"/>
              <a:t>The experts used similar         </a:t>
            </a:r>
            <a:br>
              <a:rPr lang="en-US" dirty="0"/>
            </a:br>
            <a:r>
              <a:rPr lang="en-US" b="1" i="1" dirty="0"/>
              <a:t>attack schemas</a:t>
            </a:r>
            <a:endParaRPr lang="en-US" dirty="0"/>
          </a:p>
        </p:txBody>
      </p:sp>
      <p:pic>
        <p:nvPicPr>
          <p:cNvPr id="5" name="Content Placeholder 3"/>
          <p:cNvPicPr>
            <a:picLocks noGrp="1" noChangeAspect="1"/>
          </p:cNvPicPr>
          <p:nvPr>
            <p:ph idx="4294967295"/>
          </p:nvPr>
        </p:nvPicPr>
        <p:blipFill>
          <a:blip r:embed="rId2"/>
          <a:srcRect t="-1183" b="-1183"/>
          <a:stretch>
            <a:fillRect/>
          </a:stretch>
        </p:blipFill>
        <p:spPr>
          <a:xfrm>
            <a:off x="635000" y="1600201"/>
            <a:ext cx="8051800" cy="4428180"/>
          </a:xfrm>
          <a:prstGeom prst="rect">
            <a:avLst/>
          </a:prstGeom>
        </p:spPr>
      </p:pic>
    </p:spTree>
    <p:extLst>
      <p:ext uri="{BB962C8B-B14F-4D97-AF65-F5344CB8AC3E}">
        <p14:creationId xmlns:p14="http://schemas.microsoft.com/office/powerpoint/2010/main" val="12999188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47798"/>
            <a:ext cx="8229600" cy="142025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 </a:t>
            </a:r>
            <a:endParaRPr lang="en-US" sz="3100" dirty="0"/>
          </a:p>
        </p:txBody>
      </p:sp>
      <p:sp>
        <p:nvSpPr>
          <p:cNvPr id="8" name="Title 1"/>
          <p:cNvSpPr txBox="1">
            <a:spLocks/>
          </p:cNvSpPr>
          <p:nvPr/>
        </p:nvSpPr>
        <p:spPr>
          <a:xfrm>
            <a:off x="497338" y="1620448"/>
            <a:ext cx="8229600" cy="1014869"/>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 </a:t>
            </a:r>
            <a:endParaRPr lang="en-US" sz="3600" dirty="0"/>
          </a:p>
        </p:txBody>
      </p:sp>
      <p:sp>
        <p:nvSpPr>
          <p:cNvPr id="3" name="Title 2"/>
          <p:cNvSpPr>
            <a:spLocks noGrp="1"/>
          </p:cNvSpPr>
          <p:nvPr>
            <p:ph type="title"/>
          </p:nvPr>
        </p:nvSpPr>
        <p:spPr/>
        <p:txBody>
          <a:bodyPr>
            <a:noAutofit/>
          </a:bodyPr>
          <a:lstStyle/>
          <a:p>
            <a:pPr algn="ctr"/>
            <a:r>
              <a:rPr lang="en-US" sz="3200" kern="1200" dirty="0">
                <a:solidFill>
                  <a:srgbClr val="5C5671"/>
                </a:solidFill>
                <a:latin typeface="Calibri"/>
              </a:rPr>
              <a:t>Finding 3: </a:t>
            </a:r>
            <a:r>
              <a:rPr lang="en-US" sz="3200" b="0" kern="1200" dirty="0">
                <a:solidFill>
                  <a:prstClr val="black"/>
                </a:solidFill>
                <a:latin typeface="Calibri"/>
              </a:rPr>
              <a:t>The experts agreed on how to handle ticket 3, but disagreed on tickets 1 and 2.</a:t>
            </a:r>
            <a:endParaRPr lang="en-US" sz="3200" dirty="0"/>
          </a:p>
        </p:txBody>
      </p:sp>
      <p:pic>
        <p:nvPicPr>
          <p:cNvPr id="2" name="Picture 1"/>
          <p:cNvPicPr>
            <a:picLocks noChangeAspect="1"/>
          </p:cNvPicPr>
          <p:nvPr/>
        </p:nvPicPr>
        <p:blipFill>
          <a:blip r:embed="rId2"/>
          <a:stretch>
            <a:fillRect/>
          </a:stretch>
        </p:blipFill>
        <p:spPr>
          <a:xfrm>
            <a:off x="736431" y="1981199"/>
            <a:ext cx="7666697" cy="3928533"/>
          </a:xfrm>
          <a:prstGeom prst="rect">
            <a:avLst/>
          </a:prstGeom>
        </p:spPr>
      </p:pic>
    </p:spTree>
    <p:extLst>
      <p:ext uri="{BB962C8B-B14F-4D97-AF65-F5344CB8AC3E}">
        <p14:creationId xmlns:p14="http://schemas.microsoft.com/office/powerpoint/2010/main" val="4090137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664"/>
            <a:ext cx="8229600" cy="1010974"/>
          </a:xfrm>
        </p:spPr>
        <p:txBody>
          <a:bodyPr>
            <a:noAutofit/>
          </a:bodyPr>
          <a:lstStyle/>
          <a:p>
            <a:pPr algn="ctr"/>
            <a:r>
              <a:rPr lang="en-US" sz="3000" kern="1200" dirty="0">
                <a:solidFill>
                  <a:srgbClr val="5C5671"/>
                </a:solidFill>
                <a:latin typeface="Calibri"/>
              </a:rPr>
              <a:t>Finding 4: </a:t>
            </a:r>
            <a:r>
              <a:rPr lang="en-US" sz="3000" b="0" kern="1200" dirty="0">
                <a:solidFill>
                  <a:prstClr val="black"/>
                </a:solidFill>
                <a:latin typeface="Calibri"/>
              </a:rPr>
              <a:t>The experts found more attack attributes than incident handling criteria in the three tickets.</a:t>
            </a:r>
            <a:endParaRPr lang="en-US" sz="3000" dirty="0"/>
          </a:p>
        </p:txBody>
      </p:sp>
      <p:pic>
        <p:nvPicPr>
          <p:cNvPr id="4" name="Picture 3"/>
          <p:cNvPicPr>
            <a:picLocks noChangeAspect="1"/>
          </p:cNvPicPr>
          <p:nvPr/>
        </p:nvPicPr>
        <p:blipFill>
          <a:blip r:embed="rId2"/>
          <a:stretch>
            <a:fillRect/>
          </a:stretch>
        </p:blipFill>
        <p:spPr>
          <a:xfrm>
            <a:off x="457200" y="1358896"/>
            <a:ext cx="8229600" cy="4533900"/>
          </a:xfrm>
          <a:prstGeom prst="rect">
            <a:avLst/>
          </a:prstGeom>
        </p:spPr>
      </p:pic>
    </p:spTree>
    <p:extLst>
      <p:ext uri="{BB962C8B-B14F-4D97-AF65-F5344CB8AC3E}">
        <p14:creationId xmlns:p14="http://schemas.microsoft.com/office/powerpoint/2010/main" val="1789749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I_presentation-fullcolor">
  <a:themeElements>
    <a:clrScheme name="SEI Palette 5">
      <a:dk1>
        <a:sysClr val="windowText" lastClr="000000"/>
      </a:dk1>
      <a:lt1>
        <a:sysClr val="window" lastClr="FFFFFF"/>
      </a:lt1>
      <a:dk2>
        <a:srgbClr val="005695"/>
      </a:dk2>
      <a:lt2>
        <a:srgbClr val="8D9BA9"/>
      </a:lt2>
      <a:accent1>
        <a:srgbClr val="0790CF"/>
      </a:accent1>
      <a:accent2>
        <a:srgbClr val="A81523"/>
      </a:accent2>
      <a:accent3>
        <a:srgbClr val="E0AB17"/>
      </a:accent3>
      <a:accent4>
        <a:srgbClr val="357031"/>
      </a:accent4>
      <a:accent5>
        <a:srgbClr val="8EAF2B"/>
      </a:accent5>
      <a:accent6>
        <a:srgbClr val="600E4E"/>
      </a:accent6>
      <a:hlink>
        <a:srgbClr val="0A50E1"/>
      </a:hlink>
      <a:folHlink>
        <a:srgbClr val="6EB2E6"/>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5CA1FB"/>
        </a:solidFill>
        <a:ln w="381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rgbClr val="5CA1FB"/>
        </a:solidFill>
        <a:ln w="381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ea typeface="ＭＳ Ｐゴシック" pitchFamily="1" charset="-128"/>
          </a:defRPr>
        </a:defPPr>
      </a:lstStyle>
    </a:lnDef>
    <a:txDef>
      <a:spPr>
        <a:noFill/>
      </a:spPr>
      <a:bodyPr wrap="square" rtlCol="0">
        <a:spAutoFit/>
      </a:bodyPr>
      <a:lstStyle>
        <a:defPPr algn="l">
          <a:defRPr dirty="0" smtClean="0"/>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3399"/>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clrMap bg1="lt1" tx1="dk1" bg2="lt2" tx2="dk2" accent1="accent1" accent2="accent2" accent3="accent3" accent4="accent4" accent5="accent5" accent6="accent6" hlink="hlink" folHlink="folHlink"/>
    </a:extraClrScheme>
    <a:extraClrScheme>
      <a:clrScheme name="Blank Presentatio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FF"/>
        </a:hlink>
        <a:folHlink>
          <a:srgbClr val="0066FF"/>
        </a:folHlink>
      </a:clrScheme>
      <a:clrMap bg1="lt1" tx1="dk1" bg2="lt2" tx2="dk2" accent1="accent1" accent2="accent2" accent3="accent3" accent4="accent4" accent5="accent5" accent6="accent6" hlink="hlink" folHlink="folHlink"/>
    </a:extraClrScheme>
    <a:extraClrScheme>
      <a:clrScheme name="Blank Presentatio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C4F82"/>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41679846-DD38-42A6-916F-565DCE249A7B}" vid="{757D7992-F5F4-47B5-91A6-A0FAF8155C9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5EF4B2E4A3334DB8860DD789911614" ma:contentTypeVersion="1" ma:contentTypeDescription="Create a new document." ma:contentTypeScope="" ma:versionID="d431da1cff2d8adcdfa7cc76059f5687">
  <xsd:schema xmlns:xsd="http://www.w3.org/2001/XMLSchema" xmlns:xs="http://www.w3.org/2001/XMLSchema" xmlns:p="http://schemas.microsoft.com/office/2006/metadata/properties" targetNamespace="http://schemas.microsoft.com/office/2006/metadata/properties" ma:root="true" ma:fieldsID="908cdd7bcb0d5493f1046619c0a21a7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C2BC1B-7A71-4542-9B90-5253CE20DCBD}">
  <ds:schemaRefs>
    <ds:schemaRef ds:uri="http://schemas.microsoft.com/sharepoint/v3/contenttype/forms"/>
  </ds:schemaRefs>
</ds:datastoreItem>
</file>

<file path=customXml/itemProps2.xml><?xml version="1.0" encoding="utf-8"?>
<ds:datastoreItem xmlns:ds="http://schemas.openxmlformats.org/officeDocument/2006/customXml" ds:itemID="{C9F5A3CD-FE4E-4DDC-B960-015AD61FC6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699566C-68FC-40E6-AD3E-6EF2DEB1F55F}">
  <ds:schemaRef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 SEI 3_0 Master Template</Template>
  <TotalTime>5488</TotalTime>
  <Words>764</Words>
  <Application>Microsoft Office PowerPoint</Application>
  <PresentationFormat>On-screen Show (4:3)</PresentationFormat>
  <Paragraphs>132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Arial</vt:lpstr>
      <vt:lpstr>Calibri</vt:lpstr>
      <vt:lpstr>Lucida Grande</vt:lpstr>
      <vt:lpstr>Times</vt:lpstr>
      <vt:lpstr>Times New Roman</vt:lpstr>
      <vt:lpstr>SEI_presentation-fullcolor</vt:lpstr>
      <vt:lpstr>A Cognitive Study  of Incident Handling Expertise</vt:lpstr>
      <vt:lpstr>Notices</vt:lpstr>
      <vt:lpstr>Methodology: A think-aloud study of 4 senior analysts deciding on actual incident reports</vt:lpstr>
      <vt:lpstr>Experts’ think-aloud comments reveal their schemas—the info they search for to make a decision</vt:lpstr>
      <vt:lpstr>Finding 1: The experts used similar  incident handling schemas  </vt:lpstr>
      <vt:lpstr>Finding 2: The experts used similar          attack schemas</vt:lpstr>
      <vt:lpstr>Finding 2: The experts used similar          attack schemas</vt:lpstr>
      <vt:lpstr>Finding 3: The experts agreed on how to handle ticket 3, but disagreed on tickets 1 and 2.</vt:lpstr>
      <vt:lpstr>Finding 4: The experts found more attack attributes than incident handling criteria in the three tickets.</vt:lpstr>
      <vt:lpstr>Finding 5: The experts’ understanding of the incident in ticket 3 was most complete, definite, and in agreement.</vt:lpstr>
      <vt:lpstr>The format of ticket 3 prompted the sender         to provide more schema-relevant information</vt:lpstr>
      <vt:lpstr>Hypothesis: The experts’ agreement on ticket 3  depended on the structured format used by the sender</vt:lpstr>
      <vt:lpstr>PowerPoint Presentation</vt:lpstr>
      <vt:lpstr>Recommendations</vt:lpstr>
      <vt:lpstr>References</vt:lpstr>
      <vt:lpstr>Contact Information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SEI 3.0 PowerPoint Template</dc:title>
  <dc:creator>khess</dc:creator>
  <cp:lastModifiedBy>Josh Crandall</cp:lastModifiedBy>
  <cp:revision>52</cp:revision>
  <cp:lastPrinted>2015-03-27T18:24:21Z</cp:lastPrinted>
  <dcterms:created xsi:type="dcterms:W3CDTF">2015-03-23T15:38:20Z</dcterms:created>
  <dcterms:modified xsi:type="dcterms:W3CDTF">2015-06-11T09:10:53Z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0x010100B95EF4B2E4A3334DB8860DD789911614</vt:lpwstr>
  </property>
</Properties>
</file>