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3739" r:id="rId2"/>
    <p:sldMasterId id="2147484001" r:id="rId3"/>
    <p:sldMasterId id="2147483740" r:id="rId4"/>
  </p:sldMasterIdLst>
  <p:notesMasterIdLst>
    <p:notesMasterId r:id="rId25"/>
  </p:notesMasterIdLst>
  <p:handoutMasterIdLst>
    <p:handoutMasterId r:id="rId26"/>
  </p:handoutMasterIdLst>
  <p:sldIdLst>
    <p:sldId id="256" r:id="rId5"/>
    <p:sldId id="335" r:id="rId6"/>
    <p:sldId id="279" r:id="rId7"/>
    <p:sldId id="353" r:id="rId8"/>
    <p:sldId id="328" r:id="rId9"/>
    <p:sldId id="327" r:id="rId10"/>
    <p:sldId id="326" r:id="rId11"/>
    <p:sldId id="329" r:id="rId12"/>
    <p:sldId id="336" r:id="rId13"/>
    <p:sldId id="333" r:id="rId14"/>
    <p:sldId id="340" r:id="rId15"/>
    <p:sldId id="338" r:id="rId16"/>
    <p:sldId id="348" r:id="rId17"/>
    <p:sldId id="349" r:id="rId18"/>
    <p:sldId id="339" r:id="rId19"/>
    <p:sldId id="341" r:id="rId20"/>
    <p:sldId id="343" r:id="rId21"/>
    <p:sldId id="350" r:id="rId22"/>
    <p:sldId id="351" r:id="rId23"/>
    <p:sldId id="352" r:id="rId24"/>
  </p:sldIdLst>
  <p:sldSz cx="9144000" cy="6858000" type="screen4x3"/>
  <p:notesSz cx="6858000" cy="9144000"/>
  <p:custShowLst>
    <p:custShow name="自定义放映 1" id="0">
      <p:sldLst>
        <p:sld r:id="rId5"/>
      </p:sldLst>
    </p:custShow>
  </p:custShowLst>
  <p:defaultTextStyle>
    <a:defPPr>
      <a:defRPr lang="zh-CN"/>
    </a:defPPr>
    <a:lvl1pPr algn="ctr" rtl="0" fontAlgn="ctr">
      <a:spcBef>
        <a:spcPct val="0"/>
      </a:spcBef>
      <a:spcAft>
        <a:spcPct val="0"/>
      </a:spcAft>
      <a:defRPr b="1" kern="1200">
        <a:solidFill>
          <a:srgbClr val="FF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ctr">
      <a:spcBef>
        <a:spcPct val="0"/>
      </a:spcBef>
      <a:spcAft>
        <a:spcPct val="0"/>
      </a:spcAft>
      <a:defRPr b="1" kern="1200">
        <a:solidFill>
          <a:srgbClr val="FF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ctr">
      <a:spcBef>
        <a:spcPct val="0"/>
      </a:spcBef>
      <a:spcAft>
        <a:spcPct val="0"/>
      </a:spcAft>
      <a:defRPr b="1" kern="1200">
        <a:solidFill>
          <a:srgbClr val="FF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ctr">
      <a:spcBef>
        <a:spcPct val="0"/>
      </a:spcBef>
      <a:spcAft>
        <a:spcPct val="0"/>
      </a:spcAft>
      <a:defRPr b="1" kern="1200">
        <a:solidFill>
          <a:srgbClr val="FF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ctr">
      <a:spcBef>
        <a:spcPct val="0"/>
      </a:spcBef>
      <a:spcAft>
        <a:spcPct val="0"/>
      </a:spcAft>
      <a:defRPr b="1" kern="1200">
        <a:solidFill>
          <a:srgbClr val="FF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rgbClr val="FF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rgbClr val="FF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rgbClr val="FF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rgbClr val="FF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FE9796"/>
    <a:srgbClr val="F67B28"/>
    <a:srgbClr val="C20000"/>
    <a:srgbClr val="C30001"/>
    <a:srgbClr val="4B80B0"/>
    <a:srgbClr val="FE0000"/>
    <a:srgbClr val="FF9900"/>
    <a:srgbClr val="FDA4A0"/>
    <a:srgbClr val="FF6F71"/>
    <a:srgbClr val="B6050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452" autoAdjust="0"/>
    <p:restoredTop sz="89225" autoAdjust="0"/>
  </p:normalViewPr>
  <p:slideViewPr>
    <p:cSldViewPr>
      <p:cViewPr>
        <p:scale>
          <a:sx n="90" d="100"/>
          <a:sy n="90" d="100"/>
        </p:scale>
        <p:origin x="-942" y="8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6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base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fontAlgn="base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defRPr sz="1200" b="0">
                <a:solidFill>
                  <a:schemeClr val="tx1"/>
                </a:solidFill>
              </a:defRPr>
            </a:lvl1pPr>
          </a:lstStyle>
          <a:p>
            <a:fld id="{CFD57AC6-AE25-4696-B433-0C2F2F6E65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414634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base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fontAlgn="base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defRPr sz="1200" b="0">
                <a:solidFill>
                  <a:schemeClr val="tx1"/>
                </a:solidFill>
              </a:defRPr>
            </a:lvl1pPr>
          </a:lstStyle>
          <a:p>
            <a:fld id="{6E4B7378-4B13-40A6-BE1D-DDE4F044C1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65097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，如系统需求管理不够细化，测试管理不完善，紧急变更比例较高等问题，</a:t>
            </a:r>
            <a:endParaRPr lang="en-US" altLang="zh-CN" sz="1200" b="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在南京银行的</a:t>
            </a:r>
            <a:r>
              <a:rPr lang="en-US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过程中，</a:t>
            </a:r>
            <a:r>
              <a:rPr lang="zh-CN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我们一直都在坚持“用数据说话”，用数据提升</a:t>
            </a:r>
            <a:r>
              <a:rPr lang="en-US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审计价值</a:t>
            </a:r>
            <a:r>
              <a:rPr lang="zh-CN" altLang="en-US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zh-CN" sz="1200" b="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B7378-4B13-40A6-BE1D-DDE4F044C1F2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165347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，如系统需求管理不够细化，测试管理不完善，紧急变更比例较高等问题，</a:t>
            </a:r>
            <a:endParaRPr lang="en-US" altLang="zh-CN" sz="1200" b="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在南京银行的</a:t>
            </a:r>
            <a:r>
              <a:rPr lang="en-US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过程中，</a:t>
            </a:r>
            <a:r>
              <a:rPr lang="zh-CN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我们一直都在坚持“用数据说话”，用数据提升</a:t>
            </a:r>
            <a:r>
              <a:rPr lang="en-US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审计价值</a:t>
            </a:r>
            <a:r>
              <a:rPr lang="zh-CN" altLang="en-US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zh-CN" sz="1200" b="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B7378-4B13-40A6-BE1D-DDE4F044C1F2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482211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6A96CE-4B3F-4DB9-BDDC-F1013D637D2F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65545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6A96CE-4B3F-4DB9-BDDC-F1013D637D2F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31942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银监会“十三五”规划倡导的</a:t>
            </a:r>
            <a:r>
              <a:rPr lang="zh-CN" altLang="zh-CN" sz="120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金融行业的信息科技部门正在从</a:t>
            </a:r>
            <a:r>
              <a:rPr lang="en-US" altLang="zh-CN" sz="120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科技支撑业务</a:t>
            </a:r>
            <a:r>
              <a:rPr lang="en-US" altLang="zh-CN" sz="120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走向</a:t>
            </a:r>
            <a:r>
              <a:rPr lang="en-US" altLang="zh-CN" sz="120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科技引领业务</a:t>
            </a:r>
            <a:r>
              <a:rPr lang="en-US" altLang="zh-CN" sz="120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，金融行业云将把信息科技变成业务</a:t>
            </a:r>
            <a:endParaRPr lang="en-US" altLang="zh-CN" sz="1200" b="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B7378-4B13-40A6-BE1D-DDE4F044C1F2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9260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银监会“十三五”规划倡导的</a:t>
            </a:r>
            <a:r>
              <a:rPr lang="zh-CN" altLang="zh-CN" sz="120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金融行业的信息科技部门正在从</a:t>
            </a:r>
            <a:r>
              <a:rPr lang="en-US" altLang="zh-CN" sz="120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科技支撑业务</a:t>
            </a:r>
            <a:r>
              <a:rPr lang="en-US" altLang="zh-CN" sz="120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走向</a:t>
            </a:r>
            <a:r>
              <a:rPr lang="en-US" altLang="zh-CN" sz="120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科技引领业务</a:t>
            </a:r>
            <a:r>
              <a:rPr lang="en-US" altLang="zh-CN" sz="120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，金融行业云将把信息科技变成业务</a:t>
            </a:r>
            <a:endParaRPr lang="en-US" altLang="zh-CN" sz="1200" b="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信息科技作为银行业金融机构的核心竞争力，在未来五年担负着增强创新能力，加强引领作用，提高发展质量，助推转型升级的重要使命。</a:t>
            </a:r>
            <a:endParaRPr lang="en-US" altLang="zh-CN" sz="1200" b="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B7378-4B13-40A6-BE1D-DDE4F044C1F2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77417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南京银行与其他银行一样，当前面临的是一个经济下行、利率市场化、互联网金融崛起的社会，商业银行面临着剧烈的市场竞争。</a:t>
            </a:r>
            <a:endParaRPr lang="en-US" altLang="zh-CN" sz="1200" b="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一方面，</a:t>
            </a:r>
            <a:r>
              <a:rPr lang="zh-CN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未来</a:t>
            </a:r>
            <a:r>
              <a:rPr lang="en-US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发展的方向一定是</a:t>
            </a:r>
            <a:r>
              <a:rPr lang="en-US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去</a:t>
            </a:r>
            <a:r>
              <a:rPr lang="en-US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化</a:t>
            </a:r>
            <a:r>
              <a:rPr lang="en-US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，即通过科技创新，实现</a:t>
            </a:r>
            <a:r>
              <a:rPr lang="en-US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和业务的融合，完美快速交付</a:t>
            </a:r>
            <a:r>
              <a:rPr lang="en-US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服务，使</a:t>
            </a:r>
            <a:r>
              <a:rPr lang="en-US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部门从成本中心、服务提供者的角色，转变为企业内各部门业务发展的战略伙伴，实现科技引领业务</a:t>
            </a:r>
            <a:r>
              <a:rPr lang="zh-CN" altLang="en-US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；另一方面</a:t>
            </a:r>
            <a:r>
              <a:rPr lang="en-US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审计又要强调风险控制，鼓励创新与</a:t>
            </a:r>
            <a:r>
              <a:rPr lang="en-US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风险控制未来将是一对矛盾体，对</a:t>
            </a:r>
            <a:r>
              <a:rPr lang="en-US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审计尺度的把握是一个很大的挑战。</a:t>
            </a:r>
            <a:endParaRPr lang="en-US" altLang="zh-CN" sz="1200" b="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此时的</a:t>
            </a:r>
            <a:r>
              <a:rPr lang="en-US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审计方法将很难沿用传统的“先找监管规范，再建</a:t>
            </a:r>
            <a:r>
              <a:rPr lang="en-US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控制，后进行合规评估”的传统方法，技术的快速发展、市场的快速变化将使</a:t>
            </a:r>
            <a:r>
              <a:rPr lang="en-US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审计逐步进入无“规”可依的程度，例如，互联网公司的</a:t>
            </a:r>
            <a:r>
              <a:rPr lang="en-US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项目的立项、开发及运维的模式与传统银行的模式存在很大的不同，传统银行的</a:t>
            </a:r>
            <a:r>
              <a:rPr lang="en-US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部门向互联网公司学习引入时，</a:t>
            </a:r>
            <a:r>
              <a:rPr lang="en-US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审计人员如何评价此中的风险？</a:t>
            </a:r>
            <a:endParaRPr lang="en-US" altLang="zh-CN" sz="1200" b="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审计部不光要研究国家法律和行业监管要求，还是研究学习信息科技最新的动态，了解“互联网</a:t>
            </a:r>
            <a:r>
              <a:rPr lang="en-US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”的真正动力所在，在审计工作不光是控制</a:t>
            </a:r>
            <a:r>
              <a:rPr lang="en-US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风险，还要促进银行打造创新环境，引入创新的人才，完善创新的能力。因此，</a:t>
            </a:r>
            <a:r>
              <a:rPr lang="en-US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审计部门应加强“互联网</a:t>
            </a:r>
            <a:r>
              <a:rPr lang="en-US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”和</a:t>
            </a:r>
            <a:r>
              <a:rPr lang="en-US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支持业务创新折研究，吸收国内外先进的经验与方法，为一道和二道防线提供信息化建设、风险警示与知识传递的服务。</a:t>
            </a:r>
            <a:endParaRPr lang="en-US" altLang="zh-CN" sz="1200" b="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B7378-4B13-40A6-BE1D-DDE4F044C1F2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807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sp>
        <p:nvSpPr>
          <p:cNvPr id="10241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41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z="1000" b="0"/>
            </a:lvl1pPr>
          </a:lstStyle>
          <a:p>
            <a:pPr>
              <a:defRPr/>
            </a:pPr>
            <a:fld id="{AA894CD4-F58F-45D2-A813-1709235A9BCA}" type="datetime1">
              <a:rPr lang="zh-CN" altLang="en-US" smtClean="0"/>
              <a:pPr>
                <a:defRPr/>
              </a:pPr>
              <a:t>2016-8-5</a:t>
            </a:fld>
            <a:endParaRPr lang="en-US" altLang="zh-CN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AF9807-CD95-4120-985F-967E27C2D1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56850375"/>
      </p:ext>
    </p:extLst>
  </p:cSld>
  <p:clrMapOvr>
    <a:masterClrMapping/>
  </p:clrMapOvr>
  <p:transition spd="slow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376A6-4357-4876-8ABC-35CD82C52CAA}" type="datetime1">
              <a:rPr lang="zh-CN" altLang="en-US" smtClean="0"/>
              <a:pPr>
                <a:defRPr/>
              </a:pPr>
              <a:t>2016-8-5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EA4CA3-173D-44CC-91FD-8251856B91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313491522"/>
      </p:ext>
    </p:extLst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92F26-9BD2-4CD1-B9EF-A99A5A25BB53}" type="datetime1">
              <a:rPr lang="zh-CN" altLang="en-US" smtClean="0"/>
              <a:pPr>
                <a:defRPr/>
              </a:pPr>
              <a:t>2016-8-5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4AD35F-3DC3-433C-9132-7D2AE15B59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78553009"/>
      </p:ext>
    </p:extLst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B36C5-2EF7-411A-9D80-B69520DC8E69}" type="datetime1">
              <a:rPr lang="zh-CN" altLang="en-US" smtClean="0"/>
              <a:pPr>
                <a:defRPr/>
              </a:pPr>
              <a:t>2016-8-5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C6174C-8C39-4297-8D32-C8CC9F3D9E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63458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BD85F-E92F-4AE9-9062-0B916DE9E092}" type="datetime1">
              <a:rPr lang="zh-CN" altLang="en-US" smtClean="0"/>
              <a:pPr>
                <a:defRPr/>
              </a:pPr>
              <a:t>2016-8-5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060116-8612-496B-A545-8E9CEAAFF2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61205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DA5BF-0866-493A-85A7-CD42B327A7A9}" type="datetime1">
              <a:rPr lang="zh-CN" altLang="en-US" smtClean="0"/>
              <a:pPr>
                <a:defRPr/>
              </a:pPr>
              <a:t>2016-8-5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81338F-A42E-40CE-A4A1-5DEE0EE615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22350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27194-F8F6-4AA5-8A28-4F385405BD58}" type="datetime1">
              <a:rPr lang="zh-CN" altLang="en-US" smtClean="0"/>
              <a:pPr>
                <a:defRPr/>
              </a:pPr>
              <a:t>2016-8-5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728B6D-E95C-44B6-9D97-426777EE2C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057815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70946-DDF1-403C-B5B9-FCCCBBEF6AE5}" type="datetime1">
              <a:rPr lang="zh-CN" altLang="en-US" smtClean="0"/>
              <a:pPr>
                <a:defRPr/>
              </a:pPr>
              <a:t>2016-8-5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2662F2-034F-4A75-B502-3191E80FAB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41308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BDC22-8A1E-4055-BC33-9972CAF962CF}" type="datetime1">
              <a:rPr lang="zh-CN" altLang="en-US" smtClean="0"/>
              <a:pPr>
                <a:defRPr/>
              </a:pPr>
              <a:t>2016-8-5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4F5FD-3F0B-44FF-9E19-8C8B21276F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67404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BA1B6-524A-42DB-9CED-F3B252F480BE}" type="datetime1">
              <a:rPr lang="zh-CN" altLang="en-US" smtClean="0"/>
              <a:pPr>
                <a:defRPr/>
              </a:pPr>
              <a:t>2016-8-5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0F4B58-4947-41DA-B314-85239DEC51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85426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B8CBD-48CE-4A27-BACD-9709CA775F86}" type="datetime1">
              <a:rPr lang="zh-CN" altLang="en-US" smtClean="0"/>
              <a:pPr>
                <a:defRPr/>
              </a:pPr>
              <a:t>2016-8-5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D80173-5111-43E4-AB35-AD00BB104C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0060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FF189-C897-44FE-B908-7B110DADEB64}" type="datetime1">
              <a:rPr lang="zh-CN" altLang="en-US" smtClean="0"/>
              <a:pPr>
                <a:defRPr/>
              </a:pPr>
              <a:t>2016-8-5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DD3513-D2FF-4FF8-A058-82949E582B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397796365"/>
      </p:ext>
    </p:extLst>
  </p:cSld>
  <p:clrMapOvr>
    <a:masterClrMapping/>
  </p:clrMapOvr>
  <p:transition spd="slow">
    <p:pull dir="r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D6921-35AF-4EF8-9A29-000979C3CF9F}" type="datetime1">
              <a:rPr lang="zh-CN" altLang="en-US" smtClean="0"/>
              <a:pPr>
                <a:defRPr/>
              </a:pPr>
              <a:t>2016-8-5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EBD47-7A58-4BEA-9105-62803096FD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28809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599FF-CAED-47BA-BC10-9A7EC88D2919}" type="datetime1">
              <a:rPr lang="zh-CN" altLang="en-US" smtClean="0"/>
              <a:pPr>
                <a:defRPr/>
              </a:pPr>
              <a:t>2016-8-5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403125-B853-4A1D-BD9A-D4A989B2B1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50140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DA0A1-EC20-43E6-91DB-6D8F8906AF19}" type="datetime1">
              <a:rPr lang="zh-CN" altLang="en-US" smtClean="0"/>
              <a:pPr>
                <a:defRPr/>
              </a:pPr>
              <a:t>2016-8-5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4D19DB-405B-4F8D-A5D3-D766B51617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199071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473229"/>
            <a:ext cx="2057400" cy="365125"/>
          </a:xfrm>
        </p:spPr>
        <p:txBody>
          <a:bodyPr/>
          <a:lstStyle/>
          <a:p>
            <a:fld id="{5A8C14C8-0D18-44B5-B7F4-4A32BE29FE56}" type="datetime1">
              <a:rPr lang="zh-CN" altLang="en-US" smtClean="0"/>
              <a:pPr/>
              <a:t>2016-8-5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473229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460432" y="6446853"/>
            <a:ext cx="473224" cy="365125"/>
          </a:xfrm>
        </p:spPr>
        <p:txBody>
          <a:bodyPr/>
          <a:lstStyle/>
          <a:p>
            <a:fld id="{C11790EE-7A0D-49FE-961F-E28F3C468D5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49101"/>
            <a:ext cx="6967686" cy="471587"/>
          </a:xfrm>
          <a:prstGeom prst="rect">
            <a:avLst/>
          </a:prstGeom>
        </p:spPr>
        <p:txBody>
          <a:bodyPr/>
          <a:lstStyle>
            <a:lvl1pPr>
              <a:defRPr sz="3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单击添加标题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46350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990B-0121-45DC-8441-BE8C8AF0597B}" type="datetime1">
              <a:rPr lang="zh-CN" altLang="en-US" smtClean="0"/>
              <a:pPr/>
              <a:t>2016-8-5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60431" y="6453336"/>
            <a:ext cx="570397" cy="365125"/>
          </a:xfrm>
        </p:spPr>
        <p:txBody>
          <a:bodyPr/>
          <a:lstStyle/>
          <a:p>
            <a:fld id="{C11790EE-7A0D-49FE-961F-E28F3C468D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4890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CAD3-7F45-4F68-97D4-683EF66846BA}" type="datetime1">
              <a:rPr lang="zh-CN" altLang="en-US" smtClean="0"/>
              <a:pPr/>
              <a:t>2016-8-5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90EE-7A0D-49FE-961F-E28F3C468D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7776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FA80-9915-44A3-B253-9B696DCFC9A0}" type="datetime1">
              <a:rPr lang="zh-CN" altLang="en-US" smtClean="0"/>
              <a:pPr/>
              <a:t>2016-8-5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90EE-7A0D-49FE-961F-E28F3C468D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08899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5B34-DF18-42A3-955A-EFDB890BB766}" type="datetime1">
              <a:rPr lang="zh-CN" altLang="en-US" smtClean="0"/>
              <a:pPr/>
              <a:t>2016-8-5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90EE-7A0D-49FE-961F-E28F3C468D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61032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66E4-AABA-4DE5-9818-5EFD1D57DB50}" type="datetime1">
              <a:rPr lang="zh-CN" altLang="en-US" smtClean="0"/>
              <a:pPr/>
              <a:t>2016-8-5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516937" y="6453336"/>
            <a:ext cx="513891" cy="365125"/>
          </a:xfrm>
        </p:spPr>
        <p:txBody>
          <a:bodyPr/>
          <a:lstStyle/>
          <a:p>
            <a:fld id="{C11790EE-7A0D-49FE-961F-E28F3C468D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24598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F0CC-DADA-4530-A6D8-FBD958C6B706}" type="datetime1">
              <a:rPr lang="zh-CN" altLang="en-US" smtClean="0"/>
              <a:pPr/>
              <a:t>2016-8-5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508137" y="6449813"/>
            <a:ext cx="562322" cy="365125"/>
          </a:xfrm>
        </p:spPr>
        <p:txBody>
          <a:bodyPr/>
          <a:lstStyle/>
          <a:p>
            <a:fld id="{C11790EE-7A0D-49FE-961F-E28F3C468D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6818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24D97-587A-4015-BE3F-6A09D712E146}" type="datetime1">
              <a:rPr lang="zh-CN" altLang="en-US" smtClean="0"/>
              <a:pPr>
                <a:defRPr/>
              </a:pPr>
              <a:t>2016-8-5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04A214-970F-4A07-AF01-DE50A35BAC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24564997"/>
      </p:ext>
    </p:extLst>
  </p:cSld>
  <p:clrMapOvr>
    <a:masterClrMapping/>
  </p:clrMapOvr>
  <p:transition spd="slow">
    <p:pull dir="r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A587-B363-43D6-9078-E008859933DB}" type="datetime1">
              <a:rPr lang="zh-CN" altLang="en-US" smtClean="0"/>
              <a:pPr/>
              <a:t>2016-8-5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90EE-7A0D-49FE-961F-E28F3C468D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28731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4846-3FA0-4049-A4F8-23134187F9FB}" type="datetime1">
              <a:rPr lang="zh-CN" altLang="en-US" smtClean="0"/>
              <a:pPr/>
              <a:t>2016-8-5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90EE-7A0D-49FE-961F-E28F3C468D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0398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B950-7DB4-412C-9871-1F318DD78A8D}" type="datetime1">
              <a:rPr lang="zh-CN" altLang="en-US" smtClean="0"/>
              <a:pPr/>
              <a:t>2016-8-5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90EE-7A0D-49FE-961F-E28F3C468D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7858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9C50-0C30-4CC2-BFE5-B7D6E200EF44}" type="datetime1">
              <a:rPr lang="zh-CN" altLang="en-US" smtClean="0"/>
              <a:pPr/>
              <a:t>2016-8-5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90EE-7A0D-49FE-961F-E28F3C468D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63758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90BB1-D750-4101-BECA-470CF53F0895}" type="datetime1">
              <a:rPr lang="zh-CN" altLang="en-US" smtClean="0"/>
              <a:pPr>
                <a:defRPr/>
              </a:pPr>
              <a:t>2016-8-5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BA9FC7-0982-4DAC-BEE6-E5B8146E54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21665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99F78-3F71-4BF6-B106-DDCA4CFB4FCF}" type="datetime1">
              <a:rPr lang="zh-CN" altLang="en-US" smtClean="0"/>
              <a:pPr>
                <a:defRPr/>
              </a:pPr>
              <a:t>2016-8-5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DBA39B-0BDF-4AA7-9499-B880CF846B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77464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70987-67E2-4362-AEFC-61DFB090C3F2}" type="datetime1">
              <a:rPr lang="zh-CN" altLang="en-US" smtClean="0"/>
              <a:pPr>
                <a:defRPr/>
              </a:pPr>
              <a:t>2016-8-5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226DA7-7E7C-45F0-802C-D36E779203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115373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6D59D-3391-46D7-95A8-A988A9B8F8D3}" type="datetime1">
              <a:rPr lang="zh-CN" altLang="en-US" smtClean="0"/>
              <a:pPr>
                <a:defRPr/>
              </a:pPr>
              <a:t>2016-8-5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B89561-2B77-4AB7-BF57-BB9466B3D3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62536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2D27E-E5BF-4E9E-BF54-AB7735D8F173}" type="datetime1">
              <a:rPr lang="zh-CN" altLang="en-US" smtClean="0"/>
              <a:pPr>
                <a:defRPr/>
              </a:pPr>
              <a:t>2016-8-5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4D789E-A942-4F62-9EA3-09CA419C2F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22435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8E03D-F8E7-4654-AD7A-A9975F3C57E2}" type="datetime1">
              <a:rPr lang="zh-CN" altLang="en-US" smtClean="0"/>
              <a:pPr>
                <a:defRPr/>
              </a:pPr>
              <a:t>2016-8-5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D0382-5D24-4109-A161-755A6A8B22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186264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E80B3-651B-4A93-B866-C10D4435C257}" type="datetime1">
              <a:rPr lang="zh-CN" altLang="en-US" smtClean="0"/>
              <a:pPr>
                <a:defRPr/>
              </a:pPr>
              <a:t>2016-8-5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5D044-F0EE-4A10-A692-0240F2CFFC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654340074"/>
      </p:ext>
    </p:extLst>
  </p:cSld>
  <p:clrMapOvr>
    <a:masterClrMapping/>
  </p:clrMapOvr>
  <p:transition spd="slow">
    <p:pull dir="r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A04C8-6F06-442B-8FD6-F97A3A7061D4}" type="datetime1">
              <a:rPr lang="zh-CN" altLang="en-US" smtClean="0"/>
              <a:pPr>
                <a:defRPr/>
              </a:pPr>
              <a:t>2016-8-5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FAD424-862C-49ED-A4C7-24BF50624D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703629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764A2-E09E-41C0-8E5A-712E3F948202}" type="datetime1">
              <a:rPr lang="zh-CN" altLang="en-US" smtClean="0"/>
              <a:pPr>
                <a:defRPr/>
              </a:pPr>
              <a:t>2016-8-5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13B658-516F-4B59-99F0-F706CB3CAA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79464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77E3D-FB8D-45E5-80CF-52B93E419A3B}" type="datetime1">
              <a:rPr lang="zh-CN" altLang="en-US" smtClean="0"/>
              <a:pPr>
                <a:defRPr/>
              </a:pPr>
              <a:t>2016-8-5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AF3F85-2718-40C3-854E-AEE7EC938E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938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6CC0C-1D2E-40D9-BEBD-44DCBAD3799F}" type="datetime1">
              <a:rPr lang="zh-CN" altLang="en-US" smtClean="0"/>
              <a:pPr>
                <a:defRPr/>
              </a:pPr>
              <a:t>2016-8-5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D27178-2514-4D06-9B16-B98608BD82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9252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86485-CA4E-4F77-9753-05286D917F3A}" type="datetime1">
              <a:rPr lang="zh-CN" altLang="en-US" smtClean="0"/>
              <a:pPr>
                <a:defRPr/>
              </a:pPr>
              <a:t>2016-8-5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47BF24-FFB3-49D8-BC30-3AE269B533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263864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90EB5-581B-404A-956C-3062646D5D87}" type="datetime1">
              <a:rPr lang="zh-CN" altLang="en-US" smtClean="0"/>
              <a:pPr>
                <a:defRPr/>
              </a:pPr>
              <a:t>2016-8-5</a:t>
            </a:fld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7ABEE-D59A-49CA-A672-53223C754B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76095127"/>
      </p:ext>
    </p:extLst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33F92-DFC3-4DB6-9043-7D1D93B2882C}" type="datetime1">
              <a:rPr lang="zh-CN" altLang="en-US" smtClean="0"/>
              <a:pPr>
                <a:defRPr/>
              </a:pPr>
              <a:t>2016-8-5</a:t>
            </a:fld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3B5941-D885-4AC7-98F0-770E3A6A43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461187869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0333F-3C06-464D-A425-844E289795BE}" type="datetime1">
              <a:rPr lang="zh-CN" altLang="en-US" smtClean="0"/>
              <a:pPr>
                <a:defRPr/>
              </a:pPr>
              <a:t>2016-8-5</a:t>
            </a:fld>
            <a:endParaRPr lang="en-US" altLang="zh-CN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7A7DA4-5DF4-482E-9C2E-9F1D3064EC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66072215"/>
      </p:ext>
    </p:extLst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7F0A7-315D-49A3-A8EF-1026B2475436}" type="datetime1">
              <a:rPr lang="zh-CN" altLang="en-US" smtClean="0"/>
              <a:pPr>
                <a:defRPr/>
              </a:pPr>
              <a:t>2016-8-5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45EB5-2136-48FE-855E-285BDFE13F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15642219"/>
      </p:ext>
    </p:extLst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2DB4F-6131-48E7-9053-C9BA6A241E89}" type="datetime1">
              <a:rPr lang="zh-CN" altLang="en-US" smtClean="0"/>
              <a:pPr>
                <a:defRPr/>
              </a:pPr>
              <a:t>2016-8-5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84674-29F7-4F56-AFB2-1866EE0B78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1498305"/>
      </p:ext>
    </p:extLst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101379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1380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1381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1382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1383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1384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1385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sp>
        <p:nvSpPr>
          <p:cNvPr id="10138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138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138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base"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D74B1F67-FDD3-4C5E-ADA9-8F6B5A6223C6}" type="datetime1">
              <a:rPr lang="zh-CN" altLang="en-US" smtClean="0"/>
              <a:pPr>
                <a:defRPr/>
              </a:pPr>
              <a:t>2016-8-5</a:t>
            </a:fld>
            <a:endParaRPr lang="en-US" altLang="zh-CN"/>
          </a:p>
        </p:txBody>
      </p:sp>
      <p:sp>
        <p:nvSpPr>
          <p:cNvPr id="10138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defRPr sz="1000" b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39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000" b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11E1FEEC-494A-498B-A7C1-63E8576B834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1392" name="Text Box 16"/>
          <p:cNvSpPr txBox="1">
            <a:spLocks noChangeArrowheads="1"/>
          </p:cNvSpPr>
          <p:nvPr userDrawn="1"/>
        </p:nvSpPr>
        <p:spPr bwMode="auto">
          <a:xfrm>
            <a:off x="0" y="6453188"/>
            <a:ext cx="42481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fontAlgn="base">
              <a:spcBef>
                <a:spcPct val="50000"/>
              </a:spcBef>
              <a:defRPr/>
            </a:pPr>
            <a:r>
              <a:rPr lang="zh-CN" altLang="en-US" sz="1600">
                <a:solidFill>
                  <a:schemeClr val="tx1"/>
                </a:solidFill>
                <a:latin typeface="Arial" charset="0"/>
              </a:rPr>
              <a:t>南京银行审计部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76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transition spd="slow">
    <p:pull dir="ru"/>
  </p:transition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base"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89A791E-1394-438D-8D7A-CFD052CAB92B}" type="datetime1">
              <a:rPr lang="zh-CN" altLang="en-US" smtClean="0"/>
              <a:pPr>
                <a:defRPr/>
              </a:pPr>
              <a:t>2016-8-5</a:t>
            </a:fld>
            <a:endParaRPr lang="en-US" altLang="zh-CN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400" b="0">
                <a:solidFill>
                  <a:schemeClr val="tx1"/>
                </a:solidFill>
              </a:defRPr>
            </a:lvl1pPr>
          </a:lstStyle>
          <a:p>
            <a:fld id="{AF7F4127-4522-481D-AEB4-92ABE25E7B4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4732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0AB62-D51F-462D-A3CD-1372D4926FCD}" type="datetime1">
              <a:rPr lang="zh-CN" altLang="en-US" smtClean="0"/>
              <a:pPr/>
              <a:t>2016-8-5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5202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11815" y="6453336"/>
            <a:ext cx="919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790EE-7A0D-49FE-961F-E28F3C468D5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42" name="直接连接符 41"/>
          <p:cNvCxnSpPr/>
          <p:nvPr userDrawn="1"/>
        </p:nvCxnSpPr>
        <p:spPr bwMode="auto">
          <a:xfrm>
            <a:off x="107504" y="620688"/>
            <a:ext cx="8289348" cy="0"/>
          </a:xfrm>
          <a:prstGeom prst="line">
            <a:avLst/>
          </a:prstGeom>
          <a:noFill/>
          <a:ln w="38100" cap="flat" cmpd="sng" algn="ctr">
            <a:solidFill>
              <a:srgbClr val="C3000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5" name="图片 1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63847"/>
            <a:ext cx="1518667" cy="45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直接连接符 45"/>
          <p:cNvCxnSpPr/>
          <p:nvPr userDrawn="1"/>
        </p:nvCxnSpPr>
        <p:spPr bwMode="auto">
          <a:xfrm>
            <a:off x="747148" y="6453336"/>
            <a:ext cx="8289348" cy="0"/>
          </a:xfrm>
          <a:prstGeom prst="line">
            <a:avLst/>
          </a:prstGeom>
          <a:noFill/>
          <a:ln w="38100" cap="flat" cmpd="sng" algn="ctr">
            <a:solidFill>
              <a:srgbClr val="C3000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/>
          <p:nvPr userDrawn="1"/>
        </p:nvCxnSpPr>
        <p:spPr>
          <a:xfrm flipV="1">
            <a:off x="323528" y="133783"/>
            <a:ext cx="0" cy="486905"/>
          </a:xfrm>
          <a:prstGeom prst="line">
            <a:avLst/>
          </a:prstGeom>
          <a:ln w="57150">
            <a:solidFill>
              <a:srgbClr val="C3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 flipV="1">
            <a:off x="475928" y="277276"/>
            <a:ext cx="0" cy="332563"/>
          </a:xfrm>
          <a:prstGeom prst="line">
            <a:avLst/>
          </a:prstGeom>
          <a:ln w="571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 userDrawn="1"/>
        </p:nvSpPr>
        <p:spPr>
          <a:xfrm>
            <a:off x="7014704" y="6459262"/>
            <a:ext cx="14539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0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www.njcb.com.cn</a:t>
            </a:r>
            <a:endParaRPr lang="zh-CN" altLang="en-US" sz="1200" b="0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连接符 54"/>
          <p:cNvCxnSpPr/>
          <p:nvPr userDrawn="1"/>
        </p:nvCxnSpPr>
        <p:spPr>
          <a:xfrm flipV="1">
            <a:off x="8740080" y="5977280"/>
            <a:ext cx="0" cy="486905"/>
          </a:xfrm>
          <a:prstGeom prst="line">
            <a:avLst/>
          </a:prstGeom>
          <a:ln w="57150">
            <a:solidFill>
              <a:srgbClr val="C3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 flipV="1">
            <a:off x="8892480" y="6120773"/>
            <a:ext cx="0" cy="332563"/>
          </a:xfrm>
          <a:prstGeom prst="line">
            <a:avLst/>
          </a:prstGeom>
          <a:ln w="571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8858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8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9" r:id="rId8"/>
    <p:sldLayoutId id="2147484010" r:id="rId9"/>
    <p:sldLayoutId id="2147484011" r:id="rId10"/>
    <p:sldLayoutId id="2147484012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base"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00E73FC5-3C99-42FF-9DE1-CED69E0A46CD}" type="datetime1">
              <a:rPr lang="zh-CN" altLang="en-US" smtClean="0"/>
              <a:pPr>
                <a:defRPr/>
              </a:pPr>
              <a:t>2016-8-5</a:t>
            </a:fld>
            <a:endParaRPr lang="en-US" altLang="zh-CN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400" b="0">
                <a:solidFill>
                  <a:schemeClr val="tx1"/>
                </a:solidFill>
              </a:defRPr>
            </a:lvl1pPr>
          </a:lstStyle>
          <a:p>
            <a:fld id="{0DD1C298-C146-44B7-AD7D-19E7E8DE958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844675"/>
            <a:ext cx="7884368" cy="2952750"/>
          </a:xfrm>
        </p:spPr>
        <p:txBody>
          <a:bodyPr/>
          <a:lstStyle/>
          <a:p>
            <a:pPr algn="r" eaLnBrk="1" hangingPunct="1"/>
            <a:r>
              <a:rPr kumimoji="1" lang="zh-CN" altLang="en-US" b="1" dirty="0" smtClean="0">
                <a:solidFill>
                  <a:srgbClr val="C300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利用数据分析提升</a:t>
            </a:r>
            <a:r>
              <a:rPr kumimoji="1" lang="en-US" altLang="zh-CN" b="1" dirty="0" smtClean="0">
                <a:solidFill>
                  <a:srgbClr val="C3000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kumimoji="1" lang="zh-CN" altLang="en-US" b="1" dirty="0" smtClean="0">
                <a:solidFill>
                  <a:srgbClr val="C3000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审计价值</a:t>
            </a:r>
            <a:r>
              <a:rPr kumimoji="1" lang="en-US" altLang="zh-CN" b="1" dirty="0">
                <a:solidFill>
                  <a:srgbClr val="C300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1" lang="en-US" altLang="zh-CN" b="1" dirty="0">
                <a:solidFill>
                  <a:srgbClr val="C300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b="1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kumimoji="1" lang="en-US" altLang="zh-CN" b="1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kumimoji="1" lang="en-US" altLang="zh-CN" sz="2800" b="1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kumimoji="1" lang="zh-CN" altLang="en-US" sz="2800" b="1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南京银行的</a:t>
            </a:r>
            <a:r>
              <a:rPr kumimoji="1" lang="en-US" altLang="zh-CN" sz="2800" b="1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IT</a:t>
            </a:r>
            <a:r>
              <a:rPr kumimoji="1" lang="zh-CN" altLang="en-US" sz="2800" b="1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审计实践</a:t>
            </a:r>
            <a:endParaRPr kumimoji="1" lang="zh-CN" altLang="en-US" sz="2800" b="1" dirty="0" smtClean="0">
              <a:solidFill>
                <a:srgbClr val="C0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123" name="Picture 1052" descr="AI_cd6861_0238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57188"/>
            <a:ext cx="6321425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3059113" y="4797425"/>
            <a:ext cx="316865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rPr>
              <a:t>南京银行审计部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         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308304" y="6461249"/>
            <a:ext cx="2133600" cy="352127"/>
          </a:xfrm>
        </p:spPr>
        <p:txBody>
          <a:bodyPr/>
          <a:lstStyle/>
          <a:p>
            <a:pPr>
              <a:defRPr/>
            </a:pPr>
            <a:fld id="{64CA04A7-506C-4F8B-85EE-425400E842B5}" type="datetime1">
              <a:rPr lang="zh-CN" altLang="en-US" smtClean="0"/>
              <a:pPr>
                <a:defRPr/>
              </a:pPr>
              <a:t>2016-8-5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11513" y="4949825"/>
            <a:ext cx="316865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南京银行审计部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        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990B-0121-45DC-8441-BE8C8AF0597B}" type="datetime1">
              <a:rPr lang="zh-CN" altLang="en-US" smtClean="0"/>
              <a:pPr/>
              <a:t>2016-8-5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90EE-7A0D-49FE-961F-E28F3C468D5C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761336" y="850853"/>
            <a:ext cx="7704855" cy="4715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2.2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、利用外部大数据分析辅助审计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1336" y="1452423"/>
            <a:ext cx="77718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商业银行</a:t>
            </a:r>
            <a:r>
              <a:rPr lang="zh-CN" altLang="en-US" sz="16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大数据平台的建设，在规范内部数据的基础上，获取丰富的外部数据，并打通内外部数据，完成多层次、多维度客户视图、帐户视图及产品视图，用互联网模式进行快速迭代，在控制业务风险的同时孵化出全新的业务应用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539552" y="2573476"/>
            <a:ext cx="5002404" cy="3726208"/>
            <a:chOff x="1066942" y="2874827"/>
            <a:chExt cx="5002404" cy="372620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89464" y="6350885"/>
              <a:ext cx="1797675" cy="25015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1657349" y="2874827"/>
              <a:ext cx="34387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i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大数据在国际银行业的主要应用</a:t>
              </a: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65026" y="3085641"/>
              <a:ext cx="4004320" cy="319435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6942" y="3847186"/>
              <a:ext cx="1133336" cy="2043551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4427984" y="2914338"/>
            <a:ext cx="3867381" cy="2934257"/>
            <a:chOff x="4752787" y="2890322"/>
            <a:chExt cx="3867381" cy="2934257"/>
          </a:xfrm>
        </p:grpSpPr>
        <p:sp>
          <p:nvSpPr>
            <p:cNvPr id="9" name="圆角矩形 8"/>
            <p:cNvSpPr/>
            <p:nvPr/>
          </p:nvSpPr>
          <p:spPr>
            <a:xfrm>
              <a:off x="4752787" y="3981048"/>
              <a:ext cx="1137305" cy="1162794"/>
            </a:xfrm>
            <a:prstGeom prst="roundRect">
              <a:avLst/>
            </a:prstGeom>
            <a:noFill/>
            <a:ln w="3175" cap="flat" cmpd="sng" algn="ctr">
              <a:solidFill>
                <a:srgbClr val="FE9796"/>
              </a:solidFill>
              <a:prstDash val="sysDash"/>
              <a:round/>
              <a:headEnd type="none" w="med" len="med"/>
              <a:tailEnd type="none" w="med" len="med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5913831" y="4436580"/>
              <a:ext cx="360200" cy="372289"/>
            </a:xfrm>
            <a:prstGeom prst="right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297770" y="2890322"/>
              <a:ext cx="2322398" cy="29342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anchor="ctr" anchorCtr="0">
              <a:noAutofit/>
            </a:bodyPr>
            <a:lstStyle/>
            <a:p>
              <a:pPr marR="17780">
                <a:spcAft>
                  <a:spcPts val="0"/>
                </a:spcAft>
                <a:tabLst>
                  <a:tab pos="5029200" algn="l"/>
                </a:tabLst>
              </a:pPr>
              <a:r>
                <a:rPr lang="zh-CN" altLang="en-US" sz="120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大数据在审计领域的应用</a:t>
              </a:r>
              <a:endParaRPr lang="en-US" altLang="zh-CN" sz="1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R="17780" algn="just">
                <a:spcAft>
                  <a:spcPts val="0"/>
                </a:spcAft>
                <a:tabLst>
                  <a:tab pos="5029200" algn="l"/>
                </a:tabLst>
              </a:pPr>
              <a:endParaRPr lang="en-US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R="17780" indent="15875" algn="just"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5029200" algn="l"/>
                </a:tabLst>
              </a:pPr>
              <a:r>
                <a:rPr lang="zh-CN" altLang="zh-CN" sz="1200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依靠</a:t>
              </a:r>
              <a:r>
                <a:rPr lang="zh-CN" altLang="zh-CN" sz="12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大数据的思想，以各类社会关系、利益关系及不良记录为起点，梳理线索数据链；深入风险的本源，构建高危关系中间模型，精准查找内控过程中的隐藏</a:t>
              </a:r>
              <a:r>
                <a:rPr lang="zh-CN" altLang="zh-CN" sz="1200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缺陷</a:t>
              </a:r>
              <a:r>
                <a:rPr lang="zh-CN" altLang="en-US" sz="1200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；</a:t>
              </a:r>
              <a:endParaRPr lang="en-US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R="17780" indent="15875" algn="just"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5029200" algn="l"/>
                </a:tabLst>
              </a:pPr>
              <a:r>
                <a:rPr lang="zh-CN" altLang="en-US" sz="1200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在大数据平台上</a:t>
              </a:r>
              <a:r>
                <a:rPr lang="zh-CN" altLang="zh-CN" sz="1200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为</a:t>
              </a:r>
              <a:r>
                <a:rPr lang="zh-CN" altLang="zh-CN" sz="12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审计人员提供系统、持续、应变、好用的分析工具，</a:t>
              </a:r>
              <a:r>
                <a:rPr lang="zh-CN" altLang="zh-CN" sz="1200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拓展审计</a:t>
              </a:r>
              <a:r>
                <a:rPr lang="zh-CN" altLang="zh-CN" sz="12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视角，</a:t>
              </a:r>
              <a:r>
                <a:rPr lang="zh-CN" altLang="zh-CN" sz="1200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提高抽样</a:t>
              </a:r>
              <a:r>
                <a:rPr lang="zh-CN" altLang="zh-CN" sz="12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的精准性，</a:t>
              </a:r>
              <a:r>
                <a:rPr lang="zh-CN" altLang="zh-CN" sz="1200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增强预见性</a:t>
              </a:r>
              <a:r>
                <a:rPr lang="zh-CN" altLang="zh-CN" sz="12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和震慑力，为内部审计</a:t>
              </a:r>
              <a:r>
                <a:rPr lang="en-US" altLang="zh-CN" sz="12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“</a:t>
              </a:r>
              <a:r>
                <a:rPr lang="zh-CN" altLang="zh-CN" sz="12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免疫系统</a:t>
              </a:r>
              <a:r>
                <a:rPr lang="en-US" altLang="zh-CN" sz="12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”</a:t>
              </a:r>
              <a:r>
                <a:rPr lang="zh-CN" altLang="zh-CN" sz="12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功能的进一步发挥</a:t>
              </a:r>
              <a:r>
                <a:rPr lang="zh-CN" altLang="zh-CN" sz="1200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奠定基础</a:t>
              </a:r>
              <a:r>
                <a:rPr lang="zh-CN" altLang="zh-CN" sz="12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</a:t>
              </a:r>
            </a:p>
            <a:p>
              <a:pPr marR="17780" indent="15875" algn="just"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5029200" algn="l"/>
                </a:tabLst>
              </a:pPr>
              <a:endParaRPr lang="en-US" altLang="zh-CN" sz="12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74984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990B-0121-45DC-8441-BE8C8AF0597B}" type="datetime1">
              <a:rPr lang="zh-CN" altLang="en-US" smtClean="0"/>
              <a:pPr/>
              <a:t>2016-8-5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90EE-7A0D-49FE-961F-E28F3C468D5C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58736" y="853398"/>
            <a:ext cx="831772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南京银行利用大数据技术辅助</a:t>
            </a:r>
            <a:r>
              <a:rPr lang="zh-CN" altLang="en-US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审计的背景与现状</a:t>
            </a:r>
            <a:endParaRPr lang="en-US" altLang="zh-CN" b="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/>
                </a:solidFill>
              </a:rPr>
              <a:t>近年来，由于国务院加快推进社会信用体系建设，要求各级政府加快信息公示公开，许多行政许可和行政处罚信息均通过官方网站向社会公布，这些信息对审计人员来说是非常珍贵的，将有助于判断客户之间的关联关系、经营行为是否影响到银行信贷资金安全</a:t>
            </a:r>
            <a:r>
              <a:rPr lang="zh-CN" altLang="en-US" sz="1400" dirty="0" smtClean="0">
                <a:solidFill>
                  <a:schemeClr val="tx1"/>
                </a:solidFill>
              </a:rPr>
              <a:t>。目前</a:t>
            </a:r>
            <a:r>
              <a:rPr lang="zh-CN" altLang="en-US" sz="1400" dirty="0" smtClean="0">
                <a:solidFill>
                  <a:schemeClr val="tx1"/>
                </a:solidFill>
              </a:rPr>
              <a:t>已采集到了近</a:t>
            </a:r>
            <a:r>
              <a:rPr lang="en-US" sz="1400" dirty="0" smtClean="0">
                <a:solidFill>
                  <a:schemeClr val="tx1"/>
                </a:solidFill>
              </a:rPr>
              <a:t>200</a:t>
            </a:r>
            <a:r>
              <a:rPr lang="zh-CN" altLang="en-US" sz="1400" dirty="0" smtClean="0">
                <a:solidFill>
                  <a:schemeClr val="tx1"/>
                </a:solidFill>
              </a:rPr>
              <a:t>个网站上的近</a:t>
            </a:r>
            <a:r>
              <a:rPr lang="en-US" sz="1400" dirty="0" smtClean="0">
                <a:solidFill>
                  <a:schemeClr val="tx1"/>
                </a:solidFill>
              </a:rPr>
              <a:t>363</a:t>
            </a:r>
            <a:r>
              <a:rPr lang="zh-CN" altLang="en-US" sz="1400" dirty="0" smtClean="0">
                <a:solidFill>
                  <a:schemeClr val="tx1"/>
                </a:solidFill>
              </a:rPr>
              <a:t>万条有效外部数据信息，包含了金融监管部门公布的企业黑名单、司法部门公布的“拒不执行人名单”、工商部门公布的各类“经营异常名单”、税务部门的“欠税名单”、各级政府部门公布行政处罚名单等，这类数据信息定期更新，持续修正完善，为审计人员解决了信息不对称的难题，拓展了审计人员视野。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25346" y="2857496"/>
            <a:ext cx="3614493" cy="3376012"/>
            <a:chOff x="324631" y="2510982"/>
            <a:chExt cx="4247369" cy="3780915"/>
          </a:xfrm>
        </p:grpSpPr>
        <p:sp>
          <p:nvSpPr>
            <p:cNvPr id="14" name="圆角矩形 13"/>
            <p:cNvSpPr/>
            <p:nvPr/>
          </p:nvSpPr>
          <p:spPr>
            <a:xfrm>
              <a:off x="358736" y="2510982"/>
              <a:ext cx="4213264" cy="3780915"/>
            </a:xfrm>
            <a:prstGeom prst="roundRect">
              <a:avLst>
                <a:gd name="adj" fmla="val 5745"/>
              </a:avLst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2693686"/>
              <a:ext cx="2952327" cy="95809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6362" y="3756252"/>
              <a:ext cx="3155597" cy="122139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577" y="5158982"/>
              <a:ext cx="3744415" cy="1063939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329272" y="5572585"/>
              <a:ext cx="731731" cy="3685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" b="0" i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大数据</a:t>
              </a:r>
              <a:endParaRPr lang="en-US" altLang="zh-CN" sz="1000" b="0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000" b="0" i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审计平台</a:t>
              </a:r>
              <a:endParaRPr lang="zh-CN" altLang="en-US" sz="1000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41684" y="4244412"/>
              <a:ext cx="731732" cy="3685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" b="0" i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大数据</a:t>
              </a:r>
              <a:endParaRPr lang="en-US" altLang="zh-CN" sz="1000" b="0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000" b="0" i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整合汇集</a:t>
              </a:r>
              <a:endParaRPr lang="zh-CN" altLang="en-US" sz="1000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24631" y="2841681"/>
              <a:ext cx="731731" cy="3685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" b="0" i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大数据</a:t>
              </a:r>
              <a:endParaRPr lang="en-US" altLang="zh-CN" sz="1000" b="0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000" b="0" i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分析模型</a:t>
              </a:r>
              <a:endParaRPr lang="zh-CN" altLang="en-US" sz="1000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右箭头 15"/>
          <p:cNvSpPr/>
          <p:nvPr/>
        </p:nvSpPr>
        <p:spPr>
          <a:xfrm>
            <a:off x="4499992" y="3957696"/>
            <a:ext cx="607451" cy="372289"/>
          </a:xfrm>
          <a:prstGeom prst="righ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143504" y="3643314"/>
            <a:ext cx="3050995" cy="19288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R="17780" algn="just">
              <a:spcAft>
                <a:spcPts val="0"/>
              </a:spcAft>
              <a:tabLst>
                <a:tab pos="5029200" algn="l"/>
              </a:tabLst>
            </a:pPr>
            <a:endParaRPr lang="zh-CN" altLang="zh-CN" sz="12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17780" indent="15875" algn="just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029200" algn="l"/>
              </a:tabLst>
            </a:pPr>
            <a:endParaRPr lang="en-US" altLang="zh-CN" sz="1200" b="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86380" y="2928934"/>
            <a:ext cx="24558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7780">
              <a:spcAft>
                <a:spcPts val="0"/>
              </a:spcAft>
              <a:tabLst>
                <a:tab pos="5029200" algn="l"/>
              </a:tabLst>
            </a:pP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利用大数据的审计案例</a:t>
            </a:r>
            <a:endParaRPr lang="en-US" altLang="zh-CN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14942" y="4286257"/>
            <a:ext cx="3000396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en-US" altLang="zh-CN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授信客户外部风险行为监测</a:t>
            </a:r>
            <a:endParaRPr lang="en-US" altLang="zh-CN" sz="160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en-US" altLang="zh-CN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个贷客户直系亲属涉诉提示</a:t>
            </a:r>
            <a:endParaRPr lang="en-US" altLang="zh-CN" sz="160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Aft>
                <a:spcPts val="0"/>
              </a:spcAft>
            </a:pPr>
            <a:endParaRPr lang="zh-CN" altLang="zh-CN" sz="16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21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9F4E-76C5-4FF1-91DF-B4A9D6DC7B6C}" type="datetime1">
              <a:rPr lang="zh-CN" altLang="en-US" smtClean="0"/>
              <a:pPr/>
              <a:t>2016-8-5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90EE-7A0D-49FE-961F-E28F3C468D5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3806618" y="993402"/>
            <a:ext cx="1798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grpSp>
        <p:nvGrpSpPr>
          <p:cNvPr id="46" name="Group 6"/>
          <p:cNvGrpSpPr>
            <a:grpSpLocks/>
          </p:cNvGrpSpPr>
          <p:nvPr/>
        </p:nvGrpSpPr>
        <p:grpSpPr bwMode="auto">
          <a:xfrm>
            <a:off x="1638598" y="2970015"/>
            <a:ext cx="762000" cy="665162"/>
            <a:chOff x="3174" y="2656"/>
            <a:chExt cx="1549" cy="1351"/>
          </a:xfrm>
        </p:grpSpPr>
        <p:sp>
          <p:nvSpPr>
            <p:cNvPr id="47" name="AutoShape 7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AutoShape 8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AutoShape 9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2248198" y="266521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2485531" y="2132856"/>
            <a:ext cx="417293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南京银行开展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审计实践简介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Line 13"/>
          <p:cNvSpPr>
            <a:spLocks noChangeShapeType="1"/>
          </p:cNvSpPr>
          <p:nvPr/>
        </p:nvSpPr>
        <p:spPr bwMode="auto">
          <a:xfrm>
            <a:off x="2248198" y="357961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2459078" y="2990653"/>
            <a:ext cx="449353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利用业务数据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进行应用控制审计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gray">
          <a:xfrm>
            <a:off x="1835448" y="306844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FFFFFF"/>
                </a:solidFill>
              </a:rPr>
              <a:t>2</a:t>
            </a:r>
          </a:p>
        </p:txBody>
      </p:sp>
      <p:grpSp>
        <p:nvGrpSpPr>
          <p:cNvPr id="60" name="Group 20"/>
          <p:cNvGrpSpPr>
            <a:grpSpLocks/>
          </p:cNvGrpSpPr>
          <p:nvPr/>
        </p:nvGrpSpPr>
        <p:grpSpPr bwMode="auto">
          <a:xfrm>
            <a:off x="1638598" y="4776590"/>
            <a:ext cx="762000" cy="665162"/>
            <a:chOff x="3174" y="2656"/>
            <a:chExt cx="1549" cy="1351"/>
          </a:xfrm>
        </p:grpSpPr>
        <p:sp>
          <p:nvSpPr>
            <p:cNvPr id="61" name="AutoShape 21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AutoShape 22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AutoShape 23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4" name="Line 24"/>
          <p:cNvSpPr>
            <a:spLocks noChangeShapeType="1"/>
          </p:cNvSpPr>
          <p:nvPr/>
        </p:nvSpPr>
        <p:spPr bwMode="auto">
          <a:xfrm>
            <a:off x="2248198" y="447179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638598" y="3862190"/>
            <a:ext cx="762000" cy="665162"/>
            <a:chOff x="2362169" y="3863231"/>
            <a:chExt cx="762000" cy="665162"/>
          </a:xfrm>
        </p:grpSpPr>
        <p:sp>
          <p:nvSpPr>
            <p:cNvPr id="57" name="AutoShape 17"/>
            <p:cNvSpPr>
              <a:spLocks noChangeArrowheads="1"/>
            </p:cNvSpPr>
            <p:nvPr/>
          </p:nvSpPr>
          <p:spPr bwMode="gray">
            <a:xfrm>
              <a:off x="2368564" y="3874555"/>
              <a:ext cx="755605" cy="65383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AutoShape 18"/>
            <p:cNvSpPr>
              <a:spLocks noChangeArrowheads="1"/>
            </p:cNvSpPr>
            <p:nvPr/>
          </p:nvSpPr>
          <p:spPr bwMode="gray">
            <a:xfrm>
              <a:off x="2362169" y="3863231"/>
              <a:ext cx="755605" cy="65383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AutoShape 19"/>
            <p:cNvSpPr>
              <a:spLocks noChangeArrowheads="1"/>
            </p:cNvSpPr>
            <p:nvPr/>
          </p:nvSpPr>
          <p:spPr bwMode="gray">
            <a:xfrm>
              <a:off x="2406443" y="3903111"/>
              <a:ext cx="663614" cy="574570"/>
            </a:xfrm>
            <a:prstGeom prst="hexagon">
              <a:avLst>
                <a:gd name="adj" fmla="val 28896"/>
                <a:gd name="vf" fmla="val 115470"/>
              </a:avLst>
            </a:prstGeom>
            <a:gradFill flip="none"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2700000" scaled="1"/>
              <a:tileRect/>
            </a:gra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Text Box 26"/>
            <p:cNvSpPr txBox="1">
              <a:spLocks noChangeArrowheads="1"/>
            </p:cNvSpPr>
            <p:nvPr/>
          </p:nvSpPr>
          <p:spPr bwMode="gray">
            <a:xfrm>
              <a:off x="2569359" y="3935986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sp>
        <p:nvSpPr>
          <p:cNvPr id="67" name="Line 27"/>
          <p:cNvSpPr>
            <a:spLocks noChangeShapeType="1"/>
          </p:cNvSpPr>
          <p:nvPr/>
        </p:nvSpPr>
        <p:spPr bwMode="auto">
          <a:xfrm>
            <a:off x="2248198" y="538619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 Box 29"/>
          <p:cNvSpPr txBox="1">
            <a:spLocks noChangeArrowheads="1"/>
          </p:cNvSpPr>
          <p:nvPr/>
        </p:nvSpPr>
        <p:spPr bwMode="gray">
          <a:xfrm>
            <a:off x="1835448" y="487501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FFFFFF"/>
                </a:solidFill>
              </a:rPr>
              <a:t>4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594324" y="2075369"/>
            <a:ext cx="762000" cy="665162"/>
            <a:chOff x="2317895" y="2076410"/>
            <a:chExt cx="762000" cy="665162"/>
          </a:xfrm>
        </p:grpSpPr>
        <p:sp>
          <p:nvSpPr>
            <p:cNvPr id="70" name="AutoShape 17"/>
            <p:cNvSpPr>
              <a:spLocks noChangeArrowheads="1"/>
            </p:cNvSpPr>
            <p:nvPr/>
          </p:nvSpPr>
          <p:spPr bwMode="gray">
            <a:xfrm>
              <a:off x="2324290" y="2087734"/>
              <a:ext cx="755605" cy="65383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AutoShape 18"/>
            <p:cNvSpPr>
              <a:spLocks noChangeArrowheads="1"/>
            </p:cNvSpPr>
            <p:nvPr/>
          </p:nvSpPr>
          <p:spPr bwMode="gray">
            <a:xfrm>
              <a:off x="2317895" y="2076410"/>
              <a:ext cx="755605" cy="65383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AutoShape 19"/>
            <p:cNvSpPr>
              <a:spLocks noChangeArrowheads="1"/>
            </p:cNvSpPr>
            <p:nvPr/>
          </p:nvSpPr>
          <p:spPr bwMode="gray">
            <a:xfrm>
              <a:off x="2362169" y="2116290"/>
              <a:ext cx="663614" cy="574570"/>
            </a:xfrm>
            <a:prstGeom prst="hexagon">
              <a:avLst>
                <a:gd name="adj" fmla="val 28896"/>
                <a:gd name="vf" fmla="val 115470"/>
              </a:avLst>
            </a:prstGeom>
            <a:gradFill flip="none"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2700000" scaled="1"/>
              <a:tileRect/>
            </a:gra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Text Box 26"/>
            <p:cNvSpPr txBox="1">
              <a:spLocks noChangeArrowheads="1"/>
            </p:cNvSpPr>
            <p:nvPr/>
          </p:nvSpPr>
          <p:spPr bwMode="gray">
            <a:xfrm>
              <a:off x="2525085" y="2149165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FFFFFF"/>
                  </a:solidFill>
                </a:rPr>
                <a:t>1</a:t>
              </a:r>
              <a:endParaRPr lang="en-US" altLang="zh-CN" sz="2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74" name="Text Box 14"/>
          <p:cNvSpPr txBox="1">
            <a:spLocks noChangeArrowheads="1"/>
          </p:cNvSpPr>
          <p:nvPr/>
        </p:nvSpPr>
        <p:spPr bwMode="auto">
          <a:xfrm>
            <a:off x="2432081" y="3822651"/>
            <a:ext cx="449353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利用网络数据进行安全控制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审计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 Box 14"/>
          <p:cNvSpPr txBox="1">
            <a:spLocks noChangeArrowheads="1"/>
          </p:cNvSpPr>
          <p:nvPr/>
        </p:nvSpPr>
        <p:spPr bwMode="auto">
          <a:xfrm>
            <a:off x="2465493" y="4752460"/>
            <a:ext cx="448071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南京银行未来深化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审计的方向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1475656" y="3827500"/>
            <a:ext cx="5857455" cy="726926"/>
          </a:xfrm>
          <a:prstGeom prst="roundRect">
            <a:avLst/>
          </a:prstGeom>
          <a:noFill/>
          <a:ln w="3175" cap="flat" cmpd="sng" algn="ctr">
            <a:solidFill>
              <a:srgbClr val="FE9796"/>
            </a:solidFill>
            <a:prstDash val="sysDash"/>
            <a:round/>
            <a:headEnd type="none" w="med" len="med"/>
            <a:tailEnd type="none" w="med" len="med"/>
          </a:ln>
          <a:effectLst>
            <a:glow rad="139700">
              <a:srgbClr val="C0504D">
                <a:satMod val="175000"/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92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46199" y="1899143"/>
            <a:ext cx="5062199" cy="3602900"/>
            <a:chOff x="1270122" y="1807554"/>
            <a:chExt cx="4846326" cy="3529045"/>
          </a:xfrm>
        </p:grpSpPr>
        <p:cxnSp>
          <p:nvCxnSpPr>
            <p:cNvPr id="192" name="直接连接符 191"/>
            <p:cNvCxnSpPr/>
            <p:nvPr/>
          </p:nvCxnSpPr>
          <p:spPr>
            <a:xfrm rot="10800000" flipH="1" flipV="1">
              <a:off x="3946548" y="2863572"/>
              <a:ext cx="759023" cy="532061"/>
            </a:xfrm>
            <a:prstGeom prst="line">
              <a:avLst/>
            </a:prstGeom>
            <a:ln w="25400">
              <a:solidFill>
                <a:srgbClr val="869A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 rot="10800000" flipH="1" flipV="1">
              <a:off x="4393035" y="2584519"/>
              <a:ext cx="703213" cy="476250"/>
            </a:xfrm>
            <a:prstGeom prst="line">
              <a:avLst/>
            </a:prstGeom>
            <a:ln w="25400">
              <a:solidFill>
                <a:srgbClr val="869A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平行四边形 43"/>
            <p:cNvSpPr/>
            <p:nvPr/>
          </p:nvSpPr>
          <p:spPr>
            <a:xfrm rot="1897288">
              <a:off x="2200301" y="3556865"/>
              <a:ext cx="1953369" cy="1087685"/>
            </a:xfrm>
            <a:prstGeom prst="parallelogram">
              <a:avLst>
                <a:gd name="adj" fmla="val 41558"/>
              </a:avLst>
            </a:prstGeom>
            <a:solidFill>
              <a:srgbClr val="7D9CA3">
                <a:alpha val="28000"/>
              </a:srgbClr>
            </a:solidFill>
            <a:ln w="19050">
              <a:solidFill>
                <a:srgbClr val="57767B">
                  <a:alpha val="50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419" tIns="35711" rIns="71419" bIns="35711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平行四边形 6"/>
            <p:cNvSpPr/>
            <p:nvPr/>
          </p:nvSpPr>
          <p:spPr>
            <a:xfrm rot="1897288">
              <a:off x="3202740" y="2359989"/>
              <a:ext cx="2371654" cy="1539580"/>
            </a:xfrm>
            <a:prstGeom prst="parallelogram">
              <a:avLst>
                <a:gd name="adj" fmla="val 41558"/>
              </a:avLst>
            </a:prstGeom>
            <a:solidFill>
              <a:srgbClr val="7D9CA3">
                <a:alpha val="28000"/>
              </a:srgbClr>
            </a:solidFill>
            <a:ln w="19050">
              <a:solidFill>
                <a:srgbClr val="57767B">
                  <a:alpha val="50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419" tIns="35711" rIns="71419" bIns="35711" anchor="ctr"/>
            <a:lstStyle/>
            <a:p>
              <a:pPr algn="ctr">
                <a:defRPr/>
              </a:pPr>
              <a:endParaRPr lang="zh-CN" altLang="en-US" b="1" dirty="0"/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2361529" y="2103316"/>
              <a:ext cx="3343683" cy="2464343"/>
            </a:xfrm>
            <a:prstGeom prst="line">
              <a:avLst/>
            </a:prstGeom>
            <a:ln w="25400">
              <a:solidFill>
                <a:srgbClr val="869A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00" name="Picture 2" descr="G:\Company\界面制作&amp;配图\冰之眼IPS部署图-元件\firewall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33548" y="3060773"/>
              <a:ext cx="556866" cy="661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" name="组合 32"/>
            <p:cNvGrpSpPr>
              <a:grpSpLocks/>
            </p:cNvGrpSpPr>
            <p:nvPr/>
          </p:nvGrpSpPr>
          <p:grpSpPr bwMode="auto">
            <a:xfrm>
              <a:off x="4928812" y="2893342"/>
              <a:ext cx="321220" cy="415479"/>
              <a:chOff x="7215206" y="3357562"/>
              <a:chExt cx="345065" cy="446384"/>
            </a:xfrm>
          </p:grpSpPr>
          <p:pic>
            <p:nvPicPr>
              <p:cNvPr id="8234" name="Picture 5" descr="G:\Company\界面制作&amp;配图\冰之眼IPS部署图-元件\服务器2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215206" y="3357562"/>
                <a:ext cx="201543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35" name="Picture 5" descr="G:\Company\界面制作&amp;配图\冰之眼IPS部署图-元件\服务器2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358728" y="3446756"/>
                <a:ext cx="201543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8202" name="Picture 6" descr="G:\Company\界面制作&amp;配图\冰之眼IPS部署图-元件\终端2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82329" y="3228200"/>
              <a:ext cx="336103" cy="431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组合 44"/>
            <p:cNvGrpSpPr>
              <a:grpSpLocks/>
            </p:cNvGrpSpPr>
            <p:nvPr/>
          </p:nvGrpSpPr>
          <p:grpSpPr bwMode="auto">
            <a:xfrm>
              <a:off x="1803421" y="4400227"/>
              <a:ext cx="793750" cy="524619"/>
              <a:chOff x="1797366" y="4055187"/>
              <a:chExt cx="852070" cy="563153"/>
            </a:xfrm>
          </p:grpSpPr>
          <p:cxnSp>
            <p:nvCxnSpPr>
              <p:cNvPr id="46" name="直接连接符 45"/>
              <p:cNvCxnSpPr/>
              <p:nvPr/>
            </p:nvCxnSpPr>
            <p:spPr>
              <a:xfrm>
                <a:off x="2071626" y="4055187"/>
                <a:ext cx="571153" cy="350140"/>
              </a:xfrm>
              <a:prstGeom prst="line">
                <a:avLst/>
              </a:prstGeom>
              <a:ln w="25400">
                <a:solidFill>
                  <a:srgbClr val="869A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V="1">
                <a:off x="1797366" y="4068500"/>
                <a:ext cx="276923" cy="201031"/>
              </a:xfrm>
              <a:prstGeom prst="line">
                <a:avLst/>
              </a:prstGeom>
              <a:ln w="25400">
                <a:solidFill>
                  <a:srgbClr val="869A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V="1">
                <a:off x="2353874" y="4403996"/>
                <a:ext cx="295562" cy="214344"/>
              </a:xfrm>
              <a:prstGeom prst="line">
                <a:avLst/>
              </a:prstGeom>
              <a:ln w="25400">
                <a:solidFill>
                  <a:srgbClr val="869A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204" name="Picture 2" descr="G:\Company\界面制作&amp;配图\冰之眼IPS部署图-元件\终端_3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01726" y="4446114"/>
              <a:ext cx="250528" cy="348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5" name="Picture 4" descr="G:\Company\界面制作&amp;配图\部署图-元件\终端_4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139525" y="4696639"/>
              <a:ext cx="288975" cy="332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06" name="TextBox 121"/>
            <p:cNvSpPr txBox="1">
              <a:spLocks noChangeArrowheads="1"/>
            </p:cNvSpPr>
            <p:nvPr/>
          </p:nvSpPr>
          <p:spPr bwMode="auto">
            <a:xfrm rot="1865496">
              <a:off x="1860477" y="4581595"/>
              <a:ext cx="503535" cy="238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1419" tIns="35711" rIns="71419" bIns="35711">
              <a:spAutoFit/>
            </a:bodyPr>
            <a:lstStyle/>
            <a:p>
              <a:pPr algn="ctr"/>
              <a:r>
                <a:rPr lang="en-US" altLang="zh-CN" sz="1083" dirty="0">
                  <a:solidFill>
                    <a:srgbClr val="335657"/>
                  </a:solidFill>
                  <a:latin typeface="微软雅黑" pitchFamily="34" charset="-122"/>
                  <a:ea typeface="微软雅黑" pitchFamily="34" charset="-122"/>
                </a:rPr>
                <a:t>…..</a:t>
              </a:r>
              <a:endParaRPr lang="zh-CN" altLang="en-US" sz="1083" dirty="0"/>
            </a:p>
          </p:txBody>
        </p:sp>
        <p:grpSp>
          <p:nvGrpSpPr>
            <p:cNvPr id="4" name="组合 127"/>
            <p:cNvGrpSpPr>
              <a:grpSpLocks/>
            </p:cNvGrpSpPr>
            <p:nvPr/>
          </p:nvGrpSpPr>
          <p:grpSpPr bwMode="auto">
            <a:xfrm>
              <a:off x="5302854" y="1807554"/>
              <a:ext cx="813594" cy="627558"/>
              <a:chOff x="2205679" y="4408259"/>
              <a:chExt cx="1785950" cy="1377330"/>
            </a:xfrm>
          </p:grpSpPr>
          <p:pic>
            <p:nvPicPr>
              <p:cNvPr id="8229" name="Picture 4" descr="G:\Company\界面制作&amp;配图\部署图-元件\网络区域2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205679" y="4408259"/>
                <a:ext cx="1785950" cy="1377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230" name="TextBox 129"/>
              <p:cNvSpPr txBox="1">
                <a:spLocks noChangeArrowheads="1"/>
              </p:cNvSpPr>
              <p:nvPr/>
            </p:nvSpPr>
            <p:spPr bwMode="auto">
              <a:xfrm rot="1800000">
                <a:off x="2326486" y="4714782"/>
                <a:ext cx="1500197" cy="6616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zh-CN" altLang="en-US" sz="1083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核心</a:t>
                </a:r>
                <a:r>
                  <a:rPr lang="zh-CN" altLang="en-US" sz="1083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业务</a:t>
                </a:r>
                <a:endParaRPr lang="en-US" altLang="zh-CN" sz="1083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083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系统</a:t>
                </a:r>
                <a:endParaRPr lang="en-US" altLang="zh-CN" sz="1083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15"/>
            <p:cNvGrpSpPr>
              <a:grpSpLocks/>
            </p:cNvGrpSpPr>
            <p:nvPr/>
          </p:nvGrpSpPr>
          <p:grpSpPr bwMode="auto">
            <a:xfrm>
              <a:off x="2619844" y="3609577"/>
              <a:ext cx="1013748" cy="781348"/>
              <a:chOff x="5985660" y="3166719"/>
              <a:chExt cx="1785950" cy="1377330"/>
            </a:xfrm>
          </p:grpSpPr>
          <p:pic>
            <p:nvPicPr>
              <p:cNvPr id="8227" name="Picture 4" descr="G:\Company\界面制作&amp;配图\部署图-元件\网络区域2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 rot="518459">
                <a:off x="5985660" y="3166719"/>
                <a:ext cx="1785950" cy="1377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228" name="TextBox 138"/>
              <p:cNvSpPr txBox="1">
                <a:spLocks noChangeArrowheads="1"/>
              </p:cNvSpPr>
              <p:nvPr/>
            </p:nvSpPr>
            <p:spPr bwMode="auto">
              <a:xfrm rot="2318459">
                <a:off x="6192589" y="3467001"/>
                <a:ext cx="1500199" cy="588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zh-CN" altLang="en-US" sz="1200" b="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互联网</a:t>
                </a:r>
                <a:endParaRPr lang="en-US" altLang="zh-CN" sz="1200" b="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200" b="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传输线路</a:t>
                </a:r>
                <a:endParaRPr lang="zh-CN" altLang="en-US" sz="1200" b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8209" name="Picture 2" descr="G:\Company\界面制作&amp;配图\部署图-元件\用户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412751" y="4623465"/>
              <a:ext cx="241846" cy="334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9" name="平行四边形 148"/>
            <p:cNvSpPr/>
            <p:nvPr/>
          </p:nvSpPr>
          <p:spPr>
            <a:xfrm rot="1897288">
              <a:off x="1270122" y="4360535"/>
              <a:ext cx="1614785" cy="976064"/>
            </a:xfrm>
            <a:prstGeom prst="parallelogram">
              <a:avLst>
                <a:gd name="adj" fmla="val 41558"/>
              </a:avLst>
            </a:prstGeom>
            <a:solidFill>
              <a:srgbClr val="7D9CA3">
                <a:alpha val="28000"/>
              </a:srgbClr>
            </a:solidFill>
            <a:ln w="19050">
              <a:solidFill>
                <a:srgbClr val="57767B">
                  <a:alpha val="50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419" tIns="35711" rIns="71419" bIns="35711"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" name="组合 32"/>
            <p:cNvGrpSpPr>
              <a:grpSpLocks/>
            </p:cNvGrpSpPr>
            <p:nvPr/>
          </p:nvGrpSpPr>
          <p:grpSpPr bwMode="auto">
            <a:xfrm>
              <a:off x="4259086" y="2335237"/>
              <a:ext cx="321220" cy="415479"/>
              <a:chOff x="7215206" y="3357562"/>
              <a:chExt cx="345065" cy="446384"/>
            </a:xfrm>
          </p:grpSpPr>
          <p:pic>
            <p:nvPicPr>
              <p:cNvPr id="8225" name="Picture 5" descr="G:\Company\界面制作&amp;配图\冰之眼IPS部署图-元件\服务器2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215206" y="3357562"/>
                <a:ext cx="201543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26" name="Picture 5" descr="G:\Company\界面制作&amp;配图\冰之眼IPS部署图-元件\服务器2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358728" y="3446756"/>
                <a:ext cx="201543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212" name="TextBox 166"/>
            <p:cNvSpPr txBox="1">
              <a:spLocks noChangeArrowheads="1"/>
            </p:cNvSpPr>
            <p:nvPr/>
          </p:nvSpPr>
          <p:spPr bwMode="auto">
            <a:xfrm rot="1905299">
              <a:off x="3465340" y="2931833"/>
              <a:ext cx="814833" cy="17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1419" tIns="35711" rIns="71419" bIns="35711">
              <a:spAutoFit/>
            </a:bodyPr>
            <a:lstStyle/>
            <a:p>
              <a:pPr algn="ctr"/>
              <a:r>
                <a:rPr lang="en-US" altLang="zh-CN" sz="667" dirty="0"/>
                <a:t>WEB</a:t>
              </a:r>
              <a:r>
                <a:rPr lang="zh-CN" altLang="en-US" sz="667" dirty="0"/>
                <a:t>服务器</a:t>
              </a:r>
            </a:p>
          </p:txBody>
        </p:sp>
        <p:sp>
          <p:nvSpPr>
            <p:cNvPr id="8213" name="TextBox 183"/>
            <p:cNvSpPr txBox="1">
              <a:spLocks noChangeArrowheads="1"/>
            </p:cNvSpPr>
            <p:nvPr/>
          </p:nvSpPr>
          <p:spPr bwMode="auto">
            <a:xfrm rot="1905299">
              <a:off x="4079251" y="3545750"/>
              <a:ext cx="814834" cy="17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1419" tIns="35711" rIns="71419" bIns="35711">
              <a:spAutoFit/>
            </a:bodyPr>
            <a:lstStyle/>
            <a:p>
              <a:pPr algn="ctr"/>
              <a:r>
                <a:rPr lang="zh-CN" altLang="en-US" sz="667" dirty="0"/>
                <a:t>网银服务器</a:t>
              </a:r>
            </a:p>
          </p:txBody>
        </p:sp>
        <p:sp>
          <p:nvSpPr>
            <p:cNvPr id="8214" name="TextBox 184"/>
            <p:cNvSpPr txBox="1">
              <a:spLocks noChangeArrowheads="1"/>
            </p:cNvSpPr>
            <p:nvPr/>
          </p:nvSpPr>
          <p:spPr bwMode="auto">
            <a:xfrm rot="1905299">
              <a:off x="4525736" y="3210888"/>
              <a:ext cx="814834" cy="17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1419" tIns="35711" rIns="71419" bIns="35711">
              <a:spAutoFit/>
            </a:bodyPr>
            <a:lstStyle/>
            <a:p>
              <a:pPr algn="ctr"/>
              <a:r>
                <a:rPr lang="zh-CN" altLang="en-US" sz="667" dirty="0"/>
                <a:t>网银服务器</a:t>
              </a:r>
            </a:p>
          </p:txBody>
        </p:sp>
        <p:grpSp>
          <p:nvGrpSpPr>
            <p:cNvPr id="8" name="组合 32"/>
            <p:cNvGrpSpPr>
              <a:grpSpLocks/>
            </p:cNvGrpSpPr>
            <p:nvPr/>
          </p:nvGrpSpPr>
          <p:grpSpPr bwMode="auto">
            <a:xfrm>
              <a:off x="3812601" y="2614284"/>
              <a:ext cx="321220" cy="415478"/>
              <a:chOff x="7215206" y="3357562"/>
              <a:chExt cx="345065" cy="446384"/>
            </a:xfrm>
          </p:grpSpPr>
          <p:pic>
            <p:nvPicPr>
              <p:cNvPr id="8223" name="Picture 5" descr="G:\Company\界面制作&amp;配图\冰之眼IPS部署图-元件\服务器2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215206" y="3357562"/>
                <a:ext cx="201543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24" name="Picture 5" descr="G:\Company\界面制作&amp;配图\冰之眼IPS部署图-元件\服务器2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358728" y="3446756"/>
                <a:ext cx="201543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216" name="TextBox 197"/>
            <p:cNvSpPr txBox="1">
              <a:spLocks noChangeArrowheads="1"/>
            </p:cNvSpPr>
            <p:nvPr/>
          </p:nvSpPr>
          <p:spPr bwMode="auto">
            <a:xfrm rot="1905299">
              <a:off x="3856011" y="2652780"/>
              <a:ext cx="814834" cy="17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1419" tIns="35711" rIns="71419" bIns="35711">
              <a:spAutoFit/>
            </a:bodyPr>
            <a:lstStyle/>
            <a:p>
              <a:pPr algn="ctr"/>
              <a:r>
                <a:rPr lang="zh-CN" altLang="en-US" sz="667" dirty="0"/>
                <a:t>数据库服务器</a:t>
              </a:r>
            </a:p>
          </p:txBody>
        </p:sp>
        <p:pic>
          <p:nvPicPr>
            <p:cNvPr id="8217" name="Picture 2" descr="G:\Company\界面制作&amp;配图\冰之眼IPS部署图-元件\firewall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59298" y="2103316"/>
              <a:ext cx="556865" cy="661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0" name="曲线连接符 49"/>
            <p:cNvCxnSpPr/>
            <p:nvPr/>
          </p:nvCxnSpPr>
          <p:spPr>
            <a:xfrm flipV="1">
              <a:off x="1921760" y="2921453"/>
              <a:ext cx="2902148" cy="1506885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F0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曲线连接符 53"/>
            <p:cNvCxnSpPr/>
            <p:nvPr/>
          </p:nvCxnSpPr>
          <p:spPr>
            <a:xfrm rot="10800000" flipV="1">
              <a:off x="2199965" y="3220242"/>
              <a:ext cx="2902148" cy="1508125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7030A0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7" name="Content Placeholder 2"/>
          <p:cNvSpPr txBox="1">
            <a:spLocks/>
          </p:cNvSpPr>
          <p:nvPr/>
        </p:nvSpPr>
        <p:spPr>
          <a:xfrm>
            <a:off x="408046" y="2177897"/>
            <a:ext cx="2697955" cy="2498149"/>
          </a:xfrm>
          <a:prstGeom prst="rect">
            <a:avLst/>
          </a:prstGeom>
          <a:noFill/>
        </p:spPr>
        <p:txBody>
          <a:bodyPr lIns="57168" tIns="28584" rIns="57168" bIns="28584">
            <a:noAutofit/>
          </a:bodyPr>
          <a:lstStyle>
            <a:lvl1pPr marL="489833" indent="-489833" algn="l" defTabSz="653110" rtl="0" eaLnBrk="1" latinLnBrk="0" hangingPunct="1">
              <a:spcBef>
                <a:spcPct val="20000"/>
              </a:spcBef>
              <a:buClr>
                <a:srgbClr val="0872BB"/>
              </a:buClr>
              <a:buFont typeface="Arial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35 Light"/>
                <a:ea typeface="+mn-ea"/>
                <a:cs typeface="Arial"/>
              </a:defRPr>
            </a:lvl1pPr>
            <a:lvl2pPr marL="1061304" indent="-408194" algn="l" defTabSz="653110" rtl="0" eaLnBrk="1" latinLnBrk="0" hangingPunct="1">
              <a:spcBef>
                <a:spcPct val="20000"/>
              </a:spcBef>
              <a:buClr>
                <a:srgbClr val="0872BB"/>
              </a:buClr>
              <a:buFont typeface="Arial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35 Light"/>
                <a:ea typeface="+mn-ea"/>
                <a:cs typeface="Arial"/>
              </a:defRPr>
            </a:lvl2pPr>
            <a:lvl3pPr marL="1632776" indent="-326555" algn="l" defTabSz="653110" rtl="0" eaLnBrk="1" latinLnBrk="0" hangingPunct="1">
              <a:spcBef>
                <a:spcPct val="20000"/>
              </a:spcBef>
              <a:buClr>
                <a:srgbClr val="0872BB"/>
              </a:buClr>
              <a:buFont typeface="Arial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35 Light"/>
                <a:ea typeface="+mn-ea"/>
                <a:cs typeface="Arial"/>
              </a:defRPr>
            </a:lvl3pPr>
            <a:lvl4pPr marL="2285886" indent="-326555" algn="l" defTabSz="653110" rtl="0" eaLnBrk="1" latinLnBrk="0" hangingPunct="1">
              <a:spcBef>
                <a:spcPct val="20000"/>
              </a:spcBef>
              <a:buClr>
                <a:srgbClr val="0872BB"/>
              </a:buClr>
              <a:buFont typeface="Arial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35 Light"/>
                <a:ea typeface="+mn-ea"/>
                <a:cs typeface="Arial"/>
              </a:defRPr>
            </a:lvl4pPr>
            <a:lvl5pPr marL="2938996" indent="-326555" algn="l" defTabSz="653110" rtl="0" eaLnBrk="1" latinLnBrk="0" hangingPunct="1">
              <a:spcBef>
                <a:spcPct val="20000"/>
              </a:spcBef>
              <a:buClr>
                <a:srgbClr val="0872BB"/>
              </a:buClr>
              <a:buFont typeface="Arial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venir LT 35 Light"/>
                <a:ea typeface="+mn-ea"/>
                <a:cs typeface="Arial"/>
              </a:defRPr>
            </a:lvl5pPr>
            <a:lvl6pPr marL="3592106" indent="-326555" algn="l" defTabSz="653110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653110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653110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653110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taOT-Norm"/>
              </a:rPr>
              <a:t>可以采集的网络数据类型：</a:t>
            </a:r>
            <a:endParaRPr 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taOT-Norm"/>
            </a:endParaRPr>
          </a:p>
          <a:p>
            <a:pPr marL="285750" lvl="1" indent="-166688">
              <a:buClr>
                <a:schemeClr val="tx1"/>
              </a:buClr>
              <a:tabLst>
                <a:tab pos="285750" algn="l"/>
              </a:tabLst>
            </a:pPr>
            <a:r>
              <a:rPr lang="zh-CN" altLang="en-US" sz="12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taOT-Norm"/>
              </a:rPr>
              <a:t>互联网流量信息</a:t>
            </a:r>
            <a:endParaRPr lang="en-US" altLang="zh-CN" sz="12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taOT-Norm"/>
            </a:endParaRPr>
          </a:p>
          <a:p>
            <a:pPr marL="285750" lvl="1" indent="-166688">
              <a:buClr>
                <a:schemeClr val="tx1"/>
              </a:buClr>
              <a:tabLst>
                <a:tab pos="285750" algn="l"/>
              </a:tabLst>
            </a:pPr>
            <a:r>
              <a:rPr lang="zh-CN" altLang="en-US" sz="12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taOT-Norm"/>
              </a:rPr>
              <a:t>网银系统实时流量</a:t>
            </a:r>
            <a:endParaRPr lang="en-US" altLang="zh-CN" sz="12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taOT-Norm"/>
            </a:endParaRPr>
          </a:p>
          <a:p>
            <a:pPr marL="285750" lvl="1" indent="-166688">
              <a:buClr>
                <a:schemeClr val="tx1"/>
              </a:buClr>
              <a:tabLst>
                <a:tab pos="285750" algn="l"/>
              </a:tabLst>
            </a:pPr>
            <a:r>
              <a:rPr lang="zh-CN" altLang="en-US" sz="12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taOT-Norm"/>
              </a:rPr>
              <a:t>终端</a:t>
            </a:r>
            <a:r>
              <a:rPr lang="en-US" altLang="zh-CN" sz="12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taOT-Norm"/>
              </a:rPr>
              <a:t>IP</a:t>
            </a:r>
            <a:endParaRPr lang="en-US" altLang="zh-CN" sz="12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taOT-Norm"/>
            </a:endParaRPr>
          </a:p>
          <a:p>
            <a:pPr marL="285750" lvl="1" indent="-166688">
              <a:buClr>
                <a:schemeClr val="tx1"/>
              </a:buClr>
              <a:tabLst>
                <a:tab pos="285750" algn="l"/>
              </a:tabLst>
            </a:pPr>
            <a:r>
              <a:rPr lang="zh-CN" altLang="en-US" sz="12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taOT-Norm"/>
              </a:rPr>
              <a:t>网站访问情况</a:t>
            </a:r>
            <a:endParaRPr lang="en-US" altLang="zh-CN" sz="12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taOT-Norm"/>
            </a:endParaRPr>
          </a:p>
          <a:p>
            <a:pPr marL="285750" lvl="1" indent="-166688">
              <a:buClr>
                <a:schemeClr val="tx1"/>
              </a:buClr>
              <a:tabLst>
                <a:tab pos="285750" algn="l"/>
              </a:tabLst>
            </a:pPr>
            <a:r>
              <a:rPr lang="zh-CN" altLang="en-US" sz="12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taOT-Norm"/>
              </a:rPr>
              <a:t>邮件</a:t>
            </a:r>
            <a:endParaRPr lang="en-US" altLang="zh-CN" sz="12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taOT-Norm"/>
            </a:endParaRPr>
          </a:p>
          <a:p>
            <a:pPr marL="285750" lvl="1" indent="-166688">
              <a:buClr>
                <a:schemeClr val="tx1"/>
              </a:buClr>
              <a:tabLst>
                <a:tab pos="285750" algn="l"/>
              </a:tabLst>
            </a:pPr>
            <a:r>
              <a:rPr lang="zh-CN" altLang="en-US" sz="12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taOT-Norm"/>
              </a:rPr>
              <a:t>社工数据</a:t>
            </a:r>
            <a:endParaRPr lang="en-US" altLang="zh-CN" sz="12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taOT-Norm"/>
            </a:endParaRPr>
          </a:p>
          <a:p>
            <a:pPr marL="285750" lvl="1" indent="-166688">
              <a:buClr>
                <a:schemeClr val="tx1"/>
              </a:buClr>
              <a:tabLst>
                <a:tab pos="285750" algn="l"/>
              </a:tabLst>
            </a:pPr>
            <a:r>
              <a:rPr lang="zh-CN" altLang="en-US" sz="12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taOT-Norm"/>
              </a:rPr>
              <a:t>漏洞信息</a:t>
            </a:r>
            <a:endParaRPr lang="en-US" altLang="zh-CN" sz="12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taOT-Norm"/>
            </a:endParaRPr>
          </a:p>
          <a:p>
            <a:pPr marL="285750" lvl="1" indent="-166688">
              <a:buClr>
                <a:schemeClr val="tx1"/>
              </a:buClr>
              <a:tabLst>
                <a:tab pos="285750" algn="l"/>
              </a:tabLst>
            </a:pPr>
            <a:r>
              <a:rPr lang="en-US" sz="12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taOT-Norm"/>
              </a:rPr>
              <a:t>……</a:t>
            </a:r>
            <a:endParaRPr lang="en-US" sz="12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taOT-Norm"/>
            </a:endParaRPr>
          </a:p>
        </p:txBody>
      </p:sp>
      <p:grpSp>
        <p:nvGrpSpPr>
          <p:cNvPr id="145" name="组合 144"/>
          <p:cNvGrpSpPr/>
          <p:nvPr/>
        </p:nvGrpSpPr>
        <p:grpSpPr>
          <a:xfrm>
            <a:off x="3362036" y="3098817"/>
            <a:ext cx="1127696" cy="2690908"/>
            <a:chOff x="3179927" y="2887664"/>
            <a:chExt cx="1127696" cy="2690908"/>
          </a:xfrm>
        </p:grpSpPr>
        <p:grpSp>
          <p:nvGrpSpPr>
            <p:cNvPr id="134" name="Group 195"/>
            <p:cNvGrpSpPr/>
            <p:nvPr/>
          </p:nvGrpSpPr>
          <p:grpSpPr>
            <a:xfrm>
              <a:off x="3371994" y="4256885"/>
              <a:ext cx="877303" cy="764386"/>
              <a:chOff x="-498766" y="964196"/>
              <a:chExt cx="4667004" cy="3226807"/>
            </a:xfrm>
          </p:grpSpPr>
          <p:pic>
            <p:nvPicPr>
              <p:cNvPr id="135" name="Picture 132" descr="Unified Dashboard w drop down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18170" y="1219200"/>
                <a:ext cx="3463181" cy="23899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136" name="Picture 2" descr="W:\Inprogress\RSA MASTER\RSA_UK_Zurich_Summit_Series\laptop_flat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-498766" y="964196"/>
                <a:ext cx="4667004" cy="3226807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40" name="直接箭头连接符 139"/>
            <p:cNvCxnSpPr>
              <a:endCxn id="136" idx="0"/>
            </p:cNvCxnSpPr>
            <p:nvPr/>
          </p:nvCxnSpPr>
          <p:spPr>
            <a:xfrm>
              <a:off x="3664771" y="3157721"/>
              <a:ext cx="145875" cy="1099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endCxn id="136" idx="0"/>
            </p:cNvCxnSpPr>
            <p:nvPr/>
          </p:nvCxnSpPr>
          <p:spPr>
            <a:xfrm>
              <a:off x="3179927" y="2887664"/>
              <a:ext cx="630719" cy="1369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3199627" y="5116907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基于网络数据</a:t>
              </a:r>
              <a:endPara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的安全分析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5" name="TextBox 138"/>
          <p:cNvSpPr txBox="1">
            <a:spLocks noChangeArrowheads="1"/>
          </p:cNvSpPr>
          <p:nvPr/>
        </p:nvSpPr>
        <p:spPr bwMode="auto">
          <a:xfrm rot="2318459">
            <a:off x="717505" y="4888388"/>
            <a:ext cx="92835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网络用户</a:t>
            </a:r>
            <a:endParaRPr lang="zh-CN" altLang="en-US" sz="1200" b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6" name="组合 145"/>
          <p:cNvGrpSpPr/>
          <p:nvPr/>
        </p:nvGrpSpPr>
        <p:grpSpPr>
          <a:xfrm>
            <a:off x="4435774" y="2970431"/>
            <a:ext cx="4159143" cy="3176227"/>
            <a:chOff x="4298576" y="2859204"/>
            <a:chExt cx="4328500" cy="3305597"/>
          </a:xfrm>
        </p:grpSpPr>
        <p:sp>
          <p:nvSpPr>
            <p:cNvPr id="139" name="左大括号 138"/>
            <p:cNvSpPr/>
            <p:nvPr/>
          </p:nvSpPr>
          <p:spPr>
            <a:xfrm>
              <a:off x="4728604" y="3008375"/>
              <a:ext cx="316597" cy="3005821"/>
            </a:xfrm>
            <a:prstGeom prst="leftBrace">
              <a:avLst>
                <a:gd name="adj1" fmla="val 74521"/>
                <a:gd name="adj2" fmla="val 49683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892585" y="2859204"/>
              <a:ext cx="3734491" cy="3305597"/>
            </a:xfrm>
            <a:prstGeom prst="rect">
              <a:avLst/>
            </a:prstGeom>
          </p:spPr>
        </p:pic>
        <p:sp>
          <p:nvSpPr>
            <p:cNvPr id="166" name="右箭头 165"/>
            <p:cNvSpPr/>
            <p:nvPr/>
          </p:nvSpPr>
          <p:spPr>
            <a:xfrm>
              <a:off x="4298576" y="4354483"/>
              <a:ext cx="404712" cy="322487"/>
            </a:xfrm>
            <a:prstGeom prst="right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0" name="标题 4"/>
          <p:cNvSpPr txBox="1">
            <a:spLocks/>
          </p:cNvSpPr>
          <p:nvPr/>
        </p:nvSpPr>
        <p:spPr>
          <a:xfrm>
            <a:off x="482685" y="631177"/>
            <a:ext cx="7704855" cy="4715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3.1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、利用网络数据进行安全审计的原理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764957" y="1252812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从内外部网络中采集各类数据，对数据进行处理后建立数据模型，根据各类模型中用户网络操作行为进行业务风险识别，得出审计发现。</a:t>
            </a:r>
            <a:endParaRPr lang="en-US" altLang="zh-CN" b="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29322" y="564357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929322" y="492919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57884" y="407194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00760" y="3286124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32576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矩形 180"/>
          <p:cNvSpPr/>
          <p:nvPr/>
        </p:nvSpPr>
        <p:spPr>
          <a:xfrm>
            <a:off x="647564" y="1428007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南京银行</a:t>
            </a:r>
            <a:r>
              <a:rPr lang="en-US" altLang="zh-CN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2015</a:t>
            </a:r>
            <a:r>
              <a:rPr lang="zh-CN" altLang="en-US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年在对电子银行业务进行审计时，试点部署了</a:t>
            </a:r>
            <a:r>
              <a:rPr lang="en-US" altLang="zh-CN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WTD</a:t>
            </a:r>
            <a:r>
              <a:rPr lang="zh-CN" altLang="en-US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在线威胁分析系统，借鉴大数据思维中的寻找“异常”和“相关性”思维，从网上交易相关网络区域采集各类网络数据，尝试发现与电子银行交易相关的业务风险。</a:t>
            </a:r>
            <a:endParaRPr lang="en-US" altLang="zh-CN" b="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495980" y="5592509"/>
            <a:ext cx="6152039" cy="839280"/>
            <a:chOff x="1017125" y="5498379"/>
            <a:chExt cx="6152039" cy="839280"/>
          </a:xfrm>
        </p:grpSpPr>
        <p:cxnSp>
          <p:nvCxnSpPr>
            <p:cNvPr id="79" name="Straight Connector 23"/>
            <p:cNvCxnSpPr/>
            <p:nvPr/>
          </p:nvCxnSpPr>
          <p:spPr>
            <a:xfrm>
              <a:off x="2596536" y="5901058"/>
              <a:ext cx="646831" cy="1409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1"/>
            <p:cNvGrpSpPr>
              <a:grpSpLocks noChangeAspect="1"/>
            </p:cNvGrpSpPr>
            <p:nvPr/>
          </p:nvGrpSpPr>
          <p:grpSpPr>
            <a:xfrm>
              <a:off x="2233002" y="5696726"/>
              <a:ext cx="548642" cy="411480"/>
              <a:chOff x="4622632" y="5478249"/>
              <a:chExt cx="476634" cy="476632"/>
            </a:xfrm>
          </p:grpSpPr>
          <p:sp>
            <p:nvSpPr>
              <p:cNvPr id="81" name="Oval 14"/>
              <p:cNvSpPr>
                <a:spLocks noChangeAspect="1"/>
              </p:cNvSpPr>
              <p:nvPr/>
            </p:nvSpPr>
            <p:spPr>
              <a:xfrm>
                <a:off x="4622632" y="5478249"/>
                <a:ext cx="476634" cy="476632"/>
              </a:xfrm>
              <a:prstGeom prst="ellipse">
                <a:avLst/>
              </a:prstGeom>
              <a:gradFill>
                <a:gsLst>
                  <a:gs pos="0">
                    <a:srgbClr val="008000"/>
                  </a:gs>
                  <a:gs pos="100000">
                    <a:schemeClr val="tx1"/>
                  </a:gs>
                </a:gsLst>
                <a:lin ang="3180000" scaled="0"/>
              </a:gradFill>
              <a:ln w="2540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2" name="Picture 15" descr="shield.png"/>
              <p:cNvPicPr>
                <a:picLocks noChangeAspect="1"/>
              </p:cNvPicPr>
              <p:nvPr/>
            </p:nvPicPr>
            <p:blipFill>
              <a:blip r:embed="rId3">
                <a:lum bright="100000" contrast="-70000"/>
              </a:blip>
              <a:stretch>
                <a:fillRect/>
              </a:stretch>
            </p:blipFill>
            <p:spPr>
              <a:xfrm>
                <a:off x="4694439" y="5563290"/>
                <a:ext cx="333021" cy="340418"/>
              </a:xfrm>
              <a:prstGeom prst="rect">
                <a:avLst/>
              </a:prstGeom>
              <a:effectLst>
                <a:outerShdw blurRad="165100" dir="2700000">
                  <a:srgbClr val="000000">
                    <a:alpha val="43000"/>
                  </a:srgbClr>
                </a:outerShdw>
              </a:effectLst>
            </p:spPr>
          </p:pic>
        </p:grpSp>
        <p:cxnSp>
          <p:nvCxnSpPr>
            <p:cNvPr id="83" name="Straight Connector 19"/>
            <p:cNvCxnSpPr/>
            <p:nvPr/>
          </p:nvCxnSpPr>
          <p:spPr>
            <a:xfrm>
              <a:off x="1603269" y="5908347"/>
              <a:ext cx="627671" cy="4635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27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9866" y="5607453"/>
              <a:ext cx="391796" cy="396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31" descr="database-48x48x32b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5764" y="5696726"/>
              <a:ext cx="5334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7" name="Straight Connector 25"/>
            <p:cNvCxnSpPr/>
            <p:nvPr/>
          </p:nvCxnSpPr>
          <p:spPr>
            <a:xfrm>
              <a:off x="5802425" y="5901060"/>
              <a:ext cx="700330" cy="39905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38"/>
            <p:cNvGrpSpPr>
              <a:grpSpLocks noChangeAspect="1"/>
            </p:cNvGrpSpPr>
            <p:nvPr/>
          </p:nvGrpSpPr>
          <p:grpSpPr>
            <a:xfrm>
              <a:off x="1017125" y="5707243"/>
              <a:ext cx="548640" cy="411480"/>
              <a:chOff x="5774642" y="806338"/>
              <a:chExt cx="462267" cy="462267"/>
            </a:xfrm>
          </p:grpSpPr>
          <p:sp>
            <p:nvSpPr>
              <p:cNvPr id="89" name="Oval 39"/>
              <p:cNvSpPr/>
              <p:nvPr/>
            </p:nvSpPr>
            <p:spPr>
              <a:xfrm>
                <a:off x="5774642" y="806338"/>
                <a:ext cx="462267" cy="462267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/>
                  </a:gs>
                  <a:gs pos="100000">
                    <a:srgbClr val="800000"/>
                  </a:gs>
                </a:gsLst>
                <a:lin ang="0" scaled="1"/>
                <a:tileRect/>
              </a:gradFill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000000"/>
                    </a:solidFill>
                  </a:ln>
                </a:endParaRPr>
              </a:p>
            </p:txBody>
          </p:sp>
          <p:sp>
            <p:nvSpPr>
              <p:cNvPr id="90" name="Freeform 20"/>
              <p:cNvSpPr>
                <a:spLocks noEditPoints="1"/>
              </p:cNvSpPr>
              <p:nvPr/>
            </p:nvSpPr>
            <p:spPr bwMode="auto">
              <a:xfrm>
                <a:off x="5827102" y="881021"/>
                <a:ext cx="357347" cy="312900"/>
              </a:xfrm>
              <a:custGeom>
                <a:avLst/>
                <a:gdLst/>
                <a:ahLst/>
                <a:cxnLst>
                  <a:cxn ang="0">
                    <a:pos x="139" y="218"/>
                  </a:cxn>
                  <a:cxn ang="0">
                    <a:pos x="185" y="230"/>
                  </a:cxn>
                  <a:cxn ang="0">
                    <a:pos x="189" y="232"/>
                  </a:cxn>
                  <a:cxn ang="0">
                    <a:pos x="216" y="256"/>
                  </a:cxn>
                  <a:cxn ang="0">
                    <a:pos x="223" y="251"/>
                  </a:cxn>
                  <a:cxn ang="0">
                    <a:pos x="221" y="240"/>
                  </a:cxn>
                  <a:cxn ang="0">
                    <a:pos x="248" y="207"/>
                  </a:cxn>
                  <a:cxn ang="0">
                    <a:pos x="248" y="199"/>
                  </a:cxn>
                  <a:cxn ang="0">
                    <a:pos x="241" y="12"/>
                  </a:cxn>
                  <a:cxn ang="0">
                    <a:pos x="241" y="0"/>
                  </a:cxn>
                  <a:cxn ang="0">
                    <a:pos x="136" y="173"/>
                  </a:cxn>
                  <a:cxn ang="0">
                    <a:pos x="38" y="355"/>
                  </a:cxn>
                  <a:cxn ang="0">
                    <a:pos x="52" y="347"/>
                  </a:cxn>
                  <a:cxn ang="0">
                    <a:pos x="139" y="218"/>
                  </a:cxn>
                  <a:cxn ang="0">
                    <a:pos x="188" y="149"/>
                  </a:cxn>
                  <a:cxn ang="0">
                    <a:pos x="318" y="148"/>
                  </a:cxn>
                  <a:cxn ang="0">
                    <a:pos x="329" y="128"/>
                  </a:cxn>
                  <a:cxn ang="0">
                    <a:pos x="180" y="128"/>
                  </a:cxn>
                  <a:cxn ang="0">
                    <a:pos x="188" y="149"/>
                  </a:cxn>
                  <a:cxn ang="0">
                    <a:pos x="122" y="235"/>
                  </a:cxn>
                  <a:cxn ang="0">
                    <a:pos x="201" y="362"/>
                  </a:cxn>
                  <a:cxn ang="0">
                    <a:pos x="213" y="342"/>
                  </a:cxn>
                  <a:cxn ang="0">
                    <a:pos x="142" y="233"/>
                  </a:cxn>
                  <a:cxn ang="0">
                    <a:pos x="122" y="235"/>
                  </a:cxn>
                  <a:cxn ang="0">
                    <a:pos x="274" y="319"/>
                  </a:cxn>
                  <a:cxn ang="0">
                    <a:pos x="286" y="268"/>
                  </a:cxn>
                  <a:cxn ang="0">
                    <a:pos x="277" y="263"/>
                  </a:cxn>
                  <a:cxn ang="0">
                    <a:pos x="254" y="272"/>
                  </a:cxn>
                  <a:cxn ang="0">
                    <a:pos x="229" y="261"/>
                  </a:cxn>
                  <a:cxn ang="0">
                    <a:pos x="222" y="266"/>
                  </a:cxn>
                  <a:cxn ang="0">
                    <a:pos x="232" y="319"/>
                  </a:cxn>
                  <a:cxn ang="0">
                    <a:pos x="139" y="406"/>
                  </a:cxn>
                  <a:cxn ang="0">
                    <a:pos x="63" y="367"/>
                  </a:cxn>
                  <a:cxn ang="0">
                    <a:pos x="50" y="375"/>
                  </a:cxn>
                  <a:cxn ang="0">
                    <a:pos x="151" y="426"/>
                  </a:cxn>
                  <a:cxn ang="0">
                    <a:pos x="254" y="371"/>
                  </a:cxn>
                  <a:cxn ang="0">
                    <a:pos x="455" y="375"/>
                  </a:cxn>
                  <a:cxn ang="0">
                    <a:pos x="443" y="369"/>
                  </a:cxn>
                  <a:cxn ang="0">
                    <a:pos x="274" y="319"/>
                  </a:cxn>
                  <a:cxn ang="0">
                    <a:pos x="369" y="173"/>
                  </a:cxn>
                  <a:cxn ang="0">
                    <a:pos x="266" y="0"/>
                  </a:cxn>
                  <a:cxn ang="0">
                    <a:pos x="266" y="12"/>
                  </a:cxn>
                  <a:cxn ang="0">
                    <a:pos x="260" y="199"/>
                  </a:cxn>
                  <a:cxn ang="0">
                    <a:pos x="260" y="207"/>
                  </a:cxn>
                  <a:cxn ang="0">
                    <a:pos x="287" y="240"/>
                  </a:cxn>
                  <a:cxn ang="0">
                    <a:pos x="285" y="252"/>
                  </a:cxn>
                  <a:cxn ang="0">
                    <a:pos x="292" y="256"/>
                  </a:cxn>
                  <a:cxn ang="0">
                    <a:pos x="369" y="217"/>
                  </a:cxn>
                  <a:cxn ang="0">
                    <a:pos x="455" y="347"/>
                  </a:cxn>
                  <a:cxn ang="0">
                    <a:pos x="469" y="355"/>
                  </a:cxn>
                  <a:cxn ang="0">
                    <a:pos x="369" y="173"/>
                  </a:cxn>
                  <a:cxn ang="0">
                    <a:pos x="297" y="342"/>
                  </a:cxn>
                  <a:cxn ang="0">
                    <a:pos x="307" y="362"/>
                  </a:cxn>
                  <a:cxn ang="0">
                    <a:pos x="388" y="234"/>
                  </a:cxn>
                  <a:cxn ang="0">
                    <a:pos x="366" y="232"/>
                  </a:cxn>
                  <a:cxn ang="0">
                    <a:pos x="297" y="342"/>
                  </a:cxn>
                </a:cxnLst>
                <a:rect l="0" t="0" r="r" b="b"/>
                <a:pathLst>
                  <a:path w="507" h="444">
                    <a:moveTo>
                      <a:pt x="139" y="218"/>
                    </a:moveTo>
                    <a:cubicBezTo>
                      <a:pt x="155" y="218"/>
                      <a:pt x="171" y="222"/>
                      <a:pt x="185" y="230"/>
                    </a:cubicBezTo>
                    <a:cubicBezTo>
                      <a:pt x="187" y="232"/>
                      <a:pt x="189" y="232"/>
                      <a:pt x="189" y="232"/>
                    </a:cubicBezTo>
                    <a:cubicBezTo>
                      <a:pt x="201" y="240"/>
                      <a:pt x="209" y="248"/>
                      <a:pt x="216" y="256"/>
                    </a:cubicBezTo>
                    <a:cubicBezTo>
                      <a:pt x="223" y="251"/>
                      <a:pt x="223" y="251"/>
                      <a:pt x="223" y="251"/>
                    </a:cubicBezTo>
                    <a:cubicBezTo>
                      <a:pt x="222" y="247"/>
                      <a:pt x="221" y="243"/>
                      <a:pt x="221" y="240"/>
                    </a:cubicBezTo>
                    <a:cubicBezTo>
                      <a:pt x="221" y="224"/>
                      <a:pt x="233" y="210"/>
                      <a:pt x="248" y="207"/>
                    </a:cubicBezTo>
                    <a:cubicBezTo>
                      <a:pt x="248" y="199"/>
                      <a:pt x="248" y="199"/>
                      <a:pt x="248" y="199"/>
                    </a:cubicBezTo>
                    <a:cubicBezTo>
                      <a:pt x="136" y="190"/>
                      <a:pt x="128" y="22"/>
                      <a:pt x="241" y="12"/>
                    </a:cubicBezTo>
                    <a:cubicBezTo>
                      <a:pt x="241" y="0"/>
                      <a:pt x="241" y="0"/>
                      <a:pt x="241" y="0"/>
                    </a:cubicBezTo>
                    <a:cubicBezTo>
                      <a:pt x="156" y="6"/>
                      <a:pt x="104" y="98"/>
                      <a:pt x="136" y="173"/>
                    </a:cubicBezTo>
                    <a:cubicBezTo>
                      <a:pt x="46" y="182"/>
                      <a:pt x="0" y="278"/>
                      <a:pt x="38" y="355"/>
                    </a:cubicBezTo>
                    <a:cubicBezTo>
                      <a:pt x="52" y="347"/>
                      <a:pt x="52" y="347"/>
                      <a:pt x="52" y="347"/>
                    </a:cubicBezTo>
                    <a:cubicBezTo>
                      <a:pt x="18" y="290"/>
                      <a:pt x="77" y="218"/>
                      <a:pt x="139" y="218"/>
                    </a:cubicBezTo>
                    <a:close/>
                    <a:moveTo>
                      <a:pt x="188" y="149"/>
                    </a:moveTo>
                    <a:cubicBezTo>
                      <a:pt x="227" y="118"/>
                      <a:pt x="280" y="118"/>
                      <a:pt x="318" y="148"/>
                    </a:cubicBezTo>
                    <a:cubicBezTo>
                      <a:pt x="323" y="142"/>
                      <a:pt x="327" y="136"/>
                      <a:pt x="329" y="128"/>
                    </a:cubicBezTo>
                    <a:cubicBezTo>
                      <a:pt x="283" y="96"/>
                      <a:pt x="225" y="96"/>
                      <a:pt x="180" y="128"/>
                    </a:cubicBezTo>
                    <a:cubicBezTo>
                      <a:pt x="182" y="139"/>
                      <a:pt x="184" y="143"/>
                      <a:pt x="188" y="149"/>
                    </a:cubicBezTo>
                    <a:close/>
                    <a:moveTo>
                      <a:pt x="122" y="235"/>
                    </a:moveTo>
                    <a:cubicBezTo>
                      <a:pt x="120" y="289"/>
                      <a:pt x="150" y="340"/>
                      <a:pt x="201" y="362"/>
                    </a:cubicBezTo>
                    <a:cubicBezTo>
                      <a:pt x="205" y="356"/>
                      <a:pt x="209" y="350"/>
                      <a:pt x="213" y="342"/>
                    </a:cubicBezTo>
                    <a:cubicBezTo>
                      <a:pt x="168" y="324"/>
                      <a:pt x="140" y="279"/>
                      <a:pt x="142" y="233"/>
                    </a:cubicBezTo>
                    <a:cubicBezTo>
                      <a:pt x="136" y="233"/>
                      <a:pt x="128" y="233"/>
                      <a:pt x="122" y="235"/>
                    </a:cubicBezTo>
                    <a:close/>
                    <a:moveTo>
                      <a:pt x="274" y="319"/>
                    </a:moveTo>
                    <a:cubicBezTo>
                      <a:pt x="273" y="296"/>
                      <a:pt x="274" y="288"/>
                      <a:pt x="286" y="268"/>
                    </a:cubicBezTo>
                    <a:cubicBezTo>
                      <a:pt x="277" y="263"/>
                      <a:pt x="277" y="263"/>
                      <a:pt x="277" y="263"/>
                    </a:cubicBezTo>
                    <a:cubicBezTo>
                      <a:pt x="271" y="269"/>
                      <a:pt x="263" y="272"/>
                      <a:pt x="254" y="272"/>
                    </a:cubicBezTo>
                    <a:cubicBezTo>
                      <a:pt x="244" y="272"/>
                      <a:pt x="235" y="268"/>
                      <a:pt x="229" y="261"/>
                    </a:cubicBezTo>
                    <a:cubicBezTo>
                      <a:pt x="222" y="266"/>
                      <a:pt x="222" y="266"/>
                      <a:pt x="222" y="266"/>
                    </a:cubicBezTo>
                    <a:cubicBezTo>
                      <a:pt x="230" y="282"/>
                      <a:pt x="232" y="299"/>
                      <a:pt x="232" y="319"/>
                    </a:cubicBezTo>
                    <a:cubicBezTo>
                      <a:pt x="230" y="367"/>
                      <a:pt x="187" y="406"/>
                      <a:pt x="139" y="406"/>
                    </a:cubicBezTo>
                    <a:cubicBezTo>
                      <a:pt x="107" y="406"/>
                      <a:pt x="81" y="391"/>
                      <a:pt x="63" y="367"/>
                    </a:cubicBezTo>
                    <a:cubicBezTo>
                      <a:pt x="50" y="375"/>
                      <a:pt x="50" y="375"/>
                      <a:pt x="50" y="375"/>
                    </a:cubicBezTo>
                    <a:cubicBezTo>
                      <a:pt x="73" y="405"/>
                      <a:pt x="111" y="426"/>
                      <a:pt x="151" y="426"/>
                    </a:cubicBezTo>
                    <a:cubicBezTo>
                      <a:pt x="194" y="426"/>
                      <a:pt x="230" y="404"/>
                      <a:pt x="254" y="371"/>
                    </a:cubicBezTo>
                    <a:cubicBezTo>
                      <a:pt x="302" y="441"/>
                      <a:pt x="405" y="444"/>
                      <a:pt x="455" y="375"/>
                    </a:cubicBezTo>
                    <a:cubicBezTo>
                      <a:pt x="443" y="369"/>
                      <a:pt x="443" y="369"/>
                      <a:pt x="443" y="369"/>
                    </a:cubicBezTo>
                    <a:cubicBezTo>
                      <a:pt x="394" y="437"/>
                      <a:pt x="281" y="403"/>
                      <a:pt x="274" y="319"/>
                    </a:cubicBezTo>
                    <a:close/>
                    <a:moveTo>
                      <a:pt x="369" y="173"/>
                    </a:moveTo>
                    <a:cubicBezTo>
                      <a:pt x="402" y="97"/>
                      <a:pt x="351" y="8"/>
                      <a:pt x="266" y="0"/>
                    </a:cubicBezTo>
                    <a:cubicBezTo>
                      <a:pt x="266" y="12"/>
                      <a:pt x="266" y="12"/>
                      <a:pt x="266" y="12"/>
                    </a:cubicBezTo>
                    <a:cubicBezTo>
                      <a:pt x="376" y="26"/>
                      <a:pt x="370" y="190"/>
                      <a:pt x="260" y="199"/>
                    </a:cubicBezTo>
                    <a:cubicBezTo>
                      <a:pt x="260" y="207"/>
                      <a:pt x="260" y="207"/>
                      <a:pt x="260" y="207"/>
                    </a:cubicBezTo>
                    <a:cubicBezTo>
                      <a:pt x="275" y="210"/>
                      <a:pt x="287" y="224"/>
                      <a:pt x="287" y="240"/>
                    </a:cubicBezTo>
                    <a:cubicBezTo>
                      <a:pt x="287" y="244"/>
                      <a:pt x="286" y="248"/>
                      <a:pt x="285" y="252"/>
                    </a:cubicBezTo>
                    <a:cubicBezTo>
                      <a:pt x="292" y="256"/>
                      <a:pt x="292" y="256"/>
                      <a:pt x="292" y="256"/>
                    </a:cubicBezTo>
                    <a:cubicBezTo>
                      <a:pt x="309" y="234"/>
                      <a:pt x="337" y="218"/>
                      <a:pt x="369" y="217"/>
                    </a:cubicBezTo>
                    <a:cubicBezTo>
                      <a:pt x="436" y="217"/>
                      <a:pt x="479" y="288"/>
                      <a:pt x="455" y="347"/>
                    </a:cubicBezTo>
                    <a:cubicBezTo>
                      <a:pt x="469" y="355"/>
                      <a:pt x="469" y="355"/>
                      <a:pt x="469" y="355"/>
                    </a:cubicBezTo>
                    <a:cubicBezTo>
                      <a:pt x="507" y="278"/>
                      <a:pt x="458" y="181"/>
                      <a:pt x="369" y="173"/>
                    </a:cubicBezTo>
                    <a:close/>
                    <a:moveTo>
                      <a:pt x="297" y="342"/>
                    </a:moveTo>
                    <a:cubicBezTo>
                      <a:pt x="301" y="350"/>
                      <a:pt x="303" y="356"/>
                      <a:pt x="307" y="362"/>
                    </a:cubicBezTo>
                    <a:cubicBezTo>
                      <a:pt x="358" y="340"/>
                      <a:pt x="390" y="289"/>
                      <a:pt x="388" y="234"/>
                    </a:cubicBezTo>
                    <a:cubicBezTo>
                      <a:pt x="382" y="232"/>
                      <a:pt x="374" y="232"/>
                      <a:pt x="366" y="232"/>
                    </a:cubicBezTo>
                    <a:cubicBezTo>
                      <a:pt x="370" y="281"/>
                      <a:pt x="341" y="326"/>
                      <a:pt x="297" y="342"/>
                    </a:cubicBezTo>
                    <a:close/>
                  </a:path>
                </a:pathLst>
              </a:custGeom>
              <a:solidFill>
                <a:schemeClr val="bg2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wrap="none" lIns="73005" tIns="36500" rIns="73005" bIns="36500" anchor="ctr"/>
              <a:lstStyle/>
              <a:p>
                <a:pPr algn="l" rtl="0"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latin typeface="Verdana" pitchFamily="34" charset="0"/>
                  <a:cs typeface="Arial" pitchFamily="34" charset="0"/>
                  <a:sym typeface="Arial" charset="0"/>
                </a:endParaRPr>
              </a:p>
            </p:txBody>
          </p:sp>
        </p:grpSp>
        <p:pic>
          <p:nvPicPr>
            <p:cNvPr id="91" name="Picture 27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8660" y="5498379"/>
              <a:ext cx="391796" cy="396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7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2886" y="5564856"/>
              <a:ext cx="391796" cy="396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27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2759" y="5940965"/>
              <a:ext cx="391796" cy="396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7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8660" y="5894702"/>
              <a:ext cx="391796" cy="396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27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7897" y="5771502"/>
              <a:ext cx="391796" cy="396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37" descr="Screen Shot 2011-10-06 at 5.14.20 PM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99022" y="5564856"/>
              <a:ext cx="990559" cy="726540"/>
            </a:xfrm>
            <a:prstGeom prst="rect">
              <a:avLst/>
            </a:prstGeom>
          </p:spPr>
        </p:pic>
        <p:pic>
          <p:nvPicPr>
            <p:cNvPr id="98" name="Picture 3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43368" y="5603492"/>
              <a:ext cx="726831" cy="618979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721026" y="2637385"/>
            <a:ext cx="3145168" cy="3014591"/>
            <a:chOff x="724790" y="2298468"/>
            <a:chExt cx="3145168" cy="2939957"/>
          </a:xfrm>
        </p:grpSpPr>
        <p:pic>
          <p:nvPicPr>
            <p:cNvPr id="56" name="图片 55" descr="1.1_login-over-10times-corpbank.jp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790" y="2298468"/>
              <a:ext cx="3145168" cy="251490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2" name="右箭头 101"/>
            <p:cNvSpPr/>
            <p:nvPr/>
          </p:nvSpPr>
          <p:spPr>
            <a:xfrm rot="16200000">
              <a:off x="2052258" y="4833401"/>
              <a:ext cx="408404" cy="401644"/>
            </a:xfrm>
            <a:prstGeom prst="right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940370" y="2428868"/>
            <a:ext cx="4755996" cy="3000396"/>
            <a:chOff x="3940370" y="2407754"/>
            <a:chExt cx="4755996" cy="2932205"/>
          </a:xfrm>
        </p:grpSpPr>
        <p:grpSp>
          <p:nvGrpSpPr>
            <p:cNvPr id="17" name="组合 16"/>
            <p:cNvGrpSpPr/>
            <p:nvPr/>
          </p:nvGrpSpPr>
          <p:grpSpPr>
            <a:xfrm>
              <a:off x="3940370" y="3053942"/>
              <a:ext cx="4755996" cy="2286017"/>
              <a:chOff x="3622390" y="2603962"/>
              <a:chExt cx="5073976" cy="2766231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86087" y="2603962"/>
                <a:ext cx="4710279" cy="2766231"/>
              </a:xfrm>
              <a:prstGeom prst="rect">
                <a:avLst/>
              </a:prstGeom>
            </p:spPr>
          </p:pic>
          <p:sp>
            <p:nvSpPr>
              <p:cNvPr id="103" name="右箭头 102"/>
              <p:cNvSpPr/>
              <p:nvPr/>
            </p:nvSpPr>
            <p:spPr>
              <a:xfrm>
                <a:off x="3622390" y="3331042"/>
                <a:ext cx="443393" cy="385990"/>
              </a:xfrm>
              <a:prstGeom prst="rightArrow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4148172" y="2407754"/>
              <a:ext cx="4424355" cy="7519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180975" algn="just" fontAlgn="t">
                <a:spcAft>
                  <a:spcPts val="0"/>
                </a:spcAft>
              </a:pPr>
              <a:r>
                <a:rPr lang="zh-CN" altLang="en-US" sz="1100" b="0" i="1" kern="0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宋体" panose="02010600030101010101" pitchFamily="2" charset="-122"/>
                </a:rPr>
                <a:t>－</a:t>
              </a:r>
              <a:r>
                <a:rPr lang="zh-CN" altLang="zh-CN" sz="1100" b="0" i="1" kern="0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宋体" panose="02010600030101010101" pitchFamily="2" charset="-122"/>
                </a:rPr>
                <a:t>互联网</a:t>
              </a:r>
              <a:r>
                <a:rPr lang="zh-CN" altLang="zh-CN" sz="1100" b="0" i="1" kern="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宋体" panose="02010600030101010101" pitchFamily="2" charset="-122"/>
                </a:rPr>
                <a:t>威胁检测（</a:t>
              </a:r>
              <a:r>
                <a:rPr lang="en-US" altLang="zh-CN" sz="1100" b="0" i="1" kern="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宋体" panose="02010600030101010101" pitchFamily="2" charset="-122"/>
                </a:rPr>
                <a:t>Web Threat Detection</a:t>
              </a:r>
              <a:r>
                <a:rPr lang="zh-CN" altLang="zh-CN" sz="1100" b="0" i="1" kern="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宋体" panose="02010600030101010101" pitchFamily="2" charset="-122"/>
                </a:rPr>
                <a:t>）是一种基于大数据统计模型的网络</a:t>
              </a:r>
              <a:r>
                <a:rPr lang="zh-CN" altLang="zh-CN" sz="1100" b="0" i="1" kern="0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宋体" panose="02010600030101010101" pitchFamily="2" charset="-122"/>
                </a:rPr>
                <a:t>威胁</a:t>
              </a:r>
              <a:r>
                <a:rPr lang="zh-CN" altLang="en-US" sz="1100" b="0" i="1" kern="0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宋体" panose="02010600030101010101" pitchFamily="2" charset="-122"/>
                </a:rPr>
                <a:t>分析</a:t>
              </a:r>
              <a:r>
                <a:rPr lang="zh-CN" altLang="zh-CN" sz="1100" b="0" i="1" kern="0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宋体" panose="02010600030101010101" pitchFamily="2" charset="-122"/>
                </a:rPr>
                <a:t>方法</a:t>
              </a:r>
              <a:r>
                <a:rPr lang="zh-CN" altLang="zh-CN" sz="1100" b="0" i="1" kern="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宋体" panose="02010600030101010101" pitchFamily="2" charset="-122"/>
                </a:rPr>
                <a:t>，该方法以网络中的大量用户行为为基础</a:t>
              </a:r>
              <a:r>
                <a:rPr lang="zh-CN" altLang="zh-CN" sz="1100" b="0" i="1" kern="0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宋体" panose="02010600030101010101" pitchFamily="2" charset="-122"/>
                </a:rPr>
                <a:t>，统计</a:t>
              </a:r>
              <a:r>
                <a:rPr lang="zh-CN" altLang="zh-CN" sz="1100" b="0" i="1" kern="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宋体" panose="02010600030101010101" pitchFamily="2" charset="-122"/>
                </a:rPr>
                <a:t>出整个用户群中的正常访问模式，并识别出和正常模式有偏差的访问</a:t>
              </a:r>
              <a:r>
                <a:rPr lang="zh-CN" altLang="zh-CN" sz="1100" b="0" i="1" kern="0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宋体" panose="02010600030101010101" pitchFamily="2" charset="-122"/>
                </a:rPr>
                <a:t>行为</a:t>
              </a:r>
              <a:r>
                <a:rPr lang="zh-CN" altLang="en-US" sz="1100" b="0" i="1" kern="0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宋体" panose="02010600030101010101" pitchFamily="2" charset="-122"/>
                </a:rPr>
                <a:t>，并由此来分析可能导致的业务风险</a:t>
              </a:r>
              <a:r>
                <a:rPr lang="zh-CN" altLang="zh-CN" sz="1100" b="0" i="1" kern="0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宋体" panose="02010600030101010101" pitchFamily="2" charset="-122"/>
                </a:rPr>
                <a:t>。</a:t>
              </a:r>
              <a:endParaRPr lang="zh-CN" altLang="zh-CN" sz="1100" b="0" i="1" kern="1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109" name="标题 4"/>
          <p:cNvSpPr txBox="1">
            <a:spLocks/>
          </p:cNvSpPr>
          <p:nvPr/>
        </p:nvSpPr>
        <p:spPr>
          <a:xfrm>
            <a:off x="1220728" y="806961"/>
            <a:ext cx="7704855" cy="4715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3.2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、利用网络数据进行审计的案例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35539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6223058250125172"/>
          <p:cNvPicPr/>
          <p:nvPr/>
        </p:nvPicPr>
        <p:blipFill>
          <a:blip r:embed="rId2"/>
          <a:srcRect t="16030" r="32991" b="20217"/>
          <a:stretch>
            <a:fillRect/>
          </a:stretch>
        </p:blipFill>
        <p:spPr bwMode="auto">
          <a:xfrm>
            <a:off x="528204" y="2628443"/>
            <a:ext cx="4740910" cy="3388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990B-0121-45DC-8441-BE8C8AF0597B}" type="datetime1">
              <a:rPr lang="zh-CN" altLang="en-US" smtClean="0"/>
              <a:pPr/>
              <a:t>2016-8-5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90EE-7A0D-49FE-961F-E28F3C468D5C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18421" y="2172017"/>
            <a:ext cx="4644517" cy="1981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12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、登录异常风险分析示例：</a:t>
            </a:r>
            <a:endParaRPr lang="en-US" altLang="zh-CN" sz="120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auto">
              <a:spcAft>
                <a:spcPts val="0"/>
              </a:spcAft>
            </a:pPr>
            <a:r>
              <a:rPr lang="en-US" altLang="zh-CN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可疑行为：同一个用户大量</a:t>
            </a:r>
            <a:r>
              <a:rPr lang="en-US" altLang="zh-CN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超过</a:t>
            </a:r>
            <a:r>
              <a:rPr lang="en-US" altLang="zh-CN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次以上</a:t>
            </a:r>
            <a:r>
              <a:rPr lang="en-US" altLang="zh-CN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登录成功或失败，但网银系统限定为超过</a:t>
            </a:r>
            <a:r>
              <a:rPr lang="en-US" altLang="zh-CN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次以上登录失败即冻结</a:t>
            </a:r>
            <a:r>
              <a:rPr lang="en-US" altLang="zh-CN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小时。因此该行为有可能为有外部黑客破解尝试，或者系统业务应用逻辑不合理；</a:t>
            </a:r>
            <a:endParaRPr lang="en-US" altLang="zh-CN" sz="1050" b="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auto">
              <a:spcAft>
                <a:spcPts val="0"/>
              </a:spcAft>
            </a:pPr>
            <a:r>
              <a:rPr lang="en-US" altLang="zh-CN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可疑行为：同一个</a:t>
            </a:r>
            <a:r>
              <a:rPr lang="en-US" altLang="zh-CN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地址多个用户登录，属于异常行为，可能存用户在账号被窃取风险；</a:t>
            </a:r>
            <a:endParaRPr lang="en-US" altLang="zh-CN" sz="1050" b="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auto">
              <a:spcAft>
                <a:spcPts val="0"/>
              </a:spcAft>
            </a:pPr>
            <a:r>
              <a:rPr lang="en-US" altLang="zh-CN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可疑行为：同一个用户从多个</a:t>
            </a:r>
            <a:r>
              <a:rPr lang="en-US" altLang="zh-CN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地址登录，属于异常行为，可能存在用户账号被窃取风险；</a:t>
            </a:r>
            <a:endParaRPr lang="en-US" altLang="zh-CN" sz="1050" b="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auto">
              <a:spcAft>
                <a:spcPts val="0"/>
              </a:spcAft>
            </a:pPr>
            <a:r>
              <a:rPr lang="en-US" altLang="zh-CN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可疑行为：多个用户使用相同密码（</a:t>
            </a:r>
            <a:r>
              <a:rPr lang="en-US" altLang="zh-CN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）登录，受控的僵尸帐户经常是使用相同密码，有存在洗钱风险。</a:t>
            </a:r>
            <a:endParaRPr lang="en-US" altLang="zh-CN" sz="1050" b="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03848" y="3224080"/>
            <a:ext cx="4644517" cy="21970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fontAlgn="auto">
              <a:spcAft>
                <a:spcPts val="0"/>
              </a:spcAft>
            </a:pPr>
            <a:r>
              <a:rPr lang="en-US" altLang="zh-CN" sz="12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、访问行为异常风险分析示例：</a:t>
            </a:r>
            <a:endParaRPr lang="en-US" altLang="zh-CN" sz="120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auto">
              <a:spcAft>
                <a:spcPts val="0"/>
              </a:spcAft>
            </a:pPr>
            <a:r>
              <a:rPr lang="en-US" altLang="zh-CN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可疑行为：同一个会话</a:t>
            </a:r>
            <a:r>
              <a:rPr lang="en-US" altLang="zh-CN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中，存在多个浏览器（</a:t>
            </a:r>
            <a:r>
              <a:rPr lang="en-US" altLang="zh-CN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 agent</a:t>
            </a:r>
            <a:r>
              <a:rPr lang="zh-CN" altLang="en-US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）来回切换，存在中间人攻击可能；</a:t>
            </a:r>
            <a:endParaRPr lang="en-US" altLang="zh-CN" sz="1050" b="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auto">
              <a:spcAft>
                <a:spcPts val="0"/>
              </a:spcAft>
            </a:pPr>
            <a:r>
              <a:rPr lang="en-US" altLang="zh-CN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可疑行为：有用户的浏览器使用机器人（脚本）自动下载插件，存在用户浏览器被植入恶意代码可能；</a:t>
            </a:r>
            <a:endParaRPr lang="en-US" altLang="zh-CN" sz="1050" b="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auto">
              <a:spcAft>
                <a:spcPts val="0"/>
              </a:spcAft>
            </a:pPr>
            <a:r>
              <a:rPr lang="en-US" altLang="zh-CN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可疑行为：同一个会话</a:t>
            </a:r>
            <a:r>
              <a:rPr lang="en-US" altLang="zh-CN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中，存在多个源</a:t>
            </a:r>
            <a:r>
              <a:rPr lang="en-US" altLang="zh-CN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地址（</a:t>
            </a:r>
            <a:r>
              <a:rPr lang="en-US" altLang="zh-CN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小时以内发现</a:t>
            </a:r>
            <a:r>
              <a:rPr lang="en-US" altLang="zh-CN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），如果在交易过程中出现，有受到中间人攻击的重大嫌疑；</a:t>
            </a:r>
            <a:endParaRPr lang="en-US" altLang="zh-CN" sz="1050" b="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auto">
              <a:spcAft>
                <a:spcPts val="0"/>
              </a:spcAft>
            </a:pPr>
            <a:r>
              <a:rPr lang="en-US" altLang="zh-CN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3.4</a:t>
            </a:r>
            <a:r>
              <a:rPr lang="zh-CN" altLang="en-US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可疑行为：同一个</a:t>
            </a:r>
            <a:r>
              <a:rPr lang="en-US" altLang="zh-CN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Cookie(</a:t>
            </a:r>
            <a:r>
              <a:rPr lang="en-US" altLang="zh-CN" sz="1050" b="0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guid</a:t>
            </a:r>
            <a:r>
              <a:rPr lang="zh-CN" altLang="en-US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，浏览器</a:t>
            </a:r>
            <a:r>
              <a:rPr lang="en-US" altLang="zh-CN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，在短时间内（</a:t>
            </a:r>
            <a:r>
              <a:rPr lang="en-US" altLang="zh-CN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小时）多个不同</a:t>
            </a:r>
            <a:r>
              <a:rPr lang="en-US" altLang="zh-CN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登录和操作（超过</a:t>
            </a:r>
            <a:r>
              <a:rPr lang="en-US" altLang="zh-CN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个），存在账号被窥探可能。</a:t>
            </a:r>
            <a:endParaRPr lang="en-US" altLang="zh-CN" sz="1050" b="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26805" y="4749239"/>
            <a:ext cx="4644517" cy="14317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12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、转账和支付异常风险分析示例：</a:t>
            </a:r>
            <a:endParaRPr lang="en-US" altLang="zh-CN" sz="120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auto">
              <a:spcAft>
                <a:spcPts val="0"/>
              </a:spcAft>
            </a:pPr>
            <a:r>
              <a:rPr lang="en-US" altLang="zh-CN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可疑行为：同一个用户短时间内多次转账；</a:t>
            </a:r>
            <a:endParaRPr lang="en-US" altLang="zh-CN" sz="1050" b="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auto">
              <a:spcAft>
                <a:spcPts val="0"/>
              </a:spcAft>
            </a:pPr>
            <a:r>
              <a:rPr lang="en-US" altLang="zh-CN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可疑行为：同一个用户转账累计金额巨大，超过</a:t>
            </a:r>
            <a:r>
              <a:rPr lang="en-US" altLang="zh-CN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1300</a:t>
            </a:r>
            <a:r>
              <a:rPr lang="zh-CN" altLang="en-US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万；</a:t>
            </a:r>
            <a:endParaRPr lang="en-US" altLang="zh-CN" sz="1050" b="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auto">
              <a:spcAft>
                <a:spcPts val="0"/>
              </a:spcAft>
            </a:pPr>
            <a:r>
              <a:rPr lang="en-US" altLang="zh-CN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sz="1050" b="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可疑行为：大量账号向同一个账号转账操作，并且是个人帐号，存在洗钱风险。</a:t>
            </a:r>
            <a:endParaRPr lang="en-US" altLang="zh-CN" sz="1050" b="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8650" y="840973"/>
            <a:ext cx="78488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本次审计持续一个月的数据收集与分析，</a:t>
            </a:r>
            <a:r>
              <a:rPr lang="en-US" altLang="zh-CN" sz="16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WTD</a:t>
            </a:r>
            <a:r>
              <a:rPr lang="zh-CN" altLang="zh-CN" sz="16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服务器会对监测到的流量包进行过滤重组，提取出有效的</a:t>
            </a:r>
            <a:r>
              <a:rPr lang="zh-CN" altLang="zh-CN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流量</a:t>
            </a:r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然后</a:t>
            </a:r>
            <a:r>
              <a:rPr lang="zh-CN" altLang="zh-CN" sz="16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对协议进行解析，提取出重要的参数，并创建流量</a:t>
            </a:r>
            <a:r>
              <a:rPr lang="zh-CN" altLang="zh-CN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指标</a:t>
            </a:r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WTD</a:t>
            </a:r>
            <a:r>
              <a:rPr lang="zh-CN" altLang="zh-CN" sz="16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评分引擎构建了基于群体行为的统计学模型，统计出正常用户的访问行为模式，然后把每一个用户的行为和模型比较，判断是否和该模型</a:t>
            </a:r>
            <a:r>
              <a:rPr lang="zh-CN" altLang="zh-CN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匹配</a:t>
            </a:r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，并分析偏离较大的样本可能产生的风险</a:t>
            </a:r>
            <a:r>
              <a:rPr lang="zh-CN" altLang="zh-CN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754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9F4E-76C5-4FF1-91DF-B4A9D6DC7B6C}" type="datetime1">
              <a:rPr lang="zh-CN" altLang="en-US" smtClean="0"/>
              <a:pPr/>
              <a:t>2016-8-5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90EE-7A0D-49FE-961F-E28F3C468D5C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806618" y="993402"/>
            <a:ext cx="1798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grpSp>
        <p:nvGrpSpPr>
          <p:cNvPr id="46" name="Group 6"/>
          <p:cNvGrpSpPr>
            <a:grpSpLocks/>
          </p:cNvGrpSpPr>
          <p:nvPr/>
        </p:nvGrpSpPr>
        <p:grpSpPr bwMode="auto">
          <a:xfrm>
            <a:off x="1638598" y="2970015"/>
            <a:ext cx="762000" cy="665162"/>
            <a:chOff x="3174" y="2656"/>
            <a:chExt cx="1549" cy="1351"/>
          </a:xfrm>
        </p:grpSpPr>
        <p:sp>
          <p:nvSpPr>
            <p:cNvPr id="47" name="AutoShape 7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AutoShape 8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AutoShape 9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2248198" y="266521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2485531" y="2132856"/>
            <a:ext cx="417293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南京银行开展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审计实践简介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Line 13"/>
          <p:cNvSpPr>
            <a:spLocks noChangeShapeType="1"/>
          </p:cNvSpPr>
          <p:nvPr/>
        </p:nvSpPr>
        <p:spPr bwMode="auto">
          <a:xfrm>
            <a:off x="2248198" y="357961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2459078" y="2990653"/>
            <a:ext cx="449353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利用业务数据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进行应用控制审计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gray">
          <a:xfrm>
            <a:off x="1835448" y="306844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FFFFFF"/>
                </a:solidFill>
              </a:rPr>
              <a:t>2</a:t>
            </a:r>
          </a:p>
        </p:txBody>
      </p:sp>
      <p:grpSp>
        <p:nvGrpSpPr>
          <p:cNvPr id="60" name="Group 20"/>
          <p:cNvGrpSpPr>
            <a:grpSpLocks/>
          </p:cNvGrpSpPr>
          <p:nvPr/>
        </p:nvGrpSpPr>
        <p:grpSpPr bwMode="auto">
          <a:xfrm>
            <a:off x="1638598" y="4776590"/>
            <a:ext cx="762000" cy="665162"/>
            <a:chOff x="3174" y="2656"/>
            <a:chExt cx="1549" cy="1351"/>
          </a:xfrm>
        </p:grpSpPr>
        <p:sp>
          <p:nvSpPr>
            <p:cNvPr id="61" name="AutoShape 21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AutoShape 22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AutoShape 23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4" name="Line 24"/>
          <p:cNvSpPr>
            <a:spLocks noChangeShapeType="1"/>
          </p:cNvSpPr>
          <p:nvPr/>
        </p:nvSpPr>
        <p:spPr bwMode="auto">
          <a:xfrm>
            <a:off x="2248198" y="447179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638598" y="3862190"/>
            <a:ext cx="762000" cy="665162"/>
            <a:chOff x="2362169" y="3863231"/>
            <a:chExt cx="762000" cy="665162"/>
          </a:xfrm>
        </p:grpSpPr>
        <p:sp>
          <p:nvSpPr>
            <p:cNvPr id="57" name="AutoShape 17"/>
            <p:cNvSpPr>
              <a:spLocks noChangeArrowheads="1"/>
            </p:cNvSpPr>
            <p:nvPr/>
          </p:nvSpPr>
          <p:spPr bwMode="gray">
            <a:xfrm>
              <a:off x="2368564" y="3874555"/>
              <a:ext cx="755605" cy="65383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AutoShape 18"/>
            <p:cNvSpPr>
              <a:spLocks noChangeArrowheads="1"/>
            </p:cNvSpPr>
            <p:nvPr/>
          </p:nvSpPr>
          <p:spPr bwMode="gray">
            <a:xfrm>
              <a:off x="2362169" y="3863231"/>
              <a:ext cx="755605" cy="65383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AutoShape 19"/>
            <p:cNvSpPr>
              <a:spLocks noChangeArrowheads="1"/>
            </p:cNvSpPr>
            <p:nvPr/>
          </p:nvSpPr>
          <p:spPr bwMode="gray">
            <a:xfrm>
              <a:off x="2406443" y="3903111"/>
              <a:ext cx="663614" cy="574570"/>
            </a:xfrm>
            <a:prstGeom prst="hexagon">
              <a:avLst>
                <a:gd name="adj" fmla="val 28896"/>
                <a:gd name="vf" fmla="val 115470"/>
              </a:avLst>
            </a:prstGeom>
            <a:gradFill flip="none"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2700000" scaled="1"/>
              <a:tileRect/>
            </a:gra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Text Box 26"/>
            <p:cNvSpPr txBox="1">
              <a:spLocks noChangeArrowheads="1"/>
            </p:cNvSpPr>
            <p:nvPr/>
          </p:nvSpPr>
          <p:spPr bwMode="gray">
            <a:xfrm>
              <a:off x="2569359" y="3935986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sp>
        <p:nvSpPr>
          <p:cNvPr id="67" name="Line 27"/>
          <p:cNvSpPr>
            <a:spLocks noChangeShapeType="1"/>
          </p:cNvSpPr>
          <p:nvPr/>
        </p:nvSpPr>
        <p:spPr bwMode="auto">
          <a:xfrm>
            <a:off x="2248198" y="538619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 Box 29"/>
          <p:cNvSpPr txBox="1">
            <a:spLocks noChangeArrowheads="1"/>
          </p:cNvSpPr>
          <p:nvPr/>
        </p:nvSpPr>
        <p:spPr bwMode="gray">
          <a:xfrm>
            <a:off x="1835448" y="487501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FFFFFF"/>
                </a:solidFill>
              </a:rPr>
              <a:t>4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594324" y="2075369"/>
            <a:ext cx="762000" cy="665162"/>
            <a:chOff x="2317895" y="2076410"/>
            <a:chExt cx="762000" cy="665162"/>
          </a:xfrm>
        </p:grpSpPr>
        <p:sp>
          <p:nvSpPr>
            <p:cNvPr id="70" name="AutoShape 17"/>
            <p:cNvSpPr>
              <a:spLocks noChangeArrowheads="1"/>
            </p:cNvSpPr>
            <p:nvPr/>
          </p:nvSpPr>
          <p:spPr bwMode="gray">
            <a:xfrm>
              <a:off x="2324290" y="2087734"/>
              <a:ext cx="755605" cy="65383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AutoShape 18"/>
            <p:cNvSpPr>
              <a:spLocks noChangeArrowheads="1"/>
            </p:cNvSpPr>
            <p:nvPr/>
          </p:nvSpPr>
          <p:spPr bwMode="gray">
            <a:xfrm>
              <a:off x="2317895" y="2076410"/>
              <a:ext cx="755605" cy="65383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AutoShape 19"/>
            <p:cNvSpPr>
              <a:spLocks noChangeArrowheads="1"/>
            </p:cNvSpPr>
            <p:nvPr/>
          </p:nvSpPr>
          <p:spPr bwMode="gray">
            <a:xfrm>
              <a:off x="2362169" y="2116290"/>
              <a:ext cx="663614" cy="574570"/>
            </a:xfrm>
            <a:prstGeom prst="hexagon">
              <a:avLst>
                <a:gd name="adj" fmla="val 28896"/>
                <a:gd name="vf" fmla="val 115470"/>
              </a:avLst>
            </a:prstGeom>
            <a:gradFill flip="none"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2700000" scaled="1"/>
              <a:tileRect/>
            </a:gra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Text Box 26"/>
            <p:cNvSpPr txBox="1">
              <a:spLocks noChangeArrowheads="1"/>
            </p:cNvSpPr>
            <p:nvPr/>
          </p:nvSpPr>
          <p:spPr bwMode="gray">
            <a:xfrm>
              <a:off x="2525085" y="2149165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FFFFFF"/>
                  </a:solidFill>
                </a:rPr>
                <a:t>1</a:t>
              </a:r>
              <a:endParaRPr lang="en-US" altLang="zh-CN" sz="2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74" name="Text Box 14"/>
          <p:cNvSpPr txBox="1">
            <a:spLocks noChangeArrowheads="1"/>
          </p:cNvSpPr>
          <p:nvPr/>
        </p:nvSpPr>
        <p:spPr bwMode="auto">
          <a:xfrm>
            <a:off x="2432081" y="3822651"/>
            <a:ext cx="449353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利用网络数据进行安全控制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审计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 Box 14"/>
          <p:cNvSpPr txBox="1">
            <a:spLocks noChangeArrowheads="1"/>
          </p:cNvSpPr>
          <p:nvPr/>
        </p:nvSpPr>
        <p:spPr bwMode="auto">
          <a:xfrm>
            <a:off x="2465493" y="4752460"/>
            <a:ext cx="448071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南京银行未来深化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审计的方向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1450849" y="4751232"/>
            <a:ext cx="5857455" cy="726926"/>
          </a:xfrm>
          <a:prstGeom prst="roundRect">
            <a:avLst/>
          </a:prstGeom>
          <a:noFill/>
          <a:ln w="3175" cap="flat" cmpd="sng" algn="ctr">
            <a:solidFill>
              <a:srgbClr val="FE9796"/>
            </a:solidFill>
            <a:prstDash val="sysDash"/>
            <a:round/>
            <a:headEnd type="none" w="med" len="med"/>
            <a:tailEnd type="none" w="med" len="med"/>
          </a:ln>
          <a:effectLst>
            <a:glow rad="139700">
              <a:srgbClr val="C0504D">
                <a:satMod val="175000"/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346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990B-0121-45DC-8441-BE8C8AF0597B}" type="datetime1">
              <a:rPr lang="zh-CN" altLang="en-US" smtClean="0"/>
              <a:pPr/>
              <a:t>2016-8-5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90EE-7A0D-49FE-961F-E28F3C468D5C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1007266" y="909729"/>
            <a:ext cx="7704855" cy="4715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4.1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、深化基于数据分析的应用控制审计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fontAlgn="auto">
              <a:spcAft>
                <a:spcPts val="0"/>
              </a:spcAft>
            </a:pP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95536" y="2740699"/>
            <a:ext cx="7826120" cy="3367372"/>
            <a:chOff x="395536" y="2740699"/>
            <a:chExt cx="7826120" cy="336737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2740699"/>
              <a:ext cx="4128070" cy="336737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>
              <a:off x="4572000" y="3083958"/>
              <a:ext cx="3649656" cy="2880320"/>
              <a:chOff x="4572000" y="3083958"/>
              <a:chExt cx="3649656" cy="2880320"/>
            </a:xfrm>
          </p:grpSpPr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5197320" y="3083958"/>
                <a:ext cx="3024336" cy="288032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 anchorCtr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fontAlgn="auto">
                  <a:spcAft>
                    <a:spcPts val="0"/>
                  </a:spcAft>
                  <a:buNone/>
                </a:pPr>
                <a:r>
                  <a:rPr lang="en-US" altLang="zh-CN" sz="140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南京银行未来</a:t>
                </a:r>
                <a:r>
                  <a:rPr lang="en-US" altLang="zh-CN" sz="140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IT</a:t>
                </a:r>
                <a:r>
                  <a:rPr lang="zh-CN" altLang="en-US" sz="140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审计方向</a:t>
                </a:r>
                <a:endParaRPr lang="en-US" altLang="zh-CN" sz="140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zh-CN" altLang="en-US" sz="1200" b="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持续完善的</a:t>
                </a:r>
                <a:r>
                  <a:rPr lang="zh-CN" altLang="en-US" sz="1200" b="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大数据分析平台</a:t>
                </a:r>
                <a:r>
                  <a:rPr lang="zh-CN" altLang="en-US" sz="1200" b="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，扩充外部数据的数量与种类据等；</a:t>
                </a:r>
                <a:endParaRPr lang="en-US" altLang="zh-CN" sz="1200" b="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zh-CN" altLang="en-US" sz="1200" b="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研发适应于新兴业务的数据分析模型，通过</a:t>
                </a:r>
                <a:r>
                  <a:rPr lang="en-US" altLang="zh-CN" sz="1200" b="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IT</a:t>
                </a:r>
                <a:r>
                  <a:rPr lang="zh-CN" altLang="en-US" sz="1200" b="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审计及时揭示业务操作中的风险；</a:t>
                </a:r>
                <a:endParaRPr lang="en-US" altLang="zh-CN" sz="1200" b="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zh-CN" altLang="en-US" sz="1200" b="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加强互联网金融业务风险控制与用户隐私保护的审计，有效控制新技术条件下的业务风险；</a:t>
                </a:r>
                <a:endParaRPr lang="en-US" altLang="zh-CN" sz="1200" b="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zh-CN" altLang="zh-CN" sz="1200" b="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</a:t>
                </a:r>
                <a:r>
                  <a:rPr lang="en-US" altLang="zh-CN" sz="1200" b="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IT</a:t>
                </a:r>
                <a:r>
                  <a:rPr lang="zh-CN" altLang="zh-CN" sz="1200" b="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风险审计融入银行业务审计</a:t>
                </a:r>
                <a:r>
                  <a:rPr lang="zh-CN" altLang="zh-CN" sz="1200" b="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1200" b="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进一步</a:t>
                </a:r>
                <a:r>
                  <a:rPr lang="zh-CN" altLang="zh-CN" sz="1200" b="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聚焦</a:t>
                </a:r>
                <a:r>
                  <a:rPr lang="zh-CN" altLang="zh-CN" sz="1200" b="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相关业务信息系统的应用控制</a:t>
                </a:r>
              </a:p>
            </p:txBody>
          </p:sp>
          <p:sp>
            <p:nvSpPr>
              <p:cNvPr id="9" name="右箭头 8"/>
              <p:cNvSpPr/>
              <p:nvPr/>
            </p:nvSpPr>
            <p:spPr>
              <a:xfrm>
                <a:off x="4572000" y="4174006"/>
                <a:ext cx="476876" cy="298258"/>
              </a:xfrm>
              <a:prstGeom prst="rightArrow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" name="矩形 9"/>
          <p:cNvSpPr/>
          <p:nvPr/>
        </p:nvSpPr>
        <p:spPr>
          <a:xfrm>
            <a:off x="800547" y="1590689"/>
            <a:ext cx="76271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确保</a:t>
            </a:r>
            <a:r>
              <a:rPr lang="en-US" altLang="zh-CN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审计的理论与方法能适应银行业务的高速发展，深化基于数据的应用控制审计，利用技术手段和数据分析提升</a:t>
            </a:r>
            <a:r>
              <a:rPr lang="en-US" altLang="zh-CN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审计的价值，为南京银行业务战略的顺利推进保驾护航。</a:t>
            </a:r>
            <a:endParaRPr lang="en-US" altLang="zh-CN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604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990B-0121-45DC-8441-BE8C8AF0597B}" type="datetime1">
              <a:rPr lang="zh-CN" altLang="en-US" smtClean="0"/>
              <a:pPr/>
              <a:t>2016-8-5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90EE-7A0D-49FE-961F-E28F3C468D5C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94540" y="1403491"/>
            <a:ext cx="7627181" cy="2203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银监会</a:t>
            </a:r>
            <a:r>
              <a:rPr lang="zh-CN" altLang="en-US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“十三五”信息科技规划</a:t>
            </a:r>
            <a:r>
              <a:rPr lang="zh-CN" altLang="en-US" sz="14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明确了</a:t>
            </a:r>
            <a:r>
              <a:rPr lang="en-US" altLang="zh-CN" sz="14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r>
              <a:rPr lang="zh-CN" altLang="zh-CN" sz="14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信息科技作为银行业金融机构的核心竞争力，在未来五年担负着增强创新能力，加强引领作用，提高发展质量，助推转型升级的重要使命</a:t>
            </a:r>
            <a:r>
              <a:rPr lang="zh-CN" altLang="zh-CN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400" b="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但当前</a:t>
            </a:r>
            <a:r>
              <a:rPr lang="zh-CN" altLang="en-US" sz="14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银行</a:t>
            </a:r>
            <a:r>
              <a:rPr lang="zh-CN" altLang="zh-CN" sz="14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信息科技治理体系的</a:t>
            </a:r>
            <a:r>
              <a:rPr lang="zh-CN" altLang="zh-CN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有效性</a:t>
            </a:r>
            <a:r>
              <a:rPr lang="zh-CN" altLang="en-US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不足</a:t>
            </a:r>
            <a:r>
              <a:rPr lang="zh-CN" altLang="zh-CN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14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信息科技风险管理</a:t>
            </a:r>
            <a:r>
              <a:rPr lang="zh-CN" altLang="zh-CN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能力</a:t>
            </a:r>
            <a:r>
              <a:rPr lang="zh-CN" altLang="en-US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不强</a:t>
            </a:r>
            <a:r>
              <a:rPr lang="zh-CN" altLang="zh-CN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14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数据的管理和服务</a:t>
            </a:r>
            <a:r>
              <a:rPr lang="zh-CN" altLang="zh-CN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能力</a:t>
            </a:r>
            <a:r>
              <a:rPr lang="zh-CN" altLang="en-US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仍不足</a:t>
            </a:r>
            <a:r>
              <a:rPr lang="zh-CN" altLang="zh-CN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14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支撑创新的文化和土壤</a:t>
            </a:r>
            <a:r>
              <a:rPr lang="zh-CN" altLang="zh-CN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还需</a:t>
            </a:r>
            <a:r>
              <a:rPr lang="zh-CN" altLang="zh-CN" sz="14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进一步培育</a:t>
            </a:r>
            <a:r>
              <a:rPr lang="zh-CN" altLang="zh-CN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因此，未来</a:t>
            </a:r>
            <a:r>
              <a:rPr lang="en-US" altLang="zh-CN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审计应当助力银行在</a:t>
            </a:r>
            <a:r>
              <a:rPr lang="en-US" altLang="zh-CN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治理、科技风险控制、</a:t>
            </a:r>
            <a:r>
              <a:rPr lang="en-US" altLang="zh-CN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价值实现等方面需要进一步完善，应逐步提升</a:t>
            </a:r>
            <a:r>
              <a:rPr lang="en-US" altLang="zh-CN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控制风险及支持业务创新的能力。</a:t>
            </a:r>
            <a:endParaRPr lang="zh-CN" altLang="zh-CN" sz="14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4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4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标题 4"/>
          <p:cNvSpPr txBox="1">
            <a:spLocks/>
          </p:cNvSpPr>
          <p:nvPr/>
        </p:nvSpPr>
        <p:spPr>
          <a:xfrm>
            <a:off x="794540" y="823893"/>
            <a:ext cx="7704855" cy="4715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4.2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、促进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IT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能力提升，提升银行核心竞争力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200326"/>
            <a:ext cx="5472608" cy="31089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5862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990B-0121-45DC-8441-BE8C8AF0597B}" type="datetime1">
              <a:rPr lang="zh-CN" altLang="en-US" smtClean="0"/>
              <a:pPr/>
              <a:t>2016-8-5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90EE-7A0D-49FE-961F-E28F3C468D5C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63588" y="1484784"/>
            <a:ext cx="74168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在当前的剧烈的竞争环境下，一方面，银行业</a:t>
            </a:r>
            <a:r>
              <a:rPr lang="zh-CN" altLang="zh-CN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未来</a:t>
            </a:r>
            <a:r>
              <a:rPr lang="en-US" altLang="zh-CN" sz="14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zh-CN" sz="14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发展的方向一定是</a:t>
            </a:r>
            <a:r>
              <a:rPr lang="en-US" altLang="zh-CN" sz="14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zh-CN" sz="14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去</a:t>
            </a:r>
            <a:r>
              <a:rPr lang="en-US" altLang="zh-CN" sz="14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zh-CN" sz="14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化</a:t>
            </a:r>
            <a:r>
              <a:rPr lang="en-US" altLang="zh-CN" sz="14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zh-CN" sz="14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，即通过科技创新，实现</a:t>
            </a:r>
            <a:r>
              <a:rPr lang="en-US" altLang="zh-CN" sz="14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zh-CN" sz="14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和业务的融合</a:t>
            </a:r>
            <a:r>
              <a:rPr lang="zh-CN" altLang="zh-CN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，完美快速交付</a:t>
            </a:r>
            <a:r>
              <a:rPr lang="en-US" altLang="zh-CN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zh-CN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服务，</a:t>
            </a:r>
            <a:r>
              <a:rPr lang="zh-CN" altLang="en-US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促进</a:t>
            </a:r>
            <a:r>
              <a:rPr lang="zh-CN" altLang="zh-CN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科技</a:t>
            </a:r>
            <a:r>
              <a:rPr lang="zh-CN" altLang="zh-CN" sz="14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引领</a:t>
            </a:r>
            <a:r>
              <a:rPr lang="zh-CN" altLang="zh-CN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业务</a:t>
            </a:r>
            <a:r>
              <a:rPr lang="zh-CN" altLang="en-US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；另一方面</a:t>
            </a:r>
            <a:r>
              <a:rPr lang="en-US" altLang="zh-CN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审计又要强调风险控制，鼓励创新与</a:t>
            </a:r>
            <a:r>
              <a:rPr lang="en-US" altLang="zh-CN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风险控制未来将是一对矛盾体，对</a:t>
            </a:r>
            <a:r>
              <a:rPr lang="en-US" altLang="zh-CN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审计尺度的把握是一个很大的挑战。</a:t>
            </a:r>
            <a:endParaRPr lang="en-US" altLang="zh-CN" sz="1400" b="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银行的</a:t>
            </a:r>
            <a:r>
              <a:rPr lang="en-US" altLang="zh-CN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审计部门不光要研究国家法律和行业监管要求，还是研究学习信息科技最新的动态，了解“互联网</a:t>
            </a:r>
            <a:r>
              <a:rPr lang="en-US" altLang="zh-CN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”的真正动力所在。在审计工作中不光是要控制</a:t>
            </a:r>
            <a:r>
              <a:rPr lang="en-US" altLang="zh-CN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风险，还要促进银行逐步打造创新环境，引入创新的人才，完善创新的能力。因此，</a:t>
            </a:r>
            <a:r>
              <a:rPr lang="en-US" altLang="zh-CN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审计部门除了要进行</a:t>
            </a:r>
            <a:r>
              <a:rPr lang="en-US" altLang="zh-CN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风险控制审计外，还应加强“互联网</a:t>
            </a:r>
            <a:r>
              <a:rPr lang="en-US" altLang="zh-CN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”和</a:t>
            </a:r>
            <a:r>
              <a:rPr lang="en-US" altLang="zh-CN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支持业务创新的研究，吸收国内外先进的经验与方法，为一道和二道防线提供信息化建设、风险警示与知识传递的等必要的服务，逐步建立有中国“互联网</a:t>
            </a:r>
            <a:r>
              <a:rPr lang="en-US" altLang="zh-CN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金融”特色的 的</a:t>
            </a:r>
            <a:r>
              <a:rPr lang="en-US" altLang="zh-CN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审计新模式。</a:t>
            </a:r>
            <a:endParaRPr lang="en-US" altLang="zh-CN" sz="1400" b="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标题 4"/>
          <p:cNvSpPr txBox="1">
            <a:spLocks/>
          </p:cNvSpPr>
          <p:nvPr/>
        </p:nvSpPr>
        <p:spPr>
          <a:xfrm>
            <a:off x="628650" y="824659"/>
            <a:ext cx="8047806" cy="4715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4.3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、推进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IT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审计职能由监督型向服务型转变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13863" y="3796672"/>
            <a:ext cx="7707724" cy="2215991"/>
            <a:chOff x="813863" y="3796672"/>
            <a:chExt cx="7707724" cy="2215991"/>
          </a:xfrm>
        </p:grpSpPr>
        <p:grpSp>
          <p:nvGrpSpPr>
            <p:cNvPr id="20" name="组合 19"/>
            <p:cNvGrpSpPr/>
            <p:nvPr/>
          </p:nvGrpSpPr>
          <p:grpSpPr>
            <a:xfrm>
              <a:off x="813863" y="3945977"/>
              <a:ext cx="7256361" cy="2009421"/>
              <a:chOff x="813863" y="3945977"/>
              <a:chExt cx="7256361" cy="2009421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677091" y="4253754"/>
                <a:ext cx="1789817" cy="1509399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sp>
            <p:nvSpPr>
              <p:cNvPr id="8" name="矩形 7"/>
              <p:cNvSpPr/>
              <p:nvPr/>
            </p:nvSpPr>
            <p:spPr>
              <a:xfrm>
                <a:off x="6224770" y="4360381"/>
                <a:ext cx="1845454" cy="140277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anchor="ctr" anchorCtr="0">
                <a:noAutofit/>
              </a:bodyPr>
              <a:lstStyle/>
              <a:p>
                <a:pPr marR="17780" algn="just">
                  <a:lnSpc>
                    <a:spcPct val="130000"/>
                  </a:lnSpc>
                  <a:spcAft>
                    <a:spcPts val="0"/>
                  </a:spcAft>
                  <a:tabLst>
                    <a:tab pos="5029200" algn="l"/>
                  </a:tabLst>
                </a:pPr>
                <a:endParaRPr lang="zh-CN" altLang="zh-CN" sz="1400" b="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030826" y="3945977"/>
                <a:ext cx="108234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0" i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互联网思维</a:t>
                </a:r>
                <a:endParaRPr lang="zh-CN" altLang="en-US" sz="14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90498" y="3951891"/>
                <a:ext cx="12618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0" i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传统</a:t>
                </a:r>
                <a:r>
                  <a:rPr lang="zh-CN" altLang="en-US" sz="1400" b="0" i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风控思维</a:t>
                </a:r>
                <a:endParaRPr lang="zh-CN" altLang="en-US" sz="1400" dirty="0"/>
              </a:p>
            </p:txBody>
          </p:sp>
          <p:sp>
            <p:nvSpPr>
              <p:cNvPr id="6" name="十字形 5"/>
              <p:cNvSpPr/>
              <p:nvPr/>
            </p:nvSpPr>
            <p:spPr>
              <a:xfrm>
                <a:off x="3099225" y="4875278"/>
                <a:ext cx="432048" cy="432048"/>
              </a:xfrm>
              <a:prstGeom prst="plus">
                <a:avLst>
                  <a:gd name="adj" fmla="val 33722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3863" y="4229555"/>
                <a:ext cx="2215158" cy="1725843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sp>
            <p:nvSpPr>
              <p:cNvPr id="9" name="矩形 8"/>
              <p:cNvSpPr/>
              <p:nvPr/>
            </p:nvSpPr>
            <p:spPr>
              <a:xfrm>
                <a:off x="3702739" y="5153437"/>
                <a:ext cx="4924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200" b="0" i="1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创新</a:t>
                </a:r>
                <a:endParaRPr lang="zh-CN" altLang="en-US" sz="1200" b="0" i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935428" y="5153436"/>
                <a:ext cx="4924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200" b="0" i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协作</a:t>
                </a:r>
                <a:endParaRPr lang="zh-CN" altLang="en-US" sz="1200" b="0" i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05710" y="5461214"/>
                <a:ext cx="4924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200" b="0" i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开放</a:t>
                </a:r>
                <a:endParaRPr lang="zh-CN" altLang="en-US" sz="1200" b="0" i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926058" y="5430435"/>
                <a:ext cx="4924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200" b="0" i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跨界</a:t>
                </a:r>
                <a:endParaRPr lang="zh-CN" altLang="en-US" sz="1200" b="0" i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4316784" y="5091302"/>
                <a:ext cx="4924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200" b="0" i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体验</a:t>
                </a:r>
                <a:endParaRPr lang="zh-CN" altLang="en-US" sz="1200" b="0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293244" y="5427227"/>
                <a:ext cx="4924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200" b="0" i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生态</a:t>
                </a:r>
              </a:p>
            </p:txBody>
          </p:sp>
          <p:sp>
            <p:nvSpPr>
              <p:cNvPr id="19" name="等于号 18"/>
              <p:cNvSpPr/>
              <p:nvPr/>
            </p:nvSpPr>
            <p:spPr>
              <a:xfrm>
                <a:off x="5588509" y="4845658"/>
                <a:ext cx="518091" cy="461668"/>
              </a:xfrm>
              <a:prstGeom prst="mathEqual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7438074" y="3796672"/>
              <a:ext cx="1083513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3800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  <a:cs typeface="Arial" pitchFamily="34" charset="0"/>
                </a:rPr>
                <a:t>?</a:t>
              </a:r>
              <a:endParaRPr lang="zh-CN" altLang="en-US" sz="13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282449" y="4542355"/>
              <a:ext cx="1697382" cy="10525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17780" algn="just">
                <a:lnSpc>
                  <a:spcPct val="130000"/>
                </a:lnSpc>
                <a:spcAft>
                  <a:spcPts val="0"/>
                </a:spcAft>
                <a:tabLst>
                  <a:tab pos="5029200" algn="l"/>
                </a:tabLst>
              </a:pPr>
              <a:r>
                <a:rPr lang="zh-CN" altLang="en-US" sz="1200" b="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－南京银行未来如何建立具有“互联网思维”的</a:t>
              </a:r>
              <a:r>
                <a:rPr lang="en-US" altLang="zh-CN" sz="1200" b="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en-US" sz="1200" b="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风控审计模式？</a:t>
              </a:r>
              <a:endParaRPr lang="zh-CN" altLang="zh-CN" sz="1200" b="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95397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9F4E-76C5-4FF1-91DF-B4A9D6DC7B6C}" type="datetime1">
              <a:rPr lang="zh-CN" altLang="en-US" smtClean="0"/>
              <a:pPr/>
              <a:t>2016-8-5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90EE-7A0D-49FE-961F-E28F3C468D5C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806618" y="993402"/>
            <a:ext cx="1798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grpSp>
        <p:nvGrpSpPr>
          <p:cNvPr id="46" name="Group 6"/>
          <p:cNvGrpSpPr>
            <a:grpSpLocks/>
          </p:cNvGrpSpPr>
          <p:nvPr/>
        </p:nvGrpSpPr>
        <p:grpSpPr bwMode="auto">
          <a:xfrm>
            <a:off x="1638598" y="2970015"/>
            <a:ext cx="762000" cy="665162"/>
            <a:chOff x="3174" y="2656"/>
            <a:chExt cx="1549" cy="1351"/>
          </a:xfrm>
        </p:grpSpPr>
        <p:sp>
          <p:nvSpPr>
            <p:cNvPr id="47" name="AutoShape 7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AutoShape 8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AutoShape 9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2248198" y="266521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2485531" y="2132856"/>
            <a:ext cx="417293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南京银行开展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审计实践简介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Line 13"/>
          <p:cNvSpPr>
            <a:spLocks noChangeShapeType="1"/>
          </p:cNvSpPr>
          <p:nvPr/>
        </p:nvSpPr>
        <p:spPr bwMode="auto">
          <a:xfrm>
            <a:off x="2248198" y="357961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2459078" y="2990653"/>
            <a:ext cx="449353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利用业务数据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进行应用控制审计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gray">
          <a:xfrm>
            <a:off x="1835448" y="306844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FFFFFF"/>
                </a:solidFill>
              </a:rPr>
              <a:t>2</a:t>
            </a:r>
          </a:p>
        </p:txBody>
      </p:sp>
      <p:grpSp>
        <p:nvGrpSpPr>
          <p:cNvPr id="60" name="Group 20"/>
          <p:cNvGrpSpPr>
            <a:grpSpLocks/>
          </p:cNvGrpSpPr>
          <p:nvPr/>
        </p:nvGrpSpPr>
        <p:grpSpPr bwMode="auto">
          <a:xfrm>
            <a:off x="1638598" y="4776590"/>
            <a:ext cx="762000" cy="665162"/>
            <a:chOff x="3174" y="2656"/>
            <a:chExt cx="1549" cy="1351"/>
          </a:xfrm>
        </p:grpSpPr>
        <p:sp>
          <p:nvSpPr>
            <p:cNvPr id="61" name="AutoShape 21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AutoShape 22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AutoShape 23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4" name="Line 24"/>
          <p:cNvSpPr>
            <a:spLocks noChangeShapeType="1"/>
          </p:cNvSpPr>
          <p:nvPr/>
        </p:nvSpPr>
        <p:spPr bwMode="auto">
          <a:xfrm>
            <a:off x="2248198" y="447179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638598" y="3862190"/>
            <a:ext cx="762000" cy="665162"/>
            <a:chOff x="2362169" y="3863231"/>
            <a:chExt cx="762000" cy="665162"/>
          </a:xfrm>
        </p:grpSpPr>
        <p:sp>
          <p:nvSpPr>
            <p:cNvPr id="57" name="AutoShape 17"/>
            <p:cNvSpPr>
              <a:spLocks noChangeArrowheads="1"/>
            </p:cNvSpPr>
            <p:nvPr/>
          </p:nvSpPr>
          <p:spPr bwMode="gray">
            <a:xfrm>
              <a:off x="2368564" y="3874555"/>
              <a:ext cx="755605" cy="65383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AutoShape 18"/>
            <p:cNvSpPr>
              <a:spLocks noChangeArrowheads="1"/>
            </p:cNvSpPr>
            <p:nvPr/>
          </p:nvSpPr>
          <p:spPr bwMode="gray">
            <a:xfrm>
              <a:off x="2362169" y="3863231"/>
              <a:ext cx="755605" cy="65383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AutoShape 19"/>
            <p:cNvSpPr>
              <a:spLocks noChangeArrowheads="1"/>
            </p:cNvSpPr>
            <p:nvPr/>
          </p:nvSpPr>
          <p:spPr bwMode="gray">
            <a:xfrm>
              <a:off x="2406443" y="3903111"/>
              <a:ext cx="663614" cy="574570"/>
            </a:xfrm>
            <a:prstGeom prst="hexagon">
              <a:avLst>
                <a:gd name="adj" fmla="val 28896"/>
                <a:gd name="vf" fmla="val 115470"/>
              </a:avLst>
            </a:prstGeom>
            <a:gradFill flip="none"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2700000" scaled="1"/>
              <a:tileRect/>
            </a:gra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Text Box 26"/>
            <p:cNvSpPr txBox="1">
              <a:spLocks noChangeArrowheads="1"/>
            </p:cNvSpPr>
            <p:nvPr/>
          </p:nvSpPr>
          <p:spPr bwMode="gray">
            <a:xfrm>
              <a:off x="2569359" y="3935986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sp>
        <p:nvSpPr>
          <p:cNvPr id="67" name="Line 27"/>
          <p:cNvSpPr>
            <a:spLocks noChangeShapeType="1"/>
          </p:cNvSpPr>
          <p:nvPr/>
        </p:nvSpPr>
        <p:spPr bwMode="auto">
          <a:xfrm>
            <a:off x="2248198" y="538619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 Box 29"/>
          <p:cNvSpPr txBox="1">
            <a:spLocks noChangeArrowheads="1"/>
          </p:cNvSpPr>
          <p:nvPr/>
        </p:nvSpPr>
        <p:spPr bwMode="gray">
          <a:xfrm>
            <a:off x="1835448" y="487501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FFFFFF"/>
                </a:solidFill>
              </a:rPr>
              <a:t>4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594324" y="2075369"/>
            <a:ext cx="762000" cy="665162"/>
            <a:chOff x="2317895" y="2076410"/>
            <a:chExt cx="762000" cy="665162"/>
          </a:xfrm>
        </p:grpSpPr>
        <p:sp>
          <p:nvSpPr>
            <p:cNvPr id="70" name="AutoShape 17"/>
            <p:cNvSpPr>
              <a:spLocks noChangeArrowheads="1"/>
            </p:cNvSpPr>
            <p:nvPr/>
          </p:nvSpPr>
          <p:spPr bwMode="gray">
            <a:xfrm>
              <a:off x="2324290" y="2087734"/>
              <a:ext cx="755605" cy="65383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AutoShape 18"/>
            <p:cNvSpPr>
              <a:spLocks noChangeArrowheads="1"/>
            </p:cNvSpPr>
            <p:nvPr/>
          </p:nvSpPr>
          <p:spPr bwMode="gray">
            <a:xfrm>
              <a:off x="2317895" y="2076410"/>
              <a:ext cx="755605" cy="65383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AutoShape 19"/>
            <p:cNvSpPr>
              <a:spLocks noChangeArrowheads="1"/>
            </p:cNvSpPr>
            <p:nvPr/>
          </p:nvSpPr>
          <p:spPr bwMode="gray">
            <a:xfrm>
              <a:off x="2362169" y="2116290"/>
              <a:ext cx="663614" cy="574570"/>
            </a:xfrm>
            <a:prstGeom prst="hexagon">
              <a:avLst>
                <a:gd name="adj" fmla="val 28896"/>
                <a:gd name="vf" fmla="val 115470"/>
              </a:avLst>
            </a:prstGeom>
            <a:gradFill flip="none"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2700000" scaled="1"/>
              <a:tileRect/>
            </a:gra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Text Box 26"/>
            <p:cNvSpPr txBox="1">
              <a:spLocks noChangeArrowheads="1"/>
            </p:cNvSpPr>
            <p:nvPr/>
          </p:nvSpPr>
          <p:spPr bwMode="gray">
            <a:xfrm>
              <a:off x="2525085" y="2149165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FFFFFF"/>
                  </a:solidFill>
                </a:rPr>
                <a:t>1</a:t>
              </a:r>
              <a:endParaRPr lang="en-US" altLang="zh-CN" sz="2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74" name="Text Box 14"/>
          <p:cNvSpPr txBox="1">
            <a:spLocks noChangeArrowheads="1"/>
          </p:cNvSpPr>
          <p:nvPr/>
        </p:nvSpPr>
        <p:spPr bwMode="auto">
          <a:xfrm>
            <a:off x="2432081" y="3822651"/>
            <a:ext cx="449353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利用网络数据进行安全控制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审计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 Box 14"/>
          <p:cNvSpPr txBox="1">
            <a:spLocks noChangeArrowheads="1"/>
          </p:cNvSpPr>
          <p:nvPr/>
        </p:nvSpPr>
        <p:spPr bwMode="auto">
          <a:xfrm>
            <a:off x="2465493" y="4752460"/>
            <a:ext cx="448071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南京银行未来深化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审计的方向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1403648" y="2068962"/>
            <a:ext cx="5857455" cy="726926"/>
          </a:xfrm>
          <a:prstGeom prst="roundRect">
            <a:avLst/>
          </a:prstGeom>
          <a:noFill/>
          <a:ln w="3175" cap="flat" cmpd="sng" algn="ctr">
            <a:solidFill>
              <a:srgbClr val="FE9796"/>
            </a:solidFill>
            <a:prstDash val="sysDash"/>
            <a:round/>
            <a:headEnd type="none" w="med" len="med"/>
            <a:tailEnd type="none" w="med" len="med"/>
          </a:ln>
          <a:effectLst>
            <a:glow rad="139700">
              <a:srgbClr val="C0504D">
                <a:satMod val="175000"/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843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990B-0121-45DC-8441-BE8C8AF0597B}" type="datetime1">
              <a:rPr lang="zh-CN" altLang="en-US" smtClean="0"/>
              <a:pPr/>
              <a:t>2016-8-5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90EE-7A0D-49FE-961F-E28F3C468D5C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96193" y="2780928"/>
            <a:ext cx="322716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谢  谢！</a:t>
            </a:r>
            <a:endParaRPr lang="zh-CN" altLang="en-US" sz="6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53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282352" y="6546952"/>
            <a:ext cx="2057400" cy="365125"/>
          </a:xfrm>
        </p:spPr>
        <p:txBody>
          <a:bodyPr/>
          <a:lstStyle/>
          <a:p>
            <a:fld id="{5A8C14C8-0D18-44B5-B7F4-4A32BE29FE56}" type="datetime1">
              <a:rPr lang="zh-CN" altLang="en-US" smtClean="0"/>
              <a:pPr/>
              <a:t>2016-8-5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41242" y="6461685"/>
            <a:ext cx="492413" cy="365125"/>
          </a:xfrm>
        </p:spPr>
        <p:txBody>
          <a:bodyPr/>
          <a:lstStyle/>
          <a:p>
            <a:fld id="{C11790EE-7A0D-49FE-961F-E28F3C468D5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939055" y="829364"/>
            <a:ext cx="5493585" cy="471587"/>
          </a:xfrm>
        </p:spPr>
        <p:txBody>
          <a:bodyPr/>
          <a:lstStyle/>
          <a:p>
            <a:r>
              <a:rPr lang="en-US" altLang="zh-CN" dirty="0" smtClean="0">
                <a:cs typeface="Arial" pitchFamily="34" charset="0"/>
              </a:rPr>
              <a:t>1.1</a:t>
            </a:r>
            <a:r>
              <a:rPr lang="zh-CN" altLang="en-US" dirty="0" smtClean="0">
                <a:cs typeface="Arial" pitchFamily="34" charset="0"/>
              </a:rPr>
              <a:t>、南京银行的</a:t>
            </a:r>
            <a:r>
              <a:rPr lang="en-US" altLang="zh-CN" dirty="0" smtClean="0">
                <a:cs typeface="Arial" pitchFamily="34" charset="0"/>
              </a:rPr>
              <a:t>IT</a:t>
            </a:r>
            <a:r>
              <a:rPr lang="zh-CN" altLang="en-US" dirty="0" smtClean="0">
                <a:cs typeface="Arial" pitchFamily="34" charset="0"/>
              </a:rPr>
              <a:t>审计实践</a:t>
            </a:r>
            <a:r>
              <a:rPr lang="en-US" altLang="zh-CN" dirty="0">
                <a:cs typeface="Arial" pitchFamily="34" charset="0"/>
              </a:rPr>
              <a:t/>
            </a:r>
            <a:br>
              <a:rPr lang="en-US" altLang="zh-CN" dirty="0">
                <a:cs typeface="Arial" pitchFamily="34" charset="0"/>
              </a:rPr>
            </a:br>
            <a:endParaRPr lang="zh-CN" altLang="en-US" dirty="0"/>
          </a:p>
        </p:txBody>
      </p:sp>
      <p:sp>
        <p:nvSpPr>
          <p:cNvPr id="8" name="Freeform 11"/>
          <p:cNvSpPr>
            <a:spLocks noChangeAspect="1" noChangeArrowheads="1"/>
          </p:cNvSpPr>
          <p:nvPr/>
        </p:nvSpPr>
        <p:spPr bwMode="auto">
          <a:xfrm>
            <a:off x="179512" y="979065"/>
            <a:ext cx="5094982" cy="5538062"/>
          </a:xfrm>
          <a:custGeom>
            <a:avLst/>
            <a:gdLst>
              <a:gd name="T0" fmla="*/ 0 w 423"/>
              <a:gd name="T1" fmla="*/ 5 h 396"/>
              <a:gd name="T2" fmla="*/ 39 w 423"/>
              <a:gd name="T3" fmla="*/ 0 h 396"/>
              <a:gd name="T4" fmla="*/ 87 w 423"/>
              <a:gd name="T5" fmla="*/ 66 h 396"/>
              <a:gd name="T6" fmla="*/ 154 w 423"/>
              <a:gd name="T7" fmla="*/ 100 h 396"/>
              <a:gd name="T8" fmla="*/ 221 w 423"/>
              <a:gd name="T9" fmla="*/ 185 h 396"/>
              <a:gd name="T10" fmla="*/ 309 w 423"/>
              <a:gd name="T11" fmla="*/ 233 h 396"/>
              <a:gd name="T12" fmla="*/ 423 w 423"/>
              <a:gd name="T13" fmla="*/ 377 h 396"/>
              <a:gd name="T14" fmla="*/ 367 w 423"/>
              <a:gd name="T15" fmla="*/ 396 h 396"/>
              <a:gd name="T16" fmla="*/ 254 w 423"/>
              <a:gd name="T17" fmla="*/ 248 h 396"/>
              <a:gd name="T18" fmla="*/ 173 w 423"/>
              <a:gd name="T19" fmla="*/ 198 h 396"/>
              <a:gd name="T20" fmla="*/ 109 w 423"/>
              <a:gd name="T21" fmla="*/ 111 h 396"/>
              <a:gd name="T22" fmla="*/ 47 w 423"/>
              <a:gd name="T23" fmla="*/ 76 h 396"/>
              <a:gd name="T24" fmla="*/ 0 w 423"/>
              <a:gd name="T25" fmla="*/ 5 h 3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23"/>
              <a:gd name="T40" fmla="*/ 0 h 396"/>
              <a:gd name="T41" fmla="*/ 423 w 423"/>
              <a:gd name="T42" fmla="*/ 396 h 39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/>
          </a:custGeom>
          <a:gradFill rotWithShape="1">
            <a:gsLst>
              <a:gs pos="0">
                <a:srgbClr val="00B0F0"/>
              </a:gs>
              <a:gs pos="17000">
                <a:srgbClr val="0070C0"/>
              </a:gs>
              <a:gs pos="17999">
                <a:srgbClr val="00B0F0"/>
              </a:gs>
              <a:gs pos="26999">
                <a:srgbClr val="0070C0"/>
              </a:gs>
              <a:gs pos="28000">
                <a:srgbClr val="00B0F0"/>
              </a:gs>
              <a:gs pos="46999">
                <a:srgbClr val="0070C0"/>
              </a:gs>
              <a:gs pos="48000">
                <a:srgbClr val="00B0F0"/>
              </a:gs>
              <a:gs pos="62000">
                <a:srgbClr val="0070C0"/>
              </a:gs>
              <a:gs pos="62999">
                <a:srgbClr val="00B0F0"/>
              </a:gs>
              <a:gs pos="84999">
                <a:srgbClr val="0070C0"/>
              </a:gs>
              <a:gs pos="100000">
                <a:srgbClr val="0070C0"/>
              </a:gs>
            </a:gsLst>
            <a:lin ang="438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254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fontAlgn="ctr">
              <a:buClr>
                <a:srgbClr val="FF0000"/>
              </a:buClr>
              <a:buSzPct val="70000"/>
            </a:pPr>
            <a:endParaRPr lang="zh-CN" altLang="zh-CN" sz="2000" b="1" i="1">
              <a:solidFill>
                <a:srgbClr val="1F497D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9" name="直接连接符 30"/>
          <p:cNvSpPr>
            <a:spLocks noChangeShapeType="1"/>
          </p:cNvSpPr>
          <p:nvPr/>
        </p:nvSpPr>
        <p:spPr bwMode="auto">
          <a:xfrm rot="3240000" flipH="1" flipV="1">
            <a:off x="1209577" y="3482183"/>
            <a:ext cx="940555" cy="6075"/>
          </a:xfrm>
          <a:prstGeom prst="line">
            <a:avLst/>
          </a:prstGeom>
          <a:noFill/>
          <a:ln w="19050" cap="flat" cmpd="sng">
            <a:solidFill>
              <a:srgbClr val="646464">
                <a:alpha val="53999"/>
              </a:srgb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直接连接符 25"/>
          <p:cNvSpPr>
            <a:spLocks noChangeShapeType="1"/>
          </p:cNvSpPr>
          <p:nvPr/>
        </p:nvSpPr>
        <p:spPr bwMode="auto">
          <a:xfrm rot="3360000" flipH="1" flipV="1">
            <a:off x="844522" y="3815865"/>
            <a:ext cx="925473" cy="52546"/>
          </a:xfrm>
          <a:prstGeom prst="line">
            <a:avLst/>
          </a:prstGeom>
          <a:noFill/>
          <a:ln w="19050" cap="flat" cmpd="sng">
            <a:solidFill>
              <a:srgbClr val="646464">
                <a:alpha val="53999"/>
              </a:srgb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直接连接符 28"/>
          <p:cNvSpPr>
            <a:spLocks noChangeShapeType="1"/>
          </p:cNvSpPr>
          <p:nvPr/>
        </p:nvSpPr>
        <p:spPr bwMode="auto">
          <a:xfrm rot="3240000" flipH="1">
            <a:off x="2506009" y="5252936"/>
            <a:ext cx="2066011" cy="62730"/>
          </a:xfrm>
          <a:prstGeom prst="line">
            <a:avLst/>
          </a:prstGeom>
          <a:noFill/>
          <a:ln w="19050" cap="flat" cmpd="sng">
            <a:solidFill>
              <a:srgbClr val="646464">
                <a:alpha val="53999"/>
              </a:srgb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直接连接符 29"/>
          <p:cNvSpPr>
            <a:spLocks noChangeShapeType="1"/>
          </p:cNvSpPr>
          <p:nvPr/>
        </p:nvSpPr>
        <p:spPr bwMode="auto">
          <a:xfrm rot="1860000" flipH="1">
            <a:off x="1863932" y="4153983"/>
            <a:ext cx="1117646" cy="18232"/>
          </a:xfrm>
          <a:prstGeom prst="line">
            <a:avLst/>
          </a:prstGeom>
          <a:noFill/>
          <a:ln w="19050" cap="flat" cmpd="sng">
            <a:solidFill>
              <a:srgbClr val="646464">
                <a:alpha val="53999"/>
              </a:srgb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直接连接符 31"/>
          <p:cNvSpPr>
            <a:spLocks noChangeShapeType="1"/>
          </p:cNvSpPr>
          <p:nvPr/>
        </p:nvSpPr>
        <p:spPr bwMode="auto">
          <a:xfrm rot="1740000" flipH="1" flipV="1">
            <a:off x="963785" y="2853505"/>
            <a:ext cx="474984" cy="133564"/>
          </a:xfrm>
          <a:prstGeom prst="line">
            <a:avLst/>
          </a:prstGeom>
          <a:noFill/>
          <a:ln w="19050" cap="flat" cmpd="sng">
            <a:solidFill>
              <a:srgbClr val="646464">
                <a:alpha val="53999"/>
              </a:srgb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直接连接符 32"/>
          <p:cNvSpPr>
            <a:spLocks noChangeShapeType="1"/>
          </p:cNvSpPr>
          <p:nvPr/>
        </p:nvSpPr>
        <p:spPr bwMode="auto">
          <a:xfrm rot="3300000" flipH="1" flipV="1">
            <a:off x="338548" y="1985864"/>
            <a:ext cx="1103556" cy="441611"/>
          </a:xfrm>
          <a:prstGeom prst="line">
            <a:avLst/>
          </a:prstGeom>
          <a:noFill/>
          <a:ln w="19050" cap="flat" cmpd="sng">
            <a:solidFill>
              <a:srgbClr val="646464">
                <a:alpha val="53999"/>
              </a:srgb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直接连接符 23"/>
          <p:cNvSpPr>
            <a:spLocks noChangeShapeType="1"/>
          </p:cNvSpPr>
          <p:nvPr/>
        </p:nvSpPr>
        <p:spPr bwMode="auto">
          <a:xfrm rot="3300000" flipH="1" flipV="1">
            <a:off x="1885087" y="5402209"/>
            <a:ext cx="1726344" cy="37084"/>
          </a:xfrm>
          <a:prstGeom prst="line">
            <a:avLst/>
          </a:prstGeom>
          <a:noFill/>
          <a:ln w="19050" cap="flat" cmpd="sng">
            <a:solidFill>
              <a:srgbClr val="646464">
                <a:alpha val="53999"/>
              </a:srgb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直接连接符 24"/>
          <p:cNvSpPr>
            <a:spLocks noChangeShapeType="1"/>
          </p:cNvSpPr>
          <p:nvPr/>
        </p:nvSpPr>
        <p:spPr bwMode="auto">
          <a:xfrm rot="2040000" flipH="1">
            <a:off x="1447918" y="4484904"/>
            <a:ext cx="954047" cy="1"/>
          </a:xfrm>
          <a:prstGeom prst="line">
            <a:avLst/>
          </a:prstGeom>
          <a:noFill/>
          <a:ln w="19050" cap="flat" cmpd="sng">
            <a:solidFill>
              <a:srgbClr val="646464">
                <a:alpha val="53999"/>
              </a:srgb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26"/>
          <p:cNvSpPr>
            <a:spLocks noChangeShapeType="1"/>
          </p:cNvSpPr>
          <p:nvPr/>
        </p:nvSpPr>
        <p:spPr bwMode="auto">
          <a:xfrm rot="1860000" flipH="1" flipV="1">
            <a:off x="566535" y="3025997"/>
            <a:ext cx="597052" cy="285134"/>
          </a:xfrm>
          <a:prstGeom prst="line">
            <a:avLst/>
          </a:prstGeom>
          <a:noFill/>
          <a:ln w="19050" cap="flat" cmpd="sng">
            <a:solidFill>
              <a:srgbClr val="646464">
                <a:alpha val="53999"/>
              </a:srgb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直接连接符 27"/>
          <p:cNvSpPr>
            <a:spLocks noChangeShapeType="1"/>
          </p:cNvSpPr>
          <p:nvPr/>
        </p:nvSpPr>
        <p:spPr bwMode="auto">
          <a:xfrm rot="3480000" flipH="1" flipV="1">
            <a:off x="-19039" y="2027120"/>
            <a:ext cx="1172837" cy="453147"/>
          </a:xfrm>
          <a:prstGeom prst="line">
            <a:avLst/>
          </a:prstGeom>
          <a:noFill/>
          <a:ln w="19050" cap="flat" cmpd="sng">
            <a:solidFill>
              <a:srgbClr val="646464">
                <a:alpha val="53999"/>
              </a:srgb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830059" y="2525984"/>
            <a:ext cx="7600558" cy="584775"/>
            <a:chOff x="830059" y="2525984"/>
            <a:chExt cx="7600558" cy="584775"/>
          </a:xfrm>
        </p:grpSpPr>
        <p:sp>
          <p:nvSpPr>
            <p:cNvPr id="25" name="同心圆 8"/>
            <p:cNvSpPr>
              <a:spLocks noChangeAspect="1" noChangeArrowheads="1"/>
            </p:cNvSpPr>
            <p:nvPr/>
          </p:nvSpPr>
          <p:spPr bwMode="auto">
            <a:xfrm>
              <a:off x="830059" y="2774909"/>
              <a:ext cx="146627" cy="144463"/>
            </a:xfrm>
            <a:prstGeom prst="ellipse">
              <a:avLst/>
            </a:prstGeom>
            <a:solidFill>
              <a:srgbClr val="F67B28"/>
            </a:solidFill>
            <a:ln w="25400" cmpd="sng">
              <a:solidFill>
                <a:srgbClr val="FFA5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fontAlgn="ctr">
                <a:lnSpc>
                  <a:spcPct val="140000"/>
                </a:lnSpc>
                <a:buClr>
                  <a:srgbClr val="FF0000"/>
                </a:buClr>
                <a:buSzPct val="70000"/>
              </a:pPr>
              <a:endParaRPr lang="zh-CN" altLang="zh-CN" sz="2000" b="1" i="1">
                <a:solidFill>
                  <a:srgbClr val="1F497D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7" name="TextBox 43"/>
            <p:cNvSpPr>
              <a:spLocks noChangeArrowheads="1"/>
            </p:cNvSpPr>
            <p:nvPr/>
          </p:nvSpPr>
          <p:spPr bwMode="auto">
            <a:xfrm>
              <a:off x="949789" y="2659286"/>
              <a:ext cx="18726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fontAlgn="ctr" hangingPunct="1">
                <a:buClr>
                  <a:srgbClr val="FF0000"/>
                </a:buClr>
                <a:buSzPct val="70000"/>
              </a:pPr>
              <a:r>
                <a:rPr lang="en-US" altLang="zh-CN" b="0" i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2014</a:t>
              </a:r>
              <a:r>
                <a:rPr lang="zh-CN" altLang="en-US" b="0" i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年</a:t>
              </a:r>
              <a:endParaRPr lang="en-US" altLang="zh-CN" b="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39"/>
            <p:cNvSpPr>
              <a:spLocks noChangeArrowheads="1"/>
            </p:cNvSpPr>
            <p:nvPr/>
          </p:nvSpPr>
          <p:spPr bwMode="auto">
            <a:xfrm>
              <a:off x="2634637" y="2525984"/>
              <a:ext cx="579598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b="0" i="1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 </a:t>
              </a:r>
              <a:r>
                <a:rPr lang="zh-CN" altLang="en-US" sz="1600" i="1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调整</a:t>
              </a:r>
              <a:r>
                <a:rPr lang="en-US" altLang="zh-CN" sz="1600" i="1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IT</a:t>
              </a:r>
              <a:r>
                <a:rPr lang="zh-CN" altLang="en-US" sz="1600" i="1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审计的组织架构，增设</a:t>
              </a:r>
              <a:r>
                <a:rPr lang="en-US" altLang="zh-CN" sz="1600" i="1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IT</a:t>
              </a:r>
              <a:r>
                <a:rPr lang="zh-CN" altLang="en-US" sz="1600" i="1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审计部</a:t>
              </a:r>
              <a:r>
                <a:rPr lang="zh-CN" altLang="en-US" sz="1600" i="1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，加强审计信息化工作，深入开展</a:t>
              </a:r>
              <a:r>
                <a:rPr lang="zh-CN" altLang="zh-CN" sz="1600" i="1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业务系统</a:t>
              </a:r>
              <a:r>
                <a:rPr lang="zh-CN" altLang="zh-CN" sz="1600" i="1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的应用</a:t>
              </a:r>
              <a:r>
                <a:rPr lang="zh-CN" altLang="zh-CN" sz="1600" i="1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控制</a:t>
              </a:r>
              <a:r>
                <a:rPr lang="zh-CN" altLang="en-US" sz="1600" i="1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审计，</a:t>
              </a:r>
              <a:r>
                <a:rPr lang="zh-CN" altLang="zh-CN" sz="1600" i="1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指导分行</a:t>
              </a:r>
              <a:r>
                <a:rPr lang="zh-CN" altLang="zh-CN" sz="1600" i="1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开展</a:t>
              </a:r>
              <a:r>
                <a:rPr lang="en-US" altLang="zh-CN" sz="1600" i="1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IT</a:t>
              </a:r>
              <a:r>
                <a:rPr lang="zh-CN" altLang="zh-CN" sz="1600" i="1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审计</a:t>
              </a:r>
              <a:r>
                <a:rPr lang="zh-CN" altLang="en-US" sz="1600" i="1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。</a:t>
              </a:r>
              <a:endParaRPr lang="zh-CN" altLang="en-US" sz="1600" i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85988" y="4349480"/>
            <a:ext cx="7575836" cy="584775"/>
            <a:chOff x="685988" y="4349480"/>
            <a:chExt cx="7575836" cy="584775"/>
          </a:xfrm>
        </p:grpSpPr>
        <p:sp>
          <p:nvSpPr>
            <p:cNvPr id="23" name="同心圆 8"/>
            <p:cNvSpPr>
              <a:spLocks noChangeAspect="1" noChangeArrowheads="1"/>
            </p:cNvSpPr>
            <p:nvPr/>
          </p:nvSpPr>
          <p:spPr bwMode="auto">
            <a:xfrm>
              <a:off x="2529616" y="4591598"/>
              <a:ext cx="182075" cy="180975"/>
            </a:xfrm>
            <a:prstGeom prst="ellipse">
              <a:avLst/>
            </a:prstGeom>
            <a:solidFill>
              <a:srgbClr val="F67B28"/>
            </a:solidFill>
            <a:ln w="25400" cmpd="sng">
              <a:solidFill>
                <a:srgbClr val="FFA5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fontAlgn="ctr">
                <a:lnSpc>
                  <a:spcPct val="140000"/>
                </a:lnSpc>
                <a:buClr>
                  <a:srgbClr val="FF0000"/>
                </a:buClr>
                <a:buSzPct val="70000"/>
              </a:pPr>
              <a:endParaRPr lang="zh-CN" altLang="zh-CN" sz="2000" b="1" i="1">
                <a:solidFill>
                  <a:srgbClr val="1F497D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9" name="TextBox 43"/>
            <p:cNvSpPr>
              <a:spLocks noChangeArrowheads="1"/>
            </p:cNvSpPr>
            <p:nvPr/>
          </p:nvSpPr>
          <p:spPr bwMode="auto">
            <a:xfrm>
              <a:off x="685988" y="4551903"/>
              <a:ext cx="18726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fontAlgn="ctr" hangingPunct="1">
                <a:buClr>
                  <a:srgbClr val="FF0000"/>
                </a:buClr>
                <a:buSzPct val="70000"/>
              </a:pPr>
              <a:r>
                <a:rPr lang="en-US" altLang="zh-CN" b="0" i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2008</a:t>
              </a:r>
              <a:r>
                <a:rPr lang="zh-CN" altLang="en-US" b="0" i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年</a:t>
              </a:r>
              <a:endParaRPr lang="en-US" altLang="zh-CN" b="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41"/>
            <p:cNvSpPr>
              <a:spLocks noChangeArrowheads="1"/>
            </p:cNvSpPr>
            <p:nvPr/>
          </p:nvSpPr>
          <p:spPr bwMode="auto">
            <a:xfrm>
              <a:off x="3320532" y="4349480"/>
              <a:ext cx="494129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1600" i="1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   引入</a:t>
              </a:r>
              <a:r>
                <a:rPr lang="en-US" altLang="zh-CN" sz="1600" i="1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IDEA</a:t>
              </a:r>
              <a:r>
                <a:rPr lang="zh-CN" altLang="en-US" sz="1600" i="1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审计辅助工具，</a:t>
              </a:r>
              <a:r>
                <a:rPr lang="zh-CN" altLang="en-US" sz="1600" i="1" dirty="0">
                  <a:latin typeface="幼圆" panose="02010509060101010101" pitchFamily="49" charset="-122"/>
                  <a:ea typeface="幼圆" panose="02010509060101010101" pitchFamily="49" charset="-122"/>
                </a:rPr>
                <a:t>对业务流程</a:t>
              </a:r>
              <a:r>
                <a:rPr lang="zh-CN" altLang="en-US" sz="1600" i="1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进行应用控制的数据分析</a:t>
              </a:r>
              <a:r>
                <a:rPr lang="zh-CN" altLang="en-US" sz="1600" i="1" dirty="0">
                  <a:latin typeface="幼圆" panose="02010509060101010101" pitchFamily="49" charset="-122"/>
                  <a:ea typeface="幼圆" panose="02010509060101010101" pitchFamily="49" charset="-122"/>
                </a:rPr>
                <a:t>，</a:t>
              </a:r>
              <a:r>
                <a:rPr lang="zh-CN" altLang="en-US" sz="1600" i="1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以判断业务操作风险与数据质量风险。</a:t>
              </a:r>
              <a:endParaRPr lang="zh-CN" altLang="en-US" sz="1600" i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531288" y="3399711"/>
            <a:ext cx="6740523" cy="830997"/>
            <a:chOff x="1531288" y="3399711"/>
            <a:chExt cx="6740523" cy="830997"/>
          </a:xfrm>
        </p:grpSpPr>
        <p:sp>
          <p:nvSpPr>
            <p:cNvPr id="24" name="同心圆 8"/>
            <p:cNvSpPr>
              <a:spLocks noChangeAspect="1" noChangeArrowheads="1"/>
            </p:cNvSpPr>
            <p:nvPr/>
          </p:nvSpPr>
          <p:spPr bwMode="auto">
            <a:xfrm>
              <a:off x="1531288" y="3642229"/>
              <a:ext cx="182075" cy="180975"/>
            </a:xfrm>
            <a:prstGeom prst="ellipse">
              <a:avLst/>
            </a:prstGeom>
            <a:solidFill>
              <a:srgbClr val="F67B28"/>
            </a:solidFill>
            <a:ln w="25400" cmpd="sng">
              <a:solidFill>
                <a:srgbClr val="FFA5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fontAlgn="ctr">
                <a:lnSpc>
                  <a:spcPct val="140000"/>
                </a:lnSpc>
                <a:buClr>
                  <a:srgbClr val="FF0000"/>
                </a:buClr>
                <a:buSzPct val="70000"/>
              </a:pPr>
              <a:endParaRPr lang="zh-CN" altLang="zh-CN" sz="2000" b="1" i="1">
                <a:solidFill>
                  <a:srgbClr val="1F497D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31" name="TextBox 43"/>
            <p:cNvSpPr>
              <a:spLocks noChangeArrowheads="1"/>
            </p:cNvSpPr>
            <p:nvPr/>
          </p:nvSpPr>
          <p:spPr bwMode="auto">
            <a:xfrm>
              <a:off x="1559878" y="3504383"/>
              <a:ext cx="18697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fontAlgn="ctr">
                <a:buClr>
                  <a:srgbClr val="FF0000"/>
                </a:buClr>
                <a:buSzPct val="70000"/>
              </a:pPr>
              <a:r>
                <a:rPr lang="en-US" altLang="zh-CN" b="0" i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2013</a:t>
              </a:r>
              <a:r>
                <a:rPr lang="zh-CN" altLang="en-US" b="0" i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年</a:t>
              </a:r>
              <a:endParaRPr lang="en-US" altLang="zh-CN" b="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anose="02010600040101010101" pitchFamily="2" charset="-122"/>
              </a:endParaRPr>
            </a:p>
          </p:txBody>
        </p:sp>
        <p:sp>
          <p:nvSpPr>
            <p:cNvPr id="32" name="TextBox 35"/>
            <p:cNvSpPr>
              <a:spLocks noChangeArrowheads="1"/>
            </p:cNvSpPr>
            <p:nvPr/>
          </p:nvSpPr>
          <p:spPr bwMode="auto">
            <a:xfrm>
              <a:off x="2971034" y="3399711"/>
              <a:ext cx="530077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i="1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   IT</a:t>
              </a:r>
              <a:r>
                <a:rPr lang="zh-CN" altLang="en-US" sz="1600" i="1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审计工作取得“质”与“量”的突破</a:t>
              </a:r>
              <a:r>
                <a:rPr lang="zh-CN" altLang="en-US" sz="1600" i="1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，</a:t>
              </a:r>
              <a:r>
                <a:rPr lang="zh-CN" altLang="en-US" sz="1600" i="1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由应用控制审计、</a:t>
              </a:r>
              <a:r>
                <a:rPr lang="en-US" altLang="zh-CN" sz="1600" i="1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IT</a:t>
              </a:r>
              <a:r>
                <a:rPr lang="zh-CN" altLang="zh-CN" sz="1600" i="1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一般性控制</a:t>
              </a:r>
              <a:r>
                <a:rPr lang="zh-CN" altLang="en-US" sz="1600" i="1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向</a:t>
              </a:r>
              <a:r>
                <a:rPr lang="en-US" altLang="zh-CN" sz="1600" i="1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IT</a:t>
              </a:r>
              <a:r>
                <a:rPr lang="zh-CN" altLang="en-US" sz="1600" i="1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治理审计</a:t>
              </a:r>
              <a:r>
                <a:rPr lang="zh-CN" altLang="zh-CN" sz="1600" i="1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递进</a:t>
              </a:r>
              <a:r>
                <a:rPr lang="zh-CN" altLang="en-US" sz="1600" i="1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，首次涉及</a:t>
              </a:r>
              <a:r>
                <a:rPr lang="en-US" altLang="zh-CN" sz="1600" i="1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IT</a:t>
              </a:r>
              <a:r>
                <a:rPr lang="zh-CN" altLang="en-US" sz="1600" i="1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投资领域。</a:t>
              </a:r>
              <a:endParaRPr lang="zh-CN" altLang="en-US" sz="1600" i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67379" y="1617399"/>
            <a:ext cx="7873864" cy="830997"/>
            <a:chOff x="567379" y="1617399"/>
            <a:chExt cx="7873864" cy="830997"/>
          </a:xfrm>
        </p:grpSpPr>
        <p:sp>
          <p:nvSpPr>
            <p:cNvPr id="26" name="同心圆 8"/>
            <p:cNvSpPr>
              <a:spLocks noChangeAspect="1" noChangeArrowheads="1"/>
            </p:cNvSpPr>
            <p:nvPr/>
          </p:nvSpPr>
          <p:spPr bwMode="auto">
            <a:xfrm>
              <a:off x="567379" y="1837555"/>
              <a:ext cx="146627" cy="144462"/>
            </a:xfrm>
            <a:prstGeom prst="ellipse">
              <a:avLst/>
            </a:prstGeom>
            <a:solidFill>
              <a:srgbClr val="F67B28"/>
            </a:solidFill>
            <a:ln w="25400" cmpd="sng">
              <a:solidFill>
                <a:srgbClr val="FFA5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fontAlgn="ctr">
                <a:lnSpc>
                  <a:spcPct val="140000"/>
                </a:lnSpc>
                <a:buClr>
                  <a:srgbClr val="FF0000"/>
                </a:buClr>
                <a:buSzPct val="70000"/>
              </a:pPr>
              <a:endParaRPr lang="zh-CN" altLang="zh-CN" sz="2000" b="1" i="1">
                <a:solidFill>
                  <a:srgbClr val="1F497D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33" name="TextBox 43"/>
            <p:cNvSpPr>
              <a:spLocks noChangeArrowheads="1"/>
            </p:cNvSpPr>
            <p:nvPr/>
          </p:nvSpPr>
          <p:spPr bwMode="auto">
            <a:xfrm>
              <a:off x="568021" y="1728437"/>
              <a:ext cx="18697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fontAlgn="ctr">
                <a:buClr>
                  <a:srgbClr val="FF0000"/>
                </a:buClr>
                <a:buSzPct val="70000"/>
              </a:pPr>
              <a:r>
                <a:rPr lang="en-US" altLang="zh-CN" b="0" i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2015</a:t>
              </a:r>
              <a:r>
                <a:rPr lang="zh-CN" altLang="en-US" b="0" i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年</a:t>
              </a:r>
              <a:endParaRPr lang="en-US" altLang="zh-CN" b="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anose="02010600040101010101" pitchFamily="2" charset="-122"/>
              </a:endParaRPr>
            </a:p>
          </p:txBody>
        </p:sp>
        <p:sp>
          <p:nvSpPr>
            <p:cNvPr id="35" name="TextBox 39"/>
            <p:cNvSpPr>
              <a:spLocks noChangeArrowheads="1"/>
            </p:cNvSpPr>
            <p:nvPr/>
          </p:nvSpPr>
          <p:spPr bwMode="auto">
            <a:xfrm>
              <a:off x="2219530" y="1617399"/>
              <a:ext cx="622171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b="0" i="1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 </a:t>
              </a:r>
              <a:r>
                <a:rPr lang="zh-CN" altLang="en-US" sz="1600" i="1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加大</a:t>
              </a:r>
              <a:r>
                <a:rPr lang="en-US" altLang="zh-CN" sz="1600" i="1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IT</a:t>
              </a:r>
              <a:r>
                <a:rPr lang="zh-CN" altLang="en-US" sz="1600" i="1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审计力度</a:t>
              </a:r>
              <a:r>
                <a:rPr lang="zh-CN" altLang="en-US" sz="1600" i="1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，扩大审计范围，关注热点话题，如对新兴的互联网金融业务开展内部与外部相结合的</a:t>
              </a:r>
              <a:r>
                <a:rPr lang="en-US" altLang="zh-CN" sz="1600" i="1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IT</a:t>
              </a:r>
              <a:r>
                <a:rPr lang="zh-CN" altLang="en-US" sz="1600" i="1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审计</a:t>
              </a:r>
              <a:r>
                <a:rPr lang="zh-CN" altLang="en-US" sz="1600" i="1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项目，同年开展业务连续性审计。</a:t>
              </a:r>
              <a:endParaRPr lang="zh-CN" altLang="en-US" sz="1600" i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185139" y="5419096"/>
            <a:ext cx="7156693" cy="584775"/>
            <a:chOff x="1185139" y="5419096"/>
            <a:chExt cx="7156693" cy="584775"/>
          </a:xfrm>
        </p:grpSpPr>
        <p:sp>
          <p:nvSpPr>
            <p:cNvPr id="22" name="同心圆 8"/>
            <p:cNvSpPr>
              <a:spLocks noChangeAspect="1" noChangeArrowheads="1"/>
            </p:cNvSpPr>
            <p:nvPr/>
          </p:nvSpPr>
          <p:spPr bwMode="auto">
            <a:xfrm>
              <a:off x="3203280" y="5477448"/>
              <a:ext cx="219134" cy="215900"/>
            </a:xfrm>
            <a:prstGeom prst="ellipse">
              <a:avLst/>
            </a:prstGeom>
            <a:solidFill>
              <a:srgbClr val="F67B28"/>
            </a:solidFill>
            <a:ln w="25400" cmpd="sng">
              <a:solidFill>
                <a:srgbClr val="FFA5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fontAlgn="ctr">
                <a:lnSpc>
                  <a:spcPct val="140000"/>
                </a:lnSpc>
                <a:buClr>
                  <a:srgbClr val="FF0000"/>
                </a:buClr>
                <a:buSzPct val="70000"/>
              </a:pPr>
              <a:endParaRPr lang="zh-CN" altLang="zh-CN" sz="2000" b="1" i="1">
                <a:solidFill>
                  <a:srgbClr val="1F497D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34" name="TextBox 43"/>
            <p:cNvSpPr>
              <a:spLocks noChangeArrowheads="1"/>
            </p:cNvSpPr>
            <p:nvPr/>
          </p:nvSpPr>
          <p:spPr bwMode="auto">
            <a:xfrm>
              <a:off x="1185139" y="5419096"/>
              <a:ext cx="18697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fontAlgn="ctr">
                <a:buClr>
                  <a:srgbClr val="FF0000"/>
                </a:buClr>
                <a:buSzPct val="70000"/>
              </a:pPr>
              <a:r>
                <a:rPr lang="en-US" altLang="zh-CN" b="0" i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2006</a:t>
              </a:r>
              <a:r>
                <a:rPr lang="zh-CN" altLang="en-US" b="0" i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年</a:t>
              </a:r>
              <a:endParaRPr lang="en-US" altLang="zh-CN" b="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anose="02010600040101010101" pitchFamily="2" charset="-122"/>
              </a:endParaRPr>
            </a:p>
          </p:txBody>
        </p:sp>
        <p:sp>
          <p:nvSpPr>
            <p:cNvPr id="36" name="TextBox 43"/>
            <p:cNvSpPr>
              <a:spLocks noChangeArrowheads="1"/>
            </p:cNvSpPr>
            <p:nvPr/>
          </p:nvSpPr>
          <p:spPr bwMode="auto">
            <a:xfrm>
              <a:off x="4143372" y="5419096"/>
              <a:ext cx="419846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1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    开始</a:t>
              </a:r>
              <a:r>
                <a:rPr lang="zh-CN" altLang="en-US" sz="1600" i="1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实施</a:t>
              </a:r>
              <a:r>
                <a:rPr lang="en-US" altLang="zh-CN" sz="1600" i="1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IT</a:t>
              </a:r>
              <a:r>
                <a:rPr lang="zh-CN" altLang="en-US" sz="1600" i="1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审计项目</a:t>
              </a:r>
              <a:r>
                <a:rPr lang="zh-CN" altLang="en-US" sz="1600" i="1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，初期以基础的</a:t>
              </a:r>
              <a:r>
                <a:rPr lang="zh-CN" altLang="en-US" sz="1600" i="1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一般</a:t>
              </a:r>
              <a:r>
                <a:rPr lang="zh-CN" altLang="en-US" sz="1600" i="1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控制审计</a:t>
              </a:r>
              <a:r>
                <a:rPr lang="zh-CN" altLang="en-US" sz="1600" i="1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为主。</a:t>
              </a:r>
              <a:endParaRPr lang="zh-CN" altLang="en-US" sz="1600" i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05540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282352" y="6546952"/>
            <a:ext cx="2057400" cy="365125"/>
          </a:xfrm>
        </p:spPr>
        <p:txBody>
          <a:bodyPr/>
          <a:lstStyle/>
          <a:p>
            <a:fld id="{5A8C14C8-0D18-44B5-B7F4-4A32BE29FE56}" type="datetime1">
              <a:rPr lang="zh-CN" altLang="en-US" smtClean="0"/>
              <a:pPr/>
              <a:t>2016-8-5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41242" y="6461685"/>
            <a:ext cx="492413" cy="365125"/>
          </a:xfrm>
        </p:spPr>
        <p:txBody>
          <a:bodyPr/>
          <a:lstStyle/>
          <a:p>
            <a:fld id="{C11790EE-7A0D-49FE-961F-E28F3C468D5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939055" y="829364"/>
            <a:ext cx="5493585" cy="471587"/>
          </a:xfrm>
        </p:spPr>
        <p:txBody>
          <a:bodyPr/>
          <a:lstStyle/>
          <a:p>
            <a:r>
              <a:rPr lang="en-US" altLang="zh-CN" dirty="0" smtClean="0">
                <a:cs typeface="Arial" pitchFamily="34" charset="0"/>
              </a:rPr>
              <a:t>1.1</a:t>
            </a:r>
            <a:r>
              <a:rPr lang="zh-CN" altLang="en-US" dirty="0" smtClean="0">
                <a:cs typeface="Arial" pitchFamily="34" charset="0"/>
              </a:rPr>
              <a:t>、南京银行的</a:t>
            </a:r>
            <a:r>
              <a:rPr lang="en-US" altLang="zh-CN" dirty="0" smtClean="0">
                <a:cs typeface="Arial" pitchFamily="34" charset="0"/>
              </a:rPr>
              <a:t>IT</a:t>
            </a:r>
            <a:r>
              <a:rPr lang="zh-CN" altLang="en-US" dirty="0" smtClean="0">
                <a:cs typeface="Arial" pitchFamily="34" charset="0"/>
              </a:rPr>
              <a:t>审计实践</a:t>
            </a:r>
            <a:r>
              <a:rPr lang="en-US" altLang="zh-CN" dirty="0">
                <a:cs typeface="Arial" pitchFamily="34" charset="0"/>
              </a:rPr>
              <a:t/>
            </a:r>
            <a:br>
              <a:rPr lang="en-US" altLang="zh-CN" dirty="0">
                <a:cs typeface="Arial" pitchFamily="34" charset="0"/>
              </a:rPr>
            </a:br>
            <a:endParaRPr lang="zh-CN" altLang="en-US" dirty="0"/>
          </a:p>
        </p:txBody>
      </p:sp>
      <p:sp>
        <p:nvSpPr>
          <p:cNvPr id="8" name="Freeform 11"/>
          <p:cNvSpPr>
            <a:spLocks noChangeAspect="1" noChangeArrowheads="1"/>
          </p:cNvSpPr>
          <p:nvPr/>
        </p:nvSpPr>
        <p:spPr bwMode="auto">
          <a:xfrm>
            <a:off x="179512" y="979065"/>
            <a:ext cx="5094982" cy="5538062"/>
          </a:xfrm>
          <a:custGeom>
            <a:avLst/>
            <a:gdLst>
              <a:gd name="T0" fmla="*/ 0 w 423"/>
              <a:gd name="T1" fmla="*/ 5 h 396"/>
              <a:gd name="T2" fmla="*/ 39 w 423"/>
              <a:gd name="T3" fmla="*/ 0 h 396"/>
              <a:gd name="T4" fmla="*/ 87 w 423"/>
              <a:gd name="T5" fmla="*/ 66 h 396"/>
              <a:gd name="T6" fmla="*/ 154 w 423"/>
              <a:gd name="T7" fmla="*/ 100 h 396"/>
              <a:gd name="T8" fmla="*/ 221 w 423"/>
              <a:gd name="T9" fmla="*/ 185 h 396"/>
              <a:gd name="T10" fmla="*/ 309 w 423"/>
              <a:gd name="T11" fmla="*/ 233 h 396"/>
              <a:gd name="T12" fmla="*/ 423 w 423"/>
              <a:gd name="T13" fmla="*/ 377 h 396"/>
              <a:gd name="T14" fmla="*/ 367 w 423"/>
              <a:gd name="T15" fmla="*/ 396 h 396"/>
              <a:gd name="T16" fmla="*/ 254 w 423"/>
              <a:gd name="T17" fmla="*/ 248 h 396"/>
              <a:gd name="T18" fmla="*/ 173 w 423"/>
              <a:gd name="T19" fmla="*/ 198 h 396"/>
              <a:gd name="T20" fmla="*/ 109 w 423"/>
              <a:gd name="T21" fmla="*/ 111 h 396"/>
              <a:gd name="T22" fmla="*/ 47 w 423"/>
              <a:gd name="T23" fmla="*/ 76 h 396"/>
              <a:gd name="T24" fmla="*/ 0 w 423"/>
              <a:gd name="T25" fmla="*/ 5 h 3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23"/>
              <a:gd name="T40" fmla="*/ 0 h 396"/>
              <a:gd name="T41" fmla="*/ 423 w 423"/>
              <a:gd name="T42" fmla="*/ 396 h 39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/>
          </a:custGeom>
          <a:gradFill rotWithShape="1">
            <a:gsLst>
              <a:gs pos="0">
                <a:srgbClr val="00B0F0"/>
              </a:gs>
              <a:gs pos="17000">
                <a:srgbClr val="0070C0"/>
              </a:gs>
              <a:gs pos="17999">
                <a:srgbClr val="00B0F0"/>
              </a:gs>
              <a:gs pos="26999">
                <a:srgbClr val="0070C0"/>
              </a:gs>
              <a:gs pos="28000">
                <a:srgbClr val="00B0F0"/>
              </a:gs>
              <a:gs pos="46999">
                <a:srgbClr val="0070C0"/>
              </a:gs>
              <a:gs pos="48000">
                <a:srgbClr val="00B0F0"/>
              </a:gs>
              <a:gs pos="62000">
                <a:srgbClr val="0070C0"/>
              </a:gs>
              <a:gs pos="62999">
                <a:srgbClr val="00B0F0"/>
              </a:gs>
              <a:gs pos="84999">
                <a:srgbClr val="0070C0"/>
              </a:gs>
              <a:gs pos="100000">
                <a:srgbClr val="0070C0"/>
              </a:gs>
            </a:gsLst>
            <a:lin ang="438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254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fontAlgn="ctr">
              <a:buClr>
                <a:srgbClr val="FF0000"/>
              </a:buClr>
              <a:buSzPct val="70000"/>
            </a:pPr>
            <a:endParaRPr lang="zh-CN" altLang="zh-CN" sz="2000" b="1" i="1">
              <a:solidFill>
                <a:srgbClr val="1F497D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9" name="直接连接符 30"/>
          <p:cNvSpPr>
            <a:spLocks noChangeShapeType="1"/>
          </p:cNvSpPr>
          <p:nvPr/>
        </p:nvSpPr>
        <p:spPr bwMode="auto">
          <a:xfrm rot="3240000" flipH="1" flipV="1">
            <a:off x="1209577" y="3482183"/>
            <a:ext cx="940555" cy="6075"/>
          </a:xfrm>
          <a:prstGeom prst="line">
            <a:avLst/>
          </a:prstGeom>
          <a:noFill/>
          <a:ln w="19050" cap="flat" cmpd="sng">
            <a:solidFill>
              <a:srgbClr val="646464">
                <a:alpha val="53999"/>
              </a:srgb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直接连接符 25"/>
          <p:cNvSpPr>
            <a:spLocks noChangeShapeType="1"/>
          </p:cNvSpPr>
          <p:nvPr/>
        </p:nvSpPr>
        <p:spPr bwMode="auto">
          <a:xfrm rot="3360000" flipH="1" flipV="1">
            <a:off x="844522" y="3815865"/>
            <a:ext cx="925473" cy="52546"/>
          </a:xfrm>
          <a:prstGeom prst="line">
            <a:avLst/>
          </a:prstGeom>
          <a:noFill/>
          <a:ln w="19050" cap="flat" cmpd="sng">
            <a:solidFill>
              <a:srgbClr val="646464">
                <a:alpha val="53999"/>
              </a:srgb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直接连接符 28"/>
          <p:cNvSpPr>
            <a:spLocks noChangeShapeType="1"/>
          </p:cNvSpPr>
          <p:nvPr/>
        </p:nvSpPr>
        <p:spPr bwMode="auto">
          <a:xfrm rot="3240000" flipH="1">
            <a:off x="2506009" y="5252936"/>
            <a:ext cx="2066011" cy="62730"/>
          </a:xfrm>
          <a:prstGeom prst="line">
            <a:avLst/>
          </a:prstGeom>
          <a:noFill/>
          <a:ln w="19050" cap="flat" cmpd="sng">
            <a:solidFill>
              <a:srgbClr val="646464">
                <a:alpha val="53999"/>
              </a:srgb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直接连接符 29"/>
          <p:cNvSpPr>
            <a:spLocks noChangeShapeType="1"/>
          </p:cNvSpPr>
          <p:nvPr/>
        </p:nvSpPr>
        <p:spPr bwMode="auto">
          <a:xfrm rot="1860000" flipH="1">
            <a:off x="1863932" y="4153983"/>
            <a:ext cx="1117646" cy="18232"/>
          </a:xfrm>
          <a:prstGeom prst="line">
            <a:avLst/>
          </a:prstGeom>
          <a:noFill/>
          <a:ln w="19050" cap="flat" cmpd="sng">
            <a:solidFill>
              <a:srgbClr val="646464">
                <a:alpha val="53999"/>
              </a:srgb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直接连接符 31"/>
          <p:cNvSpPr>
            <a:spLocks noChangeShapeType="1"/>
          </p:cNvSpPr>
          <p:nvPr/>
        </p:nvSpPr>
        <p:spPr bwMode="auto">
          <a:xfrm rot="1740000" flipH="1" flipV="1">
            <a:off x="963785" y="2853505"/>
            <a:ext cx="474984" cy="133564"/>
          </a:xfrm>
          <a:prstGeom prst="line">
            <a:avLst/>
          </a:prstGeom>
          <a:noFill/>
          <a:ln w="19050" cap="flat" cmpd="sng">
            <a:solidFill>
              <a:srgbClr val="646464">
                <a:alpha val="53999"/>
              </a:srgb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直接连接符 32"/>
          <p:cNvSpPr>
            <a:spLocks noChangeShapeType="1"/>
          </p:cNvSpPr>
          <p:nvPr/>
        </p:nvSpPr>
        <p:spPr bwMode="auto">
          <a:xfrm rot="3300000" flipH="1" flipV="1">
            <a:off x="338548" y="1985864"/>
            <a:ext cx="1103556" cy="441611"/>
          </a:xfrm>
          <a:prstGeom prst="line">
            <a:avLst/>
          </a:prstGeom>
          <a:noFill/>
          <a:ln w="19050" cap="flat" cmpd="sng">
            <a:solidFill>
              <a:srgbClr val="646464">
                <a:alpha val="53999"/>
              </a:srgb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直接连接符 23"/>
          <p:cNvSpPr>
            <a:spLocks noChangeShapeType="1"/>
          </p:cNvSpPr>
          <p:nvPr/>
        </p:nvSpPr>
        <p:spPr bwMode="auto">
          <a:xfrm rot="3300000" flipH="1" flipV="1">
            <a:off x="1885087" y="5402209"/>
            <a:ext cx="1726344" cy="37084"/>
          </a:xfrm>
          <a:prstGeom prst="line">
            <a:avLst/>
          </a:prstGeom>
          <a:noFill/>
          <a:ln w="19050" cap="flat" cmpd="sng">
            <a:solidFill>
              <a:srgbClr val="646464">
                <a:alpha val="53999"/>
              </a:srgb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直接连接符 24"/>
          <p:cNvSpPr>
            <a:spLocks noChangeShapeType="1"/>
          </p:cNvSpPr>
          <p:nvPr/>
        </p:nvSpPr>
        <p:spPr bwMode="auto">
          <a:xfrm rot="2040000" flipH="1">
            <a:off x="1447918" y="4484904"/>
            <a:ext cx="954047" cy="1"/>
          </a:xfrm>
          <a:prstGeom prst="line">
            <a:avLst/>
          </a:prstGeom>
          <a:noFill/>
          <a:ln w="19050" cap="flat" cmpd="sng">
            <a:solidFill>
              <a:srgbClr val="646464">
                <a:alpha val="53999"/>
              </a:srgb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26"/>
          <p:cNvSpPr>
            <a:spLocks noChangeShapeType="1"/>
          </p:cNvSpPr>
          <p:nvPr/>
        </p:nvSpPr>
        <p:spPr bwMode="auto">
          <a:xfrm rot="1860000" flipH="1" flipV="1">
            <a:off x="566535" y="3025997"/>
            <a:ext cx="597052" cy="285134"/>
          </a:xfrm>
          <a:prstGeom prst="line">
            <a:avLst/>
          </a:prstGeom>
          <a:noFill/>
          <a:ln w="19050" cap="flat" cmpd="sng">
            <a:solidFill>
              <a:srgbClr val="646464">
                <a:alpha val="53999"/>
              </a:srgb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直接连接符 27"/>
          <p:cNvSpPr>
            <a:spLocks noChangeShapeType="1"/>
          </p:cNvSpPr>
          <p:nvPr/>
        </p:nvSpPr>
        <p:spPr bwMode="auto">
          <a:xfrm rot="3480000" flipH="1" flipV="1">
            <a:off x="-19039" y="2027120"/>
            <a:ext cx="1172837" cy="453147"/>
          </a:xfrm>
          <a:prstGeom prst="line">
            <a:avLst/>
          </a:prstGeom>
          <a:noFill/>
          <a:ln w="19050" cap="flat" cmpd="sng">
            <a:solidFill>
              <a:srgbClr val="646464">
                <a:alpha val="53999"/>
              </a:srgb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40"/>
          <p:cNvGrpSpPr/>
          <p:nvPr/>
        </p:nvGrpSpPr>
        <p:grpSpPr>
          <a:xfrm>
            <a:off x="830059" y="2525984"/>
            <a:ext cx="7600558" cy="502634"/>
            <a:chOff x="830059" y="2525984"/>
            <a:chExt cx="7600558" cy="502634"/>
          </a:xfrm>
        </p:grpSpPr>
        <p:sp>
          <p:nvSpPr>
            <p:cNvPr id="25" name="同心圆 8"/>
            <p:cNvSpPr>
              <a:spLocks noChangeAspect="1" noChangeArrowheads="1"/>
            </p:cNvSpPr>
            <p:nvPr/>
          </p:nvSpPr>
          <p:spPr bwMode="auto">
            <a:xfrm>
              <a:off x="830059" y="2774909"/>
              <a:ext cx="146627" cy="144463"/>
            </a:xfrm>
            <a:prstGeom prst="ellipse">
              <a:avLst/>
            </a:prstGeom>
            <a:solidFill>
              <a:srgbClr val="F67B28"/>
            </a:solidFill>
            <a:ln w="25400" cmpd="sng">
              <a:solidFill>
                <a:srgbClr val="FFA5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fontAlgn="ctr">
                <a:lnSpc>
                  <a:spcPct val="140000"/>
                </a:lnSpc>
                <a:buClr>
                  <a:srgbClr val="FF0000"/>
                </a:buClr>
                <a:buSzPct val="70000"/>
              </a:pPr>
              <a:endParaRPr lang="zh-CN" altLang="zh-CN" sz="2000" b="1" i="1">
                <a:solidFill>
                  <a:srgbClr val="1F497D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7" name="TextBox 43"/>
            <p:cNvSpPr>
              <a:spLocks noChangeArrowheads="1"/>
            </p:cNvSpPr>
            <p:nvPr/>
          </p:nvSpPr>
          <p:spPr bwMode="auto">
            <a:xfrm>
              <a:off x="949789" y="2659286"/>
              <a:ext cx="18726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fontAlgn="ctr" hangingPunct="1">
                <a:buClr>
                  <a:srgbClr val="FF0000"/>
                </a:buClr>
                <a:buSzPct val="70000"/>
              </a:pPr>
              <a:r>
                <a:rPr lang="en-US" altLang="zh-CN" b="0" i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2014</a:t>
              </a:r>
              <a:r>
                <a:rPr lang="zh-CN" altLang="en-US" b="0" i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年</a:t>
              </a:r>
              <a:endParaRPr lang="en-US" altLang="zh-CN" b="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39"/>
            <p:cNvSpPr>
              <a:spLocks noChangeArrowheads="1"/>
            </p:cNvSpPr>
            <p:nvPr/>
          </p:nvSpPr>
          <p:spPr bwMode="auto">
            <a:xfrm>
              <a:off x="2634637" y="2525984"/>
              <a:ext cx="57959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endParaRPr lang="zh-CN" altLang="en-US" sz="1600" i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6" name="组合 38"/>
          <p:cNvGrpSpPr/>
          <p:nvPr/>
        </p:nvGrpSpPr>
        <p:grpSpPr>
          <a:xfrm>
            <a:off x="685988" y="1928802"/>
            <a:ext cx="8458012" cy="3416320"/>
            <a:chOff x="685988" y="1928802"/>
            <a:chExt cx="7755734" cy="3416320"/>
          </a:xfrm>
        </p:grpSpPr>
        <p:sp>
          <p:nvSpPr>
            <p:cNvPr id="23" name="同心圆 8"/>
            <p:cNvSpPr>
              <a:spLocks noChangeAspect="1" noChangeArrowheads="1"/>
            </p:cNvSpPr>
            <p:nvPr/>
          </p:nvSpPr>
          <p:spPr bwMode="auto">
            <a:xfrm>
              <a:off x="2529616" y="4591598"/>
              <a:ext cx="182075" cy="180975"/>
            </a:xfrm>
            <a:prstGeom prst="ellipse">
              <a:avLst/>
            </a:prstGeom>
            <a:solidFill>
              <a:srgbClr val="F67B28"/>
            </a:solidFill>
            <a:ln w="25400" cmpd="sng">
              <a:solidFill>
                <a:srgbClr val="FFA5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fontAlgn="ctr">
                <a:lnSpc>
                  <a:spcPct val="140000"/>
                </a:lnSpc>
                <a:buClr>
                  <a:srgbClr val="FF0000"/>
                </a:buClr>
                <a:buSzPct val="70000"/>
              </a:pPr>
              <a:endParaRPr lang="zh-CN" altLang="zh-CN" sz="2000" b="1" i="1">
                <a:solidFill>
                  <a:srgbClr val="1F497D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9" name="TextBox 43"/>
            <p:cNvSpPr>
              <a:spLocks noChangeArrowheads="1"/>
            </p:cNvSpPr>
            <p:nvPr/>
          </p:nvSpPr>
          <p:spPr bwMode="auto">
            <a:xfrm>
              <a:off x="685988" y="4551903"/>
              <a:ext cx="18726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fontAlgn="ctr" hangingPunct="1">
                <a:buClr>
                  <a:srgbClr val="FF0000"/>
                </a:buClr>
                <a:buSzPct val="70000"/>
              </a:pPr>
              <a:r>
                <a:rPr lang="en-US" altLang="zh-CN" b="0" i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2008</a:t>
              </a:r>
              <a:r>
                <a:rPr lang="zh-CN" altLang="en-US" b="0" i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年</a:t>
              </a:r>
              <a:endParaRPr lang="en-US" altLang="zh-CN" b="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41"/>
            <p:cNvSpPr>
              <a:spLocks noChangeArrowheads="1"/>
            </p:cNvSpPr>
            <p:nvPr/>
          </p:nvSpPr>
          <p:spPr bwMode="auto">
            <a:xfrm>
              <a:off x="3286116" y="1928802"/>
              <a:ext cx="5155606" cy="3416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 eaLnBrk="1" hangingPunct="1">
                <a:lnSpc>
                  <a:spcPct val="150000"/>
                </a:lnSpc>
              </a:pPr>
              <a:r>
                <a:rPr lang="zh-CN" altLang="en-US" sz="16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   </a:t>
              </a:r>
              <a:r>
                <a:rPr lang="zh-CN" altLang="en-US" sz="24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十年发展体会：</a:t>
              </a:r>
              <a:r>
                <a:rPr lang="en-US" altLang="zh-CN" sz="24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IT</a:t>
              </a:r>
              <a:r>
                <a:rPr lang="zh-CN" altLang="en-US" sz="24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风险与金融行业的业务风险融合得越来越深，两者已经无法分割。</a:t>
              </a:r>
              <a:r>
                <a:rPr lang="en-US" altLang="zh-CN" sz="24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IT</a:t>
              </a:r>
              <a:r>
                <a:rPr lang="zh-CN" altLang="en-US" sz="24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风险的大小其实很大程度上由业务重要程度来决定的。所以对内审人员提出了更高的要求，对</a:t>
              </a:r>
              <a:r>
                <a:rPr lang="en-US" altLang="zh-CN" sz="24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IT</a:t>
              </a:r>
              <a:r>
                <a:rPr lang="zh-CN" altLang="en-US" sz="24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风险的审计离不开对本行业内业务风险的评价。</a:t>
              </a:r>
              <a:endPara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7" name="组合 39"/>
          <p:cNvGrpSpPr/>
          <p:nvPr/>
        </p:nvGrpSpPr>
        <p:grpSpPr>
          <a:xfrm>
            <a:off x="1531288" y="3399711"/>
            <a:ext cx="6740523" cy="474004"/>
            <a:chOff x="1531288" y="3399711"/>
            <a:chExt cx="6740523" cy="474004"/>
          </a:xfrm>
        </p:grpSpPr>
        <p:sp>
          <p:nvSpPr>
            <p:cNvPr id="24" name="同心圆 8"/>
            <p:cNvSpPr>
              <a:spLocks noChangeAspect="1" noChangeArrowheads="1"/>
            </p:cNvSpPr>
            <p:nvPr/>
          </p:nvSpPr>
          <p:spPr bwMode="auto">
            <a:xfrm>
              <a:off x="1531288" y="3642229"/>
              <a:ext cx="182075" cy="180975"/>
            </a:xfrm>
            <a:prstGeom prst="ellipse">
              <a:avLst/>
            </a:prstGeom>
            <a:solidFill>
              <a:srgbClr val="F67B28"/>
            </a:solidFill>
            <a:ln w="25400" cmpd="sng">
              <a:solidFill>
                <a:srgbClr val="FFA5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fontAlgn="ctr">
                <a:lnSpc>
                  <a:spcPct val="140000"/>
                </a:lnSpc>
                <a:buClr>
                  <a:srgbClr val="FF0000"/>
                </a:buClr>
                <a:buSzPct val="70000"/>
              </a:pPr>
              <a:endParaRPr lang="zh-CN" altLang="zh-CN" sz="2000" b="1" i="1">
                <a:solidFill>
                  <a:srgbClr val="1F497D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31" name="TextBox 43"/>
            <p:cNvSpPr>
              <a:spLocks noChangeArrowheads="1"/>
            </p:cNvSpPr>
            <p:nvPr/>
          </p:nvSpPr>
          <p:spPr bwMode="auto">
            <a:xfrm>
              <a:off x="1559878" y="3504383"/>
              <a:ext cx="18697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fontAlgn="ctr">
                <a:buClr>
                  <a:srgbClr val="FF0000"/>
                </a:buClr>
                <a:buSzPct val="70000"/>
              </a:pPr>
              <a:r>
                <a:rPr lang="en-US" altLang="zh-CN" b="0" i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2013</a:t>
              </a:r>
              <a:r>
                <a:rPr lang="zh-CN" altLang="en-US" b="0" i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年</a:t>
              </a:r>
              <a:endParaRPr lang="en-US" altLang="zh-CN" b="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anose="02010600040101010101" pitchFamily="2" charset="-122"/>
              </a:endParaRPr>
            </a:p>
          </p:txBody>
        </p:sp>
        <p:sp>
          <p:nvSpPr>
            <p:cNvPr id="32" name="TextBox 35"/>
            <p:cNvSpPr>
              <a:spLocks noChangeArrowheads="1"/>
            </p:cNvSpPr>
            <p:nvPr/>
          </p:nvSpPr>
          <p:spPr bwMode="auto">
            <a:xfrm>
              <a:off x="2971034" y="3399711"/>
              <a:ext cx="53007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i="1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   </a:t>
              </a:r>
              <a:endParaRPr lang="zh-CN" altLang="en-US" sz="1600" i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9" name="组合 41"/>
          <p:cNvGrpSpPr/>
          <p:nvPr/>
        </p:nvGrpSpPr>
        <p:grpSpPr>
          <a:xfrm>
            <a:off x="567379" y="1617399"/>
            <a:ext cx="7873864" cy="480370"/>
            <a:chOff x="567379" y="1617399"/>
            <a:chExt cx="7873864" cy="480370"/>
          </a:xfrm>
        </p:grpSpPr>
        <p:sp>
          <p:nvSpPr>
            <p:cNvPr id="26" name="同心圆 8"/>
            <p:cNvSpPr>
              <a:spLocks noChangeAspect="1" noChangeArrowheads="1"/>
            </p:cNvSpPr>
            <p:nvPr/>
          </p:nvSpPr>
          <p:spPr bwMode="auto">
            <a:xfrm>
              <a:off x="567379" y="1837555"/>
              <a:ext cx="146627" cy="144462"/>
            </a:xfrm>
            <a:prstGeom prst="ellipse">
              <a:avLst/>
            </a:prstGeom>
            <a:solidFill>
              <a:srgbClr val="F67B28"/>
            </a:solidFill>
            <a:ln w="25400" cmpd="sng">
              <a:solidFill>
                <a:srgbClr val="FFA5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fontAlgn="ctr">
                <a:lnSpc>
                  <a:spcPct val="140000"/>
                </a:lnSpc>
                <a:buClr>
                  <a:srgbClr val="FF0000"/>
                </a:buClr>
                <a:buSzPct val="70000"/>
              </a:pPr>
              <a:endParaRPr lang="zh-CN" altLang="zh-CN" sz="2000" b="1" i="1">
                <a:solidFill>
                  <a:srgbClr val="1F497D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33" name="TextBox 43"/>
            <p:cNvSpPr>
              <a:spLocks noChangeArrowheads="1"/>
            </p:cNvSpPr>
            <p:nvPr/>
          </p:nvSpPr>
          <p:spPr bwMode="auto">
            <a:xfrm>
              <a:off x="568021" y="1728437"/>
              <a:ext cx="18697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fontAlgn="ctr">
                <a:buClr>
                  <a:srgbClr val="FF0000"/>
                </a:buClr>
                <a:buSzPct val="70000"/>
              </a:pPr>
              <a:r>
                <a:rPr lang="en-US" altLang="zh-CN" b="0" i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2015</a:t>
              </a:r>
              <a:r>
                <a:rPr lang="zh-CN" altLang="en-US" b="0" i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年</a:t>
              </a:r>
              <a:endParaRPr lang="en-US" altLang="zh-CN" b="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anose="02010600040101010101" pitchFamily="2" charset="-122"/>
              </a:endParaRPr>
            </a:p>
          </p:txBody>
        </p:sp>
        <p:sp>
          <p:nvSpPr>
            <p:cNvPr id="35" name="TextBox 39"/>
            <p:cNvSpPr>
              <a:spLocks noChangeArrowheads="1"/>
            </p:cNvSpPr>
            <p:nvPr/>
          </p:nvSpPr>
          <p:spPr bwMode="auto">
            <a:xfrm>
              <a:off x="2219530" y="1617399"/>
              <a:ext cx="622171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endParaRPr lang="zh-CN" altLang="en-US" sz="1600" i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10" name="组合 37"/>
          <p:cNvGrpSpPr/>
          <p:nvPr/>
        </p:nvGrpSpPr>
        <p:grpSpPr>
          <a:xfrm>
            <a:off x="1185139" y="5419096"/>
            <a:ext cx="7156693" cy="369332"/>
            <a:chOff x="1185139" y="5419096"/>
            <a:chExt cx="7156693" cy="369332"/>
          </a:xfrm>
        </p:grpSpPr>
        <p:sp>
          <p:nvSpPr>
            <p:cNvPr id="22" name="同心圆 8"/>
            <p:cNvSpPr>
              <a:spLocks noChangeAspect="1" noChangeArrowheads="1"/>
            </p:cNvSpPr>
            <p:nvPr/>
          </p:nvSpPr>
          <p:spPr bwMode="auto">
            <a:xfrm>
              <a:off x="3203280" y="5477448"/>
              <a:ext cx="219134" cy="215900"/>
            </a:xfrm>
            <a:prstGeom prst="ellipse">
              <a:avLst/>
            </a:prstGeom>
            <a:solidFill>
              <a:srgbClr val="F67B28"/>
            </a:solidFill>
            <a:ln w="25400" cmpd="sng">
              <a:solidFill>
                <a:srgbClr val="FFA5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fontAlgn="ctr">
                <a:lnSpc>
                  <a:spcPct val="140000"/>
                </a:lnSpc>
                <a:buClr>
                  <a:srgbClr val="FF0000"/>
                </a:buClr>
                <a:buSzPct val="70000"/>
              </a:pPr>
              <a:endParaRPr lang="zh-CN" altLang="zh-CN" sz="2000" b="1" i="1">
                <a:solidFill>
                  <a:srgbClr val="1F497D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34" name="TextBox 43"/>
            <p:cNvSpPr>
              <a:spLocks noChangeArrowheads="1"/>
            </p:cNvSpPr>
            <p:nvPr/>
          </p:nvSpPr>
          <p:spPr bwMode="auto">
            <a:xfrm>
              <a:off x="1185139" y="5419096"/>
              <a:ext cx="18697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fontAlgn="ctr">
                <a:buClr>
                  <a:srgbClr val="FF0000"/>
                </a:buClr>
                <a:buSzPct val="70000"/>
              </a:pPr>
              <a:r>
                <a:rPr lang="en-US" altLang="zh-CN" b="0" i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2006</a:t>
              </a:r>
              <a:r>
                <a:rPr lang="zh-CN" altLang="en-US" b="0" i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年</a:t>
              </a:r>
              <a:endParaRPr lang="en-US" altLang="zh-CN" b="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anose="02010600040101010101" pitchFamily="2" charset="-122"/>
              </a:endParaRPr>
            </a:p>
          </p:txBody>
        </p:sp>
        <p:sp>
          <p:nvSpPr>
            <p:cNvPr id="36" name="TextBox 43"/>
            <p:cNvSpPr>
              <a:spLocks noChangeArrowheads="1"/>
            </p:cNvSpPr>
            <p:nvPr/>
          </p:nvSpPr>
          <p:spPr bwMode="auto">
            <a:xfrm>
              <a:off x="4143372" y="5419096"/>
              <a:ext cx="41984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endParaRPr lang="zh-CN" altLang="en-US" sz="1600" i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05540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9962" y="6444694"/>
            <a:ext cx="2057400" cy="365125"/>
          </a:xfrm>
        </p:spPr>
        <p:txBody>
          <a:bodyPr/>
          <a:lstStyle/>
          <a:p>
            <a:fld id="{7A46990B-0121-45DC-8441-BE8C8AF0597B}" type="datetime1">
              <a:rPr lang="zh-CN" altLang="en-US" smtClean="0"/>
              <a:pPr/>
              <a:t>2016-8-5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90EE-7A0D-49FE-961F-E28F3C468D5C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7" name="AutoShape 35"/>
          <p:cNvSpPr>
            <a:spLocks/>
          </p:cNvSpPr>
          <p:nvPr/>
        </p:nvSpPr>
        <p:spPr bwMode="auto">
          <a:xfrm>
            <a:off x="5227509" y="1637614"/>
            <a:ext cx="2699519" cy="1085030"/>
          </a:xfrm>
          <a:prstGeom prst="accentCallout2">
            <a:avLst>
              <a:gd name="adj1" fmla="val 63651"/>
              <a:gd name="adj2" fmla="val 578"/>
              <a:gd name="adj3" fmla="val 69814"/>
              <a:gd name="adj4" fmla="val -6080"/>
              <a:gd name="adj5" fmla="val 53136"/>
              <a:gd name="adj6" fmla="val -26968"/>
            </a:avLst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1400" b="0" u="sng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1400" b="0" u="sng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在一般控制方面</a:t>
            </a:r>
            <a:endParaRPr lang="en-US" altLang="zh-CN" sz="1400" b="0" u="sng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endParaRPr lang="en-US" altLang="zh-CN" sz="1000" b="0" i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000" b="0" i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－从</a:t>
            </a:r>
            <a:r>
              <a:rPr lang="en-US" altLang="zh-CN" sz="1000" b="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2006</a:t>
            </a:r>
            <a:r>
              <a:rPr lang="zh-CN" altLang="en-US" sz="1000" b="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开展</a:t>
            </a:r>
            <a:r>
              <a:rPr lang="en-US" altLang="zh-CN" sz="1000" b="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000" b="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审计业务以来，在一般控制审计方面覆盖了信息科技的立项、开发、测试、投产及运维的各个环节，通过对</a:t>
            </a:r>
            <a:r>
              <a:rPr lang="en-US" altLang="zh-CN" sz="1000" b="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000" b="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控制薄弱环节发现及促进整改，促进了银行整体信息化水平的提升。</a:t>
            </a:r>
            <a:endParaRPr lang="en-US" altLang="zh-CN" sz="1000" b="0" i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AutoShape 36"/>
          <p:cNvSpPr>
            <a:spLocks/>
          </p:cNvSpPr>
          <p:nvPr/>
        </p:nvSpPr>
        <p:spPr bwMode="auto">
          <a:xfrm>
            <a:off x="109214" y="2232941"/>
            <a:ext cx="1896960" cy="1193772"/>
          </a:xfrm>
          <a:prstGeom prst="accentCallout2">
            <a:avLst>
              <a:gd name="adj1" fmla="val 44282"/>
              <a:gd name="adj2" fmla="val 106055"/>
              <a:gd name="adj3" fmla="val 48781"/>
              <a:gd name="adj4" fmla="val 116617"/>
              <a:gd name="adj5" fmla="val 93902"/>
              <a:gd name="adj6" fmla="val 131570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1400" b="0" u="sng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1400" b="0" u="sng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在应用控制方面</a:t>
            </a:r>
            <a:endParaRPr lang="en-US" altLang="zh-CN" sz="1400" b="0" u="sng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endParaRPr lang="en-US" altLang="zh-CN" sz="1000" b="0" i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000" b="0" i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－从</a:t>
            </a:r>
            <a:r>
              <a:rPr lang="en-US" altLang="zh-CN" sz="1000" b="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2008</a:t>
            </a:r>
            <a:r>
              <a:rPr lang="zh-CN" altLang="en-US" sz="1000" b="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年至今，</a:t>
            </a:r>
            <a:r>
              <a:rPr lang="zh-CN" altLang="zh-CN" sz="1000" b="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几乎所有的审计项目都有</a:t>
            </a:r>
            <a:r>
              <a:rPr lang="en-US" altLang="zh-CN" sz="1000" b="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zh-CN" sz="1000" b="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应用控制部分，</a:t>
            </a:r>
            <a:r>
              <a:rPr lang="zh-CN" altLang="en-US" sz="1000" b="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通过应用控制中的相关业务流程与业务数据的分析</a:t>
            </a:r>
            <a:r>
              <a:rPr lang="zh-CN" altLang="zh-CN" sz="1000" b="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，发现</a:t>
            </a:r>
            <a:r>
              <a:rPr lang="zh-CN" altLang="en-US" sz="1000" b="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了多个业务风险，得到了</a:t>
            </a:r>
            <a:r>
              <a:rPr lang="zh-CN" altLang="zh-CN" sz="1000" b="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行领导</a:t>
            </a:r>
            <a:r>
              <a:rPr lang="zh-CN" altLang="en-US" sz="1000" b="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和业务部门</a:t>
            </a:r>
            <a:r>
              <a:rPr lang="zh-CN" altLang="zh-CN" sz="1000" b="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高度认可。</a:t>
            </a:r>
            <a:endParaRPr lang="en-US" altLang="zh-CN" sz="1000" b="0" i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AutoShape 37"/>
          <p:cNvSpPr>
            <a:spLocks/>
          </p:cNvSpPr>
          <p:nvPr/>
        </p:nvSpPr>
        <p:spPr bwMode="auto">
          <a:xfrm>
            <a:off x="291513" y="4872227"/>
            <a:ext cx="1821631" cy="1130300"/>
          </a:xfrm>
          <a:prstGeom prst="accentCallout2">
            <a:avLst>
              <a:gd name="adj1" fmla="val 39207"/>
              <a:gd name="adj2" fmla="val 103955"/>
              <a:gd name="adj3" fmla="val 39207"/>
              <a:gd name="adj4" fmla="val 122463"/>
              <a:gd name="adj5" fmla="val 23431"/>
              <a:gd name="adj6" fmla="val 145188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1400" b="0" u="sng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1400" b="0" u="sng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在高层控制方面</a:t>
            </a:r>
            <a:endParaRPr lang="en-US" altLang="zh-CN" sz="1400" b="0" u="sng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endParaRPr lang="en-US" altLang="zh-CN" sz="1000" b="0" i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000" b="0" i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－</a:t>
            </a:r>
            <a:r>
              <a:rPr lang="en-US" altLang="zh-CN" sz="1000" b="0" i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2013</a:t>
            </a:r>
            <a:r>
              <a:rPr lang="zh-CN" altLang="en-US" sz="1000" b="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年开始，对信息科技治理、</a:t>
            </a:r>
            <a:r>
              <a:rPr lang="en-US" altLang="zh-CN" sz="1000" b="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zh-CN" sz="1000" b="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投资的效益性、</a:t>
            </a:r>
            <a:r>
              <a:rPr lang="en-US" altLang="zh-CN" sz="1000" b="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zh-CN" sz="1000" b="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外包风险管理、数据安全管理</a:t>
            </a:r>
            <a:r>
              <a:rPr lang="zh-CN" altLang="en-US" sz="1000" b="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、业务连续性等方面进行了专项审计，促进了信息科技治理与管理机制的优化。</a:t>
            </a:r>
            <a:endParaRPr lang="en-US" altLang="zh-CN" sz="1000" b="0" i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AutoShape 38"/>
          <p:cNvSpPr>
            <a:spLocks/>
          </p:cNvSpPr>
          <p:nvPr/>
        </p:nvSpPr>
        <p:spPr bwMode="auto">
          <a:xfrm>
            <a:off x="6259663" y="4869160"/>
            <a:ext cx="2255687" cy="1252228"/>
          </a:xfrm>
          <a:prstGeom prst="accentCallout2">
            <a:avLst>
              <a:gd name="adj1" fmla="val 18750"/>
              <a:gd name="adj2" fmla="val -4532"/>
              <a:gd name="adj3" fmla="val 18750"/>
              <a:gd name="adj4" fmla="val -19829"/>
              <a:gd name="adj5" fmla="val 21704"/>
              <a:gd name="adj6" fmla="val -41743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1400" b="0" u="sng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1400" b="0" u="sng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1400" b="0" u="sng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400" b="0" u="sng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风险管理体系建设</a:t>
            </a:r>
            <a:endParaRPr lang="en-US" altLang="zh-CN" sz="1400" b="0" u="sng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endParaRPr lang="en-US" altLang="zh-CN" sz="1200" b="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000" b="0" i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－</a:t>
            </a:r>
            <a:r>
              <a:rPr lang="en-US" altLang="zh-CN" sz="1000" b="0" i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2014</a:t>
            </a:r>
            <a:r>
              <a:rPr lang="zh-CN" altLang="zh-CN" sz="1000" b="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年，南京银行审计部</a:t>
            </a:r>
            <a:r>
              <a:rPr lang="zh-CN" altLang="en-US" sz="1000" b="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门增设</a:t>
            </a:r>
            <a:r>
              <a:rPr lang="en-US" altLang="zh-CN" sz="1000" b="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zh-CN" sz="1000" b="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审计部，大力推进审计信息化建设，提升了</a:t>
            </a:r>
            <a:r>
              <a:rPr lang="en-US" altLang="zh-CN" sz="1000" b="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zh-CN" sz="1000" b="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审计的地位，增强了</a:t>
            </a:r>
            <a:r>
              <a:rPr lang="en-US" altLang="zh-CN" sz="1000" b="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zh-CN" sz="1000" b="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审计</a:t>
            </a:r>
            <a:r>
              <a:rPr lang="zh-CN" altLang="en-US" sz="1000" b="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作为“第三道防线”</a:t>
            </a:r>
            <a:r>
              <a:rPr lang="zh-CN" altLang="zh-CN" sz="1000" b="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1000" b="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zh-CN" sz="1000" b="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风险管理中的监督作用。</a:t>
            </a:r>
            <a:endParaRPr lang="en-US" altLang="zh-CN" sz="1000" b="0" i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AutoShape 39"/>
          <p:cNvSpPr>
            <a:spLocks/>
          </p:cNvSpPr>
          <p:nvPr/>
        </p:nvSpPr>
        <p:spPr bwMode="auto">
          <a:xfrm>
            <a:off x="6737707" y="3239376"/>
            <a:ext cx="2044390" cy="1035789"/>
          </a:xfrm>
          <a:prstGeom prst="accentCallout2">
            <a:avLst>
              <a:gd name="adj1" fmla="val 18750"/>
              <a:gd name="adj2" fmla="val -4532"/>
              <a:gd name="adj3" fmla="val 18750"/>
              <a:gd name="adj4" fmla="val -12750"/>
              <a:gd name="adj5" fmla="val 11513"/>
              <a:gd name="adj6" fmla="val -27394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1400" b="0" u="sng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sz="1400" b="0" u="sng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在新技术</a:t>
            </a:r>
            <a:r>
              <a:rPr lang="zh-CN" altLang="en-US" sz="1400" b="0" u="sng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风险管控</a:t>
            </a:r>
            <a:endParaRPr lang="en-US" altLang="zh-CN" sz="1400" b="0" u="sng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endParaRPr lang="en-US" altLang="zh-CN" sz="1000" b="0" i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000" b="0" i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－从</a:t>
            </a:r>
            <a:r>
              <a:rPr lang="en-US" altLang="zh-CN" sz="1000" b="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2015</a:t>
            </a:r>
            <a:r>
              <a:rPr lang="zh-CN" altLang="en-US" sz="1000" b="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开始，通过引入外部专业机构对互联网金融风险进行审计，为管理层管控新技术风险进行了有益的尝试。</a:t>
            </a:r>
            <a:endParaRPr lang="en-US" altLang="zh-CN" sz="1000" b="0" i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标题 4"/>
          <p:cNvSpPr txBox="1">
            <a:spLocks/>
          </p:cNvSpPr>
          <p:nvPr/>
        </p:nvSpPr>
        <p:spPr>
          <a:xfrm>
            <a:off x="1323893" y="833557"/>
            <a:ext cx="6245016" cy="4715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1.2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、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IT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审计在南京银行的作用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2147804" y="1920315"/>
            <a:ext cx="4076940" cy="3704280"/>
            <a:chOff x="2147804" y="1920315"/>
            <a:chExt cx="4076940" cy="3704280"/>
          </a:xfrm>
        </p:grpSpPr>
        <p:sp>
          <p:nvSpPr>
            <p:cNvPr id="4" name="Line 2"/>
            <p:cNvSpPr>
              <a:spLocks noChangeShapeType="1"/>
            </p:cNvSpPr>
            <p:nvPr/>
          </p:nvSpPr>
          <p:spPr bwMode="gray">
            <a:xfrm flipV="1">
              <a:off x="2915962" y="2492457"/>
              <a:ext cx="962025" cy="723900"/>
            </a:xfrm>
            <a:prstGeom prst="line">
              <a:avLst/>
            </a:prstGeom>
            <a:noFill/>
            <a:ln w="7620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3"/>
            <p:cNvSpPr>
              <a:spLocks noChangeShapeType="1"/>
            </p:cNvSpPr>
            <p:nvPr/>
          </p:nvSpPr>
          <p:spPr bwMode="gray">
            <a:xfrm flipH="1" flipV="1">
              <a:off x="4468537" y="2492457"/>
              <a:ext cx="962025" cy="733425"/>
            </a:xfrm>
            <a:prstGeom prst="line">
              <a:avLst/>
            </a:prstGeom>
            <a:noFill/>
            <a:ln w="7620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gray">
            <a:xfrm flipH="1">
              <a:off x="3554137" y="5292807"/>
              <a:ext cx="1203325" cy="0"/>
            </a:xfrm>
            <a:prstGeom prst="line">
              <a:avLst/>
            </a:prstGeom>
            <a:noFill/>
            <a:ln w="7620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gray">
            <a:xfrm flipH="1">
              <a:off x="5259112" y="3835482"/>
              <a:ext cx="381000" cy="1114425"/>
            </a:xfrm>
            <a:prstGeom prst="line">
              <a:avLst/>
            </a:prstGeom>
            <a:noFill/>
            <a:ln w="7620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gray">
            <a:xfrm>
              <a:off x="2687362" y="3835482"/>
              <a:ext cx="381000" cy="1114425"/>
            </a:xfrm>
            <a:prstGeom prst="line">
              <a:avLst/>
            </a:prstGeom>
            <a:noFill/>
            <a:ln w="7620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grayWhite">
            <a:xfrm>
              <a:off x="2717092" y="4710195"/>
              <a:ext cx="962025" cy="914400"/>
            </a:xfrm>
            <a:prstGeom prst="pentagon">
              <a:avLst/>
            </a:prstGeom>
            <a:solidFill>
              <a:srgbClr val="CC3300">
                <a:alpha val="50195"/>
              </a:srgbClr>
            </a:solidFill>
            <a:ln w="76200" algn="ctr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grayWhite">
            <a:xfrm>
              <a:off x="2147804" y="3059497"/>
              <a:ext cx="1028700" cy="974725"/>
            </a:xfrm>
            <a:prstGeom prst="pentagon">
              <a:avLst/>
            </a:prstGeom>
            <a:solidFill>
              <a:srgbClr val="FCC704">
                <a:alpha val="50195"/>
              </a:srgbClr>
            </a:solidFill>
            <a:ln w="7620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grayWhite">
            <a:xfrm>
              <a:off x="5215094" y="2947288"/>
              <a:ext cx="1009650" cy="958850"/>
            </a:xfrm>
            <a:prstGeom prst="pentagon">
              <a:avLst/>
            </a:prstGeom>
            <a:solidFill>
              <a:schemeClr val="accent2">
                <a:alpha val="50195"/>
              </a:schemeClr>
            </a:solidFill>
            <a:ln w="7620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grayWhite">
            <a:xfrm>
              <a:off x="3703737" y="1920315"/>
              <a:ext cx="942975" cy="895350"/>
            </a:xfrm>
            <a:prstGeom prst="pentagon">
              <a:avLst/>
            </a:prstGeom>
            <a:solidFill>
              <a:srgbClr val="0099CC">
                <a:alpha val="50195"/>
              </a:srgbClr>
            </a:solidFill>
            <a:ln w="76200" algn="ctr">
              <a:solidFill>
                <a:srgbClr val="0099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grayWhite">
            <a:xfrm>
              <a:off x="4708469" y="4710195"/>
              <a:ext cx="962025" cy="914400"/>
            </a:xfrm>
            <a:prstGeom prst="pentagon">
              <a:avLst/>
            </a:prstGeom>
            <a:solidFill>
              <a:srgbClr val="339966">
                <a:alpha val="50195"/>
              </a:srgbClr>
            </a:solidFill>
            <a:ln w="76200" algn="ctr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3891320" y="2151676"/>
              <a:ext cx="555081" cy="542515"/>
              <a:chOff x="523" y="2809"/>
              <a:chExt cx="876" cy="882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523" y="2809"/>
                <a:ext cx="876" cy="876"/>
              </a:xfrm>
              <a:prstGeom prst="ellipse">
                <a:avLst/>
              </a:prstGeom>
              <a:solidFill>
                <a:srgbClr val="292929">
                  <a:alpha val="50195"/>
                </a:srgbClr>
              </a:solidFill>
              <a:ln w="1905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gray">
              <a:xfrm>
                <a:off x="964" y="2809"/>
                <a:ext cx="0" cy="87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gray">
              <a:xfrm>
                <a:off x="523" y="3244"/>
                <a:ext cx="876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gray">
              <a:xfrm>
                <a:off x="1023" y="2815"/>
                <a:ext cx="182" cy="864"/>
              </a:xfrm>
              <a:custGeom>
                <a:avLst/>
                <a:gdLst>
                  <a:gd name="T0" fmla="*/ 0 w 182"/>
                  <a:gd name="T1" fmla="*/ 0 h 864"/>
                  <a:gd name="T2" fmla="*/ 182 w 182"/>
                  <a:gd name="T3" fmla="*/ 435 h 864"/>
                  <a:gd name="T4" fmla="*/ 6 w 182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182"/>
                  <a:gd name="T10" fmla="*/ 0 h 864"/>
                  <a:gd name="T11" fmla="*/ 182 w 182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2" h="864">
                    <a:moveTo>
                      <a:pt x="0" y="0"/>
                    </a:moveTo>
                    <a:cubicBezTo>
                      <a:pt x="59" y="89"/>
                      <a:pt x="182" y="177"/>
                      <a:pt x="182" y="435"/>
                    </a:cubicBezTo>
                    <a:cubicBezTo>
                      <a:pt x="182" y="693"/>
                      <a:pt x="70" y="800"/>
                      <a:pt x="6" y="864"/>
                    </a:cubicBezTo>
                  </a:path>
                </a:pathLst>
              </a:cu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gray">
              <a:xfrm>
                <a:off x="726" y="2821"/>
                <a:ext cx="197" cy="870"/>
              </a:xfrm>
              <a:custGeom>
                <a:avLst/>
                <a:gdLst>
                  <a:gd name="T0" fmla="*/ 167 w 197"/>
                  <a:gd name="T1" fmla="*/ 0 h 870"/>
                  <a:gd name="T2" fmla="*/ 0 w 197"/>
                  <a:gd name="T3" fmla="*/ 436 h 870"/>
                  <a:gd name="T4" fmla="*/ 197 w 197"/>
                  <a:gd name="T5" fmla="*/ 870 h 870"/>
                  <a:gd name="T6" fmla="*/ 0 60000 65536"/>
                  <a:gd name="T7" fmla="*/ 0 60000 65536"/>
                  <a:gd name="T8" fmla="*/ 0 60000 65536"/>
                  <a:gd name="T9" fmla="*/ 0 w 197"/>
                  <a:gd name="T10" fmla="*/ 0 h 870"/>
                  <a:gd name="T11" fmla="*/ 197 w 197"/>
                  <a:gd name="T12" fmla="*/ 870 h 8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" h="870">
                    <a:moveTo>
                      <a:pt x="167" y="0"/>
                    </a:moveTo>
                    <a:cubicBezTo>
                      <a:pt x="117" y="64"/>
                      <a:pt x="0" y="178"/>
                      <a:pt x="0" y="436"/>
                    </a:cubicBezTo>
                    <a:cubicBezTo>
                      <a:pt x="0" y="694"/>
                      <a:pt x="124" y="769"/>
                      <a:pt x="197" y="870"/>
                    </a:cubicBezTo>
                  </a:path>
                </a:pathLst>
              </a:cu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gray">
              <a:xfrm rot="5400000">
                <a:off x="892" y="3171"/>
                <a:ext cx="114" cy="653"/>
              </a:xfrm>
              <a:custGeom>
                <a:avLst/>
                <a:gdLst>
                  <a:gd name="T0" fmla="*/ 1 w 197"/>
                  <a:gd name="T1" fmla="*/ 0 h 870"/>
                  <a:gd name="T2" fmla="*/ 0 w 197"/>
                  <a:gd name="T3" fmla="*/ 19 h 870"/>
                  <a:gd name="T4" fmla="*/ 1 w 197"/>
                  <a:gd name="T5" fmla="*/ 37 h 870"/>
                  <a:gd name="T6" fmla="*/ 0 60000 65536"/>
                  <a:gd name="T7" fmla="*/ 0 60000 65536"/>
                  <a:gd name="T8" fmla="*/ 0 60000 65536"/>
                  <a:gd name="T9" fmla="*/ 0 w 197"/>
                  <a:gd name="T10" fmla="*/ 0 h 870"/>
                  <a:gd name="T11" fmla="*/ 197 w 197"/>
                  <a:gd name="T12" fmla="*/ 870 h 8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" h="870">
                    <a:moveTo>
                      <a:pt x="167" y="0"/>
                    </a:moveTo>
                    <a:cubicBezTo>
                      <a:pt x="117" y="64"/>
                      <a:pt x="0" y="178"/>
                      <a:pt x="0" y="436"/>
                    </a:cubicBezTo>
                    <a:cubicBezTo>
                      <a:pt x="0" y="694"/>
                      <a:pt x="124" y="769"/>
                      <a:pt x="197" y="870"/>
                    </a:cubicBezTo>
                  </a:path>
                </a:pathLst>
              </a:cu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gray">
              <a:xfrm rot="16200000" flipV="1">
                <a:off x="900" y="2668"/>
                <a:ext cx="114" cy="653"/>
              </a:xfrm>
              <a:custGeom>
                <a:avLst/>
                <a:gdLst>
                  <a:gd name="T0" fmla="*/ 1 w 197"/>
                  <a:gd name="T1" fmla="*/ 0 h 870"/>
                  <a:gd name="T2" fmla="*/ 0 w 197"/>
                  <a:gd name="T3" fmla="*/ 19 h 870"/>
                  <a:gd name="T4" fmla="*/ 1 w 197"/>
                  <a:gd name="T5" fmla="*/ 37 h 870"/>
                  <a:gd name="T6" fmla="*/ 0 60000 65536"/>
                  <a:gd name="T7" fmla="*/ 0 60000 65536"/>
                  <a:gd name="T8" fmla="*/ 0 60000 65536"/>
                  <a:gd name="T9" fmla="*/ 0 w 197"/>
                  <a:gd name="T10" fmla="*/ 0 h 870"/>
                  <a:gd name="T11" fmla="*/ 197 w 197"/>
                  <a:gd name="T12" fmla="*/ 870 h 8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" h="870">
                    <a:moveTo>
                      <a:pt x="167" y="0"/>
                    </a:moveTo>
                    <a:cubicBezTo>
                      <a:pt x="117" y="64"/>
                      <a:pt x="0" y="178"/>
                      <a:pt x="0" y="436"/>
                    </a:cubicBezTo>
                    <a:cubicBezTo>
                      <a:pt x="0" y="694"/>
                      <a:pt x="124" y="769"/>
                      <a:pt x="197" y="870"/>
                    </a:cubicBezTo>
                  </a:path>
                </a:pathLst>
              </a:cu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" name="AutoShape 27"/>
            <p:cNvSpPr>
              <a:spLocks noChangeArrowheads="1"/>
            </p:cNvSpPr>
            <p:nvPr/>
          </p:nvSpPr>
          <p:spPr bwMode="gray">
            <a:xfrm>
              <a:off x="4980632" y="4991401"/>
              <a:ext cx="426766" cy="445867"/>
            </a:xfrm>
            <a:prstGeom prst="cube">
              <a:avLst>
                <a:gd name="adj" fmla="val 25000"/>
              </a:avLst>
            </a:prstGeom>
            <a:solidFill>
              <a:srgbClr val="292929">
                <a:alpha val="50195"/>
              </a:srgbClr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" name="Group 12"/>
            <p:cNvGrpSpPr>
              <a:grpSpLocks/>
            </p:cNvGrpSpPr>
            <p:nvPr/>
          </p:nvGrpSpPr>
          <p:grpSpPr bwMode="auto">
            <a:xfrm rot="-5400000">
              <a:off x="5477307" y="3113475"/>
              <a:ext cx="498997" cy="650655"/>
              <a:chOff x="173" y="1670"/>
              <a:chExt cx="676" cy="727"/>
            </a:xfrm>
          </p:grpSpPr>
          <p:sp>
            <p:nvSpPr>
              <p:cNvPr id="46" name="Oval 13"/>
              <p:cNvSpPr>
                <a:spLocks noChangeArrowheads="1"/>
              </p:cNvSpPr>
              <p:nvPr/>
            </p:nvSpPr>
            <p:spPr bwMode="gray">
              <a:xfrm>
                <a:off x="427" y="1670"/>
                <a:ext cx="111" cy="105"/>
              </a:xfrm>
              <a:prstGeom prst="ellipse">
                <a:avLst/>
              </a:prstGeom>
              <a:solidFill>
                <a:srgbClr val="1C1C1C"/>
              </a:solidFill>
              <a:ln w="9525" algn="ctr">
                <a:solidFill>
                  <a:srgbClr val="1C1C1C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FFFF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" name="Oval 14"/>
              <p:cNvSpPr>
                <a:spLocks noChangeArrowheads="1"/>
              </p:cNvSpPr>
              <p:nvPr/>
            </p:nvSpPr>
            <p:spPr bwMode="gray">
              <a:xfrm>
                <a:off x="272" y="1959"/>
                <a:ext cx="158" cy="150"/>
              </a:xfrm>
              <a:prstGeom prst="ellipse">
                <a:avLst/>
              </a:prstGeom>
              <a:solidFill>
                <a:srgbClr val="1C1C1C"/>
              </a:solidFill>
              <a:ln w="9525" algn="ctr">
                <a:solidFill>
                  <a:srgbClr val="1C1C1C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FFFF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8" name="Oval 15"/>
              <p:cNvSpPr>
                <a:spLocks noChangeArrowheads="1"/>
              </p:cNvSpPr>
              <p:nvPr/>
            </p:nvSpPr>
            <p:spPr bwMode="gray">
              <a:xfrm>
                <a:off x="556" y="1845"/>
                <a:ext cx="119" cy="111"/>
              </a:xfrm>
              <a:prstGeom prst="ellipse">
                <a:avLst/>
              </a:prstGeom>
              <a:solidFill>
                <a:srgbClr val="1C1C1C"/>
              </a:solidFill>
              <a:ln w="9525" algn="ctr">
                <a:solidFill>
                  <a:srgbClr val="1C1C1C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FFFF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9" name="Oval 16"/>
              <p:cNvSpPr>
                <a:spLocks noChangeArrowheads="1"/>
              </p:cNvSpPr>
              <p:nvPr/>
            </p:nvSpPr>
            <p:spPr bwMode="gray">
              <a:xfrm>
                <a:off x="322" y="2319"/>
                <a:ext cx="82" cy="78"/>
              </a:xfrm>
              <a:prstGeom prst="ellipse">
                <a:avLst/>
              </a:prstGeom>
              <a:solidFill>
                <a:srgbClr val="1C1C1C"/>
              </a:solidFill>
              <a:ln w="9525" algn="ctr">
                <a:solidFill>
                  <a:srgbClr val="1C1C1C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FFFF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0" name="Line 17"/>
              <p:cNvSpPr>
                <a:spLocks noChangeShapeType="1"/>
              </p:cNvSpPr>
              <p:nvPr/>
            </p:nvSpPr>
            <p:spPr bwMode="gray">
              <a:xfrm>
                <a:off x="340" y="2106"/>
                <a:ext cx="0" cy="215"/>
              </a:xfrm>
              <a:prstGeom prst="line">
                <a:avLst/>
              </a:prstGeom>
              <a:noFill/>
              <a:ln w="12700">
                <a:solidFill>
                  <a:srgbClr val="1C1C1C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FFFF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+mn-ea"/>
                </a:endParaRPr>
              </a:p>
            </p:txBody>
          </p:sp>
          <p:sp>
            <p:nvSpPr>
              <p:cNvPr id="51" name="Line 18"/>
              <p:cNvSpPr>
                <a:spLocks noChangeShapeType="1"/>
              </p:cNvSpPr>
              <p:nvPr/>
            </p:nvSpPr>
            <p:spPr bwMode="gray">
              <a:xfrm flipV="1">
                <a:off x="409" y="1926"/>
                <a:ext cx="173" cy="52"/>
              </a:xfrm>
              <a:prstGeom prst="line">
                <a:avLst/>
              </a:prstGeom>
              <a:noFill/>
              <a:ln w="9525">
                <a:solidFill>
                  <a:srgbClr val="1C1C1C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FFFF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+mn-ea"/>
                </a:endParaRPr>
              </a:p>
            </p:txBody>
          </p:sp>
          <p:sp>
            <p:nvSpPr>
              <p:cNvPr id="52" name="Line 19"/>
              <p:cNvSpPr>
                <a:spLocks noChangeShapeType="1"/>
              </p:cNvSpPr>
              <p:nvPr/>
            </p:nvSpPr>
            <p:spPr bwMode="gray">
              <a:xfrm flipH="1" flipV="1">
                <a:off x="520" y="1757"/>
                <a:ext cx="67" cy="93"/>
              </a:xfrm>
              <a:prstGeom prst="line">
                <a:avLst/>
              </a:prstGeom>
              <a:noFill/>
              <a:ln w="9525">
                <a:solidFill>
                  <a:srgbClr val="1C1C1C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FFFF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+mn-ea"/>
                </a:endParaRPr>
              </a:p>
            </p:txBody>
          </p:sp>
          <p:sp>
            <p:nvSpPr>
              <p:cNvPr id="53" name="Oval 20"/>
              <p:cNvSpPr>
                <a:spLocks noChangeArrowheads="1"/>
              </p:cNvSpPr>
              <p:nvPr/>
            </p:nvSpPr>
            <p:spPr bwMode="gray">
              <a:xfrm>
                <a:off x="767" y="1770"/>
                <a:ext cx="82" cy="77"/>
              </a:xfrm>
              <a:prstGeom prst="ellipse">
                <a:avLst/>
              </a:prstGeom>
              <a:solidFill>
                <a:srgbClr val="1C1C1C"/>
              </a:solidFill>
              <a:ln w="9525" algn="ctr">
                <a:solidFill>
                  <a:srgbClr val="1C1C1C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FFFF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" name="Oval 21"/>
              <p:cNvSpPr>
                <a:spLocks noChangeArrowheads="1"/>
              </p:cNvSpPr>
              <p:nvPr/>
            </p:nvSpPr>
            <p:spPr bwMode="gray">
              <a:xfrm>
                <a:off x="651" y="2069"/>
                <a:ext cx="95" cy="88"/>
              </a:xfrm>
              <a:prstGeom prst="ellipse">
                <a:avLst/>
              </a:prstGeom>
              <a:solidFill>
                <a:srgbClr val="1C1C1C"/>
              </a:solidFill>
              <a:ln w="9525" algn="ctr">
                <a:solidFill>
                  <a:srgbClr val="1C1C1C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FFFF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" name="Line 22"/>
              <p:cNvSpPr>
                <a:spLocks noChangeShapeType="1"/>
              </p:cNvSpPr>
              <p:nvPr/>
            </p:nvSpPr>
            <p:spPr bwMode="gray">
              <a:xfrm>
                <a:off x="652" y="1955"/>
                <a:ext cx="29" cy="135"/>
              </a:xfrm>
              <a:prstGeom prst="line">
                <a:avLst/>
              </a:prstGeom>
              <a:noFill/>
              <a:ln w="9525">
                <a:solidFill>
                  <a:srgbClr val="1C1C1C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FFFF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+mn-ea"/>
                </a:endParaRPr>
              </a:p>
            </p:txBody>
          </p:sp>
          <p:sp>
            <p:nvSpPr>
              <p:cNvPr id="56" name="Line 23"/>
              <p:cNvSpPr>
                <a:spLocks noChangeShapeType="1"/>
              </p:cNvSpPr>
              <p:nvPr/>
            </p:nvSpPr>
            <p:spPr bwMode="gray">
              <a:xfrm flipV="1">
                <a:off x="687" y="1804"/>
                <a:ext cx="87" cy="77"/>
              </a:xfrm>
              <a:prstGeom prst="line">
                <a:avLst/>
              </a:prstGeom>
              <a:noFill/>
              <a:ln w="9525">
                <a:solidFill>
                  <a:srgbClr val="1C1C1C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FFFF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+mn-ea"/>
                </a:endParaRPr>
              </a:p>
            </p:txBody>
          </p:sp>
          <p:sp>
            <p:nvSpPr>
              <p:cNvPr id="57" name="Oval 24"/>
              <p:cNvSpPr>
                <a:spLocks noChangeArrowheads="1"/>
              </p:cNvSpPr>
              <p:nvPr/>
            </p:nvSpPr>
            <p:spPr bwMode="gray">
              <a:xfrm>
                <a:off x="173" y="1839"/>
                <a:ext cx="82" cy="78"/>
              </a:xfrm>
              <a:prstGeom prst="ellipse">
                <a:avLst/>
              </a:prstGeom>
              <a:solidFill>
                <a:srgbClr val="1C1C1C"/>
              </a:solidFill>
              <a:ln w="9525" algn="ctr">
                <a:solidFill>
                  <a:srgbClr val="1C1C1C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FFFF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Line 25"/>
              <p:cNvSpPr>
                <a:spLocks noChangeShapeType="1"/>
              </p:cNvSpPr>
              <p:nvPr/>
            </p:nvSpPr>
            <p:spPr bwMode="gray">
              <a:xfrm>
                <a:off x="221" y="1908"/>
                <a:ext cx="69" cy="69"/>
              </a:xfrm>
              <a:prstGeom prst="line">
                <a:avLst/>
              </a:prstGeom>
              <a:noFill/>
              <a:ln w="9525">
                <a:solidFill>
                  <a:srgbClr val="1C1C1C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FFFF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+mn-ea"/>
                </a:endParaRPr>
              </a:p>
            </p:txBody>
          </p:sp>
          <p:sp>
            <p:nvSpPr>
              <p:cNvPr id="59" name="Line 26"/>
              <p:cNvSpPr>
                <a:spLocks noChangeShapeType="1"/>
              </p:cNvSpPr>
              <p:nvPr/>
            </p:nvSpPr>
            <p:spPr bwMode="gray">
              <a:xfrm flipH="1">
                <a:off x="536" y="2132"/>
                <a:ext cx="129" cy="34"/>
              </a:xfrm>
              <a:prstGeom prst="line">
                <a:avLst/>
              </a:prstGeom>
              <a:noFill/>
              <a:ln w="9525">
                <a:solidFill>
                  <a:srgbClr val="1C1C1C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FFFF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+mn-ea"/>
                </a:endParaRPr>
              </a:p>
            </p:txBody>
          </p:sp>
          <p:sp>
            <p:nvSpPr>
              <p:cNvPr id="60" name="Oval 27"/>
              <p:cNvSpPr>
                <a:spLocks noChangeArrowheads="1"/>
              </p:cNvSpPr>
              <p:nvPr/>
            </p:nvSpPr>
            <p:spPr bwMode="gray">
              <a:xfrm>
                <a:off x="493" y="2135"/>
                <a:ext cx="82" cy="78"/>
              </a:xfrm>
              <a:prstGeom prst="ellipse">
                <a:avLst/>
              </a:prstGeom>
              <a:solidFill>
                <a:srgbClr val="1C1C1C"/>
              </a:solidFill>
              <a:ln w="9525" algn="ctr">
                <a:solidFill>
                  <a:srgbClr val="1C1C1C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FFFF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" name="Line 28"/>
              <p:cNvSpPr>
                <a:spLocks noChangeShapeType="1"/>
              </p:cNvSpPr>
              <p:nvPr/>
            </p:nvSpPr>
            <p:spPr bwMode="gray">
              <a:xfrm>
                <a:off x="726" y="2148"/>
                <a:ext cx="29" cy="34"/>
              </a:xfrm>
              <a:prstGeom prst="line">
                <a:avLst/>
              </a:prstGeom>
              <a:noFill/>
              <a:ln w="9525">
                <a:solidFill>
                  <a:srgbClr val="1C1C1C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FFFF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+mn-ea"/>
                </a:endParaRPr>
              </a:p>
            </p:txBody>
          </p:sp>
          <p:sp>
            <p:nvSpPr>
              <p:cNvPr id="62" name="Oval 29"/>
              <p:cNvSpPr>
                <a:spLocks noChangeArrowheads="1"/>
              </p:cNvSpPr>
              <p:nvPr/>
            </p:nvSpPr>
            <p:spPr bwMode="gray">
              <a:xfrm>
                <a:off x="740" y="2190"/>
                <a:ext cx="82" cy="78"/>
              </a:xfrm>
              <a:prstGeom prst="ellipse">
                <a:avLst/>
              </a:prstGeom>
              <a:solidFill>
                <a:srgbClr val="1C1C1C"/>
              </a:solidFill>
              <a:ln w="9525" algn="ctr">
                <a:solidFill>
                  <a:srgbClr val="1C1C1C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FFFF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3" name="Group 8"/>
            <p:cNvGrpSpPr>
              <a:grpSpLocks/>
            </p:cNvGrpSpPr>
            <p:nvPr/>
          </p:nvGrpSpPr>
          <p:grpSpPr bwMode="auto">
            <a:xfrm>
              <a:off x="3229168" y="4976775"/>
              <a:ext cx="293510" cy="496753"/>
              <a:chOff x="2304" y="1344"/>
              <a:chExt cx="498" cy="1245"/>
            </a:xfrm>
          </p:grpSpPr>
          <p:sp>
            <p:nvSpPr>
              <p:cNvPr id="64" name="Freeform 9"/>
              <p:cNvSpPr>
                <a:spLocks/>
              </p:cNvSpPr>
              <p:nvPr/>
            </p:nvSpPr>
            <p:spPr bwMode="gray">
              <a:xfrm>
                <a:off x="2425" y="1344"/>
                <a:ext cx="233" cy="254"/>
              </a:xfrm>
              <a:custGeom>
                <a:avLst/>
                <a:gdLst>
                  <a:gd name="T0" fmla="*/ 30 w 267"/>
                  <a:gd name="T1" fmla="*/ 0 h 292"/>
                  <a:gd name="T2" fmla="*/ 36 w 267"/>
                  <a:gd name="T3" fmla="*/ 3 h 292"/>
                  <a:gd name="T4" fmla="*/ 41 w 267"/>
                  <a:gd name="T5" fmla="*/ 3 h 292"/>
                  <a:gd name="T6" fmla="*/ 47 w 267"/>
                  <a:gd name="T7" fmla="*/ 6 h 292"/>
                  <a:gd name="T8" fmla="*/ 51 w 267"/>
                  <a:gd name="T9" fmla="*/ 9 h 292"/>
                  <a:gd name="T10" fmla="*/ 55 w 267"/>
                  <a:gd name="T11" fmla="*/ 14 h 292"/>
                  <a:gd name="T12" fmla="*/ 57 w 267"/>
                  <a:gd name="T13" fmla="*/ 18 h 292"/>
                  <a:gd name="T14" fmla="*/ 59 w 267"/>
                  <a:gd name="T15" fmla="*/ 24 h 292"/>
                  <a:gd name="T16" fmla="*/ 59 w 267"/>
                  <a:gd name="T17" fmla="*/ 32 h 292"/>
                  <a:gd name="T18" fmla="*/ 59 w 267"/>
                  <a:gd name="T19" fmla="*/ 37 h 292"/>
                  <a:gd name="T20" fmla="*/ 57 w 267"/>
                  <a:gd name="T21" fmla="*/ 43 h 292"/>
                  <a:gd name="T22" fmla="*/ 55 w 267"/>
                  <a:gd name="T23" fmla="*/ 49 h 292"/>
                  <a:gd name="T24" fmla="*/ 51 w 267"/>
                  <a:gd name="T25" fmla="*/ 54 h 292"/>
                  <a:gd name="T26" fmla="*/ 47 w 267"/>
                  <a:gd name="T27" fmla="*/ 58 h 292"/>
                  <a:gd name="T28" fmla="*/ 41 w 267"/>
                  <a:gd name="T29" fmla="*/ 60 h 292"/>
                  <a:gd name="T30" fmla="*/ 36 w 267"/>
                  <a:gd name="T31" fmla="*/ 63 h 292"/>
                  <a:gd name="T32" fmla="*/ 30 w 267"/>
                  <a:gd name="T33" fmla="*/ 64 h 292"/>
                  <a:gd name="T34" fmla="*/ 23 w 267"/>
                  <a:gd name="T35" fmla="*/ 63 h 292"/>
                  <a:gd name="T36" fmla="*/ 17 w 267"/>
                  <a:gd name="T37" fmla="*/ 59 h 292"/>
                  <a:gd name="T38" fmla="*/ 11 w 267"/>
                  <a:gd name="T39" fmla="*/ 56 h 292"/>
                  <a:gd name="T40" fmla="*/ 7 w 267"/>
                  <a:gd name="T41" fmla="*/ 51 h 292"/>
                  <a:gd name="T42" fmla="*/ 3 w 267"/>
                  <a:gd name="T43" fmla="*/ 44 h 292"/>
                  <a:gd name="T44" fmla="*/ 3 w 267"/>
                  <a:gd name="T45" fmla="*/ 37 h 292"/>
                  <a:gd name="T46" fmla="*/ 0 w 267"/>
                  <a:gd name="T47" fmla="*/ 32 h 292"/>
                  <a:gd name="T48" fmla="*/ 3 w 267"/>
                  <a:gd name="T49" fmla="*/ 24 h 292"/>
                  <a:gd name="T50" fmla="*/ 3 w 267"/>
                  <a:gd name="T51" fmla="*/ 17 h 292"/>
                  <a:gd name="T52" fmla="*/ 7 w 267"/>
                  <a:gd name="T53" fmla="*/ 11 h 292"/>
                  <a:gd name="T54" fmla="*/ 11 w 267"/>
                  <a:gd name="T55" fmla="*/ 7 h 292"/>
                  <a:gd name="T56" fmla="*/ 17 w 267"/>
                  <a:gd name="T57" fmla="*/ 3 h 292"/>
                  <a:gd name="T58" fmla="*/ 23 w 267"/>
                  <a:gd name="T59" fmla="*/ 3 h 292"/>
                  <a:gd name="T60" fmla="*/ 30 w 267"/>
                  <a:gd name="T61" fmla="*/ 0 h 29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67"/>
                  <a:gd name="T94" fmla="*/ 0 h 292"/>
                  <a:gd name="T95" fmla="*/ 267 w 267"/>
                  <a:gd name="T96" fmla="*/ 292 h 292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0"/>
              <p:cNvSpPr>
                <a:spLocks/>
              </p:cNvSpPr>
              <p:nvPr/>
            </p:nvSpPr>
            <p:spPr bwMode="gray">
              <a:xfrm>
                <a:off x="2304" y="1625"/>
                <a:ext cx="498" cy="964"/>
              </a:xfrm>
              <a:custGeom>
                <a:avLst/>
                <a:gdLst>
                  <a:gd name="T0" fmla="*/ 16 w 573"/>
                  <a:gd name="T1" fmla="*/ 3 h 1111"/>
                  <a:gd name="T2" fmla="*/ 7 w 573"/>
                  <a:gd name="T3" fmla="*/ 7 h 1111"/>
                  <a:gd name="T4" fmla="*/ 3 w 573"/>
                  <a:gd name="T5" fmla="*/ 16 h 1111"/>
                  <a:gd name="T6" fmla="*/ 0 w 573"/>
                  <a:gd name="T7" fmla="*/ 107 h 1111"/>
                  <a:gd name="T8" fmla="*/ 1 w 573"/>
                  <a:gd name="T9" fmla="*/ 108 h 1111"/>
                  <a:gd name="T10" fmla="*/ 3 w 573"/>
                  <a:gd name="T11" fmla="*/ 111 h 1111"/>
                  <a:gd name="T12" fmla="*/ 6 w 573"/>
                  <a:gd name="T13" fmla="*/ 115 h 1111"/>
                  <a:gd name="T14" fmla="*/ 12 w 573"/>
                  <a:gd name="T15" fmla="*/ 117 h 1111"/>
                  <a:gd name="T16" fmla="*/ 18 w 573"/>
                  <a:gd name="T17" fmla="*/ 116 h 1111"/>
                  <a:gd name="T18" fmla="*/ 21 w 573"/>
                  <a:gd name="T19" fmla="*/ 112 h 1111"/>
                  <a:gd name="T20" fmla="*/ 23 w 573"/>
                  <a:gd name="T21" fmla="*/ 108 h 1111"/>
                  <a:gd name="T22" fmla="*/ 23 w 573"/>
                  <a:gd name="T23" fmla="*/ 105 h 1111"/>
                  <a:gd name="T24" fmla="*/ 23 w 573"/>
                  <a:gd name="T25" fmla="*/ 36 h 1111"/>
                  <a:gd name="T26" fmla="*/ 28 w 573"/>
                  <a:gd name="T27" fmla="*/ 225 h 1111"/>
                  <a:gd name="T28" fmla="*/ 29 w 573"/>
                  <a:gd name="T29" fmla="*/ 225 h 1111"/>
                  <a:gd name="T30" fmla="*/ 32 w 573"/>
                  <a:gd name="T31" fmla="*/ 229 h 1111"/>
                  <a:gd name="T32" fmla="*/ 37 w 573"/>
                  <a:gd name="T33" fmla="*/ 232 h 1111"/>
                  <a:gd name="T34" fmla="*/ 43 w 573"/>
                  <a:gd name="T35" fmla="*/ 233 h 1111"/>
                  <a:gd name="T36" fmla="*/ 48 w 573"/>
                  <a:gd name="T37" fmla="*/ 233 h 1111"/>
                  <a:gd name="T38" fmla="*/ 55 w 573"/>
                  <a:gd name="T39" fmla="*/ 231 h 1111"/>
                  <a:gd name="T40" fmla="*/ 58 w 573"/>
                  <a:gd name="T41" fmla="*/ 226 h 1111"/>
                  <a:gd name="T42" fmla="*/ 59 w 573"/>
                  <a:gd name="T43" fmla="*/ 225 h 1111"/>
                  <a:gd name="T44" fmla="*/ 59 w 573"/>
                  <a:gd name="T45" fmla="*/ 105 h 1111"/>
                  <a:gd name="T46" fmla="*/ 63 w 573"/>
                  <a:gd name="T47" fmla="*/ 105 h 1111"/>
                  <a:gd name="T48" fmla="*/ 63 w 573"/>
                  <a:gd name="T49" fmla="*/ 112 h 1111"/>
                  <a:gd name="T50" fmla="*/ 64 w 573"/>
                  <a:gd name="T51" fmla="*/ 124 h 1111"/>
                  <a:gd name="T52" fmla="*/ 64 w 573"/>
                  <a:gd name="T53" fmla="*/ 140 h 1111"/>
                  <a:gd name="T54" fmla="*/ 64 w 573"/>
                  <a:gd name="T55" fmla="*/ 157 h 1111"/>
                  <a:gd name="T56" fmla="*/ 64 w 573"/>
                  <a:gd name="T57" fmla="*/ 175 h 1111"/>
                  <a:gd name="T58" fmla="*/ 65 w 573"/>
                  <a:gd name="T59" fmla="*/ 195 h 1111"/>
                  <a:gd name="T60" fmla="*/ 65 w 573"/>
                  <a:gd name="T61" fmla="*/ 211 h 1111"/>
                  <a:gd name="T62" fmla="*/ 65 w 573"/>
                  <a:gd name="T63" fmla="*/ 225 h 1111"/>
                  <a:gd name="T64" fmla="*/ 66 w 573"/>
                  <a:gd name="T65" fmla="*/ 225 h 1111"/>
                  <a:gd name="T66" fmla="*/ 68 w 573"/>
                  <a:gd name="T67" fmla="*/ 229 h 1111"/>
                  <a:gd name="T68" fmla="*/ 72 w 573"/>
                  <a:gd name="T69" fmla="*/ 231 h 1111"/>
                  <a:gd name="T70" fmla="*/ 79 w 573"/>
                  <a:gd name="T71" fmla="*/ 233 h 1111"/>
                  <a:gd name="T72" fmla="*/ 88 w 573"/>
                  <a:gd name="T73" fmla="*/ 231 h 1111"/>
                  <a:gd name="T74" fmla="*/ 92 w 573"/>
                  <a:gd name="T75" fmla="*/ 229 h 1111"/>
                  <a:gd name="T76" fmla="*/ 93 w 573"/>
                  <a:gd name="T77" fmla="*/ 225 h 1111"/>
                  <a:gd name="T78" fmla="*/ 94 w 573"/>
                  <a:gd name="T79" fmla="*/ 225 h 1111"/>
                  <a:gd name="T80" fmla="*/ 100 w 573"/>
                  <a:gd name="T81" fmla="*/ 36 h 1111"/>
                  <a:gd name="T82" fmla="*/ 101 w 573"/>
                  <a:gd name="T83" fmla="*/ 105 h 1111"/>
                  <a:gd name="T84" fmla="*/ 101 w 573"/>
                  <a:gd name="T85" fmla="*/ 108 h 1111"/>
                  <a:gd name="T86" fmla="*/ 103 w 573"/>
                  <a:gd name="T87" fmla="*/ 114 h 1111"/>
                  <a:gd name="T88" fmla="*/ 108 w 573"/>
                  <a:gd name="T89" fmla="*/ 116 h 1111"/>
                  <a:gd name="T90" fmla="*/ 115 w 573"/>
                  <a:gd name="T91" fmla="*/ 116 h 1111"/>
                  <a:gd name="T92" fmla="*/ 119 w 573"/>
                  <a:gd name="T93" fmla="*/ 114 h 1111"/>
                  <a:gd name="T94" fmla="*/ 122 w 573"/>
                  <a:gd name="T95" fmla="*/ 108 h 1111"/>
                  <a:gd name="T96" fmla="*/ 123 w 573"/>
                  <a:gd name="T97" fmla="*/ 106 h 1111"/>
                  <a:gd name="T98" fmla="*/ 123 w 573"/>
                  <a:gd name="T99" fmla="*/ 14 h 1111"/>
                  <a:gd name="T100" fmla="*/ 117 w 573"/>
                  <a:gd name="T101" fmla="*/ 6 h 1111"/>
                  <a:gd name="T102" fmla="*/ 108 w 573"/>
                  <a:gd name="T103" fmla="*/ 3 h 1111"/>
                  <a:gd name="T104" fmla="*/ 20 w 573"/>
                  <a:gd name="T105" fmla="*/ 0 h 111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573"/>
                  <a:gd name="T160" fmla="*/ 0 h 1111"/>
                  <a:gd name="T161" fmla="*/ 573 w 573"/>
                  <a:gd name="T162" fmla="*/ 1111 h 1111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573" h="1111">
                    <a:moveTo>
                      <a:pt x="94" y="0"/>
                    </a:moveTo>
                    <a:lnTo>
                      <a:pt x="72" y="5"/>
                    </a:lnTo>
                    <a:lnTo>
                      <a:pt x="50" y="16"/>
                    </a:lnTo>
                    <a:lnTo>
                      <a:pt x="30" y="32"/>
                    </a:lnTo>
                    <a:lnTo>
                      <a:pt x="15" y="53"/>
                    </a:lnTo>
                    <a:lnTo>
                      <a:pt x="4" y="75"/>
                    </a:lnTo>
                    <a:lnTo>
                      <a:pt x="0" y="99"/>
                    </a:lnTo>
                    <a:lnTo>
                      <a:pt x="0" y="509"/>
                    </a:lnTo>
                    <a:lnTo>
                      <a:pt x="0" y="511"/>
                    </a:lnTo>
                    <a:lnTo>
                      <a:pt x="1" y="516"/>
                    </a:lnTo>
                    <a:lnTo>
                      <a:pt x="4" y="525"/>
                    </a:lnTo>
                    <a:lnTo>
                      <a:pt x="9" y="533"/>
                    </a:lnTo>
                    <a:lnTo>
                      <a:pt x="16" y="543"/>
                    </a:lnTo>
                    <a:lnTo>
                      <a:pt x="26" y="550"/>
                    </a:lnTo>
                    <a:lnTo>
                      <a:pt x="39" y="556"/>
                    </a:lnTo>
                    <a:lnTo>
                      <a:pt x="56" y="557"/>
                    </a:lnTo>
                    <a:lnTo>
                      <a:pt x="72" y="556"/>
                    </a:lnTo>
                    <a:lnTo>
                      <a:pt x="84" y="551"/>
                    </a:lnTo>
                    <a:lnTo>
                      <a:pt x="92" y="543"/>
                    </a:lnTo>
                    <a:lnTo>
                      <a:pt x="100" y="534"/>
                    </a:lnTo>
                    <a:lnTo>
                      <a:pt x="103" y="525"/>
                    </a:lnTo>
                    <a:lnTo>
                      <a:pt x="106" y="516"/>
                    </a:lnTo>
                    <a:lnTo>
                      <a:pt x="107" y="508"/>
                    </a:lnTo>
                    <a:lnTo>
                      <a:pt x="108" y="503"/>
                    </a:lnTo>
                    <a:lnTo>
                      <a:pt x="108" y="500"/>
                    </a:lnTo>
                    <a:lnTo>
                      <a:pt x="108" y="166"/>
                    </a:lnTo>
                    <a:lnTo>
                      <a:pt x="134" y="167"/>
                    </a:lnTo>
                    <a:lnTo>
                      <a:pt x="135" y="1066"/>
                    </a:lnTo>
                    <a:lnTo>
                      <a:pt x="136" y="1068"/>
                    </a:lnTo>
                    <a:lnTo>
                      <a:pt x="138" y="1073"/>
                    </a:lnTo>
                    <a:lnTo>
                      <a:pt x="143" y="1080"/>
                    </a:lnTo>
                    <a:lnTo>
                      <a:pt x="151" y="1089"/>
                    </a:lnTo>
                    <a:lnTo>
                      <a:pt x="162" y="1097"/>
                    </a:lnTo>
                    <a:lnTo>
                      <a:pt x="174" y="1105"/>
                    </a:lnTo>
                    <a:lnTo>
                      <a:pt x="189" y="1110"/>
                    </a:lnTo>
                    <a:lnTo>
                      <a:pt x="199" y="1111"/>
                    </a:lnTo>
                    <a:lnTo>
                      <a:pt x="217" y="1111"/>
                    </a:lnTo>
                    <a:lnTo>
                      <a:pt x="227" y="1110"/>
                    </a:lnTo>
                    <a:lnTo>
                      <a:pt x="243" y="1105"/>
                    </a:lnTo>
                    <a:lnTo>
                      <a:pt x="255" y="1097"/>
                    </a:lnTo>
                    <a:lnTo>
                      <a:pt x="265" y="1089"/>
                    </a:lnTo>
                    <a:lnTo>
                      <a:pt x="272" y="1080"/>
                    </a:lnTo>
                    <a:lnTo>
                      <a:pt x="276" y="1073"/>
                    </a:lnTo>
                    <a:lnTo>
                      <a:pt x="278" y="1068"/>
                    </a:lnTo>
                    <a:lnTo>
                      <a:pt x="279" y="1066"/>
                    </a:lnTo>
                    <a:lnTo>
                      <a:pt x="279" y="499"/>
                    </a:lnTo>
                    <a:lnTo>
                      <a:pt x="302" y="499"/>
                    </a:lnTo>
                    <a:lnTo>
                      <a:pt x="302" y="503"/>
                    </a:lnTo>
                    <a:lnTo>
                      <a:pt x="302" y="515"/>
                    </a:lnTo>
                    <a:lnTo>
                      <a:pt x="302" y="534"/>
                    </a:lnTo>
                    <a:lnTo>
                      <a:pt x="302" y="560"/>
                    </a:lnTo>
                    <a:lnTo>
                      <a:pt x="304" y="590"/>
                    </a:lnTo>
                    <a:lnTo>
                      <a:pt x="304" y="626"/>
                    </a:lnTo>
                    <a:lnTo>
                      <a:pt x="304" y="664"/>
                    </a:lnTo>
                    <a:lnTo>
                      <a:pt x="304" y="706"/>
                    </a:lnTo>
                    <a:lnTo>
                      <a:pt x="304" y="750"/>
                    </a:lnTo>
                    <a:lnTo>
                      <a:pt x="304" y="793"/>
                    </a:lnTo>
                    <a:lnTo>
                      <a:pt x="304" y="838"/>
                    </a:lnTo>
                    <a:lnTo>
                      <a:pt x="305" y="882"/>
                    </a:lnTo>
                    <a:lnTo>
                      <a:pt x="305" y="926"/>
                    </a:lnTo>
                    <a:lnTo>
                      <a:pt x="305" y="966"/>
                    </a:lnTo>
                    <a:lnTo>
                      <a:pt x="305" y="1004"/>
                    </a:lnTo>
                    <a:lnTo>
                      <a:pt x="305" y="1037"/>
                    </a:lnTo>
                    <a:lnTo>
                      <a:pt x="305" y="1066"/>
                    </a:lnTo>
                    <a:lnTo>
                      <a:pt x="305" y="1067"/>
                    </a:lnTo>
                    <a:lnTo>
                      <a:pt x="306" y="1073"/>
                    </a:lnTo>
                    <a:lnTo>
                      <a:pt x="310" y="1079"/>
                    </a:lnTo>
                    <a:lnTo>
                      <a:pt x="315" y="1088"/>
                    </a:lnTo>
                    <a:lnTo>
                      <a:pt x="323" y="1096"/>
                    </a:lnTo>
                    <a:lnTo>
                      <a:pt x="335" y="1103"/>
                    </a:lnTo>
                    <a:lnTo>
                      <a:pt x="351" y="1108"/>
                    </a:lnTo>
                    <a:lnTo>
                      <a:pt x="372" y="1111"/>
                    </a:lnTo>
                    <a:lnTo>
                      <a:pt x="392" y="1108"/>
                    </a:lnTo>
                    <a:lnTo>
                      <a:pt x="408" y="1103"/>
                    </a:lnTo>
                    <a:lnTo>
                      <a:pt x="420" y="1096"/>
                    </a:lnTo>
                    <a:lnTo>
                      <a:pt x="429" y="1089"/>
                    </a:lnTo>
                    <a:lnTo>
                      <a:pt x="434" y="1080"/>
                    </a:lnTo>
                    <a:lnTo>
                      <a:pt x="437" y="1073"/>
                    </a:lnTo>
                    <a:lnTo>
                      <a:pt x="438" y="1068"/>
                    </a:lnTo>
                    <a:lnTo>
                      <a:pt x="438" y="1067"/>
                    </a:lnTo>
                    <a:lnTo>
                      <a:pt x="440" y="166"/>
                    </a:lnTo>
                    <a:lnTo>
                      <a:pt x="466" y="166"/>
                    </a:lnTo>
                    <a:lnTo>
                      <a:pt x="466" y="500"/>
                    </a:lnTo>
                    <a:lnTo>
                      <a:pt x="468" y="503"/>
                    </a:lnTo>
                    <a:lnTo>
                      <a:pt x="469" y="509"/>
                    </a:lnTo>
                    <a:lnTo>
                      <a:pt x="472" y="517"/>
                    </a:lnTo>
                    <a:lnTo>
                      <a:pt x="477" y="527"/>
                    </a:lnTo>
                    <a:lnTo>
                      <a:pt x="483" y="537"/>
                    </a:lnTo>
                    <a:lnTo>
                      <a:pt x="493" y="545"/>
                    </a:lnTo>
                    <a:lnTo>
                      <a:pt x="505" y="551"/>
                    </a:lnTo>
                    <a:lnTo>
                      <a:pt x="520" y="554"/>
                    </a:lnTo>
                    <a:lnTo>
                      <a:pt x="536" y="551"/>
                    </a:lnTo>
                    <a:lnTo>
                      <a:pt x="548" y="545"/>
                    </a:lnTo>
                    <a:lnTo>
                      <a:pt x="557" y="537"/>
                    </a:lnTo>
                    <a:lnTo>
                      <a:pt x="563" y="527"/>
                    </a:lnTo>
                    <a:lnTo>
                      <a:pt x="570" y="517"/>
                    </a:lnTo>
                    <a:lnTo>
                      <a:pt x="573" y="510"/>
                    </a:lnTo>
                    <a:lnTo>
                      <a:pt x="573" y="508"/>
                    </a:lnTo>
                    <a:lnTo>
                      <a:pt x="573" y="79"/>
                    </a:lnTo>
                    <a:lnTo>
                      <a:pt x="572" y="68"/>
                    </a:lnTo>
                    <a:lnTo>
                      <a:pt x="561" y="47"/>
                    </a:lnTo>
                    <a:lnTo>
                      <a:pt x="546" y="28"/>
                    </a:lnTo>
                    <a:lnTo>
                      <a:pt x="528" y="14"/>
                    </a:lnTo>
                    <a:lnTo>
                      <a:pt x="506" y="4"/>
                    </a:lnTo>
                    <a:lnTo>
                      <a:pt x="485" y="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6" name="Group 17"/>
            <p:cNvGrpSpPr>
              <a:grpSpLocks/>
            </p:cNvGrpSpPr>
            <p:nvPr/>
          </p:nvGrpSpPr>
          <p:grpSpPr bwMode="auto">
            <a:xfrm>
              <a:off x="2904201" y="5018849"/>
              <a:ext cx="293510" cy="496753"/>
              <a:chOff x="2880" y="1344"/>
              <a:chExt cx="498" cy="1245"/>
            </a:xfrm>
          </p:grpSpPr>
          <p:sp>
            <p:nvSpPr>
              <p:cNvPr id="67" name="Freeform 18"/>
              <p:cNvSpPr>
                <a:spLocks/>
              </p:cNvSpPr>
              <p:nvPr/>
            </p:nvSpPr>
            <p:spPr bwMode="gray">
              <a:xfrm>
                <a:off x="3001" y="1344"/>
                <a:ext cx="233" cy="254"/>
              </a:xfrm>
              <a:custGeom>
                <a:avLst/>
                <a:gdLst>
                  <a:gd name="T0" fmla="*/ 30 w 267"/>
                  <a:gd name="T1" fmla="*/ 0 h 292"/>
                  <a:gd name="T2" fmla="*/ 36 w 267"/>
                  <a:gd name="T3" fmla="*/ 3 h 292"/>
                  <a:gd name="T4" fmla="*/ 41 w 267"/>
                  <a:gd name="T5" fmla="*/ 3 h 292"/>
                  <a:gd name="T6" fmla="*/ 47 w 267"/>
                  <a:gd name="T7" fmla="*/ 6 h 292"/>
                  <a:gd name="T8" fmla="*/ 51 w 267"/>
                  <a:gd name="T9" fmla="*/ 9 h 292"/>
                  <a:gd name="T10" fmla="*/ 55 w 267"/>
                  <a:gd name="T11" fmla="*/ 14 h 292"/>
                  <a:gd name="T12" fmla="*/ 57 w 267"/>
                  <a:gd name="T13" fmla="*/ 18 h 292"/>
                  <a:gd name="T14" fmla="*/ 59 w 267"/>
                  <a:gd name="T15" fmla="*/ 24 h 292"/>
                  <a:gd name="T16" fmla="*/ 59 w 267"/>
                  <a:gd name="T17" fmla="*/ 32 h 292"/>
                  <a:gd name="T18" fmla="*/ 59 w 267"/>
                  <a:gd name="T19" fmla="*/ 37 h 292"/>
                  <a:gd name="T20" fmla="*/ 57 w 267"/>
                  <a:gd name="T21" fmla="*/ 43 h 292"/>
                  <a:gd name="T22" fmla="*/ 55 w 267"/>
                  <a:gd name="T23" fmla="*/ 49 h 292"/>
                  <a:gd name="T24" fmla="*/ 51 w 267"/>
                  <a:gd name="T25" fmla="*/ 54 h 292"/>
                  <a:gd name="T26" fmla="*/ 47 w 267"/>
                  <a:gd name="T27" fmla="*/ 58 h 292"/>
                  <a:gd name="T28" fmla="*/ 41 w 267"/>
                  <a:gd name="T29" fmla="*/ 60 h 292"/>
                  <a:gd name="T30" fmla="*/ 36 w 267"/>
                  <a:gd name="T31" fmla="*/ 63 h 292"/>
                  <a:gd name="T32" fmla="*/ 30 w 267"/>
                  <a:gd name="T33" fmla="*/ 64 h 292"/>
                  <a:gd name="T34" fmla="*/ 23 w 267"/>
                  <a:gd name="T35" fmla="*/ 63 h 292"/>
                  <a:gd name="T36" fmla="*/ 17 w 267"/>
                  <a:gd name="T37" fmla="*/ 59 h 292"/>
                  <a:gd name="T38" fmla="*/ 11 w 267"/>
                  <a:gd name="T39" fmla="*/ 56 h 292"/>
                  <a:gd name="T40" fmla="*/ 7 w 267"/>
                  <a:gd name="T41" fmla="*/ 51 h 292"/>
                  <a:gd name="T42" fmla="*/ 3 w 267"/>
                  <a:gd name="T43" fmla="*/ 44 h 292"/>
                  <a:gd name="T44" fmla="*/ 3 w 267"/>
                  <a:gd name="T45" fmla="*/ 37 h 292"/>
                  <a:gd name="T46" fmla="*/ 0 w 267"/>
                  <a:gd name="T47" fmla="*/ 32 h 292"/>
                  <a:gd name="T48" fmla="*/ 3 w 267"/>
                  <a:gd name="T49" fmla="*/ 24 h 292"/>
                  <a:gd name="T50" fmla="*/ 3 w 267"/>
                  <a:gd name="T51" fmla="*/ 17 h 292"/>
                  <a:gd name="T52" fmla="*/ 7 w 267"/>
                  <a:gd name="T53" fmla="*/ 11 h 292"/>
                  <a:gd name="T54" fmla="*/ 11 w 267"/>
                  <a:gd name="T55" fmla="*/ 7 h 292"/>
                  <a:gd name="T56" fmla="*/ 17 w 267"/>
                  <a:gd name="T57" fmla="*/ 3 h 292"/>
                  <a:gd name="T58" fmla="*/ 23 w 267"/>
                  <a:gd name="T59" fmla="*/ 3 h 292"/>
                  <a:gd name="T60" fmla="*/ 30 w 267"/>
                  <a:gd name="T61" fmla="*/ 0 h 29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67"/>
                  <a:gd name="T94" fmla="*/ 0 h 292"/>
                  <a:gd name="T95" fmla="*/ 267 w 267"/>
                  <a:gd name="T96" fmla="*/ 292 h 292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Freeform 19"/>
              <p:cNvSpPr>
                <a:spLocks/>
              </p:cNvSpPr>
              <p:nvPr/>
            </p:nvSpPr>
            <p:spPr bwMode="gray">
              <a:xfrm>
                <a:off x="2880" y="1625"/>
                <a:ext cx="498" cy="964"/>
              </a:xfrm>
              <a:custGeom>
                <a:avLst/>
                <a:gdLst>
                  <a:gd name="T0" fmla="*/ 16 w 573"/>
                  <a:gd name="T1" fmla="*/ 3 h 1111"/>
                  <a:gd name="T2" fmla="*/ 7 w 573"/>
                  <a:gd name="T3" fmla="*/ 7 h 1111"/>
                  <a:gd name="T4" fmla="*/ 3 w 573"/>
                  <a:gd name="T5" fmla="*/ 16 h 1111"/>
                  <a:gd name="T6" fmla="*/ 0 w 573"/>
                  <a:gd name="T7" fmla="*/ 107 h 1111"/>
                  <a:gd name="T8" fmla="*/ 1 w 573"/>
                  <a:gd name="T9" fmla="*/ 108 h 1111"/>
                  <a:gd name="T10" fmla="*/ 3 w 573"/>
                  <a:gd name="T11" fmla="*/ 111 h 1111"/>
                  <a:gd name="T12" fmla="*/ 6 w 573"/>
                  <a:gd name="T13" fmla="*/ 115 h 1111"/>
                  <a:gd name="T14" fmla="*/ 12 w 573"/>
                  <a:gd name="T15" fmla="*/ 117 h 1111"/>
                  <a:gd name="T16" fmla="*/ 18 w 573"/>
                  <a:gd name="T17" fmla="*/ 116 h 1111"/>
                  <a:gd name="T18" fmla="*/ 21 w 573"/>
                  <a:gd name="T19" fmla="*/ 112 h 1111"/>
                  <a:gd name="T20" fmla="*/ 23 w 573"/>
                  <a:gd name="T21" fmla="*/ 108 h 1111"/>
                  <a:gd name="T22" fmla="*/ 23 w 573"/>
                  <a:gd name="T23" fmla="*/ 105 h 1111"/>
                  <a:gd name="T24" fmla="*/ 23 w 573"/>
                  <a:gd name="T25" fmla="*/ 36 h 1111"/>
                  <a:gd name="T26" fmla="*/ 28 w 573"/>
                  <a:gd name="T27" fmla="*/ 225 h 1111"/>
                  <a:gd name="T28" fmla="*/ 29 w 573"/>
                  <a:gd name="T29" fmla="*/ 225 h 1111"/>
                  <a:gd name="T30" fmla="*/ 32 w 573"/>
                  <a:gd name="T31" fmla="*/ 229 h 1111"/>
                  <a:gd name="T32" fmla="*/ 37 w 573"/>
                  <a:gd name="T33" fmla="*/ 232 h 1111"/>
                  <a:gd name="T34" fmla="*/ 43 w 573"/>
                  <a:gd name="T35" fmla="*/ 233 h 1111"/>
                  <a:gd name="T36" fmla="*/ 48 w 573"/>
                  <a:gd name="T37" fmla="*/ 233 h 1111"/>
                  <a:gd name="T38" fmla="*/ 55 w 573"/>
                  <a:gd name="T39" fmla="*/ 231 h 1111"/>
                  <a:gd name="T40" fmla="*/ 58 w 573"/>
                  <a:gd name="T41" fmla="*/ 226 h 1111"/>
                  <a:gd name="T42" fmla="*/ 59 w 573"/>
                  <a:gd name="T43" fmla="*/ 225 h 1111"/>
                  <a:gd name="T44" fmla="*/ 59 w 573"/>
                  <a:gd name="T45" fmla="*/ 105 h 1111"/>
                  <a:gd name="T46" fmla="*/ 63 w 573"/>
                  <a:gd name="T47" fmla="*/ 105 h 1111"/>
                  <a:gd name="T48" fmla="*/ 63 w 573"/>
                  <a:gd name="T49" fmla="*/ 112 h 1111"/>
                  <a:gd name="T50" fmla="*/ 64 w 573"/>
                  <a:gd name="T51" fmla="*/ 124 h 1111"/>
                  <a:gd name="T52" fmla="*/ 64 w 573"/>
                  <a:gd name="T53" fmla="*/ 140 h 1111"/>
                  <a:gd name="T54" fmla="*/ 64 w 573"/>
                  <a:gd name="T55" fmla="*/ 157 h 1111"/>
                  <a:gd name="T56" fmla="*/ 64 w 573"/>
                  <a:gd name="T57" fmla="*/ 175 h 1111"/>
                  <a:gd name="T58" fmla="*/ 65 w 573"/>
                  <a:gd name="T59" fmla="*/ 195 h 1111"/>
                  <a:gd name="T60" fmla="*/ 65 w 573"/>
                  <a:gd name="T61" fmla="*/ 211 h 1111"/>
                  <a:gd name="T62" fmla="*/ 65 w 573"/>
                  <a:gd name="T63" fmla="*/ 225 h 1111"/>
                  <a:gd name="T64" fmla="*/ 66 w 573"/>
                  <a:gd name="T65" fmla="*/ 225 h 1111"/>
                  <a:gd name="T66" fmla="*/ 68 w 573"/>
                  <a:gd name="T67" fmla="*/ 229 h 1111"/>
                  <a:gd name="T68" fmla="*/ 72 w 573"/>
                  <a:gd name="T69" fmla="*/ 231 h 1111"/>
                  <a:gd name="T70" fmla="*/ 79 w 573"/>
                  <a:gd name="T71" fmla="*/ 233 h 1111"/>
                  <a:gd name="T72" fmla="*/ 88 w 573"/>
                  <a:gd name="T73" fmla="*/ 231 h 1111"/>
                  <a:gd name="T74" fmla="*/ 92 w 573"/>
                  <a:gd name="T75" fmla="*/ 229 h 1111"/>
                  <a:gd name="T76" fmla="*/ 93 w 573"/>
                  <a:gd name="T77" fmla="*/ 225 h 1111"/>
                  <a:gd name="T78" fmla="*/ 94 w 573"/>
                  <a:gd name="T79" fmla="*/ 225 h 1111"/>
                  <a:gd name="T80" fmla="*/ 100 w 573"/>
                  <a:gd name="T81" fmla="*/ 36 h 1111"/>
                  <a:gd name="T82" fmla="*/ 101 w 573"/>
                  <a:gd name="T83" fmla="*/ 105 h 1111"/>
                  <a:gd name="T84" fmla="*/ 101 w 573"/>
                  <a:gd name="T85" fmla="*/ 108 h 1111"/>
                  <a:gd name="T86" fmla="*/ 103 w 573"/>
                  <a:gd name="T87" fmla="*/ 114 h 1111"/>
                  <a:gd name="T88" fmla="*/ 108 w 573"/>
                  <a:gd name="T89" fmla="*/ 116 h 1111"/>
                  <a:gd name="T90" fmla="*/ 115 w 573"/>
                  <a:gd name="T91" fmla="*/ 116 h 1111"/>
                  <a:gd name="T92" fmla="*/ 119 w 573"/>
                  <a:gd name="T93" fmla="*/ 114 h 1111"/>
                  <a:gd name="T94" fmla="*/ 122 w 573"/>
                  <a:gd name="T95" fmla="*/ 108 h 1111"/>
                  <a:gd name="T96" fmla="*/ 123 w 573"/>
                  <a:gd name="T97" fmla="*/ 106 h 1111"/>
                  <a:gd name="T98" fmla="*/ 123 w 573"/>
                  <a:gd name="T99" fmla="*/ 14 h 1111"/>
                  <a:gd name="T100" fmla="*/ 117 w 573"/>
                  <a:gd name="T101" fmla="*/ 6 h 1111"/>
                  <a:gd name="T102" fmla="*/ 108 w 573"/>
                  <a:gd name="T103" fmla="*/ 3 h 1111"/>
                  <a:gd name="T104" fmla="*/ 20 w 573"/>
                  <a:gd name="T105" fmla="*/ 0 h 111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573"/>
                  <a:gd name="T160" fmla="*/ 0 h 1111"/>
                  <a:gd name="T161" fmla="*/ 573 w 573"/>
                  <a:gd name="T162" fmla="*/ 1111 h 1111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573" h="1111">
                    <a:moveTo>
                      <a:pt x="94" y="0"/>
                    </a:moveTo>
                    <a:lnTo>
                      <a:pt x="72" y="5"/>
                    </a:lnTo>
                    <a:lnTo>
                      <a:pt x="50" y="16"/>
                    </a:lnTo>
                    <a:lnTo>
                      <a:pt x="30" y="32"/>
                    </a:lnTo>
                    <a:lnTo>
                      <a:pt x="15" y="53"/>
                    </a:lnTo>
                    <a:lnTo>
                      <a:pt x="4" y="75"/>
                    </a:lnTo>
                    <a:lnTo>
                      <a:pt x="0" y="99"/>
                    </a:lnTo>
                    <a:lnTo>
                      <a:pt x="0" y="509"/>
                    </a:lnTo>
                    <a:lnTo>
                      <a:pt x="0" y="511"/>
                    </a:lnTo>
                    <a:lnTo>
                      <a:pt x="1" y="516"/>
                    </a:lnTo>
                    <a:lnTo>
                      <a:pt x="4" y="525"/>
                    </a:lnTo>
                    <a:lnTo>
                      <a:pt x="9" y="533"/>
                    </a:lnTo>
                    <a:lnTo>
                      <a:pt x="16" y="543"/>
                    </a:lnTo>
                    <a:lnTo>
                      <a:pt x="26" y="550"/>
                    </a:lnTo>
                    <a:lnTo>
                      <a:pt x="39" y="556"/>
                    </a:lnTo>
                    <a:lnTo>
                      <a:pt x="56" y="557"/>
                    </a:lnTo>
                    <a:lnTo>
                      <a:pt x="72" y="556"/>
                    </a:lnTo>
                    <a:lnTo>
                      <a:pt x="84" y="551"/>
                    </a:lnTo>
                    <a:lnTo>
                      <a:pt x="92" y="543"/>
                    </a:lnTo>
                    <a:lnTo>
                      <a:pt x="100" y="534"/>
                    </a:lnTo>
                    <a:lnTo>
                      <a:pt x="103" y="525"/>
                    </a:lnTo>
                    <a:lnTo>
                      <a:pt x="106" y="516"/>
                    </a:lnTo>
                    <a:lnTo>
                      <a:pt x="107" y="508"/>
                    </a:lnTo>
                    <a:lnTo>
                      <a:pt x="108" y="503"/>
                    </a:lnTo>
                    <a:lnTo>
                      <a:pt x="108" y="500"/>
                    </a:lnTo>
                    <a:lnTo>
                      <a:pt x="108" y="166"/>
                    </a:lnTo>
                    <a:lnTo>
                      <a:pt x="134" y="167"/>
                    </a:lnTo>
                    <a:lnTo>
                      <a:pt x="135" y="1066"/>
                    </a:lnTo>
                    <a:lnTo>
                      <a:pt x="136" y="1068"/>
                    </a:lnTo>
                    <a:lnTo>
                      <a:pt x="138" y="1073"/>
                    </a:lnTo>
                    <a:lnTo>
                      <a:pt x="143" y="1080"/>
                    </a:lnTo>
                    <a:lnTo>
                      <a:pt x="151" y="1089"/>
                    </a:lnTo>
                    <a:lnTo>
                      <a:pt x="162" y="1097"/>
                    </a:lnTo>
                    <a:lnTo>
                      <a:pt x="174" y="1105"/>
                    </a:lnTo>
                    <a:lnTo>
                      <a:pt x="189" y="1110"/>
                    </a:lnTo>
                    <a:lnTo>
                      <a:pt x="199" y="1111"/>
                    </a:lnTo>
                    <a:lnTo>
                      <a:pt x="217" y="1111"/>
                    </a:lnTo>
                    <a:lnTo>
                      <a:pt x="227" y="1110"/>
                    </a:lnTo>
                    <a:lnTo>
                      <a:pt x="243" y="1105"/>
                    </a:lnTo>
                    <a:lnTo>
                      <a:pt x="255" y="1097"/>
                    </a:lnTo>
                    <a:lnTo>
                      <a:pt x="265" y="1089"/>
                    </a:lnTo>
                    <a:lnTo>
                      <a:pt x="272" y="1080"/>
                    </a:lnTo>
                    <a:lnTo>
                      <a:pt x="276" y="1073"/>
                    </a:lnTo>
                    <a:lnTo>
                      <a:pt x="278" y="1068"/>
                    </a:lnTo>
                    <a:lnTo>
                      <a:pt x="279" y="1066"/>
                    </a:lnTo>
                    <a:lnTo>
                      <a:pt x="279" y="499"/>
                    </a:lnTo>
                    <a:lnTo>
                      <a:pt x="302" y="499"/>
                    </a:lnTo>
                    <a:lnTo>
                      <a:pt x="302" y="503"/>
                    </a:lnTo>
                    <a:lnTo>
                      <a:pt x="302" y="515"/>
                    </a:lnTo>
                    <a:lnTo>
                      <a:pt x="302" y="534"/>
                    </a:lnTo>
                    <a:lnTo>
                      <a:pt x="302" y="560"/>
                    </a:lnTo>
                    <a:lnTo>
                      <a:pt x="304" y="590"/>
                    </a:lnTo>
                    <a:lnTo>
                      <a:pt x="304" y="626"/>
                    </a:lnTo>
                    <a:lnTo>
                      <a:pt x="304" y="664"/>
                    </a:lnTo>
                    <a:lnTo>
                      <a:pt x="304" y="706"/>
                    </a:lnTo>
                    <a:lnTo>
                      <a:pt x="304" y="750"/>
                    </a:lnTo>
                    <a:lnTo>
                      <a:pt x="304" y="793"/>
                    </a:lnTo>
                    <a:lnTo>
                      <a:pt x="304" y="838"/>
                    </a:lnTo>
                    <a:lnTo>
                      <a:pt x="305" y="882"/>
                    </a:lnTo>
                    <a:lnTo>
                      <a:pt x="305" y="926"/>
                    </a:lnTo>
                    <a:lnTo>
                      <a:pt x="305" y="966"/>
                    </a:lnTo>
                    <a:lnTo>
                      <a:pt x="305" y="1004"/>
                    </a:lnTo>
                    <a:lnTo>
                      <a:pt x="305" y="1037"/>
                    </a:lnTo>
                    <a:lnTo>
                      <a:pt x="305" y="1066"/>
                    </a:lnTo>
                    <a:lnTo>
                      <a:pt x="305" y="1067"/>
                    </a:lnTo>
                    <a:lnTo>
                      <a:pt x="306" y="1073"/>
                    </a:lnTo>
                    <a:lnTo>
                      <a:pt x="310" y="1079"/>
                    </a:lnTo>
                    <a:lnTo>
                      <a:pt x="315" y="1088"/>
                    </a:lnTo>
                    <a:lnTo>
                      <a:pt x="323" y="1096"/>
                    </a:lnTo>
                    <a:lnTo>
                      <a:pt x="335" y="1103"/>
                    </a:lnTo>
                    <a:lnTo>
                      <a:pt x="351" y="1108"/>
                    </a:lnTo>
                    <a:lnTo>
                      <a:pt x="372" y="1111"/>
                    </a:lnTo>
                    <a:lnTo>
                      <a:pt x="392" y="1108"/>
                    </a:lnTo>
                    <a:lnTo>
                      <a:pt x="408" y="1103"/>
                    </a:lnTo>
                    <a:lnTo>
                      <a:pt x="420" y="1096"/>
                    </a:lnTo>
                    <a:lnTo>
                      <a:pt x="429" y="1089"/>
                    </a:lnTo>
                    <a:lnTo>
                      <a:pt x="434" y="1080"/>
                    </a:lnTo>
                    <a:lnTo>
                      <a:pt x="437" y="1073"/>
                    </a:lnTo>
                    <a:lnTo>
                      <a:pt x="438" y="1068"/>
                    </a:lnTo>
                    <a:lnTo>
                      <a:pt x="438" y="1067"/>
                    </a:lnTo>
                    <a:lnTo>
                      <a:pt x="440" y="166"/>
                    </a:lnTo>
                    <a:lnTo>
                      <a:pt x="466" y="166"/>
                    </a:lnTo>
                    <a:lnTo>
                      <a:pt x="466" y="500"/>
                    </a:lnTo>
                    <a:lnTo>
                      <a:pt x="468" y="503"/>
                    </a:lnTo>
                    <a:lnTo>
                      <a:pt x="469" y="509"/>
                    </a:lnTo>
                    <a:lnTo>
                      <a:pt x="472" y="517"/>
                    </a:lnTo>
                    <a:lnTo>
                      <a:pt x="477" y="527"/>
                    </a:lnTo>
                    <a:lnTo>
                      <a:pt x="483" y="537"/>
                    </a:lnTo>
                    <a:lnTo>
                      <a:pt x="493" y="545"/>
                    </a:lnTo>
                    <a:lnTo>
                      <a:pt x="505" y="551"/>
                    </a:lnTo>
                    <a:lnTo>
                      <a:pt x="520" y="554"/>
                    </a:lnTo>
                    <a:lnTo>
                      <a:pt x="536" y="551"/>
                    </a:lnTo>
                    <a:lnTo>
                      <a:pt x="548" y="545"/>
                    </a:lnTo>
                    <a:lnTo>
                      <a:pt x="557" y="537"/>
                    </a:lnTo>
                    <a:lnTo>
                      <a:pt x="563" y="527"/>
                    </a:lnTo>
                    <a:lnTo>
                      <a:pt x="570" y="517"/>
                    </a:lnTo>
                    <a:lnTo>
                      <a:pt x="573" y="510"/>
                    </a:lnTo>
                    <a:lnTo>
                      <a:pt x="573" y="508"/>
                    </a:lnTo>
                    <a:lnTo>
                      <a:pt x="573" y="79"/>
                    </a:lnTo>
                    <a:lnTo>
                      <a:pt x="572" y="68"/>
                    </a:lnTo>
                    <a:lnTo>
                      <a:pt x="561" y="47"/>
                    </a:lnTo>
                    <a:lnTo>
                      <a:pt x="546" y="28"/>
                    </a:lnTo>
                    <a:lnTo>
                      <a:pt x="528" y="14"/>
                    </a:lnTo>
                    <a:lnTo>
                      <a:pt x="506" y="4"/>
                    </a:lnTo>
                    <a:lnTo>
                      <a:pt x="485" y="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69" name="Picture 17" descr="2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59599" y="3330827"/>
              <a:ext cx="604470" cy="529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1" name="矩形 70"/>
          <p:cNvSpPr/>
          <p:nvPr/>
        </p:nvSpPr>
        <p:spPr>
          <a:xfrm>
            <a:off x="3148876" y="3346747"/>
            <a:ext cx="192682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1400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－</a:t>
            </a:r>
            <a:r>
              <a:rPr lang="en-US" altLang="zh-CN" sz="1400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IT</a:t>
            </a:r>
            <a:r>
              <a:rPr lang="zh-CN" altLang="en-US" sz="1400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审计已经成为行领导控制</a:t>
            </a:r>
            <a:r>
              <a:rPr lang="en-US" altLang="zh-CN" sz="1400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IT</a:t>
            </a:r>
            <a:r>
              <a:rPr lang="zh-CN" altLang="en-US" sz="1400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风险的“第三者眼睛”；是</a:t>
            </a:r>
            <a:r>
              <a:rPr lang="en-US" altLang="zh-CN" sz="1400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IT</a:t>
            </a:r>
            <a:r>
              <a:rPr lang="zh-CN" altLang="en-US" sz="1400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部门及业务部门的“良师益友”。</a:t>
            </a:r>
            <a:endParaRPr lang="zh-CN" altLang="en-US" sz="1400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142844" y="2000240"/>
            <a:ext cx="1857389" cy="1655620"/>
          </a:xfrm>
          <a:prstGeom prst="roundRect">
            <a:avLst/>
          </a:prstGeom>
          <a:noFill/>
          <a:ln w="3175" cap="flat" cmpd="sng" algn="ctr">
            <a:solidFill>
              <a:srgbClr val="FE9796"/>
            </a:solidFill>
            <a:prstDash val="sysDash"/>
            <a:round/>
            <a:headEnd type="none" w="med" len="med"/>
            <a:tailEnd type="none" w="med" len="med"/>
          </a:ln>
          <a:effectLst>
            <a:glow rad="139700">
              <a:srgbClr val="C0504D">
                <a:satMod val="175000"/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359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71" grpId="0"/>
      <p:bldP spid="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990B-0121-45DC-8441-BE8C8AF0597B}" type="datetime1">
              <a:rPr lang="zh-CN" altLang="en-US" smtClean="0"/>
              <a:pPr/>
              <a:t>2016-8-5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90EE-7A0D-49FE-961F-E28F3C468D5C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761336" y="850853"/>
            <a:ext cx="7704855" cy="4715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1.3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、数据分析在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IT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审计中的重要性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0035" y="1355726"/>
            <a:ext cx="7883498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17780" indent="-342900" algn="just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029200" algn="l"/>
              </a:tabLst>
            </a:pPr>
            <a:r>
              <a:rPr lang="zh-CN" altLang="en-US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南京银行</a:t>
            </a:r>
            <a:r>
              <a:rPr lang="zh-CN" altLang="zh-CN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</a:t>
            </a:r>
            <a:r>
              <a:rPr lang="zh-CN" altLang="zh-CN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采集主要业务系统数据库中</a:t>
            </a:r>
            <a:r>
              <a:rPr lang="zh-CN" altLang="zh-CN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原始</a:t>
            </a:r>
            <a:r>
              <a:rPr lang="zh-CN" altLang="zh-CN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r>
              <a:rPr lang="zh-CN" altLang="zh-CN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，利用</a:t>
            </a:r>
            <a:r>
              <a:rPr lang="zh-CN" altLang="zh-CN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数据分析</a:t>
            </a:r>
            <a:r>
              <a:rPr lang="zh-CN" altLang="en-US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zh-CN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r>
              <a:rPr lang="zh-CN" altLang="zh-CN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挖掘技术，查找各</a:t>
            </a:r>
            <a:r>
              <a:rPr lang="zh-CN" altLang="zh-CN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</a:t>
            </a:r>
            <a:r>
              <a:rPr lang="zh-CN" altLang="en-US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业务</a:t>
            </a:r>
            <a:r>
              <a:rPr lang="zh-CN" altLang="zh-CN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系统中</a:t>
            </a:r>
            <a:r>
              <a:rPr lang="zh-CN" altLang="zh-CN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的控制</a:t>
            </a:r>
            <a:r>
              <a:rPr lang="zh-CN" altLang="zh-CN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漏洞</a:t>
            </a:r>
            <a:r>
              <a:rPr lang="zh-CN" altLang="en-US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和潜在风险</a:t>
            </a:r>
            <a:r>
              <a:rPr lang="zh-CN" altLang="zh-CN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进而</a:t>
            </a:r>
            <a:r>
              <a:rPr lang="zh-CN" altLang="en-US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回溯</a:t>
            </a:r>
            <a:r>
              <a:rPr lang="zh-CN" altLang="zh-CN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发现</a:t>
            </a:r>
            <a:r>
              <a:rPr lang="zh-CN" altLang="zh-CN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zh-CN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</a:t>
            </a:r>
            <a:r>
              <a:rPr lang="zh-CN" altLang="en-US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设计、需求、开发和测试</a:t>
            </a:r>
            <a:r>
              <a:rPr lang="zh-CN" altLang="zh-CN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过程</a:t>
            </a:r>
            <a:r>
              <a:rPr lang="zh-CN" altLang="zh-CN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中的不到位之</a:t>
            </a:r>
            <a:r>
              <a:rPr lang="zh-CN" altLang="zh-CN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处</a:t>
            </a:r>
            <a:r>
              <a:rPr lang="zh-CN" altLang="en-US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既</a:t>
            </a:r>
            <a:r>
              <a:rPr lang="zh-CN" altLang="zh-CN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</a:t>
            </a:r>
            <a:r>
              <a:rPr lang="zh-CN" altLang="zh-CN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满足</a:t>
            </a:r>
            <a:r>
              <a:rPr lang="en-US" altLang="zh-CN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zh-CN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</a:t>
            </a:r>
            <a:r>
              <a:rPr lang="zh-CN" altLang="zh-CN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控制的要求，又能与金融业务紧密结合，提升</a:t>
            </a:r>
            <a:r>
              <a:rPr lang="en-US" altLang="zh-CN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zh-CN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审计</a:t>
            </a:r>
            <a:r>
              <a:rPr lang="zh-CN" altLang="zh-CN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价值</a:t>
            </a:r>
            <a:r>
              <a:rPr lang="zh-CN" altLang="en-US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57224" y="3122281"/>
            <a:ext cx="7715304" cy="3004106"/>
            <a:chOff x="1110713" y="3284458"/>
            <a:chExt cx="6846993" cy="300410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546" y="3961560"/>
              <a:ext cx="2781160" cy="168198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713" y="3961560"/>
              <a:ext cx="3266580" cy="1839698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2541940" y="3284458"/>
              <a:ext cx="4996221" cy="528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17780" algn="just">
                <a:lnSpc>
                  <a:spcPts val="3400"/>
                </a:lnSpc>
                <a:spcAft>
                  <a:spcPts val="0"/>
                </a:spcAft>
                <a:tabLst>
                  <a:tab pos="5029200" algn="l"/>
                </a:tabLst>
              </a:pPr>
              <a:r>
                <a:rPr lang="zh-CN" altLang="zh-CN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坚持“用数据说话”，用数据提升</a:t>
              </a:r>
              <a:r>
                <a:rPr lang="en-US" altLang="zh-CN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zh-CN" i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审计</a:t>
              </a:r>
              <a:r>
                <a:rPr lang="zh-CN" altLang="en-US" i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zh-CN" i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</a:t>
              </a:r>
              <a:r>
                <a:rPr lang="zh-CN" altLang="en-US" i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！</a:t>
              </a:r>
              <a:endParaRPr lang="zh-CN" altLang="zh-CN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241301" y="5950010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1600" b="0" i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</a:t>
              </a:r>
              <a:r>
                <a:rPr lang="zh-CN" altLang="en-US" sz="1600" b="0" i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收集</a:t>
              </a:r>
              <a:endParaRPr lang="zh-CN" altLang="en-US" sz="16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156176" y="5912626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1600" b="0" i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</a:t>
              </a:r>
              <a:r>
                <a:rPr lang="zh-CN" altLang="en-US" sz="1600" b="0" i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分析</a:t>
              </a:r>
              <a:endParaRPr lang="zh-CN" altLang="en-US" sz="1600" dirty="0"/>
            </a:p>
          </p:txBody>
        </p:sp>
        <p:sp>
          <p:nvSpPr>
            <p:cNvPr id="12" name="右箭头 11"/>
            <p:cNvSpPr/>
            <p:nvPr/>
          </p:nvSpPr>
          <p:spPr>
            <a:xfrm>
              <a:off x="4377293" y="4695264"/>
              <a:ext cx="472942" cy="372289"/>
            </a:xfrm>
            <a:prstGeom prst="right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59184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9F4E-76C5-4FF1-91DF-B4A9D6DC7B6C}" type="datetime1">
              <a:rPr lang="zh-CN" altLang="en-US" smtClean="0"/>
              <a:pPr/>
              <a:t>2016-8-5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90EE-7A0D-49FE-961F-E28F3C468D5C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806618" y="993402"/>
            <a:ext cx="1798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grpSp>
        <p:nvGrpSpPr>
          <p:cNvPr id="46" name="Group 6"/>
          <p:cNvGrpSpPr>
            <a:grpSpLocks/>
          </p:cNvGrpSpPr>
          <p:nvPr/>
        </p:nvGrpSpPr>
        <p:grpSpPr bwMode="auto">
          <a:xfrm>
            <a:off x="1638598" y="2970015"/>
            <a:ext cx="762000" cy="665162"/>
            <a:chOff x="3174" y="2656"/>
            <a:chExt cx="1549" cy="1351"/>
          </a:xfrm>
        </p:grpSpPr>
        <p:sp>
          <p:nvSpPr>
            <p:cNvPr id="47" name="AutoShape 7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AutoShape 8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AutoShape 9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2248198" y="266521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2485531" y="2132856"/>
            <a:ext cx="417293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南京银行开展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审计实践简介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Line 13"/>
          <p:cNvSpPr>
            <a:spLocks noChangeShapeType="1"/>
          </p:cNvSpPr>
          <p:nvPr/>
        </p:nvSpPr>
        <p:spPr bwMode="auto">
          <a:xfrm>
            <a:off x="2248198" y="357961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2459078" y="2990653"/>
            <a:ext cx="449353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利用业务数据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进行应用控制审计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gray">
          <a:xfrm>
            <a:off x="1835448" y="306844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FFFFFF"/>
                </a:solidFill>
              </a:rPr>
              <a:t>2</a:t>
            </a:r>
          </a:p>
        </p:txBody>
      </p:sp>
      <p:grpSp>
        <p:nvGrpSpPr>
          <p:cNvPr id="60" name="Group 20"/>
          <p:cNvGrpSpPr>
            <a:grpSpLocks/>
          </p:cNvGrpSpPr>
          <p:nvPr/>
        </p:nvGrpSpPr>
        <p:grpSpPr bwMode="auto">
          <a:xfrm>
            <a:off x="1638598" y="4776590"/>
            <a:ext cx="762000" cy="665162"/>
            <a:chOff x="3174" y="2656"/>
            <a:chExt cx="1549" cy="1351"/>
          </a:xfrm>
        </p:grpSpPr>
        <p:sp>
          <p:nvSpPr>
            <p:cNvPr id="61" name="AutoShape 21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AutoShape 22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AutoShape 23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4" name="Line 24"/>
          <p:cNvSpPr>
            <a:spLocks noChangeShapeType="1"/>
          </p:cNvSpPr>
          <p:nvPr/>
        </p:nvSpPr>
        <p:spPr bwMode="auto">
          <a:xfrm>
            <a:off x="2248198" y="447179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638598" y="3862190"/>
            <a:ext cx="762000" cy="665162"/>
            <a:chOff x="2362169" y="3863231"/>
            <a:chExt cx="762000" cy="665162"/>
          </a:xfrm>
        </p:grpSpPr>
        <p:sp>
          <p:nvSpPr>
            <p:cNvPr id="57" name="AutoShape 17"/>
            <p:cNvSpPr>
              <a:spLocks noChangeArrowheads="1"/>
            </p:cNvSpPr>
            <p:nvPr/>
          </p:nvSpPr>
          <p:spPr bwMode="gray">
            <a:xfrm>
              <a:off x="2368564" y="3874555"/>
              <a:ext cx="755605" cy="65383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AutoShape 18"/>
            <p:cNvSpPr>
              <a:spLocks noChangeArrowheads="1"/>
            </p:cNvSpPr>
            <p:nvPr/>
          </p:nvSpPr>
          <p:spPr bwMode="gray">
            <a:xfrm>
              <a:off x="2362169" y="3863231"/>
              <a:ext cx="755605" cy="65383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AutoShape 19"/>
            <p:cNvSpPr>
              <a:spLocks noChangeArrowheads="1"/>
            </p:cNvSpPr>
            <p:nvPr/>
          </p:nvSpPr>
          <p:spPr bwMode="gray">
            <a:xfrm>
              <a:off x="2406443" y="3903111"/>
              <a:ext cx="663614" cy="574570"/>
            </a:xfrm>
            <a:prstGeom prst="hexagon">
              <a:avLst>
                <a:gd name="adj" fmla="val 28896"/>
                <a:gd name="vf" fmla="val 115470"/>
              </a:avLst>
            </a:prstGeom>
            <a:gradFill flip="none"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2700000" scaled="1"/>
              <a:tileRect/>
            </a:gra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Text Box 26"/>
            <p:cNvSpPr txBox="1">
              <a:spLocks noChangeArrowheads="1"/>
            </p:cNvSpPr>
            <p:nvPr/>
          </p:nvSpPr>
          <p:spPr bwMode="gray">
            <a:xfrm>
              <a:off x="2569359" y="3935986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sp>
        <p:nvSpPr>
          <p:cNvPr id="67" name="Line 27"/>
          <p:cNvSpPr>
            <a:spLocks noChangeShapeType="1"/>
          </p:cNvSpPr>
          <p:nvPr/>
        </p:nvSpPr>
        <p:spPr bwMode="auto">
          <a:xfrm>
            <a:off x="2248198" y="538619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 Box 29"/>
          <p:cNvSpPr txBox="1">
            <a:spLocks noChangeArrowheads="1"/>
          </p:cNvSpPr>
          <p:nvPr/>
        </p:nvSpPr>
        <p:spPr bwMode="gray">
          <a:xfrm>
            <a:off x="1835448" y="487501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FFFFFF"/>
                </a:solidFill>
              </a:rPr>
              <a:t>4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594324" y="2075369"/>
            <a:ext cx="762000" cy="665162"/>
            <a:chOff x="2317895" y="2076410"/>
            <a:chExt cx="762000" cy="665162"/>
          </a:xfrm>
        </p:grpSpPr>
        <p:sp>
          <p:nvSpPr>
            <p:cNvPr id="70" name="AutoShape 17"/>
            <p:cNvSpPr>
              <a:spLocks noChangeArrowheads="1"/>
            </p:cNvSpPr>
            <p:nvPr/>
          </p:nvSpPr>
          <p:spPr bwMode="gray">
            <a:xfrm>
              <a:off x="2324290" y="2087734"/>
              <a:ext cx="755605" cy="65383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AutoShape 18"/>
            <p:cNvSpPr>
              <a:spLocks noChangeArrowheads="1"/>
            </p:cNvSpPr>
            <p:nvPr/>
          </p:nvSpPr>
          <p:spPr bwMode="gray">
            <a:xfrm>
              <a:off x="2317895" y="2076410"/>
              <a:ext cx="755605" cy="65383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AutoShape 19"/>
            <p:cNvSpPr>
              <a:spLocks noChangeArrowheads="1"/>
            </p:cNvSpPr>
            <p:nvPr/>
          </p:nvSpPr>
          <p:spPr bwMode="gray">
            <a:xfrm>
              <a:off x="2362169" y="2116290"/>
              <a:ext cx="663614" cy="574570"/>
            </a:xfrm>
            <a:prstGeom prst="hexagon">
              <a:avLst>
                <a:gd name="adj" fmla="val 28896"/>
                <a:gd name="vf" fmla="val 115470"/>
              </a:avLst>
            </a:prstGeom>
            <a:gradFill flip="none"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2700000" scaled="1"/>
              <a:tileRect/>
            </a:gra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Text Box 26"/>
            <p:cNvSpPr txBox="1">
              <a:spLocks noChangeArrowheads="1"/>
            </p:cNvSpPr>
            <p:nvPr/>
          </p:nvSpPr>
          <p:spPr bwMode="gray">
            <a:xfrm>
              <a:off x="2525085" y="2149165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FFFFFF"/>
                  </a:solidFill>
                </a:rPr>
                <a:t>1</a:t>
              </a:r>
              <a:endParaRPr lang="en-US" altLang="zh-CN" sz="2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74" name="Text Box 14"/>
          <p:cNvSpPr txBox="1">
            <a:spLocks noChangeArrowheads="1"/>
          </p:cNvSpPr>
          <p:nvPr/>
        </p:nvSpPr>
        <p:spPr bwMode="auto">
          <a:xfrm>
            <a:off x="2432081" y="3822651"/>
            <a:ext cx="449353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利用网络数据进行安全控制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审计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 Box 14"/>
          <p:cNvSpPr txBox="1">
            <a:spLocks noChangeArrowheads="1"/>
          </p:cNvSpPr>
          <p:nvPr/>
        </p:nvSpPr>
        <p:spPr bwMode="auto">
          <a:xfrm>
            <a:off x="2465493" y="4752460"/>
            <a:ext cx="448071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南京银行未来深化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审计的方向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1475656" y="2942191"/>
            <a:ext cx="5857455" cy="726926"/>
          </a:xfrm>
          <a:prstGeom prst="roundRect">
            <a:avLst/>
          </a:prstGeom>
          <a:noFill/>
          <a:ln w="3175" cap="flat" cmpd="sng" algn="ctr">
            <a:solidFill>
              <a:srgbClr val="FE9796"/>
            </a:solidFill>
            <a:prstDash val="sysDash"/>
            <a:round/>
            <a:headEnd type="none" w="med" len="med"/>
            <a:tailEnd type="none" w="med" len="med"/>
          </a:ln>
          <a:effectLst>
            <a:glow rad="139700">
              <a:srgbClr val="C0504D">
                <a:satMod val="175000"/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645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990B-0121-45DC-8441-BE8C8AF0597B}" type="datetime1">
              <a:rPr lang="zh-CN" altLang="en-US" smtClean="0"/>
              <a:pPr/>
              <a:t>2016-8-5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90EE-7A0D-49FE-961F-E28F3C468D5C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761336" y="850853"/>
            <a:ext cx="7704855" cy="4715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2.1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、利用内部业务数据进行应用控制审计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3469" y="1412776"/>
            <a:ext cx="7623065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17780" indent="-342900" algn="just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029200" algn="l"/>
              </a:tabLst>
            </a:pPr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南京银行于</a:t>
            </a:r>
            <a:r>
              <a:rPr lang="en-US" altLang="zh-CN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2008</a:t>
            </a:r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年上线</a:t>
            </a:r>
            <a:r>
              <a:rPr lang="zh-CN" altLang="en-US" sz="16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</a:t>
            </a:r>
            <a:r>
              <a:rPr lang="en-US" altLang="zh-CN" sz="16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IDEA</a:t>
            </a:r>
            <a:r>
              <a:rPr lang="zh-CN" altLang="en-US" sz="16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的数据分析系统</a:t>
            </a:r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，以后历年的</a:t>
            </a:r>
            <a:r>
              <a:rPr lang="en-US" altLang="zh-CN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审计项目都利用了此工具分析业务数据，对不同的业务系统的应用控制情况进行分析与评价。审计工具的有效利用使我们发现和揭示了</a:t>
            </a:r>
            <a:r>
              <a:rPr lang="zh-CN" altLang="en-US" sz="16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行内隐藏的许多的风险和问题，也得到了行内领导的高度认可</a:t>
            </a:r>
            <a:r>
              <a:rPr lang="zh-CN" altLang="en-US" sz="16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67544" y="2699044"/>
            <a:ext cx="7805459" cy="3452027"/>
            <a:chOff x="640321" y="3168892"/>
            <a:chExt cx="7521071" cy="2981538"/>
          </a:xfrm>
        </p:grpSpPr>
        <p:sp>
          <p:nvSpPr>
            <p:cNvPr id="14" name="矩形 13"/>
            <p:cNvSpPr/>
            <p:nvPr/>
          </p:nvSpPr>
          <p:spPr>
            <a:xfrm>
              <a:off x="5724128" y="3617450"/>
              <a:ext cx="2437264" cy="102574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anchor="ctr" anchorCtr="0">
              <a:noAutofit/>
            </a:bodyPr>
            <a:lstStyle/>
            <a:p>
              <a:pPr marR="17780" indent="15875" algn="just"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5029200" algn="l"/>
                </a:tabLst>
              </a:pPr>
              <a:r>
                <a:rPr lang="zh-CN" altLang="en-US" sz="1100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数据质量问题－－例如</a:t>
              </a:r>
              <a:r>
                <a:rPr lang="zh-CN" altLang="en-US" sz="11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：</a:t>
              </a:r>
              <a:r>
                <a:rPr lang="zh-CN" altLang="en-US" sz="1100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通过</a:t>
              </a:r>
              <a:r>
                <a:rPr lang="zh-CN" altLang="en-US" sz="11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该项目的审计发现</a:t>
              </a:r>
              <a:r>
                <a:rPr lang="zh-CN" altLang="en-US" sz="1100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了我行的业务数据</a:t>
              </a:r>
              <a:r>
                <a:rPr lang="zh-CN" altLang="en-US" sz="11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在一致性、完整性和准确性等多方面的</a:t>
              </a:r>
              <a:r>
                <a:rPr lang="zh-CN" altLang="en-US" sz="1100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问题，特别是发现了一些系统安全的问题，推进了业务部门及技术部门的整改；</a:t>
              </a:r>
              <a:endParaRPr lang="en-US" altLang="zh-CN" sz="11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708154" y="4843082"/>
              <a:ext cx="2453238" cy="108843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anchor="ctr" anchorCtr="0">
              <a:noAutofit/>
            </a:bodyPr>
            <a:lstStyle/>
            <a:p>
              <a:pPr marR="17780" indent="15875" algn="just"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5029200" algn="l"/>
                </a:tabLst>
              </a:pPr>
              <a:r>
                <a:rPr lang="zh-CN" altLang="en-US" sz="1100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员工道德风险问题－例如：在</a:t>
              </a:r>
              <a:r>
                <a:rPr lang="zh-CN" altLang="en-US" sz="11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对</a:t>
              </a:r>
              <a:r>
                <a:rPr lang="zh-CN" altLang="zh-CN" sz="11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个人信贷客户手机号的</a:t>
              </a:r>
              <a:r>
                <a:rPr lang="zh-CN" altLang="en-US" sz="11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</a:t>
              </a:r>
              <a:r>
                <a:rPr lang="zh-CN" altLang="zh-CN" sz="11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分析</a:t>
              </a:r>
              <a:r>
                <a:rPr lang="zh-CN" altLang="en-US" sz="11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中</a:t>
              </a:r>
              <a:r>
                <a:rPr lang="zh-CN" altLang="zh-CN" sz="11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，</a:t>
              </a:r>
              <a:r>
                <a:rPr lang="zh-CN" altLang="en-US" sz="11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发现</a:t>
              </a:r>
              <a:r>
                <a:rPr lang="zh-CN" altLang="zh-CN" sz="11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了行内一名</a:t>
              </a:r>
              <a:r>
                <a:rPr lang="zh-CN" altLang="zh-CN" sz="1100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员工的</a:t>
              </a:r>
              <a:r>
                <a:rPr lang="zh-CN" altLang="en-US" sz="11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职业</a:t>
              </a:r>
              <a:r>
                <a:rPr lang="zh-CN" altLang="zh-CN" sz="11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道德</a:t>
              </a:r>
              <a:r>
                <a:rPr lang="zh-CN" altLang="zh-CN" sz="1100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风险</a:t>
              </a:r>
              <a:r>
                <a:rPr lang="zh-CN" altLang="en-US" sz="1100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，</a:t>
              </a:r>
              <a:r>
                <a:rPr lang="zh-CN" altLang="en-US" sz="11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避免了行内未来的重大资金以及信誉的损失</a:t>
              </a:r>
              <a:r>
                <a:rPr lang="zh-CN" altLang="en-US" sz="1100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</a:t>
              </a:r>
              <a:endParaRPr lang="zh-CN" altLang="zh-CN" sz="11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736370" y="3168892"/>
              <a:ext cx="1800494" cy="2814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i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IDEA</a:t>
              </a:r>
              <a:r>
                <a:rPr lang="zh-CN" altLang="en-US" sz="1400" i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的数据分析系统</a:t>
              </a:r>
              <a:endParaRPr lang="zh-CN" altLang="en-US" sz="1400" i="1" dirty="0"/>
            </a:p>
          </p:txBody>
        </p:sp>
        <p:pic>
          <p:nvPicPr>
            <p:cNvPr id="10" name="Picture 2" descr="㑠&quot;㑨&quot;X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321" y="3617450"/>
              <a:ext cx="2497839" cy="193445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63688" y="3933566"/>
              <a:ext cx="3135974" cy="2216864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5724128" y="3236082"/>
              <a:ext cx="2159566" cy="2814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i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通过数据分析发现的风险</a:t>
              </a:r>
              <a:endParaRPr lang="zh-CN" altLang="en-US" sz="1400" i="1" dirty="0"/>
            </a:p>
          </p:txBody>
        </p:sp>
        <p:sp>
          <p:nvSpPr>
            <p:cNvPr id="12" name="右箭头 11"/>
            <p:cNvSpPr/>
            <p:nvPr/>
          </p:nvSpPr>
          <p:spPr>
            <a:xfrm>
              <a:off x="5027798" y="4643193"/>
              <a:ext cx="584719" cy="372289"/>
            </a:xfrm>
            <a:prstGeom prst="right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33609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990B-0121-45DC-8441-BE8C8AF0597B}" type="datetime1">
              <a:rPr lang="zh-CN" altLang="en-US" smtClean="0"/>
              <a:pPr/>
              <a:t>2016-8-5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90EE-7A0D-49FE-961F-E28F3C468D5C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39341" y="883669"/>
            <a:ext cx="7665318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17780" indent="-285750" algn="just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029200" algn="l"/>
              </a:tabLst>
            </a:pPr>
            <a:r>
              <a:rPr lang="zh-CN" altLang="en-US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此后数据分析系统一直随着业务的变化不断调整和完善。</a:t>
            </a:r>
            <a:r>
              <a:rPr lang="en-US" altLang="zh-CN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2015</a:t>
            </a:r>
            <a:r>
              <a:rPr lang="zh-CN" altLang="en-US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年南京银行</a:t>
            </a:r>
            <a:r>
              <a:rPr lang="zh-CN" altLang="zh-CN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新核心系统一期上线投产</a:t>
            </a:r>
            <a:r>
              <a:rPr lang="zh-CN" altLang="zh-CN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，配合</a:t>
            </a:r>
            <a:r>
              <a:rPr lang="zh-CN" altLang="zh-CN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新核心的改造</a:t>
            </a:r>
            <a:r>
              <a:rPr lang="zh-CN" altLang="en-US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及时优化了</a:t>
            </a:r>
            <a:r>
              <a:rPr lang="zh-CN" altLang="zh-CN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数据分析模型，</a:t>
            </a:r>
            <a:r>
              <a:rPr lang="en-US" altLang="zh-CN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2016</a:t>
            </a:r>
            <a:r>
              <a:rPr lang="zh-CN" altLang="en-US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年开始尝试使用外部大数据，</a:t>
            </a:r>
            <a:r>
              <a:rPr lang="zh-CN" altLang="zh-CN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进一步</a:t>
            </a:r>
            <a:r>
              <a:rPr lang="zh-CN" altLang="zh-CN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提升了审计履职能力</a:t>
            </a:r>
            <a:r>
              <a:rPr lang="zh-CN" altLang="zh-CN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39341" y="2260212"/>
            <a:ext cx="7433059" cy="3761076"/>
            <a:chOff x="739341" y="2260212"/>
            <a:chExt cx="7433059" cy="3761076"/>
          </a:xfrm>
        </p:grpSpPr>
        <p:sp>
          <p:nvSpPr>
            <p:cNvPr id="5" name="矩形 4"/>
            <p:cNvSpPr/>
            <p:nvPr/>
          </p:nvSpPr>
          <p:spPr>
            <a:xfrm>
              <a:off x="5004048" y="2622820"/>
              <a:ext cx="3168352" cy="330512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anchor="ctr" anchorCtr="0">
              <a:noAutofit/>
            </a:bodyPr>
            <a:lstStyle/>
            <a:p>
              <a:pPr marR="17780" indent="266700" algn="just">
                <a:lnSpc>
                  <a:spcPct val="20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5029200" algn="l"/>
                </a:tabLst>
              </a:pPr>
              <a:r>
                <a:rPr lang="zh-CN" altLang="en-US" sz="1100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不断新增接入新数据。配合新核心改造</a:t>
              </a:r>
              <a:r>
                <a:rPr lang="zh-CN" altLang="zh-CN" sz="1100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新增</a:t>
              </a:r>
              <a:r>
                <a:rPr lang="zh-CN" altLang="zh-CN" sz="11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了</a:t>
              </a:r>
              <a:r>
                <a:rPr lang="en-US" altLang="zh-CN" sz="11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194</a:t>
              </a:r>
              <a:r>
                <a:rPr lang="zh-CN" altLang="zh-CN" sz="11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张涉及新核心、理财、二代支付系统等五个系统的系统源表</a:t>
              </a:r>
              <a:r>
                <a:rPr lang="zh-CN" altLang="zh-CN" sz="1100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；</a:t>
              </a:r>
              <a:r>
                <a:rPr lang="zh-CN" altLang="en-US" sz="1100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接入外部大数据。</a:t>
              </a:r>
              <a:endParaRPr lang="en-US" altLang="zh-CN" sz="11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R="17780" indent="266700" algn="just">
                <a:lnSpc>
                  <a:spcPct val="20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5029200" algn="l"/>
                </a:tabLst>
              </a:pPr>
              <a:r>
                <a:rPr lang="zh-CN" altLang="zh-CN" sz="11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持续</a:t>
              </a:r>
              <a:r>
                <a:rPr lang="zh-CN" altLang="zh-CN" sz="1100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深化系统</a:t>
              </a:r>
              <a:r>
                <a:rPr lang="zh-CN" altLang="zh-CN" sz="11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的运用</a:t>
              </a:r>
              <a:r>
                <a:rPr lang="zh-CN" altLang="zh-CN" sz="1100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，</a:t>
              </a:r>
              <a:r>
                <a:rPr lang="zh-CN" altLang="en-US" sz="1100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每年</a:t>
              </a:r>
              <a:r>
                <a:rPr lang="zh-CN" altLang="zh-CN" sz="1100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开发</a:t>
              </a:r>
              <a:r>
                <a:rPr lang="zh-CN" altLang="zh-CN" sz="11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并优化了近</a:t>
              </a:r>
              <a:r>
                <a:rPr lang="en-US" altLang="zh-CN" sz="11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50</a:t>
              </a:r>
              <a:r>
                <a:rPr lang="zh-CN" altLang="zh-CN" sz="11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个数据分析模型；</a:t>
              </a:r>
              <a:endParaRPr lang="en-US" altLang="zh-CN" sz="11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R="17780" indent="266700" algn="just">
                <a:lnSpc>
                  <a:spcPct val="20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5029200" algn="l"/>
                </a:tabLst>
              </a:pPr>
              <a:r>
                <a:rPr lang="zh-CN" altLang="zh-CN" sz="11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配合</a:t>
              </a:r>
              <a:r>
                <a:rPr lang="en-US" altLang="zh-CN" sz="11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ODS</a:t>
              </a:r>
              <a:r>
                <a:rPr lang="zh-CN" altLang="zh-CN" sz="11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数据平台升级，优化</a:t>
              </a:r>
              <a:r>
                <a:rPr lang="zh-CN" altLang="zh-CN" sz="1100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了数据</a:t>
              </a:r>
              <a:r>
                <a:rPr lang="zh-CN" altLang="zh-CN" sz="11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导入方式，增强了系统稳定性</a:t>
              </a:r>
              <a:r>
                <a:rPr lang="zh-CN" altLang="zh-CN" sz="1100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</a:t>
              </a:r>
              <a:r>
                <a:rPr lang="en-US" altLang="zh-CN" sz="1100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endParaRPr lang="en-US" altLang="zh-CN" sz="11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R="17780" indent="266700" algn="just">
                <a:lnSpc>
                  <a:spcPct val="20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5029200" algn="l"/>
                </a:tabLst>
              </a:pPr>
              <a:r>
                <a:rPr lang="zh-CN" altLang="zh-CN" sz="1100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持续</a:t>
              </a:r>
              <a:r>
                <a:rPr lang="zh-CN" altLang="en-US" sz="1100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完善系统</a:t>
              </a:r>
              <a:r>
                <a:rPr lang="zh-CN" altLang="zh-CN" sz="1100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功能，</a:t>
              </a:r>
              <a:r>
                <a:rPr lang="zh-CN" altLang="en-US" sz="1100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可以</a:t>
              </a:r>
              <a:r>
                <a:rPr lang="zh-CN" altLang="zh-CN" sz="1100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运用</a:t>
              </a:r>
              <a:r>
                <a:rPr lang="zh-CN" altLang="zh-CN" sz="11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系统和数据分析模型发现我行主要业务系统的部分应用控制措施</a:t>
              </a:r>
              <a:r>
                <a:rPr lang="zh-CN" altLang="zh-CN" sz="1100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缺失。</a:t>
              </a:r>
              <a:endParaRPr lang="zh-CN" altLang="zh-CN" sz="11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9341" y="2622820"/>
              <a:ext cx="3472619" cy="3398468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763688" y="2260212"/>
              <a:ext cx="14157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1200" i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智能审计系统改造</a:t>
              </a:r>
              <a:endParaRPr lang="zh-CN" altLang="en-US" sz="120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111170" y="2269593"/>
              <a:ext cx="9541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1200" i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改造</a:t>
              </a:r>
              <a:r>
                <a:rPr lang="zh-CN" altLang="en-US" sz="1200" i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的内容</a:t>
              </a:r>
              <a:endParaRPr lang="zh-CN" altLang="en-US" sz="1200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>
              <a:off x="4315644" y="3970700"/>
              <a:ext cx="584719" cy="372289"/>
            </a:xfrm>
            <a:prstGeom prst="right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14253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ww">
  <a:themeElements>
    <a:clrScheme name="hww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hww">
      <a:majorFont>
        <a:latin typeface="Arial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hww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ww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ww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ww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ww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ww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ww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ww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ww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6405</TotalTime>
  <Words>3128</Words>
  <Application>Microsoft Office PowerPoint</Application>
  <PresentationFormat>全屏显示(4:3)</PresentationFormat>
  <Paragraphs>237</Paragraphs>
  <Slides>20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幻灯片标题</vt:lpstr>
      </vt:variant>
      <vt:variant>
        <vt:i4>20</vt:i4>
      </vt:variant>
      <vt:variant>
        <vt:lpstr>自定义放映</vt:lpstr>
      </vt:variant>
      <vt:variant>
        <vt:i4>1</vt:i4>
      </vt:variant>
    </vt:vector>
  </HeadingPairs>
  <TitlesOfParts>
    <vt:vector size="25" baseType="lpstr">
      <vt:lpstr>hww</vt:lpstr>
      <vt:lpstr>自定义设计方案</vt:lpstr>
      <vt:lpstr>2_自定义设计方案</vt:lpstr>
      <vt:lpstr>1_自定义设计方案</vt:lpstr>
      <vt:lpstr>利用数据分析提升IT审计价值  —南京银行的IT审计实践</vt:lpstr>
      <vt:lpstr>幻灯片 2</vt:lpstr>
      <vt:lpstr>1.1、南京银行的IT审计实践 </vt:lpstr>
      <vt:lpstr>1.1、南京银行的IT审计实践 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自定义放映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勇于探索实践   推进审计转型</dc:title>
  <dc:creator>OaUser</dc:creator>
  <cp:lastModifiedBy>微软用户</cp:lastModifiedBy>
  <cp:revision>611</cp:revision>
  <dcterms:created xsi:type="dcterms:W3CDTF">2012-11-05T08:46:25Z</dcterms:created>
  <dcterms:modified xsi:type="dcterms:W3CDTF">2016-08-05T02:45:11Z</dcterms:modified>
</cp:coreProperties>
</file>