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311" r:id="rId6"/>
    <p:sldId id="270" r:id="rId7"/>
    <p:sldId id="261" r:id="rId8"/>
    <p:sldId id="262" r:id="rId9"/>
    <p:sldId id="259" r:id="rId10"/>
    <p:sldId id="271" r:id="rId11"/>
    <p:sldId id="264" r:id="rId12"/>
    <p:sldId id="312" r:id="rId13"/>
    <p:sldId id="273" r:id="rId14"/>
    <p:sldId id="282" r:id="rId15"/>
    <p:sldId id="275" r:id="rId16"/>
    <p:sldId id="306" r:id="rId17"/>
    <p:sldId id="263" r:id="rId18"/>
    <p:sldId id="313" r:id="rId19"/>
    <p:sldId id="30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A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69449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0E54F-B020-4A79-8B11-E2A99F165951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864DE-0710-40E2-9F74-B87712C8B9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media.github.io/moch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ivotal.github.io/jasmine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/>
              </a:rPr>
              <a:t>http://visionmedia.github.io/mocha/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http://pivotal.github.io/jasmine/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64DE-0710-40E2-9F74-B87712C8B9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64DE-0710-40E2-9F74-B87712C8B9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64DE-0710-40E2-9F74-B87712C8B9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864DE-0710-40E2-9F74-B87712C8B90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JavaScript </a:t>
            </a:r>
            <a:r>
              <a:rPr lang="en-US" altLang="zh-CN" sz="8800" b="1" dirty="0" smtClean="0">
                <a:solidFill>
                  <a:srgbClr val="C00000"/>
                </a:solidFill>
              </a:rPr>
              <a:t>in</a:t>
            </a:r>
            <a:r>
              <a:rPr lang="en-US" altLang="zh-CN" dirty="0" smtClean="0"/>
              <a:t> JavaScript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张泉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</a:rPr>
              <a:t>伯飞</a:t>
            </a:r>
            <a:r>
              <a:rPr lang="en-US" altLang="zh-CN" dirty="0" smtClean="0">
                <a:latin typeface="+mj-ea"/>
                <a:ea typeface="+mj-ea"/>
              </a:rPr>
              <a:t>)  </a:t>
            </a:r>
            <a:r>
              <a:rPr lang="zh-CN" altLang="en-US" dirty="0" smtClean="0">
                <a:latin typeface="+mj-ea"/>
              </a:rPr>
              <a:t>淘宝网</a:t>
            </a:r>
            <a:r>
              <a:rPr lang="zh-CN" altLang="en-US" dirty="0" smtClean="0">
                <a:latin typeface="+mj-ea"/>
                <a:ea typeface="+mj-ea"/>
              </a:rPr>
              <a:t>  </a:t>
            </a:r>
            <a:r>
              <a:rPr lang="en-US" altLang="zh-CN" dirty="0" smtClean="0">
                <a:latin typeface="+mj-ea"/>
                <a:ea typeface="+mj-ea"/>
              </a:rPr>
              <a:t>2013-6-26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ofei.zq\Desktop\4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916832"/>
            <a:ext cx="58769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椭圆形标注 29"/>
          <p:cNvSpPr/>
          <p:nvPr/>
        </p:nvSpPr>
        <p:spPr>
          <a:xfrm>
            <a:off x="6228184" y="692696"/>
            <a:ext cx="2364442" cy="1584176"/>
          </a:xfrm>
          <a:prstGeom prst="wedgeEllipseCallo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4400" dirty="0" smtClean="0"/>
              <a:t>存在</a:t>
            </a:r>
            <a:endParaRPr lang="zh-CN" altLang="en-US" sz="4400" dirty="0"/>
          </a:p>
        </p:txBody>
      </p:sp>
      <p:sp>
        <p:nvSpPr>
          <p:cNvPr id="31" name="椭圆形标注 30"/>
          <p:cNvSpPr/>
          <p:nvPr/>
        </p:nvSpPr>
        <p:spPr>
          <a:xfrm>
            <a:off x="611560" y="764704"/>
            <a:ext cx="2364442" cy="1584176"/>
          </a:xfrm>
          <a:prstGeom prst="wedgeEllipseCallout">
            <a:avLst>
              <a:gd name="adj1" fmla="val 26508"/>
              <a:gd name="adj2" fmla="val 63495"/>
            </a:avLst>
          </a:prstGeom>
          <a:solidFill>
            <a:srgbClr val="388A9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4400" dirty="0" smtClean="0"/>
              <a:t>位置</a:t>
            </a:r>
            <a:endParaRPr lang="zh-CN" altLang="en-US" sz="4400" dirty="0"/>
          </a:p>
        </p:txBody>
      </p:sp>
      <p:sp>
        <p:nvSpPr>
          <p:cNvPr id="32" name="椭圆形标注 31"/>
          <p:cNvSpPr/>
          <p:nvPr/>
        </p:nvSpPr>
        <p:spPr>
          <a:xfrm>
            <a:off x="2771800" y="4869160"/>
            <a:ext cx="2808312" cy="1688587"/>
          </a:xfrm>
          <a:prstGeom prst="wedgeEllipseCallout">
            <a:avLst>
              <a:gd name="adj1" fmla="val 27631"/>
              <a:gd name="adj2" fmla="val -10362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4400" dirty="0" smtClean="0">
                <a:latin typeface="+mj-ea"/>
              </a:rPr>
              <a:t>UI</a:t>
            </a:r>
            <a:r>
              <a:rPr lang="zh-CN" altLang="en-US" sz="4400" dirty="0" smtClean="0">
                <a:latin typeface="+mj-ea"/>
              </a:rPr>
              <a:t>数据</a:t>
            </a:r>
            <a:endParaRPr lang="zh-CN" altLang="en-US" sz="44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4824"/>
            <a:ext cx="8686800" cy="40653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+mj-ea"/>
                <a:ea typeface="+mj-ea"/>
              </a:rPr>
              <a:t>在线上真实页面中测试</a:t>
            </a:r>
            <a:endParaRPr lang="en-US" altLang="zh-CN" sz="4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+mj-ea"/>
                <a:ea typeface="+mj-ea"/>
              </a:rPr>
              <a:t>测试框架在</a:t>
            </a:r>
            <a:r>
              <a:rPr lang="en-US" altLang="zh-CN" sz="4400" dirty="0" smtClean="0">
                <a:latin typeface="+mj-ea"/>
                <a:ea typeface="+mj-ea"/>
              </a:rPr>
              <a:t>UI</a:t>
            </a:r>
            <a:r>
              <a:rPr lang="zh-CN" altLang="en-US" sz="4400" dirty="0" smtClean="0">
                <a:latin typeface="+mj-ea"/>
                <a:ea typeface="+mj-ea"/>
              </a:rPr>
              <a:t>方面更好的支持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4824"/>
            <a:ext cx="8686800" cy="40653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4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ofei.zq\Desktop\433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60126" y="2798415"/>
            <a:ext cx="5270387" cy="250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椭圆形标注 21"/>
          <p:cNvSpPr/>
          <p:nvPr/>
        </p:nvSpPr>
        <p:spPr>
          <a:xfrm>
            <a:off x="5940152" y="2366367"/>
            <a:ext cx="3024336" cy="2160240"/>
          </a:xfrm>
          <a:prstGeom prst="wedgeEllipseCallout">
            <a:avLst>
              <a:gd name="adj1" fmla="val -87162"/>
              <a:gd name="adj2" fmla="val 5019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mouseover</a:t>
            </a:r>
            <a:endParaRPr lang="zh-CN" altLang="en-US" sz="2800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模拟真实用户行为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simulate(selector, type)</a:t>
            </a:r>
            <a:endParaRPr lang="zh-CN" altLang="en-US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多页面功能测试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5626" y="2420888"/>
            <a:ext cx="1656854" cy="2141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algn="ctr"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5867474" y="2772217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跳转</a:t>
            </a:r>
          </a:p>
        </p:txBody>
      </p:sp>
      <p:sp>
        <p:nvSpPr>
          <p:cNvPr id="16" name="矩形 15"/>
          <p:cNvSpPr/>
          <p:nvPr/>
        </p:nvSpPr>
        <p:spPr>
          <a:xfrm>
            <a:off x="466874" y="2492896"/>
            <a:ext cx="1656854" cy="21418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1250" y="2492896"/>
            <a:ext cx="1656854" cy="21418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page1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algn="ctr"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627114" y="3429000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2411090" y="2780928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跳转</a:t>
            </a:r>
          </a:p>
        </p:txBody>
      </p:sp>
      <p:sp>
        <p:nvSpPr>
          <p:cNvPr id="24" name="右箭头 23"/>
          <p:cNvSpPr/>
          <p:nvPr/>
        </p:nvSpPr>
        <p:spPr>
          <a:xfrm>
            <a:off x="6012160" y="3429000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628800"/>
            <a:ext cx="3816424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+mj-lt"/>
                <a:ea typeface="+mj-ea"/>
                <a:cs typeface="+mj-cs"/>
              </a:rPr>
              <a:t>单元测试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latin typeface="+mj-lt"/>
                <a:ea typeface="+mj-ea"/>
                <a:cs typeface="+mj-cs"/>
              </a:rPr>
              <a:t>UI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测试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+mj-lt"/>
                <a:ea typeface="+mj-ea"/>
                <a:cs typeface="+mj-cs"/>
              </a:rPr>
              <a:t>功能测试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2852936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 in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JavaScript</a:t>
            </a:r>
            <a:endParaRPr lang="zh-CN" altLang="en-US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12" name="AutoShape 12" descr="http://www.iconarchive.com/download/i60622/double-j-design/origami-colored-pencil/blue-ok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4" name="AutoShape 14" descr="http://www.iconarchive.com/download/i60622/double-j-design/origami-colored-pencil/blue-ok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6" name="AutoShape 16" descr="http://www.iconarchive.com/download/i60622/double-j-design/origami-colored-pencil/blue-ok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8" name="AutoShape 18" descr="http://www.iconarchive.com/download/i60622/double-j-design/origami-colored-pencil/blue-ok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2" name="Picture 22" descr="http://cdn1.iconfinder.com/data/icons/meBaze-Freebies/512/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988840"/>
            <a:ext cx="2664295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UI</a:t>
            </a:r>
            <a:r>
              <a:rPr lang="zh-CN" altLang="en-US" smtClean="0"/>
              <a:t>测试</a:t>
            </a:r>
            <a:r>
              <a:rPr lang="zh-CN" altLang="en-US" smtClean="0"/>
              <a:t>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19672" y="2636912"/>
            <a:ext cx="5626968" cy="18722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UI</a:t>
            </a:r>
            <a:r>
              <a:rPr lang="en-US" altLang="zh-C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TEST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3861048"/>
            <a:ext cx="470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http//gitlab.alibaba-inc.com/</a:t>
            </a:r>
            <a:r>
              <a:rPr lang="en-US" altLang="zh-CN" dirty="0" err="1" smtClean="0"/>
              <a:t>uitest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uitest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19672" y="2636912"/>
            <a:ext cx="5626968" cy="18722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自动化录制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852936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atin typeface="+mj-lt"/>
                <a:ea typeface="+mj-ea"/>
                <a:cs typeface="+mj-cs"/>
              </a:rPr>
              <a:t>Thank you! </a:t>
            </a:r>
            <a:endParaRPr lang="zh-CN" altLang="en-US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964704"/>
          </a:xfrm>
        </p:spPr>
        <p:txBody>
          <a:bodyPr/>
          <a:lstStyle/>
          <a:p>
            <a:pPr algn="ctr">
              <a:buNone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JavaScript is everywhere!</a:t>
            </a:r>
          </a:p>
          <a:p>
            <a:pPr algn="ctr">
              <a:buNone/>
            </a:pPr>
            <a:endParaRPr lang="en-US" altLang="zh-CN" dirty="0" smtClean="0">
              <a:latin typeface="Gulim" pitchFamily="34" charset="-127"/>
              <a:ea typeface="Gulim" pitchFamily="34" charset="-127"/>
            </a:endParaRPr>
          </a:p>
          <a:p>
            <a:pPr algn="ctr">
              <a:buNone/>
            </a:pPr>
            <a:endParaRPr lang="zh-CN" altLang="en-US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50" name="Picture 2" descr="D:\桌面\uitest\d2\ceknADbBAJDI.jpg"/>
          <p:cNvPicPr>
            <a:picLocks noChangeAspect="1" noChangeArrowheads="1"/>
          </p:cNvPicPr>
          <p:nvPr/>
        </p:nvPicPr>
        <p:blipFill>
          <a:blip r:embed="rId2" cstate="print"/>
          <a:srcRect l="4963" t="61017" r="58644" b="1695"/>
          <a:stretch>
            <a:fillRect/>
          </a:stretch>
        </p:blipFill>
        <p:spPr bwMode="auto">
          <a:xfrm>
            <a:off x="1475656" y="2348880"/>
            <a:ext cx="1224136" cy="1224136"/>
          </a:xfrm>
          <a:prstGeom prst="rect">
            <a:avLst/>
          </a:prstGeom>
          <a:noFill/>
        </p:spPr>
      </p:pic>
      <p:pic>
        <p:nvPicPr>
          <p:cNvPr id="2054" name="Picture 6" descr="LimeJS JavaScript Game Frame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348880"/>
            <a:ext cx="4570421" cy="1152128"/>
          </a:xfrm>
          <a:prstGeom prst="rect">
            <a:avLst/>
          </a:prstGeom>
          <a:noFill/>
        </p:spPr>
      </p:pic>
      <p:pic>
        <p:nvPicPr>
          <p:cNvPr id="2057" name="Picture 9" descr="D:\桌面\uitest\d2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005064"/>
            <a:ext cx="2790825" cy="1143000"/>
          </a:xfrm>
          <a:prstGeom prst="rect">
            <a:avLst/>
          </a:prstGeom>
          <a:noFill/>
        </p:spPr>
      </p:pic>
      <p:pic>
        <p:nvPicPr>
          <p:cNvPr id="2059" name="Picture 11" descr="微软演示新版Windows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005064"/>
            <a:ext cx="1881872" cy="1057270"/>
          </a:xfrm>
          <a:prstGeom prst="rect">
            <a:avLst/>
          </a:prstGeom>
          <a:noFill/>
        </p:spPr>
      </p:pic>
      <p:pic>
        <p:nvPicPr>
          <p:cNvPr id="2061" name="Picture 13" descr="http://t3.gstatic.com/images?q=tbn:ANd9GcSxNmONDCF9oTEHcOO7j-b8FRRwlFUyqlpKJ0Nlu8f4C913pQd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4005064"/>
            <a:ext cx="1068931" cy="10527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323528" y="2204864"/>
            <a:ext cx="8229600" cy="269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what about test JavaScript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in JavaScript?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46531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347864" y="3366120"/>
            <a:ext cx="2232248" cy="1143000"/>
          </a:xfrm>
        </p:spPr>
        <p:txBody>
          <a:bodyPr/>
          <a:lstStyle/>
          <a:p>
            <a:r>
              <a:rPr lang="en-US" altLang="zh-CN" dirty="0" smtClean="0"/>
              <a:t>Jasmine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55263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755576" y="4941168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QUnit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7"/>
          <p:cNvSpPr txBox="1">
            <a:spLocks/>
          </p:cNvSpPr>
          <p:nvPr/>
        </p:nvSpPr>
        <p:spPr>
          <a:xfrm>
            <a:off x="6084168" y="2286000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Mocha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标题 7"/>
          <p:cNvSpPr txBox="1">
            <a:spLocks/>
          </p:cNvSpPr>
          <p:nvPr/>
        </p:nvSpPr>
        <p:spPr>
          <a:xfrm>
            <a:off x="683568" y="2286000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YUITest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标题 7"/>
          <p:cNvSpPr txBox="1">
            <a:spLocks/>
          </p:cNvSpPr>
          <p:nvPr/>
        </p:nvSpPr>
        <p:spPr>
          <a:xfrm>
            <a:off x="3347864" y="1637928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JSUnit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标题 7"/>
          <p:cNvSpPr txBox="1">
            <a:spLocks/>
          </p:cNvSpPr>
          <p:nvPr/>
        </p:nvSpPr>
        <p:spPr>
          <a:xfrm>
            <a:off x="6228184" y="5013176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FireUnit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标题 7"/>
          <p:cNvSpPr txBox="1">
            <a:spLocks/>
          </p:cNvSpPr>
          <p:nvPr/>
        </p:nvSpPr>
        <p:spPr>
          <a:xfrm>
            <a:off x="3275856" y="5382344"/>
            <a:ext cx="2232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JSpec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JavaScript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单元测试框架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D:\桌面\uitest\d2\12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780463" cy="578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还缺少什么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桌面\uitest\d2\frontend222.png"/>
          <p:cNvPicPr>
            <a:picLocks noChangeAspect="1" noChangeArrowheads="1"/>
          </p:cNvPicPr>
          <p:nvPr/>
        </p:nvPicPr>
        <p:blipFill>
          <a:blip r:embed="rId2" cstate="print"/>
          <a:srcRect l="1176" t="1359" r="1963" b="2147"/>
          <a:stretch>
            <a:fillRect/>
          </a:stretch>
        </p:blipFill>
        <p:spPr bwMode="auto">
          <a:xfrm>
            <a:off x="611560" y="1196752"/>
            <a:ext cx="7734266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>
            <a:spLocks/>
          </p:cNvSpPr>
          <p:nvPr/>
        </p:nvSpPr>
        <p:spPr>
          <a:xfrm>
            <a:off x="395536" y="548680"/>
            <a:ext cx="7848872" cy="515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 smtClean="0"/>
              <a:t>前端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UI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和功能</a:t>
            </a:r>
            <a:endParaRPr lang="en-US" altLang="zh-CN" sz="44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才是最需要测试的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2276872"/>
            <a:ext cx="4536504" cy="1152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UI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测试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   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功能测试</a:t>
            </a:r>
            <a:endParaRPr lang="en-US" altLang="zh-CN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46531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2478" y="3284984"/>
            <a:ext cx="4321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 </a:t>
            </a:r>
            <a:endParaRPr lang="zh-CN" altLang="en-US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2564904"/>
            <a:ext cx="3023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10" name="内容占位符 4"/>
          <p:cNvSpPr txBox="1">
            <a:spLocks/>
          </p:cNvSpPr>
          <p:nvPr/>
        </p:nvSpPr>
        <p:spPr>
          <a:xfrm>
            <a:off x="467544" y="3573016"/>
            <a:ext cx="4536504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4400" noProof="0" dirty="0" smtClean="0">
                <a:latin typeface="+mj-lt"/>
                <a:ea typeface="+mj-ea"/>
                <a:cs typeface="+mj-cs"/>
              </a:rPr>
              <a:t>自动化录制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144</Words>
  <Application>Microsoft Office PowerPoint</Application>
  <PresentationFormat>全屏显示(4:3)</PresentationFormat>
  <Paragraphs>59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Test JavaScript in JavaScript</vt:lpstr>
      <vt:lpstr>幻灯片 2</vt:lpstr>
      <vt:lpstr>幻灯片 3</vt:lpstr>
      <vt:lpstr>Jasmine</vt:lpstr>
      <vt:lpstr>幻灯片 5</vt:lpstr>
      <vt:lpstr>还缺少什么?</vt:lpstr>
      <vt:lpstr>幻灯片 7</vt:lpstr>
      <vt:lpstr>幻灯片 8</vt:lpstr>
      <vt:lpstr>How?</vt:lpstr>
      <vt:lpstr>幻灯片 10</vt:lpstr>
      <vt:lpstr>UI测试的特点</vt:lpstr>
      <vt:lpstr>方案</vt:lpstr>
      <vt:lpstr>模拟真实用户行为</vt:lpstr>
      <vt:lpstr>幻灯片 14</vt:lpstr>
      <vt:lpstr>多页面功能测试</vt:lpstr>
      <vt:lpstr>幻灯片 16</vt:lpstr>
      <vt:lpstr>JavaScript UI测试工具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JavaScript in JavaScript</dc:title>
  <dc:creator>伯飞</dc:creator>
  <cp:lastModifiedBy>bofei.zq</cp:lastModifiedBy>
  <cp:revision>30</cp:revision>
  <dcterms:created xsi:type="dcterms:W3CDTF">2013-06-25T11:23:21Z</dcterms:created>
  <dcterms:modified xsi:type="dcterms:W3CDTF">2013-07-09T04:15:52Z</dcterms:modified>
</cp:coreProperties>
</file>