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92" d="100"/>
          <a:sy n="92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9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54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0184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0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08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42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19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4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8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9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6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3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7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1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5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8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E30087-B52D-4D41-A0D7-9789430ED821}" type="datetimeFigureOut">
              <a:rPr lang="zh-CN" altLang="en-US" smtClean="0"/>
              <a:t>2013/7/14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F117492-7D91-4354-B10C-D07417D0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1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happy1978.iteye.com/blog/189957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json-rpc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qwrap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pken/emscripten" TargetMode="External"/><Relationship Id="rId2" Type="http://schemas.openxmlformats.org/officeDocument/2006/relationships/hyperlink" Target="https://github.com/zynga/jsbinding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docs.phonegap.com/en/2.9.0/ind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跨越平台的（前）端技术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zh-CN" altLang="en-US" dirty="0" smtClean="0"/>
              <a:t>十年踪迹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9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902" y="-8974"/>
            <a:ext cx="10364451" cy="1596177"/>
          </a:xfrm>
        </p:spPr>
        <p:txBody>
          <a:bodyPr/>
          <a:lstStyle/>
          <a:p>
            <a:r>
              <a:rPr lang="en-US" altLang="zh-CN" cap="none" dirty="0" smtClean="0"/>
              <a:t>Android with Rhino</a:t>
            </a:r>
            <a:endParaRPr lang="zh-CN" altLang="en-US" cap="none" dirty="0"/>
          </a:p>
        </p:txBody>
      </p:sp>
      <p:sp>
        <p:nvSpPr>
          <p:cNvPr id="4" name="圆角矩形 3"/>
          <p:cNvSpPr/>
          <p:nvPr/>
        </p:nvSpPr>
        <p:spPr>
          <a:xfrm>
            <a:off x="3418607" y="1383422"/>
            <a:ext cx="2369127" cy="653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Scriptable Activity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18606" y="3669189"/>
            <a:ext cx="2369128" cy="53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init</a:t>
            </a:r>
            <a:r>
              <a:rPr lang="en-US" altLang="zh-CN" dirty="0" smtClean="0"/>
              <a:t> scope &amp; exports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18607" y="2573794"/>
            <a:ext cx="2369127" cy="53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 Activity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18606" y="4756696"/>
            <a:ext cx="2369128" cy="53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 JS &amp; run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1579" y="4111738"/>
            <a:ext cx="2369128" cy="9663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Connected with native</a:t>
            </a:r>
          </a:p>
          <a:p>
            <a:pPr algn="ctr"/>
            <a:r>
              <a:rPr lang="en-US" altLang="zh-CN" dirty="0" smtClean="0"/>
              <a:t>by message</a:t>
            </a:r>
            <a:endParaRPr lang="zh-CN" altLang="en-US" dirty="0"/>
          </a:p>
        </p:txBody>
      </p:sp>
      <p:cxnSp>
        <p:nvCxnSpPr>
          <p:cNvPr id="10" name="肘形连接符 9"/>
          <p:cNvCxnSpPr/>
          <p:nvPr/>
        </p:nvCxnSpPr>
        <p:spPr>
          <a:xfrm flipV="1">
            <a:off x="5787734" y="4647375"/>
            <a:ext cx="633846" cy="314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421581" y="1841780"/>
            <a:ext cx="2369127" cy="5368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reate View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421580" y="2962349"/>
            <a:ext cx="2369127" cy="5368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ind events</a:t>
            </a:r>
            <a:endParaRPr lang="zh-CN" altLang="en-US" dirty="0"/>
          </a:p>
        </p:txBody>
      </p:sp>
      <p:sp>
        <p:nvSpPr>
          <p:cNvPr id="3" name="下箭头 2"/>
          <p:cNvSpPr/>
          <p:nvPr/>
        </p:nvSpPr>
        <p:spPr>
          <a:xfrm>
            <a:off x="4447309" y="2036950"/>
            <a:ext cx="290946" cy="536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26527" y="3110611"/>
            <a:ext cx="290946" cy="536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4447309" y="4219852"/>
            <a:ext cx="290946" cy="536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7439886" y="2406573"/>
            <a:ext cx="290946" cy="53684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7439886" y="3537030"/>
            <a:ext cx="290946" cy="53684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7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2991" y="0"/>
            <a:ext cx="10364451" cy="1226127"/>
          </a:xfrm>
        </p:spPr>
        <p:txBody>
          <a:bodyPr/>
          <a:lstStyle/>
          <a:p>
            <a:r>
              <a:rPr lang="en-US" altLang="zh-CN" cap="none" dirty="0"/>
              <a:t>Android with </a:t>
            </a:r>
            <a:r>
              <a:rPr lang="en-US" altLang="zh-CN" cap="none" dirty="0" smtClean="0"/>
              <a:t>Rhino: sample code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33" y="1080654"/>
            <a:ext cx="6711994" cy="51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6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431" y="11496"/>
            <a:ext cx="10364451" cy="1596177"/>
          </a:xfrm>
        </p:spPr>
        <p:txBody>
          <a:bodyPr/>
          <a:lstStyle/>
          <a:p>
            <a:r>
              <a:rPr lang="en-US" altLang="zh-CN" cap="none" dirty="0" smtClean="0"/>
              <a:t>Cocos2d-x with JavaScript bindings</a:t>
            </a:r>
            <a:endParaRPr lang="zh-CN" altLang="en-US" cap="none" dirty="0"/>
          </a:p>
        </p:txBody>
      </p:sp>
      <p:sp>
        <p:nvSpPr>
          <p:cNvPr id="4" name="圆角矩形 3"/>
          <p:cNvSpPr/>
          <p:nvPr/>
        </p:nvSpPr>
        <p:spPr>
          <a:xfrm>
            <a:off x="2936820" y="1702407"/>
            <a:ext cx="2431472" cy="5700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Game Code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984290" y="1702407"/>
            <a:ext cx="2431472" cy="5700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Game Code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20" y="2426067"/>
            <a:ext cx="2441102" cy="63888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936820" y="3298584"/>
            <a:ext cx="2431472" cy="2511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Browsers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087487" y="3747986"/>
            <a:ext cx="2130137" cy="4883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 Engine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123853" y="4402297"/>
            <a:ext cx="2130137" cy="4883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Layout Engine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123854" y="5056608"/>
            <a:ext cx="2130137" cy="4883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Canvas/</a:t>
            </a:r>
            <a:r>
              <a:rPr lang="en-US" altLang="zh-CN" dirty="0" err="1" smtClean="0"/>
              <a:t>WebGL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984290" y="3298585"/>
            <a:ext cx="2431472" cy="2511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Cocos2d JSB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134956" y="3747987"/>
            <a:ext cx="2130137" cy="4883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 Engine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134956" y="5056608"/>
            <a:ext cx="2130137" cy="4883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OpenGL ES 2.0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984290" y="2511077"/>
            <a:ext cx="2431472" cy="6388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 </a:t>
            </a:r>
            <a:r>
              <a:rPr lang="en-US" altLang="zh-CN" dirty="0"/>
              <a:t>API </a:t>
            </a:r>
            <a:r>
              <a:rPr lang="en-US" altLang="zh-CN" dirty="0" smtClean="0"/>
              <a:t>Compatible with Cocos2d-html5 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126" y="4281314"/>
            <a:ext cx="2129967" cy="751753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5377922" y="1809449"/>
            <a:ext cx="1596738" cy="3726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5345331" y="3761612"/>
            <a:ext cx="1604863" cy="3317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368292" y="5114473"/>
            <a:ext cx="1606368" cy="3726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505629" y="2748195"/>
            <a:ext cx="1469031" cy="2061229"/>
          </a:xfrm>
          <a:prstGeom prst="straightConnector1">
            <a:avLst/>
          </a:prstGeom>
          <a:ln w="203200">
            <a:solidFill>
              <a:schemeClr val="accent1">
                <a:shade val="60000"/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2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0536" y="-176431"/>
            <a:ext cx="10364451" cy="1596177"/>
          </a:xfrm>
        </p:spPr>
        <p:txBody>
          <a:bodyPr/>
          <a:lstStyle/>
          <a:p>
            <a:r>
              <a:rPr lang="en-US" altLang="zh-CN" cap="none" dirty="0" smtClean="0"/>
              <a:t>Cocos2d-x JSB: sample code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21" y="1366857"/>
            <a:ext cx="7633124" cy="47459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044" y="1052712"/>
            <a:ext cx="3682078" cy="57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1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CN" cap="none" dirty="0"/>
              <a:t>I</a:t>
            </a:r>
            <a:r>
              <a:rPr lang="en-US" altLang="zh-CN" cap="none" dirty="0" smtClean="0"/>
              <a:t>OS 7 with JavaScript Core 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smtClean="0">
                <a:hlinkClick r:id="rId2"/>
              </a:rPr>
              <a:t>http://shappy1978.iteye.com/blog/1899579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441116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034" y="-17525"/>
            <a:ext cx="10364451" cy="1596177"/>
          </a:xfrm>
        </p:spPr>
        <p:txBody>
          <a:bodyPr/>
          <a:lstStyle/>
          <a:p>
            <a:r>
              <a:rPr lang="en-US" altLang="zh-CN" cap="none" dirty="0" smtClean="0"/>
              <a:t>Another solution: Interact with embed Web</a:t>
            </a:r>
            <a:endParaRPr lang="zh-CN" altLang="en-US" cap="none" dirty="0"/>
          </a:p>
        </p:txBody>
      </p:sp>
      <p:sp>
        <p:nvSpPr>
          <p:cNvPr id="4" name="圆角矩形 3"/>
          <p:cNvSpPr/>
          <p:nvPr/>
        </p:nvSpPr>
        <p:spPr>
          <a:xfrm>
            <a:off x="2787498" y="1479938"/>
            <a:ext cx="2431472" cy="5700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Code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231081" y="1479938"/>
            <a:ext cx="3612445" cy="5700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Code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787498" y="3076115"/>
            <a:ext cx="2431472" cy="2511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Browsers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38165" y="3525517"/>
            <a:ext cx="2130137" cy="4883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 Engine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974531" y="4179828"/>
            <a:ext cx="2130137" cy="4883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Layout Engine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974532" y="4834139"/>
            <a:ext cx="2130137" cy="4883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Canvas/</a:t>
            </a:r>
            <a:r>
              <a:rPr lang="en-US" altLang="zh-CN" dirty="0" err="1" smtClean="0"/>
              <a:t>WebGL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787497" y="2271297"/>
            <a:ext cx="2431472" cy="6388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 Framework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231082" y="2271297"/>
            <a:ext cx="3612444" cy="6388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 Framework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231082" y="3076114"/>
            <a:ext cx="2431472" cy="2511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 </a:t>
            </a:r>
            <a:r>
              <a:rPr lang="en-US" altLang="zh-CN" dirty="0" err="1" smtClean="0"/>
              <a:t>WebView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364342" y="3525517"/>
            <a:ext cx="2130137" cy="4883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 Engine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400708" y="4179828"/>
            <a:ext cx="2130137" cy="4883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Layout Engine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400709" y="4834139"/>
            <a:ext cx="2130137" cy="4883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Canvas/</a:t>
            </a:r>
            <a:r>
              <a:rPr lang="en-US" altLang="zh-CN" dirty="0" err="1" smtClean="0"/>
              <a:t>WebGL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771082" y="3076114"/>
            <a:ext cx="1072444" cy="25113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5297162" y="1578652"/>
            <a:ext cx="855726" cy="3726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297162" y="2404416"/>
            <a:ext cx="855726" cy="3726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5291701" y="4179828"/>
            <a:ext cx="855726" cy="3726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56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015" y="0"/>
            <a:ext cx="10364451" cy="1596177"/>
          </a:xfrm>
        </p:spPr>
        <p:txBody>
          <a:bodyPr/>
          <a:lstStyle/>
          <a:p>
            <a:r>
              <a:rPr lang="en-US" altLang="zh-CN" cap="none" dirty="0" smtClean="0"/>
              <a:t>Interact with web on Android</a:t>
            </a:r>
            <a:endParaRPr lang="zh-CN" altLang="en-US" cap="none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668" y="1331089"/>
            <a:ext cx="6257143" cy="29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667" y="4557416"/>
            <a:ext cx="6257143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8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6511" y="0"/>
            <a:ext cx="10364451" cy="1596177"/>
          </a:xfrm>
        </p:spPr>
        <p:txBody>
          <a:bodyPr/>
          <a:lstStyle/>
          <a:p>
            <a:r>
              <a:rPr lang="en-US" altLang="zh-CN" cap="none" dirty="0" smtClean="0"/>
              <a:t>Messages between android native &amp; web</a:t>
            </a:r>
            <a:endParaRPr lang="zh-CN" altLang="en-US" cap="none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93" y="1209952"/>
            <a:ext cx="6990476" cy="36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93" y="5061492"/>
            <a:ext cx="6990476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76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38667" y="5011771"/>
            <a:ext cx="6220177" cy="1276139"/>
          </a:xfrm>
          <a:prstGeom prst="rect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523" y="173133"/>
            <a:ext cx="10364451" cy="1596177"/>
          </a:xfrm>
        </p:spPr>
        <p:txBody>
          <a:bodyPr/>
          <a:lstStyle/>
          <a:p>
            <a:r>
              <a:rPr lang="en-US" altLang="zh-CN" cap="none" dirty="0" smtClean="0"/>
              <a:t>Communicate with JSON-RPC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07425" y="1454496"/>
            <a:ext cx="10363826" cy="3872088"/>
          </a:xfrm>
        </p:spPr>
        <p:txBody>
          <a:bodyPr/>
          <a:lstStyle/>
          <a:p>
            <a:r>
              <a:rPr lang="en-US" altLang="zh-CN" cap="none" dirty="0" smtClean="0">
                <a:hlinkClick r:id="rId2"/>
              </a:rPr>
              <a:t>http://www.json-rpc.org/</a:t>
            </a:r>
            <a:endParaRPr lang="zh-CN" altLang="en-US" cap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38" y="1454495"/>
            <a:ext cx="4040368" cy="4833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48" y="1919112"/>
            <a:ext cx="5276190" cy="29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03" y="5326584"/>
            <a:ext cx="5895238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5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637" y="0"/>
            <a:ext cx="10364451" cy="1596177"/>
          </a:xfrm>
        </p:spPr>
        <p:txBody>
          <a:bodyPr/>
          <a:lstStyle/>
          <a:p>
            <a:r>
              <a:rPr lang="en-US" altLang="zh-CN" cap="none" smtClean="0"/>
              <a:t>Non-web </a:t>
            </a:r>
            <a:r>
              <a:rPr lang="en-US" altLang="zh-CN" cap="none" dirty="0" smtClean="0"/>
              <a:t>solutions</a:t>
            </a:r>
            <a:endParaRPr lang="zh-CN" altLang="en-US" cap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299" y="1258020"/>
            <a:ext cx="6440498" cy="1547980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3353299" y="3091613"/>
            <a:ext cx="428625" cy="97240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013" y="2883478"/>
            <a:ext cx="5619048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72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1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月影（十年踪迹）</a:t>
            </a:r>
            <a:endParaRPr lang="en-US" altLang="zh-CN" b="1" cap="none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04</a:t>
            </a:r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年开始混前端，页面小白</a:t>
            </a:r>
            <a:endParaRPr lang="en-US" altLang="zh-CN" cap="none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喜欢研究算法，喜欢研究编程语言</a:t>
            </a:r>
            <a:endParaRPr lang="en-US" altLang="zh-CN" cap="none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对各种语言</a:t>
            </a:r>
            <a:r>
              <a:rPr lang="en-US" altLang="zh-CN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(C/C++</a:t>
            </a:r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、</a:t>
            </a:r>
            <a:r>
              <a:rPr lang="en-US" altLang="zh-CN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Lisp</a:t>
            </a:r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、</a:t>
            </a:r>
            <a:r>
              <a:rPr lang="en-US" altLang="zh-CN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JavaScript</a:t>
            </a:r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、</a:t>
            </a:r>
            <a:r>
              <a:rPr lang="en-US" altLang="zh-CN" cap="none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Erlang</a:t>
            </a:r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、</a:t>
            </a:r>
            <a:r>
              <a:rPr lang="en-US" altLang="zh-CN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PHP</a:t>
            </a:r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、</a:t>
            </a:r>
            <a:r>
              <a:rPr lang="en-US" altLang="zh-CN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Python</a:t>
            </a:r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）多少玩过一些</a:t>
            </a:r>
            <a:endParaRPr lang="en-US" altLang="zh-CN" cap="none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08</a:t>
            </a:r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年开始参与设计 </a:t>
            </a:r>
            <a:r>
              <a:rPr lang="en-US" altLang="zh-CN" cap="none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QWrap</a:t>
            </a:r>
            <a:r>
              <a:rPr lang="en-US" altLang="zh-CN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(</a:t>
            </a:r>
            <a:r>
              <a:rPr lang="en-US" altLang="zh-CN" cap="none" dirty="0" smtClean="0">
                <a:hlinkClick r:id="rId2"/>
              </a:rPr>
              <a:t>http://qwrap.com/</a:t>
            </a:r>
            <a:r>
              <a:rPr lang="en-US" altLang="zh-CN" cap="none" dirty="0" smtClean="0"/>
              <a:t>)</a:t>
            </a:r>
            <a:endParaRPr lang="en-US" altLang="zh-CN" cap="none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现在主要研究移动端开发，思考如何将</a:t>
            </a:r>
            <a:r>
              <a:rPr lang="en-US" altLang="zh-CN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PC</a:t>
            </a:r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前端开发的思路延续到移动端</a:t>
            </a:r>
            <a:endParaRPr lang="zh-CN" altLang="en-US" cap="none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841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679" y="0"/>
            <a:ext cx="10364451" cy="1596177"/>
          </a:xfrm>
        </p:spPr>
        <p:txBody>
          <a:bodyPr/>
          <a:lstStyle/>
          <a:p>
            <a:r>
              <a:rPr lang="en-US" altLang="zh-CN" cap="none" dirty="0" smtClean="0"/>
              <a:t>Export native APIs to JS directly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smtClean="0">
                <a:hlinkClick r:id="rId2"/>
              </a:rPr>
              <a:t>https://github.com/zynga/jsbindings</a:t>
            </a:r>
            <a:endParaRPr lang="en-US" altLang="zh-CN" cap="none" dirty="0" smtClean="0"/>
          </a:p>
          <a:p>
            <a:r>
              <a:rPr lang="en-US" altLang="zh-CN" cap="none" dirty="0" smtClean="0">
                <a:hlinkClick r:id="rId3"/>
              </a:rPr>
              <a:t>https://github.com/kripken/emscripten</a:t>
            </a:r>
            <a:endParaRPr lang="zh-CN" altLang="en-US" b="1" cap="none" dirty="0"/>
          </a:p>
        </p:txBody>
      </p:sp>
      <p:pic>
        <p:nvPicPr>
          <p:cNvPr id="1026" name="Picture 2" descr="JSB layer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499" y="1596177"/>
            <a:ext cx="2773363" cy="392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175" y="0"/>
            <a:ext cx="10364451" cy="1596177"/>
          </a:xfrm>
        </p:spPr>
        <p:txBody>
          <a:bodyPr/>
          <a:lstStyle/>
          <a:p>
            <a:r>
              <a:rPr lang="en-US" altLang="zh-CN" cap="none" dirty="0" err="1" smtClean="0"/>
              <a:t>Phonegap</a:t>
            </a:r>
            <a:r>
              <a:rPr lang="en-US" altLang="zh-CN" cap="none" dirty="0" smtClean="0"/>
              <a:t> / Cordova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3" y="2051003"/>
            <a:ext cx="10363826" cy="3424107"/>
          </a:xfrm>
        </p:spPr>
        <p:txBody>
          <a:bodyPr/>
          <a:lstStyle/>
          <a:p>
            <a:r>
              <a:rPr lang="en-US" altLang="zh-CN" cap="none" dirty="0" smtClean="0">
                <a:hlinkClick r:id="rId2"/>
              </a:rPr>
              <a:t>http://docs.phonegap.com/en/2.9.0/index.html</a:t>
            </a:r>
            <a:endParaRPr lang="zh-CN" altLang="en-US" cap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01" y="3078829"/>
            <a:ext cx="11428571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3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97693" y="3812382"/>
            <a:ext cx="7443787" cy="1319211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altLang="zh-CN" cap="none" dirty="0" smtClean="0"/>
              <a:t>Performance: Web Embed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149" y="1707486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i="1" cap="none" dirty="0" smtClean="0">
                <a:solidFill>
                  <a:srgbClr val="4D4D4D"/>
                </a:solidFill>
                <a:latin typeface="+mj-lt"/>
                <a:ea typeface="微软雅黑" pitchFamily="34" charset="-122"/>
              </a:rPr>
              <a:t>Test sprites: 50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 cap="none" dirty="0">
                <a:solidFill>
                  <a:srgbClr val="4D4D4D"/>
                </a:solidFill>
                <a:latin typeface="+mj-lt"/>
                <a:ea typeface="微软雅黑" pitchFamily="34" charset="-122"/>
              </a:rPr>
              <a:t>	</a:t>
            </a:r>
            <a:r>
              <a:rPr lang="en-US" altLang="zh-CN" sz="2400" i="1" cap="none" dirty="0" smtClean="0">
                <a:solidFill>
                  <a:srgbClr val="4D4D4D"/>
                </a:solidFill>
                <a:latin typeface="+mj-lt"/>
                <a:ea typeface="微软雅黑" pitchFamily="34" charset="-122"/>
              </a:rPr>
              <a:t>web : 60fps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 cap="none" dirty="0">
                <a:solidFill>
                  <a:srgbClr val="4D4D4D"/>
                </a:solidFill>
                <a:latin typeface="+mj-lt"/>
                <a:ea typeface="微软雅黑" pitchFamily="34" charset="-122"/>
              </a:rPr>
              <a:t>	</a:t>
            </a:r>
            <a:r>
              <a:rPr lang="en-US" altLang="zh-CN" sz="2400" i="1" cap="none" dirty="0" err="1" smtClean="0">
                <a:solidFill>
                  <a:srgbClr val="4D4D4D"/>
                </a:solidFill>
                <a:latin typeface="+mj-lt"/>
                <a:ea typeface="微软雅黑" pitchFamily="34" charset="-122"/>
              </a:rPr>
              <a:t>iphone</a:t>
            </a:r>
            <a:r>
              <a:rPr lang="en-US" altLang="zh-CN" sz="2400" i="1" cap="none" dirty="0" smtClean="0">
                <a:solidFill>
                  <a:srgbClr val="4D4D4D"/>
                </a:solidFill>
                <a:latin typeface="+mj-lt"/>
                <a:ea typeface="微软雅黑" pitchFamily="34" charset="-122"/>
              </a:rPr>
              <a:t> 4s/5:  40~60fps (</a:t>
            </a:r>
            <a:r>
              <a:rPr lang="en-US" altLang="zh-CN" sz="2400" i="1" cap="none" dirty="0" err="1" smtClean="0">
                <a:solidFill>
                  <a:srgbClr val="4D4D4D"/>
                </a:solidFill>
                <a:latin typeface="+mj-lt"/>
                <a:ea typeface="微软雅黑" pitchFamily="34" charset="-122"/>
              </a:rPr>
              <a:t>phonegap</a:t>
            </a:r>
            <a:r>
              <a:rPr lang="en-US" altLang="zh-CN" sz="2400" i="1" cap="none" dirty="0" smtClean="0">
                <a:solidFill>
                  <a:srgbClr val="4D4D4D"/>
                </a:solidFill>
                <a:latin typeface="+mj-lt"/>
                <a:ea typeface="微软雅黑" pitchFamily="34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 cap="none" dirty="0">
                <a:solidFill>
                  <a:srgbClr val="4D4D4D"/>
                </a:solidFill>
                <a:latin typeface="+mj-lt"/>
                <a:ea typeface="微软雅黑" pitchFamily="34" charset="-122"/>
              </a:rPr>
              <a:t>	</a:t>
            </a:r>
            <a:r>
              <a:rPr lang="en-US" altLang="zh-CN" sz="2400" i="1" cap="none" dirty="0" smtClean="0">
                <a:solidFill>
                  <a:srgbClr val="4D4D4D"/>
                </a:solidFill>
                <a:latin typeface="+mj-lt"/>
                <a:ea typeface="微软雅黑" pitchFamily="34" charset="-122"/>
              </a:rPr>
              <a:t>android: </a:t>
            </a:r>
            <a:r>
              <a:rPr lang="en-US" altLang="zh-CN" sz="2400" i="1" cap="none" dirty="0" smtClean="0">
                <a:solidFill>
                  <a:srgbClr val="FF0000"/>
                </a:solidFill>
                <a:latin typeface="+mj-lt"/>
                <a:ea typeface="微软雅黑" pitchFamily="34" charset="-122"/>
              </a:rPr>
              <a:t>10+ </a:t>
            </a:r>
            <a:r>
              <a:rPr lang="en-US" altLang="zh-CN" sz="2400" i="1" cap="none" dirty="0" smtClean="0">
                <a:solidFill>
                  <a:srgbClr val="4D4D4D"/>
                </a:solidFill>
                <a:latin typeface="+mj-lt"/>
                <a:ea typeface="微软雅黑" pitchFamily="34" charset="-122"/>
              </a:rPr>
              <a:t>fps (</a:t>
            </a:r>
            <a:r>
              <a:rPr lang="en-US" altLang="zh-CN" sz="2400" i="1" cap="none" dirty="0" err="1" smtClean="0">
                <a:solidFill>
                  <a:srgbClr val="4D4D4D"/>
                </a:solidFill>
                <a:latin typeface="+mj-lt"/>
                <a:ea typeface="微软雅黑" pitchFamily="34" charset="-122"/>
              </a:rPr>
              <a:t>phonegap</a:t>
            </a:r>
            <a:r>
              <a:rPr lang="en-US" altLang="zh-CN" sz="2400" i="1" cap="none" dirty="0" smtClean="0">
                <a:solidFill>
                  <a:srgbClr val="4D4D4D"/>
                </a:solidFill>
                <a:latin typeface="+mj-lt"/>
                <a:ea typeface="微软雅黑" pitchFamily="34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 cap="none" dirty="0">
                <a:solidFill>
                  <a:srgbClr val="4D4D4D"/>
                </a:solidFill>
                <a:latin typeface="+mj-lt"/>
                <a:ea typeface="微软雅黑" pitchFamily="34" charset="-122"/>
              </a:rPr>
              <a:t>	</a:t>
            </a:r>
            <a:r>
              <a:rPr lang="en-US" altLang="zh-CN" sz="2400" i="1" cap="none" dirty="0" smtClean="0">
                <a:solidFill>
                  <a:srgbClr val="4D4D4D"/>
                </a:solidFill>
                <a:latin typeface="+mj-lt"/>
                <a:ea typeface="微软雅黑" pitchFamily="34" charset="-122"/>
              </a:rPr>
              <a:t>windows phone 8: </a:t>
            </a:r>
            <a:r>
              <a:rPr lang="en-US" altLang="zh-CN" sz="2400" i="1" cap="none" dirty="0" smtClean="0">
                <a:solidFill>
                  <a:srgbClr val="FF0000"/>
                </a:solidFill>
                <a:latin typeface="+mj-lt"/>
                <a:ea typeface="微软雅黑" pitchFamily="34" charset="-122"/>
              </a:rPr>
              <a:t>10+ </a:t>
            </a:r>
            <a:r>
              <a:rPr lang="en-US" altLang="zh-CN" sz="2400" i="1" cap="none" dirty="0" smtClean="0">
                <a:solidFill>
                  <a:srgbClr val="4D4D4D"/>
                </a:solidFill>
                <a:latin typeface="+mj-lt"/>
                <a:ea typeface="微软雅黑" pitchFamily="34" charset="-122"/>
              </a:rPr>
              <a:t>fps (</a:t>
            </a:r>
            <a:r>
              <a:rPr lang="en-US" altLang="zh-CN" sz="2400" i="1" cap="none" dirty="0" err="1" smtClean="0">
                <a:solidFill>
                  <a:srgbClr val="4D4D4D"/>
                </a:solidFill>
                <a:latin typeface="+mj-lt"/>
                <a:ea typeface="微软雅黑" pitchFamily="34" charset="-122"/>
              </a:rPr>
              <a:t>phonegap</a:t>
            </a:r>
            <a:r>
              <a:rPr lang="en-US" altLang="zh-CN" sz="2400" i="1" cap="none" dirty="0" smtClean="0">
                <a:solidFill>
                  <a:srgbClr val="4D4D4D"/>
                </a:solidFill>
                <a:latin typeface="+mj-lt"/>
                <a:ea typeface="微软雅黑" pitchFamily="34" charset="-122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95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4437" y="0"/>
            <a:ext cx="10364451" cy="1596177"/>
          </a:xfrm>
        </p:spPr>
        <p:txBody>
          <a:bodyPr/>
          <a:lstStyle/>
          <a:p>
            <a:r>
              <a:rPr lang="en-US" altLang="zh-CN" cap="none" dirty="0" smtClean="0"/>
              <a:t>Performance: cocos2dx with JSB</a:t>
            </a:r>
            <a:endParaRPr lang="zh-CN" altLang="en-US" cap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3" y="1292346"/>
            <a:ext cx="8257283" cy="49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9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en-US" altLang="zh-CN" cap="none" dirty="0" smtClean="0"/>
              <a:t>Web vs. </a:t>
            </a:r>
            <a:r>
              <a:rPr lang="en-US" altLang="zh-CN" cap="none" smtClean="0"/>
              <a:t>Non-web </a:t>
            </a:r>
            <a:r>
              <a:rPr lang="en-US" altLang="zh-CN" cap="none" dirty="0" smtClean="0"/>
              <a:t>(JavaScript only)</a:t>
            </a:r>
            <a:endParaRPr lang="zh-CN" altLang="en-US" cap="none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56250"/>
              </p:ext>
            </p:extLst>
          </p:nvPr>
        </p:nvGraphicFramePr>
        <p:xfrm>
          <a:off x="1974850" y="213312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</a:t>
                      </a:r>
                      <a:r>
                        <a:rPr lang="en-US" altLang="zh-CN" baseline="0" dirty="0" smtClean="0"/>
                        <a:t> Embed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Non-Web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HTML5 Compatible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Performance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Cross</a:t>
                      </a:r>
                      <a:r>
                        <a:rPr lang="en-US" altLang="zh-CN" baseline="0" dirty="0" smtClean="0"/>
                        <a:t> Platform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074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640" y="0"/>
            <a:ext cx="10364451" cy="1596177"/>
          </a:xfrm>
        </p:spPr>
        <p:txBody>
          <a:bodyPr/>
          <a:lstStyle/>
          <a:p>
            <a:r>
              <a:rPr lang="en-US" altLang="zh-CN" cap="none" dirty="0" smtClean="0"/>
              <a:t>The future</a:t>
            </a:r>
            <a:endParaRPr lang="zh-CN" altLang="en-US" cap="none" dirty="0"/>
          </a:p>
        </p:txBody>
      </p:sp>
      <p:sp>
        <p:nvSpPr>
          <p:cNvPr id="4" name="圆角矩形 3"/>
          <p:cNvSpPr/>
          <p:nvPr/>
        </p:nvSpPr>
        <p:spPr>
          <a:xfrm>
            <a:off x="942976" y="1384120"/>
            <a:ext cx="3595688" cy="61410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757739" y="1384120"/>
            <a:ext cx="3900490" cy="61410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Game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42976" y="5150045"/>
            <a:ext cx="1714500" cy="8572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iOS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824164" y="5150045"/>
            <a:ext cx="1714500" cy="8572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957765" y="5150045"/>
            <a:ext cx="1714500" cy="8572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windows phone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943728" y="5150045"/>
            <a:ext cx="1714500" cy="8572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r>
              <a:rPr lang="en-US" altLang="zh-CN" dirty="0" smtClean="0"/>
              <a:t>eb browser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42976" y="4364232"/>
            <a:ext cx="3595688" cy="5286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OpenGL ES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957765" y="4364232"/>
            <a:ext cx="1714500" cy="5286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Direct 3D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3728" y="4364232"/>
            <a:ext cx="1714500" cy="5286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Canvas/</a:t>
            </a:r>
            <a:r>
              <a:rPr lang="en-US" altLang="zh-CN" dirty="0" err="1" smtClean="0"/>
              <a:t>webGL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42976" y="3621282"/>
            <a:ext cx="7715252" cy="5286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Scripting Core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942978" y="2942814"/>
            <a:ext cx="2143123" cy="4714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Native Template System 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200402" y="2917360"/>
            <a:ext cx="1338264" cy="4714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view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942976" y="2198115"/>
            <a:ext cx="7715252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JavaScript Framework</a:t>
            </a:r>
            <a:endParaRPr lang="zh-CN" altLang="en-US" dirty="0"/>
          </a:p>
        </p:txBody>
      </p:sp>
      <p:sp>
        <p:nvSpPr>
          <p:cNvPr id="17" name="左箭头 16"/>
          <p:cNvSpPr/>
          <p:nvPr/>
        </p:nvSpPr>
        <p:spPr>
          <a:xfrm>
            <a:off x="8929691" y="5300194"/>
            <a:ext cx="2057400" cy="59695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Platforms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757739" y="2905214"/>
            <a:ext cx="3900489" cy="5286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Game Framework</a:t>
            </a:r>
            <a:endParaRPr lang="zh-CN" altLang="en-US" dirty="0"/>
          </a:p>
        </p:txBody>
      </p:sp>
      <p:sp>
        <p:nvSpPr>
          <p:cNvPr id="19" name="左箭头 18"/>
          <p:cNvSpPr/>
          <p:nvPr/>
        </p:nvSpPr>
        <p:spPr>
          <a:xfrm>
            <a:off x="8929691" y="4364232"/>
            <a:ext cx="2057400" cy="59695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Graphic Sys</a:t>
            </a:r>
            <a:endParaRPr lang="zh-CN" altLang="en-US" dirty="0"/>
          </a:p>
        </p:txBody>
      </p:sp>
      <p:sp>
        <p:nvSpPr>
          <p:cNvPr id="20" name="左箭头 19"/>
          <p:cNvSpPr/>
          <p:nvPr/>
        </p:nvSpPr>
        <p:spPr>
          <a:xfrm>
            <a:off x="8929691" y="3621282"/>
            <a:ext cx="2057400" cy="59695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Scripting Core</a:t>
            </a:r>
            <a:endParaRPr lang="zh-CN" altLang="en-US" dirty="0"/>
          </a:p>
        </p:txBody>
      </p:sp>
      <p:sp>
        <p:nvSpPr>
          <p:cNvPr id="21" name="左箭头 20"/>
          <p:cNvSpPr/>
          <p:nvPr/>
        </p:nvSpPr>
        <p:spPr>
          <a:xfrm>
            <a:off x="8929691" y="2823654"/>
            <a:ext cx="2057400" cy="59695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Render Sys</a:t>
            </a:r>
            <a:endParaRPr lang="zh-CN" altLang="en-US" dirty="0"/>
          </a:p>
        </p:txBody>
      </p:sp>
      <p:sp>
        <p:nvSpPr>
          <p:cNvPr id="22" name="左箭头 21"/>
          <p:cNvSpPr/>
          <p:nvPr/>
        </p:nvSpPr>
        <p:spPr>
          <a:xfrm>
            <a:off x="8929691" y="2137271"/>
            <a:ext cx="2057400" cy="5969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 FM</a:t>
            </a:r>
            <a:endParaRPr lang="zh-CN" altLang="en-US" dirty="0"/>
          </a:p>
        </p:txBody>
      </p:sp>
      <p:sp>
        <p:nvSpPr>
          <p:cNvPr id="23" name="左箭头 22"/>
          <p:cNvSpPr/>
          <p:nvPr/>
        </p:nvSpPr>
        <p:spPr>
          <a:xfrm>
            <a:off x="8929691" y="1413356"/>
            <a:ext cx="2057400" cy="59695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045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Thanks ~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27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移动前端 </a:t>
            </a:r>
            <a:r>
              <a:rPr lang="en-US" altLang="zh-CN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vs. </a:t>
            </a:r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移动</a:t>
            </a:r>
            <a:r>
              <a:rPr lang="zh-CN" altLang="en-US" strike="sngStrike" cap="none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前</a:t>
            </a:r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端？</a:t>
            </a:r>
            <a:endParaRPr lang="en-US" altLang="zh-CN" cap="none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JavaScript + Web View +Native?</a:t>
            </a:r>
          </a:p>
          <a:p>
            <a:r>
              <a:rPr lang="en-US" altLang="zh-CN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JavaScript + Scripting Core + Native?</a:t>
            </a:r>
          </a:p>
          <a:p>
            <a:r>
              <a:rPr lang="en-US" altLang="zh-CN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UI</a:t>
            </a:r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、模板、服务：移动时代的</a:t>
            </a:r>
            <a:r>
              <a:rPr lang="zh-CN" altLang="en-US" b="1" cap="none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端</a:t>
            </a:r>
            <a:r>
              <a:rPr lang="en-US" altLang="zh-CN" b="1" cap="none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r>
              <a:rPr lang="zh-CN" altLang="en-US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面向多终端的“跨界”解决方案</a:t>
            </a:r>
            <a:endParaRPr lang="zh-CN" altLang="en-US" cap="none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007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3384" y="0"/>
            <a:ext cx="10364451" cy="1596177"/>
          </a:xfrm>
        </p:spPr>
        <p:txBody>
          <a:bodyPr/>
          <a:lstStyle/>
          <a:p>
            <a:r>
              <a:rPr lang="en-US" altLang="zh-CN" cap="none" dirty="0" smtClean="0"/>
              <a:t>Web &amp; Mobile Systems</a:t>
            </a:r>
            <a:endParaRPr lang="zh-CN" altLang="en-US" cap="none" dirty="0"/>
          </a:p>
        </p:txBody>
      </p:sp>
      <p:sp>
        <p:nvSpPr>
          <p:cNvPr id="4" name="圆角矩形 3"/>
          <p:cNvSpPr/>
          <p:nvPr/>
        </p:nvSpPr>
        <p:spPr>
          <a:xfrm>
            <a:off x="1288723" y="3883778"/>
            <a:ext cx="2666083" cy="614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480641" y="1932709"/>
            <a:ext cx="1432193" cy="17553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Node……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438671" y="3883687"/>
            <a:ext cx="2622015" cy="592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5299469" y="3883778"/>
            <a:ext cx="1784732" cy="614357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288725" y="2601691"/>
            <a:ext cx="2666081" cy="596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 API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288723" y="1921918"/>
            <a:ext cx="2666083" cy="592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Page / Web App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288723" y="3277482"/>
            <a:ext cx="2666083" cy="52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JavaScript Core</a:t>
            </a:r>
            <a:endParaRPr lang="zh-CN" altLang="en-US" dirty="0"/>
          </a:p>
        </p:txBody>
      </p:sp>
      <p:sp>
        <p:nvSpPr>
          <p:cNvPr id="14" name="左箭头 13"/>
          <p:cNvSpPr/>
          <p:nvPr/>
        </p:nvSpPr>
        <p:spPr>
          <a:xfrm>
            <a:off x="4007762" y="2422870"/>
            <a:ext cx="1291707" cy="77083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8438671" y="3277483"/>
            <a:ext cx="2622015" cy="52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Core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438671" y="2601673"/>
            <a:ext cx="2622015" cy="592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 FM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Layout Sys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438670" y="1921918"/>
            <a:ext cx="2622015" cy="592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Native App</a:t>
            </a:r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>
            <a:off x="7094006" y="2422870"/>
            <a:ext cx="1255318" cy="7708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Mobile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23" y="4588605"/>
            <a:ext cx="977450" cy="97335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910" y="4588700"/>
            <a:ext cx="999775" cy="9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75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939687" y="4102531"/>
            <a:ext cx="2710149" cy="8813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 FM/Controls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80390" y="4102530"/>
            <a:ext cx="2798283" cy="881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Canvas / </a:t>
            </a:r>
            <a:r>
              <a:rPr lang="en-US" altLang="zh-CN" dirty="0" err="1" smtClean="0"/>
              <a:t>WebGL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939686" y="3043076"/>
            <a:ext cx="2710149" cy="8813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Markup Template Sys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939686" y="1983621"/>
            <a:ext cx="2710149" cy="8813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480390" y="3021042"/>
            <a:ext cx="2798283" cy="8813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 / </a:t>
            </a:r>
            <a:r>
              <a:rPr lang="en-US" altLang="zh-CN" dirty="0" err="1" smtClean="0"/>
              <a:t>Css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480390" y="2027688"/>
            <a:ext cx="2798283" cy="7932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App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310848" y="1983620"/>
            <a:ext cx="2798283" cy="8813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Native App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0847" y="3043075"/>
            <a:ext cx="2798283" cy="8813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Layout XML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310846" y="4144760"/>
            <a:ext cx="2798283" cy="881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Native/OpenGL ES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851429" y="0"/>
            <a:ext cx="10364451" cy="1596177"/>
          </a:xfrm>
        </p:spPr>
        <p:txBody>
          <a:bodyPr/>
          <a:lstStyle/>
          <a:p>
            <a:r>
              <a:rPr lang="en-US" altLang="zh-CN" cap="none" dirty="0" smtClean="0"/>
              <a:t>Environments</a:t>
            </a:r>
            <a:endParaRPr lang="zh-CN" altLang="en-US" cap="none" dirty="0"/>
          </a:p>
        </p:txBody>
      </p:sp>
      <p:sp>
        <p:nvSpPr>
          <p:cNvPr id="2" name="左箭头 1"/>
          <p:cNvSpPr/>
          <p:nvPr/>
        </p:nvSpPr>
        <p:spPr>
          <a:xfrm>
            <a:off x="4323736" y="2201334"/>
            <a:ext cx="570886" cy="34713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7694900" y="2201333"/>
            <a:ext cx="535860" cy="3629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>
            <a:off x="4303830" y="3288147"/>
            <a:ext cx="570886" cy="347138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7694900" y="3240174"/>
            <a:ext cx="535860" cy="3629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箭头 17"/>
          <p:cNvSpPr/>
          <p:nvPr/>
        </p:nvSpPr>
        <p:spPr>
          <a:xfrm>
            <a:off x="4323735" y="4369635"/>
            <a:ext cx="570886" cy="34713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712411" y="4353793"/>
            <a:ext cx="535860" cy="36298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7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224" y="2635577"/>
            <a:ext cx="2438400" cy="243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47" y="2635577"/>
            <a:ext cx="2438400" cy="2438400"/>
          </a:xfrm>
          <a:prstGeom prst="rect">
            <a:avLst/>
          </a:prstGeom>
        </p:spPr>
      </p:pic>
      <p:sp>
        <p:nvSpPr>
          <p:cNvPr id="9" name="椭圆形标注 8"/>
          <p:cNvSpPr/>
          <p:nvPr/>
        </p:nvSpPr>
        <p:spPr>
          <a:xfrm>
            <a:off x="7163468" y="2246774"/>
            <a:ext cx="2183176" cy="1120196"/>
          </a:xfrm>
          <a:prstGeom prst="wedgeEllipseCallout">
            <a:avLst>
              <a:gd name="adj1" fmla="val 41755"/>
              <a:gd name="adj2" fmla="val 678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我能实现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11" name="椭圆形标注 10"/>
          <p:cNvSpPr/>
          <p:nvPr/>
        </p:nvSpPr>
        <p:spPr>
          <a:xfrm>
            <a:off x="7163468" y="2246774"/>
            <a:ext cx="2183176" cy="1120196"/>
          </a:xfrm>
          <a:prstGeom prst="wedgeEllipseCallout">
            <a:avLst>
              <a:gd name="adj1" fmla="val 42260"/>
              <a:gd name="adj2" fmla="val 69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我能获取地理信息</a:t>
            </a:r>
            <a:endParaRPr lang="zh-CN" altLang="en-US" dirty="0"/>
          </a:p>
        </p:txBody>
      </p:sp>
      <p:sp>
        <p:nvSpPr>
          <p:cNvPr id="12" name="椭圆形标注 11"/>
          <p:cNvSpPr/>
          <p:nvPr/>
        </p:nvSpPr>
        <p:spPr>
          <a:xfrm>
            <a:off x="7176322" y="2246774"/>
            <a:ext cx="2183176" cy="1120196"/>
          </a:xfrm>
          <a:prstGeom prst="wedgeEllipseCallout">
            <a:avLst>
              <a:gd name="adj1" fmla="val 42260"/>
              <a:gd name="adj2" fmla="val 68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我能播放流媒体</a:t>
            </a:r>
            <a:endParaRPr lang="zh-CN" altLang="en-US" dirty="0"/>
          </a:p>
        </p:txBody>
      </p:sp>
      <p:sp>
        <p:nvSpPr>
          <p:cNvPr id="13" name="椭圆形标注 12"/>
          <p:cNvSpPr/>
          <p:nvPr/>
        </p:nvSpPr>
        <p:spPr>
          <a:xfrm>
            <a:off x="7161428" y="2246774"/>
            <a:ext cx="2183176" cy="1120196"/>
          </a:xfrm>
          <a:prstGeom prst="wedgeEllipseCallout">
            <a:avLst>
              <a:gd name="adj1" fmla="val 42260"/>
              <a:gd name="adj2" fmla="val 66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我能绘制</a:t>
            </a:r>
            <a:r>
              <a:rPr lang="en-US" altLang="zh-CN" dirty="0" smtClean="0"/>
              <a:t>2D/3D</a:t>
            </a:r>
            <a:endParaRPr lang="zh-CN" altLang="en-US" dirty="0"/>
          </a:p>
        </p:txBody>
      </p:sp>
      <p:sp>
        <p:nvSpPr>
          <p:cNvPr id="14" name="椭圆形标注 13"/>
          <p:cNvSpPr/>
          <p:nvPr/>
        </p:nvSpPr>
        <p:spPr>
          <a:xfrm>
            <a:off x="7166224" y="2246774"/>
            <a:ext cx="2183176" cy="1120196"/>
          </a:xfrm>
          <a:prstGeom prst="wedgeEllipseCallout">
            <a:avLst>
              <a:gd name="adj1" fmla="val 41755"/>
              <a:gd name="adj2" fmla="val 64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我能本地存储</a:t>
            </a:r>
            <a:endParaRPr lang="zh-CN" altLang="en-US" dirty="0"/>
          </a:p>
        </p:txBody>
      </p:sp>
      <p:sp>
        <p:nvSpPr>
          <p:cNvPr id="15" name="椭圆形标注 14"/>
          <p:cNvSpPr/>
          <p:nvPr/>
        </p:nvSpPr>
        <p:spPr>
          <a:xfrm>
            <a:off x="7150819" y="2246774"/>
            <a:ext cx="2183176" cy="1120196"/>
          </a:xfrm>
          <a:prstGeom prst="wedgeEllipseCallout">
            <a:avLst>
              <a:gd name="adj1" fmla="val 42260"/>
              <a:gd name="adj2" fmla="val 65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我有本地数据库</a:t>
            </a:r>
            <a:endParaRPr lang="zh-CN" altLang="en-US" dirty="0"/>
          </a:p>
        </p:txBody>
      </p:sp>
      <p:sp>
        <p:nvSpPr>
          <p:cNvPr id="16" name="椭圆形标注 15"/>
          <p:cNvSpPr/>
          <p:nvPr/>
        </p:nvSpPr>
        <p:spPr>
          <a:xfrm>
            <a:off x="7150819" y="2246774"/>
            <a:ext cx="2183176" cy="1120196"/>
          </a:xfrm>
          <a:prstGeom prst="wedgeEllipseCallout">
            <a:avLst>
              <a:gd name="adj1" fmla="val 43269"/>
              <a:gd name="adj2" fmla="val 69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7" name="椭圆形标注 16"/>
          <p:cNvSpPr/>
          <p:nvPr/>
        </p:nvSpPr>
        <p:spPr>
          <a:xfrm>
            <a:off x="3306237" y="2331438"/>
            <a:ext cx="2183176" cy="1120196"/>
          </a:xfrm>
          <a:prstGeom prst="wedgeEllipseCallout">
            <a:avLst>
              <a:gd name="adj1" fmla="val -38985"/>
              <a:gd name="adj2" fmla="val 64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我也能实现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18" name="椭圆形标注 17"/>
          <p:cNvSpPr/>
          <p:nvPr/>
        </p:nvSpPr>
        <p:spPr>
          <a:xfrm>
            <a:off x="3295628" y="2339958"/>
            <a:ext cx="2183176" cy="1120196"/>
          </a:xfrm>
          <a:prstGeom prst="wedgeEllipseCallout">
            <a:avLst>
              <a:gd name="adj1" fmla="val -38985"/>
              <a:gd name="adj2" fmla="val 64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我支持</a:t>
            </a:r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19" name="椭圆形标注 18"/>
          <p:cNvSpPr/>
          <p:nvPr/>
        </p:nvSpPr>
        <p:spPr>
          <a:xfrm>
            <a:off x="3295628" y="2331438"/>
            <a:ext cx="2183176" cy="1120196"/>
          </a:xfrm>
          <a:prstGeom prst="wedgeEllipseCallout">
            <a:avLst>
              <a:gd name="adj1" fmla="val -38985"/>
              <a:gd name="adj2" fmla="val 64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我有</a:t>
            </a:r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20" name="椭圆形标注 19"/>
          <p:cNvSpPr/>
          <p:nvPr/>
        </p:nvSpPr>
        <p:spPr>
          <a:xfrm>
            <a:off x="3303481" y="2339958"/>
            <a:ext cx="2183176" cy="1120196"/>
          </a:xfrm>
          <a:prstGeom prst="wedgeEllipseCallout">
            <a:avLst>
              <a:gd name="adj1" fmla="val -38985"/>
              <a:gd name="adj2" fmla="val 64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我支持</a:t>
            </a:r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21" name="椭圆形标注 20"/>
          <p:cNvSpPr/>
          <p:nvPr/>
        </p:nvSpPr>
        <p:spPr>
          <a:xfrm>
            <a:off x="3295628" y="2331438"/>
            <a:ext cx="2183176" cy="1120196"/>
          </a:xfrm>
          <a:prstGeom prst="wedgeEllipseCallout">
            <a:avLst>
              <a:gd name="adj1" fmla="val -38985"/>
              <a:gd name="adj2" fmla="val 64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我有</a:t>
            </a:r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22" name="椭圆形标注 21"/>
          <p:cNvSpPr/>
          <p:nvPr/>
        </p:nvSpPr>
        <p:spPr>
          <a:xfrm>
            <a:off x="3295628" y="2339958"/>
            <a:ext cx="2183176" cy="1120196"/>
          </a:xfrm>
          <a:prstGeom prst="wedgeEllipseCallout">
            <a:avLst>
              <a:gd name="adj1" fmla="val -38985"/>
              <a:gd name="adj2" fmla="val 64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我支持</a:t>
            </a:r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23" name="椭圆形标注 22"/>
          <p:cNvSpPr/>
          <p:nvPr/>
        </p:nvSpPr>
        <p:spPr>
          <a:xfrm>
            <a:off x="7160204" y="2246774"/>
            <a:ext cx="2183176" cy="1120196"/>
          </a:xfrm>
          <a:prstGeom prst="wedgeEllipseCallout">
            <a:avLst>
              <a:gd name="adj1" fmla="val 43269"/>
              <a:gd name="adj2" fmla="val 69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我能打电话</a:t>
            </a:r>
            <a:endParaRPr lang="zh-CN" altLang="en-US" dirty="0"/>
          </a:p>
        </p:txBody>
      </p:sp>
      <p:sp>
        <p:nvSpPr>
          <p:cNvPr id="25" name="椭圆形标注 24"/>
          <p:cNvSpPr/>
          <p:nvPr/>
        </p:nvSpPr>
        <p:spPr>
          <a:xfrm>
            <a:off x="3285019" y="2331438"/>
            <a:ext cx="2183176" cy="1120196"/>
          </a:xfrm>
          <a:prstGeom prst="wedgeEllipseCallout">
            <a:avLst>
              <a:gd name="adj1" fmla="val -38985"/>
              <a:gd name="adj2" fmla="val 64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944948" y="0"/>
            <a:ext cx="10364451" cy="1596177"/>
          </a:xfrm>
        </p:spPr>
        <p:txBody>
          <a:bodyPr/>
          <a:lstStyle/>
          <a:p>
            <a:r>
              <a:rPr lang="en-US" altLang="zh-CN" cap="none" dirty="0" smtClean="0"/>
              <a:t>Abilities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7861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CN" cap="none" dirty="0" smtClean="0"/>
              <a:t>Workflows</a:t>
            </a:r>
            <a:endParaRPr lang="zh-CN" altLang="en-US" cap="none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99" y="1267243"/>
            <a:ext cx="1959453" cy="50570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501" y="1267243"/>
            <a:ext cx="4527014" cy="452701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113867" y="1801450"/>
            <a:ext cx="1964266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切图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113867" y="2803340"/>
            <a:ext cx="1964266" cy="948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113867" y="3839096"/>
            <a:ext cx="1964266" cy="9482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113867" y="4874852"/>
            <a:ext cx="1964266" cy="948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48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2212" y="5269"/>
            <a:ext cx="10364451" cy="1596177"/>
          </a:xfrm>
        </p:spPr>
        <p:txBody>
          <a:bodyPr/>
          <a:lstStyle/>
          <a:p>
            <a:r>
              <a:rPr lang="en-US" altLang="zh-CN" cap="none" dirty="0"/>
              <a:t>L</a:t>
            </a:r>
            <a:r>
              <a:rPr lang="en-US" altLang="zh-CN" cap="none" dirty="0" smtClean="0"/>
              <a:t>anguage gaps</a:t>
            </a:r>
            <a:endParaRPr lang="zh-CN" altLang="en-US" cap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086" y="2438901"/>
            <a:ext cx="2438400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53" y="2438901"/>
            <a:ext cx="2438400" cy="2438400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6572186" y="2069221"/>
            <a:ext cx="2183176" cy="1120196"/>
          </a:xfrm>
          <a:prstGeom prst="wedgeEllipseCallout">
            <a:avLst>
              <a:gd name="adj1" fmla="val 43269"/>
              <a:gd name="adj2" fmla="val 69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(“Hi”)</a:t>
            </a:r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3650663" y="2069221"/>
            <a:ext cx="2189028" cy="1120196"/>
          </a:xfrm>
          <a:prstGeom prst="wedgeEllipseCallout">
            <a:avLst>
              <a:gd name="adj1" fmla="val -38985"/>
              <a:gd name="adj2" fmla="val 64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alert(“Hi”)</a:t>
            </a:r>
            <a:endParaRPr lang="zh-CN" altLang="en-US" dirty="0"/>
          </a:p>
        </p:txBody>
      </p:sp>
      <p:sp>
        <p:nvSpPr>
          <p:cNvPr id="8" name="椭圆形标注 7"/>
          <p:cNvSpPr/>
          <p:nvPr/>
        </p:nvSpPr>
        <p:spPr>
          <a:xfrm>
            <a:off x="3656515" y="2069221"/>
            <a:ext cx="2183176" cy="1120196"/>
          </a:xfrm>
          <a:prstGeom prst="wedgeEllipseCallout">
            <a:avLst>
              <a:gd name="adj1" fmla="val -38985"/>
              <a:gd name="adj2" fmla="val 64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9" name="椭圆形标注 8"/>
          <p:cNvSpPr/>
          <p:nvPr/>
        </p:nvSpPr>
        <p:spPr>
          <a:xfrm>
            <a:off x="6586003" y="2069221"/>
            <a:ext cx="2183176" cy="1120196"/>
          </a:xfrm>
          <a:prstGeom prst="wedgeEllipseCallout">
            <a:avLst>
              <a:gd name="adj1" fmla="val 43269"/>
              <a:gd name="adj2" fmla="val 69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54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051" y="0"/>
            <a:ext cx="10364451" cy="1596177"/>
          </a:xfrm>
        </p:spPr>
        <p:txBody>
          <a:bodyPr/>
          <a:lstStyle/>
          <a:p>
            <a:r>
              <a:rPr lang="en-US" altLang="zh-CN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Scriptable</a:t>
            </a:r>
            <a:endParaRPr lang="zh-CN" alt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13875" y="4623952"/>
            <a:ext cx="2276234" cy="7481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Core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13875" y="3706088"/>
            <a:ext cx="2276234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Rhino Scripting Engine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986896" y="3706088"/>
            <a:ext cx="2234046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JavaScriptCore</a:t>
            </a:r>
            <a:r>
              <a:rPr lang="en-US" altLang="zh-CN" dirty="0"/>
              <a:t>/</a:t>
            </a:r>
            <a:r>
              <a:rPr lang="en-US" altLang="zh-CN" dirty="0" err="1"/>
              <a:t>JavaScriptCore.h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986896" y="4623952"/>
            <a:ext cx="2276234" cy="7481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Objective C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503851" y="4623952"/>
            <a:ext cx="2276234" cy="7481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461663" y="3706088"/>
            <a:ext cx="2276234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SpiderMonkey</a:t>
            </a:r>
            <a:r>
              <a:rPr lang="en-US" altLang="zh-CN" dirty="0" smtClean="0"/>
              <a:t> JavaScript bindings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713875" y="2697154"/>
            <a:ext cx="2276234" cy="831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986896" y="2682282"/>
            <a:ext cx="2276234" cy="831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461663" y="2682282"/>
            <a:ext cx="2276234" cy="831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JavaScript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946" y="1598278"/>
            <a:ext cx="914286" cy="91428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863" y="1491300"/>
            <a:ext cx="1021264" cy="10212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82" y="1476937"/>
            <a:ext cx="1035627" cy="10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1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647</TotalTime>
  <Words>485</Words>
  <Application>Microsoft Office PowerPoint</Application>
  <PresentationFormat>宽屏</PresentationFormat>
  <Paragraphs>199</Paragraphs>
  <Slides>26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Batang</vt:lpstr>
      <vt:lpstr>宋体</vt:lpstr>
      <vt:lpstr>微软雅黑</vt:lpstr>
      <vt:lpstr>Arial</vt:lpstr>
      <vt:lpstr>Tw Cen MT</vt:lpstr>
      <vt:lpstr>水滴</vt:lpstr>
      <vt:lpstr>跨越平台的（前）端技术</vt:lpstr>
      <vt:lpstr>个人简介</vt:lpstr>
      <vt:lpstr>提纲</vt:lpstr>
      <vt:lpstr>Web &amp; Mobile Systems</vt:lpstr>
      <vt:lpstr>Environments</vt:lpstr>
      <vt:lpstr>Abilities</vt:lpstr>
      <vt:lpstr>Workflows</vt:lpstr>
      <vt:lpstr>Language gaps</vt:lpstr>
      <vt:lpstr>Scriptable</vt:lpstr>
      <vt:lpstr>Android with Rhino</vt:lpstr>
      <vt:lpstr>Android with Rhino: sample code</vt:lpstr>
      <vt:lpstr>Cocos2d-x with JavaScript bindings</vt:lpstr>
      <vt:lpstr>Cocos2d-x JSB: sample code</vt:lpstr>
      <vt:lpstr>IOS 7 with JavaScript Core </vt:lpstr>
      <vt:lpstr>Another solution: Interact with embed Web</vt:lpstr>
      <vt:lpstr>Interact with web on Android</vt:lpstr>
      <vt:lpstr>Messages between android native &amp; web</vt:lpstr>
      <vt:lpstr>Communicate with JSON-RPC</vt:lpstr>
      <vt:lpstr>Non-web solutions</vt:lpstr>
      <vt:lpstr>Export native APIs to JS directly</vt:lpstr>
      <vt:lpstr>Phonegap / Cordova</vt:lpstr>
      <vt:lpstr>Performance: Web Embed</vt:lpstr>
      <vt:lpstr>Performance: cocos2dx with JSB</vt:lpstr>
      <vt:lpstr>Web vs. Non-web (JavaScript only)</vt:lpstr>
      <vt:lpstr>The future</vt:lpstr>
      <vt:lpstr>Thanks 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跨越平台的脚本技术</dc:title>
  <dc:creator>吴亮</dc:creator>
  <cp:lastModifiedBy>吴亮</cp:lastModifiedBy>
  <cp:revision>68</cp:revision>
  <dcterms:created xsi:type="dcterms:W3CDTF">2013-07-08T06:14:35Z</dcterms:created>
  <dcterms:modified xsi:type="dcterms:W3CDTF">2013-07-14T01:30:48Z</dcterms:modified>
</cp:coreProperties>
</file>