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57" r:id="rId2"/>
    <p:sldId id="464" r:id="rId3"/>
    <p:sldId id="460" r:id="rId4"/>
    <p:sldId id="440" r:id="rId5"/>
    <p:sldId id="463" r:id="rId6"/>
    <p:sldId id="488" r:id="rId7"/>
    <p:sldId id="499" r:id="rId8"/>
    <p:sldId id="487" r:id="rId9"/>
    <p:sldId id="500" r:id="rId10"/>
    <p:sldId id="501" r:id="rId11"/>
    <p:sldId id="495" r:id="rId12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25A"/>
    <a:srgbClr val="FFFFFF"/>
    <a:srgbClr val="DBEEF4"/>
    <a:srgbClr val="FF9966"/>
    <a:srgbClr val="9FDC30"/>
    <a:srgbClr val="0000FF"/>
    <a:srgbClr val="00CC00"/>
    <a:srgbClr val="D9D9D9"/>
    <a:srgbClr val="FF9FAB"/>
    <a:srgbClr val="EEE4C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862" autoAdjust="0"/>
  </p:normalViewPr>
  <p:slideViewPr>
    <p:cSldViewPr>
      <p:cViewPr varScale="1">
        <p:scale>
          <a:sx n="60" d="100"/>
          <a:sy n="60" d="100"/>
        </p:scale>
        <p:origin x="-1656" y="-84"/>
      </p:cViewPr>
      <p:guideLst>
        <p:guide orient="horz" pos="3067"/>
        <p:guide orient="horz" pos="1706"/>
        <p:guide pos="3844"/>
        <p:guide pos="1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61C865-BFC7-4388-8726-A997F891521A}" type="datetimeFigureOut">
              <a:rPr lang="zh-CN" altLang="en-US"/>
              <a:pPr>
                <a:defRPr/>
              </a:pPr>
              <a:t>2013/7/9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AC1027-0EFC-46A7-B024-EFD990D2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383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8E87DE-4CC9-4275-98ED-7375E90A3F9B}" type="datetimeFigureOut">
              <a:rPr lang="zh-CN" altLang="en-US"/>
              <a:pPr>
                <a:defRPr/>
              </a:pPr>
              <a:t>2013/7/9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ECC146D-A8DE-4E48-B70E-7AFA433275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253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CC146D-A8DE-4E48-B70E-7AFA433275D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沟通的总括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CC146D-A8DE-4E48-B70E-7AFA433275D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828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2051664" y="2348880"/>
            <a:ext cx="5040000" cy="69365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2051664" y="3429000"/>
            <a:ext cx="5040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611472" y="3212976"/>
            <a:ext cx="7848960" cy="0"/>
          </a:xfrm>
          <a:prstGeom prst="line">
            <a:avLst/>
          </a:prstGeom>
          <a:ln w="28575">
            <a:solidFill>
              <a:srgbClr val="EE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3504943" y="57332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C5667A5F-5A62-4A9E-912F-968155053FF8}" type="datetime1">
              <a:rPr lang="zh-CN" altLang="en-US" smtClean="0"/>
              <a:pPr/>
              <a:t>2013/7/9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60F7F-24D3-48B1-B997-5886EF1C18C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99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51520" y="764704"/>
            <a:ext cx="34762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87280" y="6454775"/>
            <a:ext cx="795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D60F7F-24D3-48B1-B997-5886EF1C18C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323528" y="2492896"/>
            <a:ext cx="8496944" cy="10738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EE325A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371600" y="4143380"/>
            <a:ext cx="6400800" cy="7524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3491880" y="57332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667A5F-5A62-4A9E-912F-968155053F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2013/7/9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87280" y="6454775"/>
            <a:ext cx="795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D60F7F-24D3-48B1-B997-5886EF1C18C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90371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38660-CA3A-4CB1-8004-804C59DB7D9C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432E-EAFE-444C-95A3-3F954AA89D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1196752"/>
            <a:ext cx="3528392" cy="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CB8303-8175-47B2-AE14-595681C7C344}" type="datetime1">
              <a:rPr lang="zh-CN" altLang="en-US"/>
              <a:pPr/>
              <a:t>2013/7/9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816DF-53E0-4772-B0E1-10B8441AD69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87280" y="6454775"/>
            <a:ext cx="795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D60F7F-24D3-48B1-B997-5886EF1C18C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4" r:id="rId3"/>
    <p:sldLayoutId id="2147483665" r:id="rId4"/>
    <p:sldLayoutId id="2147483666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1676" y="2375295"/>
            <a:ext cx="5040000" cy="693657"/>
          </a:xfrm>
        </p:spPr>
        <p:txBody>
          <a:bodyPr anchor="ctr"/>
          <a:lstStyle/>
          <a:p>
            <a:r>
              <a:rPr lang="zh-CN" altLang="en-US" sz="4000" dirty="0" smtClean="0"/>
              <a:t>淘客相关性优化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98764" y="5805264"/>
            <a:ext cx="2133600" cy="365125"/>
          </a:xfrm>
          <a:prstGeom prst="rect">
            <a:avLst/>
          </a:prstGeom>
        </p:spPr>
        <p:txBody>
          <a:bodyPr/>
          <a:lstStyle/>
          <a:p>
            <a:fld id="{C5667A5F-5A62-4A9E-912F-968155053FF8}" type="datetime1">
              <a:rPr lang="zh-CN" altLang="en-US" smtClean="0"/>
              <a:pPr/>
              <a:t>2013/7/9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0732" y="5332566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+mj-ea"/>
                <a:ea typeface="+mj-ea"/>
              </a:rPr>
              <a:t>联盟算法团队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115913"/>
            <a:ext cx="9144000" cy="720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713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FD60F7F-24D3-48B1-B997-5886EF1C18C0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43668" y="274638"/>
            <a:ext cx="5940500" cy="70609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Lq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相关性计算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1448" y="1859340"/>
            <a:ext cx="81910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Sim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lq,cq</a:t>
            </a:r>
            <a:r>
              <a:rPr lang="en-US" altLang="zh-CN" dirty="0" smtClean="0"/>
              <a:t>)= 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其中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zh-CN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计算</a:t>
            </a:r>
            <a:r>
              <a:rPr lang="en-US" altLang="zh-CN" dirty="0" err="1" smtClean="0"/>
              <a:t>lq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cq</a:t>
            </a:r>
            <a:r>
              <a:rPr lang="zh-CN" altLang="zh-CN" dirty="0" smtClean="0"/>
              <a:t>的相似度的时候，会对</a:t>
            </a:r>
            <a:r>
              <a:rPr lang="en-US" altLang="zh-CN" dirty="0" err="1" smtClean="0"/>
              <a:t>lq</a:t>
            </a:r>
            <a:r>
              <a:rPr lang="zh-CN" altLang="zh-CN" dirty="0" smtClean="0"/>
              <a:t>的相关</a:t>
            </a:r>
            <a:r>
              <a:rPr lang="en-US" altLang="zh-CN" dirty="0" err="1" smtClean="0"/>
              <a:t>adlist</a:t>
            </a:r>
            <a:r>
              <a:rPr lang="zh-CN" altLang="zh-CN" dirty="0" smtClean="0"/>
              <a:t>和相关类目下所有</a:t>
            </a:r>
            <a:r>
              <a:rPr lang="en-US" altLang="zh-CN" dirty="0" err="1" smtClean="0"/>
              <a:t>cq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adlist</a:t>
            </a:r>
            <a:r>
              <a:rPr lang="zh-CN" altLang="zh-CN" dirty="0" smtClean="0"/>
              <a:t>进行计算，这里定义，两个宝贝集合的重合宝贝的平均分值越高，则两者越相关。对每个</a:t>
            </a:r>
            <a:r>
              <a:rPr lang="en-US" altLang="zh-CN" dirty="0" err="1" smtClean="0"/>
              <a:t>lq</a:t>
            </a:r>
            <a:r>
              <a:rPr lang="zh-CN" altLang="zh-CN" dirty="0" smtClean="0"/>
              <a:t>，选取</a:t>
            </a:r>
            <a:r>
              <a:rPr lang="en-US" altLang="zh-CN" dirty="0" smtClean="0"/>
              <a:t>top5</a:t>
            </a:r>
            <a:r>
              <a:rPr lang="zh-CN" altLang="zh-CN" dirty="0" smtClean="0"/>
              <a:t>个</a:t>
            </a:r>
            <a:r>
              <a:rPr lang="en-US" altLang="zh-CN" dirty="0" err="1" smtClean="0"/>
              <a:t>cq</a:t>
            </a:r>
            <a:r>
              <a:rPr lang="zh-CN" altLang="zh-CN" dirty="0" smtClean="0"/>
              <a:t>节点。</a:t>
            </a:r>
            <a:endParaRPr lang="zh-CN" altLang="zh-C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1640" y="1808784"/>
            <a:ext cx="1532637" cy="540072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1544" y="2438868"/>
            <a:ext cx="2214295" cy="270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7"/>
          <p:cNvSpPr>
            <a:spLocks noGrp="1"/>
          </p:cNvSpPr>
          <p:nvPr>
            <p:ph type="ctrTitle"/>
          </p:nvPr>
        </p:nvSpPr>
        <p:spPr>
          <a:xfrm>
            <a:off x="323528" y="2492896"/>
            <a:ext cx="8496944" cy="1073849"/>
          </a:xfrm>
        </p:spPr>
        <p:txBody>
          <a:bodyPr/>
          <a:lstStyle/>
          <a:p>
            <a:r>
              <a:rPr lang="en-US" altLang="zh-CN" sz="8000" dirty="0" smtClean="0">
                <a:latin typeface="Arial" pitchFamily="34" charset="0"/>
                <a:cs typeface="Arial" pitchFamily="34" charset="0"/>
              </a:rPr>
              <a:t>Thanks!</a:t>
            </a:r>
            <a:endParaRPr lang="zh-CN" altLang="en-US" sz="8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3491880" y="5733256"/>
            <a:ext cx="2133600" cy="365125"/>
          </a:xfrm>
        </p:spPr>
        <p:txBody>
          <a:bodyPr/>
          <a:lstStyle/>
          <a:p>
            <a:fld id="{C5667A5F-5A62-4A9E-912F-968155053FF8}" type="datetime1">
              <a:rPr lang="zh-CN" altLang="en-US" smtClean="0"/>
              <a:pPr/>
              <a:t>2013/7/9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0733" y="5332566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+mj-ea"/>
                <a:ea typeface="+mj-ea"/>
              </a:rPr>
              <a:t>联盟算法团队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115913"/>
            <a:ext cx="9144000" cy="720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17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对角圆角矩形 24"/>
          <p:cNvSpPr>
            <a:spLocks noChangeAspect="1"/>
          </p:cNvSpPr>
          <p:nvPr/>
        </p:nvSpPr>
        <p:spPr>
          <a:xfrm>
            <a:off x="962675" y="1268760"/>
            <a:ext cx="345638" cy="25922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对角圆角矩形 25"/>
          <p:cNvSpPr>
            <a:spLocks noChangeAspect="1"/>
          </p:cNvSpPr>
          <p:nvPr/>
        </p:nvSpPr>
        <p:spPr>
          <a:xfrm>
            <a:off x="962675" y="2788552"/>
            <a:ext cx="345638" cy="25922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对角圆角矩形 26"/>
          <p:cNvSpPr>
            <a:spLocks noChangeAspect="1"/>
          </p:cNvSpPr>
          <p:nvPr/>
        </p:nvSpPr>
        <p:spPr>
          <a:xfrm>
            <a:off x="962675" y="4686136"/>
            <a:ext cx="345638" cy="25922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981" y="1213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1981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目标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1981" y="4631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优化方案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1981" y="1672673"/>
            <a:ext cx="2525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+mj-ea"/>
                <a:ea typeface="+mj-ea"/>
              </a:rPr>
              <a:t>大数据对小引擎的挑战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+mj-ea"/>
                <a:ea typeface="+mj-ea"/>
              </a:rPr>
              <a:t>传统索引结构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1981" y="3144864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+mj-ea"/>
                <a:ea typeface="+mj-ea"/>
              </a:rPr>
              <a:t>合适粒度的索引结构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71981" y="5071116"/>
            <a:ext cx="2114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+mj-ea"/>
                <a:ea typeface="+mj-ea"/>
              </a:rPr>
              <a:t>新索引结构的建立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+mj-ea"/>
                <a:ea typeface="+mj-ea"/>
              </a:rPr>
              <a:t>新</a:t>
            </a:r>
            <a:r>
              <a:rPr lang="en-US" altLang="zh-CN" sz="1600" dirty="0" smtClean="0">
                <a:latin typeface="+mj-ea"/>
                <a:ea typeface="+mj-ea"/>
              </a:rPr>
              <a:t>match</a:t>
            </a:r>
            <a:r>
              <a:rPr lang="zh-CN" altLang="en-US" sz="1600" dirty="0" smtClean="0">
                <a:latin typeface="+mj-ea"/>
                <a:ea typeface="+mj-ea"/>
              </a:rPr>
              <a:t>框架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sz="1600" dirty="0" smtClean="0">
              <a:latin typeface="+mj-ea"/>
              <a:ea typeface="+mj-ea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47344" y="189132"/>
            <a:ext cx="1170156" cy="61545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目录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325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3668" y="274638"/>
            <a:ext cx="5940500" cy="70609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 smtClean="0">
                <a:latin typeface="微软雅黑" pitchFamily="34" charset="-122"/>
                <a:ea typeface="微软雅黑" pitchFamily="34" charset="-122"/>
              </a:rPr>
              <a:t>搜索引擎背后是海量的机器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0" y="998676"/>
            <a:ext cx="9144000" cy="720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EE325A"/>
                </a:solidFill>
              </a:rPr>
              <a:t>搜索引擎背后是索引，索引由成千上万台机器支撑</a:t>
            </a:r>
            <a:endParaRPr lang="zh-CN" altLang="en-US" sz="2000" b="1" dirty="0">
              <a:solidFill>
                <a:srgbClr val="EE325A"/>
              </a:solidFill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187280" y="6454775"/>
            <a:ext cx="795308" cy="365125"/>
          </a:xfrm>
        </p:spPr>
        <p:txBody>
          <a:bodyPr/>
          <a:lstStyle/>
          <a:p>
            <a:pPr>
              <a:defRPr/>
            </a:pPr>
            <a:fld id="{DFD60F7F-24D3-48B1-B997-5886EF1C18C0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16385" name="Picture 1" descr="C:\Users\jiaruo\AppData\Roaming\Tencent\Users\495312786\QQ\WinTemp\RichOle\804J]E`W%L45J60LV~A12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568" y="1628760"/>
            <a:ext cx="5915025" cy="1170156"/>
          </a:xfrm>
          <a:prstGeom prst="rect">
            <a:avLst/>
          </a:prstGeom>
          <a:noFill/>
        </p:spPr>
      </p:pic>
      <p:sp>
        <p:nvSpPr>
          <p:cNvPr id="16387" name="AutoShape 3" descr="http://p2.so.qhimg.com/t0109dc1464506d0e0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9" name="AutoShape 5" descr="http://p2.so.qhimg.com/t0109dc1464506d0e0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 descr="t0109dc1464506d0e0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592" y="3338988"/>
            <a:ext cx="5839023" cy="3292936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031928" y="2798916"/>
            <a:ext cx="450060" cy="360048"/>
          </a:xfrm>
          <a:prstGeom prst="downArrow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79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143668" y="274638"/>
            <a:ext cx="5940500" cy="70609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淘客相关性优化：小引擎挑起大数据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998676"/>
            <a:ext cx="9144000" cy="720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+mj-ea"/>
              </a:rPr>
              <a:t>通过算法优化，实现单机轻量级引擎性媲美多行多列引擎的效果</a:t>
            </a:r>
            <a:endParaRPr lang="zh-CN" altLang="en-US" b="1" dirty="0">
              <a:solidFill>
                <a:srgbClr val="EE325A"/>
              </a:solidFill>
              <a:latin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90322" y="2708904"/>
            <a:ext cx="5092026" cy="2141292"/>
            <a:chOff x="4340622" y="2997936"/>
            <a:chExt cx="5092026" cy="2141292"/>
          </a:xfrm>
        </p:grpSpPr>
        <p:grpSp>
          <p:nvGrpSpPr>
            <p:cNvPr id="25" name="组合 24"/>
            <p:cNvGrpSpPr/>
            <p:nvPr/>
          </p:nvGrpSpPr>
          <p:grpSpPr>
            <a:xfrm>
              <a:off x="7180759" y="3472660"/>
              <a:ext cx="2251889" cy="1080144"/>
              <a:chOff x="7180759" y="4149096"/>
              <a:chExt cx="2251889" cy="108014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683843" y="4505974"/>
                <a:ext cx="17488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latin typeface="+mj-ea"/>
                    <a:ea typeface="+mj-ea"/>
                  </a:rPr>
                  <a:t>单机引擎</a:t>
                </a:r>
                <a:endParaRPr lang="zh-CN" altLang="en-US" sz="1600" dirty="0">
                  <a:latin typeface="+mj-ea"/>
                  <a:ea typeface="+mj-ea"/>
                </a:endParaRPr>
              </a:p>
            </p:txBody>
          </p:sp>
          <p:sp>
            <p:nvSpPr>
              <p:cNvPr id="10" name="椭圆形标注 9"/>
              <p:cNvSpPr/>
              <p:nvPr/>
            </p:nvSpPr>
            <p:spPr>
              <a:xfrm>
                <a:off x="7180759" y="4149096"/>
                <a:ext cx="1954546" cy="1080144"/>
              </a:xfrm>
              <a:prstGeom prst="wedgeEllipseCallou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ea"/>
                  <a:ea typeface="+mj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365464" y="2997936"/>
              <a:ext cx="1966762" cy="1080144"/>
              <a:chOff x="4365464" y="3674372"/>
              <a:chExt cx="1966762" cy="108014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481988" y="3944408"/>
                <a:ext cx="17597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latin typeface="+mj-ea"/>
                    <a:ea typeface="+mj-ea"/>
                  </a:rPr>
                  <a:t>大数据</a:t>
                </a:r>
                <a:endParaRPr lang="en-US" altLang="zh-CN" sz="1600" dirty="0" smtClean="0">
                  <a:latin typeface="+mj-ea"/>
                  <a:ea typeface="+mj-ea"/>
                </a:endParaRPr>
              </a:p>
              <a:p>
                <a:pPr algn="ctr"/>
                <a:r>
                  <a:rPr lang="zh-CN" altLang="en-US" sz="1600" dirty="0" smtClean="0">
                    <a:latin typeface="+mj-ea"/>
                    <a:ea typeface="+mj-ea"/>
                  </a:rPr>
                  <a:t>（淘客</a:t>
                </a:r>
                <a:r>
                  <a:rPr lang="en-US" altLang="zh-CN" sz="1600" dirty="0" smtClean="0">
                    <a:latin typeface="+mj-ea"/>
                    <a:ea typeface="+mj-ea"/>
                  </a:rPr>
                  <a:t>2</a:t>
                </a:r>
                <a:r>
                  <a:rPr lang="zh-CN" altLang="en-US" sz="1600" dirty="0" smtClean="0">
                    <a:latin typeface="+mj-ea"/>
                    <a:ea typeface="+mj-ea"/>
                  </a:rPr>
                  <a:t>亿宝贝）</a:t>
                </a:r>
                <a:endParaRPr lang="zh-CN" altLang="en-US" sz="1600" dirty="0">
                  <a:latin typeface="+mj-ea"/>
                  <a:ea typeface="+mj-ea"/>
                </a:endParaRPr>
              </a:p>
            </p:txBody>
          </p:sp>
          <p:sp>
            <p:nvSpPr>
              <p:cNvPr id="13" name="椭圆形标注 12"/>
              <p:cNvSpPr/>
              <p:nvPr/>
            </p:nvSpPr>
            <p:spPr>
              <a:xfrm>
                <a:off x="4365464" y="3674372"/>
                <a:ext cx="1966762" cy="1080144"/>
              </a:xfrm>
              <a:prstGeom prst="wedgeEllipseCallout">
                <a:avLst>
                  <a:gd name="adj1" fmla="val 35346"/>
                  <a:gd name="adj2" fmla="val 53094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j-ea"/>
                  <a:ea typeface="+mj-ea"/>
                </a:endParaRPr>
              </a:p>
            </p:txBody>
          </p:sp>
        </p:grp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6372240" y="4732828"/>
              <a:ext cx="390525" cy="406400"/>
            </a:xfrm>
            <a:prstGeom prst="triangle">
              <a:avLst>
                <a:gd name="adj" fmla="val 50000"/>
              </a:avLst>
            </a:prstGeom>
            <a:solidFill>
              <a:srgbClr val="EE325A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tIns="0" rIns="0" bIns="0" anchor="ctr"/>
            <a:lstStyle/>
            <a:p>
              <a:endParaRPr lang="zh-CN" alt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 rot="720000">
              <a:off x="4340622" y="4505248"/>
              <a:ext cx="4389755" cy="132737"/>
            </a:xfrm>
            <a:prstGeom prst="rect">
              <a:avLst/>
            </a:prstGeom>
            <a:noFill/>
            <a:ln w="6350">
              <a:solidFill>
                <a:srgbClr val="EE325A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72000" tIns="0" rIns="0" bIns="0" anchor="ctr"/>
            <a:lstStyle/>
            <a:p>
              <a:endParaRPr lang="zh-CN" alt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4387409" y="4561991"/>
              <a:ext cx="4389755" cy="132737"/>
            </a:xfrm>
            <a:prstGeom prst="rect">
              <a:avLst/>
            </a:prstGeom>
            <a:solidFill>
              <a:srgbClr val="EE325A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tIns="0" rIns="0" bIns="0" anchor="ctr"/>
            <a:lstStyle/>
            <a:p>
              <a:endParaRPr lang="zh-CN" altLang="en-US"/>
            </a:p>
          </p:txBody>
        </p:sp>
      </p:grpSp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187280" y="6454775"/>
            <a:ext cx="795308" cy="365125"/>
          </a:xfrm>
        </p:spPr>
        <p:txBody>
          <a:bodyPr/>
          <a:lstStyle/>
          <a:p>
            <a:pPr>
              <a:defRPr/>
            </a:pPr>
            <a:fld id="{DFD60F7F-24D3-48B1-B997-5886EF1C18C0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43668" y="274638"/>
            <a:ext cx="5940500" cy="70609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索引结构优化目标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1484" y="998676"/>
            <a:ext cx="3510468" cy="2430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marL="342900" indent="-34290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881508" y="1243312"/>
            <a:ext cx="3150420" cy="2005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zh-CN" altLang="en-US" sz="2000" b="1" dirty="0" smtClean="0"/>
              <a:t>单字索引</a:t>
            </a:r>
            <a:endParaRPr lang="en-US" altLang="zh-CN" sz="800" b="1" dirty="0" smtClean="0"/>
          </a:p>
          <a:p>
            <a:pPr marL="177800" lvl="0" indent="-1778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少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/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20W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字可描述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亿宝贝）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buFont typeface="Arial" pitchFamily="34" charset="0"/>
              <a:buChar char="•"/>
            </a:pP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Value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值多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/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（单个“连衣裙”下超过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100W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宝贝）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01484" y="3879060"/>
            <a:ext cx="3510468" cy="24303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marL="342900" indent="-342900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81508" y="4123696"/>
            <a:ext cx="3150420" cy="2005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altLang="zh-CN" sz="2000" b="1" dirty="0" smtClean="0"/>
              <a:t>Query</a:t>
            </a:r>
            <a:r>
              <a:rPr lang="zh-CN" altLang="en-US" sz="2000" b="1" dirty="0" smtClean="0"/>
              <a:t>索引</a:t>
            </a:r>
            <a:endParaRPr lang="en-US" altLang="zh-CN" sz="2000" b="1" dirty="0" smtClean="0"/>
          </a:p>
          <a:p>
            <a:pPr algn="ctr"/>
            <a:endParaRPr lang="en-US" altLang="zh-CN" sz="800" b="1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Key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indent="-177800"/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（一个月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2000W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截断处理可保证有效深度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652144" y="2618892"/>
            <a:ext cx="3330444" cy="17102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目标的索引结构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寻找合适粒度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平衡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满足机器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性能需求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稳定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召回</a:t>
            </a:r>
            <a:endParaRPr lang="zh-CN" altLang="en-US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187280" y="6454775"/>
            <a:ext cx="795308" cy="365125"/>
          </a:xfrm>
        </p:spPr>
        <p:txBody>
          <a:bodyPr/>
          <a:lstStyle/>
          <a:p>
            <a:pPr>
              <a:defRPr/>
            </a:pPr>
            <a:fld id="{DFD60F7F-24D3-48B1-B997-5886EF1C18C0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572000" y="908664"/>
            <a:ext cx="2070276" cy="5400720"/>
            <a:chOff x="4301964" y="908664"/>
            <a:chExt cx="2070276" cy="5400720"/>
          </a:xfrm>
        </p:grpSpPr>
        <p:grpSp>
          <p:nvGrpSpPr>
            <p:cNvPr id="30" name="组合 29"/>
            <p:cNvGrpSpPr/>
            <p:nvPr/>
          </p:nvGrpSpPr>
          <p:grpSpPr>
            <a:xfrm>
              <a:off x="4301964" y="908664"/>
              <a:ext cx="990132" cy="5400720"/>
              <a:chOff x="4301964" y="908664"/>
              <a:chExt cx="990132" cy="5400720"/>
            </a:xfrm>
          </p:grpSpPr>
          <p:sp>
            <p:nvSpPr>
              <p:cNvPr id="9" name="右箭头 8"/>
              <p:cNvSpPr/>
              <p:nvPr/>
            </p:nvSpPr>
            <p:spPr>
              <a:xfrm>
                <a:off x="4662012" y="3248976"/>
                <a:ext cx="630084" cy="81010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301964" y="908664"/>
                <a:ext cx="720096" cy="5400720"/>
                <a:chOff x="4301964" y="908664"/>
                <a:chExt cx="720096" cy="5400720"/>
              </a:xfrm>
            </p:grpSpPr>
            <p:cxnSp>
              <p:nvCxnSpPr>
                <p:cNvPr id="8" name="直接连接符 7"/>
                <p:cNvCxnSpPr/>
                <p:nvPr/>
              </p:nvCxnSpPr>
              <p:spPr>
                <a:xfrm>
                  <a:off x="4662012" y="908664"/>
                  <a:ext cx="0" cy="540072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下箭头 14"/>
                <p:cNvSpPr/>
                <p:nvPr/>
              </p:nvSpPr>
              <p:spPr>
                <a:xfrm>
                  <a:off x="4301964" y="1358724"/>
                  <a:ext cx="720096" cy="1530204"/>
                </a:xfrm>
                <a:prstGeom prst="downArrow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下箭头 17"/>
                <p:cNvSpPr/>
                <p:nvPr/>
              </p:nvSpPr>
              <p:spPr>
                <a:xfrm rot="10800000">
                  <a:off x="4301964" y="4419132"/>
                  <a:ext cx="720096" cy="1530204"/>
                </a:xfrm>
                <a:prstGeom prst="downArrow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5022060" y="1448736"/>
              <a:ext cx="13501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  <a:ea typeface="+mn-ea"/>
                </a:rPr>
                <a:t>对</a:t>
              </a:r>
              <a:r>
                <a:rPr lang="en-US" altLang="zh-CN" sz="1600" dirty="0" smtClean="0">
                  <a:latin typeface="+mn-ea"/>
                  <a:ea typeface="+mn-ea"/>
                </a:rPr>
                <a:t>Value</a:t>
              </a:r>
            </a:p>
            <a:p>
              <a:r>
                <a:rPr lang="zh-CN" altLang="en-US" sz="1600" dirty="0" smtClean="0">
                  <a:latin typeface="+mn-ea"/>
                  <a:ea typeface="+mn-ea"/>
                </a:rPr>
                <a:t>进行拆分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22060" y="5049216"/>
              <a:ext cx="13501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  <a:ea typeface="+mn-ea"/>
                </a:rPr>
                <a:t>对</a:t>
              </a:r>
              <a:r>
                <a:rPr lang="en-US" altLang="zh-CN" sz="1600" dirty="0" smtClean="0">
                  <a:latin typeface="+mn-ea"/>
                  <a:ea typeface="+mn-ea"/>
                </a:rPr>
                <a:t>Key</a:t>
              </a:r>
              <a:r>
                <a:rPr lang="zh-CN" altLang="en-US" sz="1600" dirty="0" smtClean="0">
                  <a:latin typeface="+mn-ea"/>
                  <a:ea typeface="+mn-ea"/>
                </a:rPr>
                <a:t>值</a:t>
              </a:r>
              <a:endParaRPr lang="en-US" altLang="zh-CN" sz="1600" dirty="0" smtClean="0">
                <a:latin typeface="+mn-ea"/>
                <a:ea typeface="+mn-ea"/>
              </a:endParaRPr>
            </a:p>
            <a:p>
              <a:r>
                <a:rPr lang="zh-CN" altLang="en-US" sz="1600" dirty="0" smtClean="0">
                  <a:latin typeface="+mn-ea"/>
                  <a:ea typeface="+mn-ea"/>
                </a:rPr>
                <a:t>进行聚合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341436" y="908664"/>
            <a:ext cx="4050540" cy="5490732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1436" y="3068952"/>
            <a:ext cx="180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传统索引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1192213" y="1550988"/>
            <a:ext cx="7070279" cy="33182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43668" y="274638"/>
            <a:ext cx="5940500" cy="70609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latin typeface="+mn-ea"/>
                <a:ea typeface="+mn-ea"/>
              </a:rPr>
              <a:t>算法系统架构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241" name="Group 1"/>
          <p:cNvGrpSpPr>
            <a:grpSpLocks noChangeAspect="1"/>
          </p:cNvGrpSpPr>
          <p:nvPr/>
        </p:nvGrpSpPr>
        <p:grpSpPr bwMode="auto">
          <a:xfrm>
            <a:off x="1151544" y="1268385"/>
            <a:ext cx="7391280" cy="5221024"/>
            <a:chOff x="2360" y="7554"/>
            <a:chExt cx="7383" cy="5214"/>
          </a:xfrm>
        </p:grpSpPr>
        <p:sp>
          <p:nvSpPr>
            <p:cNvPr id="10260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360" y="7554"/>
              <a:ext cx="7383" cy="521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2428" y="11276"/>
              <a:ext cx="6989" cy="1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6761" y="11338"/>
              <a:ext cx="2095" cy="5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实时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lq-&gt;cq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改写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 flipH="1" flipV="1">
              <a:off x="6174" y="11633"/>
              <a:ext cx="587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256" name="AutoShape 16"/>
            <p:cNvSpPr>
              <a:spLocks noChangeArrowheads="1"/>
            </p:cNvSpPr>
            <p:nvPr/>
          </p:nvSpPr>
          <p:spPr bwMode="auto">
            <a:xfrm>
              <a:off x="4351" y="9668"/>
              <a:ext cx="1823" cy="61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3.Sim(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cq,lq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)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255" name="AutoShape 15"/>
            <p:cNvSpPr>
              <a:spLocks noChangeShapeType="1"/>
            </p:cNvSpPr>
            <p:nvPr/>
          </p:nvSpPr>
          <p:spPr bwMode="auto">
            <a:xfrm>
              <a:off x="5260" y="10286"/>
              <a:ext cx="11" cy="2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254" name="AutoShape 14"/>
            <p:cNvSpPr>
              <a:spLocks noChangeArrowheads="1"/>
            </p:cNvSpPr>
            <p:nvPr/>
          </p:nvSpPr>
          <p:spPr bwMode="auto">
            <a:xfrm>
              <a:off x="3943" y="10575"/>
              <a:ext cx="2605" cy="384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lq-&gt;cq list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5271" y="10959"/>
              <a:ext cx="1" cy="3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4351" y="11339"/>
              <a:ext cx="1823" cy="52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4.QR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4351" y="12110"/>
              <a:ext cx="1823" cy="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5.Online Rank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5263" y="11867"/>
              <a:ext cx="1" cy="2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249" name="AutoShape 9"/>
            <p:cNvSpPr>
              <a:spLocks noChangeShapeType="1"/>
            </p:cNvSpPr>
            <p:nvPr/>
          </p:nvSpPr>
          <p:spPr bwMode="auto">
            <a:xfrm flipH="1">
              <a:off x="5260" y="9200"/>
              <a:ext cx="1735" cy="4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248" name="AutoShape 8"/>
            <p:cNvSpPr>
              <a:spLocks noChangeShapeType="1"/>
            </p:cNvSpPr>
            <p:nvPr/>
          </p:nvSpPr>
          <p:spPr bwMode="auto">
            <a:xfrm>
              <a:off x="3774" y="9275"/>
              <a:ext cx="1489" cy="3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247" name="AutoShape 7"/>
            <p:cNvSpPr>
              <a:spLocks noChangeArrowheads="1"/>
            </p:cNvSpPr>
            <p:nvPr/>
          </p:nvSpPr>
          <p:spPr bwMode="auto">
            <a:xfrm>
              <a:off x="6043" y="7824"/>
              <a:ext cx="2000" cy="61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2.Match(lq,item)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>
              <a:off x="5623" y="8816"/>
              <a:ext cx="2606" cy="384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lq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-&gt;item list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245" name="AutoShape 5"/>
            <p:cNvSpPr>
              <a:spLocks noChangeArrowheads="1"/>
            </p:cNvSpPr>
            <p:nvPr/>
          </p:nvSpPr>
          <p:spPr bwMode="auto">
            <a:xfrm>
              <a:off x="2360" y="8843"/>
              <a:ext cx="2605" cy="384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Cq-&gt;item list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244" name="AutoShape 4"/>
            <p:cNvSpPr>
              <a:spLocks noChangeShapeType="1"/>
            </p:cNvSpPr>
            <p:nvPr/>
          </p:nvSpPr>
          <p:spPr bwMode="auto">
            <a:xfrm>
              <a:off x="6997" y="8392"/>
              <a:ext cx="11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243" name="AutoShape 3"/>
            <p:cNvSpPr>
              <a:spLocks noChangeArrowheads="1"/>
            </p:cNvSpPr>
            <p:nvPr/>
          </p:nvSpPr>
          <p:spPr bwMode="auto">
            <a:xfrm>
              <a:off x="7670" y="9768"/>
              <a:ext cx="1432" cy="395"/>
            </a:xfrm>
            <a:prstGeom prst="wedgeRectCallout">
              <a:avLst>
                <a:gd name="adj1" fmla="val -43764"/>
                <a:gd name="adj2" fmla="val 19549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Offline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242" name="AutoShape 2"/>
            <p:cNvSpPr>
              <a:spLocks noChangeArrowheads="1"/>
            </p:cNvSpPr>
            <p:nvPr/>
          </p:nvSpPr>
          <p:spPr bwMode="auto">
            <a:xfrm>
              <a:off x="7609" y="12110"/>
              <a:ext cx="1617" cy="363"/>
            </a:xfrm>
            <a:prstGeom prst="wedgeRectCallout">
              <a:avLst>
                <a:gd name="adj1" fmla="val -43731"/>
                <a:gd name="adj2" fmla="val 11133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Online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0272" name="AutoShape 32"/>
          <p:cNvSpPr>
            <a:spLocks noChangeArrowheads="1"/>
          </p:cNvSpPr>
          <p:nvPr/>
        </p:nvSpPr>
        <p:spPr bwMode="auto">
          <a:xfrm>
            <a:off x="1886733" y="1834667"/>
            <a:ext cx="1335087" cy="452438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1.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Cq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build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0273" name="AutoShape 33"/>
          <p:cNvCxnSpPr>
            <a:cxnSpLocks noChangeShapeType="1"/>
          </p:cNvCxnSpPr>
          <p:nvPr/>
        </p:nvCxnSpPr>
        <p:spPr bwMode="auto">
          <a:xfrm>
            <a:off x="2545545" y="2287105"/>
            <a:ext cx="7938" cy="3317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="" xmlns:p14="http://schemas.microsoft.com/office/powerpoint/2010/main" val="32729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FD60F7F-24D3-48B1-B997-5886EF1C18C0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231840" y="5049216"/>
            <a:ext cx="6840760" cy="1061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通过调节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，可以方便控制基础索引节点的数量，以及节点描述的粒度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902296" y="4651380"/>
            <a:ext cx="2088232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量级可控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1840" y="1329272"/>
            <a:ext cx="6840760" cy="10081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节点可以覆盖所有宝贝意图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节点可以覆盖所有用户意图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(query)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02296" y="916224"/>
            <a:ext cx="2088232" cy="5760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覆盖率高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31840" y="3173220"/>
            <a:ext cx="6840760" cy="11198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由于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cq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节点是从宝贝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title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中抽取，因此抽取完毕即可直接得到索引节点到宝贝的映射关系，直接形成最基础的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k-v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索引列表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02296" y="2726164"/>
            <a:ext cx="2088232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直接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367744" y="1268760"/>
            <a:ext cx="504056" cy="3672408"/>
          </a:xfrm>
          <a:prstGeom prst="leftBrace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43668" y="274638"/>
            <a:ext cx="5940500" cy="70609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build: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索引节点建立基础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1412" y="1988808"/>
            <a:ext cx="1170156" cy="234031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Cq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从宝贝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n-gram</a:t>
            </a:r>
          </a:p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(n&lt;=3)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147344" y="189132"/>
            <a:ext cx="5684824" cy="61545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 smtClean="0">
                <a:latin typeface="+mj-lt"/>
                <a:ea typeface="+mj-ea"/>
                <a:cs typeface="+mj-cs"/>
              </a:rPr>
              <a:t>Cq</a:t>
            </a:r>
            <a:r>
              <a:rPr lang="en-US" altLang="zh-CN" sz="2400" b="1" dirty="0" smtClean="0">
                <a:latin typeface="+mj-lt"/>
                <a:ea typeface="+mj-ea"/>
                <a:cs typeface="+mj-cs"/>
              </a:rPr>
              <a:t> build:</a:t>
            </a:r>
            <a:r>
              <a:rPr lang="zh-CN" altLang="en-US" sz="2400" b="1" dirty="0" smtClean="0">
                <a:latin typeface="+mj-lt"/>
                <a:ea typeface="+mj-ea"/>
                <a:cs typeface="+mj-cs"/>
              </a:rPr>
              <a:t>索引节点建立流程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1412" y="2168832"/>
            <a:ext cx="1520825" cy="2020412"/>
            <a:chOff x="425450" y="2929413"/>
            <a:chExt cx="1520825" cy="2020412"/>
          </a:xfrm>
        </p:grpSpPr>
        <p:sp>
          <p:nvSpPr>
            <p:cNvPr id="13" name="Oval 232"/>
            <p:cNvSpPr>
              <a:spLocks noChangeArrowheads="1"/>
            </p:cNvSpPr>
            <p:nvPr/>
          </p:nvSpPr>
          <p:spPr bwMode="auto">
            <a:xfrm>
              <a:off x="425450" y="3429000"/>
              <a:ext cx="1520825" cy="1520825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  <a:effectLst>
              <a:outerShdw dist="92457" dir="4443276" algn="ctr" rotWithShape="0">
                <a:srgbClr val="000000">
                  <a:alpha val="3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组合 47"/>
            <p:cNvGrpSpPr/>
            <p:nvPr/>
          </p:nvGrpSpPr>
          <p:grpSpPr>
            <a:xfrm>
              <a:off x="584200" y="2929413"/>
              <a:ext cx="1254125" cy="1921987"/>
              <a:chOff x="584200" y="2929413"/>
              <a:chExt cx="1254125" cy="1921987"/>
            </a:xfrm>
          </p:grpSpPr>
          <p:sp>
            <p:nvSpPr>
              <p:cNvPr id="16" name="Rectangle 240"/>
              <p:cNvSpPr>
                <a:spLocks noChangeArrowheads="1"/>
              </p:cNvSpPr>
              <p:nvPr/>
            </p:nvSpPr>
            <p:spPr bwMode="auto">
              <a:xfrm>
                <a:off x="728663" y="3668713"/>
                <a:ext cx="312737" cy="315912"/>
              </a:xfrm>
              <a:prstGeom prst="rect">
                <a:avLst/>
              </a:prstGeom>
              <a:solidFill>
                <a:srgbClr val="7067AF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7" name="Rectangle 241"/>
              <p:cNvSpPr>
                <a:spLocks noChangeArrowheads="1"/>
              </p:cNvSpPr>
              <p:nvPr/>
            </p:nvSpPr>
            <p:spPr bwMode="auto">
              <a:xfrm rot="19547058">
                <a:off x="1023938" y="3741738"/>
                <a:ext cx="314325" cy="314325"/>
              </a:xfrm>
              <a:prstGeom prst="rect">
                <a:avLst/>
              </a:prstGeom>
              <a:solidFill>
                <a:srgbClr val="4D4D4D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8" name="Rectangle 242"/>
              <p:cNvSpPr>
                <a:spLocks noChangeArrowheads="1"/>
              </p:cNvSpPr>
              <p:nvPr/>
            </p:nvSpPr>
            <p:spPr bwMode="auto">
              <a:xfrm>
                <a:off x="584200" y="4102100"/>
                <a:ext cx="312738" cy="315913"/>
              </a:xfrm>
              <a:prstGeom prst="rect">
                <a:avLst/>
              </a:prstGeom>
              <a:solidFill>
                <a:srgbClr val="FFB46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19" name="Rectangle 243"/>
              <p:cNvSpPr>
                <a:spLocks noChangeArrowheads="1"/>
              </p:cNvSpPr>
              <p:nvPr/>
            </p:nvSpPr>
            <p:spPr bwMode="auto">
              <a:xfrm>
                <a:off x="1162050" y="4102100"/>
                <a:ext cx="314325" cy="315913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20" name="Rectangle 244"/>
              <p:cNvSpPr>
                <a:spLocks noChangeArrowheads="1"/>
              </p:cNvSpPr>
              <p:nvPr/>
            </p:nvSpPr>
            <p:spPr bwMode="auto">
              <a:xfrm>
                <a:off x="800100" y="4537075"/>
                <a:ext cx="312738" cy="314325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dirty="0" smtClean="0"/>
                  <a:t>9</a:t>
                </a:r>
                <a:endParaRPr lang="zh-CN" altLang="en-US" dirty="0"/>
              </a:p>
            </p:txBody>
          </p:sp>
          <p:sp>
            <p:nvSpPr>
              <p:cNvPr id="21" name="Rectangle 245"/>
              <p:cNvSpPr>
                <a:spLocks noChangeArrowheads="1"/>
              </p:cNvSpPr>
              <p:nvPr/>
            </p:nvSpPr>
            <p:spPr bwMode="auto">
              <a:xfrm rot="20718445">
                <a:off x="1023938" y="4441825"/>
                <a:ext cx="314325" cy="314325"/>
              </a:xfrm>
              <a:prstGeom prst="rect">
                <a:avLst/>
              </a:prstGeom>
              <a:solidFill>
                <a:srgbClr val="5DAEFF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22" name="Rectangle 255"/>
              <p:cNvSpPr>
                <a:spLocks noChangeArrowheads="1"/>
              </p:cNvSpPr>
              <p:nvPr/>
            </p:nvSpPr>
            <p:spPr bwMode="auto">
              <a:xfrm>
                <a:off x="1377950" y="3738563"/>
                <a:ext cx="315913" cy="314325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23" name="Rectangle 256"/>
              <p:cNvSpPr>
                <a:spLocks noChangeArrowheads="1"/>
              </p:cNvSpPr>
              <p:nvPr/>
            </p:nvSpPr>
            <p:spPr bwMode="auto">
              <a:xfrm rot="1750139">
                <a:off x="1522413" y="3957638"/>
                <a:ext cx="315912" cy="31591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24" name="Rectangle 257"/>
              <p:cNvSpPr>
                <a:spLocks noChangeArrowheads="1"/>
              </p:cNvSpPr>
              <p:nvPr/>
            </p:nvSpPr>
            <p:spPr bwMode="auto">
              <a:xfrm rot="1226688">
                <a:off x="1377950" y="4464050"/>
                <a:ext cx="315913" cy="314325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34" name="Text Box 260"/>
              <p:cNvSpPr txBox="1">
                <a:spLocks noChangeArrowheads="1"/>
              </p:cNvSpPr>
              <p:nvPr/>
            </p:nvSpPr>
            <p:spPr bwMode="auto">
              <a:xfrm>
                <a:off x="611560" y="2929413"/>
                <a:ext cx="10326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err="1" smtClean="0">
                    <a:latin typeface="+mn-ea"/>
                    <a:ea typeface="+mn-ea"/>
                  </a:rPr>
                  <a:t>Cq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节点</a:t>
                </a:r>
                <a:endParaRPr lang="en-US" altLang="ko-KR" sz="20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1961652" y="2168832"/>
            <a:ext cx="1520825" cy="2004056"/>
            <a:chOff x="7218342" y="620688"/>
            <a:chExt cx="1520825" cy="2004056"/>
          </a:xfrm>
        </p:grpSpPr>
        <p:sp>
          <p:nvSpPr>
            <p:cNvPr id="38" name="Text Box 261"/>
            <p:cNvSpPr txBox="1">
              <a:spLocks noChangeArrowheads="1"/>
            </p:cNvSpPr>
            <p:nvPr/>
          </p:nvSpPr>
          <p:spPr bwMode="auto">
            <a:xfrm>
              <a:off x="7546983" y="620688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+mn-ea"/>
                  <a:ea typeface="+mn-ea"/>
                </a:rPr>
                <a:t>聚类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39" name="Oval 231"/>
            <p:cNvSpPr>
              <a:spLocks noChangeArrowheads="1"/>
            </p:cNvSpPr>
            <p:nvPr/>
          </p:nvSpPr>
          <p:spPr bwMode="auto">
            <a:xfrm>
              <a:off x="7218342" y="1103919"/>
              <a:ext cx="1520825" cy="15208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>
              <a:outerShdw dist="92457" dir="4443276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246"/>
            <p:cNvSpPr>
              <a:spLocks noChangeArrowheads="1"/>
            </p:cNvSpPr>
            <p:nvPr/>
          </p:nvSpPr>
          <p:spPr bwMode="auto">
            <a:xfrm>
              <a:off x="7469167" y="1365856"/>
              <a:ext cx="559283" cy="424988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1,2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254"/>
            <p:cNvSpPr>
              <a:spLocks noChangeArrowheads="1"/>
            </p:cNvSpPr>
            <p:nvPr/>
          </p:nvSpPr>
          <p:spPr bwMode="auto">
            <a:xfrm>
              <a:off x="7848427" y="1970868"/>
              <a:ext cx="540072" cy="450060"/>
            </a:xfrm>
            <a:prstGeom prst="rect">
              <a:avLst/>
            </a:prstGeom>
            <a:solidFill>
              <a:srgbClr val="7030A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dirty="0" smtClean="0"/>
                <a:t>3,4</a:t>
              </a:r>
              <a:endParaRPr lang="zh-CN" altLang="en-US" dirty="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941916" y="2078820"/>
            <a:ext cx="2520336" cy="2646353"/>
            <a:chOff x="3441448" y="1533122"/>
            <a:chExt cx="5746365" cy="2480956"/>
          </a:xfrm>
        </p:grpSpPr>
        <p:sp>
          <p:nvSpPr>
            <p:cNvPr id="52" name="椭圆 51"/>
            <p:cNvSpPr/>
            <p:nvPr/>
          </p:nvSpPr>
          <p:spPr>
            <a:xfrm>
              <a:off x="5652142" y="2618891"/>
              <a:ext cx="1688625" cy="54007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7,1,2</a:t>
              </a:r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4467586" y="3519012"/>
              <a:ext cx="2052274" cy="461312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1,2</a:t>
              </a:r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7542586" y="2618891"/>
              <a:ext cx="1645227" cy="540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8,3,4</a:t>
              </a:r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3441448" y="2618891"/>
              <a:ext cx="2052273" cy="54007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5,1,2</a:t>
              </a:r>
              <a:endParaRPr lang="zh-CN" altLang="en-US" dirty="0"/>
            </a:p>
          </p:txBody>
        </p:sp>
        <p:cxnSp>
          <p:nvCxnSpPr>
            <p:cNvPr id="67" name="直接箭头连接符 66"/>
            <p:cNvCxnSpPr>
              <a:stCxn id="53" idx="0"/>
              <a:endCxn id="61" idx="4"/>
            </p:cNvCxnSpPr>
            <p:nvPr/>
          </p:nvCxnSpPr>
          <p:spPr>
            <a:xfrm flipH="1" flipV="1">
              <a:off x="4467585" y="3158963"/>
              <a:ext cx="1026137" cy="36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53" idx="0"/>
              <a:endCxn id="52" idx="4"/>
            </p:cNvCxnSpPr>
            <p:nvPr/>
          </p:nvCxnSpPr>
          <p:spPr>
            <a:xfrm flipV="1">
              <a:off x="5493721" y="3158963"/>
              <a:ext cx="1002735" cy="36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/>
            <p:cNvSpPr/>
            <p:nvPr/>
          </p:nvSpPr>
          <p:spPr>
            <a:xfrm>
              <a:off x="3851902" y="1533122"/>
              <a:ext cx="3078410" cy="9001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1,2,7,5,6</a:t>
              </a:r>
              <a:endParaRPr lang="zh-CN" altLang="en-US" dirty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7545994" y="3642778"/>
              <a:ext cx="1620216" cy="3713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3,4</a:t>
              </a:r>
              <a:endParaRPr lang="zh-CN" altLang="en-US" dirty="0"/>
            </a:p>
          </p:txBody>
        </p:sp>
        <p:cxnSp>
          <p:nvCxnSpPr>
            <p:cNvPr id="88" name="直接箭头连接符 87"/>
            <p:cNvCxnSpPr>
              <a:stCxn id="61" idx="0"/>
              <a:endCxn id="82" idx="4"/>
            </p:cNvCxnSpPr>
            <p:nvPr/>
          </p:nvCxnSpPr>
          <p:spPr>
            <a:xfrm flipV="1">
              <a:off x="4467585" y="2433242"/>
              <a:ext cx="923523" cy="1856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52" idx="0"/>
              <a:endCxn id="82" idx="4"/>
            </p:cNvCxnSpPr>
            <p:nvPr/>
          </p:nvCxnSpPr>
          <p:spPr>
            <a:xfrm flipH="1" flipV="1">
              <a:off x="5391108" y="2433242"/>
              <a:ext cx="1105348" cy="1856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83" idx="0"/>
              <a:endCxn id="54" idx="4"/>
            </p:cNvCxnSpPr>
            <p:nvPr/>
          </p:nvCxnSpPr>
          <p:spPr>
            <a:xfrm flipV="1">
              <a:off x="8356103" y="3158891"/>
              <a:ext cx="9097" cy="4838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245"/>
          <p:cNvSpPr>
            <a:spLocks noChangeArrowheads="1"/>
          </p:cNvSpPr>
          <p:nvPr/>
        </p:nvSpPr>
        <p:spPr bwMode="auto">
          <a:xfrm rot="20718445">
            <a:off x="2986507" y="3013662"/>
            <a:ext cx="314325" cy="314325"/>
          </a:xfrm>
          <a:prstGeom prst="rect">
            <a:avLst/>
          </a:prstGeom>
          <a:solidFill>
            <a:srgbClr val="5DAEFF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7" name="Rectangle 243"/>
          <p:cNvSpPr>
            <a:spLocks noChangeArrowheads="1"/>
          </p:cNvSpPr>
          <p:nvPr/>
        </p:nvSpPr>
        <p:spPr bwMode="auto">
          <a:xfrm>
            <a:off x="2321700" y="3429000"/>
            <a:ext cx="314325" cy="315913"/>
          </a:xfrm>
          <a:prstGeom prst="rect">
            <a:avLst/>
          </a:prstGeom>
          <a:solidFill>
            <a:srgbClr val="CC990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211952" y="1538748"/>
            <a:ext cx="171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父子节点聚合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732288" y="1538748"/>
            <a:ext cx="171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n-ea"/>
                <a:ea typeface="+mn-ea"/>
              </a:rPr>
              <a:t>剪枝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158" name="直接连接符 157"/>
          <p:cNvCxnSpPr/>
          <p:nvPr/>
        </p:nvCxnSpPr>
        <p:spPr>
          <a:xfrm>
            <a:off x="1871640" y="998676"/>
            <a:ext cx="0" cy="522069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3941916" y="1088688"/>
            <a:ext cx="0" cy="522069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6552264" y="998676"/>
            <a:ext cx="0" cy="522069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642276" y="2042815"/>
            <a:ext cx="2520336" cy="2646353"/>
            <a:chOff x="3441448" y="1533122"/>
            <a:chExt cx="5746365" cy="2480956"/>
          </a:xfrm>
        </p:grpSpPr>
        <p:sp>
          <p:nvSpPr>
            <p:cNvPr id="174" name="椭圆 173"/>
            <p:cNvSpPr/>
            <p:nvPr/>
          </p:nvSpPr>
          <p:spPr>
            <a:xfrm>
              <a:off x="5652142" y="2618891"/>
              <a:ext cx="1688625" cy="54007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7,1,2</a:t>
              </a:r>
              <a:endParaRPr lang="zh-CN" altLang="en-US" dirty="0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4467586" y="3519012"/>
              <a:ext cx="2052274" cy="461312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1,2</a:t>
              </a:r>
              <a:endParaRPr lang="zh-CN" altLang="en-US" dirty="0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7542586" y="2618891"/>
              <a:ext cx="1645227" cy="540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8,3,4</a:t>
              </a:r>
              <a:endParaRPr lang="zh-CN" altLang="en-US" dirty="0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3441448" y="2618891"/>
              <a:ext cx="2052273" cy="54007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5,1,2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5" idx="0"/>
              <a:endCxn id="177" idx="4"/>
            </p:cNvCxnSpPr>
            <p:nvPr/>
          </p:nvCxnSpPr>
          <p:spPr>
            <a:xfrm flipH="1" flipV="1">
              <a:off x="4467585" y="3158963"/>
              <a:ext cx="1026137" cy="36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175" idx="0"/>
              <a:endCxn id="174" idx="4"/>
            </p:cNvCxnSpPr>
            <p:nvPr/>
          </p:nvCxnSpPr>
          <p:spPr>
            <a:xfrm flipV="1">
              <a:off x="5493721" y="3158963"/>
              <a:ext cx="1002735" cy="36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椭圆 179"/>
            <p:cNvSpPr/>
            <p:nvPr/>
          </p:nvSpPr>
          <p:spPr>
            <a:xfrm>
              <a:off x="3851902" y="1533122"/>
              <a:ext cx="3078410" cy="9001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1,2,7,5,6</a:t>
              </a:r>
              <a:endParaRPr lang="zh-CN" altLang="en-US" dirty="0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7545994" y="3642778"/>
              <a:ext cx="1620216" cy="3713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3,4</a:t>
              </a:r>
              <a:endParaRPr lang="zh-CN" altLang="en-US" dirty="0"/>
            </a:p>
          </p:txBody>
        </p:sp>
        <p:cxnSp>
          <p:nvCxnSpPr>
            <p:cNvPr id="182" name="直接箭头连接符 181"/>
            <p:cNvCxnSpPr>
              <a:stCxn id="177" idx="0"/>
              <a:endCxn id="180" idx="4"/>
            </p:cNvCxnSpPr>
            <p:nvPr/>
          </p:nvCxnSpPr>
          <p:spPr>
            <a:xfrm flipV="1">
              <a:off x="4467585" y="2433242"/>
              <a:ext cx="923523" cy="1856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74" idx="0"/>
              <a:endCxn id="180" idx="4"/>
            </p:cNvCxnSpPr>
            <p:nvPr/>
          </p:nvCxnSpPr>
          <p:spPr>
            <a:xfrm flipH="1" flipV="1">
              <a:off x="5391108" y="2433242"/>
              <a:ext cx="1105348" cy="1856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181" idx="0"/>
              <a:endCxn id="176" idx="4"/>
            </p:cNvCxnSpPr>
            <p:nvPr/>
          </p:nvCxnSpPr>
          <p:spPr>
            <a:xfrm flipV="1">
              <a:off x="8356103" y="3158891"/>
              <a:ext cx="9097" cy="4838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乘号 155"/>
          <p:cNvSpPr/>
          <p:nvPr/>
        </p:nvSpPr>
        <p:spPr>
          <a:xfrm>
            <a:off x="7272360" y="4239108"/>
            <a:ext cx="630084" cy="36004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828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FD60F7F-24D3-48B1-B997-5886EF1C18C0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43668" y="274638"/>
            <a:ext cx="5940500" cy="70609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Lq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ad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相关性计算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1448" y="1859340"/>
            <a:ext cx="81910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zh-CN" dirty="0" smtClean="0"/>
              <a:t>、线下通过日志，抽取可以覆盖</a:t>
            </a:r>
            <a:r>
              <a:rPr lang="en-US" altLang="zh-CN" dirty="0" smtClean="0"/>
              <a:t>85%</a:t>
            </a:r>
            <a:r>
              <a:rPr lang="zh-CN" altLang="zh-CN" dirty="0" smtClean="0"/>
              <a:t>流量</a:t>
            </a:r>
            <a:r>
              <a:rPr lang="en-US" altLang="zh-CN" dirty="0" smtClean="0"/>
              <a:t>query</a:t>
            </a:r>
            <a:r>
              <a:rPr lang="zh-CN" altLang="zh-CN" dirty="0" smtClean="0"/>
              <a:t>，这批</a:t>
            </a:r>
            <a:r>
              <a:rPr lang="en-US" altLang="zh-CN" dirty="0" smtClean="0"/>
              <a:t>query</a:t>
            </a:r>
            <a:r>
              <a:rPr lang="zh-CN" altLang="zh-CN" dirty="0" smtClean="0"/>
              <a:t>将被进行线下缓存。</a:t>
            </a:r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long tail query ad</a:t>
            </a:r>
            <a:r>
              <a:rPr lang="zh-CN" altLang="zh-CN" dirty="0" smtClean="0"/>
              <a:t>的相关性计算包含：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a.word</a:t>
            </a:r>
            <a:r>
              <a:rPr lang="en-US" altLang="zh-CN" dirty="0" smtClean="0"/>
              <a:t> match count</a:t>
            </a:r>
            <a:endParaRPr lang="zh-CN" altLang="zh-CN" dirty="0" smtClean="0"/>
          </a:p>
          <a:p>
            <a:r>
              <a:rPr lang="en-US" altLang="zh-CN" dirty="0" smtClean="0"/>
              <a:t>	b.bm25</a:t>
            </a:r>
            <a:endParaRPr lang="zh-CN" altLang="zh-CN" dirty="0" smtClean="0"/>
          </a:p>
          <a:p>
            <a:r>
              <a:rPr lang="en-US" altLang="zh-CN" dirty="0" smtClean="0"/>
              <a:t>	c.</a:t>
            </a:r>
            <a:r>
              <a:rPr lang="zh-CN" altLang="zh-CN" dirty="0" smtClean="0"/>
              <a:t>品牌，产品词加权</a:t>
            </a:r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、由于</a:t>
            </a:r>
            <a:r>
              <a:rPr lang="en-US" altLang="zh-CN" dirty="0" smtClean="0"/>
              <a:t>query</a:t>
            </a:r>
            <a:r>
              <a:rPr lang="zh-CN" altLang="zh-CN" dirty="0" smtClean="0"/>
              <a:t>和所有宝贝计算相关性的数据量太大，这里为了减少计算量并保证准确率，会对</a:t>
            </a:r>
            <a:r>
              <a:rPr lang="en-US" altLang="zh-CN" dirty="0" smtClean="0"/>
              <a:t>query</a:t>
            </a:r>
            <a:r>
              <a:rPr lang="zh-CN" altLang="zh-CN" dirty="0" smtClean="0"/>
              <a:t>和广告都进行</a:t>
            </a:r>
            <a:r>
              <a:rPr lang="en-US" altLang="zh-CN" dirty="0" smtClean="0"/>
              <a:t>n</a:t>
            </a:r>
            <a:r>
              <a:rPr lang="zh-CN" altLang="zh-CN" dirty="0" smtClean="0"/>
              <a:t>元组的表示，对一个类目下，都包含同样</a:t>
            </a:r>
            <a:r>
              <a:rPr lang="en-US" altLang="zh-CN" dirty="0" smtClean="0"/>
              <a:t>n</a:t>
            </a:r>
            <a:r>
              <a:rPr lang="zh-CN" altLang="zh-CN" dirty="0" smtClean="0"/>
              <a:t>元组的</a:t>
            </a:r>
            <a:r>
              <a:rPr lang="en-US" altLang="zh-CN" dirty="0" smtClean="0"/>
              <a:t>query ad</a:t>
            </a:r>
            <a:r>
              <a:rPr lang="zh-CN" altLang="zh-CN" dirty="0" smtClean="0"/>
              <a:t>才会进行相似度计算。</a:t>
            </a:r>
            <a:endParaRPr lang="zh-CN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23427d8a725826adad8c81745327cd03b527b30"/>
</p:tagLst>
</file>

<file path=ppt/theme/theme1.xml><?xml version="1.0" encoding="utf-8"?>
<a:theme xmlns:a="http://schemas.openxmlformats.org/drawingml/2006/main" name="增值系列课程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mbria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9147</TotalTime>
  <Words>463</Words>
  <Application>Microsoft Office PowerPoint</Application>
  <PresentationFormat>全屏显示(4:3)</PresentationFormat>
  <Paragraphs>125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增值系列课程模板</vt:lpstr>
      <vt:lpstr>淘客相关性优化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jiaruo</dc:creator>
  <cp:lastModifiedBy>ali</cp:lastModifiedBy>
  <cp:revision>1424</cp:revision>
  <dcterms:created xsi:type="dcterms:W3CDTF">2010-10-25T06:47:32Z</dcterms:created>
  <dcterms:modified xsi:type="dcterms:W3CDTF">2013-07-09T06:47:04Z</dcterms:modified>
</cp:coreProperties>
</file>