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4" r:id="rId9"/>
    <p:sldId id="268" r:id="rId10"/>
    <p:sldId id="269" r:id="rId11"/>
    <p:sldId id="263" r:id="rId12"/>
    <p:sldId id="266" r:id="rId13"/>
    <p:sldId id="25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635E1-3FF4-4C2F-9A4A-94EE60D6FE25}" type="datetimeFigureOut">
              <a:rPr lang="zh-CN" altLang="en-US" smtClean="0"/>
              <a:pPr/>
              <a:t>2013/7/9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A196D-113C-498D-8DED-C4746B1F66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t.cn/zQA7XVA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gn.me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1918215711/zoriiqbaO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t.cn/zQAhmaR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2708920"/>
            <a:ext cx="5544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CascaDB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TokuDB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性能与适用场景分享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24328" y="383143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一工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7"/>
          <p:cNvSpPr txBox="1">
            <a:spLocks/>
          </p:cNvSpPr>
          <p:nvPr/>
        </p:nvSpPr>
        <p:spPr>
          <a:xfrm>
            <a:off x="428596" y="1285860"/>
            <a:ext cx="8286808" cy="84615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SSD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如何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?</a:t>
            </a:r>
            <a:endParaRPr kumimoji="0" lang="e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596" y="2190833"/>
            <a:ext cx="82153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19100">
              <a:buClr>
                <a:schemeClr val="dk1"/>
              </a:buClr>
              <a:buSzPct val="166666"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endParaRPr lang="en" altLang="zh-CN" sz="3200" dirty="0"/>
          </a:p>
        </p:txBody>
      </p:sp>
      <p:sp>
        <p:nvSpPr>
          <p:cNvPr id="10" name="矩形 9"/>
          <p:cNvSpPr/>
          <p:nvPr/>
        </p:nvSpPr>
        <p:spPr>
          <a:xfrm>
            <a:off x="1857356" y="5786454"/>
            <a:ext cx="62865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19100">
              <a:buClr>
                <a:schemeClr val="dk1"/>
              </a:buClr>
              <a:buSzPct val="166666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B-tree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块小，不好压缩，写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ops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高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Buffer-tree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大，压缩性能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好，写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ops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低，对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SSD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友好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更多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http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://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t.cn/zQA7XVA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(via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tokutek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flash-wearlif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97070" y="2223431"/>
            <a:ext cx="4818136" cy="3277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7"/>
          <p:cNvSpPr txBox="1">
            <a:spLocks/>
          </p:cNvSpPr>
          <p:nvPr/>
        </p:nvSpPr>
        <p:spPr>
          <a:xfrm>
            <a:off x="428596" y="2571745"/>
            <a:ext cx="8286808" cy="378621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hape 47"/>
          <p:cNvSpPr txBox="1">
            <a:spLocks/>
          </p:cNvSpPr>
          <p:nvPr/>
        </p:nvSpPr>
        <p:spPr>
          <a:xfrm>
            <a:off x="428596" y="1285860"/>
            <a:ext cx="8286808" cy="84615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Buffer</a:t>
            </a:r>
            <a:r>
              <a:rPr lang="en-US" sz="36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-tree</a:t>
            </a:r>
            <a:r>
              <a:rPr lang="zh-CN" altLang="en-US" sz="36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索引</a:t>
            </a:r>
            <a:endParaRPr kumimoji="0" lang="e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596" y="2190833"/>
            <a:ext cx="82153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19100">
              <a:buClr>
                <a:schemeClr val="dk1"/>
              </a:buClr>
              <a:buSzPct val="166666"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endParaRPr lang="en" altLang="zh-CN" sz="3200" dirty="0"/>
          </a:p>
        </p:txBody>
      </p:sp>
      <p:sp>
        <p:nvSpPr>
          <p:cNvPr id="6" name="矩形 5"/>
          <p:cNvSpPr/>
          <p:nvPr/>
        </p:nvSpPr>
        <p:spPr>
          <a:xfrm>
            <a:off x="616199" y="2357430"/>
            <a:ext cx="8458278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19100">
              <a:buClr>
                <a:schemeClr val="dk1"/>
              </a:buClr>
              <a:buSzPct val="166666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索引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	- Insert/Delete/Update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均可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lazy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操作，延迟小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Column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Hot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式增删改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多版本，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无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undo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log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recovery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快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节点块大，适合压缩，写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盘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少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，也适合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SSD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读优化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457200" indent="-419100">
              <a:buClr>
                <a:schemeClr val="dk1"/>
              </a:buClr>
              <a:buSzPct val="166666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	- buffer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又细分成多个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block</a:t>
            </a:r>
          </a:p>
          <a:p>
            <a:pPr marL="457200" indent="-419100">
              <a:buClr>
                <a:schemeClr val="dk1"/>
              </a:buClr>
              <a:buSzPct val="166666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bloom filter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，读可只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load pivots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数据。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7"/>
          <p:cNvSpPr txBox="1">
            <a:spLocks/>
          </p:cNvSpPr>
          <p:nvPr/>
        </p:nvSpPr>
        <p:spPr>
          <a:xfrm>
            <a:off x="428596" y="1285860"/>
            <a:ext cx="8286808" cy="84615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不适用场景</a:t>
            </a:r>
            <a:endParaRPr kumimoji="0" lang="e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596" y="2190833"/>
            <a:ext cx="821537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select count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操作，需做表扫描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affected rows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操作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有得有失，不同场景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7"/>
          <p:cNvSpPr txBox="1">
            <a:spLocks/>
          </p:cNvSpPr>
          <p:nvPr/>
        </p:nvSpPr>
        <p:spPr>
          <a:xfrm>
            <a:off x="428596" y="1285860"/>
            <a:ext cx="8286808" cy="84615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讨论</a:t>
            </a:r>
            <a:endParaRPr kumimoji="0" lang="e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85244" y="2928934"/>
            <a:ext cx="1544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19100">
              <a:buClr>
                <a:schemeClr val="dk1"/>
              </a:buClr>
              <a:buSzPct val="166666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Thanks!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7"/>
          <p:cNvSpPr txBox="1">
            <a:spLocks/>
          </p:cNvSpPr>
          <p:nvPr/>
        </p:nvSpPr>
        <p:spPr>
          <a:xfrm>
            <a:off x="428596" y="2571745"/>
            <a:ext cx="8286808" cy="378621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7" name="Shape 47"/>
          <p:cNvSpPr txBox="1">
            <a:spLocks/>
          </p:cNvSpPr>
          <p:nvPr/>
        </p:nvSpPr>
        <p:spPr>
          <a:xfrm>
            <a:off x="428596" y="1285860"/>
            <a:ext cx="8286808" cy="84615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个人简介</a:t>
            </a:r>
            <a:endParaRPr kumimoji="0" lang="e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28596" y="2786059"/>
            <a:ext cx="82153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开源爱好者，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http://logN.me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目前在淘宝核心系统数据库组从事存储引擎研发工作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endParaRPr lang="e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7"/>
          <p:cNvSpPr txBox="1">
            <a:spLocks/>
          </p:cNvSpPr>
          <p:nvPr/>
        </p:nvSpPr>
        <p:spPr>
          <a:xfrm>
            <a:off x="428596" y="2571745"/>
            <a:ext cx="8286808" cy="378621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hape 47"/>
          <p:cNvSpPr txBox="1">
            <a:spLocks/>
          </p:cNvSpPr>
          <p:nvPr/>
        </p:nvSpPr>
        <p:spPr>
          <a:xfrm>
            <a:off x="428596" y="1285860"/>
            <a:ext cx="8286808" cy="84615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大纲</a:t>
            </a:r>
            <a:endParaRPr kumimoji="0" lang="e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596" y="2190833"/>
            <a:ext cx="821537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B-tree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索引缺点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Buffer-tree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索引结构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性能及适用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endParaRPr lang="en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7"/>
          <p:cNvSpPr txBox="1">
            <a:spLocks/>
          </p:cNvSpPr>
          <p:nvPr/>
        </p:nvSpPr>
        <p:spPr>
          <a:xfrm>
            <a:off x="428596" y="2571745"/>
            <a:ext cx="8286808" cy="378621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hape 47"/>
          <p:cNvSpPr txBox="1">
            <a:spLocks/>
          </p:cNvSpPr>
          <p:nvPr/>
        </p:nvSpPr>
        <p:spPr>
          <a:xfrm>
            <a:off x="428596" y="1285860"/>
            <a:ext cx="8286808" cy="84615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随机读</a:t>
            </a:r>
            <a:endParaRPr kumimoji="0" lang="e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596" y="2190833"/>
            <a:ext cx="82153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19100">
              <a:buClr>
                <a:schemeClr val="dk1"/>
              </a:buClr>
              <a:buSzPct val="166666"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endParaRPr lang="en" altLang="zh-CN" sz="3200" dirty="0"/>
          </a:p>
        </p:txBody>
      </p:sp>
      <p:pic>
        <p:nvPicPr>
          <p:cNvPr id="5" name="图片 4" descr="dis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8812" y="2357430"/>
            <a:ext cx="5286375" cy="28289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05962" y="5559998"/>
            <a:ext cx="6923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19100">
              <a:buClr>
                <a:schemeClr val="dk1"/>
              </a:buClr>
              <a:buSzPct val="166666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随机读总时间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寻道时间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读取数据时间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7"/>
          <p:cNvSpPr txBox="1">
            <a:spLocks/>
          </p:cNvSpPr>
          <p:nvPr/>
        </p:nvSpPr>
        <p:spPr>
          <a:xfrm>
            <a:off x="428596" y="2571745"/>
            <a:ext cx="8286808" cy="378621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hape 47"/>
          <p:cNvSpPr txBox="1">
            <a:spLocks/>
          </p:cNvSpPr>
          <p:nvPr/>
        </p:nvSpPr>
        <p:spPr>
          <a:xfrm>
            <a:off x="428596" y="1285860"/>
            <a:ext cx="8286808" cy="84615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B-tree</a:t>
            </a:r>
            <a:endParaRPr kumimoji="0" lang="e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596" y="2190833"/>
            <a:ext cx="82153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19100">
              <a:buClr>
                <a:schemeClr val="dk1"/>
              </a:buClr>
              <a:buSzPct val="166666"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endParaRPr lang="en" altLang="zh-CN" sz="3200" dirty="0"/>
          </a:p>
        </p:txBody>
      </p:sp>
      <p:pic>
        <p:nvPicPr>
          <p:cNvPr id="5" name="图片 4" descr="btre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2285992"/>
            <a:ext cx="8877300" cy="24955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28662" y="4929198"/>
            <a:ext cx="740459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19100">
              <a:buClr>
                <a:schemeClr val="dk1"/>
              </a:buClr>
              <a:buSzPct val="166666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B = 16KB</a:t>
            </a:r>
          </a:p>
          <a:p>
            <a:pPr marL="457200" lvl="0" indent="-419100">
              <a:buClr>
                <a:schemeClr val="dk1"/>
              </a:buClr>
              <a:buSzPct val="166666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50GB / 16KB ~ 300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百万个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，太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了！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缺点：不适合随机读写，大部分是寻道时间！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7"/>
          <p:cNvSpPr txBox="1">
            <a:spLocks/>
          </p:cNvSpPr>
          <p:nvPr/>
        </p:nvSpPr>
        <p:spPr>
          <a:xfrm>
            <a:off x="428596" y="2571745"/>
            <a:ext cx="8286808" cy="378621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hape 47"/>
          <p:cNvSpPr txBox="1">
            <a:spLocks/>
          </p:cNvSpPr>
          <p:nvPr/>
        </p:nvSpPr>
        <p:spPr>
          <a:xfrm>
            <a:off x="428596" y="1285860"/>
            <a:ext cx="8286808" cy="84615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Buffer</a:t>
            </a:r>
            <a:r>
              <a:rPr lang="en-US" sz="36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-tree</a:t>
            </a:r>
            <a:endParaRPr kumimoji="0" lang="e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596" y="2190833"/>
            <a:ext cx="82153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19100">
              <a:buClr>
                <a:schemeClr val="dk1"/>
              </a:buClr>
              <a:buSzPct val="166666"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endParaRPr lang="en" altLang="zh-CN" sz="3200" dirty="0"/>
          </a:p>
        </p:txBody>
      </p:sp>
      <p:sp>
        <p:nvSpPr>
          <p:cNvPr id="6" name="矩形 5"/>
          <p:cNvSpPr/>
          <p:nvPr/>
        </p:nvSpPr>
        <p:spPr>
          <a:xfrm>
            <a:off x="1127236" y="4975223"/>
            <a:ext cx="653576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19100">
              <a:buClr>
                <a:schemeClr val="dk1"/>
              </a:buClr>
              <a:buSzPct val="166666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B = 4MB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块大，整块压缩，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~1MB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457200" lvl="0" indent="-419100">
              <a:buClr>
                <a:schemeClr val="dk1"/>
              </a:buClr>
              <a:buSzPct val="166666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50GB / 4MB ~ 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万个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少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buffertre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2386012"/>
            <a:ext cx="9010650" cy="2085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7"/>
          <p:cNvSpPr txBox="1">
            <a:spLocks/>
          </p:cNvSpPr>
          <p:nvPr/>
        </p:nvSpPr>
        <p:spPr>
          <a:xfrm>
            <a:off x="428596" y="2571745"/>
            <a:ext cx="8286808" cy="378621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3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hape 47"/>
          <p:cNvSpPr txBox="1">
            <a:spLocks/>
          </p:cNvSpPr>
          <p:nvPr/>
        </p:nvSpPr>
        <p:spPr>
          <a:xfrm>
            <a:off x="428596" y="1285860"/>
            <a:ext cx="8286808" cy="84615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Buffer</a:t>
            </a:r>
            <a:r>
              <a:rPr lang="en-US" sz="36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-tree VS LSM-tree</a:t>
            </a:r>
            <a:endParaRPr kumimoji="0" lang="e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596" y="2190833"/>
            <a:ext cx="82153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19100">
              <a:buClr>
                <a:schemeClr val="dk1"/>
              </a:buClr>
              <a:buSzPct val="166666"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endParaRPr lang="en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214282" y="2428868"/>
            <a:ext cx="8862363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19100">
              <a:buClr>
                <a:schemeClr val="dk1"/>
              </a:buClr>
              <a:buSzPct val="166666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Buffer-tree(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CascaDB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TokuDB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457200" lvl="0" indent="-419100">
              <a:buClr>
                <a:schemeClr val="dk1"/>
              </a:buClr>
              <a:buSzPct val="166666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sz="2800" b="1" dirty="0" smtClean="0"/>
              <a:t>Compactions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的时候，数据流动性：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root-to-leaf</a:t>
            </a:r>
          </a:p>
          <a:p>
            <a:pPr marL="457200" lvl="0" indent="-419100">
              <a:buClr>
                <a:schemeClr val="dk1"/>
              </a:buClr>
              <a:buSzPct val="166666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父节点的数据要到自己的子节点去，范围可控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LSM-tree(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LevelDB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457200" lvl="0" indent="-419100">
              <a:buClr>
                <a:schemeClr val="dk1"/>
              </a:buClr>
              <a:buSzPct val="166666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sz="2800" b="1" dirty="0" smtClean="0"/>
              <a:t>Compactions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的时候，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Level-N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的数据可能要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merge</a:t>
            </a:r>
          </a:p>
          <a:p>
            <a:pPr marL="457200" lvl="0" indent="-419100">
              <a:buClr>
                <a:schemeClr val="dk1"/>
              </a:buClr>
              <a:buSzPct val="166666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	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Level-(N+1)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的多个“节点”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范围不好控制，可能会浪费磁盘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IO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7"/>
          <p:cNvSpPr txBox="1">
            <a:spLocks/>
          </p:cNvSpPr>
          <p:nvPr/>
        </p:nvSpPr>
        <p:spPr>
          <a:xfrm>
            <a:off x="428596" y="1285860"/>
            <a:ext cx="8286808" cy="84615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10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亿随机写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(</a:t>
            </a:r>
            <a:r>
              <a:rPr lang="en-US" altLang="zh-CN" sz="3600" b="1" dirty="0" err="1" smtClean="0">
                <a:latin typeface="微软雅黑" pitchFamily="34" charset="-122"/>
                <a:ea typeface="微软雅黑" pitchFamily="34" charset="-122"/>
                <a:cs typeface="+mj-cs"/>
              </a:rPr>
              <a:t>CascaDB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en-US" altLang="zh-CN" sz="3600" b="1" dirty="0" err="1" smtClean="0">
                <a:latin typeface="微软雅黑" pitchFamily="34" charset="-122"/>
                <a:ea typeface="微软雅黑" pitchFamily="34" charset="-122"/>
                <a:cs typeface="+mj-cs"/>
              </a:rPr>
              <a:t>vs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en-US" altLang="zh-CN" sz="3600" b="1" dirty="0" err="1" smtClean="0">
                <a:latin typeface="微软雅黑" pitchFamily="34" charset="-122"/>
                <a:ea typeface="微软雅黑" pitchFamily="34" charset="-122"/>
                <a:cs typeface="+mj-cs"/>
              </a:rPr>
              <a:t>LevelDB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)</a:t>
            </a:r>
            <a:r>
              <a:rPr lang="en-US" sz="36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endParaRPr kumimoji="0" lang="e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596" y="2190833"/>
            <a:ext cx="82153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19100">
              <a:buClr>
                <a:schemeClr val="dk1"/>
              </a:buClr>
              <a:buSzPct val="166666"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endParaRPr lang="en" altLang="zh-CN" sz="3200" dirty="0"/>
          </a:p>
        </p:txBody>
      </p:sp>
      <p:pic>
        <p:nvPicPr>
          <p:cNvPr id="8" name="图片 7" descr="c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403" y="2071678"/>
            <a:ext cx="7858125" cy="364333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71472" y="5925941"/>
            <a:ext cx="80010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19100">
              <a:buClr>
                <a:schemeClr val="dk1"/>
              </a:buClr>
              <a:buSzPct val="166666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单线程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缓存，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亿条数据随机写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详情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3"/>
              </a:rPr>
              <a:t>http://weibo.com/1918215711/zoriiqbaO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(@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鸣嵩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7"/>
          <p:cNvSpPr txBox="1">
            <a:spLocks/>
          </p:cNvSpPr>
          <p:nvPr/>
        </p:nvSpPr>
        <p:spPr>
          <a:xfrm>
            <a:off x="428596" y="1285860"/>
            <a:ext cx="8286808" cy="84615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10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亿随机写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(</a:t>
            </a:r>
            <a:r>
              <a:rPr lang="en-US" altLang="zh-CN" sz="3600" b="1" dirty="0" err="1" smtClean="0">
                <a:latin typeface="微软雅黑" pitchFamily="34" charset="-122"/>
                <a:ea typeface="微软雅黑" pitchFamily="34" charset="-122"/>
                <a:cs typeface="+mj-cs"/>
              </a:rPr>
              <a:t>TokuDB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en-US" altLang="zh-CN" sz="3600" b="1" dirty="0" err="1" smtClean="0">
                <a:latin typeface="微软雅黑" pitchFamily="34" charset="-122"/>
                <a:ea typeface="微软雅黑" pitchFamily="34" charset="-122"/>
                <a:cs typeface="+mj-cs"/>
              </a:rPr>
              <a:t>vs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en-US" altLang="zh-CN" sz="3600" b="1" dirty="0" err="1" smtClean="0">
                <a:latin typeface="微软雅黑" pitchFamily="34" charset="-122"/>
                <a:ea typeface="微软雅黑" pitchFamily="34" charset="-122"/>
                <a:cs typeface="+mj-cs"/>
              </a:rPr>
              <a:t>InnoDB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)</a:t>
            </a:r>
            <a:r>
              <a:rPr lang="en-US" sz="3600" b="1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endParaRPr kumimoji="0" lang="e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596" y="2190833"/>
            <a:ext cx="82153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19100">
              <a:buClr>
                <a:schemeClr val="dk1"/>
              </a:buClr>
              <a:buSzPct val="166666"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endParaRPr lang="en" altLang="zh-CN" sz="3200" dirty="0"/>
          </a:p>
        </p:txBody>
      </p:sp>
      <p:sp>
        <p:nvSpPr>
          <p:cNvPr id="10" name="矩形 9"/>
          <p:cNvSpPr/>
          <p:nvPr/>
        </p:nvSpPr>
        <p:spPr>
          <a:xfrm>
            <a:off x="1928794" y="6315038"/>
            <a:ext cx="60722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19100">
              <a:buClr>
                <a:schemeClr val="dk1"/>
              </a:buClr>
              <a:buSzPct val="166666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更多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http://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t.cn/zQAhmaR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via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tokutek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iiben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3042" y="2143116"/>
            <a:ext cx="6719656" cy="4071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222</Words>
  <Application>Microsoft Office PowerPoint</Application>
  <PresentationFormat>全屏显示(4:3)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yanfei.zyf</cp:lastModifiedBy>
  <cp:revision>141</cp:revision>
  <dcterms:created xsi:type="dcterms:W3CDTF">2013-06-14T07:26:38Z</dcterms:created>
  <dcterms:modified xsi:type="dcterms:W3CDTF">2013-07-09T07:17:20Z</dcterms:modified>
</cp:coreProperties>
</file>