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1" r:id="rId5"/>
    <p:sldId id="278" r:id="rId6"/>
    <p:sldId id="261" r:id="rId7"/>
    <p:sldId id="279" r:id="rId8"/>
    <p:sldId id="277"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94879" autoAdjust="0"/>
  </p:normalViewPr>
  <p:slideViewPr>
    <p:cSldViewPr snapToGrid="0">
      <p:cViewPr varScale="1">
        <p:scale>
          <a:sx n="117" d="100"/>
          <a:sy n="117" d="100"/>
        </p:scale>
        <p:origin x="120" y="25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social media landscape faces significant challenges. Platforms are oversaturated with content, making it difficult to discover what truly matters. Algorithmic filters create echo chambers, </a:t>
            </a:r>
            <a:r>
              <a:rPr lang="en-GB" dirty="0" err="1"/>
              <a:t>fueling</a:t>
            </a:r>
            <a:r>
              <a:rPr lang="en-GB" dirty="0"/>
              <a:t> social polarization and hindering genuine discourse. Privacy concerns are at an all-time high, with user data being collected and monetized without proper transparency. Many platforms prioritize metrics that incentivize superficial engagement over fostering meaningful connections. </a:t>
            </a:r>
            <a:r>
              <a:rPr lang="en-GB" dirty="0" err="1"/>
              <a:t>SocialConnect</a:t>
            </a:r>
            <a:r>
              <a:rPr lang="en-GB" dirty="0"/>
              <a:t> aims to address these issues by creating a more user-centric, secure, and impactful social experience.</a:t>
            </a:r>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SocialConnect</a:t>
            </a:r>
            <a:r>
              <a:rPr lang="en-GB" dirty="0"/>
              <a:t> is a social media platform built with you, the user, in mind. We prioritize fostering genuine connections and authentic interactions that go beyond fleeting likes and shares. Our intelligent algorithms connect users based on shared interests, values, and aspirations, fostering a sense of community and purpose. </a:t>
            </a:r>
            <a:r>
              <a:rPr lang="en-GB" dirty="0" err="1"/>
              <a:t>SocialConnect</a:t>
            </a:r>
            <a:r>
              <a:rPr lang="en-GB" dirty="0"/>
              <a:t> empowers users with granular privacy controls and an unwavering commitment to data security. We believe that accessibility is paramount, so we're committed to creating a platform that's inclusive and welcoming to everyone.</a:t>
            </a:r>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SocialConnect</a:t>
            </a:r>
            <a:r>
              <a:rPr lang="en-GB" dirty="0"/>
              <a:t> offers a range of features designed to enhance your social experience. Our intelligent matching algorithm goes beyond superficial connections, fostering meaningful interactions with like-minded individuals. Our dynamic content discovery engine curates your feed based on your engagement history, ensuring you see the most relevant and engaging content. </a:t>
            </a:r>
            <a:r>
              <a:rPr lang="en-GB" dirty="0" err="1"/>
              <a:t>SocialConnect</a:t>
            </a:r>
            <a:r>
              <a:rPr lang="en-GB" dirty="0"/>
              <a:t> empowers you to build and join communities that align with your interests, fostering a sense of belonging and collaboration. Real-time communication tools and advanced search functionalities further enhance your ability to connect and engage with others on the platform.</a:t>
            </a:r>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SocialConnect</a:t>
            </a:r>
            <a:r>
              <a:rPr lang="en-GB" dirty="0"/>
              <a:t> is not just a platform; it's an ongoing project driven by a passion for creating a better social media experience. We're committed to continuous improvement, actively listening to user feedback, and incorporating the latest technologies to shape the future of the platform. We envision </a:t>
            </a:r>
            <a:r>
              <a:rPr lang="en-GB" dirty="0" err="1"/>
              <a:t>SocialConnect</a:t>
            </a:r>
            <a:r>
              <a:rPr lang="en-GB" dirty="0"/>
              <a:t> as a space where people come together to learn, grow, and support one another. At its core, we believe </a:t>
            </a:r>
            <a:r>
              <a:rPr lang="en-GB" dirty="0" err="1"/>
              <a:t>SocialConnect</a:t>
            </a:r>
            <a:r>
              <a:rPr lang="en-GB" dirty="0"/>
              <a:t> can be a force for positive change in the world.</a:t>
            </a:r>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your time. We invite you to become a part of the </a:t>
            </a:r>
            <a:r>
              <a:rPr lang="en-GB" dirty="0" err="1"/>
              <a:t>SocialConnect</a:t>
            </a:r>
            <a:r>
              <a:rPr lang="en-GB" dirty="0"/>
              <a:t> community and experience a social media platform that truly puts you first. We're excited about the potential of </a:t>
            </a:r>
            <a:r>
              <a:rPr lang="en-GB" dirty="0" err="1"/>
              <a:t>SocialConnect</a:t>
            </a:r>
            <a:r>
              <a:rPr lang="en-GB" dirty="0"/>
              <a:t> to reshape how we connect, interact, and build communities online. Please share your feedback and questions, and stay tuned for updates on our progress. Let's build a better social future together.</a:t>
            </a:r>
            <a:endParaRPr lang="en-PK"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31909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5/6/2024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361700&amp;picture=people-network" TargetMode="External"/><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techboomers.com/types-of-digital-literacy-that-improves-liv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pixabay.com/en/connect-connection-cooperation-277761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creativecommons.org/licenses/by-sa/3.0/" TargetMode="External"/><Relationship Id="rId4" Type="http://schemas.openxmlformats.org/officeDocument/2006/relationships/hyperlink" Target="https://www.picpedia.org/highway-signs/s/social-media.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pixabay.com/ko/%EC%82%AC%ED%9A%8C-%EC%B1%85%EC%9E%84-%EC%8B%A4%EB%A3%A8%EC%97%A3-%EA%B0%9C%EC%9D%B8-%EC%BB%A4%EB%AE%A4%EB%8B%88%ED%8B%B0-%EA%B8%B0%EA%B4%80-%EA%B4%80%ED%95%A0-%EC%A0%84%EC%9B%90-%EB%8A%A5%EB%A0%A5-2002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965" r="4718" b="-1"/>
          <a:stretch/>
        </p:blipFill>
        <p:spPr>
          <a:xfrm flipH="1">
            <a:off x="6096000" y="-44450"/>
            <a:ext cx="6080760" cy="6902450"/>
          </a:xfrm>
          <a:noFill/>
        </p:spPr>
      </p:pic>
      <p:sp>
        <p:nvSpPr>
          <p:cNvPr id="11" name="Subtitle 3">
            <a:extLst>
              <a:ext uri="{FF2B5EF4-FFF2-40B4-BE49-F238E27FC236}">
                <a16:creationId xmlns:a16="http://schemas.microsoft.com/office/drawing/2014/main" id="{7BE8F2E7-892D-D7BC-C514-E572BED8BE63}"/>
              </a:ext>
            </a:extLst>
          </p:cNvPr>
          <p:cNvSpPr>
            <a:spLocks noGrp="1"/>
          </p:cNvSpPr>
          <p:nvPr>
            <p:ph type="subTitle" idx="1"/>
          </p:nvPr>
        </p:nvSpPr>
        <p:spPr>
          <a:xfrm>
            <a:off x="1117600" y="4145280"/>
            <a:ext cx="5066250" cy="690880"/>
          </a:xfrm>
        </p:spPr>
        <p:txBody>
          <a:bodyPr/>
          <a:lstStyle/>
          <a:p>
            <a:r>
              <a:rPr lang="en-US" cap="none" dirty="0" err="1"/>
              <a:t>SocialConnect</a:t>
            </a:r>
            <a:endParaRPr lang="en-US" cap="none" dirty="0"/>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Placeholder 90">
            <a:extLst>
              <a:ext uri="{FF2B5EF4-FFF2-40B4-BE49-F238E27FC236}">
                <a16:creationId xmlns:a16="http://schemas.microsoft.com/office/drawing/2014/main" id="{BC622EA4-CCB7-907A-0126-D0A68A5DC780}"/>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6721" r="23726" b="1"/>
          <a:stretch/>
        </p:blipFill>
        <p:spPr>
          <a:xfrm flipH="1">
            <a:off x="6086167" y="-22225"/>
            <a:ext cx="6080760" cy="6902450"/>
          </a:xfrm>
          <a:noFill/>
        </p:spPr>
      </p:pic>
      <p:sp>
        <p:nvSpPr>
          <p:cNvPr id="15" name="Subtitle 14">
            <a:extLst>
              <a:ext uri="{FF2B5EF4-FFF2-40B4-BE49-F238E27FC236}">
                <a16:creationId xmlns:a16="http://schemas.microsoft.com/office/drawing/2014/main" id="{9C373000-EEA1-D16F-189A-338FFDA2E708}"/>
              </a:ext>
            </a:extLst>
          </p:cNvPr>
          <p:cNvSpPr>
            <a:spLocks noGrp="1"/>
          </p:cNvSpPr>
          <p:nvPr>
            <p:ph type="subTitle" idx="1"/>
          </p:nvPr>
        </p:nvSpPr>
        <p:spPr>
          <a:xfrm>
            <a:off x="1117600" y="4145280"/>
            <a:ext cx="5066250" cy="690880"/>
          </a:xfrm>
        </p:spPr>
        <p:txBody>
          <a:bodyPr anchor="ctr">
            <a:normAutofit/>
          </a:bodyPr>
          <a:lstStyle/>
          <a:p>
            <a:r>
              <a:rPr lang="en-US" dirty="0"/>
              <a:t>The Current Landscape</a:t>
            </a:r>
          </a:p>
        </p:txBody>
      </p:sp>
      <p:sp>
        <p:nvSpPr>
          <p:cNvPr id="3" name="TextBox 2">
            <a:extLst>
              <a:ext uri="{FF2B5EF4-FFF2-40B4-BE49-F238E27FC236}">
                <a16:creationId xmlns:a16="http://schemas.microsoft.com/office/drawing/2014/main" id="{424C2924-173B-47D5-969D-6CA4F4AD921A}"/>
              </a:ext>
            </a:extLst>
          </p:cNvPr>
          <p:cNvSpPr txBox="1"/>
          <p:nvPr/>
        </p:nvSpPr>
        <p:spPr>
          <a:xfrm>
            <a:off x="9847061" y="6680170"/>
            <a:ext cx="2319866" cy="200055"/>
          </a:xfrm>
          <a:prstGeom prst="rect">
            <a:avLst/>
          </a:prstGeom>
          <a:solidFill>
            <a:srgbClr val="000000"/>
          </a:solidFill>
        </p:spPr>
        <p:txBody>
          <a:bodyPr wrap="none" rtlCol="0">
            <a:spAutoFit/>
          </a:bodyPr>
          <a:lstStyle/>
          <a:p>
            <a:pPr algn="r">
              <a:spcAft>
                <a:spcPts val="600"/>
              </a:spcAft>
            </a:pPr>
            <a:r>
              <a:rPr lang="en-PK" sz="700">
                <a:solidFill>
                  <a:srgbClr val="FFFFFF"/>
                </a:solidFill>
                <a:hlinkClick r:id="rId4" tooltip="https://techboomers.com/types-of-digital-literacy-that-improves-lives">
                  <a:extLst>
                    <a:ext uri="{A12FA001-AC4F-418D-AE19-62706E023703}">
                      <ahyp:hlinkClr xmlns:ahyp="http://schemas.microsoft.com/office/drawing/2018/hyperlinkcolor" val="tx"/>
                    </a:ext>
                  </a:extLst>
                </a:hlinkClick>
              </a:rPr>
              <a:t>This Photo</a:t>
            </a:r>
            <a:r>
              <a:rPr lang="en-PK" sz="700">
                <a:solidFill>
                  <a:srgbClr val="FFFFFF"/>
                </a:solidFill>
              </a:rPr>
              <a:t> by Unknown Author is licensed under </a:t>
            </a:r>
            <a:r>
              <a:rPr lang="en-PK"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PK" sz="700">
              <a:solidFill>
                <a:srgbClr val="FFFFFF"/>
              </a:solidFill>
            </a:endParaRPr>
          </a:p>
        </p:txBody>
      </p:sp>
      <p:sp>
        <p:nvSpPr>
          <p:cNvPr id="4" name="Content Placeholder 2">
            <a:extLst>
              <a:ext uri="{FF2B5EF4-FFF2-40B4-BE49-F238E27FC236}">
                <a16:creationId xmlns:a16="http://schemas.microsoft.com/office/drawing/2014/main" id="{04EECABA-3758-7415-C132-140AC87CBD01}"/>
              </a:ext>
            </a:extLst>
          </p:cNvPr>
          <p:cNvSpPr txBox="1">
            <a:spLocks/>
          </p:cNvSpPr>
          <p:nvPr/>
        </p:nvSpPr>
        <p:spPr>
          <a:xfrm>
            <a:off x="980977" y="1778767"/>
            <a:ext cx="6241650" cy="3474720"/>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baseline="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cap="none" dirty="0">
                <a:solidFill>
                  <a:schemeClr val="tx1"/>
                </a:solidFill>
              </a:rPr>
              <a:t>Oversaturation and Inauthenticity</a:t>
            </a:r>
          </a:p>
          <a:p>
            <a:pPr marL="342900" indent="-342900" algn="l">
              <a:buFont typeface="Arial" panose="020B0604020202020204" pitchFamily="34" charset="0"/>
              <a:buChar char="•"/>
            </a:pPr>
            <a:r>
              <a:rPr lang="en-US" cap="none" dirty="0">
                <a:solidFill>
                  <a:schemeClr val="tx1"/>
                </a:solidFill>
              </a:rPr>
              <a:t>Echo Chambers and Polarization</a:t>
            </a:r>
          </a:p>
          <a:p>
            <a:pPr marL="342900" indent="-342900" algn="l">
              <a:buFont typeface="Arial" panose="020B0604020202020204" pitchFamily="34" charset="0"/>
              <a:buChar char="•"/>
            </a:pPr>
            <a:r>
              <a:rPr lang="en-US" cap="none" dirty="0">
                <a:solidFill>
                  <a:schemeClr val="tx1"/>
                </a:solidFill>
              </a:rPr>
              <a:t>Privacy Concerns</a:t>
            </a:r>
          </a:p>
          <a:p>
            <a:pPr marL="342900" indent="-342900" algn="l">
              <a:buFont typeface="Arial" panose="020B0604020202020204" pitchFamily="34" charset="0"/>
              <a:buChar char="•"/>
            </a:pPr>
            <a:r>
              <a:rPr lang="en-US" cap="none" dirty="0">
                <a:solidFill>
                  <a:schemeClr val="tx1"/>
                </a:solidFill>
              </a:rPr>
              <a:t>Superficial Engagement</a:t>
            </a:r>
          </a:p>
        </p:txBody>
      </p:sp>
    </p:spTree>
    <p:extLst>
      <p:ext uri="{BB962C8B-B14F-4D97-AF65-F5344CB8AC3E}">
        <p14:creationId xmlns:p14="http://schemas.microsoft.com/office/powerpoint/2010/main" val="393043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7">
            <a:extLst>
              <a:ext uri="{FF2B5EF4-FFF2-40B4-BE49-F238E27FC236}">
                <a16:creationId xmlns:a16="http://schemas.microsoft.com/office/drawing/2014/main" id="{59669B42-CC26-1A2A-1FE7-526E425D019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9159" r="29159"/>
          <a:stretch/>
        </p:blipFill>
        <p:spPr>
          <a:xfrm>
            <a:off x="0" y="0"/>
            <a:ext cx="4287838" cy="68580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242426" y="1286934"/>
            <a:ext cx="6241650" cy="3474720"/>
          </a:xfrm>
          <a:noFill/>
        </p:spPr>
        <p:txBody>
          <a:bodyPr vert="horz" lIns="91440" tIns="45720" rIns="91440" bIns="45720" rtlCol="0" anchor="t">
            <a:normAutofit lnSpcReduction="10000"/>
          </a:bodyPr>
          <a:lstStyle/>
          <a:p>
            <a:r>
              <a:rPr lang="en-US" dirty="0"/>
              <a:t>A user-centric platform prioritizing meaningful connections and authentic interactions</a:t>
            </a:r>
          </a:p>
          <a:p>
            <a:r>
              <a:rPr lang="en-US" dirty="0"/>
              <a:t>Intelligent algorithms that connect users based on shared interests, values, and goals</a:t>
            </a:r>
          </a:p>
          <a:p>
            <a:r>
              <a:rPr lang="en-US" dirty="0"/>
              <a:t>Robust community features fostering a sense of belonging and collaboration</a:t>
            </a:r>
          </a:p>
          <a:p>
            <a:r>
              <a:rPr lang="en-US" dirty="0"/>
              <a:t>Granular privacy controls empower users to manage their data visually.</a:t>
            </a:r>
          </a:p>
          <a:p>
            <a:r>
              <a:rPr lang="en-US" dirty="0"/>
              <a:t>Emphasis on accessibility, ensuring an inclusive and welcoming environment.</a:t>
            </a:r>
          </a:p>
        </p:txBody>
      </p:sp>
      <p:sp>
        <p:nvSpPr>
          <p:cNvPr id="12" name="Subtitle 14">
            <a:extLst>
              <a:ext uri="{FF2B5EF4-FFF2-40B4-BE49-F238E27FC236}">
                <a16:creationId xmlns:a16="http://schemas.microsoft.com/office/drawing/2014/main" id="{BF0E35B0-95B9-B89A-289B-B3DC6C868625}"/>
              </a:ext>
            </a:extLst>
          </p:cNvPr>
          <p:cNvSpPr txBox="1">
            <a:spLocks/>
          </p:cNvSpPr>
          <p:nvPr/>
        </p:nvSpPr>
        <p:spPr>
          <a:xfrm>
            <a:off x="5242426" y="6391656"/>
            <a:ext cx="4287838" cy="4663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2286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2286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2286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solidFill>
                  <a:schemeClr val="bg1"/>
                </a:solidFill>
              </a:rPr>
              <a:t>Introduction to </a:t>
            </a:r>
            <a:r>
              <a:rPr lang="en-US" sz="2800" dirty="0" err="1">
                <a:solidFill>
                  <a:schemeClr val="bg1"/>
                </a:solidFill>
              </a:rPr>
              <a:t>SocialConnect</a:t>
            </a:r>
            <a:endParaRPr lang="en-US" sz="2800" dirty="0">
              <a:solidFill>
                <a:schemeClr val="bg1"/>
              </a:solidFill>
            </a:endParaRP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sz="4000" b="1" cap="none" dirty="0"/>
              <a:t>Core Features And Functionalities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5212079" cy="4137189"/>
          </a:xfrm>
          <a:noFill/>
        </p:spPr>
        <p:txBody>
          <a:bodyPr>
            <a:normAutofit/>
          </a:bodyPr>
          <a:lstStyle/>
          <a:p>
            <a:pPr lvl="1"/>
            <a:r>
              <a:rPr lang="en-US" sz="2800" dirty="0"/>
              <a:t>Intelligent Matching</a:t>
            </a:r>
          </a:p>
          <a:p>
            <a:pPr lvl="1"/>
            <a:r>
              <a:rPr lang="en-US" sz="2800" dirty="0"/>
              <a:t>Dynamic Content Discover</a:t>
            </a:r>
          </a:p>
          <a:p>
            <a:pPr lvl="1"/>
            <a:r>
              <a:rPr lang="en-US" sz="2800" dirty="0"/>
              <a:t>Community Building</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quarter" idx="14"/>
          </p:nvPr>
        </p:nvSpPr>
        <p:spPr>
          <a:xfrm>
            <a:off x="6459795" y="2024780"/>
            <a:ext cx="4894006" cy="4137189"/>
          </a:xfrm>
          <a:noFill/>
        </p:spPr>
        <p:txBody>
          <a:bodyPr>
            <a:normAutofit/>
          </a:bodyPr>
          <a:lstStyle/>
          <a:p>
            <a:pPr lvl="1"/>
            <a:r>
              <a:rPr lang="en-US" sz="2800" dirty="0"/>
              <a:t>Real Time Communication</a:t>
            </a:r>
          </a:p>
          <a:p>
            <a:pPr lvl="1"/>
            <a:r>
              <a:rPr lang="en-US" sz="2800" dirty="0"/>
              <a:t>Advanced Search</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65760"/>
            <a:ext cx="10515600" cy="1325563"/>
          </a:xfrm>
        </p:spPr>
        <p:txBody>
          <a:bodyPr anchor="ctr">
            <a:normAutofit/>
          </a:bodyPr>
          <a:lstStyle/>
          <a:p>
            <a:r>
              <a:rPr lang="en-US" b="1" cap="none" spc="0" dirty="0"/>
              <a:t>The Future Of </a:t>
            </a:r>
            <a:r>
              <a:rPr lang="en-US" b="1" cap="none" spc="0" dirty="0" err="1"/>
              <a:t>SocialConnect</a:t>
            </a:r>
            <a:endParaRPr lang="en-US" b="1" cap="none" spc="0" dirty="0"/>
          </a:p>
        </p:txBody>
      </p:sp>
      <p:pic>
        <p:nvPicPr>
          <p:cNvPr id="15" name="Picture Placeholder 5">
            <a:extLst>
              <a:ext uri="{FF2B5EF4-FFF2-40B4-BE49-F238E27FC236}">
                <a16:creationId xmlns:a16="http://schemas.microsoft.com/office/drawing/2014/main" id="{BBD84AA8-495D-1210-1B06-DA73C5BCF36A}"/>
              </a:ext>
            </a:extLst>
          </p:cNvPr>
          <p:cNvPicPr>
            <a:picLocks noGrp="1" noChangeAspect="1"/>
          </p:cNvPicPr>
          <p:nvPr>
            <p:ph sz="quarter" idx="15"/>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7996" r="8994" b="3"/>
          <a:stretch/>
        </p:blipFill>
        <p:spPr>
          <a:xfrm>
            <a:off x="838200" y="1790329"/>
            <a:ext cx="5134335" cy="4113054"/>
          </a:xfrm>
          <a:noFill/>
        </p:spPr>
      </p:pic>
      <p:sp>
        <p:nvSpPr>
          <p:cNvPr id="3" name="Content Placeholder 2">
            <a:extLst>
              <a:ext uri="{FF2B5EF4-FFF2-40B4-BE49-F238E27FC236}">
                <a16:creationId xmlns:a16="http://schemas.microsoft.com/office/drawing/2014/main" id="{ECC8AA23-D8D0-93BE-5C5F-103A750B0D2F}"/>
              </a:ext>
            </a:extLst>
          </p:cNvPr>
          <p:cNvSpPr>
            <a:spLocks noGrp="1"/>
          </p:cNvSpPr>
          <p:nvPr>
            <p:ph sz="quarter" idx="16"/>
          </p:nvPr>
        </p:nvSpPr>
        <p:spPr>
          <a:xfrm>
            <a:off x="6219464" y="1790329"/>
            <a:ext cx="5134335" cy="4113054"/>
          </a:xfrm>
        </p:spPr>
        <p:txBody>
          <a:bodyPr vert="horz" lIns="91440" tIns="45720" rIns="91440" bIns="45720" rtlCol="0">
            <a:normAutofit/>
          </a:bodyPr>
          <a:lstStyle/>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PK" altLang="en-PK" b="0" i="0" u="none" strike="noStrike" cap="none" normalizeH="0" baseline="0">
                <a:ln>
                  <a:noFill/>
                </a:ln>
                <a:effectLst/>
              </a:rPr>
              <a:t>We are dedicated to continuous improvement, incorporating user feedback and innovative technologies. </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PK" altLang="en-PK" b="0" i="0" u="none" strike="noStrike" cap="none" normalizeH="0" baseline="0">
                <a:ln>
                  <a:noFill/>
                </a:ln>
                <a:effectLst/>
              </a:rPr>
              <a:t>Our vision is a social media platform that fosters positive social interactions, knowledge sharing, and community building. </a:t>
            </a:r>
            <a:endParaRPr kumimoji="0" lang="en-GB" altLang="en-PK" b="0" i="0" u="none" strike="noStrike" cap="none" normalizeH="0" baseline="0">
              <a:ln>
                <a:noFill/>
              </a:ln>
              <a:effectLst/>
            </a:endParaRPr>
          </a:p>
        </p:txBody>
      </p:sp>
      <p:sp>
        <p:nvSpPr>
          <p:cNvPr id="7" name="TextBox 6">
            <a:extLst>
              <a:ext uri="{FF2B5EF4-FFF2-40B4-BE49-F238E27FC236}">
                <a16:creationId xmlns:a16="http://schemas.microsoft.com/office/drawing/2014/main" id="{5B64FC74-6D8D-941E-1EA5-32CF3347258E}"/>
              </a:ext>
            </a:extLst>
          </p:cNvPr>
          <p:cNvSpPr txBox="1"/>
          <p:nvPr/>
        </p:nvSpPr>
        <p:spPr>
          <a:xfrm>
            <a:off x="3665493" y="5703328"/>
            <a:ext cx="2307042" cy="200055"/>
          </a:xfrm>
          <a:prstGeom prst="rect">
            <a:avLst/>
          </a:prstGeom>
          <a:solidFill>
            <a:srgbClr val="000000"/>
          </a:solidFill>
        </p:spPr>
        <p:txBody>
          <a:bodyPr wrap="none" rtlCol="0">
            <a:spAutoFit/>
          </a:bodyPr>
          <a:lstStyle/>
          <a:p>
            <a:pPr algn="r">
              <a:spcAft>
                <a:spcPts val="600"/>
              </a:spcAft>
            </a:pPr>
            <a:r>
              <a:rPr lang="en-PK" sz="700">
                <a:solidFill>
                  <a:srgbClr val="FFFFFF"/>
                </a:solidFill>
                <a:hlinkClick r:id="rId4" tooltip="https://www.picpedia.org/highway-signs/s/social-media.html">
                  <a:extLst>
                    <a:ext uri="{A12FA001-AC4F-418D-AE19-62706E023703}">
                      <ahyp:hlinkClr xmlns:ahyp="http://schemas.microsoft.com/office/drawing/2018/hyperlinkcolor" val="tx"/>
                    </a:ext>
                  </a:extLst>
                </a:hlinkClick>
              </a:rPr>
              <a:t>This Photo</a:t>
            </a:r>
            <a:r>
              <a:rPr lang="en-PK" sz="700">
                <a:solidFill>
                  <a:srgbClr val="FFFFFF"/>
                </a:solidFill>
              </a:rPr>
              <a:t> by Unknown Author is licensed under </a:t>
            </a:r>
            <a:r>
              <a:rPr lang="en-PK"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PK" sz="700">
              <a:solidFill>
                <a:srgbClr val="FFFFFF"/>
              </a:solidFill>
            </a:endParaRPr>
          </a:p>
        </p:txBody>
      </p:sp>
    </p:spTree>
    <p:extLst>
      <p:ext uri="{BB962C8B-B14F-4D97-AF65-F5344CB8AC3E}">
        <p14:creationId xmlns:p14="http://schemas.microsoft.com/office/powerpoint/2010/main" val="164959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598866" y="2958437"/>
            <a:ext cx="9467127" cy="941125"/>
          </a:xfrm>
        </p:spPr>
        <p:txBody>
          <a:bodyPr/>
          <a:lstStyle/>
          <a:p>
            <a:r>
              <a:rPr lang="en-US" b="1" dirty="0">
                <a:solidFill>
                  <a:schemeClr val="tx1"/>
                </a:solidFill>
              </a:rPr>
              <a:t>THANK YOU</a:t>
            </a:r>
          </a:p>
        </p:txBody>
      </p:sp>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{0C5CBA2D-477A-47E7-A309-8C6598711288}tf55661986_win32</Template>
  <TotalTime>22</TotalTime>
  <Words>589</Words>
  <Application>Microsoft Office PowerPoint</Application>
  <PresentationFormat>Widescreen</PresentationFormat>
  <Paragraphs>34</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Wingdings</vt:lpstr>
      <vt:lpstr>Custom</vt:lpstr>
      <vt:lpstr>PowerPoint Presentation</vt:lpstr>
      <vt:lpstr>PowerPoint Presentation</vt:lpstr>
      <vt:lpstr>PowerPoint Presentation</vt:lpstr>
      <vt:lpstr>Core Features And Functionalities</vt:lpstr>
      <vt:lpstr>The Future Of SocialConnect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SocialConnect</dc:title>
  <dc:creator>Fawad Mahmood Mirza</dc:creator>
  <cp:lastModifiedBy>Fawad Mahmood Mirza</cp:lastModifiedBy>
  <cp:revision>2</cp:revision>
  <dcterms:created xsi:type="dcterms:W3CDTF">2024-05-06T17:49:06Z</dcterms:created>
  <dcterms:modified xsi:type="dcterms:W3CDTF">2024-05-06T18:11:31Z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