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1"/>
  </p:notesMasterIdLst>
  <p:sldIdLst>
    <p:sldId id="257" r:id="rId2"/>
    <p:sldId id="258" r:id="rId3"/>
    <p:sldId id="260" r:id="rId4"/>
    <p:sldId id="261" r:id="rId5"/>
    <p:sldId id="262" r:id="rId6"/>
    <p:sldId id="259" r:id="rId7"/>
    <p:sldId id="263" r:id="rId8"/>
    <p:sldId id="264" r:id="rId9"/>
    <p:sldId id="265" r:id="rId10"/>
  </p:sldIdLst>
  <p:sldSz cx="5994400" cy="11077575"/>
  <p:notesSz cx="6858000" cy="9144000"/>
  <p:defaultTextStyle>
    <a:defPPr>
      <a:defRPr lang="en-US"/>
    </a:defPPr>
    <a:lvl1pPr marL="0" algn="l" defTabSz="833476" rtl="0" eaLnBrk="1" latinLnBrk="0" hangingPunct="1">
      <a:defRPr sz="1641" kern="1200">
        <a:solidFill>
          <a:schemeClr val="tx1"/>
        </a:solidFill>
        <a:latin typeface="+mn-lt"/>
        <a:ea typeface="+mn-ea"/>
        <a:cs typeface="+mn-cs"/>
      </a:defRPr>
    </a:lvl1pPr>
    <a:lvl2pPr marL="416738" algn="l" defTabSz="833476" rtl="0" eaLnBrk="1" latinLnBrk="0" hangingPunct="1">
      <a:defRPr sz="1641" kern="1200">
        <a:solidFill>
          <a:schemeClr val="tx1"/>
        </a:solidFill>
        <a:latin typeface="+mn-lt"/>
        <a:ea typeface="+mn-ea"/>
        <a:cs typeface="+mn-cs"/>
      </a:defRPr>
    </a:lvl2pPr>
    <a:lvl3pPr marL="833476" algn="l" defTabSz="833476" rtl="0" eaLnBrk="1" latinLnBrk="0" hangingPunct="1">
      <a:defRPr sz="1641" kern="1200">
        <a:solidFill>
          <a:schemeClr val="tx1"/>
        </a:solidFill>
        <a:latin typeface="+mn-lt"/>
        <a:ea typeface="+mn-ea"/>
        <a:cs typeface="+mn-cs"/>
      </a:defRPr>
    </a:lvl3pPr>
    <a:lvl4pPr marL="1250213" algn="l" defTabSz="833476" rtl="0" eaLnBrk="1" latinLnBrk="0" hangingPunct="1">
      <a:defRPr sz="1641" kern="1200">
        <a:solidFill>
          <a:schemeClr val="tx1"/>
        </a:solidFill>
        <a:latin typeface="+mn-lt"/>
        <a:ea typeface="+mn-ea"/>
        <a:cs typeface="+mn-cs"/>
      </a:defRPr>
    </a:lvl4pPr>
    <a:lvl5pPr marL="1666951" algn="l" defTabSz="833476" rtl="0" eaLnBrk="1" latinLnBrk="0" hangingPunct="1">
      <a:defRPr sz="1641" kern="1200">
        <a:solidFill>
          <a:schemeClr val="tx1"/>
        </a:solidFill>
        <a:latin typeface="+mn-lt"/>
        <a:ea typeface="+mn-ea"/>
        <a:cs typeface="+mn-cs"/>
      </a:defRPr>
    </a:lvl5pPr>
    <a:lvl6pPr marL="2083689" algn="l" defTabSz="833476" rtl="0" eaLnBrk="1" latinLnBrk="0" hangingPunct="1">
      <a:defRPr sz="1641" kern="1200">
        <a:solidFill>
          <a:schemeClr val="tx1"/>
        </a:solidFill>
        <a:latin typeface="+mn-lt"/>
        <a:ea typeface="+mn-ea"/>
        <a:cs typeface="+mn-cs"/>
      </a:defRPr>
    </a:lvl6pPr>
    <a:lvl7pPr marL="2500427" algn="l" defTabSz="833476" rtl="0" eaLnBrk="1" latinLnBrk="0" hangingPunct="1">
      <a:defRPr sz="1641" kern="1200">
        <a:solidFill>
          <a:schemeClr val="tx1"/>
        </a:solidFill>
        <a:latin typeface="+mn-lt"/>
        <a:ea typeface="+mn-ea"/>
        <a:cs typeface="+mn-cs"/>
      </a:defRPr>
    </a:lvl7pPr>
    <a:lvl8pPr marL="2917165" algn="l" defTabSz="833476" rtl="0" eaLnBrk="1" latinLnBrk="0" hangingPunct="1">
      <a:defRPr sz="1641" kern="1200">
        <a:solidFill>
          <a:schemeClr val="tx1"/>
        </a:solidFill>
        <a:latin typeface="+mn-lt"/>
        <a:ea typeface="+mn-ea"/>
        <a:cs typeface="+mn-cs"/>
      </a:defRPr>
    </a:lvl8pPr>
    <a:lvl9pPr marL="3333902" algn="l" defTabSz="833476" rtl="0" eaLnBrk="1" latinLnBrk="0" hangingPunct="1">
      <a:defRPr sz="16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69E"/>
    <a:srgbClr val="A5FFD6"/>
    <a:srgbClr val="84DCC6"/>
    <a:srgbClr val="FF68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5"/>
    <p:restoredTop sz="94721"/>
  </p:normalViewPr>
  <p:slideViewPr>
    <p:cSldViewPr snapToGrid="0" snapToObjects="1">
      <p:cViewPr>
        <p:scale>
          <a:sx n="75" d="100"/>
          <a:sy n="75" d="100"/>
        </p:scale>
        <p:origin x="3752" y="-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DF844-345F-184D-97EB-30043CB7ADC8}" type="datetimeFigureOut">
              <a:rPr lang="en-US" smtClean="0"/>
              <a:t>3/10/16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93975" y="1143000"/>
            <a:ext cx="167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14718-5752-854B-B4B8-15D634629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58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NB: My</a:t>
            </a:r>
            <a:r>
              <a:rPr lang="en-US" baseline="0" dirty="0" smtClean="0"/>
              <a:t> intention is that the task details automatically save when the user hits the back key. The task name and sub tasks are the only editable 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14718-5752-854B-B4B8-15D6346295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35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Side menu – here the user can see their total Productivity</a:t>
            </a:r>
            <a:r>
              <a:rPr lang="en-US" baseline="0" dirty="0" smtClean="0"/>
              <a:t> Points (PP), their list of lists, and their awards and productivity tracker. (List creation and settings buttons do not do anything here)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14718-5752-854B-B4B8-15D6346295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58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example of list</a:t>
            </a:r>
            <a:r>
              <a:rPr lang="en-US" baseline="0" dirty="0" smtClean="0"/>
              <a:t> for building a website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14718-5752-854B-B4B8-15D6346295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71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NB: These</a:t>
            </a:r>
            <a:r>
              <a:rPr lang="en-US" baseline="0" dirty="0" smtClean="0"/>
              <a:t> are just examples of awards. The purpose of this page is to give the user satisfaction from the achievements they have made. Ideally the rewards will be relative, </a:t>
            </a:r>
            <a:r>
              <a:rPr lang="en-US" baseline="0" dirty="0" err="1" smtClean="0"/>
              <a:t>ie</a:t>
            </a:r>
            <a:r>
              <a:rPr lang="en-US" baseline="0" dirty="0" smtClean="0"/>
              <a:t> ‘Earned more PP than week before’ or ‘Obtained pp 7 days in a row’ so that the user is less likely to cheat by awarding high PP scores to things.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314718-5752-854B-B4B8-15D6346295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62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tiff"/><Relationship Id="rId6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0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9208" y="32058"/>
            <a:ext cx="6871477" cy="1106932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420624" y="1280160"/>
            <a:ext cx="5193792" cy="1078992"/>
          </a:xfrm>
          <a:prstGeom prst="rect">
            <a:avLst/>
          </a:prstGeom>
          <a:solidFill>
            <a:srgbClr val="84D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4DCC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" y="1528064"/>
            <a:ext cx="593344" cy="593344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1492504" y="1572769"/>
            <a:ext cx="4041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Todo: Next few days</a:t>
            </a:r>
            <a:endParaRPr lang="en-US" sz="2400" b="1" dirty="0">
              <a:solidFill>
                <a:schemeClr val="bg1">
                  <a:lumMod val="9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40" y="2077701"/>
            <a:ext cx="699008" cy="69900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98144" y="2663914"/>
            <a:ext cx="1188720" cy="4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elvetica Neue" charset="0"/>
                <a:ea typeface="Helvetica Neue" charset="0"/>
                <a:cs typeface="Helvetica Neue" charset="0"/>
              </a:rPr>
              <a:t>Today</a:t>
            </a:r>
            <a:endParaRPr lang="en-US"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98144" y="3069317"/>
            <a:ext cx="4140200" cy="0"/>
          </a:xfrm>
          <a:prstGeom prst="line">
            <a:avLst/>
          </a:prstGeom>
          <a:ln w="12700">
            <a:solidFill>
              <a:srgbClr val="A5FF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98144" y="3274665"/>
            <a:ext cx="2009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Helvetica Neue" charset="0"/>
                <a:ea typeface="Helvetica Neue" charset="0"/>
                <a:cs typeface="Helvetica Neue" charset="0"/>
              </a:rPr>
              <a:t>Walk Ruby</a:t>
            </a:r>
            <a:endParaRPr lang="en-US"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4480560" y="3274665"/>
            <a:ext cx="734568" cy="400110"/>
            <a:chOff x="3877056" y="3274665"/>
            <a:chExt cx="73456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3877056" y="3274665"/>
              <a:ext cx="5486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Helvetica Neue" charset="0"/>
                  <a:ea typeface="Helvetica Neue" charset="0"/>
                  <a:cs typeface="Helvetica Neue" charset="0"/>
                </a:rPr>
                <a:t>40 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2440" y="3328416"/>
              <a:ext cx="329184" cy="329184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904240" y="3737960"/>
            <a:ext cx="3707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elvetica Neue" charset="0"/>
                <a:ea typeface="Helvetica Neue" charset="0"/>
                <a:cs typeface="Helvetica Neue" charset="0"/>
              </a:rPr>
              <a:t>Do yoga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5568" y="4138070"/>
            <a:ext cx="377037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Helvetica Neue" charset="0"/>
                <a:ea typeface="Helvetica Neue" charset="0"/>
                <a:cs typeface="Helvetica Neue" charset="0"/>
              </a:rPr>
              <a:t>- Look up video jack </a:t>
            </a:r>
            <a:r>
              <a:rPr lang="en-US" sz="1700" dirty="0" smtClean="0">
                <a:latin typeface="Helvetica Neue" charset="0"/>
                <a:ea typeface="Helvetica Neue" charset="0"/>
                <a:cs typeface="Helvetica Neue" charset="0"/>
              </a:rPr>
              <a:t>told you </a:t>
            </a:r>
            <a:r>
              <a:rPr lang="en-US" sz="1700" dirty="0">
                <a:latin typeface="Helvetica Neue" charset="0"/>
                <a:ea typeface="Helvetica Neue" charset="0"/>
                <a:cs typeface="Helvetica Neue" charset="0"/>
              </a:rPr>
              <a:t>about</a:t>
            </a:r>
          </a:p>
          <a:p>
            <a:endParaRPr lang="en-US" sz="20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80560" y="3704091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" charset="0"/>
                <a:ea typeface="Helvetica Neue" charset="0"/>
                <a:cs typeface="Helvetica Neue" charset="0"/>
              </a:rPr>
              <a:t>5</a:t>
            </a:r>
            <a:r>
              <a:rPr lang="en-US" sz="2000" dirty="0" smtClean="0">
                <a:latin typeface="Helvetica Neue" charset="0"/>
                <a:ea typeface="Helvetica Neue" charset="0"/>
                <a:cs typeface="Helvetica Neue" charset="0"/>
              </a:rPr>
              <a:t>0 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944" y="3757842"/>
            <a:ext cx="329184" cy="329184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898144" y="4492118"/>
            <a:ext cx="3707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elvetica Neue" charset="0"/>
                <a:ea typeface="Helvetica Neue" charset="0"/>
                <a:cs typeface="Helvetica Neue" charset="0"/>
              </a:rPr>
              <a:t>Go to uni 11 - 3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4480560" y="4476537"/>
            <a:ext cx="734568" cy="400110"/>
            <a:chOff x="3877056" y="3274665"/>
            <a:chExt cx="734568" cy="400110"/>
          </a:xfrm>
        </p:grpSpPr>
        <p:sp>
          <p:nvSpPr>
            <p:cNvPr id="21" name="TextBox 20"/>
            <p:cNvSpPr txBox="1"/>
            <p:nvPr/>
          </p:nvSpPr>
          <p:spPr>
            <a:xfrm>
              <a:off x="3877056" y="3274665"/>
              <a:ext cx="5486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Helvetica Neue" charset="0"/>
                  <a:ea typeface="Helvetica Neue" charset="0"/>
                  <a:cs typeface="Helvetica Neue" charset="0"/>
                </a:rPr>
                <a:t>30 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2440" y="3328416"/>
              <a:ext cx="329184" cy="329184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 userDrawn="1"/>
        </p:nvGrpSpPr>
        <p:grpSpPr>
          <a:xfrm>
            <a:off x="4480560" y="4953783"/>
            <a:ext cx="734568" cy="400110"/>
            <a:chOff x="3877056" y="3274665"/>
            <a:chExt cx="734568" cy="400110"/>
          </a:xfrm>
        </p:grpSpPr>
        <p:sp>
          <p:nvSpPr>
            <p:cNvPr id="24" name="TextBox 23"/>
            <p:cNvSpPr txBox="1"/>
            <p:nvPr/>
          </p:nvSpPr>
          <p:spPr>
            <a:xfrm>
              <a:off x="3877056" y="3274665"/>
              <a:ext cx="5486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Helvetica Neue" charset="0"/>
                  <a:ea typeface="Helvetica Neue" charset="0"/>
                  <a:cs typeface="Helvetica Neue" charset="0"/>
                </a:rPr>
                <a:t>30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2440" y="3328416"/>
              <a:ext cx="329184" cy="329184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 userDrawn="1"/>
        </p:nvSpPr>
        <p:spPr>
          <a:xfrm>
            <a:off x="898144" y="4955906"/>
            <a:ext cx="3707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elvetica Neue" charset="0"/>
                <a:ea typeface="Helvetica Neue" charset="0"/>
                <a:cs typeface="Helvetica Neue" charset="0"/>
              </a:rPr>
              <a:t>Work on website for dad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1136904" y="5382976"/>
            <a:ext cx="377037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smtClean="0">
                <a:latin typeface="Helvetica Neue" charset="0"/>
                <a:ea typeface="Helvetica Neue" charset="0"/>
                <a:cs typeface="Helvetica Neue" charset="0"/>
              </a:rPr>
              <a:t>- Instructions in dads site list</a:t>
            </a:r>
            <a:endParaRPr lang="en-US" sz="1700" dirty="0"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sz="20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889000" y="6037137"/>
            <a:ext cx="1506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Helvetica Neue" charset="0"/>
                <a:ea typeface="Helvetica Neue" charset="0"/>
                <a:cs typeface="Helvetica Neue" charset="0"/>
              </a:rPr>
              <a:t>Tomorrow</a:t>
            </a:r>
            <a:endParaRPr lang="en-US"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889000" y="6442540"/>
            <a:ext cx="4140200" cy="0"/>
          </a:xfrm>
          <a:prstGeom prst="line">
            <a:avLst/>
          </a:prstGeom>
          <a:ln w="12700">
            <a:solidFill>
              <a:srgbClr val="A5FF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 userDrawn="1"/>
        </p:nvSpPr>
        <p:spPr>
          <a:xfrm>
            <a:off x="889000" y="6558484"/>
            <a:ext cx="2009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elvetica Neue" charset="0"/>
                <a:ea typeface="Helvetica Neue" charset="0"/>
                <a:cs typeface="Helvetica Neue" charset="0"/>
              </a:rPr>
              <a:t>Run 5k</a:t>
            </a:r>
            <a:endParaRPr lang="en-US"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4471416" y="6558484"/>
            <a:ext cx="734568" cy="400110"/>
            <a:chOff x="3877056" y="3274665"/>
            <a:chExt cx="734568" cy="400110"/>
          </a:xfrm>
        </p:grpSpPr>
        <p:sp>
          <p:nvSpPr>
            <p:cNvPr id="32" name="TextBox 31"/>
            <p:cNvSpPr txBox="1"/>
            <p:nvPr/>
          </p:nvSpPr>
          <p:spPr>
            <a:xfrm>
              <a:off x="3877056" y="3274665"/>
              <a:ext cx="5486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Helvetica Neue" charset="0"/>
                  <a:ea typeface="Helvetica Neue" charset="0"/>
                  <a:cs typeface="Helvetica Neue" charset="0"/>
                </a:rPr>
                <a:t>40 </a:t>
              </a:r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2440" y="3328416"/>
              <a:ext cx="329184" cy="329184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 userDrawn="1"/>
        </p:nvSpPr>
        <p:spPr>
          <a:xfrm>
            <a:off x="889000" y="7035730"/>
            <a:ext cx="3396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Helvetica Neue" charset="0"/>
                <a:ea typeface="Helvetica Neue" charset="0"/>
                <a:cs typeface="Helvetica Neue" charset="0"/>
              </a:rPr>
              <a:t>Get coursework finished off</a:t>
            </a:r>
            <a:endParaRPr lang="en-US"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4471416" y="7035730"/>
            <a:ext cx="734568" cy="400110"/>
            <a:chOff x="3877056" y="3274665"/>
            <a:chExt cx="734568" cy="400110"/>
          </a:xfrm>
        </p:grpSpPr>
        <p:sp>
          <p:nvSpPr>
            <p:cNvPr id="36" name="TextBox 35"/>
            <p:cNvSpPr txBox="1"/>
            <p:nvPr/>
          </p:nvSpPr>
          <p:spPr>
            <a:xfrm>
              <a:off x="3877056" y="3274665"/>
              <a:ext cx="5486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Helvetica Neue" charset="0"/>
                  <a:ea typeface="Helvetica Neue" charset="0"/>
                  <a:cs typeface="Helvetica Neue" charset="0"/>
                </a:rPr>
                <a:t>50</a:t>
              </a: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2440" y="3328416"/>
              <a:ext cx="329184" cy="329184"/>
            </a:xfrm>
            <a:prstGeom prst="rect">
              <a:avLst/>
            </a:prstGeom>
          </p:spPr>
        </p:pic>
      </p:grpSp>
      <p:sp>
        <p:nvSpPr>
          <p:cNvPr id="38" name="TextBox 37"/>
          <p:cNvSpPr txBox="1"/>
          <p:nvPr userDrawn="1"/>
        </p:nvSpPr>
        <p:spPr>
          <a:xfrm>
            <a:off x="1183640" y="7437559"/>
            <a:ext cx="377037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Helvetica Neue" charset="0"/>
                <a:ea typeface="Helvetica Neue" charset="0"/>
                <a:cs typeface="Helvetica Neue" charset="0"/>
              </a:rPr>
              <a:t>- Should take about 4 hours</a:t>
            </a:r>
            <a:endParaRPr lang="en-US" sz="1700" dirty="0"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sz="20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898144" y="7811390"/>
            <a:ext cx="2777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elvetica Neue" charset="0"/>
                <a:ea typeface="Helvetica Neue" charset="0"/>
                <a:cs typeface="Helvetica Neue" charset="0"/>
              </a:rPr>
              <a:t>Go to town with B</a:t>
            </a:r>
            <a:r>
              <a:rPr lang="en-US" sz="2000" dirty="0">
                <a:latin typeface="Helvetica Neue" charset="0"/>
                <a:ea typeface="Helvetica Neue" charset="0"/>
                <a:cs typeface="Helvetica Neue" charset="0"/>
              </a:rPr>
              <a:t>a</a:t>
            </a:r>
            <a:r>
              <a:rPr lang="en-US" sz="2000" dirty="0" smtClean="0">
                <a:latin typeface="Helvetica Neue" charset="0"/>
                <a:ea typeface="Helvetica Neue" charset="0"/>
                <a:cs typeface="Helvetica Neue" charset="0"/>
              </a:rPr>
              <a:t>rt</a:t>
            </a:r>
            <a:endParaRPr lang="en-US"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1136904" y="8234111"/>
            <a:ext cx="377037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Helvetica Neue" charset="0"/>
                <a:ea typeface="Helvetica Neue" charset="0"/>
                <a:cs typeface="Helvetica Neue" charset="0"/>
              </a:rPr>
              <a:t>- Hat</a:t>
            </a:r>
          </a:p>
          <a:p>
            <a:r>
              <a:rPr lang="en-US" sz="1700" dirty="0" smtClean="0">
                <a:latin typeface="Helvetica Neue" charset="0"/>
                <a:ea typeface="Helvetica Neue" charset="0"/>
                <a:cs typeface="Helvetica Neue" charset="0"/>
              </a:rPr>
              <a:t>- Jumper</a:t>
            </a:r>
          </a:p>
          <a:p>
            <a:r>
              <a:rPr lang="en-US" sz="1700" dirty="0" smtClean="0">
                <a:latin typeface="Helvetica Neue" charset="0"/>
                <a:ea typeface="Helvetica Neue" charset="0"/>
                <a:cs typeface="Helvetica Neue" charset="0"/>
              </a:rPr>
              <a:t>- Shoes</a:t>
            </a:r>
            <a:endParaRPr lang="en-US" sz="17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4497832" y="7834356"/>
            <a:ext cx="734568" cy="400110"/>
            <a:chOff x="3877056" y="3274665"/>
            <a:chExt cx="734568" cy="400110"/>
          </a:xfrm>
        </p:grpSpPr>
        <p:sp>
          <p:nvSpPr>
            <p:cNvPr id="42" name="TextBox 41"/>
            <p:cNvSpPr txBox="1"/>
            <p:nvPr/>
          </p:nvSpPr>
          <p:spPr>
            <a:xfrm>
              <a:off x="3877056" y="3274665"/>
              <a:ext cx="5486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 Neue" charset="0"/>
                  <a:ea typeface="Helvetica Neue" charset="0"/>
                  <a:cs typeface="Helvetica Neue" charset="0"/>
                </a:rPr>
                <a:t> </a:t>
              </a:r>
              <a:r>
                <a:rPr lang="en-US" sz="2000" dirty="0" smtClean="0">
                  <a:latin typeface="Helvetica Neue" charset="0"/>
                  <a:ea typeface="Helvetica Neue" charset="0"/>
                  <a:cs typeface="Helvetica Neue" charset="0"/>
                </a:rPr>
                <a:t>0</a:t>
              </a: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2440" y="3328416"/>
              <a:ext cx="329184" cy="329184"/>
            </a:xfrm>
            <a:prstGeom prst="rect">
              <a:avLst/>
            </a:prstGeom>
          </p:spPr>
        </p:pic>
      </p:grp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6">
            <a:alphaModFix am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844" y="9245962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9208" y="32058"/>
            <a:ext cx="6871477" cy="1106932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420624" y="1280160"/>
            <a:ext cx="5193792" cy="1078992"/>
          </a:xfrm>
          <a:prstGeom prst="rect">
            <a:avLst/>
          </a:prstGeom>
          <a:solidFill>
            <a:srgbClr val="84D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4DCC6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952752" y="1588823"/>
            <a:ext cx="4041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Task details</a:t>
            </a:r>
            <a:endParaRPr lang="en-US" sz="2400" b="1" dirty="0">
              <a:solidFill>
                <a:schemeClr val="bg1">
                  <a:lumMod val="9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6" y="1418336"/>
            <a:ext cx="812800" cy="8128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893064" y="2500098"/>
            <a:ext cx="2119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Task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914400" y="2891342"/>
            <a:ext cx="4140200" cy="0"/>
          </a:xfrm>
          <a:prstGeom prst="line">
            <a:avLst/>
          </a:prstGeom>
          <a:ln w="12700">
            <a:solidFill>
              <a:srgbClr val="A5FF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914400" y="2988904"/>
            <a:ext cx="4107688" cy="613762"/>
          </a:xfrm>
          <a:prstGeom prst="rect">
            <a:avLst/>
          </a:prstGeom>
          <a:solidFill>
            <a:schemeClr val="tx1">
              <a:alpha val="2000"/>
            </a:schemeClr>
          </a:solidFill>
          <a:ln>
            <a:solidFill>
              <a:srgbClr val="FFA69E">
                <a:alpha val="1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888096" y="3687412"/>
            <a:ext cx="2119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Sub-tasks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36430" y="4128561"/>
            <a:ext cx="4140200" cy="0"/>
          </a:xfrm>
          <a:prstGeom prst="line">
            <a:avLst/>
          </a:prstGeom>
          <a:ln w="12700">
            <a:solidFill>
              <a:srgbClr val="A5FF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930656" y="4244086"/>
            <a:ext cx="4107688" cy="613762"/>
          </a:xfrm>
          <a:prstGeom prst="rect">
            <a:avLst/>
          </a:prstGeom>
          <a:solidFill>
            <a:schemeClr val="tx1">
              <a:alpha val="2000"/>
            </a:schemeClr>
          </a:solidFill>
          <a:ln>
            <a:solidFill>
              <a:srgbClr val="FFA69E">
                <a:alpha val="1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65962" y="3078062"/>
            <a:ext cx="393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elvetica Neue" charset="0"/>
                <a:ea typeface="Helvetica Neue" charset="0"/>
                <a:cs typeface="Helvetica Neue" charset="0"/>
              </a:rPr>
              <a:t>Do yoga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2189969" y="5147451"/>
            <a:ext cx="9402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Helvetica Neue" charset="0"/>
                <a:ea typeface="Helvetica Neue" charset="0"/>
                <a:cs typeface="Helvetica Neue" charset="0"/>
              </a:rPr>
              <a:t>50</a:t>
            </a:r>
          </a:p>
        </p:txBody>
      </p:sp>
      <p:sp>
        <p:nvSpPr>
          <p:cNvPr id="31" name="Rounded Rectangle 30"/>
          <p:cNvSpPr/>
          <p:nvPr userDrawn="1"/>
        </p:nvSpPr>
        <p:spPr>
          <a:xfrm>
            <a:off x="1420664" y="7280058"/>
            <a:ext cx="3223768" cy="694944"/>
          </a:xfrm>
          <a:prstGeom prst="roundRect">
            <a:avLst/>
          </a:prstGeom>
          <a:solidFill>
            <a:srgbClr val="FFA69E"/>
          </a:solidFill>
          <a:ln>
            <a:solidFill>
              <a:srgbClr val="FF6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1485107" y="7327464"/>
            <a:ext cx="32237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Repeat tomorrow</a:t>
            </a:r>
            <a:endParaRPr lang="en-US" sz="300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420664" y="8163769"/>
            <a:ext cx="3223768" cy="694944"/>
            <a:chOff x="1321054" y="8362644"/>
            <a:chExt cx="3223768" cy="694944"/>
          </a:xfrm>
        </p:grpSpPr>
        <p:sp>
          <p:nvSpPr>
            <p:cNvPr id="35" name="Rounded Rectangle 34"/>
            <p:cNvSpPr/>
            <p:nvPr userDrawn="1"/>
          </p:nvSpPr>
          <p:spPr>
            <a:xfrm>
              <a:off x="1321054" y="8362644"/>
              <a:ext cx="3223768" cy="694944"/>
            </a:xfrm>
            <a:prstGeom prst="roundRect">
              <a:avLst/>
            </a:prstGeom>
            <a:solidFill>
              <a:srgbClr val="FFA69E"/>
            </a:solidFill>
            <a:ln>
              <a:solidFill>
                <a:srgbClr val="FF68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6" name="TextBox 35"/>
            <p:cNvSpPr txBox="1"/>
            <p:nvPr userDrawn="1"/>
          </p:nvSpPr>
          <p:spPr>
            <a:xfrm>
              <a:off x="1489799" y="8413298"/>
              <a:ext cx="298940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Push task back</a:t>
              </a:r>
            </a:p>
          </p:txBody>
        </p:sp>
      </p:grpSp>
      <p:sp>
        <p:nvSpPr>
          <p:cNvPr id="38" name="Rounded Rectangle 37"/>
          <p:cNvSpPr/>
          <p:nvPr userDrawn="1"/>
        </p:nvSpPr>
        <p:spPr>
          <a:xfrm>
            <a:off x="1420664" y="9029194"/>
            <a:ext cx="3223768" cy="694944"/>
          </a:xfrm>
          <a:prstGeom prst="roundRect">
            <a:avLst/>
          </a:prstGeom>
          <a:solidFill>
            <a:srgbClr val="FFA69E"/>
          </a:solidFill>
          <a:ln>
            <a:solidFill>
              <a:srgbClr val="FF6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910512" y="9079176"/>
            <a:ext cx="29894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Delete task</a:t>
            </a:r>
            <a:endParaRPr lang="en-US" sz="300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1" name="Rounded Rectangle 40"/>
          <p:cNvSpPr/>
          <p:nvPr userDrawn="1"/>
        </p:nvSpPr>
        <p:spPr>
          <a:xfrm>
            <a:off x="1405497" y="6443753"/>
            <a:ext cx="3223768" cy="694944"/>
          </a:xfrm>
          <a:prstGeom prst="roundRect">
            <a:avLst/>
          </a:prstGeom>
          <a:solidFill>
            <a:srgbClr val="FF686B"/>
          </a:solidFill>
          <a:ln>
            <a:solidFill>
              <a:srgbClr val="FF6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2" name="TextBox 41"/>
          <p:cNvSpPr txBox="1"/>
          <p:nvPr userDrawn="1"/>
        </p:nvSpPr>
        <p:spPr>
          <a:xfrm>
            <a:off x="1574242" y="6494407"/>
            <a:ext cx="29894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Complete</a:t>
            </a:r>
            <a:r>
              <a:rPr lang="en-US" sz="3000" baseline="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 task</a:t>
            </a:r>
            <a:endParaRPr lang="en-US" sz="300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982218" y="4320659"/>
            <a:ext cx="40045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Helvetica Neue" charset="0"/>
                <a:ea typeface="Helvetica Neue" charset="0"/>
                <a:cs typeface="Helvetica Neue" charset="0"/>
              </a:rPr>
              <a:t>Look up video jack</a:t>
            </a:r>
            <a:r>
              <a:rPr lang="en-US" sz="1900" baseline="0" dirty="0" smtClean="0">
                <a:latin typeface="Helvetica Neue" charset="0"/>
                <a:ea typeface="Helvetica Neue" charset="0"/>
                <a:cs typeface="Helvetica Neue" charset="0"/>
              </a:rPr>
              <a:t> told you about</a:t>
            </a:r>
            <a:endParaRPr lang="en-US" sz="19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039" y="5153038"/>
            <a:ext cx="629552" cy="62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8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9208" y="32058"/>
            <a:ext cx="6871477" cy="11069325"/>
          </a:xfrm>
          <a:prstGeom prst="rect">
            <a:avLst/>
          </a:prstGeom>
        </p:spPr>
      </p:pic>
      <p:sp>
        <p:nvSpPr>
          <p:cNvPr id="27" name="Rectangle 26"/>
          <p:cNvSpPr/>
          <p:nvPr userDrawn="1"/>
        </p:nvSpPr>
        <p:spPr>
          <a:xfrm>
            <a:off x="420624" y="1280160"/>
            <a:ext cx="5193792" cy="1078992"/>
          </a:xfrm>
          <a:prstGeom prst="rect">
            <a:avLst/>
          </a:prstGeom>
          <a:solidFill>
            <a:srgbClr val="84D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4DCC6"/>
              </a:solidFill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952752" y="1588823"/>
            <a:ext cx="4041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Task details</a:t>
            </a:r>
            <a:endParaRPr lang="en-US" sz="2400" b="1" dirty="0">
              <a:solidFill>
                <a:schemeClr val="bg1">
                  <a:lumMod val="9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6" y="1418336"/>
            <a:ext cx="812800" cy="8128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893064" y="2500098"/>
            <a:ext cx="2119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Task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914400" y="2891342"/>
            <a:ext cx="4140200" cy="0"/>
          </a:xfrm>
          <a:prstGeom prst="line">
            <a:avLst/>
          </a:prstGeom>
          <a:ln w="12700">
            <a:solidFill>
              <a:srgbClr val="A5FF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 userDrawn="1"/>
        </p:nvSpPr>
        <p:spPr>
          <a:xfrm>
            <a:off x="914400" y="2988904"/>
            <a:ext cx="4107688" cy="613762"/>
          </a:xfrm>
          <a:prstGeom prst="rect">
            <a:avLst/>
          </a:prstGeom>
          <a:solidFill>
            <a:schemeClr val="tx1">
              <a:alpha val="2000"/>
            </a:schemeClr>
          </a:solidFill>
          <a:ln>
            <a:solidFill>
              <a:srgbClr val="FFA69E">
                <a:alpha val="1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 userDrawn="1"/>
        </p:nvSpPr>
        <p:spPr>
          <a:xfrm>
            <a:off x="888096" y="3687412"/>
            <a:ext cx="2119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Sub-tasks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936430" y="4128561"/>
            <a:ext cx="4140200" cy="0"/>
          </a:xfrm>
          <a:prstGeom prst="line">
            <a:avLst/>
          </a:prstGeom>
          <a:ln w="12700">
            <a:solidFill>
              <a:srgbClr val="A5FF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 userDrawn="1"/>
        </p:nvSpPr>
        <p:spPr>
          <a:xfrm>
            <a:off x="930656" y="4244086"/>
            <a:ext cx="4107688" cy="613762"/>
          </a:xfrm>
          <a:prstGeom prst="rect">
            <a:avLst/>
          </a:prstGeom>
          <a:solidFill>
            <a:schemeClr val="tx1">
              <a:alpha val="2000"/>
            </a:schemeClr>
          </a:solidFill>
          <a:ln>
            <a:solidFill>
              <a:srgbClr val="FFA69E">
                <a:alpha val="1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 userDrawn="1"/>
        </p:nvSpPr>
        <p:spPr>
          <a:xfrm>
            <a:off x="965962" y="3078062"/>
            <a:ext cx="393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elvetica Neue" charset="0"/>
                <a:ea typeface="Helvetica Neue" charset="0"/>
                <a:cs typeface="Helvetica Neue" charset="0"/>
              </a:rPr>
              <a:t>Do yoga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2189969" y="5147451"/>
            <a:ext cx="9402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Helvetica Neue" charset="0"/>
                <a:ea typeface="Helvetica Neue" charset="0"/>
                <a:cs typeface="Helvetica Neue" charset="0"/>
              </a:rPr>
              <a:t>50</a:t>
            </a:r>
          </a:p>
        </p:txBody>
      </p:sp>
      <p:sp>
        <p:nvSpPr>
          <p:cNvPr id="38" name="Rounded Rectangle 37"/>
          <p:cNvSpPr/>
          <p:nvPr userDrawn="1"/>
        </p:nvSpPr>
        <p:spPr>
          <a:xfrm>
            <a:off x="1420664" y="7280058"/>
            <a:ext cx="3223768" cy="694944"/>
          </a:xfrm>
          <a:prstGeom prst="roundRect">
            <a:avLst/>
          </a:prstGeom>
          <a:solidFill>
            <a:srgbClr val="FFA69E"/>
          </a:solidFill>
          <a:ln>
            <a:solidFill>
              <a:srgbClr val="FF6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485107" y="7327464"/>
            <a:ext cx="32237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Repeat tomorrow</a:t>
            </a:r>
            <a:endParaRPr lang="en-US" sz="300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420664" y="8163769"/>
            <a:ext cx="3223768" cy="694944"/>
            <a:chOff x="1321054" y="8362644"/>
            <a:chExt cx="3223768" cy="694944"/>
          </a:xfrm>
        </p:grpSpPr>
        <p:sp>
          <p:nvSpPr>
            <p:cNvPr id="41" name="Rounded Rectangle 40"/>
            <p:cNvSpPr/>
            <p:nvPr userDrawn="1"/>
          </p:nvSpPr>
          <p:spPr>
            <a:xfrm>
              <a:off x="1321054" y="8362644"/>
              <a:ext cx="3223768" cy="694944"/>
            </a:xfrm>
            <a:prstGeom prst="roundRect">
              <a:avLst/>
            </a:prstGeom>
            <a:solidFill>
              <a:srgbClr val="FFA69E"/>
            </a:solidFill>
            <a:ln>
              <a:solidFill>
                <a:srgbClr val="FF686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2" name="TextBox 41"/>
            <p:cNvSpPr txBox="1"/>
            <p:nvPr userDrawn="1"/>
          </p:nvSpPr>
          <p:spPr>
            <a:xfrm>
              <a:off x="1489799" y="8413298"/>
              <a:ext cx="298940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chemeClr val="bg1"/>
                  </a:solidFill>
                  <a:latin typeface="Helvetica Neue" charset="0"/>
                  <a:ea typeface="Helvetica Neue" charset="0"/>
                  <a:cs typeface="Helvetica Neue" charset="0"/>
                </a:rPr>
                <a:t>Push task back</a:t>
              </a:r>
            </a:p>
          </p:txBody>
        </p:sp>
      </p:grpSp>
      <p:sp>
        <p:nvSpPr>
          <p:cNvPr id="43" name="Rounded Rectangle 42"/>
          <p:cNvSpPr/>
          <p:nvPr userDrawn="1"/>
        </p:nvSpPr>
        <p:spPr>
          <a:xfrm>
            <a:off x="1420664" y="9029194"/>
            <a:ext cx="3223768" cy="694944"/>
          </a:xfrm>
          <a:prstGeom prst="roundRect">
            <a:avLst/>
          </a:prstGeom>
          <a:solidFill>
            <a:srgbClr val="FFA69E"/>
          </a:solidFill>
          <a:ln>
            <a:solidFill>
              <a:srgbClr val="FF6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1910512" y="9079176"/>
            <a:ext cx="29894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Delete task</a:t>
            </a:r>
            <a:endParaRPr lang="en-US" sz="300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5" name="Rounded Rectangle 44"/>
          <p:cNvSpPr/>
          <p:nvPr userDrawn="1"/>
        </p:nvSpPr>
        <p:spPr>
          <a:xfrm>
            <a:off x="1405497" y="6443753"/>
            <a:ext cx="3223768" cy="694944"/>
          </a:xfrm>
          <a:prstGeom prst="roundRect">
            <a:avLst/>
          </a:prstGeom>
          <a:solidFill>
            <a:srgbClr val="FF686B"/>
          </a:solidFill>
          <a:ln>
            <a:solidFill>
              <a:srgbClr val="FF6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1574242" y="6494407"/>
            <a:ext cx="29894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Complete</a:t>
            </a:r>
            <a:r>
              <a:rPr lang="en-US" sz="3000" baseline="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 task</a:t>
            </a:r>
            <a:endParaRPr lang="en-US" sz="3000" dirty="0" smtClean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982218" y="4320659"/>
            <a:ext cx="40045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Helvetica Neue" charset="0"/>
                <a:ea typeface="Helvetica Neue" charset="0"/>
                <a:cs typeface="Helvetica Neue" charset="0"/>
              </a:rPr>
              <a:t>Look up video jack</a:t>
            </a:r>
            <a:r>
              <a:rPr lang="en-US" sz="1900" baseline="0" dirty="0" smtClean="0">
                <a:latin typeface="Helvetica Neue" charset="0"/>
                <a:ea typeface="Helvetica Neue" charset="0"/>
                <a:cs typeface="Helvetica Neue" charset="0"/>
              </a:rPr>
              <a:t> told you about</a:t>
            </a:r>
            <a:endParaRPr lang="en-US" sz="19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039" y="5153038"/>
            <a:ext cx="629552" cy="629552"/>
          </a:xfrm>
          <a:prstGeom prst="rect">
            <a:avLst/>
          </a:prstGeom>
        </p:spPr>
      </p:pic>
      <p:sp>
        <p:nvSpPr>
          <p:cNvPr id="49" name="Rectangle 48"/>
          <p:cNvSpPr/>
          <p:nvPr userDrawn="1"/>
        </p:nvSpPr>
        <p:spPr>
          <a:xfrm>
            <a:off x="420624" y="1280160"/>
            <a:ext cx="5193792" cy="8884566"/>
          </a:xfrm>
          <a:prstGeom prst="rect">
            <a:avLst/>
          </a:prstGeom>
          <a:solidFill>
            <a:schemeClr val="tx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 userDrawn="1"/>
        </p:nvSpPr>
        <p:spPr>
          <a:xfrm>
            <a:off x="1186815" y="3806628"/>
            <a:ext cx="3562858" cy="3593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84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 userDrawn="1"/>
        </p:nvSpPr>
        <p:spPr>
          <a:xfrm>
            <a:off x="1875468" y="4000346"/>
            <a:ext cx="248105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>
                <a:latin typeface="Helvetica Neue" charset="0"/>
                <a:ea typeface="Helvetica Neue" charset="0"/>
                <a:cs typeface="Helvetica Neue" charset="0"/>
              </a:rPr>
              <a:t>Well</a:t>
            </a:r>
            <a:r>
              <a:rPr lang="en-US" sz="3400" baseline="0" dirty="0" smtClean="0">
                <a:latin typeface="Helvetica Neue" charset="0"/>
                <a:ea typeface="Helvetica Neue" charset="0"/>
                <a:cs typeface="Helvetica Neue" charset="0"/>
              </a:rPr>
              <a:t> done!</a:t>
            </a:r>
            <a:endParaRPr lang="en-US" sz="34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52" name="Straight Connector 51"/>
          <p:cNvCxnSpPr/>
          <p:nvPr userDrawn="1"/>
        </p:nvCxnSpPr>
        <p:spPr>
          <a:xfrm>
            <a:off x="1504558" y="4691176"/>
            <a:ext cx="2959883" cy="18435"/>
          </a:xfrm>
          <a:prstGeom prst="line">
            <a:avLst/>
          </a:prstGeom>
          <a:ln w="12700">
            <a:solidFill>
              <a:srgbClr val="A5FF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 userDrawn="1"/>
        </p:nvSpPr>
        <p:spPr>
          <a:xfrm>
            <a:off x="1308568" y="5100052"/>
            <a:ext cx="315587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Helvetica Neue" charset="0"/>
                <a:ea typeface="Helvetica Neue" charset="0"/>
                <a:cs typeface="Helvetica Neue" charset="0"/>
              </a:rPr>
              <a:t>You</a:t>
            </a:r>
            <a:r>
              <a:rPr lang="en-US" sz="2500" baseline="0" dirty="0" smtClean="0">
                <a:latin typeface="Helvetica Neue" charset="0"/>
                <a:ea typeface="Helvetica Neue" charset="0"/>
                <a:cs typeface="Helvetica Neue" charset="0"/>
              </a:rPr>
              <a:t> have earned 50 Productivity Points. </a:t>
            </a:r>
          </a:p>
          <a:p>
            <a:r>
              <a:rPr lang="en-US" sz="2500" baseline="0" dirty="0" smtClean="0">
                <a:latin typeface="Helvetica Neue" charset="0"/>
                <a:ea typeface="Helvetica Neue" charset="0"/>
                <a:cs typeface="Helvetica Neue" charset="0"/>
              </a:rPr>
              <a:t>You now have 5400 </a:t>
            </a:r>
            <a:endParaRPr lang="en-US" sz="25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60" y="5905619"/>
            <a:ext cx="329184" cy="329184"/>
          </a:xfrm>
          <a:prstGeom prst="rect">
            <a:avLst/>
          </a:prstGeom>
        </p:spPr>
      </p:pic>
      <p:sp>
        <p:nvSpPr>
          <p:cNvPr id="56" name="Rounded Rectangle 55"/>
          <p:cNvSpPr/>
          <p:nvPr userDrawn="1"/>
        </p:nvSpPr>
        <p:spPr>
          <a:xfrm>
            <a:off x="1875468" y="6511656"/>
            <a:ext cx="2072415" cy="635264"/>
          </a:xfrm>
          <a:prstGeom prst="roundRect">
            <a:avLst/>
          </a:prstGeom>
          <a:solidFill>
            <a:srgbClr val="A5FF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Helvetica Neue" charset="0"/>
                <a:ea typeface="Helvetica Neue" charset="0"/>
                <a:cs typeface="Helvetica Neue" charset="0"/>
              </a:rPr>
              <a:t>OK</a:t>
            </a:r>
            <a:endParaRPr lang="en-US" sz="28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37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9208" y="32058"/>
            <a:ext cx="6871477" cy="1106932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256284"/>
            <a:ext cx="5413248" cy="9147169"/>
          </a:xfrm>
          <a:prstGeom prst="rect">
            <a:avLst/>
          </a:prstGeom>
        </p:spPr>
      </p:pic>
      <p:sp>
        <p:nvSpPr>
          <p:cNvPr id="46" name="Rectangle 45"/>
          <p:cNvSpPr/>
          <p:nvPr userDrawn="1"/>
        </p:nvSpPr>
        <p:spPr>
          <a:xfrm>
            <a:off x="420624" y="1256284"/>
            <a:ext cx="5193792" cy="8911844"/>
          </a:xfrm>
          <a:prstGeom prst="rect">
            <a:avLst/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420624" y="1256284"/>
            <a:ext cx="3456432" cy="89118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420624" y="2340864"/>
            <a:ext cx="3456432" cy="0"/>
          </a:xfrm>
          <a:prstGeom prst="line">
            <a:avLst/>
          </a:prstGeom>
          <a:ln w="28575">
            <a:solidFill>
              <a:srgbClr val="84DC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 userDrawn="1"/>
        </p:nvSpPr>
        <p:spPr>
          <a:xfrm>
            <a:off x="585216" y="2470860"/>
            <a:ext cx="28529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>
                <a:latin typeface="Helvetica Neue" charset="0"/>
                <a:ea typeface="Helvetica Neue" charset="0"/>
                <a:cs typeface="Helvetica Neue" charset="0"/>
              </a:rPr>
              <a:t>Lists</a:t>
            </a:r>
          </a:p>
        </p:txBody>
      </p:sp>
      <p:cxnSp>
        <p:nvCxnSpPr>
          <p:cNvPr id="52" name="Straight Connector 51"/>
          <p:cNvCxnSpPr/>
          <p:nvPr userDrawn="1"/>
        </p:nvCxnSpPr>
        <p:spPr>
          <a:xfrm>
            <a:off x="420624" y="6710070"/>
            <a:ext cx="3456432" cy="0"/>
          </a:xfrm>
          <a:prstGeom prst="line">
            <a:avLst/>
          </a:prstGeom>
          <a:ln w="28575">
            <a:solidFill>
              <a:srgbClr val="84DC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 userDrawn="1"/>
        </p:nvCxnSpPr>
        <p:spPr>
          <a:xfrm>
            <a:off x="420624" y="6862470"/>
            <a:ext cx="3456432" cy="0"/>
          </a:xfrm>
          <a:prstGeom prst="line">
            <a:avLst/>
          </a:prstGeom>
          <a:ln w="28575">
            <a:solidFill>
              <a:srgbClr val="84DC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 userDrawn="1"/>
        </p:nvCxnSpPr>
        <p:spPr>
          <a:xfrm>
            <a:off x="420624" y="8935110"/>
            <a:ext cx="3456432" cy="0"/>
          </a:xfrm>
          <a:prstGeom prst="line">
            <a:avLst/>
          </a:prstGeom>
          <a:ln w="28575">
            <a:solidFill>
              <a:srgbClr val="84DC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 userDrawn="1"/>
        </p:nvSpPr>
        <p:spPr>
          <a:xfrm>
            <a:off x="530352" y="7154494"/>
            <a:ext cx="3291840" cy="492443"/>
          </a:xfrm>
          <a:prstGeom prst="rect">
            <a:avLst/>
          </a:prstGeom>
          <a:noFill/>
          <a:ln w="28575">
            <a:solidFill>
              <a:srgbClr val="FFA69E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Helvetica Neue" charset="0"/>
                <a:ea typeface="Helvetica Neue" charset="0"/>
                <a:cs typeface="Helvetica Neue" charset="0"/>
              </a:rPr>
              <a:t>Your Awards</a:t>
            </a:r>
          </a:p>
        </p:txBody>
      </p:sp>
      <p:sp>
        <p:nvSpPr>
          <p:cNvPr id="58" name="TextBox 57"/>
          <p:cNvSpPr txBox="1"/>
          <p:nvPr userDrawn="1"/>
        </p:nvSpPr>
        <p:spPr>
          <a:xfrm>
            <a:off x="530352" y="8050121"/>
            <a:ext cx="3291840" cy="492443"/>
          </a:xfrm>
          <a:prstGeom prst="rect">
            <a:avLst/>
          </a:prstGeom>
          <a:noFill/>
          <a:ln w="28575">
            <a:solidFill>
              <a:srgbClr val="FFA69E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Helvetica Neue" charset="0"/>
                <a:ea typeface="Helvetica Neue" charset="0"/>
                <a:cs typeface="Helvetica Neue" charset="0"/>
              </a:rPr>
              <a:t>Productivity Tracker</a:t>
            </a:r>
          </a:p>
        </p:txBody>
      </p:sp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424" y="7234248"/>
            <a:ext cx="329184" cy="329184"/>
          </a:xfrm>
          <a:prstGeom prst="rect">
            <a:avLst/>
          </a:prstGeom>
        </p:spPr>
      </p:pic>
      <p:sp>
        <p:nvSpPr>
          <p:cNvPr id="60" name="TextBox 59"/>
          <p:cNvSpPr txBox="1"/>
          <p:nvPr userDrawn="1"/>
        </p:nvSpPr>
        <p:spPr>
          <a:xfrm>
            <a:off x="485882" y="9287888"/>
            <a:ext cx="23042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Helvetica Neue" charset="0"/>
                <a:ea typeface="Helvetica Neue" charset="0"/>
                <a:cs typeface="Helvetica Neue" charset="0"/>
              </a:rPr>
              <a:t>Settings</a:t>
            </a:r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288486" y="9287888"/>
            <a:ext cx="542850" cy="542850"/>
          </a:xfrm>
          <a:prstGeom prst="rect">
            <a:avLst/>
          </a:prstGeom>
        </p:spPr>
      </p:pic>
      <p:sp>
        <p:nvSpPr>
          <p:cNvPr id="63" name="TextBox 62"/>
          <p:cNvSpPr txBox="1"/>
          <p:nvPr userDrawn="1"/>
        </p:nvSpPr>
        <p:spPr>
          <a:xfrm>
            <a:off x="585216" y="3477694"/>
            <a:ext cx="3074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Helvetica Neue" charset="0"/>
                <a:ea typeface="Helvetica Neue" charset="0"/>
                <a:cs typeface="Helvetica Neue" charset="0"/>
              </a:rPr>
              <a:t>Todo</a:t>
            </a:r>
            <a:r>
              <a:rPr lang="en-US" sz="2200" b="1" baseline="0" dirty="0" smtClean="0">
                <a:latin typeface="Helvetica Neue" charset="0"/>
                <a:ea typeface="Helvetica Neue" charset="0"/>
                <a:cs typeface="Helvetica Neue" charset="0"/>
              </a:rPr>
              <a:t> – Next few days</a:t>
            </a:r>
            <a:endParaRPr lang="en-US" sz="2200" b="1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587716" y="3990138"/>
            <a:ext cx="2852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Helvetica Neue" charset="0"/>
                <a:ea typeface="Helvetica Neue" charset="0"/>
                <a:cs typeface="Helvetica Neue" charset="0"/>
              </a:rPr>
              <a:t>Todo – Some day</a:t>
            </a:r>
          </a:p>
        </p:txBody>
      </p:sp>
      <p:sp>
        <p:nvSpPr>
          <p:cNvPr id="65" name="TextBox 64"/>
          <p:cNvSpPr txBox="1"/>
          <p:nvPr userDrawn="1"/>
        </p:nvSpPr>
        <p:spPr>
          <a:xfrm>
            <a:off x="585216" y="4478344"/>
            <a:ext cx="305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Project: Dads website </a:t>
            </a:r>
          </a:p>
        </p:txBody>
      </p:sp>
      <p:sp>
        <p:nvSpPr>
          <p:cNvPr id="66" name="TextBox 65"/>
          <p:cNvSpPr txBox="1"/>
          <p:nvPr userDrawn="1"/>
        </p:nvSpPr>
        <p:spPr>
          <a:xfrm>
            <a:off x="585216" y="4966550"/>
            <a:ext cx="305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Coursework </a:t>
            </a:r>
          </a:p>
        </p:txBody>
      </p:sp>
      <p:sp>
        <p:nvSpPr>
          <p:cNvPr id="67" name="TextBox 66"/>
          <p:cNvSpPr txBox="1"/>
          <p:nvPr userDrawn="1"/>
        </p:nvSpPr>
        <p:spPr>
          <a:xfrm>
            <a:off x="577322" y="5454756"/>
            <a:ext cx="305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Clothes to get</a:t>
            </a:r>
          </a:p>
        </p:txBody>
      </p:sp>
      <p:sp>
        <p:nvSpPr>
          <p:cNvPr id="68" name="TextBox 67"/>
          <p:cNvSpPr txBox="1"/>
          <p:nvPr userDrawn="1"/>
        </p:nvSpPr>
        <p:spPr>
          <a:xfrm>
            <a:off x="577322" y="5942962"/>
            <a:ext cx="30540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Helvetica Neue" charset="0"/>
                <a:ea typeface="Helvetica Neue" charset="0"/>
                <a:cs typeface="Helvetica Neue" charset="0"/>
              </a:rPr>
              <a:t>Project: Dads </a:t>
            </a: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website </a:t>
            </a:r>
          </a:p>
        </p:txBody>
      </p:sp>
      <p:cxnSp>
        <p:nvCxnSpPr>
          <p:cNvPr id="71" name="Straight Connector 70"/>
          <p:cNvCxnSpPr/>
          <p:nvPr userDrawn="1"/>
        </p:nvCxnSpPr>
        <p:spPr>
          <a:xfrm>
            <a:off x="404228" y="3081067"/>
            <a:ext cx="3456432" cy="0"/>
          </a:xfrm>
          <a:prstGeom prst="line">
            <a:avLst/>
          </a:prstGeom>
          <a:ln w="28575">
            <a:solidFill>
              <a:srgbClr val="84DC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974" y="2524023"/>
            <a:ext cx="510936" cy="510936"/>
          </a:xfrm>
          <a:prstGeom prst="rect">
            <a:avLst/>
          </a:prstGeom>
        </p:spPr>
      </p:pic>
      <p:sp>
        <p:nvSpPr>
          <p:cNvPr id="72" name="TextBox 71"/>
          <p:cNvSpPr txBox="1"/>
          <p:nvPr userDrawn="1"/>
        </p:nvSpPr>
        <p:spPr>
          <a:xfrm>
            <a:off x="577322" y="1515040"/>
            <a:ext cx="306199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>
                <a:latin typeface="Helvetica Neue" charset="0"/>
                <a:ea typeface="Helvetica Neue" charset="0"/>
                <a:cs typeface="Helvetica Neue" charset="0"/>
              </a:rPr>
              <a:t>Total      : 5400</a:t>
            </a:r>
          </a:p>
        </p:txBody>
      </p:sp>
      <p:pic>
        <p:nvPicPr>
          <p:cNvPr id="73" name="Picture 7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026" y="1513329"/>
            <a:ext cx="544036" cy="54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2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9208" y="32058"/>
            <a:ext cx="6871477" cy="1106932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420624" y="1280160"/>
            <a:ext cx="5193792" cy="1078992"/>
          </a:xfrm>
          <a:prstGeom prst="rect">
            <a:avLst/>
          </a:prstGeom>
          <a:solidFill>
            <a:srgbClr val="84D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4DCC6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952752" y="1588823"/>
            <a:ext cx="4041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bg1">
                    <a:lumMod val="9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Create a task</a:t>
            </a:r>
            <a:endParaRPr lang="en-US" sz="2400" b="1" dirty="0">
              <a:solidFill>
                <a:schemeClr val="bg1">
                  <a:lumMod val="9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6" y="1418336"/>
            <a:ext cx="812800" cy="8128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30656" y="2375207"/>
            <a:ext cx="2119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Task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98144" y="2776709"/>
            <a:ext cx="4140200" cy="0"/>
          </a:xfrm>
          <a:prstGeom prst="line">
            <a:avLst/>
          </a:prstGeom>
          <a:ln w="12700">
            <a:solidFill>
              <a:srgbClr val="A5FF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930656" y="2860958"/>
            <a:ext cx="4107688" cy="613762"/>
          </a:xfrm>
          <a:prstGeom prst="rect">
            <a:avLst/>
          </a:prstGeom>
          <a:solidFill>
            <a:schemeClr val="tx1">
              <a:alpha val="2000"/>
            </a:schemeClr>
          </a:solidFill>
          <a:ln>
            <a:solidFill>
              <a:srgbClr val="FFA69E">
                <a:alpha val="1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930656" y="3613832"/>
            <a:ext cx="2119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Sub-tasks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98144" y="4015334"/>
            <a:ext cx="4140200" cy="0"/>
          </a:xfrm>
          <a:prstGeom prst="line">
            <a:avLst/>
          </a:prstGeom>
          <a:ln w="12700">
            <a:solidFill>
              <a:srgbClr val="A5FF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930656" y="4099583"/>
            <a:ext cx="4107688" cy="613762"/>
          </a:xfrm>
          <a:prstGeom prst="rect">
            <a:avLst/>
          </a:prstGeom>
          <a:solidFill>
            <a:schemeClr val="tx1">
              <a:alpha val="2000"/>
            </a:schemeClr>
          </a:solidFill>
          <a:ln>
            <a:solidFill>
              <a:srgbClr val="FFA69E">
                <a:alpha val="1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056" y="4555949"/>
            <a:ext cx="510963" cy="510963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001268" y="2967120"/>
            <a:ext cx="3933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elvetica Neue" charset="0"/>
                <a:ea typeface="Helvetica Neue" charset="0"/>
                <a:cs typeface="Helvetica Neue" charset="0"/>
              </a:rPr>
              <a:t>Take ruby</a:t>
            </a:r>
            <a:r>
              <a:rPr lang="en-US" sz="2000" baseline="0" dirty="0" smtClean="0">
                <a:latin typeface="Helvetica Neue" charset="0"/>
                <a:ea typeface="Helvetica Neue" charset="0"/>
                <a:cs typeface="Helvetica Neue" charset="0"/>
              </a:rPr>
              <a:t> to the vet for check</a:t>
            </a:r>
            <a:endParaRPr lang="en-US" sz="20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930656" y="5103747"/>
            <a:ext cx="2119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When?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979932" y="5534634"/>
            <a:ext cx="4140200" cy="0"/>
          </a:xfrm>
          <a:prstGeom prst="line">
            <a:avLst/>
          </a:prstGeom>
          <a:ln w="12700">
            <a:solidFill>
              <a:srgbClr val="A5FF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96" y="5642124"/>
            <a:ext cx="590520" cy="59052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1697755" y="5660422"/>
            <a:ext cx="3422377" cy="572222"/>
          </a:xfrm>
          <a:prstGeom prst="rect">
            <a:avLst/>
          </a:prstGeom>
          <a:solidFill>
            <a:schemeClr val="tx1">
              <a:alpha val="2000"/>
            </a:schemeClr>
          </a:solidFill>
          <a:ln>
            <a:solidFill>
              <a:srgbClr val="FFA69E">
                <a:alpha val="1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930656" y="6495176"/>
            <a:ext cx="40045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Helvetica Neue" charset="0"/>
                <a:ea typeface="Helvetica Neue" charset="0"/>
                <a:cs typeface="Helvetica Neue" charset="0"/>
              </a:rPr>
              <a:t>Productivity points awarded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1041796" y="6926063"/>
            <a:ext cx="4140200" cy="0"/>
          </a:xfrm>
          <a:prstGeom prst="line">
            <a:avLst/>
          </a:prstGeom>
          <a:ln w="12700">
            <a:solidFill>
              <a:srgbClr val="A5FF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1041796" y="7279631"/>
            <a:ext cx="4140200" cy="0"/>
          </a:xfrm>
          <a:prstGeom prst="line">
            <a:avLst/>
          </a:prstGeom>
          <a:ln w="47625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2231136" y="7059168"/>
            <a:ext cx="457200" cy="457200"/>
          </a:xfrm>
          <a:prstGeom prst="ellipse">
            <a:avLst/>
          </a:prstGeom>
          <a:solidFill>
            <a:srgbClr val="A5FFD6"/>
          </a:solidFill>
          <a:ln>
            <a:solidFill>
              <a:srgbClr val="84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2212848" y="7514512"/>
            <a:ext cx="6212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Helvetica Neue" charset="0"/>
                <a:ea typeface="Helvetica Neue" charset="0"/>
                <a:cs typeface="Helvetica Neue" charset="0"/>
              </a:rPr>
              <a:t>20</a:t>
            </a:r>
            <a:endParaRPr lang="en-US" sz="22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041796" y="8087994"/>
            <a:ext cx="2119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Reminder?</a:t>
            </a: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1091072" y="8518881"/>
            <a:ext cx="4140200" cy="0"/>
          </a:xfrm>
          <a:prstGeom prst="line">
            <a:avLst/>
          </a:prstGeom>
          <a:ln w="12700">
            <a:solidFill>
              <a:srgbClr val="A5FF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 userDrawn="1"/>
        </p:nvSpPr>
        <p:spPr>
          <a:xfrm>
            <a:off x="2007616" y="8661476"/>
            <a:ext cx="698481" cy="447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Yes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3165367" y="8688704"/>
            <a:ext cx="547097" cy="430887"/>
          </a:xfrm>
          <a:prstGeom prst="rect">
            <a:avLst/>
          </a:prstGeom>
          <a:noFill/>
          <a:ln w="31750">
            <a:solidFill>
              <a:srgbClr val="FF686B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smtClean="0">
                <a:latin typeface="Helvetica Neue" charset="0"/>
                <a:ea typeface="Helvetica Neue" charset="0"/>
                <a:cs typeface="Helvetica Neue" charset="0"/>
              </a:rPr>
              <a:t>No</a:t>
            </a:r>
            <a:endParaRPr lang="en-US" sz="22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9" name="Rounded Rectangle 28"/>
          <p:cNvSpPr/>
          <p:nvPr userDrawn="1"/>
        </p:nvSpPr>
        <p:spPr>
          <a:xfrm>
            <a:off x="1337056" y="9345168"/>
            <a:ext cx="3223768" cy="694944"/>
          </a:xfrm>
          <a:prstGeom prst="roundRect">
            <a:avLst/>
          </a:prstGeom>
          <a:solidFill>
            <a:srgbClr val="FFA69E"/>
          </a:solidFill>
          <a:ln>
            <a:solidFill>
              <a:srgbClr val="FF68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035" y="9411964"/>
            <a:ext cx="561352" cy="561352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2060626" y="9411964"/>
            <a:ext cx="17766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7345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9208" y="32058"/>
            <a:ext cx="6871477" cy="1106932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420624" y="1280160"/>
            <a:ext cx="5193792" cy="1078992"/>
          </a:xfrm>
          <a:prstGeom prst="rect">
            <a:avLst/>
          </a:prstGeom>
          <a:solidFill>
            <a:srgbClr val="84D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4DCC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" y="1528064"/>
            <a:ext cx="593344" cy="59334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492504" y="1572769"/>
            <a:ext cx="4041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Project: Dads Website</a:t>
            </a:r>
            <a:endParaRPr lang="en-US" sz="2400" b="1" dirty="0">
              <a:solidFill>
                <a:schemeClr val="bg1">
                  <a:lumMod val="9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40" y="2077701"/>
            <a:ext cx="699008" cy="69900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898144" y="2663914"/>
            <a:ext cx="1188720" cy="4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elvetica Neue" charset="0"/>
                <a:ea typeface="Helvetica Neue" charset="0"/>
                <a:cs typeface="Helvetica Neue" charset="0"/>
              </a:rPr>
              <a:t>Tasks</a:t>
            </a:r>
            <a:endParaRPr lang="en-US"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98144" y="3069317"/>
            <a:ext cx="4140200" cy="0"/>
          </a:xfrm>
          <a:prstGeom prst="line">
            <a:avLst/>
          </a:prstGeom>
          <a:ln w="12700">
            <a:solidFill>
              <a:srgbClr val="A5FF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98144" y="3274665"/>
            <a:ext cx="247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elvetica Neue" charset="0"/>
                <a:ea typeface="Helvetica Neue" charset="0"/>
                <a:cs typeface="Helvetica Neue" charset="0"/>
              </a:rPr>
              <a:t>Fix</a:t>
            </a:r>
            <a:r>
              <a:rPr lang="en-US" sz="2000" baseline="0" dirty="0" smtClean="0">
                <a:latin typeface="Helvetica Neue" charset="0"/>
                <a:ea typeface="Helvetica Neue" charset="0"/>
                <a:cs typeface="Helvetica Neue" charset="0"/>
              </a:rPr>
              <a:t> up front page</a:t>
            </a:r>
            <a:endParaRPr lang="en-US"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4480560" y="3274665"/>
            <a:ext cx="734568" cy="400110"/>
            <a:chOff x="3877056" y="3274665"/>
            <a:chExt cx="73456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3877056" y="3274665"/>
              <a:ext cx="5486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Helvetica Neue" charset="0"/>
                  <a:ea typeface="Helvetica Neue" charset="0"/>
                  <a:cs typeface="Helvetica Neue" charset="0"/>
                </a:rPr>
                <a:t>20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2440" y="3328416"/>
              <a:ext cx="329184" cy="329184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904240" y="3737960"/>
            <a:ext cx="3707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elvetica Neue" charset="0"/>
                <a:ea typeface="Helvetica Neue" charset="0"/>
                <a:cs typeface="Helvetica Neue" charset="0"/>
              </a:rPr>
              <a:t>Add</a:t>
            </a:r>
            <a:r>
              <a:rPr lang="en-US" sz="2000" baseline="0" dirty="0" smtClean="0">
                <a:latin typeface="Helvetica Neue" charset="0"/>
                <a:ea typeface="Helvetica Neue" charset="0"/>
                <a:cs typeface="Helvetica Neue" charset="0"/>
              </a:rPr>
              <a:t> photos to DIY page</a:t>
            </a:r>
            <a:endParaRPr lang="en-US" sz="20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5568" y="4138070"/>
            <a:ext cx="377037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Helvetica Neue" charset="0"/>
                <a:ea typeface="Helvetica Neue" charset="0"/>
                <a:cs typeface="Helvetica Neue" charset="0"/>
              </a:rPr>
              <a:t>- Find</a:t>
            </a:r>
            <a:r>
              <a:rPr lang="en-US" sz="1700" baseline="0" dirty="0" smtClean="0">
                <a:latin typeface="Helvetica Neue" charset="0"/>
                <a:ea typeface="Helvetica Neue" charset="0"/>
                <a:cs typeface="Helvetica Neue" charset="0"/>
              </a:rPr>
              <a:t> pics of project on reddit</a:t>
            </a:r>
            <a:endParaRPr lang="en-US" sz="1700" dirty="0"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sz="20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4480560" y="3704091"/>
            <a:ext cx="548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elvetica Neue" charset="0"/>
                <a:ea typeface="Helvetica Neue" charset="0"/>
                <a:cs typeface="Helvetica Neue" charset="0"/>
              </a:rPr>
              <a:t>10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944" y="3757842"/>
            <a:ext cx="329184" cy="329184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898144" y="4492118"/>
            <a:ext cx="3707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elvetica Neue" charset="0"/>
                <a:ea typeface="Helvetica Neue" charset="0"/>
                <a:cs typeface="Helvetica Neue" charset="0"/>
              </a:rPr>
              <a:t>Add CNAME</a:t>
            </a:r>
            <a:r>
              <a:rPr lang="en-US" sz="2000" baseline="0" dirty="0" smtClean="0">
                <a:latin typeface="Helvetica Neue" charset="0"/>
                <a:ea typeface="Helvetica Neue" charset="0"/>
                <a:cs typeface="Helvetica Neue" charset="0"/>
              </a:rPr>
              <a:t> to redirect</a:t>
            </a:r>
            <a:endParaRPr lang="en-US" sz="20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4480560" y="4476537"/>
            <a:ext cx="734568" cy="400110"/>
            <a:chOff x="3877056" y="3274665"/>
            <a:chExt cx="734568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3877056" y="3274665"/>
              <a:ext cx="5486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Helvetica Neue" charset="0"/>
                  <a:ea typeface="Helvetica Neue" charset="0"/>
                  <a:cs typeface="Helvetica Neue" charset="0"/>
                </a:rPr>
                <a:t>10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2440" y="3328416"/>
              <a:ext cx="329184" cy="329184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 userDrawn="1"/>
        </p:nvGrpSpPr>
        <p:grpSpPr>
          <a:xfrm>
            <a:off x="4480560" y="4953783"/>
            <a:ext cx="734568" cy="400110"/>
            <a:chOff x="3877056" y="3274665"/>
            <a:chExt cx="734568" cy="400110"/>
          </a:xfrm>
        </p:grpSpPr>
        <p:sp>
          <p:nvSpPr>
            <p:cNvPr id="23" name="TextBox 22"/>
            <p:cNvSpPr txBox="1"/>
            <p:nvPr/>
          </p:nvSpPr>
          <p:spPr>
            <a:xfrm>
              <a:off x="3877056" y="3274665"/>
              <a:ext cx="5486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Helvetica Neue" charset="0"/>
                  <a:ea typeface="Helvetica Neue" charset="0"/>
                  <a:cs typeface="Helvetica Neue" charset="0"/>
                </a:rPr>
                <a:t>10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2440" y="3328416"/>
              <a:ext cx="329184" cy="329184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 userDrawn="1"/>
        </p:nvSpPr>
        <p:spPr>
          <a:xfrm>
            <a:off x="898144" y="4955906"/>
            <a:ext cx="3707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Helvetica Neue" charset="0"/>
                <a:ea typeface="Helvetica Neue" charset="0"/>
                <a:cs typeface="Helvetica Neue" charset="0"/>
              </a:rPr>
              <a:t>Finish work on ‘About’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1136904" y="5382976"/>
            <a:ext cx="3770376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Helvetica Neue" charset="0"/>
                <a:ea typeface="Helvetica Neue" charset="0"/>
                <a:cs typeface="Helvetica Neue" charset="0"/>
              </a:rPr>
              <a:t>- Need to get details on life</a:t>
            </a:r>
            <a:endParaRPr lang="en-US" sz="1700" dirty="0"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sz="20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875792" y="5803008"/>
            <a:ext cx="3396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Helvetica Neue" charset="0"/>
                <a:ea typeface="Helvetica Neue" charset="0"/>
                <a:cs typeface="Helvetica Neue" charset="0"/>
              </a:rPr>
              <a:t>Get site hosted</a:t>
            </a:r>
            <a:r>
              <a:rPr lang="en-US" sz="2000" baseline="0" smtClean="0">
                <a:latin typeface="Helvetica Neue" charset="0"/>
                <a:ea typeface="Helvetica Neue" charset="0"/>
                <a:cs typeface="Helvetica Neue" charset="0"/>
              </a:rPr>
              <a:t> </a:t>
            </a:r>
            <a:endParaRPr lang="en-US" sz="2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85" name="Group 84"/>
          <p:cNvGrpSpPr/>
          <p:nvPr userDrawn="1"/>
        </p:nvGrpSpPr>
        <p:grpSpPr>
          <a:xfrm>
            <a:off x="4480560" y="5755737"/>
            <a:ext cx="734568" cy="400110"/>
            <a:chOff x="3877056" y="3274665"/>
            <a:chExt cx="734568" cy="400110"/>
          </a:xfrm>
        </p:grpSpPr>
        <p:sp>
          <p:nvSpPr>
            <p:cNvPr id="86" name="TextBox 85"/>
            <p:cNvSpPr txBox="1"/>
            <p:nvPr/>
          </p:nvSpPr>
          <p:spPr>
            <a:xfrm>
              <a:off x="3877056" y="3274665"/>
              <a:ext cx="5486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Helvetica Neue" charset="0"/>
                  <a:ea typeface="Helvetica Neue" charset="0"/>
                  <a:cs typeface="Helvetica Neue" charset="0"/>
                </a:rPr>
                <a:t>  5</a:t>
              </a:r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2440" y="3328416"/>
              <a:ext cx="329184" cy="329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058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9208" y="32058"/>
            <a:ext cx="6871477" cy="1106932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420624" y="1280160"/>
            <a:ext cx="5193792" cy="1078992"/>
          </a:xfrm>
          <a:prstGeom prst="rect">
            <a:avLst/>
          </a:prstGeom>
          <a:solidFill>
            <a:srgbClr val="84D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4DCC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" y="1528064"/>
            <a:ext cx="593344" cy="59334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2261976" y="1549216"/>
            <a:ext cx="2281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9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Awards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208" y="1443790"/>
            <a:ext cx="599565" cy="599565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079470" y="2960923"/>
            <a:ext cx="1777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Helvetica Neue" charset="0"/>
                <a:ea typeface="Helvetica Neue" charset="0"/>
                <a:cs typeface="Helvetica Neue" charset="0"/>
              </a:rPr>
              <a:t>Obtained</a:t>
            </a:r>
            <a:r>
              <a:rPr lang="en-US" sz="1800" baseline="0" dirty="0" smtClean="0">
                <a:latin typeface="Helvetica Neue" charset="0"/>
                <a:ea typeface="Helvetica Neue" charset="0"/>
                <a:cs typeface="Helvetica Neue" charset="0"/>
              </a:rPr>
              <a:t>       7 days in a row</a:t>
            </a:r>
            <a:endParaRPr lang="en-US" sz="18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073" y="2759185"/>
            <a:ext cx="1049806" cy="104980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073" y="4153183"/>
            <a:ext cx="1049806" cy="1049806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3079470" y="4254090"/>
            <a:ext cx="1777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mtClean="0">
                <a:latin typeface="Helvetica Neue" charset="0"/>
                <a:ea typeface="Helvetica Neue" charset="0"/>
                <a:cs typeface="Helvetica Neue" charset="0"/>
              </a:rPr>
              <a:t>Worked for 200 PP in one day!</a:t>
            </a:r>
            <a:endParaRPr lang="en-US" sz="18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073" y="5486047"/>
            <a:ext cx="1049806" cy="1049806"/>
          </a:xfrm>
          <a:prstGeom prst="rect">
            <a:avLst/>
          </a:prstGeom>
        </p:spPr>
      </p:pic>
      <p:sp>
        <p:nvSpPr>
          <p:cNvPr id="36" name="TextBox 35"/>
          <p:cNvSpPr txBox="1"/>
          <p:nvPr userDrawn="1"/>
        </p:nvSpPr>
        <p:spPr>
          <a:xfrm>
            <a:off x="3079470" y="5586954"/>
            <a:ext cx="1777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Helvetica Neue" charset="0"/>
                <a:ea typeface="Helvetica Neue" charset="0"/>
                <a:cs typeface="Helvetica Neue" charset="0"/>
              </a:rPr>
              <a:t>Competed</a:t>
            </a:r>
            <a:r>
              <a:rPr lang="en-US" sz="1800" baseline="0" dirty="0" smtClean="0">
                <a:latin typeface="Helvetica Neue" charset="0"/>
                <a:ea typeface="Helvetica Neue" charset="0"/>
                <a:cs typeface="Helvetica Neue" charset="0"/>
              </a:rPr>
              <a:t> 10 tasks in one day!</a:t>
            </a:r>
            <a:endParaRPr lang="en-US" sz="18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073" y="6975937"/>
            <a:ext cx="1049806" cy="1049806"/>
          </a:xfrm>
          <a:prstGeom prst="rect">
            <a:avLst/>
          </a:prstGeom>
        </p:spPr>
      </p:pic>
      <p:sp>
        <p:nvSpPr>
          <p:cNvPr id="38" name="TextBox 37"/>
          <p:cNvSpPr txBox="1"/>
          <p:nvPr userDrawn="1"/>
        </p:nvSpPr>
        <p:spPr>
          <a:xfrm>
            <a:off x="3079470" y="7076844"/>
            <a:ext cx="1777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Helvetica Neue" charset="0"/>
                <a:ea typeface="Helvetica Neue" charset="0"/>
                <a:cs typeface="Helvetica Neue" charset="0"/>
              </a:rPr>
              <a:t>Earned more    than week before</a:t>
            </a:r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6">
            <a:alphaModFix am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070" y="8592303"/>
            <a:ext cx="812800" cy="8128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026" y="3024718"/>
            <a:ext cx="258383" cy="25838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321" y="7079433"/>
            <a:ext cx="302360" cy="30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6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9208" y="32058"/>
            <a:ext cx="6871477" cy="1106932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420624" y="1280160"/>
            <a:ext cx="5193792" cy="1078992"/>
          </a:xfrm>
          <a:prstGeom prst="rect">
            <a:avLst/>
          </a:prstGeom>
          <a:solidFill>
            <a:srgbClr val="84D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4DCC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" y="1528064"/>
            <a:ext cx="593344" cy="59334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330960" y="1549432"/>
            <a:ext cx="371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chemeClr val="bg1">
                    <a:lumMod val="9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Productivity Tracker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9" name="Straight Arrow Connector 18"/>
          <p:cNvCxnSpPr/>
          <p:nvPr userDrawn="1"/>
        </p:nvCxnSpPr>
        <p:spPr>
          <a:xfrm>
            <a:off x="1693517" y="3083663"/>
            <a:ext cx="336753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 userDrawn="1"/>
        </p:nvCxnSpPr>
        <p:spPr>
          <a:xfrm>
            <a:off x="1691996" y="3087164"/>
            <a:ext cx="0" cy="47065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1207988" y="3016912"/>
            <a:ext cx="43070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10</a:t>
            </a:r>
          </a:p>
          <a:p>
            <a:endParaRPr lang="en-GB" sz="1400" dirty="0" smtClean="0"/>
          </a:p>
          <a:p>
            <a:r>
              <a:rPr lang="en-GB" sz="1400" dirty="0" smtClean="0"/>
              <a:t>9</a:t>
            </a:r>
          </a:p>
          <a:p>
            <a:endParaRPr lang="en-GB" sz="1400" dirty="0" smtClean="0"/>
          </a:p>
          <a:p>
            <a:r>
              <a:rPr lang="en-GB" sz="1400" dirty="0" smtClean="0"/>
              <a:t>8</a:t>
            </a:r>
          </a:p>
          <a:p>
            <a:endParaRPr lang="en-GB" sz="1400" dirty="0" smtClean="0"/>
          </a:p>
          <a:p>
            <a:r>
              <a:rPr lang="en-GB" sz="1400" dirty="0" smtClean="0"/>
              <a:t>7</a:t>
            </a:r>
          </a:p>
          <a:p>
            <a:endParaRPr lang="en-GB" sz="1400" dirty="0" smtClean="0"/>
          </a:p>
          <a:p>
            <a:r>
              <a:rPr lang="en-GB" sz="1400" dirty="0" smtClean="0"/>
              <a:t>6</a:t>
            </a:r>
          </a:p>
          <a:p>
            <a:endParaRPr lang="en-GB" sz="1400" dirty="0" smtClean="0"/>
          </a:p>
          <a:p>
            <a:r>
              <a:rPr lang="en-GB" sz="1400" dirty="0" smtClean="0"/>
              <a:t>5</a:t>
            </a:r>
          </a:p>
          <a:p>
            <a:endParaRPr lang="en-GB" sz="1400" dirty="0" smtClean="0"/>
          </a:p>
          <a:p>
            <a:r>
              <a:rPr lang="en-GB" sz="1400" dirty="0" smtClean="0"/>
              <a:t>4</a:t>
            </a:r>
          </a:p>
          <a:p>
            <a:endParaRPr lang="en-GB" sz="1400" dirty="0" smtClean="0"/>
          </a:p>
          <a:p>
            <a:r>
              <a:rPr lang="en-GB" sz="1400" dirty="0" smtClean="0"/>
              <a:t>3</a:t>
            </a:r>
          </a:p>
          <a:p>
            <a:endParaRPr lang="en-GB" sz="1400" dirty="0" smtClean="0"/>
          </a:p>
          <a:p>
            <a:r>
              <a:rPr lang="en-GB" sz="1400" dirty="0" smtClean="0"/>
              <a:t>2</a:t>
            </a:r>
          </a:p>
          <a:p>
            <a:endParaRPr lang="en-GB" sz="1400" dirty="0" smtClean="0"/>
          </a:p>
          <a:p>
            <a:r>
              <a:rPr lang="en-GB" sz="1400" dirty="0" smtClean="0"/>
              <a:t>1</a:t>
            </a:r>
          </a:p>
          <a:p>
            <a:endParaRPr lang="en-GB" sz="1400" dirty="0" smtClean="0"/>
          </a:p>
          <a:p>
            <a:r>
              <a:rPr lang="en-GB" sz="1400" dirty="0" smtClean="0"/>
              <a:t>0</a:t>
            </a:r>
            <a:endParaRPr lang="en-GB" sz="1400" dirty="0"/>
          </a:p>
        </p:txBody>
      </p:sp>
      <p:sp>
        <p:nvSpPr>
          <p:cNvPr id="25" name="Rectangle 24"/>
          <p:cNvSpPr/>
          <p:nvPr userDrawn="1"/>
        </p:nvSpPr>
        <p:spPr>
          <a:xfrm rot="5400000">
            <a:off x="2236218" y="2579484"/>
            <a:ext cx="319089" cy="1365251"/>
          </a:xfrm>
          <a:prstGeom prst="rect">
            <a:avLst/>
          </a:prstGeom>
          <a:solidFill>
            <a:srgbClr val="FFA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 rot="5400000">
            <a:off x="2280668" y="2971620"/>
            <a:ext cx="319089" cy="1454151"/>
          </a:xfrm>
          <a:prstGeom prst="rect">
            <a:avLst/>
          </a:prstGeom>
          <a:solidFill>
            <a:srgbClr val="FFA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 rot="5400000">
            <a:off x="2344167" y="3304987"/>
            <a:ext cx="319089" cy="1581150"/>
          </a:xfrm>
          <a:prstGeom prst="rect">
            <a:avLst/>
          </a:prstGeom>
          <a:solidFill>
            <a:srgbClr val="FFA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 rot="5400000">
            <a:off x="2242566" y="3804412"/>
            <a:ext cx="319089" cy="1377949"/>
          </a:xfrm>
          <a:prstGeom prst="rect">
            <a:avLst/>
          </a:prstGeom>
          <a:solidFill>
            <a:srgbClr val="FFA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 userDrawn="1"/>
        </p:nvSpPr>
        <p:spPr>
          <a:xfrm rot="5400000">
            <a:off x="2394965" y="4085276"/>
            <a:ext cx="319089" cy="1682748"/>
          </a:xfrm>
          <a:prstGeom prst="rect">
            <a:avLst/>
          </a:prstGeom>
          <a:solidFill>
            <a:srgbClr val="FFA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 userDrawn="1"/>
        </p:nvSpPr>
        <p:spPr>
          <a:xfrm rot="5400000">
            <a:off x="2347038" y="4544936"/>
            <a:ext cx="319089" cy="1593846"/>
          </a:xfrm>
          <a:prstGeom prst="rect">
            <a:avLst/>
          </a:prstGeom>
          <a:solidFill>
            <a:srgbClr val="FFA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 userDrawn="1"/>
        </p:nvSpPr>
        <p:spPr>
          <a:xfrm rot="5400000">
            <a:off x="2487254" y="4819792"/>
            <a:ext cx="319089" cy="1874279"/>
          </a:xfrm>
          <a:prstGeom prst="rect">
            <a:avLst/>
          </a:prstGeom>
          <a:solidFill>
            <a:srgbClr val="FFA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739" y="3956959"/>
            <a:ext cx="225730" cy="283829"/>
          </a:xfrm>
          <a:prstGeom prst="rect">
            <a:avLst/>
          </a:prstGeom>
        </p:spPr>
      </p:pic>
      <p:sp>
        <p:nvSpPr>
          <p:cNvPr id="42" name="TextBox 41"/>
          <p:cNvSpPr txBox="1"/>
          <p:nvPr userDrawn="1"/>
        </p:nvSpPr>
        <p:spPr>
          <a:xfrm>
            <a:off x="579120" y="7793165"/>
            <a:ext cx="1871034" cy="344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Time (weeks </a:t>
            </a:r>
            <a:r>
              <a:rPr lang="en-GB" dirty="0" smtClean="0"/>
              <a:t>ago)</a:t>
            </a:r>
            <a:endParaRPr lang="en-GB" dirty="0"/>
          </a:p>
        </p:txBody>
      </p:sp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387" y="2560435"/>
            <a:ext cx="492815" cy="492815"/>
          </a:xfrm>
          <a:prstGeom prst="rect">
            <a:avLst/>
          </a:prstGeom>
        </p:spPr>
      </p:pic>
      <p:sp>
        <p:nvSpPr>
          <p:cNvPr id="48" name="TextBox 47"/>
          <p:cNvSpPr txBox="1"/>
          <p:nvPr userDrawn="1"/>
        </p:nvSpPr>
        <p:spPr>
          <a:xfrm>
            <a:off x="2748006" y="2560435"/>
            <a:ext cx="13779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Earned</a:t>
            </a:r>
          </a:p>
        </p:txBody>
      </p:sp>
      <p:sp>
        <p:nvSpPr>
          <p:cNvPr id="50" name="Rectangle 49"/>
          <p:cNvSpPr/>
          <p:nvPr userDrawn="1"/>
        </p:nvSpPr>
        <p:spPr>
          <a:xfrm rot="5400000">
            <a:off x="2645136" y="5094375"/>
            <a:ext cx="319089" cy="2183094"/>
          </a:xfrm>
          <a:prstGeom prst="rect">
            <a:avLst/>
          </a:prstGeom>
          <a:solidFill>
            <a:srgbClr val="FFA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/>
          <p:cNvSpPr/>
          <p:nvPr userDrawn="1"/>
        </p:nvSpPr>
        <p:spPr>
          <a:xfrm rot="5400000">
            <a:off x="2914223" y="5245982"/>
            <a:ext cx="319089" cy="2728219"/>
          </a:xfrm>
          <a:prstGeom prst="rect">
            <a:avLst/>
          </a:prstGeom>
          <a:solidFill>
            <a:srgbClr val="FFA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 userDrawn="1"/>
        </p:nvSpPr>
        <p:spPr>
          <a:xfrm rot="5400000">
            <a:off x="2765698" y="5826931"/>
            <a:ext cx="319089" cy="2422689"/>
          </a:xfrm>
          <a:prstGeom prst="rect">
            <a:avLst/>
          </a:prstGeom>
          <a:solidFill>
            <a:srgbClr val="FFA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 userDrawn="1"/>
        </p:nvSpPr>
        <p:spPr>
          <a:xfrm rot="5400000">
            <a:off x="2916336" y="6095427"/>
            <a:ext cx="319089" cy="2728219"/>
          </a:xfrm>
          <a:prstGeom prst="rect">
            <a:avLst/>
          </a:prstGeom>
          <a:solidFill>
            <a:srgbClr val="FFA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 userDrawn="1"/>
        </p:nvSpPr>
        <p:spPr>
          <a:xfrm>
            <a:off x="901002" y="8486775"/>
            <a:ext cx="4213924" cy="109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Congratulations!</a:t>
            </a:r>
            <a:r>
              <a:rPr lang="en-US" sz="2200" baseline="0" dirty="0" smtClean="0">
                <a:latin typeface="Helvetica Neue" charset="0"/>
                <a:ea typeface="Helvetica Neue" charset="0"/>
                <a:cs typeface="Helvetica Neue" charset="0"/>
              </a:rPr>
              <a:t> Over the past 10 weeks your productivity has increased by roughly 75%!</a:t>
            </a:r>
            <a:endParaRPr lang="en-US" sz="22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84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177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5" r:id="rId2"/>
    <p:sldLayoutId id="2147483689" r:id="rId3"/>
    <p:sldLayoutId id="2147483690" r:id="rId4"/>
    <p:sldLayoutId id="2147483688" r:id="rId5"/>
    <p:sldLayoutId id="2147483686" r:id="rId6"/>
    <p:sldLayoutId id="2147483691" r:id="rId7"/>
    <p:sldLayoutId id="2147483692" r:id="rId8"/>
    <p:sldLayoutId id="2147483693" r:id="rId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  <p:txStyles>
    <p:titleStyle>
      <a:lvl1pPr algn="l" defTabSz="599481" rtl="0" eaLnBrk="1" latinLnBrk="0" hangingPunct="1">
        <a:lnSpc>
          <a:spcPct val="90000"/>
        </a:lnSpc>
        <a:spcBef>
          <a:spcPct val="0"/>
        </a:spcBef>
        <a:buNone/>
        <a:defRPr sz="28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9870" indent="-149870" algn="l" defTabSz="599481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49610" indent="-149870" algn="l" defTabSz="59948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573" kern="1200">
          <a:solidFill>
            <a:schemeClr val="tx1"/>
          </a:solidFill>
          <a:latin typeface="+mn-lt"/>
          <a:ea typeface="+mn-ea"/>
          <a:cs typeface="+mn-cs"/>
        </a:defRPr>
      </a:lvl2pPr>
      <a:lvl3pPr marL="749351" indent="-149870" algn="l" defTabSz="59948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311" kern="1200">
          <a:solidFill>
            <a:schemeClr val="tx1"/>
          </a:solidFill>
          <a:latin typeface="+mn-lt"/>
          <a:ea typeface="+mn-ea"/>
          <a:cs typeface="+mn-cs"/>
        </a:defRPr>
      </a:lvl3pPr>
      <a:lvl4pPr marL="1049091" indent="-149870" algn="l" defTabSz="59948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0" kern="1200">
          <a:solidFill>
            <a:schemeClr val="tx1"/>
          </a:solidFill>
          <a:latin typeface="+mn-lt"/>
          <a:ea typeface="+mn-ea"/>
          <a:cs typeface="+mn-cs"/>
        </a:defRPr>
      </a:lvl4pPr>
      <a:lvl5pPr marL="1348831" indent="-149870" algn="l" defTabSz="59948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0" kern="1200">
          <a:solidFill>
            <a:schemeClr val="tx1"/>
          </a:solidFill>
          <a:latin typeface="+mn-lt"/>
          <a:ea typeface="+mn-ea"/>
          <a:cs typeface="+mn-cs"/>
        </a:defRPr>
      </a:lvl5pPr>
      <a:lvl6pPr marL="1648572" indent="-149870" algn="l" defTabSz="59948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0" kern="1200">
          <a:solidFill>
            <a:schemeClr val="tx1"/>
          </a:solidFill>
          <a:latin typeface="+mn-lt"/>
          <a:ea typeface="+mn-ea"/>
          <a:cs typeface="+mn-cs"/>
        </a:defRPr>
      </a:lvl6pPr>
      <a:lvl7pPr marL="1948312" indent="-149870" algn="l" defTabSz="59948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0" kern="1200">
          <a:solidFill>
            <a:schemeClr val="tx1"/>
          </a:solidFill>
          <a:latin typeface="+mn-lt"/>
          <a:ea typeface="+mn-ea"/>
          <a:cs typeface="+mn-cs"/>
        </a:defRPr>
      </a:lvl7pPr>
      <a:lvl8pPr marL="2248052" indent="-149870" algn="l" defTabSz="59948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0" kern="1200">
          <a:solidFill>
            <a:schemeClr val="tx1"/>
          </a:solidFill>
          <a:latin typeface="+mn-lt"/>
          <a:ea typeface="+mn-ea"/>
          <a:cs typeface="+mn-cs"/>
        </a:defRPr>
      </a:lvl8pPr>
      <a:lvl9pPr marL="2547793" indent="-149870" algn="l" defTabSz="599481" rtl="0" eaLnBrk="1" latinLnBrk="0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9481" rtl="0" eaLnBrk="1" latinLnBrk="0" hangingPunct="1">
        <a:defRPr sz="1180" kern="1200">
          <a:solidFill>
            <a:schemeClr val="tx1"/>
          </a:solidFill>
          <a:latin typeface="+mn-lt"/>
          <a:ea typeface="+mn-ea"/>
          <a:cs typeface="+mn-cs"/>
        </a:defRPr>
      </a:lvl1pPr>
      <a:lvl2pPr marL="299740" algn="l" defTabSz="599481" rtl="0" eaLnBrk="1" latinLnBrk="0" hangingPunct="1">
        <a:defRPr sz="1180" kern="1200">
          <a:solidFill>
            <a:schemeClr val="tx1"/>
          </a:solidFill>
          <a:latin typeface="+mn-lt"/>
          <a:ea typeface="+mn-ea"/>
          <a:cs typeface="+mn-cs"/>
        </a:defRPr>
      </a:lvl2pPr>
      <a:lvl3pPr marL="599481" algn="l" defTabSz="599481" rtl="0" eaLnBrk="1" latinLnBrk="0" hangingPunct="1">
        <a:defRPr sz="1180" kern="1200">
          <a:solidFill>
            <a:schemeClr val="tx1"/>
          </a:solidFill>
          <a:latin typeface="+mn-lt"/>
          <a:ea typeface="+mn-ea"/>
          <a:cs typeface="+mn-cs"/>
        </a:defRPr>
      </a:lvl3pPr>
      <a:lvl4pPr marL="899221" algn="l" defTabSz="599481" rtl="0" eaLnBrk="1" latinLnBrk="0" hangingPunct="1">
        <a:defRPr sz="1180" kern="1200">
          <a:solidFill>
            <a:schemeClr val="tx1"/>
          </a:solidFill>
          <a:latin typeface="+mn-lt"/>
          <a:ea typeface="+mn-ea"/>
          <a:cs typeface="+mn-cs"/>
        </a:defRPr>
      </a:lvl4pPr>
      <a:lvl5pPr marL="1198961" algn="l" defTabSz="599481" rtl="0" eaLnBrk="1" latinLnBrk="0" hangingPunct="1">
        <a:defRPr sz="1180" kern="1200">
          <a:solidFill>
            <a:schemeClr val="tx1"/>
          </a:solidFill>
          <a:latin typeface="+mn-lt"/>
          <a:ea typeface="+mn-ea"/>
          <a:cs typeface="+mn-cs"/>
        </a:defRPr>
      </a:lvl5pPr>
      <a:lvl6pPr marL="1498702" algn="l" defTabSz="599481" rtl="0" eaLnBrk="1" latinLnBrk="0" hangingPunct="1">
        <a:defRPr sz="1180" kern="1200">
          <a:solidFill>
            <a:schemeClr val="tx1"/>
          </a:solidFill>
          <a:latin typeface="+mn-lt"/>
          <a:ea typeface="+mn-ea"/>
          <a:cs typeface="+mn-cs"/>
        </a:defRPr>
      </a:lvl6pPr>
      <a:lvl7pPr marL="1798442" algn="l" defTabSz="599481" rtl="0" eaLnBrk="1" latinLnBrk="0" hangingPunct="1">
        <a:defRPr sz="1180" kern="1200">
          <a:solidFill>
            <a:schemeClr val="tx1"/>
          </a:solidFill>
          <a:latin typeface="+mn-lt"/>
          <a:ea typeface="+mn-ea"/>
          <a:cs typeface="+mn-cs"/>
        </a:defRPr>
      </a:lvl7pPr>
      <a:lvl8pPr marL="2098182" algn="l" defTabSz="599481" rtl="0" eaLnBrk="1" latinLnBrk="0" hangingPunct="1">
        <a:defRPr sz="1180" kern="1200">
          <a:solidFill>
            <a:schemeClr val="tx1"/>
          </a:solidFill>
          <a:latin typeface="+mn-lt"/>
          <a:ea typeface="+mn-ea"/>
          <a:cs typeface="+mn-cs"/>
        </a:defRPr>
      </a:lvl8pPr>
      <a:lvl9pPr marL="2397923" algn="l" defTabSz="599481" rtl="0" eaLnBrk="1" latinLnBrk="0" hangingPunct="1">
        <a:defRPr sz="11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4" Type="http://schemas.openxmlformats.org/officeDocument/2006/relationships/slide" Target="slide4.xml"/><Relationship Id="rId1" Type="http://schemas.openxmlformats.org/officeDocument/2006/relationships/slideLayout" Target="../slideLayouts/slideLayout2.xml"/><Relationship Id="rId2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4" Type="http://schemas.openxmlformats.org/officeDocument/2006/relationships/slide" Target="slide7.xml"/><Relationship Id="rId5" Type="http://schemas.openxmlformats.org/officeDocument/2006/relationships/slide" Target="slide8.xml"/><Relationship Id="rId6" Type="http://schemas.openxmlformats.org/officeDocument/2006/relationships/slide" Target="slide9.xm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4" Type="http://schemas.openxmlformats.org/officeDocument/2006/relationships/slide" Target="slide3.xml"/><Relationship Id="rId5" Type="http://schemas.openxmlformats.org/officeDocument/2006/relationships/slide" Target="slide4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5739" y="1810139"/>
            <a:ext cx="4404049" cy="9687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 to the interactive storyboard for the ‘Productivity Helper’ app. </a:t>
            </a:r>
          </a:p>
          <a:p>
            <a:endParaRPr lang="en-US" dirty="0"/>
          </a:p>
          <a:p>
            <a:r>
              <a:rPr lang="en-US" dirty="0" smtClean="0"/>
              <a:t>To view my storyboard, I would ask that you run this </a:t>
            </a:r>
            <a:r>
              <a:rPr lang="en-US" dirty="0" smtClean="0"/>
              <a:t>slideshow (alternatively I guess you can flick through these slides).  </a:t>
            </a:r>
            <a:r>
              <a:rPr lang="en-US" dirty="0" smtClean="0"/>
              <a:t>A few things before you do:</a:t>
            </a:r>
          </a:p>
          <a:p>
            <a:endParaRPr lang="en-US" dirty="0"/>
          </a:p>
          <a:p>
            <a:r>
              <a:rPr lang="en-US" dirty="0" smtClean="0"/>
              <a:t>There are 8 main pages to view</a:t>
            </a:r>
          </a:p>
          <a:p>
            <a:pPr marL="702488" lvl="1" indent="-285750">
              <a:buFontTx/>
              <a:buChar char="-"/>
            </a:pPr>
            <a:r>
              <a:rPr lang="en-US" dirty="0" smtClean="0"/>
              <a:t>Main ‘Todo’ page</a:t>
            </a:r>
          </a:p>
          <a:p>
            <a:pPr marL="702488" lvl="1" indent="-285750">
              <a:buFontTx/>
              <a:buChar char="-"/>
            </a:pPr>
            <a:r>
              <a:rPr lang="en-US" dirty="0" smtClean="0"/>
              <a:t>Task creation / list addition page</a:t>
            </a:r>
          </a:p>
          <a:p>
            <a:pPr marL="702488" lvl="1" indent="-285750">
              <a:buFontTx/>
              <a:buChar char="-"/>
            </a:pPr>
            <a:r>
              <a:rPr lang="en-US" dirty="0" smtClean="0"/>
              <a:t>Task details page</a:t>
            </a:r>
          </a:p>
          <a:p>
            <a:pPr marL="702488" lvl="1" indent="-285750">
              <a:buFontTx/>
              <a:buChar char="-"/>
            </a:pPr>
            <a:r>
              <a:rPr lang="en-US" dirty="0" smtClean="0"/>
              <a:t>Task completion confirmation</a:t>
            </a:r>
          </a:p>
          <a:p>
            <a:pPr marL="702488" lvl="1" indent="-285750">
              <a:buFontTx/>
              <a:buChar char="-"/>
            </a:pPr>
            <a:r>
              <a:rPr lang="en-US" dirty="0" smtClean="0"/>
              <a:t>Side menu mockup</a:t>
            </a:r>
          </a:p>
          <a:p>
            <a:pPr marL="702488" lvl="1" indent="-285750">
              <a:buFontTx/>
              <a:buChar char="-"/>
            </a:pPr>
            <a:r>
              <a:rPr lang="en-US" dirty="0" smtClean="0"/>
              <a:t>Standard list page</a:t>
            </a:r>
          </a:p>
          <a:p>
            <a:pPr marL="702488" lvl="1" indent="-285750">
              <a:buFontTx/>
              <a:buChar char="-"/>
            </a:pPr>
            <a:r>
              <a:rPr lang="en-US" dirty="0" smtClean="0"/>
              <a:t>Productivity points awards page</a:t>
            </a:r>
          </a:p>
          <a:p>
            <a:pPr marL="702488" lvl="1" indent="-285750">
              <a:buFontTx/>
              <a:buChar char="-"/>
            </a:pPr>
            <a:r>
              <a:rPr lang="en-US" dirty="0" smtClean="0"/>
              <a:t>Productivity tracker page</a:t>
            </a:r>
          </a:p>
          <a:p>
            <a:endParaRPr lang="en-US" dirty="0" smtClean="0"/>
          </a:p>
          <a:p>
            <a:r>
              <a:rPr lang="en-US" dirty="0" smtClean="0"/>
              <a:t>Most things are clickable however will generally link to one of these pages. Some have a note attached if you are unclear on what the slide is about.</a:t>
            </a:r>
          </a:p>
          <a:p>
            <a:endParaRPr lang="en-US" dirty="0"/>
          </a:p>
          <a:p>
            <a:r>
              <a:rPr lang="en-US" dirty="0" smtClean="0"/>
              <a:t>The ‘Productivity Points’ (PP) are intended to be assigned by the user and used as a motivation for their productivity.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Rounded Rectangle 2">
            <a:hlinkClick r:id="" action="ppaction://hlinkshowjump?jump=nextslide"/>
          </p:cNvPr>
          <p:cNvSpPr/>
          <p:nvPr/>
        </p:nvSpPr>
        <p:spPr>
          <a:xfrm>
            <a:off x="1614195" y="8169470"/>
            <a:ext cx="2967135" cy="802433"/>
          </a:xfrm>
          <a:prstGeom prst="roundRect">
            <a:avLst/>
          </a:prstGeom>
          <a:solidFill>
            <a:srgbClr val="FF68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Start app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937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hlinkClick r:id="rId2" action="ppaction://hlinksldjump"/>
          </p:cNvPr>
          <p:cNvSpPr/>
          <p:nvPr/>
        </p:nvSpPr>
        <p:spPr>
          <a:xfrm>
            <a:off x="406400" y="1320800"/>
            <a:ext cx="1032933" cy="10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hlinkClick r:id="rId3" action="ppaction://hlinksldjump" highlightClick="1"/>
          </p:cNvPr>
          <p:cNvSpPr/>
          <p:nvPr/>
        </p:nvSpPr>
        <p:spPr>
          <a:xfrm>
            <a:off x="4470400" y="1913466"/>
            <a:ext cx="1032933" cy="10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hlinkClick r:id="rId4" action="ppaction://hlinksldjump" highlightClick="1"/>
          </p:cNvPr>
          <p:cNvSpPr/>
          <p:nvPr/>
        </p:nvSpPr>
        <p:spPr>
          <a:xfrm>
            <a:off x="922866" y="3132665"/>
            <a:ext cx="4394201" cy="6028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3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" action="ppaction://hlinkshowjump?jump=lastslideviewed" highlightClick="1"/>
          </p:cNvPr>
          <p:cNvSpPr/>
          <p:nvPr/>
        </p:nvSpPr>
        <p:spPr>
          <a:xfrm>
            <a:off x="440267" y="1320799"/>
            <a:ext cx="1032933" cy="10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hlinkClick r:id="" action="ppaction://hlinkshowjump?jump=lastslideviewed" highlightClick="1"/>
          </p:cNvPr>
          <p:cNvSpPr/>
          <p:nvPr/>
        </p:nvSpPr>
        <p:spPr>
          <a:xfrm>
            <a:off x="1219201" y="9127066"/>
            <a:ext cx="3454399" cy="10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" action="ppaction://hlinkshowjump?jump=lastslideviewed"/>
          </p:cNvPr>
          <p:cNvSpPr/>
          <p:nvPr/>
        </p:nvSpPr>
        <p:spPr>
          <a:xfrm>
            <a:off x="440267" y="1320799"/>
            <a:ext cx="1032933" cy="10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hlinkClick r:id="rId3" action="ppaction://hlinksldjump"/>
          </p:cNvPr>
          <p:cNvSpPr/>
          <p:nvPr/>
        </p:nvSpPr>
        <p:spPr>
          <a:xfrm>
            <a:off x="1337734" y="6265332"/>
            <a:ext cx="3386666" cy="10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5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2" action="ppaction://hlinksldjump"/>
          </p:cNvPr>
          <p:cNvSpPr/>
          <p:nvPr/>
        </p:nvSpPr>
        <p:spPr>
          <a:xfrm>
            <a:off x="372533" y="1253065"/>
            <a:ext cx="5232399" cy="8873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0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3" action="ppaction://hlinksldjump"/>
          </p:cNvPr>
          <p:cNvSpPr/>
          <p:nvPr/>
        </p:nvSpPr>
        <p:spPr>
          <a:xfrm>
            <a:off x="440267" y="3098799"/>
            <a:ext cx="3386666" cy="130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hlinkClick r:id="rId4" action="ppaction://hlinksldjump"/>
          </p:cNvPr>
          <p:cNvSpPr/>
          <p:nvPr/>
        </p:nvSpPr>
        <p:spPr>
          <a:xfrm>
            <a:off x="440267" y="4538132"/>
            <a:ext cx="3386666" cy="206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hlinkClick r:id="rId5" action="ppaction://hlinksldjump"/>
          </p:cNvPr>
          <p:cNvSpPr/>
          <p:nvPr/>
        </p:nvSpPr>
        <p:spPr>
          <a:xfrm>
            <a:off x="440267" y="7010398"/>
            <a:ext cx="3386666" cy="795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Click r:id="rId6" action="ppaction://hlinksldjump"/>
          </p:cNvPr>
          <p:cNvSpPr/>
          <p:nvPr/>
        </p:nvSpPr>
        <p:spPr>
          <a:xfrm>
            <a:off x="440267" y="7950197"/>
            <a:ext cx="3386666" cy="795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9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3" action="ppaction://hlinksldjump"/>
          </p:cNvPr>
          <p:cNvSpPr/>
          <p:nvPr/>
        </p:nvSpPr>
        <p:spPr>
          <a:xfrm>
            <a:off x="389467" y="1303865"/>
            <a:ext cx="1049866" cy="1049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hlinkClick r:id="rId4" action="ppaction://hlinksldjump"/>
          </p:cNvPr>
          <p:cNvSpPr/>
          <p:nvPr/>
        </p:nvSpPr>
        <p:spPr>
          <a:xfrm>
            <a:off x="4487333" y="1828799"/>
            <a:ext cx="1049866" cy="1049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hlinkClick r:id="rId5" action="ppaction://hlinksldjump"/>
          </p:cNvPr>
          <p:cNvSpPr/>
          <p:nvPr/>
        </p:nvSpPr>
        <p:spPr>
          <a:xfrm>
            <a:off x="914399" y="3081865"/>
            <a:ext cx="4453467" cy="3403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9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3" action="ppaction://hlinksldjump"/>
          </p:cNvPr>
          <p:cNvSpPr/>
          <p:nvPr/>
        </p:nvSpPr>
        <p:spPr>
          <a:xfrm>
            <a:off x="372533" y="1253066"/>
            <a:ext cx="1049866" cy="1049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6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2" action="ppaction://hlinksldjump"/>
          </p:cNvPr>
          <p:cNvSpPr/>
          <p:nvPr/>
        </p:nvSpPr>
        <p:spPr>
          <a:xfrm>
            <a:off x="372533" y="1253066"/>
            <a:ext cx="1049866" cy="1049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2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200" dirty="0" smtClean="0">
            <a:latin typeface="Helvetica Neue" charset="0"/>
            <a:ea typeface="Helvetica Neue" charset="0"/>
            <a:cs typeface="Helvetica Neue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1934</TotalTime>
  <Words>289</Words>
  <Application>Microsoft Macintosh PowerPoint</Application>
  <PresentationFormat>Custom</PresentationFormat>
  <Paragraphs>36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Helvetica</vt:lpstr>
      <vt:lpstr>Helvetica Neue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Scott (UG)</dc:creator>
  <cp:lastModifiedBy>Alex Scott (UG)</cp:lastModifiedBy>
  <cp:revision>27</cp:revision>
  <dcterms:created xsi:type="dcterms:W3CDTF">2016-03-09T15:13:06Z</dcterms:created>
  <dcterms:modified xsi:type="dcterms:W3CDTF">2016-03-10T23:34:16Z</dcterms:modified>
</cp:coreProperties>
</file>