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9" r:id="rId8"/>
    <p:sldId id="268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D3D3"/>
    <a:srgbClr val="525252"/>
    <a:srgbClr val="DEDEDE"/>
    <a:srgbClr val="70F076"/>
    <a:srgbClr val="7048E0"/>
    <a:srgbClr val="99C313"/>
    <a:srgbClr val="585858"/>
    <a:srgbClr val="545454"/>
    <a:srgbClr val="33ED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0452" autoAdjust="0"/>
  </p:normalViewPr>
  <p:slideViewPr>
    <p:cSldViewPr snapToGrid="0">
      <p:cViewPr>
        <p:scale>
          <a:sx n="68" d="100"/>
          <a:sy n="68" d="100"/>
        </p:scale>
        <p:origin x="-636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136C-2215-480E-944A-E418EF9B9643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09225-6648-4C3B-9F4D-F5BC794057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96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09225-6648-4C3B-9F4D-F5BC794057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6F80-954E-4DF7-B0A8-817895FA1CE3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146D-086C-41FB-A1F8-ECEAF0E5B5B7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603-96EF-45BA-8858-FF19E177103F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AB06-8545-425B-A701-336499831A97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DF3B-0447-4913-AAC5-5CE76F1C6B33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49A9-F2B2-49C3-83FD-F285EAE70B83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A58D-8606-4DE0-A15F-941A03423353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28EA-BEA1-4C2B-B072-C631B8FC5B0A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785-DBDE-4C30-9CC0-446092550597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1BC-6637-4315-9B80-7AD03BB80062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15C8-316E-437A-99AE-7EFE2730B2E2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7B8C00-3F10-4164-BFB2-9E7032CDD6CC}" type="datetime1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Slide no 3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8321A16-5CD3-42D6-8F06-DB773AFD2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2819" y="4352589"/>
            <a:ext cx="3883468" cy="1688785"/>
          </a:xfrm>
        </p:spPr>
        <p:txBody>
          <a:bodyPr>
            <a:normAutofit/>
          </a:bodyPr>
          <a:lstStyle/>
          <a:p>
            <a:pPr algn="l"/>
            <a:r>
              <a:rPr lang="en-US" sz="2800" b="1" u="sng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endParaRPr lang="en-US" sz="28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Name: Alif </a:t>
            </a:r>
            <a:r>
              <a:rPr lang="en-US" sz="2000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Moinul</a:t>
            </a:r>
            <a:r>
              <a:rPr lang="en-US" sz="2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endParaRPr lang="en-US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ID:1502910201071</a:t>
            </a:r>
            <a:endParaRPr lang="en-US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Dept. of </a:t>
            </a:r>
            <a:r>
              <a:rPr lang="en-US" sz="2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CSE,PUC</a:t>
            </a:r>
            <a:endParaRPr lang="en-US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619" y="1"/>
            <a:ext cx="8454684" cy="1879600"/>
          </a:xfrm>
        </p:spPr>
        <p:txBody>
          <a:bodyPr>
            <a:noAutofit/>
          </a:bodyPr>
          <a:lstStyle/>
          <a:p>
            <a:pPr algn="l"/>
            <a:r>
              <a:rPr b="1" spc="5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Alphanumeric </a:t>
            </a:r>
            <a:r>
              <a:rPr lang="en-US" sz="4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Recognition </a:t>
            </a:r>
            <a:r>
              <a:rPr lang="en-US" sz="4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Based on Normalized Cross</a:t>
            </a:r>
            <a:r>
              <a:rPr lang="en-US" sz="4000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4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4292" y="0"/>
            <a:ext cx="1842869" cy="219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A066F0-1A90-40C5-B315-A9F558F8F51D}"/>
              </a:ext>
            </a:extLst>
          </p:cNvPr>
          <p:cNvSpPr txBox="1"/>
          <p:nvPr/>
        </p:nvSpPr>
        <p:spPr>
          <a:xfrm>
            <a:off x="1680425" y="3251199"/>
            <a:ext cx="7733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Course Title: Pattern Recognition Laboratory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atamaran Light" pitchFamily="2" charset="77"/>
                <a:ea typeface="Lato Light" panose="020F0502020204030203" pitchFamily="34" charset="0"/>
                <a:cs typeface="Arima Madurai Light" pitchFamily="2" charset="77"/>
              </a:rPr>
              <a:t>Course Code: CSE-460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1178996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43" y="109603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Slide no 9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7" y="1524375"/>
            <a:ext cx="966919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 Easy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implement.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Recognition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simple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efficient to understand.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No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knowledge of geometry is required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 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difficult to recognize deformable object.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Need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compute NCC several times.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Intra-class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variability.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5640" y="1433808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263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667" y="2312894"/>
            <a:ext cx="8596668" cy="161364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chemeClr val="tx1"/>
                </a:solidFill>
                <a:latin typeface="Algerian" pitchFamily="82" charset="0"/>
              </a:rPr>
              <a:t>Thank You</a:t>
            </a:r>
            <a:endParaRPr lang="en-US" sz="9600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107355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60" y="172033"/>
            <a:ext cx="6908997" cy="1154186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Goal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249087"/>
            <a:ext cx="6297612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Slide no 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401252"/>
            <a:ext cx="11262360" cy="503038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1D1D1B"/>
                </a:solidFill>
                <a:latin typeface="PT Serif" panose="020B0604020202020204" charset="0"/>
                <a:ea typeface="PT Serif"/>
                <a:cs typeface="Times New Roman" panose="02020603050405020304" pitchFamily="18" charset="0"/>
                <a:sym typeface="PT Serif"/>
              </a:rPr>
              <a:t>Recognizing Alphabets from given image</a:t>
            </a:r>
            <a:r>
              <a:rPr lang="en-US" sz="3200" dirty="0" smtClean="0">
                <a:latin typeface="PT Serif" panose="020B0604020202020204" charset="0"/>
                <a:ea typeface="PT Serif"/>
                <a:cs typeface="Times New Roman" panose="02020603050405020304" pitchFamily="18" charset="0"/>
                <a:sym typeface="PT Serif"/>
              </a:rPr>
              <a:t>.</a:t>
            </a:r>
            <a:endParaRPr lang="en-US" sz="3200" dirty="0" smtClean="0">
              <a:solidFill>
                <a:srgbClr val="1D1D1B"/>
              </a:solidFill>
              <a:latin typeface="PT Serif" panose="020B0604020202020204" charset="0"/>
              <a:ea typeface="PT Serif"/>
              <a:cs typeface="Times New Roman" panose="02020603050405020304" pitchFamily="18" charset="0"/>
              <a:sym typeface="PT Serif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29760" y="1130740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66889" y="4658318"/>
            <a:ext cx="3540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A) Alphabet template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0237" y="3528119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B) Segmentation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8809" y="5681511"/>
            <a:ext cx="211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Recognition</a:t>
            </a:r>
          </a:p>
        </p:txBody>
      </p:sp>
      <p:pic>
        <p:nvPicPr>
          <p:cNvPr id="18" name="Picture 17" descr="befos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2586038"/>
            <a:ext cx="4437529" cy="1636337"/>
          </a:xfrm>
          <a:prstGeom prst="rect">
            <a:avLst/>
          </a:prstGeom>
        </p:spPr>
      </p:pic>
      <p:pic>
        <p:nvPicPr>
          <p:cNvPr id="24" name="Picture 23" descr="templates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13" y="2689412"/>
            <a:ext cx="3899646" cy="672354"/>
          </a:xfrm>
          <a:prstGeom prst="rect">
            <a:avLst/>
          </a:prstGeom>
        </p:spPr>
      </p:pic>
      <p:pic>
        <p:nvPicPr>
          <p:cNvPr id="37" name="Picture 36" descr="A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090" y="4593514"/>
            <a:ext cx="552227" cy="583603"/>
          </a:xfrm>
          <a:prstGeom prst="rect">
            <a:avLst/>
          </a:prstGeom>
        </p:spPr>
      </p:pic>
      <p:pic>
        <p:nvPicPr>
          <p:cNvPr id="38" name="Picture 37" descr="B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233" y="4606963"/>
            <a:ext cx="525332" cy="556708"/>
          </a:xfrm>
          <a:prstGeom prst="rect">
            <a:avLst/>
          </a:prstGeom>
        </p:spPr>
      </p:pic>
      <p:pic>
        <p:nvPicPr>
          <p:cNvPr id="39" name="Picture 38" descr="C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137" y="4598895"/>
            <a:ext cx="565675" cy="578223"/>
          </a:xfrm>
          <a:prstGeom prst="rect">
            <a:avLst/>
          </a:prstGeom>
        </p:spPr>
      </p:pic>
      <p:pic>
        <p:nvPicPr>
          <p:cNvPr id="41" name="Picture 40" descr="D.b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833" y="4606963"/>
            <a:ext cx="556708" cy="556708"/>
          </a:xfrm>
          <a:prstGeom prst="rect">
            <a:avLst/>
          </a:prstGeom>
        </p:spPr>
      </p:pic>
      <p:pic>
        <p:nvPicPr>
          <p:cNvPr id="42" name="Picture 41" descr="E.b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186" y="4625788"/>
            <a:ext cx="511885" cy="55132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958353" y="6212541"/>
            <a:ext cx="5341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Figure 1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Graphical demonstration of recognition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193830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9155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3267" y="6380345"/>
            <a:ext cx="6297612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Slide no 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41" y="1878721"/>
            <a:ext cx="10496551" cy="2185214"/>
          </a:xfrm>
          <a:prstGeom prst="rect">
            <a:avLst/>
          </a:prstGeom>
          <a:noFill/>
          <a:ln>
            <a:solidFill>
              <a:srgbClr val="DEDEDE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learn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use of  </a:t>
            </a:r>
            <a:r>
              <a:rPr lang="en-US" sz="2000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Cross-Correlation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recognition 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000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Use template matching </a:t>
            </a:r>
            <a:r>
              <a:rPr lang="en-US" sz="2000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which </a:t>
            </a:r>
            <a:r>
              <a:rPr lang="en-US" sz="2000" dirty="0" smtClean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helps recognize English alphabets.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life implementation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63888" y="1408783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5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49" y="174637"/>
            <a:ext cx="10687051" cy="10636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50727" y="6329103"/>
            <a:ext cx="6297612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Slide no 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6751" y="1373159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87035"/>
            <a:ext cx="3881718" cy="221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66777" y="1702826"/>
            <a:ext cx="17811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73306" y="3845859"/>
            <a:ext cx="2823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A)Identification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2953" y="3523129"/>
            <a:ext cx="1552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B)Road Sign</a:t>
            </a:r>
          </a:p>
          <a:p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27794" y="1669957"/>
            <a:ext cx="4191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853082" y="3550023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C)Bank Check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6982" y="4196043"/>
            <a:ext cx="3682253" cy="138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465729" y="5647767"/>
            <a:ext cx="3065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D) Credit Card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55141" y="6010835"/>
            <a:ext cx="7703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Figure 2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Examples of Alphabet recognition 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3385099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70350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 Recognition</a:t>
            </a:r>
            <a:endParaRPr 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75175" y="6473027"/>
            <a:ext cx="3063240" cy="38497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Slide no 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56" y="2498731"/>
            <a:ext cx="10496551" cy="272415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3211" y="5701697"/>
            <a:ext cx="6812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Figure  3: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Proposed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Framework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Character </a:t>
            </a:r>
            <a:r>
              <a:rPr lang="en-US" sz="2000" b="1" dirty="0">
                <a:solidFill>
                  <a:schemeClr val="bg1"/>
                </a:solidFill>
              </a:rPr>
              <a:t>Recognition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5C4AE683-7F24-4AAA-8E85-433EA830CB6E}"/>
              </a:ext>
            </a:extLst>
          </p:cNvPr>
          <p:cNvSpPr txBox="1">
            <a:spLocks/>
          </p:cNvSpPr>
          <p:nvPr/>
        </p:nvSpPr>
        <p:spPr>
          <a:xfrm>
            <a:off x="3405109" y="1382717"/>
            <a:ext cx="4086387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Segmented Plate Characters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xmlns="" id="{7078508C-B6F7-41FC-9351-5643BCF05BDC}"/>
              </a:ext>
            </a:extLst>
          </p:cNvPr>
          <p:cNvSpPr txBox="1">
            <a:spLocks/>
          </p:cNvSpPr>
          <p:nvPr/>
        </p:nvSpPr>
        <p:spPr>
          <a:xfrm>
            <a:off x="3405107" y="2586186"/>
            <a:ext cx="4073492" cy="4228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Normalized by size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309D3EED-7AC2-4696-9832-B3DE821F1190}"/>
              </a:ext>
            </a:extLst>
          </p:cNvPr>
          <p:cNvSpPr txBox="1">
            <a:spLocks/>
          </p:cNvSpPr>
          <p:nvPr/>
        </p:nvSpPr>
        <p:spPr>
          <a:xfrm>
            <a:off x="3496613" y="3698371"/>
            <a:ext cx="4086387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Measuring Similarity </a:t>
            </a:r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>
                <a:solidFill>
                  <a:schemeClr val="bg1"/>
                </a:solidFill>
              </a:rPr>
              <a:t>NCC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xmlns="" id="{AC2032BC-A8DA-41DF-AA75-7DCC2F69F5A6}"/>
              </a:ext>
            </a:extLst>
          </p:cNvPr>
          <p:cNvSpPr txBox="1">
            <a:spLocks/>
          </p:cNvSpPr>
          <p:nvPr/>
        </p:nvSpPr>
        <p:spPr>
          <a:xfrm>
            <a:off x="3496613" y="4869284"/>
            <a:ext cx="4086387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Best Matching NCC</a:t>
            </a:r>
          </a:p>
        </p:txBody>
      </p:sp>
      <p:sp>
        <p:nvSpPr>
          <p:cNvPr id="19" name="Down Arrow 18"/>
          <p:cNvSpPr/>
          <p:nvPr/>
        </p:nvSpPr>
        <p:spPr>
          <a:xfrm rot="155850" flipH="1">
            <a:off x="5212080" y="2000249"/>
            <a:ext cx="457200" cy="5527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212080" y="3063411"/>
            <a:ext cx="457200" cy="61854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212080" y="4184929"/>
            <a:ext cx="457200" cy="6644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08341" y="2498732"/>
            <a:ext cx="313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ea typeface="Lato Light" panose="020F0502020204030203" pitchFamily="34" charset="0"/>
                <a:cs typeface="Times New Roman" pitchFamily="18" charset="0"/>
              </a:rPr>
              <a:t>Candidate &amp; Template Characters</a:t>
            </a:r>
          </a:p>
        </p:txBody>
      </p:sp>
      <p:sp>
        <p:nvSpPr>
          <p:cNvPr id="23" name="Left Arrow 22"/>
          <p:cNvSpPr/>
          <p:nvPr/>
        </p:nvSpPr>
        <p:spPr>
          <a:xfrm>
            <a:off x="7476260" y="2710185"/>
            <a:ext cx="1050527" cy="16557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19349" y="3188024"/>
            <a:ext cx="4715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ea typeface="Lato Light" panose="020F0502020204030203" pitchFamily="34" charset="0"/>
                <a:cs typeface="Times New Roman" pitchFamily="18" charset="0"/>
              </a:rPr>
              <a:t>Candidate </a:t>
            </a:r>
            <a:r>
              <a:rPr lang="en-US" sz="2000" b="1" dirty="0" smtClean="0">
                <a:latin typeface="Times New Roman" pitchFamily="18" charset="0"/>
                <a:ea typeface="Lato Light" panose="020F0502020204030203" pitchFamily="34" charset="0"/>
                <a:cs typeface="Times New Roman" pitchFamily="18" charset="0"/>
              </a:rPr>
              <a:t> Character</a:t>
            </a:r>
            <a:endParaRPr lang="en-US" sz="2000" b="1" dirty="0">
              <a:latin typeface="Times New Roman" pitchFamily="18" charset="0"/>
              <a:ea typeface="Lato Light" panose="020F0502020204030203" pitchFamily="34" charset="0"/>
              <a:cs typeface="Times New Roman" pitchFamily="18" charset="0"/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7583000" y="3869623"/>
            <a:ext cx="600880" cy="108961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844317" y="4517142"/>
            <a:ext cx="2232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ea typeface="Lato Light" panose="020F0502020204030203" pitchFamily="34" charset="0"/>
                <a:cs typeface="Times New Roman" pitchFamily="18" charset="0"/>
              </a:rPr>
              <a:t>Stored Template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84146" y="1300777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:\Documents\MATLAB\Oherts\Roboto\A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245659" y="3119718"/>
            <a:ext cx="416860" cy="416858"/>
          </a:xfrm>
          <a:prstGeom prst="rect">
            <a:avLst/>
          </a:prstGeom>
          <a:noFill/>
        </p:spPr>
      </p:pic>
      <p:pic>
        <p:nvPicPr>
          <p:cNvPr id="1027" name="Picture 3" descr="F:\Documents\MATLAB\Oherts\Roboto\B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7331" y="3119718"/>
            <a:ext cx="400144" cy="443754"/>
          </a:xfrm>
          <a:prstGeom prst="rect">
            <a:avLst/>
          </a:prstGeom>
          <a:noFill/>
        </p:spPr>
      </p:pic>
      <p:pic>
        <p:nvPicPr>
          <p:cNvPr id="1028" name="Picture 4" descr="F:\Documents\MATLAB\Oherts\Roboto\templates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14766" y="3988080"/>
            <a:ext cx="3451412" cy="347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87085203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403" y="187301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1403" y="6492887"/>
            <a:ext cx="6297612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Slide no </a:t>
            </a:r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9760" y="1130740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723885" y="4726745"/>
            <a:ext cx="301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23885" y="5430129"/>
            <a:ext cx="301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8325" y="1559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4101" y="1485288"/>
            <a:ext cx="11093825" cy="4996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Here,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c = Candidate character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c = Mean value of candidate character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t = Template character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t = Mean value of template character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9796" y="1795769"/>
            <a:ext cx="6359433" cy="1467838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053539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74638"/>
            <a:ext cx="10539412" cy="611187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Processing Example</a:t>
            </a:r>
            <a:endParaRPr lang="en-US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no 6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213" y="1243014"/>
            <a:ext cx="161448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171576" y="1685925"/>
            <a:ext cx="300038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8638" y="1971674"/>
            <a:ext cx="1671638" cy="452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Gray Images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875" y="2695576"/>
            <a:ext cx="1704975" cy="433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 Images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66812" y="2409825"/>
            <a:ext cx="300038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0474" y="2219325"/>
            <a:ext cx="62865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2233614"/>
            <a:ext cx="628649" cy="53816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4350" y="3362325"/>
            <a:ext cx="1695450" cy="550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Complement Images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176337" y="3062287"/>
            <a:ext cx="300038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86000" y="1371600"/>
            <a:ext cx="971550" cy="742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86013" y="2828925"/>
            <a:ext cx="157162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8572501" y="1771650"/>
            <a:ext cx="785813" cy="157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8358187" y="1943101"/>
            <a:ext cx="20002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45704" y="965173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72200" y="1157289"/>
            <a:ext cx="5172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Calculate all pixel intensity Value(Candidate Image)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0950" y="2028825"/>
            <a:ext cx="75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1-30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643938" y="154305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1-30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89" y="3700463"/>
            <a:ext cx="49291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5986462" y="3343275"/>
            <a:ext cx="564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1+29  31+29……………    </a:t>
            </a:r>
            <a:r>
              <a:rPr lang="en-US" sz="2000" b="1" smtClean="0"/>
              <a:t>……….........271+300  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86450" y="2786063"/>
            <a:ext cx="574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Calculate all pixel intensity Value(Database Image)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3771900" y="1928813"/>
            <a:ext cx="700088" cy="157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471989" y="2228850"/>
            <a:ext cx="228600" cy="471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57638" y="16430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72024" y="2257425"/>
            <a:ext cx="557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598" y="1957388"/>
            <a:ext cx="62865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4995862" y="3781425"/>
            <a:ext cx="75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1-30</a:t>
            </a:r>
            <a:endParaRPr lang="en-US" sz="2000" b="1" dirty="0"/>
          </a:p>
        </p:txBody>
      </p:sp>
      <p:sp>
        <p:nvSpPr>
          <p:cNvPr id="48" name="Down Arrow 47"/>
          <p:cNvSpPr/>
          <p:nvPr/>
        </p:nvSpPr>
        <p:spPr>
          <a:xfrm>
            <a:off x="5810250" y="3652838"/>
            <a:ext cx="20002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5763" y="5514975"/>
            <a:ext cx="47756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Mean value of candidate character:0.2144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00713" y="5514975"/>
            <a:ext cx="464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Mean value of template character:0.1133</a:t>
            </a:r>
          </a:p>
          <a:p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899647" y="6266329"/>
            <a:ext cx="350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Figure 4: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Processing Example </a:t>
            </a:r>
            <a:endParaRPr lang="en-US" sz="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Processing Example(Cont..)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no 7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828800" y="1628774"/>
            <a:ext cx="10363200" cy="4391025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1)0.232(NCC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2)0.469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3)0.314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4)0.363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5)0.282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6)0.176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7)0.287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8)0.082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9)0.009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10)0.945 (NCC value for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2866" y="1265211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5114926" y="5414962"/>
            <a:ext cx="700087" cy="44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9529763" y="3014663"/>
            <a:ext cx="485775" cy="614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86463" y="5405718"/>
            <a:ext cx="2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Maximum Value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7338" y="1385887"/>
            <a:ext cx="302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Calculate the NCC Values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2075" y="3804677"/>
            <a:ext cx="4877081" cy="69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9524" y="2005013"/>
            <a:ext cx="5572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00416 L -0.18666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66 0.00209 L -0.19956 0.262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56 0.26297 L 0.14772 0.2629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5203"/>
            <a:ext cx="10515600" cy="1027577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Processing Example(Cont…)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77335" y="6492887"/>
            <a:ext cx="6297612" cy="36512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Slide no 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sz="quarter" idx="1"/>
          </p:nvPr>
        </p:nvSpPr>
        <p:spPr>
          <a:xfrm>
            <a:off x="2501152" y="4854388"/>
            <a:ext cx="6884893" cy="1721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Figure  5</a:t>
            </a:r>
            <a:r>
              <a:rPr lang="en-US" sz="18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Extracted Candidate Characters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Roboto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Font) Measuring the Similarity by NCC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7335" y="963732"/>
            <a:ext cx="10624040" cy="9316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953" y="1210235"/>
            <a:ext cx="7637929" cy="361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6062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2276</TotalTime>
  <Words>402</Words>
  <Application>Microsoft Office PowerPoint</Application>
  <PresentationFormat>Custom</PresentationFormat>
  <Paragraphs>104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Alphanumeric Recognition Based on Normalized Cross-Correlation</vt:lpstr>
      <vt:lpstr>Goal</vt:lpstr>
      <vt:lpstr>Motivation</vt:lpstr>
      <vt:lpstr>Applications</vt:lpstr>
      <vt:lpstr>Proposed Framework Recognition</vt:lpstr>
      <vt:lpstr>Slide 6</vt:lpstr>
      <vt:lpstr>Processing Example</vt:lpstr>
      <vt:lpstr>Processing Example(Cont..)</vt:lpstr>
      <vt:lpstr>Processing Example(Cont…)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Alif</cp:lastModifiedBy>
  <cp:revision>153</cp:revision>
  <dcterms:created xsi:type="dcterms:W3CDTF">2019-05-21T15:16:21Z</dcterms:created>
  <dcterms:modified xsi:type="dcterms:W3CDTF">2019-12-15T12:01:50Z</dcterms:modified>
</cp:coreProperties>
</file>