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Roboto"/>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19" Type="http://schemas.openxmlformats.org/officeDocument/2006/relationships/font" Target="fonts/Roboto-regular.fntdata"/><Relationship Id="rId18" Type="http://schemas.openxmlformats.org/officeDocument/2006/relationships/font" Target="fonts/Ralew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6f73a04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6f73a0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d098c8cd1e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d098c8cd1e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d098c8cd1e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d098c8cd1e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2352400" y="1409850"/>
            <a:ext cx="4916700" cy="109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500"/>
              <a:t>SERVICE PRO</a:t>
            </a:r>
            <a:endParaRPr sz="4500"/>
          </a:p>
        </p:txBody>
      </p:sp>
      <p:sp>
        <p:nvSpPr>
          <p:cNvPr id="87" name="Google Shape;87;p13"/>
          <p:cNvSpPr txBox="1"/>
          <p:nvPr>
            <p:ph idx="1" type="subTitle"/>
          </p:nvPr>
        </p:nvSpPr>
        <p:spPr>
          <a:xfrm>
            <a:off x="727950" y="2728375"/>
            <a:ext cx="7688100" cy="220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PRESENTED</a:t>
            </a:r>
            <a:r>
              <a:rPr lang="en" sz="2400"/>
              <a:t> BY</a:t>
            </a:r>
            <a:r>
              <a:rPr lang="en" sz="2400"/>
              <a:t>:</a:t>
            </a:r>
            <a:endParaRPr sz="2400"/>
          </a:p>
          <a:p>
            <a:pPr indent="0" lvl="0" marL="0" rtl="0" algn="l">
              <a:spcBef>
                <a:spcPts val="0"/>
              </a:spcBef>
              <a:spcAft>
                <a:spcPts val="0"/>
              </a:spcAft>
              <a:buNone/>
            </a:pPr>
            <a:r>
              <a:rPr lang="en" sz="2400"/>
              <a:t>Sajit Gurung</a:t>
            </a:r>
            <a:endParaRPr sz="2400"/>
          </a:p>
          <a:p>
            <a:pPr indent="0" lvl="0" marL="0" rtl="0" algn="l">
              <a:spcBef>
                <a:spcPts val="0"/>
              </a:spcBef>
              <a:spcAft>
                <a:spcPts val="0"/>
              </a:spcAft>
              <a:buNone/>
            </a:pPr>
            <a:r>
              <a:rPr lang="en" sz="2400"/>
              <a:t>Nabin Adhikari</a:t>
            </a:r>
            <a:endParaRPr sz="2400"/>
          </a:p>
          <a:p>
            <a:pPr indent="0" lvl="0" marL="0" rtl="0" algn="l">
              <a:spcBef>
                <a:spcPts val="0"/>
              </a:spcBef>
              <a:spcAft>
                <a:spcPts val="0"/>
              </a:spcAft>
              <a:buNone/>
            </a:pPr>
            <a:r>
              <a:rPr lang="en" sz="2400"/>
              <a:t>Ankit Poudyal</a:t>
            </a:r>
            <a:endParaRPr sz="2400"/>
          </a:p>
        </p:txBody>
      </p:sp>
      <p:pic>
        <p:nvPicPr>
          <p:cNvPr id="88" name="Google Shape;88;p13"/>
          <p:cNvPicPr preferRelativeResize="0"/>
          <p:nvPr/>
        </p:nvPicPr>
        <p:blipFill>
          <a:blip r:embed="rId3">
            <a:alphaModFix/>
          </a:blip>
          <a:stretch>
            <a:fillRect/>
          </a:stretch>
        </p:blipFill>
        <p:spPr>
          <a:xfrm>
            <a:off x="7818525" y="0"/>
            <a:ext cx="1325475" cy="12052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16570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INTRODUCTION</a:t>
            </a:r>
            <a:endParaRPr sz="3000"/>
          </a:p>
        </p:txBody>
      </p:sp>
      <p:sp>
        <p:nvSpPr>
          <p:cNvPr id="94" name="Google Shape;94;p14"/>
          <p:cNvSpPr txBox="1"/>
          <p:nvPr>
            <p:ph idx="1" type="body"/>
          </p:nvPr>
        </p:nvSpPr>
        <p:spPr>
          <a:xfrm>
            <a:off x="165700" y="743375"/>
            <a:ext cx="8763900" cy="4307100"/>
          </a:xfrm>
          <a:prstGeom prst="rect">
            <a:avLst/>
          </a:prstGeom>
        </p:spPr>
        <p:txBody>
          <a:bodyPr anchorCtr="0" anchor="t" bIns="91425" lIns="91425" spcFirstLastPara="1" rIns="91425" wrap="square" tIns="91425">
            <a:normAutofit lnSpcReduction="20000"/>
          </a:bodyPr>
          <a:lstStyle/>
          <a:p>
            <a:pPr indent="-381000" lvl="0" marL="457200" rtl="0" algn="l">
              <a:spcBef>
                <a:spcPts val="0"/>
              </a:spcBef>
              <a:spcAft>
                <a:spcPts val="0"/>
              </a:spcAft>
              <a:buSzPts val="2400"/>
              <a:buAutoNum type="arabicPeriod"/>
            </a:pPr>
            <a:r>
              <a:rPr lang="en" sz="2400"/>
              <a:t>"Service Pro" is a service provider app designed to streamline service delivery.</a:t>
            </a:r>
            <a:endParaRPr sz="2400"/>
          </a:p>
          <a:p>
            <a:pPr indent="-381000" lvl="0" marL="457200" rtl="0" algn="l">
              <a:spcBef>
                <a:spcPts val="0"/>
              </a:spcBef>
              <a:spcAft>
                <a:spcPts val="0"/>
              </a:spcAft>
              <a:buSzPts val="2400"/>
              <a:buAutoNum type="arabicPeriod"/>
            </a:pPr>
            <a:r>
              <a:rPr lang="en" sz="2400"/>
              <a:t> Seamlessly connects qualified service providers with users, enabling effortles</a:t>
            </a:r>
            <a:r>
              <a:rPr lang="en" sz="2400"/>
              <a:t>sly selecting</a:t>
            </a:r>
            <a:r>
              <a:rPr lang="en" sz="2400"/>
              <a:t> of service needs, reviewing provider profiles, and booking appointments.</a:t>
            </a:r>
            <a:endParaRPr sz="2400"/>
          </a:p>
          <a:p>
            <a:pPr indent="-381000" lvl="0" marL="457200" rtl="0" algn="l">
              <a:spcBef>
                <a:spcPts val="0"/>
              </a:spcBef>
              <a:spcAft>
                <a:spcPts val="0"/>
              </a:spcAft>
              <a:buSzPts val="2400"/>
              <a:buAutoNum type="arabicPeriod"/>
            </a:pPr>
            <a:r>
              <a:rPr lang="en" sz="2400"/>
              <a:t>The Provider Application allows providers to apply for user-selected service opportunities, ensuring a seamless match between skills and user requirements, while the User Application empowers users to effortlessly describe their service needs and connect with qualified providers.</a:t>
            </a:r>
            <a:endParaRPr sz="2400"/>
          </a:p>
          <a:p>
            <a:pPr indent="0" lvl="0" marL="457200" rtl="0" algn="l">
              <a:spcBef>
                <a:spcPts val="1200"/>
              </a:spcBef>
              <a:spcAft>
                <a:spcPts val="1200"/>
              </a:spcAft>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0" y="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PROBLEM STATEMENT</a:t>
            </a:r>
            <a:endParaRPr sz="3000"/>
          </a:p>
        </p:txBody>
      </p:sp>
      <p:sp>
        <p:nvSpPr>
          <p:cNvPr id="100" name="Google Shape;100;p15"/>
          <p:cNvSpPr txBox="1"/>
          <p:nvPr>
            <p:ph idx="1" type="body"/>
          </p:nvPr>
        </p:nvSpPr>
        <p:spPr>
          <a:xfrm>
            <a:off x="140725" y="680950"/>
            <a:ext cx="8826300" cy="43947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a:pPr>
            <a:r>
              <a:rPr lang="en" sz="2400"/>
              <a:t> Traditional methods of service delivery often lack efficiency and transparency, leading to frustration and inefficiencies in the service industry. Manual systems are prone to errors, resulting in missed opportunities and unsatisfied customers.</a:t>
            </a:r>
            <a:endParaRPr sz="2400"/>
          </a:p>
          <a:p>
            <a:pPr indent="-381000" lvl="0" marL="457200" rtl="0" algn="l">
              <a:spcBef>
                <a:spcPts val="0"/>
              </a:spcBef>
              <a:spcAft>
                <a:spcPts val="0"/>
              </a:spcAft>
              <a:buSzPts val="2400"/>
              <a:buAutoNum type="arabicPeriod"/>
            </a:pPr>
            <a:r>
              <a:rPr lang="en" sz="2400"/>
              <a:t>Service providers currently face difficulties in finding relevant service opportunities and connecting with users who require their services. Likewise, users struggle to find qualified service providers for their specific needs and often resort to unreliable methods of sourcing services.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0" y="0"/>
            <a:ext cx="3300900" cy="73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OBJECTIVES</a:t>
            </a:r>
            <a:endParaRPr sz="3000"/>
          </a:p>
        </p:txBody>
      </p:sp>
      <p:sp>
        <p:nvSpPr>
          <p:cNvPr id="106" name="Google Shape;106;p16"/>
          <p:cNvSpPr txBox="1"/>
          <p:nvPr>
            <p:ph idx="1" type="body"/>
          </p:nvPr>
        </p:nvSpPr>
        <p:spPr>
          <a:xfrm>
            <a:off x="240600" y="735600"/>
            <a:ext cx="8714100" cy="42399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a:pPr>
            <a:r>
              <a:rPr lang="en" sz="2400"/>
              <a:t>To implement a secure and efficient communication system between service providers and users to facilitate service bookings.</a:t>
            </a:r>
            <a:endParaRPr sz="2400"/>
          </a:p>
          <a:p>
            <a:pPr indent="-381000" lvl="0" marL="457200" rtl="0" algn="l">
              <a:spcBef>
                <a:spcPts val="0"/>
              </a:spcBef>
              <a:spcAft>
                <a:spcPts val="0"/>
              </a:spcAft>
              <a:buSzPts val="2400"/>
              <a:buAutoNum type="arabicPeriod"/>
            </a:pPr>
            <a:r>
              <a:rPr lang="en" sz="2400"/>
              <a:t>To enable users to seamlessly book services from the comfort of their homes, ensuring efficient and convenient service access.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244000"/>
            <a:ext cx="8520600" cy="73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METHODOLOGY</a:t>
            </a:r>
            <a:endParaRPr sz="3000"/>
          </a:p>
        </p:txBody>
      </p:sp>
      <p:sp>
        <p:nvSpPr>
          <p:cNvPr id="112" name="Google Shape;112;p17"/>
          <p:cNvSpPr txBox="1"/>
          <p:nvPr>
            <p:ph idx="1" type="body"/>
          </p:nvPr>
        </p:nvSpPr>
        <p:spPr>
          <a:xfrm>
            <a:off x="215625" y="980500"/>
            <a:ext cx="8616600" cy="393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We've decided to choose the Spiral Model for developing the "Service Pro" service provider and user apps due to its iterative and flexible nature.</a:t>
            </a:r>
            <a:endParaRPr sz="2400"/>
          </a:p>
          <a:p>
            <a:pPr indent="0" lvl="0" marL="0" rtl="0" algn="l">
              <a:spcBef>
                <a:spcPts val="1200"/>
              </a:spcBef>
              <a:spcAft>
                <a:spcPts val="1200"/>
              </a:spcAft>
              <a:buNone/>
            </a:pPr>
            <a:r>
              <a:rPr lang="en" sz="2400"/>
              <a:t>The Spiral Model facilitates iterative development, refining the "Service Pro" apps based on user feedback and evolving requirements, while prioritizing risk management for sensitive service provision and user data handling by analyzing and mitigating potential risks at each iteration.</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idx="4294967295" type="title"/>
          </p:nvPr>
        </p:nvSpPr>
        <p:spPr>
          <a:xfrm>
            <a:off x="137000" y="81725"/>
            <a:ext cx="8880000" cy="745500"/>
          </a:xfrm>
          <a:prstGeom prst="rect">
            <a:avLst/>
          </a:prstGeom>
          <a:solidFill>
            <a:schemeClr val="dk2"/>
          </a:solidFill>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lt2"/>
                </a:solidFill>
              </a:rPr>
              <a:t>CONTEXT LEVEL DFD</a:t>
            </a:r>
            <a:endParaRPr>
              <a:solidFill>
                <a:schemeClr val="lt2"/>
              </a:solidFill>
            </a:endParaRPr>
          </a:p>
        </p:txBody>
      </p:sp>
      <p:cxnSp>
        <p:nvCxnSpPr>
          <p:cNvPr id="118" name="Google Shape;118;p18"/>
          <p:cNvCxnSpPr/>
          <p:nvPr/>
        </p:nvCxnSpPr>
        <p:spPr>
          <a:xfrm>
            <a:off x="4295550" y="2693400"/>
            <a:ext cx="552900" cy="0"/>
          </a:xfrm>
          <a:prstGeom prst="straightConnector1">
            <a:avLst/>
          </a:prstGeom>
          <a:noFill/>
          <a:ln cap="flat" cmpd="sng" w="28575">
            <a:solidFill>
              <a:schemeClr val="dk1"/>
            </a:solidFill>
            <a:prstDash val="solid"/>
            <a:round/>
            <a:headEnd len="sm" w="sm" type="none"/>
            <a:tailEnd len="sm" w="sm" type="none"/>
          </a:ln>
        </p:spPr>
      </p:cxnSp>
      <p:pic>
        <p:nvPicPr>
          <p:cNvPr id="119" name="Google Shape;119;p18"/>
          <p:cNvPicPr preferRelativeResize="0"/>
          <p:nvPr/>
        </p:nvPicPr>
        <p:blipFill>
          <a:blip r:embed="rId3">
            <a:alphaModFix/>
          </a:blip>
          <a:stretch>
            <a:fillRect/>
          </a:stretch>
        </p:blipFill>
        <p:spPr>
          <a:xfrm>
            <a:off x="152400" y="979625"/>
            <a:ext cx="7131509" cy="40114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idx="4294967295" type="title"/>
          </p:nvPr>
        </p:nvSpPr>
        <p:spPr>
          <a:xfrm>
            <a:off x="0" y="0"/>
            <a:ext cx="7021200" cy="73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GANTT CHART</a:t>
            </a:r>
            <a:endParaRPr sz="3000"/>
          </a:p>
        </p:txBody>
      </p:sp>
      <p:pic>
        <p:nvPicPr>
          <p:cNvPr id="125" name="Google Shape;125;p19"/>
          <p:cNvPicPr preferRelativeResize="0"/>
          <p:nvPr/>
        </p:nvPicPr>
        <p:blipFill>
          <a:blip r:embed="rId3">
            <a:alphaModFix/>
          </a:blip>
          <a:stretch>
            <a:fillRect/>
          </a:stretch>
        </p:blipFill>
        <p:spPr>
          <a:xfrm>
            <a:off x="152400" y="883200"/>
            <a:ext cx="6924262" cy="4107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DELIVERABLES</a:t>
            </a:r>
            <a:endParaRPr sz="3000"/>
          </a:p>
        </p:txBody>
      </p:sp>
      <p:sp>
        <p:nvSpPr>
          <p:cNvPr id="131" name="Google Shape;131;p20"/>
          <p:cNvSpPr txBox="1"/>
          <p:nvPr>
            <p:ph idx="1" type="body"/>
          </p:nvPr>
        </p:nvSpPr>
        <p:spPr>
          <a:xfrm>
            <a:off x="253100" y="755875"/>
            <a:ext cx="8514300" cy="41199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a:pPr>
            <a:r>
              <a:rPr lang="en" sz="2400"/>
              <a:t>Develop a user-friendly system enabling seamless service booking for users.</a:t>
            </a:r>
            <a:endParaRPr sz="2400"/>
          </a:p>
          <a:p>
            <a:pPr indent="-381000" lvl="0" marL="457200" rtl="0" algn="l">
              <a:spcBef>
                <a:spcPts val="0"/>
              </a:spcBef>
              <a:spcAft>
                <a:spcPts val="0"/>
              </a:spcAft>
              <a:buSzPts val="2400"/>
              <a:buAutoNum type="arabicPeriod"/>
            </a:pPr>
            <a:r>
              <a:rPr lang="en" sz="2400"/>
              <a:t>Implement a feature facilitating direct communication between users and service providers within the app, enhancing efficiency in addressing service-related inquiries and concerns.</a:t>
            </a:r>
            <a:endParaRPr sz="2400"/>
          </a:p>
          <a:p>
            <a:pPr indent="-381000" lvl="0" marL="457200" rtl="0" algn="l">
              <a:spcBef>
                <a:spcPts val="0"/>
              </a:spcBef>
              <a:spcAft>
                <a:spcPts val="0"/>
              </a:spcAft>
              <a:buSzPts val="2400"/>
              <a:buAutoNum type="arabicPeriod"/>
            </a:pPr>
            <a:r>
              <a:rPr lang="en" sz="2400"/>
              <a:t>Create a platform for users and providers to manage their profiles.</a:t>
            </a:r>
            <a:endParaRPr sz="2400"/>
          </a:p>
          <a:p>
            <a:pPr indent="0" lvl="0" marL="457200" rtl="0" algn="l">
              <a:spcBef>
                <a:spcPts val="1200"/>
              </a:spcBef>
              <a:spcAft>
                <a:spcPts val="1200"/>
              </a:spcAft>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CONCLUSION</a:t>
            </a:r>
            <a:endParaRPr sz="3000"/>
          </a:p>
        </p:txBody>
      </p:sp>
      <p:sp>
        <p:nvSpPr>
          <p:cNvPr id="137" name="Google Shape;137;p21"/>
          <p:cNvSpPr txBox="1"/>
          <p:nvPr>
            <p:ph idx="1" type="body"/>
          </p:nvPr>
        </p:nvSpPr>
        <p:spPr>
          <a:xfrm>
            <a:off x="253100" y="643500"/>
            <a:ext cx="8539200" cy="4244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400"/>
              <a:t>1.</a:t>
            </a:r>
            <a:r>
              <a:rPr lang="en" sz="2400">
                <a:solidFill>
                  <a:srgbClr val="0D0D0D"/>
                </a:solidFill>
                <a:highlight>
                  <a:srgbClr val="FFFFFF"/>
                </a:highlight>
                <a:latin typeface="Roboto"/>
                <a:ea typeface="Roboto"/>
                <a:cs typeface="Roboto"/>
                <a:sym typeface="Roboto"/>
              </a:rPr>
              <a:t>Service Pro represents a significant advancement in service provision, aiming to enhance the user experience through an innovative platform.</a:t>
            </a:r>
            <a:endParaRPr sz="2400">
              <a:solidFill>
                <a:srgbClr val="0D0D0D"/>
              </a:solidFill>
              <a:highlight>
                <a:srgbClr val="FFFFFF"/>
              </a:highlight>
              <a:latin typeface="Roboto"/>
              <a:ea typeface="Roboto"/>
              <a:cs typeface="Roboto"/>
              <a:sym typeface="Roboto"/>
            </a:endParaRPr>
          </a:p>
          <a:p>
            <a:pPr indent="0" lvl="0" marL="0" rtl="0" algn="l">
              <a:spcBef>
                <a:spcPts val="1200"/>
              </a:spcBef>
              <a:spcAft>
                <a:spcPts val="0"/>
              </a:spcAft>
              <a:buNone/>
            </a:pPr>
            <a:r>
              <a:rPr lang="en" sz="2400">
                <a:solidFill>
                  <a:srgbClr val="0D0D0D"/>
                </a:solidFill>
                <a:highlight>
                  <a:srgbClr val="FFFFFF"/>
                </a:highlight>
                <a:latin typeface="Roboto"/>
                <a:ea typeface="Roboto"/>
                <a:cs typeface="Roboto"/>
                <a:sym typeface="Roboto"/>
              </a:rPr>
              <a:t>2.Intuitive interfaces and seamless communication channels empower service providers and users, fostering collaboration and mutual benefit.</a:t>
            </a:r>
            <a:endParaRPr sz="2400">
              <a:solidFill>
                <a:srgbClr val="0D0D0D"/>
              </a:solidFill>
              <a:highlight>
                <a:srgbClr val="FFFFFF"/>
              </a:highlight>
              <a:latin typeface="Roboto"/>
              <a:ea typeface="Roboto"/>
              <a:cs typeface="Roboto"/>
              <a:sym typeface="Roboto"/>
            </a:endParaRPr>
          </a:p>
          <a:p>
            <a:pPr indent="0" lvl="0" marL="0" rtl="0" algn="l">
              <a:spcBef>
                <a:spcPts val="1200"/>
              </a:spcBef>
              <a:spcAft>
                <a:spcPts val="0"/>
              </a:spcAft>
              <a:buNone/>
            </a:pPr>
            <a:r>
              <a:rPr lang="en" sz="2400">
                <a:solidFill>
                  <a:srgbClr val="0D0D0D"/>
                </a:solidFill>
                <a:highlight>
                  <a:srgbClr val="FFFFFF"/>
                </a:highlight>
                <a:latin typeface="Roboto"/>
                <a:ea typeface="Roboto"/>
                <a:cs typeface="Roboto"/>
                <a:sym typeface="Roboto"/>
              </a:rPr>
              <a:t>3.Through efficiency, clarity, and coordination, "Service Pro" aims to set new standards for excellence and innovation in the service industry.</a:t>
            </a:r>
            <a:endParaRPr sz="2400">
              <a:solidFill>
                <a:srgbClr val="0D0D0D"/>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2400">
              <a:solidFill>
                <a:srgbClr val="0D0D0D"/>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