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6"/>
    <p:sldMasterId id="2147483889" r:id="rId7"/>
    <p:sldMasterId id="2147483937" r:id="rId8"/>
  </p:sldMasterIdLst>
  <p:notesMasterIdLst>
    <p:notesMasterId r:id="rId26"/>
  </p:notesMasterIdLst>
  <p:sldIdLst>
    <p:sldId id="256" r:id="rId9"/>
    <p:sldId id="290" r:id="rId10"/>
    <p:sldId id="319" r:id="rId11"/>
    <p:sldId id="310" r:id="rId12"/>
    <p:sldId id="311" r:id="rId13"/>
    <p:sldId id="312" r:id="rId14"/>
    <p:sldId id="268" r:id="rId15"/>
    <p:sldId id="315" r:id="rId16"/>
    <p:sldId id="318" r:id="rId17"/>
    <p:sldId id="317" r:id="rId18"/>
    <p:sldId id="285" r:id="rId19"/>
    <p:sldId id="295" r:id="rId20"/>
    <p:sldId id="296" r:id="rId21"/>
    <p:sldId id="274" r:id="rId22"/>
    <p:sldId id="275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968" autoAdjust="0"/>
  </p:normalViewPr>
  <p:slideViewPr>
    <p:cSldViewPr snapToGrid="0">
      <p:cViewPr varScale="1">
        <p:scale>
          <a:sx n="62" d="100"/>
          <a:sy n="62" d="100"/>
        </p:scale>
        <p:origin x="8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E552F-D9E1-4350-839F-7D20DF27F780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69891-30BF-4852-AAD2-69A242FCC471}" type="pres">
      <dgm:prSet presAssocID="{185E552F-D9E1-4350-839F-7D20DF27F78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BA693B9-9B5F-4ECA-9C0E-D2C379E85D0B}" type="presOf" srcId="{185E552F-D9E1-4350-839F-7D20DF27F780}" destId="{C6B69891-30BF-4852-AAD2-69A242FCC471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3023F-2EDC-4460-B284-7BF4C876F8D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9FB6780-DC43-47C0-AD97-AA1DDD75421B}">
      <dgm:prSet phldrT="[Text]" custT="1"/>
      <dgm:spPr/>
      <dgm:t>
        <a:bodyPr/>
        <a:lstStyle/>
        <a:p>
          <a:r>
            <a:rPr lang="en-US" sz="1600" dirty="0"/>
            <a:t>Prepare Data</a:t>
          </a:r>
        </a:p>
      </dgm:t>
    </dgm:pt>
    <dgm:pt modelId="{F2364922-68C1-4846-BCC3-ADFEDC45A051}" type="parTrans" cxnId="{CD6B28C3-2516-4ACB-896D-5C88F7D2F158}">
      <dgm:prSet/>
      <dgm:spPr/>
      <dgm:t>
        <a:bodyPr/>
        <a:lstStyle/>
        <a:p>
          <a:endParaRPr lang="en-US" sz="1600"/>
        </a:p>
      </dgm:t>
    </dgm:pt>
    <dgm:pt modelId="{F5EA73C6-64C5-472C-9D07-3D0F258E2F27}" type="sibTrans" cxnId="{CD6B28C3-2516-4ACB-896D-5C88F7D2F158}">
      <dgm:prSet/>
      <dgm:spPr/>
      <dgm:t>
        <a:bodyPr/>
        <a:lstStyle/>
        <a:p>
          <a:endParaRPr lang="en-US" sz="1600"/>
        </a:p>
      </dgm:t>
    </dgm:pt>
    <dgm:pt modelId="{05B925BC-5739-4B08-9D48-35261B5A4F5C}">
      <dgm:prSet phldrT="[Text]" custT="1"/>
      <dgm:spPr/>
      <dgm:t>
        <a:bodyPr/>
        <a:lstStyle/>
        <a:p>
          <a:r>
            <a:rPr lang="en-US" sz="1600" dirty="0"/>
            <a:t>Model Training and Validation</a:t>
          </a:r>
        </a:p>
      </dgm:t>
    </dgm:pt>
    <dgm:pt modelId="{97830C6E-60AA-45AE-AE2D-7B533D3E3B97}" type="parTrans" cxnId="{1068F60C-A643-474C-AF2E-611D0E34CCB4}">
      <dgm:prSet/>
      <dgm:spPr/>
      <dgm:t>
        <a:bodyPr/>
        <a:lstStyle/>
        <a:p>
          <a:endParaRPr lang="en-US" sz="1600"/>
        </a:p>
      </dgm:t>
    </dgm:pt>
    <dgm:pt modelId="{D59480BF-F015-4C45-A527-834E3DA29B5E}" type="sibTrans" cxnId="{1068F60C-A643-474C-AF2E-611D0E34CCB4}">
      <dgm:prSet/>
      <dgm:spPr/>
      <dgm:t>
        <a:bodyPr/>
        <a:lstStyle/>
        <a:p>
          <a:endParaRPr lang="en-US" sz="1600"/>
        </a:p>
      </dgm:t>
    </dgm:pt>
    <dgm:pt modelId="{D8597B74-625C-466A-84A8-2EF114501B0D}">
      <dgm:prSet phldrT="[Text]" custT="1"/>
      <dgm:spPr/>
      <dgm:t>
        <a:bodyPr/>
        <a:lstStyle/>
        <a:p>
          <a:r>
            <a:rPr lang="en-US" sz="1600" dirty="0"/>
            <a:t>Deploy &amp; Visualize</a:t>
          </a:r>
        </a:p>
      </dgm:t>
    </dgm:pt>
    <dgm:pt modelId="{26FD3469-FC76-4EAC-8E2A-5D5E9A82C6B8}" type="parTrans" cxnId="{D7219CEA-1227-46D4-98CB-FEBCDD967664}">
      <dgm:prSet/>
      <dgm:spPr/>
      <dgm:t>
        <a:bodyPr/>
        <a:lstStyle/>
        <a:p>
          <a:endParaRPr lang="en-US" sz="1600"/>
        </a:p>
      </dgm:t>
    </dgm:pt>
    <dgm:pt modelId="{0236A31C-ECC9-4616-9ECA-DF46D5880188}" type="sibTrans" cxnId="{D7219CEA-1227-46D4-98CB-FEBCDD967664}">
      <dgm:prSet/>
      <dgm:spPr/>
      <dgm:t>
        <a:bodyPr/>
        <a:lstStyle/>
        <a:p>
          <a:endParaRPr lang="en-US" sz="1600"/>
        </a:p>
      </dgm:t>
    </dgm:pt>
    <dgm:pt modelId="{C86DF1C8-34FC-447C-A574-7E62593E7089}">
      <dgm:prSet phldrT="[Text]" custT="1"/>
      <dgm:spPr/>
      <dgm:t>
        <a:bodyPr/>
        <a:lstStyle/>
        <a:p>
          <a:r>
            <a:rPr lang="en-US" sz="1600" dirty="0"/>
            <a:t>Champion Model Selection</a:t>
          </a:r>
        </a:p>
      </dgm:t>
    </dgm:pt>
    <dgm:pt modelId="{0F978C33-EE31-482F-8933-F6D1EEE40B2E}" type="parTrans" cxnId="{54A97057-E218-40BB-86EA-5027139494A0}">
      <dgm:prSet/>
      <dgm:spPr/>
      <dgm:t>
        <a:bodyPr/>
        <a:lstStyle/>
        <a:p>
          <a:endParaRPr lang="en-US" sz="1600"/>
        </a:p>
      </dgm:t>
    </dgm:pt>
    <dgm:pt modelId="{D140F178-2503-45C4-AE1E-C7AB2F329608}" type="sibTrans" cxnId="{54A97057-E218-40BB-86EA-5027139494A0}">
      <dgm:prSet/>
      <dgm:spPr/>
      <dgm:t>
        <a:bodyPr/>
        <a:lstStyle/>
        <a:p>
          <a:endParaRPr lang="en-US" sz="1600"/>
        </a:p>
      </dgm:t>
    </dgm:pt>
    <dgm:pt modelId="{14A286F1-BBC8-4E36-8422-379A2CAAA317}" type="pres">
      <dgm:prSet presAssocID="{D5C3023F-2EDC-4460-B284-7BF4C876F8DD}" presName="Name0" presStyleCnt="0">
        <dgm:presLayoutVars>
          <dgm:dir/>
          <dgm:animLvl val="lvl"/>
          <dgm:resizeHandles val="exact"/>
        </dgm:presLayoutVars>
      </dgm:prSet>
      <dgm:spPr/>
    </dgm:pt>
    <dgm:pt modelId="{1C755954-991F-4E80-B876-7C1D9D012844}" type="pres">
      <dgm:prSet presAssocID="{A9FB6780-DC43-47C0-AD97-AA1DDD75421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CEAA486-D98B-4600-BE38-74F18553A57F}" type="pres">
      <dgm:prSet presAssocID="{F5EA73C6-64C5-472C-9D07-3D0F258E2F27}" presName="parTxOnlySpace" presStyleCnt="0"/>
      <dgm:spPr/>
    </dgm:pt>
    <dgm:pt modelId="{D544102A-F314-4012-BBC2-F9D64FA113D3}" type="pres">
      <dgm:prSet presAssocID="{05B925BC-5739-4B08-9D48-35261B5A4F5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485456F-FB7C-46A0-9362-6BAB99F3E18C}" type="pres">
      <dgm:prSet presAssocID="{D59480BF-F015-4C45-A527-834E3DA29B5E}" presName="parTxOnlySpace" presStyleCnt="0"/>
      <dgm:spPr/>
    </dgm:pt>
    <dgm:pt modelId="{13507332-45FF-406D-9A7F-CC94ED8A430A}" type="pres">
      <dgm:prSet presAssocID="{C86DF1C8-34FC-447C-A574-7E62593E708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A8638E-1D0A-4204-9FCB-B4E894631744}" type="pres">
      <dgm:prSet presAssocID="{D140F178-2503-45C4-AE1E-C7AB2F329608}" presName="parTxOnlySpace" presStyleCnt="0"/>
      <dgm:spPr/>
    </dgm:pt>
    <dgm:pt modelId="{0097B279-7589-4333-B58A-BA60DFBC38DA}" type="pres">
      <dgm:prSet presAssocID="{D8597B74-625C-466A-84A8-2EF114501B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879CE52-2C9C-4551-AC61-AC3A91C21F7D}" type="presOf" srcId="{D8597B74-625C-466A-84A8-2EF114501B0D}" destId="{0097B279-7589-4333-B58A-BA60DFBC38DA}" srcOrd="0" destOrd="0" presId="urn:microsoft.com/office/officeart/2005/8/layout/chevron1"/>
    <dgm:cxn modelId="{54A97057-E218-40BB-86EA-5027139494A0}" srcId="{D5C3023F-2EDC-4460-B284-7BF4C876F8DD}" destId="{C86DF1C8-34FC-447C-A574-7E62593E7089}" srcOrd="2" destOrd="0" parTransId="{0F978C33-EE31-482F-8933-F6D1EEE40B2E}" sibTransId="{D140F178-2503-45C4-AE1E-C7AB2F329608}"/>
    <dgm:cxn modelId="{CD6B28C3-2516-4ACB-896D-5C88F7D2F158}" srcId="{D5C3023F-2EDC-4460-B284-7BF4C876F8DD}" destId="{A9FB6780-DC43-47C0-AD97-AA1DDD75421B}" srcOrd="0" destOrd="0" parTransId="{F2364922-68C1-4846-BCC3-ADFEDC45A051}" sibTransId="{F5EA73C6-64C5-472C-9D07-3D0F258E2F27}"/>
    <dgm:cxn modelId="{7849F283-BAA0-47BD-B8AC-419D3A8625EE}" type="presOf" srcId="{C86DF1C8-34FC-447C-A574-7E62593E7089}" destId="{13507332-45FF-406D-9A7F-CC94ED8A430A}" srcOrd="0" destOrd="0" presId="urn:microsoft.com/office/officeart/2005/8/layout/chevron1"/>
    <dgm:cxn modelId="{E686342B-7679-4698-BE56-E2C60542A409}" type="presOf" srcId="{A9FB6780-DC43-47C0-AD97-AA1DDD75421B}" destId="{1C755954-991F-4E80-B876-7C1D9D012844}" srcOrd="0" destOrd="0" presId="urn:microsoft.com/office/officeart/2005/8/layout/chevron1"/>
    <dgm:cxn modelId="{1068F60C-A643-474C-AF2E-611D0E34CCB4}" srcId="{D5C3023F-2EDC-4460-B284-7BF4C876F8DD}" destId="{05B925BC-5739-4B08-9D48-35261B5A4F5C}" srcOrd="1" destOrd="0" parTransId="{97830C6E-60AA-45AE-AE2D-7B533D3E3B97}" sibTransId="{D59480BF-F015-4C45-A527-834E3DA29B5E}"/>
    <dgm:cxn modelId="{6E2E1FFA-DE49-4C60-B0E3-69063E7EBC46}" type="presOf" srcId="{05B925BC-5739-4B08-9D48-35261B5A4F5C}" destId="{D544102A-F314-4012-BBC2-F9D64FA113D3}" srcOrd="0" destOrd="0" presId="urn:microsoft.com/office/officeart/2005/8/layout/chevron1"/>
    <dgm:cxn modelId="{D7219CEA-1227-46D4-98CB-FEBCDD967664}" srcId="{D5C3023F-2EDC-4460-B284-7BF4C876F8DD}" destId="{D8597B74-625C-466A-84A8-2EF114501B0D}" srcOrd="3" destOrd="0" parTransId="{26FD3469-FC76-4EAC-8E2A-5D5E9A82C6B8}" sibTransId="{0236A31C-ECC9-4616-9ECA-DF46D5880188}"/>
    <dgm:cxn modelId="{C546442B-2D16-4F79-8775-FACFE7770B17}" type="presOf" srcId="{D5C3023F-2EDC-4460-B284-7BF4C876F8DD}" destId="{14A286F1-BBC8-4E36-8422-379A2CAAA317}" srcOrd="0" destOrd="0" presId="urn:microsoft.com/office/officeart/2005/8/layout/chevron1"/>
    <dgm:cxn modelId="{7D1E48EA-F38A-42DA-B14B-90958E341C89}" type="presParOf" srcId="{14A286F1-BBC8-4E36-8422-379A2CAAA317}" destId="{1C755954-991F-4E80-B876-7C1D9D012844}" srcOrd="0" destOrd="0" presId="urn:microsoft.com/office/officeart/2005/8/layout/chevron1"/>
    <dgm:cxn modelId="{87B6706D-E8A8-4B55-B389-C1042F457476}" type="presParOf" srcId="{14A286F1-BBC8-4E36-8422-379A2CAAA317}" destId="{DCEAA486-D98B-4600-BE38-74F18553A57F}" srcOrd="1" destOrd="0" presId="urn:microsoft.com/office/officeart/2005/8/layout/chevron1"/>
    <dgm:cxn modelId="{D2A4AA88-8B0E-4668-9D0C-CB3C7ED12CD4}" type="presParOf" srcId="{14A286F1-BBC8-4E36-8422-379A2CAAA317}" destId="{D544102A-F314-4012-BBC2-F9D64FA113D3}" srcOrd="2" destOrd="0" presId="urn:microsoft.com/office/officeart/2005/8/layout/chevron1"/>
    <dgm:cxn modelId="{2932B472-69CB-4B7E-B0D0-60F5F446DAE8}" type="presParOf" srcId="{14A286F1-BBC8-4E36-8422-379A2CAAA317}" destId="{0485456F-FB7C-46A0-9362-6BAB99F3E18C}" srcOrd="3" destOrd="0" presId="urn:microsoft.com/office/officeart/2005/8/layout/chevron1"/>
    <dgm:cxn modelId="{70829D2F-758B-4041-88AB-6C2FF31B9C00}" type="presParOf" srcId="{14A286F1-BBC8-4E36-8422-379A2CAAA317}" destId="{13507332-45FF-406D-9A7F-CC94ED8A430A}" srcOrd="4" destOrd="0" presId="urn:microsoft.com/office/officeart/2005/8/layout/chevron1"/>
    <dgm:cxn modelId="{725F44F4-9FA9-41BB-BA0A-F61E49091E78}" type="presParOf" srcId="{14A286F1-BBC8-4E36-8422-379A2CAAA317}" destId="{2DA8638E-1D0A-4204-9FCB-B4E894631744}" srcOrd="5" destOrd="0" presId="urn:microsoft.com/office/officeart/2005/8/layout/chevron1"/>
    <dgm:cxn modelId="{A68676F8-3687-4006-82FD-9850829A6F26}" type="presParOf" srcId="{14A286F1-BBC8-4E36-8422-379A2CAAA317}" destId="{0097B279-7589-4333-B58A-BA60DFBC38D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55954-991F-4E80-B876-7C1D9D012844}">
      <dsp:nvSpPr>
        <dsp:cNvPr id="0" name=""/>
        <dsp:cNvSpPr/>
      </dsp:nvSpPr>
      <dsp:spPr>
        <a:xfrm>
          <a:off x="4432" y="1630020"/>
          <a:ext cx="2580070" cy="1032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Prepare Data</a:t>
          </a:r>
        </a:p>
      </dsp:txBody>
      <dsp:txXfrm>
        <a:off x="520446" y="1630020"/>
        <a:ext cx="1548042" cy="1032028"/>
      </dsp:txXfrm>
    </dsp:sp>
    <dsp:sp modelId="{D544102A-F314-4012-BBC2-F9D64FA113D3}">
      <dsp:nvSpPr>
        <dsp:cNvPr id="0" name=""/>
        <dsp:cNvSpPr/>
      </dsp:nvSpPr>
      <dsp:spPr>
        <a:xfrm>
          <a:off x="2326495" y="1630020"/>
          <a:ext cx="2580070" cy="1032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 and Validation</a:t>
          </a:r>
        </a:p>
      </dsp:txBody>
      <dsp:txXfrm>
        <a:off x="2842509" y="1630020"/>
        <a:ext cx="1548042" cy="1032028"/>
      </dsp:txXfrm>
    </dsp:sp>
    <dsp:sp modelId="{13507332-45FF-406D-9A7F-CC94ED8A430A}">
      <dsp:nvSpPr>
        <dsp:cNvPr id="0" name=""/>
        <dsp:cNvSpPr/>
      </dsp:nvSpPr>
      <dsp:spPr>
        <a:xfrm>
          <a:off x="4648559" y="1630020"/>
          <a:ext cx="2580070" cy="1032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Champion Model Selection</a:t>
          </a:r>
        </a:p>
      </dsp:txBody>
      <dsp:txXfrm>
        <a:off x="5164573" y="1630020"/>
        <a:ext cx="1548042" cy="1032028"/>
      </dsp:txXfrm>
    </dsp:sp>
    <dsp:sp modelId="{0097B279-7589-4333-B58A-BA60DFBC38DA}">
      <dsp:nvSpPr>
        <dsp:cNvPr id="0" name=""/>
        <dsp:cNvSpPr/>
      </dsp:nvSpPr>
      <dsp:spPr>
        <a:xfrm>
          <a:off x="6970623" y="1630020"/>
          <a:ext cx="2580070" cy="1032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 &amp; Visualize</a:t>
          </a:r>
        </a:p>
      </dsp:txBody>
      <dsp:txXfrm>
        <a:off x="7486637" y="1630020"/>
        <a:ext cx="1548042" cy="103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85A1-A4B4-42FC-B5E5-8BA738DEE336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3B42-7A40-4188-811E-FAD9C048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45C-C731-F440-B181-703E09DE85B8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1E0-A174-3C41-915F-1CFF8C2953F7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BEC2-F225-A94D-B7A0-DA5192B64F10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8C9A-4085-294F-B7F7-835B1A0D152C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712C-3968-AD40-8DF9-4FD5BCE97990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B23-405D-4C47-9BA7-650DFA1DECED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750-D4EF-8140-B780-18B9ADFD3A13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C45-9CA9-9543-944D-BA792A616B58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743-36B5-9C4E-B9E4-348EE564FBBD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705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74A-25F2-784D-B682-A846A9706BE2}" type="datetime1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5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7A27-4FCC-BD4F-8AD7-E8812D4432B1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83A2-A871-644B-BF96-8231438D9D56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A49-E7A2-9349-B103-9DFA7F3B6CCD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0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98C2-C29C-274A-AB4E-6AE3724B4769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3367-B97E-BE4A-98B5-9D0E3E160200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0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DC4-C3F1-1A44-8C36-8170F41C8409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99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318-067E-A74F-84F5-93FA95DCD7B6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8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95F6-F53F-914B-88DF-8EAAB851995E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22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6B1-C245-814C-AA08-FF8D66A75A3F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88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C0B8-9B5D-9E45-A3E3-13912A08B47A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6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BCFC-DA93-7E4F-9EB3-76E5A2164236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5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7B1-0532-5746-8860-973B467C9F2C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AE4-F5A6-7144-BE11-6BA7E76B04F9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8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425B1B-3D8A-D443-94DA-944627326B5D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7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C7EF-596A-8A44-8C80-727FDCA167AB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5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1A78-CEAA-A64E-844E-2BE324FE9704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1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29E7-5F72-1E43-852E-D515B799652F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6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853"/>
            <a:ext cx="12192000" cy="782637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0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71461" y="1285860"/>
            <a:ext cx="11144328" cy="492922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  <a:lvl2pPr marL="627063" indent="-169863">
              <a:buFont typeface="Arial" pitchFamily="34" charset="0"/>
              <a:buChar char="•"/>
              <a:defRPr sz="1200"/>
            </a:lvl2pPr>
            <a:lvl3pPr marL="1077913" indent="-163513">
              <a:buFont typeface="Courier New" pitchFamily="49" charset="0"/>
              <a:buChar char="o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/>
          <a:lstStyle/>
          <a:p>
            <a:fld id="{732DF225-DF2D-4B44-8679-4796EA5FB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17C0-C70B-B24D-AFF3-05BAC6AFCC11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B48B-2A68-7F4B-AFC0-C9DB1A7D7E9E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53D-6287-DA47-93B2-02CAE8AA8AE5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5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9A2-DB0A-5843-B510-131EF3197F0C}" type="datetime1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DDE3-8D52-A744-B3BA-5F0E096C1240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90F9-8DD4-FC42-B0F3-662E244762B1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7BEED9-D4D2-794C-99F9-18BD19C42B4F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904F23-51C6-CD4E-9318-8D30387E3291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A8F4B1-86C8-A64C-AAD4-33DC6CB2C014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5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Campaign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Campaign management – best channel and right time using SQL Server 2016 / R /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2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Up-Down Arrow 44"/>
          <p:cNvSpPr/>
          <p:nvPr/>
        </p:nvSpPr>
        <p:spPr>
          <a:xfrm rot="5400000">
            <a:off x="1998494" y="4087146"/>
            <a:ext cx="426107" cy="4061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Model Development.ps1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7668"/>
              </p:ext>
            </p:extLst>
          </p:nvPr>
        </p:nvGraphicFramePr>
        <p:xfrm>
          <a:off x="7463537" y="2861386"/>
          <a:ext cx="4220462" cy="198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4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Lead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of week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Time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of 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Predicted Conv. Rate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Email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Monday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Afternoon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0.95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Cold Calling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Monday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Morning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0.89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SMS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Tuesday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Evening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0.82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Email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Friday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Afternoon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0.81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Double Bracket 105"/>
          <p:cNvSpPr/>
          <p:nvPr/>
        </p:nvSpPr>
        <p:spPr>
          <a:xfrm rot="20897032">
            <a:off x="8207687" y="3705606"/>
            <a:ext cx="2316599" cy="37369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Illustrative Output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076124" y="5506920"/>
            <a:ext cx="1388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+mj-lt"/>
              </a:rPr>
              <a:t>step7_scoring_leads.sql</a:t>
            </a:r>
            <a:endParaRPr lang="en-US" sz="1000" b="1" dirty="0">
              <a:latin typeface="+mj-lt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676573" y="5753141"/>
            <a:ext cx="71021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242313" y="3043516"/>
            <a:ext cx="1989156" cy="1930828"/>
            <a:chOff x="4242313" y="3043516"/>
            <a:chExt cx="1989156" cy="1930828"/>
          </a:xfrm>
        </p:grpSpPr>
        <p:grpSp>
          <p:nvGrpSpPr>
            <p:cNvPr id="111" name="Group 110"/>
            <p:cNvGrpSpPr>
              <a:grpSpLocks noChangeAspect="1"/>
            </p:cNvGrpSpPr>
            <p:nvPr/>
          </p:nvGrpSpPr>
          <p:grpSpPr>
            <a:xfrm>
              <a:off x="4242313" y="3043516"/>
              <a:ext cx="1363212" cy="1554480"/>
              <a:chOff x="1200398" y="3323768"/>
              <a:chExt cx="752519" cy="858103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1200398" y="3323768"/>
                <a:ext cx="549018" cy="524923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1403899" y="3656948"/>
                <a:ext cx="549018" cy="524923"/>
              </a:xfrm>
              <a:prstGeom prst="rect">
                <a:avLst/>
              </a:prstGeom>
            </p:spPr>
          </p:pic>
        </p:grpSp>
        <p:sp>
          <p:nvSpPr>
            <p:cNvPr id="129" name="TextBox 128"/>
            <p:cNvSpPr txBox="1"/>
            <p:nvPr/>
          </p:nvSpPr>
          <p:spPr>
            <a:xfrm>
              <a:off x="4522952" y="4512679"/>
              <a:ext cx="1708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Champion Model selection based on AUC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132" y="56722"/>
            <a:ext cx="6400800" cy="546650"/>
          </a:xfrm>
          <a:prstGeom prst="rect">
            <a:avLst/>
          </a:prstGeom>
        </p:spPr>
      </p:pic>
      <p:sp>
        <p:nvSpPr>
          <p:cNvPr id="92" name="Chevron 91"/>
          <p:cNvSpPr/>
          <p:nvPr/>
        </p:nvSpPr>
        <p:spPr>
          <a:xfrm>
            <a:off x="258696" y="1888573"/>
            <a:ext cx="11425304" cy="36724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30520" y="1792267"/>
            <a:ext cx="22753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Evaluation </a:t>
            </a:r>
            <a:r>
              <a:rPr lang="en-US" sz="1600" b="1"/>
              <a:t>&amp; Champion Model Selection</a:t>
            </a:r>
            <a:endParaRPr lang="en-US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588424" y="1791793"/>
            <a:ext cx="184250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Scoring </a:t>
            </a:r>
            <a:r>
              <a:rPr lang="en-US" sz="1600" b="1"/>
              <a:t>for Prediction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82" y="2663146"/>
            <a:ext cx="4040989" cy="3093777"/>
            <a:chOff x="180782" y="2663146"/>
            <a:chExt cx="4040989" cy="3093777"/>
          </a:xfrm>
        </p:grpSpPr>
        <p:sp>
          <p:nvSpPr>
            <p:cNvPr id="61" name="TextBox 60"/>
            <p:cNvSpPr txBox="1"/>
            <p:nvPr/>
          </p:nvSpPr>
          <p:spPr>
            <a:xfrm>
              <a:off x="618306" y="4695558"/>
              <a:ext cx="3277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Statistics like AUC and Accuracy are used to compare the performance of the Model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60523" y="5510702"/>
              <a:ext cx="17524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+mj-lt"/>
                </a:rPr>
                <a:t>step6_models_comparision.sql</a:t>
              </a:r>
              <a:endParaRPr lang="en-US" sz="1000" b="1" dirty="0">
                <a:latin typeface="+mj-lt"/>
              </a:endParaRPr>
            </a:p>
          </p:txBody>
        </p: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1160039" y="3175424"/>
              <a:ext cx="2193531" cy="1549292"/>
              <a:chOff x="3785947" y="2888685"/>
              <a:chExt cx="1163285" cy="821628"/>
            </a:xfrm>
          </p:grpSpPr>
          <p:sp>
            <p:nvSpPr>
              <p:cNvPr id="82" name="Isosceles Triangle 81"/>
              <p:cNvSpPr/>
              <p:nvPr/>
            </p:nvSpPr>
            <p:spPr>
              <a:xfrm>
                <a:off x="4257346" y="3540946"/>
                <a:ext cx="188490" cy="169367"/>
              </a:xfrm>
              <a:prstGeom prst="triangle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Rectangle 82"/>
              <p:cNvSpPr/>
              <p:nvPr/>
            </p:nvSpPr>
            <p:spPr>
              <a:xfrm rot="240000">
                <a:off x="3785947" y="3468371"/>
                <a:ext cx="1131288" cy="71081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4" name="Freeform 83"/>
              <p:cNvSpPr/>
              <p:nvPr/>
            </p:nvSpPr>
            <p:spPr>
              <a:xfrm rot="240000">
                <a:off x="4465187" y="3290649"/>
                <a:ext cx="451373" cy="18895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240000">
                <a:off x="4481523" y="3087409"/>
                <a:ext cx="451373" cy="18895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240000">
                <a:off x="4497859" y="2888685"/>
                <a:ext cx="451373" cy="18895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240000">
                <a:off x="3818037" y="3250001"/>
                <a:ext cx="451373" cy="18895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240000">
                <a:off x="3834372" y="3046761"/>
                <a:ext cx="451373" cy="18895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>
              <a:off x="180782" y="5753141"/>
              <a:ext cx="39107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628763" y="2713180"/>
              <a:ext cx="1191623" cy="346828"/>
            </a:xfrm>
            <a:custGeom>
              <a:avLst/>
              <a:gdLst>
                <a:gd name="connsiteX0" fmla="*/ 0 w 3964841"/>
                <a:gd name="connsiteY0" fmla="*/ 0 h 837943"/>
                <a:gd name="connsiteX1" fmla="*/ 3964841 w 3964841"/>
                <a:gd name="connsiteY1" fmla="*/ 0 h 837943"/>
                <a:gd name="connsiteX2" fmla="*/ 3964841 w 3964841"/>
                <a:gd name="connsiteY2" fmla="*/ 837943 h 837943"/>
                <a:gd name="connsiteX3" fmla="*/ 0 w 3964841"/>
                <a:gd name="connsiteY3" fmla="*/ 837943 h 837943"/>
                <a:gd name="connsiteX4" fmla="*/ 0 w 3964841"/>
                <a:gd name="connsiteY4" fmla="*/ 0 h 83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841" h="837943">
                  <a:moveTo>
                    <a:pt x="0" y="0"/>
                  </a:moveTo>
                  <a:lnTo>
                    <a:pt x="3964841" y="0"/>
                  </a:lnTo>
                  <a:lnTo>
                    <a:pt x="3964841" y="837943"/>
                  </a:lnTo>
                  <a:lnTo>
                    <a:pt x="0" y="8379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105" tIns="52070" rIns="78105" bIns="5207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Random Forest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2606038" y="2677505"/>
              <a:ext cx="1191623" cy="346828"/>
            </a:xfrm>
            <a:custGeom>
              <a:avLst/>
              <a:gdLst>
                <a:gd name="connsiteX0" fmla="*/ 0 w 3964841"/>
                <a:gd name="connsiteY0" fmla="*/ 0 h 837943"/>
                <a:gd name="connsiteX1" fmla="*/ 3964841 w 3964841"/>
                <a:gd name="connsiteY1" fmla="*/ 0 h 837943"/>
                <a:gd name="connsiteX2" fmla="*/ 3964841 w 3964841"/>
                <a:gd name="connsiteY2" fmla="*/ 837943 h 837943"/>
                <a:gd name="connsiteX3" fmla="*/ 0 w 3964841"/>
                <a:gd name="connsiteY3" fmla="*/ 837943 h 837943"/>
                <a:gd name="connsiteX4" fmla="*/ 0 w 3964841"/>
                <a:gd name="connsiteY4" fmla="*/ 0 h 83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841" h="837943">
                  <a:moveTo>
                    <a:pt x="0" y="0"/>
                  </a:moveTo>
                  <a:lnTo>
                    <a:pt x="3964841" y="0"/>
                  </a:lnTo>
                  <a:lnTo>
                    <a:pt x="3964841" y="837943"/>
                  </a:lnTo>
                  <a:lnTo>
                    <a:pt x="0" y="8379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105" tIns="52070" rIns="78105" bIns="5207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Gradient Boosting</a:t>
              </a:r>
              <a:endParaRPr lang="en-US" sz="2000" kern="1200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660038" y="2663146"/>
              <a:ext cx="1191623" cy="346828"/>
            </a:xfrm>
            <a:custGeom>
              <a:avLst/>
              <a:gdLst>
                <a:gd name="connsiteX0" fmla="*/ 0 w 3964841"/>
                <a:gd name="connsiteY0" fmla="*/ 0 h 837943"/>
                <a:gd name="connsiteX1" fmla="*/ 3964841 w 3964841"/>
                <a:gd name="connsiteY1" fmla="*/ 0 h 837943"/>
                <a:gd name="connsiteX2" fmla="*/ 3964841 w 3964841"/>
                <a:gd name="connsiteY2" fmla="*/ 837943 h 837943"/>
                <a:gd name="connsiteX3" fmla="*/ 0 w 3964841"/>
                <a:gd name="connsiteY3" fmla="*/ 837943 h 837943"/>
                <a:gd name="connsiteX4" fmla="*/ 0 w 3964841"/>
                <a:gd name="connsiteY4" fmla="*/ 0 h 83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841" h="837943">
                  <a:moveTo>
                    <a:pt x="0" y="0"/>
                  </a:moveTo>
                  <a:lnTo>
                    <a:pt x="3964841" y="0"/>
                  </a:lnTo>
                  <a:lnTo>
                    <a:pt x="3964841" y="837943"/>
                  </a:lnTo>
                  <a:lnTo>
                    <a:pt x="0" y="8379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105" tIns="52070" rIns="78105" bIns="5207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vs</a:t>
              </a:r>
            </a:p>
          </p:txBody>
        </p:sp>
        <p:sp>
          <p:nvSpPr>
            <p:cNvPr id="96" name="Striped Right Arrow 95"/>
            <p:cNvSpPr/>
            <p:nvPr/>
          </p:nvSpPr>
          <p:spPr>
            <a:xfrm>
              <a:off x="3748265" y="3540496"/>
              <a:ext cx="473506" cy="605112"/>
            </a:xfrm>
            <a:prstGeom prst="strip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Isosceles Triangle 116"/>
          <p:cNvSpPr/>
          <p:nvPr/>
        </p:nvSpPr>
        <p:spPr>
          <a:xfrm rot="5400000">
            <a:off x="5447352" y="3913125"/>
            <a:ext cx="3043759" cy="332846"/>
          </a:xfrm>
          <a:prstGeom prst="triangle">
            <a:avLst>
              <a:gd name="adj" fmla="val 50413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5400000">
            <a:off x="7980953" y="2287358"/>
            <a:ext cx="426112" cy="7661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Scoring.ps1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Evaluate for Champion Model and implement it for scoring</a:t>
            </a:r>
            <a:endParaRPr lang="en-US" sz="4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Notched Right Arrow 62"/>
          <p:cNvSpPr/>
          <p:nvPr/>
        </p:nvSpPr>
        <p:spPr>
          <a:xfrm flipH="1" flipV="1">
            <a:off x="6767632" y="1907701"/>
            <a:ext cx="3832634" cy="753854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>
            <a:off x="1320800" y="5207335"/>
            <a:ext cx="3742267" cy="753854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5400000">
            <a:off x="5889618" y="196023"/>
            <a:ext cx="426112" cy="118437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Scoring.ps1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54" y="69210"/>
            <a:ext cx="6400800" cy="534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" y="1799265"/>
            <a:ext cx="5969660" cy="33556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33" y="2778006"/>
            <a:ext cx="5892932" cy="317975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754816" y="2076907"/>
            <a:ext cx="22860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Recommendations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50532" y="5204122"/>
            <a:ext cx="206586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Campaign Summary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The Champion Model is deployed to Production and the output is pushed to the Power BI dashboard</a:t>
            </a:r>
            <a:endParaRPr lang="en-US" sz="4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2" grpId="0" animBg="1"/>
      <p:bldP spid="61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300" dirty="0"/>
              <a:t>Analytical Dataset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639875"/>
              </p:ext>
            </p:extLst>
          </p:nvPr>
        </p:nvGraphicFramePr>
        <p:xfrm>
          <a:off x="1080921" y="1780682"/>
          <a:ext cx="10046318" cy="445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640223834"/>
                    </a:ext>
                  </a:extLst>
                </a:gridCol>
                <a:gridCol w="8034638">
                  <a:extLst>
                    <a:ext uri="{9D8B030D-6E8A-4147-A177-3AD203B41FA5}">
                      <a16:colId xmlns:a16="http://schemas.microsoft.com/office/drawing/2014/main" val="686133259"/>
                    </a:ext>
                  </a:extLst>
                </a:gridCol>
              </a:tblGrid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898" marR="308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898" marR="30898" marT="0" marB="0" anchor="ctr"/>
                </a:tc>
                <a:extLst>
                  <a:ext uri="{0D108BD9-81ED-4DB2-BD59-A6C34878D82A}">
                    <a16:rowId xmlns:a16="http://schemas.microsoft.com/office/drawing/2014/main" val="1953158172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Lead_Id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identifier of lead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28728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group of the lead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920685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Marital_Status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Marital status of the lead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9320618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Credit_Score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Credit Score Range of the lead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35349"/>
                  </a:ext>
                </a:extLst>
              </a:tr>
              <a:tr h="3709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Annual_Income_Bucket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Annual Income Range of the lead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8039686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No_Of_Dependents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dependents the lead has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8082108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Highest_Education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Education of the lead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3477149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from which the user came into the database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6471231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94420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Category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135866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months of coverage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804471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No_Of_People_Covered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people covered in the policy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564771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Premium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Premium to be paid by the user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7524107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Payment_Frequency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 frequency of the product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452248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Amt_On_Maturity_Bin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Bucketed Dollar Amount on Maturity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366083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300" dirty="0"/>
              <a:t>Analytical Dataset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250418"/>
              </p:ext>
            </p:extLst>
          </p:nvPr>
        </p:nvGraphicFramePr>
        <p:xfrm>
          <a:off x="1080921" y="1780682"/>
          <a:ext cx="10046318" cy="418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640223834"/>
                    </a:ext>
                  </a:extLst>
                </a:gridCol>
                <a:gridCol w="8034638">
                  <a:extLst>
                    <a:ext uri="{9D8B030D-6E8A-4147-A177-3AD203B41FA5}">
                      <a16:colId xmlns:a16="http://schemas.microsoft.com/office/drawing/2014/main" val="686133259"/>
                    </a:ext>
                  </a:extLst>
                </a:gridCol>
              </a:tblGrid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898" marR="308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898" marR="30898" marT="0" marB="0" anchor="ctr"/>
                </a:tc>
                <a:extLst>
                  <a:ext uri="{0D108BD9-81ED-4DB2-BD59-A6C34878D82A}">
                    <a16:rowId xmlns:a16="http://schemas.microsoft.com/office/drawing/2014/main" val="1953158172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Campaign_Name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Campaign Name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28728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Sub_Category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 Category of the Campaign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920685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Campaign_Drivers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Drivers for the Campaign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9320618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Call_For_Action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 of the campaign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35349"/>
                  </a:ext>
                </a:extLst>
              </a:tr>
              <a:tr h="3709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Tenure_Of_Campaign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Tenure of the campaign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8039686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Action_Day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 values showing the day of the week the lead was contacted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8082108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Action_Time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of day when the lead was contacted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3477149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Last_Channel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Channel via which the user was contacted last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6471231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Second_Last_Channel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Channel via which the user was contacted the last but one time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94420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#Emails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emails the user has received in the past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135866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#Calls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calls the user has received in the past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804471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#SMS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SMS the user has received in the past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564771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Comm_Frequency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times the user was touched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7524107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Conversion_Flag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dependent variable with the value ‘1’ indicating a successful purchase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45224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in R Client 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9" y="1627790"/>
            <a:ext cx="9454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Operationalize In Database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5" y="1607690"/>
            <a:ext cx="9975270" cy="5212080"/>
          </a:xfrm>
          <a:prstGeom prst="rect">
            <a:avLst/>
          </a:prstGeom>
        </p:spPr>
      </p:pic>
      <p:pic>
        <p:nvPicPr>
          <p:cNvPr id="1026" name="Picture 2" descr="https://msdnshared.blob.core.windows.net/media/MSDNBlogsFS/prod.evol.blogs.msdn.com/CommunityServer.Blogs.Components.WeblogFiles/00/00/00/60/29/metablogapi/3157.SQLServerNoVersion_6C304F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586" y="5684649"/>
            <a:ext cx="1446094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9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06622" y="6048084"/>
            <a:ext cx="1253068" cy="598915"/>
            <a:chOff x="7229277" y="2011051"/>
            <a:chExt cx="1253068" cy="598915"/>
          </a:xfrm>
        </p:grpSpPr>
        <p:sp>
          <p:nvSpPr>
            <p:cNvPr id="5" name="Rounded Rectangle 4"/>
            <p:cNvSpPr/>
            <p:nvPr/>
          </p:nvSpPr>
          <p:spPr>
            <a:xfrm>
              <a:off x="7229277" y="2011051"/>
              <a:ext cx="1253068" cy="59891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2867" y="2172010"/>
              <a:ext cx="726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3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</a:t>
              </a:r>
              <a:r>
                <a:rPr kumimoji="0" lang="en-US" sz="1200" b="1" i="0" u="none" strike="noStrike" kern="1200" cap="none" spc="-3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-3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BI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412139" y="2306230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66830" y="2287403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520710" y="2267941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576816" y="2251023"/>
              <a:ext cx="35603" cy="1866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426461" y="2152877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58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7" y="1737360"/>
            <a:ext cx="8877139" cy="48766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Predictions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006622" y="6048084"/>
            <a:ext cx="1253068" cy="598915"/>
            <a:chOff x="7229277" y="2011051"/>
            <a:chExt cx="1253068" cy="598915"/>
          </a:xfrm>
        </p:grpSpPr>
        <p:sp>
          <p:nvSpPr>
            <p:cNvPr id="6" name="Rounded Rectangle 5"/>
            <p:cNvSpPr/>
            <p:nvPr/>
          </p:nvSpPr>
          <p:spPr>
            <a:xfrm>
              <a:off x="7229277" y="2011051"/>
              <a:ext cx="1253068" cy="59891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2867" y="2172010"/>
              <a:ext cx="726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3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</a:t>
              </a:r>
              <a:r>
                <a:rPr kumimoji="0" lang="en-US" sz="1200" b="1" i="0" u="none" strike="noStrike" kern="1200" cap="none" spc="-3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-3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BI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12139" y="2306230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466830" y="2287403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520710" y="2267941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576816" y="2251023"/>
              <a:ext cx="35603" cy="1866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426461" y="2152877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58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63" y="1737360"/>
            <a:ext cx="8659099" cy="47486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Campaign Management – Introduction &amp;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Highlights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Solution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Execution Steps</a:t>
            </a:r>
          </a:p>
          <a:p>
            <a:pPr marL="932688" lvl="2" indent="-457200">
              <a:buFont typeface="+mj-lt"/>
              <a:buAutoNum type="romanUcPeriod"/>
            </a:pPr>
            <a:r>
              <a:rPr lang="en-US" sz="1600" dirty="0"/>
              <a:t>Prepare Data</a:t>
            </a:r>
          </a:p>
          <a:p>
            <a:pPr marL="932688" lvl="2" indent="-457200">
              <a:buFont typeface="+mj-lt"/>
              <a:buAutoNum type="romanUcPeriod"/>
            </a:pPr>
            <a:r>
              <a:rPr lang="en-US" sz="1600" dirty="0"/>
              <a:t>Model Training and Validation</a:t>
            </a:r>
          </a:p>
          <a:p>
            <a:pPr marL="932688" lvl="2" indent="-457200">
              <a:buFont typeface="+mj-lt"/>
              <a:buAutoNum type="romanUcPeriod"/>
            </a:pPr>
            <a:r>
              <a:rPr lang="en-US" sz="1600" dirty="0"/>
              <a:t>Champion Model Selection</a:t>
            </a:r>
          </a:p>
          <a:p>
            <a:pPr marL="932688" lvl="2" indent="-457200">
              <a:buFont typeface="+mj-lt"/>
              <a:buAutoNum type="romanUcPeriod"/>
            </a:pPr>
            <a:r>
              <a:rPr lang="en-US" sz="1600" dirty="0"/>
              <a:t>Deploy &amp; Visualize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Analytical dataset Schema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Screen Shots of Solution</a:t>
            </a:r>
          </a:p>
          <a:p>
            <a:pPr marL="976313" lvl="1" indent="-511175">
              <a:buFont typeface="+mj-lt"/>
              <a:buAutoNum type="romanUcPeriod"/>
            </a:pPr>
            <a:r>
              <a:rPr lang="en-US" sz="1600" dirty="0"/>
              <a:t>R IDE</a:t>
            </a:r>
          </a:p>
          <a:p>
            <a:pPr marL="976313" lvl="1" indent="-511175">
              <a:buFont typeface="+mj-lt"/>
              <a:buAutoNum type="romanUcPeriod"/>
            </a:pPr>
            <a:r>
              <a:rPr lang="en-US" sz="1600" dirty="0"/>
              <a:t>SQL Server 2016</a:t>
            </a:r>
          </a:p>
          <a:p>
            <a:pPr marL="976313" lvl="1" indent="-511175">
              <a:buFont typeface="+mj-lt"/>
              <a:buAutoNum type="romanUcPeriod"/>
            </a:pPr>
            <a:r>
              <a:rPr lang="en-US" sz="1600" dirty="0"/>
              <a:t>Power BI Dashboard</a:t>
            </a:r>
          </a:p>
          <a:p>
            <a:pPr marL="914400" lvl="1" indent="-449263">
              <a:buFont typeface="+mj-lt"/>
              <a:buAutoNum type="romanUcPeriod"/>
            </a:pPr>
            <a:endParaRPr lang="en-US" dirty="0"/>
          </a:p>
          <a:p>
            <a:pPr marL="749808" lvl="1" indent="-457200">
              <a:buFont typeface="+mj-lt"/>
              <a:buAutoNum type="romanU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0533" y="2136339"/>
            <a:ext cx="105494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The solution allows the data scientists to deploy an acquisition campaign solution to predict the best channel, day (of week) and time (of day)</a:t>
            </a:r>
          </a:p>
          <a:p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The solution is developed for an Insurance Domain</a:t>
            </a:r>
          </a:p>
          <a:p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Attributes derived from Demographic details of the leads, historical campaigns and responses are used to make the prediction</a:t>
            </a:r>
          </a:p>
          <a:p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The solution allows the business to target customers using the best channel and time for a given product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 Management – Prediction of Best Channel, Day (of Week) and Time (of Day)</a:t>
            </a:r>
            <a:endParaRPr lang="en-US" sz="4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332482" y="2097315"/>
            <a:ext cx="11425509" cy="1550261"/>
            <a:chOff x="249361" y="1672273"/>
            <a:chExt cx="8569132" cy="1550261"/>
          </a:xfrm>
        </p:grpSpPr>
        <p:sp>
          <p:nvSpPr>
            <p:cNvPr id="20" name="AutoShape 8"/>
            <p:cNvSpPr>
              <a:spLocks/>
            </p:cNvSpPr>
            <p:nvPr/>
          </p:nvSpPr>
          <p:spPr bwMode="auto">
            <a:xfrm rot="5400000" flipV="1">
              <a:off x="4446605" y="-1149354"/>
              <a:ext cx="174645" cy="8569131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AutoShape 9"/>
            <p:cNvSpPr>
              <a:spLocks/>
            </p:cNvSpPr>
            <p:nvPr/>
          </p:nvSpPr>
          <p:spPr bwMode="auto">
            <a:xfrm rot="16200000">
              <a:off x="4416873" y="-2495239"/>
              <a:ext cx="234108" cy="856913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74320" y="1689857"/>
              <a:ext cx="8530985" cy="1506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285750" indent="-285750">
                <a:buFont typeface="Wingdings" charset="2"/>
                <a:buChar char="§"/>
              </a:pPr>
              <a:r>
                <a:rPr lang="en-US" sz="1600" dirty="0">
                  <a:solidFill>
                    <a:srgbClr val="000000"/>
                  </a:solidFill>
                </a:rPr>
                <a:t>An analytics solution for Campaign Management is developed to identify the best channel, day (of week) and time (of day) for a given Target, Product and Acquisition Campaign</a:t>
              </a:r>
            </a:p>
            <a:p>
              <a:endParaRPr lang="en-US" sz="1600" dirty="0">
                <a:solidFill>
                  <a:srgbClr val="000000"/>
                </a:solidFill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1600" dirty="0">
                  <a:solidFill>
                    <a:srgbClr val="000000"/>
                  </a:solidFill>
                </a:rPr>
                <a:t>The solution is developed using Microsoft Products - R, SQL Server 2016, Power Shell and Power BI to develop the solution</a:t>
              </a:r>
            </a:p>
            <a:p>
              <a:endParaRPr lang="en-US" sz="1600" dirty="0">
                <a:solidFill>
                  <a:srgbClr val="000000"/>
                </a:solidFill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1600" dirty="0">
                  <a:solidFill>
                    <a:srgbClr val="000000"/>
                  </a:solidFill>
                </a:rPr>
                <a:t>Automate the entire Model Building and Production Scoring Process using PowerShell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5094" y="1770224"/>
            <a:ext cx="9624505" cy="375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Problem Statement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1491" y="3679236"/>
            <a:ext cx="3726845" cy="3657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Execution Steps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246770" y="4846701"/>
            <a:ext cx="1456665" cy="305335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249283" y="3679236"/>
            <a:ext cx="3726845" cy="3657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Output / Deliverable</a:t>
            </a:r>
          </a:p>
        </p:txBody>
      </p:sp>
      <p:sp>
        <p:nvSpPr>
          <p:cNvPr id="12" name="AutoShape 15"/>
          <p:cNvSpPr>
            <a:spLocks/>
          </p:cNvSpPr>
          <p:nvPr/>
        </p:nvSpPr>
        <p:spPr bwMode="auto">
          <a:xfrm rot="5400000" flipV="1">
            <a:off x="2865831" y="3576313"/>
            <a:ext cx="178133" cy="5244830"/>
          </a:xfrm>
          <a:prstGeom prst="rightBracket">
            <a:avLst>
              <a:gd name="adj" fmla="val 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AutoShape 16"/>
          <p:cNvSpPr>
            <a:spLocks/>
          </p:cNvSpPr>
          <p:nvPr/>
        </p:nvSpPr>
        <p:spPr bwMode="auto">
          <a:xfrm rot="16200000">
            <a:off x="2854741" y="1509966"/>
            <a:ext cx="200316" cy="5244829"/>
          </a:xfrm>
          <a:prstGeom prst="rightBracket">
            <a:avLst>
              <a:gd name="adj" fmla="val 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65760" y="4059070"/>
            <a:ext cx="5190434" cy="2211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Simulate Input Datasets and create Analytical Datasets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Evaluate techniques like Random Forest &amp; Gradient Boosting and identify the Champion Model - to predict the right channel, day of week and time of day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Develop a Power BI Report for results Visualization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rot="5400000" flipV="1">
            <a:off x="8898021" y="3427824"/>
            <a:ext cx="178134" cy="5541808"/>
          </a:xfrm>
          <a:prstGeom prst="rightBracket">
            <a:avLst>
              <a:gd name="adj" fmla="val 0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 rot="16200000">
            <a:off x="8920740" y="1328274"/>
            <a:ext cx="132693" cy="5541809"/>
          </a:xfrm>
          <a:prstGeom prst="rightBracket">
            <a:avLst>
              <a:gd name="adj" fmla="val 0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267716" y="4059070"/>
            <a:ext cx="5472689" cy="219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Simulated Input and Analytical Datasets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R IDE Codes and SQL Stored Procedures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Power BI based Report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PowerShell Scripts for automation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Documentation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best channel, Day and Time for a given Target, Product &amp; Acquisition Campaign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31058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901" y="2567358"/>
            <a:ext cx="2286000" cy="2286000"/>
            <a:chOff x="65901" y="2567358"/>
            <a:chExt cx="2286000" cy="2286000"/>
          </a:xfrm>
        </p:grpSpPr>
        <p:sp>
          <p:nvSpPr>
            <p:cNvPr id="5" name="Oval 4"/>
            <p:cNvSpPr/>
            <p:nvPr/>
          </p:nvSpPr>
          <p:spPr>
            <a:xfrm>
              <a:off x="65901" y="2567358"/>
              <a:ext cx="2286000" cy="228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/>
                <a:t>Champion Model Selection</a:t>
              </a:r>
            </a:p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/>
                <a:t>*Evaluation of multiple Algorithms</a:t>
              </a:r>
              <a:endParaRPr lang="en-US" sz="1000" i="1" dirty="0"/>
            </a:p>
          </p:txBody>
        </p:sp>
        <p:grpSp>
          <p:nvGrpSpPr>
            <p:cNvPr id="89" name="Group 88"/>
            <p:cNvGrpSpPr>
              <a:grpSpLocks noChangeAspect="1"/>
            </p:cNvGrpSpPr>
            <p:nvPr/>
          </p:nvGrpSpPr>
          <p:grpSpPr>
            <a:xfrm>
              <a:off x="724255" y="2743196"/>
              <a:ext cx="969292" cy="684611"/>
              <a:chOff x="3656855" y="2492805"/>
              <a:chExt cx="5016265" cy="3943031"/>
            </a:xfrm>
          </p:grpSpPr>
          <p:sp>
            <p:nvSpPr>
              <p:cNvPr id="90" name="Isosceles Triangle 113"/>
              <p:cNvSpPr/>
              <p:nvPr/>
            </p:nvSpPr>
            <p:spPr>
              <a:xfrm>
                <a:off x="5689600" y="5623036"/>
                <a:ext cx="812798" cy="812800"/>
              </a:xfrm>
              <a:prstGeom prst="triangle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Rectangle 90"/>
              <p:cNvSpPr/>
              <p:nvPr/>
            </p:nvSpPr>
            <p:spPr>
              <a:xfrm rot="240000">
                <a:off x="3656855" y="5274745"/>
                <a:ext cx="4878289" cy="341121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2" name="Freeform 91"/>
              <p:cNvSpPr/>
              <p:nvPr/>
            </p:nvSpPr>
            <p:spPr>
              <a:xfrm rot="240000">
                <a:off x="6585843" y="4421849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40000">
                <a:off x="6656286" y="3446490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240000">
                <a:off x="6726730" y="2492805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240000">
                <a:off x="3795232" y="4226777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240000">
                <a:off x="3865671" y="3251419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433967" y="3985855"/>
            <a:ext cx="2011680" cy="2011680"/>
            <a:chOff x="2433967" y="3985855"/>
            <a:chExt cx="2011680" cy="2011680"/>
          </a:xfrm>
        </p:grpSpPr>
        <p:sp>
          <p:nvSpPr>
            <p:cNvPr id="97" name="Oval 96"/>
            <p:cNvSpPr/>
            <p:nvPr/>
          </p:nvSpPr>
          <p:spPr>
            <a:xfrm>
              <a:off x="2433967" y="3985855"/>
              <a:ext cx="2011680" cy="20116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  <a:p>
              <a:pPr algn="ctr"/>
              <a:r>
                <a:rPr lang="en-US" sz="1600" b="1" dirty="0"/>
                <a:t>Scalability</a:t>
              </a:r>
            </a:p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/>
                <a:t>*Scalable up to 50 M Records</a:t>
              </a:r>
              <a:endParaRPr lang="en-US" sz="1000" i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727142" y="4091228"/>
              <a:ext cx="1425330" cy="668349"/>
              <a:chOff x="2763144" y="4091228"/>
              <a:chExt cx="1425330" cy="668349"/>
            </a:xfrm>
          </p:grpSpPr>
          <p:pic>
            <p:nvPicPr>
              <p:cNvPr id="99" name="Picture 98" descr="http://www.mhsinc.com/wp-content/uploads/2015/04/Data-Icon-01.png?ca80f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144" y="4321569"/>
                <a:ext cx="469889" cy="402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100" descr="http://www.mhsinc.com/wp-content/uploads/2015/04/Data-Icon-01.png?ca80f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6721" y="4204339"/>
                <a:ext cx="647655" cy="555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101" descr="http://www.mhsinc.com/wp-content/uploads/2015/04/Data-Icon-01.png?ca80f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881" y="4091228"/>
                <a:ext cx="779593" cy="668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4420318" y="2034657"/>
            <a:ext cx="2057400" cy="2057400"/>
            <a:chOff x="4420318" y="2034657"/>
            <a:chExt cx="2057400" cy="2057400"/>
          </a:xfrm>
        </p:grpSpPr>
        <p:sp>
          <p:nvSpPr>
            <p:cNvPr id="103" name="Oval 102"/>
            <p:cNvSpPr/>
            <p:nvPr/>
          </p:nvSpPr>
          <p:spPr>
            <a:xfrm>
              <a:off x="4420318" y="2034657"/>
              <a:ext cx="2057400" cy="2057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/>
                <a:t>Machine Learning</a:t>
              </a:r>
            </a:p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/>
                <a:t>*Use of popular ML methods like RF &amp; GBM</a:t>
              </a:r>
              <a:endParaRPr lang="en-US" sz="1000" i="1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5087273" y="2089090"/>
              <a:ext cx="723491" cy="726291"/>
              <a:chOff x="3813793" y="4027942"/>
              <a:chExt cx="1084273" cy="1176767"/>
            </a:xfrm>
          </p:grpSpPr>
          <p:sp>
            <p:nvSpPr>
              <p:cNvPr id="106" name="Freeform 105"/>
              <p:cNvSpPr/>
              <p:nvPr/>
            </p:nvSpPr>
            <p:spPr>
              <a:xfrm>
                <a:off x="4226780" y="4534148"/>
                <a:ext cx="581166" cy="581166"/>
              </a:xfrm>
              <a:custGeom>
                <a:avLst/>
                <a:gdLst>
                  <a:gd name="connsiteX0" fmla="*/ 412514 w 581166"/>
                  <a:gd name="connsiteY0" fmla="*/ 92660 h 581166"/>
                  <a:gd name="connsiteX1" fmla="*/ 457720 w 581166"/>
                  <a:gd name="connsiteY1" fmla="*/ 54726 h 581166"/>
                  <a:gd name="connsiteX2" fmla="*/ 493834 w 581166"/>
                  <a:gd name="connsiteY2" fmla="*/ 85029 h 581166"/>
                  <a:gd name="connsiteX3" fmla="*/ 464326 w 581166"/>
                  <a:gd name="connsiteY3" fmla="*/ 136135 h 581166"/>
                  <a:gd name="connsiteX4" fmla="*/ 511210 w 581166"/>
                  <a:gd name="connsiteY4" fmla="*/ 217341 h 581166"/>
                  <a:gd name="connsiteX5" fmla="*/ 570223 w 581166"/>
                  <a:gd name="connsiteY5" fmla="*/ 217340 h 581166"/>
                  <a:gd name="connsiteX6" fmla="*/ 578409 w 581166"/>
                  <a:gd name="connsiteY6" fmla="*/ 263767 h 581166"/>
                  <a:gd name="connsiteX7" fmla="*/ 522955 w 581166"/>
                  <a:gd name="connsiteY7" fmla="*/ 283949 h 581166"/>
                  <a:gd name="connsiteX8" fmla="*/ 506672 w 581166"/>
                  <a:gd name="connsiteY8" fmla="*/ 376293 h 581166"/>
                  <a:gd name="connsiteX9" fmla="*/ 551879 w 581166"/>
                  <a:gd name="connsiteY9" fmla="*/ 414224 h 581166"/>
                  <a:gd name="connsiteX10" fmla="*/ 528308 w 581166"/>
                  <a:gd name="connsiteY10" fmla="*/ 455052 h 581166"/>
                  <a:gd name="connsiteX11" fmla="*/ 472854 w 581166"/>
                  <a:gd name="connsiteY11" fmla="*/ 434867 h 581166"/>
                  <a:gd name="connsiteX12" fmla="*/ 401023 w 581166"/>
                  <a:gd name="connsiteY12" fmla="*/ 495140 h 581166"/>
                  <a:gd name="connsiteX13" fmla="*/ 411273 w 581166"/>
                  <a:gd name="connsiteY13" fmla="*/ 553256 h 581166"/>
                  <a:gd name="connsiteX14" fmla="*/ 366972 w 581166"/>
                  <a:gd name="connsiteY14" fmla="*/ 569380 h 581166"/>
                  <a:gd name="connsiteX15" fmla="*/ 337467 w 581166"/>
                  <a:gd name="connsiteY15" fmla="*/ 518272 h 581166"/>
                  <a:gd name="connsiteX16" fmla="*/ 243699 w 581166"/>
                  <a:gd name="connsiteY16" fmla="*/ 518272 h 581166"/>
                  <a:gd name="connsiteX17" fmla="*/ 214194 w 581166"/>
                  <a:gd name="connsiteY17" fmla="*/ 569380 h 581166"/>
                  <a:gd name="connsiteX18" fmla="*/ 169893 w 581166"/>
                  <a:gd name="connsiteY18" fmla="*/ 553256 h 581166"/>
                  <a:gd name="connsiteX19" fmla="*/ 180142 w 581166"/>
                  <a:gd name="connsiteY19" fmla="*/ 495140 h 581166"/>
                  <a:gd name="connsiteX20" fmla="*/ 108311 w 581166"/>
                  <a:gd name="connsiteY20" fmla="*/ 434867 h 581166"/>
                  <a:gd name="connsiteX21" fmla="*/ 52858 w 581166"/>
                  <a:gd name="connsiteY21" fmla="*/ 455052 h 581166"/>
                  <a:gd name="connsiteX22" fmla="*/ 29287 w 581166"/>
                  <a:gd name="connsiteY22" fmla="*/ 414224 h 581166"/>
                  <a:gd name="connsiteX23" fmla="*/ 74494 w 581166"/>
                  <a:gd name="connsiteY23" fmla="*/ 376293 h 581166"/>
                  <a:gd name="connsiteX24" fmla="*/ 58211 w 581166"/>
                  <a:gd name="connsiteY24" fmla="*/ 283949 h 581166"/>
                  <a:gd name="connsiteX25" fmla="*/ 2757 w 581166"/>
                  <a:gd name="connsiteY25" fmla="*/ 263767 h 581166"/>
                  <a:gd name="connsiteX26" fmla="*/ 10943 w 581166"/>
                  <a:gd name="connsiteY26" fmla="*/ 217340 h 581166"/>
                  <a:gd name="connsiteX27" fmla="*/ 69956 w 581166"/>
                  <a:gd name="connsiteY27" fmla="*/ 217341 h 581166"/>
                  <a:gd name="connsiteX28" fmla="*/ 116840 w 581166"/>
                  <a:gd name="connsiteY28" fmla="*/ 136135 h 581166"/>
                  <a:gd name="connsiteX29" fmla="*/ 87332 w 581166"/>
                  <a:gd name="connsiteY29" fmla="*/ 85029 h 581166"/>
                  <a:gd name="connsiteX30" fmla="*/ 123446 w 581166"/>
                  <a:gd name="connsiteY30" fmla="*/ 54726 h 581166"/>
                  <a:gd name="connsiteX31" fmla="*/ 168652 w 581166"/>
                  <a:gd name="connsiteY31" fmla="*/ 92660 h 581166"/>
                  <a:gd name="connsiteX32" fmla="*/ 256765 w 581166"/>
                  <a:gd name="connsiteY32" fmla="*/ 60589 h 581166"/>
                  <a:gd name="connsiteX33" fmla="*/ 267011 w 581166"/>
                  <a:gd name="connsiteY33" fmla="*/ 2473 h 581166"/>
                  <a:gd name="connsiteX34" fmla="*/ 314155 w 581166"/>
                  <a:gd name="connsiteY34" fmla="*/ 2473 h 581166"/>
                  <a:gd name="connsiteX35" fmla="*/ 324401 w 581166"/>
                  <a:gd name="connsiteY35" fmla="*/ 60590 h 581166"/>
                  <a:gd name="connsiteX36" fmla="*/ 412514 w 581166"/>
                  <a:gd name="connsiteY36" fmla="*/ 92661 h 581166"/>
                  <a:gd name="connsiteX37" fmla="*/ 412514 w 581166"/>
                  <a:gd name="connsiteY37" fmla="*/ 92660 h 58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1166" h="581166">
                    <a:moveTo>
                      <a:pt x="412514" y="92660"/>
                    </a:moveTo>
                    <a:lnTo>
                      <a:pt x="457720" y="54726"/>
                    </a:lnTo>
                    <a:lnTo>
                      <a:pt x="493834" y="85029"/>
                    </a:lnTo>
                    <a:lnTo>
                      <a:pt x="464326" y="136135"/>
                    </a:lnTo>
                    <a:cubicBezTo>
                      <a:pt x="485308" y="159738"/>
                      <a:pt x="501260" y="187368"/>
                      <a:pt x="511210" y="217341"/>
                    </a:cubicBezTo>
                    <a:lnTo>
                      <a:pt x="570223" y="217340"/>
                    </a:lnTo>
                    <a:lnTo>
                      <a:pt x="578409" y="263767"/>
                    </a:lnTo>
                    <a:lnTo>
                      <a:pt x="522955" y="283949"/>
                    </a:lnTo>
                    <a:cubicBezTo>
                      <a:pt x="523856" y="315517"/>
                      <a:pt x="518316" y="346937"/>
                      <a:pt x="506672" y="376293"/>
                    </a:cubicBezTo>
                    <a:lnTo>
                      <a:pt x="551879" y="414224"/>
                    </a:lnTo>
                    <a:lnTo>
                      <a:pt x="528308" y="455052"/>
                    </a:lnTo>
                    <a:lnTo>
                      <a:pt x="472854" y="434867"/>
                    </a:lnTo>
                    <a:cubicBezTo>
                      <a:pt x="453253" y="459629"/>
                      <a:pt x="428812" y="480137"/>
                      <a:pt x="401023" y="495140"/>
                    </a:cubicBezTo>
                    <a:lnTo>
                      <a:pt x="411273" y="553256"/>
                    </a:lnTo>
                    <a:lnTo>
                      <a:pt x="366972" y="569380"/>
                    </a:lnTo>
                    <a:lnTo>
                      <a:pt x="337467" y="518272"/>
                    </a:lnTo>
                    <a:cubicBezTo>
                      <a:pt x="306535" y="524641"/>
                      <a:pt x="274630" y="524641"/>
                      <a:pt x="243699" y="518272"/>
                    </a:cubicBezTo>
                    <a:lnTo>
                      <a:pt x="214194" y="569380"/>
                    </a:lnTo>
                    <a:lnTo>
                      <a:pt x="169893" y="553256"/>
                    </a:lnTo>
                    <a:lnTo>
                      <a:pt x="180142" y="495140"/>
                    </a:lnTo>
                    <a:cubicBezTo>
                      <a:pt x="152353" y="480137"/>
                      <a:pt x="127912" y="459629"/>
                      <a:pt x="108311" y="434867"/>
                    </a:cubicBezTo>
                    <a:lnTo>
                      <a:pt x="52858" y="455052"/>
                    </a:lnTo>
                    <a:lnTo>
                      <a:pt x="29287" y="414224"/>
                    </a:lnTo>
                    <a:lnTo>
                      <a:pt x="74494" y="376293"/>
                    </a:lnTo>
                    <a:cubicBezTo>
                      <a:pt x="62850" y="346937"/>
                      <a:pt x="57310" y="315517"/>
                      <a:pt x="58211" y="283949"/>
                    </a:cubicBezTo>
                    <a:lnTo>
                      <a:pt x="2757" y="263767"/>
                    </a:lnTo>
                    <a:lnTo>
                      <a:pt x="10943" y="217340"/>
                    </a:lnTo>
                    <a:lnTo>
                      <a:pt x="69956" y="217341"/>
                    </a:lnTo>
                    <a:cubicBezTo>
                      <a:pt x="79906" y="187369"/>
                      <a:pt x="95858" y="159738"/>
                      <a:pt x="116840" y="136135"/>
                    </a:cubicBezTo>
                    <a:lnTo>
                      <a:pt x="87332" y="85029"/>
                    </a:lnTo>
                    <a:lnTo>
                      <a:pt x="123446" y="54726"/>
                    </a:lnTo>
                    <a:lnTo>
                      <a:pt x="168652" y="92660"/>
                    </a:lnTo>
                    <a:cubicBezTo>
                      <a:pt x="195540" y="76096"/>
                      <a:pt x="225521" y="65184"/>
                      <a:pt x="256765" y="60589"/>
                    </a:cubicBezTo>
                    <a:lnTo>
                      <a:pt x="267011" y="2473"/>
                    </a:lnTo>
                    <a:lnTo>
                      <a:pt x="314155" y="2473"/>
                    </a:lnTo>
                    <a:lnTo>
                      <a:pt x="324401" y="60590"/>
                    </a:lnTo>
                    <a:cubicBezTo>
                      <a:pt x="355646" y="65184"/>
                      <a:pt x="385626" y="76096"/>
                      <a:pt x="412514" y="92661"/>
                    </a:cubicBezTo>
                    <a:lnTo>
                      <a:pt x="412514" y="9266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2080" tIns="151375" rIns="132080" bIns="161539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 </a:t>
                </a:r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3888647" y="4396782"/>
                <a:ext cx="422666" cy="422666"/>
              </a:xfrm>
              <a:custGeom>
                <a:avLst/>
                <a:gdLst>
                  <a:gd name="connsiteX0" fmla="*/ 316259 w 422666"/>
                  <a:gd name="connsiteY0" fmla="*/ 107051 h 422666"/>
                  <a:gd name="connsiteX1" fmla="*/ 378616 w 422666"/>
                  <a:gd name="connsiteY1" fmla="*/ 88257 h 422666"/>
                  <a:gd name="connsiteX2" fmla="*/ 401561 w 422666"/>
                  <a:gd name="connsiteY2" fmla="*/ 128000 h 422666"/>
                  <a:gd name="connsiteX3" fmla="*/ 354107 w 422666"/>
                  <a:gd name="connsiteY3" fmla="*/ 172606 h 422666"/>
                  <a:gd name="connsiteX4" fmla="*/ 354107 w 422666"/>
                  <a:gd name="connsiteY4" fmla="*/ 250060 h 422666"/>
                  <a:gd name="connsiteX5" fmla="*/ 401561 w 422666"/>
                  <a:gd name="connsiteY5" fmla="*/ 294666 h 422666"/>
                  <a:gd name="connsiteX6" fmla="*/ 378616 w 422666"/>
                  <a:gd name="connsiteY6" fmla="*/ 334409 h 422666"/>
                  <a:gd name="connsiteX7" fmla="*/ 316259 w 422666"/>
                  <a:gd name="connsiteY7" fmla="*/ 315615 h 422666"/>
                  <a:gd name="connsiteX8" fmla="*/ 249182 w 422666"/>
                  <a:gd name="connsiteY8" fmla="*/ 354342 h 422666"/>
                  <a:gd name="connsiteX9" fmla="*/ 234278 w 422666"/>
                  <a:gd name="connsiteY9" fmla="*/ 417742 h 422666"/>
                  <a:gd name="connsiteX10" fmla="*/ 188388 w 422666"/>
                  <a:gd name="connsiteY10" fmla="*/ 417742 h 422666"/>
                  <a:gd name="connsiteX11" fmla="*/ 173485 w 422666"/>
                  <a:gd name="connsiteY11" fmla="*/ 354342 h 422666"/>
                  <a:gd name="connsiteX12" fmla="*/ 106408 w 422666"/>
                  <a:gd name="connsiteY12" fmla="*/ 315615 h 422666"/>
                  <a:gd name="connsiteX13" fmla="*/ 44050 w 422666"/>
                  <a:gd name="connsiteY13" fmla="*/ 334409 h 422666"/>
                  <a:gd name="connsiteX14" fmla="*/ 21105 w 422666"/>
                  <a:gd name="connsiteY14" fmla="*/ 294666 h 422666"/>
                  <a:gd name="connsiteX15" fmla="*/ 68559 w 422666"/>
                  <a:gd name="connsiteY15" fmla="*/ 250060 h 422666"/>
                  <a:gd name="connsiteX16" fmla="*/ 68559 w 422666"/>
                  <a:gd name="connsiteY16" fmla="*/ 172606 h 422666"/>
                  <a:gd name="connsiteX17" fmla="*/ 21105 w 422666"/>
                  <a:gd name="connsiteY17" fmla="*/ 128000 h 422666"/>
                  <a:gd name="connsiteX18" fmla="*/ 44050 w 422666"/>
                  <a:gd name="connsiteY18" fmla="*/ 88257 h 422666"/>
                  <a:gd name="connsiteX19" fmla="*/ 106407 w 422666"/>
                  <a:gd name="connsiteY19" fmla="*/ 107051 h 422666"/>
                  <a:gd name="connsiteX20" fmla="*/ 173484 w 422666"/>
                  <a:gd name="connsiteY20" fmla="*/ 68324 h 422666"/>
                  <a:gd name="connsiteX21" fmla="*/ 188388 w 422666"/>
                  <a:gd name="connsiteY21" fmla="*/ 4924 h 422666"/>
                  <a:gd name="connsiteX22" fmla="*/ 234278 w 422666"/>
                  <a:gd name="connsiteY22" fmla="*/ 4924 h 422666"/>
                  <a:gd name="connsiteX23" fmla="*/ 249181 w 422666"/>
                  <a:gd name="connsiteY23" fmla="*/ 68324 h 422666"/>
                  <a:gd name="connsiteX24" fmla="*/ 316258 w 422666"/>
                  <a:gd name="connsiteY24" fmla="*/ 107051 h 422666"/>
                  <a:gd name="connsiteX25" fmla="*/ 316259 w 422666"/>
                  <a:gd name="connsiteY25" fmla="*/ 107051 h 42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22666" h="422666">
                    <a:moveTo>
                      <a:pt x="316259" y="107051"/>
                    </a:moveTo>
                    <a:lnTo>
                      <a:pt x="378616" y="88257"/>
                    </a:lnTo>
                    <a:lnTo>
                      <a:pt x="401561" y="128000"/>
                    </a:lnTo>
                    <a:lnTo>
                      <a:pt x="354107" y="172606"/>
                    </a:lnTo>
                    <a:cubicBezTo>
                      <a:pt x="360986" y="197966"/>
                      <a:pt x="360986" y="224700"/>
                      <a:pt x="354107" y="250060"/>
                    </a:cubicBezTo>
                    <a:lnTo>
                      <a:pt x="401561" y="294666"/>
                    </a:lnTo>
                    <a:lnTo>
                      <a:pt x="378616" y="334409"/>
                    </a:lnTo>
                    <a:lnTo>
                      <a:pt x="316259" y="315615"/>
                    </a:lnTo>
                    <a:cubicBezTo>
                      <a:pt x="297736" y="334252"/>
                      <a:pt x="274584" y="347619"/>
                      <a:pt x="249182" y="354342"/>
                    </a:cubicBezTo>
                    <a:lnTo>
                      <a:pt x="234278" y="417742"/>
                    </a:lnTo>
                    <a:lnTo>
                      <a:pt x="188388" y="417742"/>
                    </a:lnTo>
                    <a:lnTo>
                      <a:pt x="173485" y="354342"/>
                    </a:lnTo>
                    <a:cubicBezTo>
                      <a:pt x="148083" y="347619"/>
                      <a:pt x="124931" y="334252"/>
                      <a:pt x="106408" y="315615"/>
                    </a:cubicBezTo>
                    <a:lnTo>
                      <a:pt x="44050" y="334409"/>
                    </a:lnTo>
                    <a:lnTo>
                      <a:pt x="21105" y="294666"/>
                    </a:lnTo>
                    <a:lnTo>
                      <a:pt x="68559" y="250060"/>
                    </a:lnTo>
                    <a:cubicBezTo>
                      <a:pt x="61680" y="224700"/>
                      <a:pt x="61680" y="197966"/>
                      <a:pt x="68559" y="172606"/>
                    </a:cubicBezTo>
                    <a:lnTo>
                      <a:pt x="21105" y="128000"/>
                    </a:lnTo>
                    <a:lnTo>
                      <a:pt x="44050" y="88257"/>
                    </a:lnTo>
                    <a:lnTo>
                      <a:pt x="106407" y="107051"/>
                    </a:lnTo>
                    <a:cubicBezTo>
                      <a:pt x="124930" y="88414"/>
                      <a:pt x="148082" y="75047"/>
                      <a:pt x="173484" y="68324"/>
                    </a:cubicBezTo>
                    <a:lnTo>
                      <a:pt x="188388" y="4924"/>
                    </a:lnTo>
                    <a:lnTo>
                      <a:pt x="234278" y="4924"/>
                    </a:lnTo>
                    <a:lnTo>
                      <a:pt x="249181" y="68324"/>
                    </a:lnTo>
                    <a:cubicBezTo>
                      <a:pt x="274583" y="75047"/>
                      <a:pt x="297735" y="88414"/>
                      <a:pt x="316258" y="107051"/>
                    </a:cubicBezTo>
                    <a:lnTo>
                      <a:pt x="316259" y="10705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1647" tIns="122291" rIns="121647" bIns="122291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 </a:t>
                </a:r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4078846" y="4058648"/>
                <a:ext cx="507200" cy="507200"/>
              </a:xfrm>
              <a:custGeom>
                <a:avLst/>
                <a:gdLst>
                  <a:gd name="connsiteX0" fmla="*/ 309869 w 414126"/>
                  <a:gd name="connsiteY0" fmla="*/ 104888 h 414126"/>
                  <a:gd name="connsiteX1" fmla="*/ 370966 w 414126"/>
                  <a:gd name="connsiteY1" fmla="*/ 86474 h 414126"/>
                  <a:gd name="connsiteX2" fmla="*/ 393448 w 414126"/>
                  <a:gd name="connsiteY2" fmla="*/ 125413 h 414126"/>
                  <a:gd name="connsiteX3" fmla="*/ 346952 w 414126"/>
                  <a:gd name="connsiteY3" fmla="*/ 169119 h 414126"/>
                  <a:gd name="connsiteX4" fmla="*/ 346952 w 414126"/>
                  <a:gd name="connsiteY4" fmla="*/ 245008 h 414126"/>
                  <a:gd name="connsiteX5" fmla="*/ 393448 w 414126"/>
                  <a:gd name="connsiteY5" fmla="*/ 288713 h 414126"/>
                  <a:gd name="connsiteX6" fmla="*/ 370966 w 414126"/>
                  <a:gd name="connsiteY6" fmla="*/ 327652 h 414126"/>
                  <a:gd name="connsiteX7" fmla="*/ 309869 w 414126"/>
                  <a:gd name="connsiteY7" fmla="*/ 309238 h 414126"/>
                  <a:gd name="connsiteX8" fmla="*/ 244147 w 414126"/>
                  <a:gd name="connsiteY8" fmla="*/ 347182 h 414126"/>
                  <a:gd name="connsiteX9" fmla="*/ 229545 w 414126"/>
                  <a:gd name="connsiteY9" fmla="*/ 409302 h 414126"/>
                  <a:gd name="connsiteX10" fmla="*/ 184581 w 414126"/>
                  <a:gd name="connsiteY10" fmla="*/ 409302 h 414126"/>
                  <a:gd name="connsiteX11" fmla="*/ 169979 w 414126"/>
                  <a:gd name="connsiteY11" fmla="*/ 347183 h 414126"/>
                  <a:gd name="connsiteX12" fmla="*/ 104257 w 414126"/>
                  <a:gd name="connsiteY12" fmla="*/ 309239 h 414126"/>
                  <a:gd name="connsiteX13" fmla="*/ 43160 w 414126"/>
                  <a:gd name="connsiteY13" fmla="*/ 327652 h 414126"/>
                  <a:gd name="connsiteX14" fmla="*/ 20678 w 414126"/>
                  <a:gd name="connsiteY14" fmla="*/ 288713 h 414126"/>
                  <a:gd name="connsiteX15" fmla="*/ 67174 w 414126"/>
                  <a:gd name="connsiteY15" fmla="*/ 245007 h 414126"/>
                  <a:gd name="connsiteX16" fmla="*/ 67174 w 414126"/>
                  <a:gd name="connsiteY16" fmla="*/ 169118 h 414126"/>
                  <a:gd name="connsiteX17" fmla="*/ 20678 w 414126"/>
                  <a:gd name="connsiteY17" fmla="*/ 125413 h 414126"/>
                  <a:gd name="connsiteX18" fmla="*/ 43160 w 414126"/>
                  <a:gd name="connsiteY18" fmla="*/ 86474 h 414126"/>
                  <a:gd name="connsiteX19" fmla="*/ 104257 w 414126"/>
                  <a:gd name="connsiteY19" fmla="*/ 104888 h 414126"/>
                  <a:gd name="connsiteX20" fmla="*/ 169979 w 414126"/>
                  <a:gd name="connsiteY20" fmla="*/ 66944 h 414126"/>
                  <a:gd name="connsiteX21" fmla="*/ 184581 w 414126"/>
                  <a:gd name="connsiteY21" fmla="*/ 4824 h 414126"/>
                  <a:gd name="connsiteX22" fmla="*/ 229545 w 414126"/>
                  <a:gd name="connsiteY22" fmla="*/ 4824 h 414126"/>
                  <a:gd name="connsiteX23" fmla="*/ 244147 w 414126"/>
                  <a:gd name="connsiteY23" fmla="*/ 66943 h 414126"/>
                  <a:gd name="connsiteX24" fmla="*/ 309869 w 414126"/>
                  <a:gd name="connsiteY24" fmla="*/ 104887 h 414126"/>
                  <a:gd name="connsiteX25" fmla="*/ 309869 w 414126"/>
                  <a:gd name="connsiteY25" fmla="*/ 104888 h 41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14126" h="414126">
                    <a:moveTo>
                      <a:pt x="266551" y="104755"/>
                    </a:moveTo>
                    <a:lnTo>
                      <a:pt x="310845" y="77321"/>
                    </a:lnTo>
                    <a:lnTo>
                      <a:pt x="336805" y="103280"/>
                    </a:lnTo>
                    <a:lnTo>
                      <a:pt x="309371" y="147576"/>
                    </a:lnTo>
                    <a:cubicBezTo>
                      <a:pt x="319938" y="165747"/>
                      <a:pt x="325473" y="186407"/>
                      <a:pt x="325408" y="207427"/>
                    </a:cubicBezTo>
                    <a:lnTo>
                      <a:pt x="371314" y="232070"/>
                    </a:lnTo>
                    <a:lnTo>
                      <a:pt x="361812" y="267532"/>
                    </a:lnTo>
                    <a:lnTo>
                      <a:pt x="309735" y="265920"/>
                    </a:lnTo>
                    <a:cubicBezTo>
                      <a:pt x="299281" y="284158"/>
                      <a:pt x="284158" y="299280"/>
                      <a:pt x="265921" y="309734"/>
                    </a:cubicBezTo>
                    <a:lnTo>
                      <a:pt x="267532" y="361812"/>
                    </a:lnTo>
                    <a:lnTo>
                      <a:pt x="232070" y="371314"/>
                    </a:lnTo>
                    <a:lnTo>
                      <a:pt x="207427" y="325409"/>
                    </a:lnTo>
                    <a:cubicBezTo>
                      <a:pt x="186406" y="325473"/>
                      <a:pt x="165747" y="319938"/>
                      <a:pt x="147575" y="309372"/>
                    </a:cubicBezTo>
                    <a:lnTo>
                      <a:pt x="103281" y="336805"/>
                    </a:lnTo>
                    <a:lnTo>
                      <a:pt x="77321" y="310846"/>
                    </a:lnTo>
                    <a:lnTo>
                      <a:pt x="104755" y="266550"/>
                    </a:lnTo>
                    <a:cubicBezTo>
                      <a:pt x="94188" y="248379"/>
                      <a:pt x="88653" y="227719"/>
                      <a:pt x="88718" y="206699"/>
                    </a:cubicBezTo>
                    <a:lnTo>
                      <a:pt x="42812" y="182056"/>
                    </a:lnTo>
                    <a:lnTo>
                      <a:pt x="52314" y="146594"/>
                    </a:lnTo>
                    <a:lnTo>
                      <a:pt x="104391" y="148206"/>
                    </a:lnTo>
                    <a:cubicBezTo>
                      <a:pt x="114845" y="129968"/>
                      <a:pt x="129968" y="114846"/>
                      <a:pt x="148205" y="104392"/>
                    </a:cubicBezTo>
                    <a:lnTo>
                      <a:pt x="146594" y="52314"/>
                    </a:lnTo>
                    <a:lnTo>
                      <a:pt x="182056" y="42812"/>
                    </a:lnTo>
                    <a:lnTo>
                      <a:pt x="206699" y="88717"/>
                    </a:lnTo>
                    <a:cubicBezTo>
                      <a:pt x="227720" y="88653"/>
                      <a:pt x="248379" y="94188"/>
                      <a:pt x="266551" y="104754"/>
                    </a:cubicBezTo>
                    <a:lnTo>
                      <a:pt x="266551" y="10475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607" tIns="152607" rIns="152607" bIns="152607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 </a:t>
                </a:r>
              </a:p>
            </p:txBody>
          </p:sp>
          <p:sp>
            <p:nvSpPr>
              <p:cNvPr id="109" name="Circular Arrow 108"/>
              <p:cNvSpPr/>
              <p:nvPr/>
            </p:nvSpPr>
            <p:spPr>
              <a:xfrm>
                <a:off x="4154174" y="4460817"/>
                <a:ext cx="743892" cy="743892"/>
              </a:xfrm>
              <a:prstGeom prst="circularArrow">
                <a:avLst>
                  <a:gd name="adj1" fmla="val 4688"/>
                  <a:gd name="adj2" fmla="val 299029"/>
                  <a:gd name="adj3" fmla="val 2306579"/>
                  <a:gd name="adj4" fmla="val 16426068"/>
                  <a:gd name="adj5" fmla="val 5469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0" name="Shape 109"/>
              <p:cNvSpPr/>
              <p:nvPr/>
            </p:nvSpPr>
            <p:spPr>
              <a:xfrm>
                <a:off x="3813793" y="4316727"/>
                <a:ext cx="540484" cy="540484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1" name="Circular Arrow 110"/>
              <p:cNvSpPr/>
              <p:nvPr/>
            </p:nvSpPr>
            <p:spPr>
              <a:xfrm>
                <a:off x="4029591" y="4027942"/>
                <a:ext cx="582751" cy="582751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11" name="Group 10"/>
          <p:cNvGrpSpPr/>
          <p:nvPr/>
        </p:nvGrpSpPr>
        <p:grpSpPr>
          <a:xfrm>
            <a:off x="7568967" y="5044782"/>
            <a:ext cx="2286000" cy="1005840"/>
            <a:chOff x="7568967" y="5044782"/>
            <a:chExt cx="2286000" cy="1005840"/>
          </a:xfrm>
        </p:grpSpPr>
        <p:sp>
          <p:nvSpPr>
            <p:cNvPr id="114" name="Oval 113"/>
            <p:cNvSpPr/>
            <p:nvPr/>
          </p:nvSpPr>
          <p:spPr>
            <a:xfrm>
              <a:off x="7568967" y="5044782"/>
              <a:ext cx="2286000" cy="10058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Automation</a:t>
              </a:r>
            </a:p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/>
                <a:t>*Power Shell Based   Automation</a:t>
              </a:r>
              <a:endParaRPr lang="en-US" sz="1000" i="1" dirty="0"/>
            </a:p>
          </p:txBody>
        </p:sp>
        <p:pic>
          <p:nvPicPr>
            <p:cNvPr id="118" name="Picture 14" descr="http://www.wintellect.com/devcenter/wp-content/uploads/2015/11/powershe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5230" y="5383446"/>
              <a:ext cx="401135" cy="300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568967" y="3837294"/>
            <a:ext cx="2286000" cy="1005840"/>
            <a:chOff x="7568967" y="3837294"/>
            <a:chExt cx="2286000" cy="1005840"/>
          </a:xfrm>
        </p:grpSpPr>
        <p:sp>
          <p:nvSpPr>
            <p:cNvPr id="113" name="Oval 112"/>
            <p:cNvSpPr/>
            <p:nvPr/>
          </p:nvSpPr>
          <p:spPr>
            <a:xfrm>
              <a:off x="7568967" y="3837294"/>
              <a:ext cx="2286000" cy="10058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Visualization</a:t>
              </a:r>
            </a:p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/>
                <a:t>*Power BI Based Visualization</a:t>
              </a:r>
              <a:endParaRPr lang="en-US" sz="1000" i="1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825" y="4253175"/>
              <a:ext cx="457200" cy="15588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68967" y="2649664"/>
            <a:ext cx="2286000" cy="1005840"/>
            <a:chOff x="7568967" y="2649664"/>
            <a:chExt cx="2286000" cy="1005840"/>
          </a:xfrm>
        </p:grpSpPr>
        <p:sp>
          <p:nvSpPr>
            <p:cNvPr id="112" name="Oval 111"/>
            <p:cNvSpPr/>
            <p:nvPr/>
          </p:nvSpPr>
          <p:spPr>
            <a:xfrm>
              <a:off x="7568967" y="2649664"/>
              <a:ext cx="2286000" cy="10058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Feature Engineering</a:t>
              </a:r>
            </a:p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/>
                <a:t>*Variable Transformations</a:t>
              </a:r>
              <a:endParaRPr lang="en-US" sz="1000" i="1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773154" y="2898785"/>
              <a:ext cx="422794" cy="329872"/>
            </a:xfrm>
            <a:prstGeom prst="rect">
              <a:avLst/>
            </a:prstGeom>
          </p:spPr>
        </p:pic>
      </p:grpSp>
      <p:sp>
        <p:nvSpPr>
          <p:cNvPr id="116" name="Rounded Rectangular Callout 115"/>
          <p:cNvSpPr/>
          <p:nvPr/>
        </p:nvSpPr>
        <p:spPr>
          <a:xfrm>
            <a:off x="9776986" y="3331331"/>
            <a:ext cx="2317920" cy="802668"/>
          </a:xfrm>
          <a:prstGeom prst="wedgeRoundRectCallout">
            <a:avLst>
              <a:gd name="adj1" fmla="val -64458"/>
              <a:gd name="adj2" fmla="val 4001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Visualization of Prediction Summary and Post Prediction Summary</a:t>
            </a:r>
          </a:p>
        </p:txBody>
      </p:sp>
      <p:sp>
        <p:nvSpPr>
          <p:cNvPr id="117" name="Rounded Rectangular Callout 116"/>
          <p:cNvSpPr/>
          <p:nvPr/>
        </p:nvSpPr>
        <p:spPr>
          <a:xfrm>
            <a:off x="9823876" y="4697094"/>
            <a:ext cx="2133666" cy="703937"/>
          </a:xfrm>
          <a:prstGeom prst="wedgeRoundRectCallout">
            <a:avLst>
              <a:gd name="adj1" fmla="val -64458"/>
              <a:gd name="adj2" fmla="val 4001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The solution is automated end to end using PowerShell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9716809" y="2052828"/>
            <a:ext cx="2458813" cy="879497"/>
          </a:xfrm>
          <a:prstGeom prst="wedgeRoundRectCallout">
            <a:avLst>
              <a:gd name="adj1" fmla="val -64458"/>
              <a:gd name="adj2" fmla="val 4001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Perform data transformations to create derived attributes for Analytical Dataset</a:t>
            </a:r>
          </a:p>
        </p:txBody>
      </p:sp>
      <p:sp>
        <p:nvSpPr>
          <p:cNvPr id="104" name="Rounded Rectangular Callout 103"/>
          <p:cNvSpPr/>
          <p:nvPr/>
        </p:nvSpPr>
        <p:spPr>
          <a:xfrm>
            <a:off x="6403833" y="1780146"/>
            <a:ext cx="2458813" cy="703937"/>
          </a:xfrm>
          <a:prstGeom prst="wedgeRoundRectCallout">
            <a:avLst>
              <a:gd name="adj1" fmla="val -64458"/>
              <a:gd name="adj2" fmla="val 4001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Proven Machine Learning algorithms are used for Prediction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780473" y="1780146"/>
            <a:ext cx="2449435" cy="927882"/>
          </a:xfrm>
          <a:prstGeom prst="wedgeRoundRectCallout">
            <a:avLst>
              <a:gd name="adj1" fmla="val -46678"/>
              <a:gd name="adj2" fmla="val 6818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The solution demonstrates the use of model evaluation and selection techniques to identify the champion model</a:t>
            </a:r>
          </a:p>
        </p:txBody>
      </p:sp>
      <p:sp>
        <p:nvSpPr>
          <p:cNvPr id="98" name="Rounded Rectangular Callout 97"/>
          <p:cNvSpPr/>
          <p:nvPr/>
        </p:nvSpPr>
        <p:spPr>
          <a:xfrm>
            <a:off x="4350683" y="5591910"/>
            <a:ext cx="3095208" cy="669092"/>
          </a:xfrm>
          <a:prstGeom prst="wedgeRoundRectCallout">
            <a:avLst>
              <a:gd name="adj1" fmla="val -55489"/>
              <a:gd name="adj2" fmla="val -7153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The solution demonstrates the use of model to score large datasets (up to </a:t>
            </a:r>
            <a:r>
              <a:rPr lang="en-US" sz="1200" b="1">
                <a:solidFill>
                  <a:schemeClr val="tx1"/>
                </a:solidFill>
              </a:rPr>
              <a:t>50M Records)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highlights of the solution</a:t>
            </a:r>
            <a:endParaRPr lang="en-US" sz="4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5" grpId="0" animBg="1"/>
      <p:bldP spid="104" grpId="0" animBg="1"/>
      <p:bldP spid="7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8257789" y="2391667"/>
          <a:ext cx="3881456" cy="157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14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Lead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Day of week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Time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of day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Predicted Conversion Rate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79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Email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Monday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Afternoon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0.95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13"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Cold Calling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Monday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Morning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0.89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13"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SMS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Tuesday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Evening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0.82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13"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Email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Friday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Afternoon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0.81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88" y="4565990"/>
            <a:ext cx="1811012" cy="133708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41" y="4554530"/>
            <a:ext cx="2000104" cy="1400955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8542927" y="3942285"/>
            <a:ext cx="3291519" cy="43091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Recommended Channel, Day (of week) &amp; Time (of </a:t>
            </a:r>
            <a:r>
              <a:rPr lang="en-US">
                <a:solidFill>
                  <a:schemeClr val="tx1"/>
                </a:solidFill>
              </a:rPr>
              <a:t>day)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uble Bracket 11"/>
          <p:cNvSpPr/>
          <p:nvPr/>
        </p:nvSpPr>
        <p:spPr>
          <a:xfrm rot="20897032">
            <a:off x="8705787" y="3215351"/>
            <a:ext cx="2316599" cy="37369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accent1"/>
                </a:solidFill>
              </a:rPr>
              <a:t>Illustrative Output</a:t>
            </a:r>
          </a:p>
        </p:txBody>
      </p:sp>
      <p:sp>
        <p:nvSpPr>
          <p:cNvPr id="222" name="Double Bracket 221"/>
          <p:cNvSpPr/>
          <p:nvPr/>
        </p:nvSpPr>
        <p:spPr>
          <a:xfrm rot="20113716">
            <a:off x="8778690" y="5148636"/>
            <a:ext cx="2316599" cy="37369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Illustrative Visualization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36022" y="2198081"/>
            <a:ext cx="0" cy="38404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8106723" y="2167733"/>
            <a:ext cx="0" cy="38404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609435" y="1712400"/>
            <a:ext cx="221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DATA LAYER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542531" y="1712400"/>
            <a:ext cx="2674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002060"/>
                </a:solidFill>
              </a:rPr>
              <a:t>APPLICATION LAYER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029406" y="1712400"/>
            <a:ext cx="2753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002060"/>
                </a:solidFill>
              </a:rPr>
              <a:t>VISUALIZATION </a:t>
            </a:r>
            <a:r>
              <a:rPr lang="en-US" sz="2200" b="1" dirty="0">
                <a:solidFill>
                  <a:srgbClr val="002060"/>
                </a:solidFill>
              </a:rPr>
              <a:t>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05104" y="1976674"/>
            <a:ext cx="4833380" cy="3953724"/>
            <a:chOff x="3305104" y="1976674"/>
            <a:chExt cx="4833380" cy="3953724"/>
          </a:xfrm>
        </p:grpSpPr>
        <p:pic>
          <p:nvPicPr>
            <p:cNvPr id="181" name="Picture 180" descr="http://www.mhsinc.com/wp-content/uploads/2015/04/Data-Icon-01.png?ca80f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406" y="1976674"/>
              <a:ext cx="1165941" cy="999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rved Right Arrow 9"/>
            <p:cNvSpPr/>
            <p:nvPr/>
          </p:nvSpPr>
          <p:spPr>
            <a:xfrm>
              <a:off x="4028591" y="2389087"/>
              <a:ext cx="1016078" cy="2338680"/>
            </a:xfrm>
            <a:prstGeom prst="curv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urved Right Arrow 183"/>
            <p:cNvSpPr/>
            <p:nvPr/>
          </p:nvSpPr>
          <p:spPr>
            <a:xfrm flipH="1">
              <a:off x="6311944" y="2389087"/>
              <a:ext cx="977514" cy="2297645"/>
            </a:xfrm>
            <a:prstGeom prst="curv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/>
            <p:cNvGrpSpPr>
              <a:grpSpLocks noChangeAspect="1"/>
            </p:cNvGrpSpPr>
            <p:nvPr/>
          </p:nvGrpSpPr>
          <p:grpSpPr>
            <a:xfrm>
              <a:off x="5144331" y="3715584"/>
              <a:ext cx="950415" cy="671278"/>
              <a:chOff x="3656855" y="2492805"/>
              <a:chExt cx="5016265" cy="3943031"/>
            </a:xfrm>
          </p:grpSpPr>
          <p:sp>
            <p:nvSpPr>
              <p:cNvPr id="187" name="Isosceles Triangle 113"/>
              <p:cNvSpPr/>
              <p:nvPr/>
            </p:nvSpPr>
            <p:spPr>
              <a:xfrm>
                <a:off x="5689600" y="5623036"/>
                <a:ext cx="812798" cy="812800"/>
              </a:xfrm>
              <a:prstGeom prst="triangle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8" name="Rectangle 187"/>
              <p:cNvSpPr/>
              <p:nvPr/>
            </p:nvSpPr>
            <p:spPr>
              <a:xfrm rot="240000">
                <a:off x="3656855" y="5274745"/>
                <a:ext cx="4878289" cy="341121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9" name="Freeform 188"/>
              <p:cNvSpPr/>
              <p:nvPr/>
            </p:nvSpPr>
            <p:spPr>
              <a:xfrm rot="240000">
                <a:off x="6585843" y="4421849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190" name="Freeform 189"/>
              <p:cNvSpPr/>
              <p:nvPr/>
            </p:nvSpPr>
            <p:spPr>
              <a:xfrm rot="240000">
                <a:off x="6656286" y="3446490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191" name="Freeform 190"/>
              <p:cNvSpPr/>
              <p:nvPr/>
            </p:nvSpPr>
            <p:spPr>
              <a:xfrm rot="240000">
                <a:off x="6726730" y="2492805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192" name="Freeform 191"/>
              <p:cNvSpPr/>
              <p:nvPr/>
            </p:nvSpPr>
            <p:spPr>
              <a:xfrm rot="240000">
                <a:off x="3795232" y="4226777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  <p:sp>
            <p:nvSpPr>
              <p:cNvPr id="193" name="Freeform 192"/>
              <p:cNvSpPr/>
              <p:nvPr/>
            </p:nvSpPr>
            <p:spPr>
              <a:xfrm rot="240000">
                <a:off x="3865671" y="3251419"/>
                <a:ext cx="1946390" cy="906818"/>
              </a:xfrm>
              <a:custGeom>
                <a:avLst/>
                <a:gdLst>
                  <a:gd name="connsiteX0" fmla="*/ 0 w 1946391"/>
                  <a:gd name="connsiteY0" fmla="*/ 151140 h 906819"/>
                  <a:gd name="connsiteX1" fmla="*/ 151140 w 1946391"/>
                  <a:gd name="connsiteY1" fmla="*/ 0 h 906819"/>
                  <a:gd name="connsiteX2" fmla="*/ 1795251 w 1946391"/>
                  <a:gd name="connsiteY2" fmla="*/ 0 h 906819"/>
                  <a:gd name="connsiteX3" fmla="*/ 1946391 w 1946391"/>
                  <a:gd name="connsiteY3" fmla="*/ 151140 h 906819"/>
                  <a:gd name="connsiteX4" fmla="*/ 1946391 w 1946391"/>
                  <a:gd name="connsiteY4" fmla="*/ 755679 h 906819"/>
                  <a:gd name="connsiteX5" fmla="*/ 1795251 w 1946391"/>
                  <a:gd name="connsiteY5" fmla="*/ 906819 h 906819"/>
                  <a:gd name="connsiteX6" fmla="*/ 151140 w 1946391"/>
                  <a:gd name="connsiteY6" fmla="*/ 906819 h 906819"/>
                  <a:gd name="connsiteX7" fmla="*/ 0 w 1946391"/>
                  <a:gd name="connsiteY7" fmla="*/ 755679 h 906819"/>
                  <a:gd name="connsiteX8" fmla="*/ 0 w 1946391"/>
                  <a:gd name="connsiteY8" fmla="*/ 151140 h 90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391" h="906819">
                    <a:moveTo>
                      <a:pt x="0" y="151140"/>
                    </a:moveTo>
                    <a:cubicBezTo>
                      <a:pt x="0" y="67668"/>
                      <a:pt x="67668" y="0"/>
                      <a:pt x="151140" y="0"/>
                    </a:cubicBezTo>
                    <a:lnTo>
                      <a:pt x="1795251" y="0"/>
                    </a:lnTo>
                    <a:cubicBezTo>
                      <a:pt x="1878723" y="0"/>
                      <a:pt x="1946391" y="67668"/>
                      <a:pt x="1946391" y="151140"/>
                    </a:cubicBezTo>
                    <a:lnTo>
                      <a:pt x="1946391" y="755679"/>
                    </a:lnTo>
                    <a:cubicBezTo>
                      <a:pt x="1946391" y="839151"/>
                      <a:pt x="1878723" y="906819"/>
                      <a:pt x="1795251" y="906819"/>
                    </a:cubicBezTo>
                    <a:lnTo>
                      <a:pt x="151140" y="906819"/>
                    </a:lnTo>
                    <a:cubicBezTo>
                      <a:pt x="67668" y="906819"/>
                      <a:pt x="0" y="839151"/>
                      <a:pt x="0" y="755679"/>
                    </a:cubicBezTo>
                    <a:lnTo>
                      <a:pt x="0" y="15114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5237" tIns="185236" rIns="185236" bIns="185237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700" kern="1200"/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3305104" y="2678320"/>
              <a:ext cx="2219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Random Forest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919014" y="2695905"/>
              <a:ext cx="2219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Gradient Boosting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101217" y="2876723"/>
              <a:ext cx="3070456" cy="59406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rgbClr val="FF0000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b="0" dirty="0">
                  <a:solidFill>
                    <a:schemeClr val="tx1"/>
                  </a:solidFill>
                </a:rPr>
                <a:t>Analytical Dataset is trained and tested using Machine </a:t>
              </a:r>
              <a:r>
                <a:rPr lang="en-US" b="0">
                  <a:solidFill>
                    <a:schemeClr val="tx1"/>
                  </a:solidFill>
                </a:rPr>
                <a:t>Learning Algorithms</a:t>
              </a:r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804850" y="4368813"/>
              <a:ext cx="1733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Champion Model Selection based on AUC</a:t>
              </a:r>
            </a:p>
          </p:txBody>
        </p:sp>
        <p:grpSp>
          <p:nvGrpSpPr>
            <p:cNvPr id="215" name="Group 214"/>
            <p:cNvGrpSpPr>
              <a:grpSpLocks noChangeAspect="1"/>
            </p:cNvGrpSpPr>
            <p:nvPr/>
          </p:nvGrpSpPr>
          <p:grpSpPr>
            <a:xfrm>
              <a:off x="6074539" y="5258194"/>
              <a:ext cx="1838749" cy="663862"/>
              <a:chOff x="3068664" y="2832162"/>
              <a:chExt cx="1343190" cy="974290"/>
            </a:xfrm>
          </p:grpSpPr>
          <p:sp>
            <p:nvSpPr>
              <p:cNvPr id="216" name="Flowchart: Document 6"/>
              <p:cNvSpPr/>
              <p:nvPr/>
            </p:nvSpPr>
            <p:spPr>
              <a:xfrm>
                <a:off x="3068664" y="2832162"/>
                <a:ext cx="1208868" cy="83996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lowchart: Document 28"/>
              <p:cNvSpPr/>
              <p:nvPr/>
            </p:nvSpPr>
            <p:spPr>
              <a:xfrm>
                <a:off x="3128076" y="2891574"/>
                <a:ext cx="1208868" cy="83996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lowchart: Document 29"/>
              <p:cNvSpPr/>
              <p:nvPr/>
            </p:nvSpPr>
            <p:spPr>
              <a:xfrm>
                <a:off x="3202986" y="2966484"/>
                <a:ext cx="1208868" cy="83996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Production </a:t>
                </a:r>
              </a:p>
              <a:p>
                <a:pPr algn="ctr"/>
                <a:r>
                  <a:rPr lang="en-US" sz="1400" dirty="0"/>
                  <a:t>Dataset</a:t>
                </a:r>
              </a:p>
            </p:txBody>
          </p:sp>
        </p:grpSp>
        <p:sp>
          <p:nvSpPr>
            <p:cNvPr id="220" name="Bent-Up Arrow 219"/>
            <p:cNvSpPr/>
            <p:nvPr/>
          </p:nvSpPr>
          <p:spPr>
            <a:xfrm rot="5400000">
              <a:off x="5723540" y="5061628"/>
              <a:ext cx="384224" cy="858893"/>
            </a:xfrm>
            <a:prstGeom prst="bentUpArrow">
              <a:avLst>
                <a:gd name="adj1" fmla="val 31699"/>
                <a:gd name="adj2" fmla="val 21169"/>
                <a:gd name="adj3" fmla="val 2222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38093" y="5351138"/>
              <a:ext cx="1757040" cy="57926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rgbClr val="FF0000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b="0" dirty="0">
                  <a:solidFill>
                    <a:schemeClr val="tx1"/>
                  </a:solidFill>
                </a:rPr>
                <a:t>The Champion Model is used for Scoring</a:t>
              </a: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049824" y="4773731"/>
              <a:ext cx="723491" cy="726291"/>
              <a:chOff x="3813793" y="4027942"/>
              <a:chExt cx="1084273" cy="1176767"/>
            </a:xfrm>
          </p:grpSpPr>
          <p:sp>
            <p:nvSpPr>
              <p:cNvPr id="208" name="Freeform 207"/>
              <p:cNvSpPr/>
              <p:nvPr/>
            </p:nvSpPr>
            <p:spPr>
              <a:xfrm>
                <a:off x="4226780" y="4534148"/>
                <a:ext cx="581166" cy="581166"/>
              </a:xfrm>
              <a:custGeom>
                <a:avLst/>
                <a:gdLst>
                  <a:gd name="connsiteX0" fmla="*/ 412514 w 581166"/>
                  <a:gd name="connsiteY0" fmla="*/ 92660 h 581166"/>
                  <a:gd name="connsiteX1" fmla="*/ 457720 w 581166"/>
                  <a:gd name="connsiteY1" fmla="*/ 54726 h 581166"/>
                  <a:gd name="connsiteX2" fmla="*/ 493834 w 581166"/>
                  <a:gd name="connsiteY2" fmla="*/ 85029 h 581166"/>
                  <a:gd name="connsiteX3" fmla="*/ 464326 w 581166"/>
                  <a:gd name="connsiteY3" fmla="*/ 136135 h 581166"/>
                  <a:gd name="connsiteX4" fmla="*/ 511210 w 581166"/>
                  <a:gd name="connsiteY4" fmla="*/ 217341 h 581166"/>
                  <a:gd name="connsiteX5" fmla="*/ 570223 w 581166"/>
                  <a:gd name="connsiteY5" fmla="*/ 217340 h 581166"/>
                  <a:gd name="connsiteX6" fmla="*/ 578409 w 581166"/>
                  <a:gd name="connsiteY6" fmla="*/ 263767 h 581166"/>
                  <a:gd name="connsiteX7" fmla="*/ 522955 w 581166"/>
                  <a:gd name="connsiteY7" fmla="*/ 283949 h 581166"/>
                  <a:gd name="connsiteX8" fmla="*/ 506672 w 581166"/>
                  <a:gd name="connsiteY8" fmla="*/ 376293 h 581166"/>
                  <a:gd name="connsiteX9" fmla="*/ 551879 w 581166"/>
                  <a:gd name="connsiteY9" fmla="*/ 414224 h 581166"/>
                  <a:gd name="connsiteX10" fmla="*/ 528308 w 581166"/>
                  <a:gd name="connsiteY10" fmla="*/ 455052 h 581166"/>
                  <a:gd name="connsiteX11" fmla="*/ 472854 w 581166"/>
                  <a:gd name="connsiteY11" fmla="*/ 434867 h 581166"/>
                  <a:gd name="connsiteX12" fmla="*/ 401023 w 581166"/>
                  <a:gd name="connsiteY12" fmla="*/ 495140 h 581166"/>
                  <a:gd name="connsiteX13" fmla="*/ 411273 w 581166"/>
                  <a:gd name="connsiteY13" fmla="*/ 553256 h 581166"/>
                  <a:gd name="connsiteX14" fmla="*/ 366972 w 581166"/>
                  <a:gd name="connsiteY14" fmla="*/ 569380 h 581166"/>
                  <a:gd name="connsiteX15" fmla="*/ 337467 w 581166"/>
                  <a:gd name="connsiteY15" fmla="*/ 518272 h 581166"/>
                  <a:gd name="connsiteX16" fmla="*/ 243699 w 581166"/>
                  <a:gd name="connsiteY16" fmla="*/ 518272 h 581166"/>
                  <a:gd name="connsiteX17" fmla="*/ 214194 w 581166"/>
                  <a:gd name="connsiteY17" fmla="*/ 569380 h 581166"/>
                  <a:gd name="connsiteX18" fmla="*/ 169893 w 581166"/>
                  <a:gd name="connsiteY18" fmla="*/ 553256 h 581166"/>
                  <a:gd name="connsiteX19" fmla="*/ 180142 w 581166"/>
                  <a:gd name="connsiteY19" fmla="*/ 495140 h 581166"/>
                  <a:gd name="connsiteX20" fmla="*/ 108311 w 581166"/>
                  <a:gd name="connsiteY20" fmla="*/ 434867 h 581166"/>
                  <a:gd name="connsiteX21" fmla="*/ 52858 w 581166"/>
                  <a:gd name="connsiteY21" fmla="*/ 455052 h 581166"/>
                  <a:gd name="connsiteX22" fmla="*/ 29287 w 581166"/>
                  <a:gd name="connsiteY22" fmla="*/ 414224 h 581166"/>
                  <a:gd name="connsiteX23" fmla="*/ 74494 w 581166"/>
                  <a:gd name="connsiteY23" fmla="*/ 376293 h 581166"/>
                  <a:gd name="connsiteX24" fmla="*/ 58211 w 581166"/>
                  <a:gd name="connsiteY24" fmla="*/ 283949 h 581166"/>
                  <a:gd name="connsiteX25" fmla="*/ 2757 w 581166"/>
                  <a:gd name="connsiteY25" fmla="*/ 263767 h 581166"/>
                  <a:gd name="connsiteX26" fmla="*/ 10943 w 581166"/>
                  <a:gd name="connsiteY26" fmla="*/ 217340 h 581166"/>
                  <a:gd name="connsiteX27" fmla="*/ 69956 w 581166"/>
                  <a:gd name="connsiteY27" fmla="*/ 217341 h 581166"/>
                  <a:gd name="connsiteX28" fmla="*/ 116840 w 581166"/>
                  <a:gd name="connsiteY28" fmla="*/ 136135 h 581166"/>
                  <a:gd name="connsiteX29" fmla="*/ 87332 w 581166"/>
                  <a:gd name="connsiteY29" fmla="*/ 85029 h 581166"/>
                  <a:gd name="connsiteX30" fmla="*/ 123446 w 581166"/>
                  <a:gd name="connsiteY30" fmla="*/ 54726 h 581166"/>
                  <a:gd name="connsiteX31" fmla="*/ 168652 w 581166"/>
                  <a:gd name="connsiteY31" fmla="*/ 92660 h 581166"/>
                  <a:gd name="connsiteX32" fmla="*/ 256765 w 581166"/>
                  <a:gd name="connsiteY32" fmla="*/ 60589 h 581166"/>
                  <a:gd name="connsiteX33" fmla="*/ 267011 w 581166"/>
                  <a:gd name="connsiteY33" fmla="*/ 2473 h 581166"/>
                  <a:gd name="connsiteX34" fmla="*/ 314155 w 581166"/>
                  <a:gd name="connsiteY34" fmla="*/ 2473 h 581166"/>
                  <a:gd name="connsiteX35" fmla="*/ 324401 w 581166"/>
                  <a:gd name="connsiteY35" fmla="*/ 60590 h 581166"/>
                  <a:gd name="connsiteX36" fmla="*/ 412514 w 581166"/>
                  <a:gd name="connsiteY36" fmla="*/ 92661 h 581166"/>
                  <a:gd name="connsiteX37" fmla="*/ 412514 w 581166"/>
                  <a:gd name="connsiteY37" fmla="*/ 92660 h 58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1166" h="581166">
                    <a:moveTo>
                      <a:pt x="412514" y="92660"/>
                    </a:moveTo>
                    <a:lnTo>
                      <a:pt x="457720" y="54726"/>
                    </a:lnTo>
                    <a:lnTo>
                      <a:pt x="493834" y="85029"/>
                    </a:lnTo>
                    <a:lnTo>
                      <a:pt x="464326" y="136135"/>
                    </a:lnTo>
                    <a:cubicBezTo>
                      <a:pt x="485308" y="159738"/>
                      <a:pt x="501260" y="187368"/>
                      <a:pt x="511210" y="217341"/>
                    </a:cubicBezTo>
                    <a:lnTo>
                      <a:pt x="570223" y="217340"/>
                    </a:lnTo>
                    <a:lnTo>
                      <a:pt x="578409" y="263767"/>
                    </a:lnTo>
                    <a:lnTo>
                      <a:pt x="522955" y="283949"/>
                    </a:lnTo>
                    <a:cubicBezTo>
                      <a:pt x="523856" y="315517"/>
                      <a:pt x="518316" y="346937"/>
                      <a:pt x="506672" y="376293"/>
                    </a:cubicBezTo>
                    <a:lnTo>
                      <a:pt x="551879" y="414224"/>
                    </a:lnTo>
                    <a:lnTo>
                      <a:pt x="528308" y="455052"/>
                    </a:lnTo>
                    <a:lnTo>
                      <a:pt x="472854" y="434867"/>
                    </a:lnTo>
                    <a:cubicBezTo>
                      <a:pt x="453253" y="459629"/>
                      <a:pt x="428812" y="480137"/>
                      <a:pt x="401023" y="495140"/>
                    </a:cubicBezTo>
                    <a:lnTo>
                      <a:pt x="411273" y="553256"/>
                    </a:lnTo>
                    <a:lnTo>
                      <a:pt x="366972" y="569380"/>
                    </a:lnTo>
                    <a:lnTo>
                      <a:pt x="337467" y="518272"/>
                    </a:lnTo>
                    <a:cubicBezTo>
                      <a:pt x="306535" y="524641"/>
                      <a:pt x="274630" y="524641"/>
                      <a:pt x="243699" y="518272"/>
                    </a:cubicBezTo>
                    <a:lnTo>
                      <a:pt x="214194" y="569380"/>
                    </a:lnTo>
                    <a:lnTo>
                      <a:pt x="169893" y="553256"/>
                    </a:lnTo>
                    <a:lnTo>
                      <a:pt x="180142" y="495140"/>
                    </a:lnTo>
                    <a:cubicBezTo>
                      <a:pt x="152353" y="480137"/>
                      <a:pt x="127912" y="459629"/>
                      <a:pt x="108311" y="434867"/>
                    </a:cubicBezTo>
                    <a:lnTo>
                      <a:pt x="52858" y="455052"/>
                    </a:lnTo>
                    <a:lnTo>
                      <a:pt x="29287" y="414224"/>
                    </a:lnTo>
                    <a:lnTo>
                      <a:pt x="74494" y="376293"/>
                    </a:lnTo>
                    <a:cubicBezTo>
                      <a:pt x="62850" y="346937"/>
                      <a:pt x="57310" y="315517"/>
                      <a:pt x="58211" y="283949"/>
                    </a:cubicBezTo>
                    <a:lnTo>
                      <a:pt x="2757" y="263767"/>
                    </a:lnTo>
                    <a:lnTo>
                      <a:pt x="10943" y="217340"/>
                    </a:lnTo>
                    <a:lnTo>
                      <a:pt x="69956" y="217341"/>
                    </a:lnTo>
                    <a:cubicBezTo>
                      <a:pt x="79906" y="187369"/>
                      <a:pt x="95858" y="159738"/>
                      <a:pt x="116840" y="136135"/>
                    </a:cubicBezTo>
                    <a:lnTo>
                      <a:pt x="87332" y="85029"/>
                    </a:lnTo>
                    <a:lnTo>
                      <a:pt x="123446" y="54726"/>
                    </a:lnTo>
                    <a:lnTo>
                      <a:pt x="168652" y="92660"/>
                    </a:lnTo>
                    <a:cubicBezTo>
                      <a:pt x="195540" y="76096"/>
                      <a:pt x="225521" y="65184"/>
                      <a:pt x="256765" y="60589"/>
                    </a:cubicBezTo>
                    <a:lnTo>
                      <a:pt x="267011" y="2473"/>
                    </a:lnTo>
                    <a:lnTo>
                      <a:pt x="314155" y="2473"/>
                    </a:lnTo>
                    <a:lnTo>
                      <a:pt x="324401" y="60590"/>
                    </a:lnTo>
                    <a:cubicBezTo>
                      <a:pt x="355646" y="65184"/>
                      <a:pt x="385626" y="76096"/>
                      <a:pt x="412514" y="92661"/>
                    </a:cubicBezTo>
                    <a:lnTo>
                      <a:pt x="412514" y="9266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2080" tIns="151375" rIns="132080" bIns="161539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 </a:t>
                </a:r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3888647" y="4396782"/>
                <a:ext cx="422666" cy="422666"/>
              </a:xfrm>
              <a:custGeom>
                <a:avLst/>
                <a:gdLst>
                  <a:gd name="connsiteX0" fmla="*/ 316259 w 422666"/>
                  <a:gd name="connsiteY0" fmla="*/ 107051 h 422666"/>
                  <a:gd name="connsiteX1" fmla="*/ 378616 w 422666"/>
                  <a:gd name="connsiteY1" fmla="*/ 88257 h 422666"/>
                  <a:gd name="connsiteX2" fmla="*/ 401561 w 422666"/>
                  <a:gd name="connsiteY2" fmla="*/ 128000 h 422666"/>
                  <a:gd name="connsiteX3" fmla="*/ 354107 w 422666"/>
                  <a:gd name="connsiteY3" fmla="*/ 172606 h 422666"/>
                  <a:gd name="connsiteX4" fmla="*/ 354107 w 422666"/>
                  <a:gd name="connsiteY4" fmla="*/ 250060 h 422666"/>
                  <a:gd name="connsiteX5" fmla="*/ 401561 w 422666"/>
                  <a:gd name="connsiteY5" fmla="*/ 294666 h 422666"/>
                  <a:gd name="connsiteX6" fmla="*/ 378616 w 422666"/>
                  <a:gd name="connsiteY6" fmla="*/ 334409 h 422666"/>
                  <a:gd name="connsiteX7" fmla="*/ 316259 w 422666"/>
                  <a:gd name="connsiteY7" fmla="*/ 315615 h 422666"/>
                  <a:gd name="connsiteX8" fmla="*/ 249182 w 422666"/>
                  <a:gd name="connsiteY8" fmla="*/ 354342 h 422666"/>
                  <a:gd name="connsiteX9" fmla="*/ 234278 w 422666"/>
                  <a:gd name="connsiteY9" fmla="*/ 417742 h 422666"/>
                  <a:gd name="connsiteX10" fmla="*/ 188388 w 422666"/>
                  <a:gd name="connsiteY10" fmla="*/ 417742 h 422666"/>
                  <a:gd name="connsiteX11" fmla="*/ 173485 w 422666"/>
                  <a:gd name="connsiteY11" fmla="*/ 354342 h 422666"/>
                  <a:gd name="connsiteX12" fmla="*/ 106408 w 422666"/>
                  <a:gd name="connsiteY12" fmla="*/ 315615 h 422666"/>
                  <a:gd name="connsiteX13" fmla="*/ 44050 w 422666"/>
                  <a:gd name="connsiteY13" fmla="*/ 334409 h 422666"/>
                  <a:gd name="connsiteX14" fmla="*/ 21105 w 422666"/>
                  <a:gd name="connsiteY14" fmla="*/ 294666 h 422666"/>
                  <a:gd name="connsiteX15" fmla="*/ 68559 w 422666"/>
                  <a:gd name="connsiteY15" fmla="*/ 250060 h 422666"/>
                  <a:gd name="connsiteX16" fmla="*/ 68559 w 422666"/>
                  <a:gd name="connsiteY16" fmla="*/ 172606 h 422666"/>
                  <a:gd name="connsiteX17" fmla="*/ 21105 w 422666"/>
                  <a:gd name="connsiteY17" fmla="*/ 128000 h 422666"/>
                  <a:gd name="connsiteX18" fmla="*/ 44050 w 422666"/>
                  <a:gd name="connsiteY18" fmla="*/ 88257 h 422666"/>
                  <a:gd name="connsiteX19" fmla="*/ 106407 w 422666"/>
                  <a:gd name="connsiteY19" fmla="*/ 107051 h 422666"/>
                  <a:gd name="connsiteX20" fmla="*/ 173484 w 422666"/>
                  <a:gd name="connsiteY20" fmla="*/ 68324 h 422666"/>
                  <a:gd name="connsiteX21" fmla="*/ 188388 w 422666"/>
                  <a:gd name="connsiteY21" fmla="*/ 4924 h 422666"/>
                  <a:gd name="connsiteX22" fmla="*/ 234278 w 422666"/>
                  <a:gd name="connsiteY22" fmla="*/ 4924 h 422666"/>
                  <a:gd name="connsiteX23" fmla="*/ 249181 w 422666"/>
                  <a:gd name="connsiteY23" fmla="*/ 68324 h 422666"/>
                  <a:gd name="connsiteX24" fmla="*/ 316258 w 422666"/>
                  <a:gd name="connsiteY24" fmla="*/ 107051 h 422666"/>
                  <a:gd name="connsiteX25" fmla="*/ 316259 w 422666"/>
                  <a:gd name="connsiteY25" fmla="*/ 107051 h 42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22666" h="422666">
                    <a:moveTo>
                      <a:pt x="316259" y="107051"/>
                    </a:moveTo>
                    <a:lnTo>
                      <a:pt x="378616" y="88257"/>
                    </a:lnTo>
                    <a:lnTo>
                      <a:pt x="401561" y="128000"/>
                    </a:lnTo>
                    <a:lnTo>
                      <a:pt x="354107" y="172606"/>
                    </a:lnTo>
                    <a:cubicBezTo>
                      <a:pt x="360986" y="197966"/>
                      <a:pt x="360986" y="224700"/>
                      <a:pt x="354107" y="250060"/>
                    </a:cubicBezTo>
                    <a:lnTo>
                      <a:pt x="401561" y="294666"/>
                    </a:lnTo>
                    <a:lnTo>
                      <a:pt x="378616" y="334409"/>
                    </a:lnTo>
                    <a:lnTo>
                      <a:pt x="316259" y="315615"/>
                    </a:lnTo>
                    <a:cubicBezTo>
                      <a:pt x="297736" y="334252"/>
                      <a:pt x="274584" y="347619"/>
                      <a:pt x="249182" y="354342"/>
                    </a:cubicBezTo>
                    <a:lnTo>
                      <a:pt x="234278" y="417742"/>
                    </a:lnTo>
                    <a:lnTo>
                      <a:pt x="188388" y="417742"/>
                    </a:lnTo>
                    <a:lnTo>
                      <a:pt x="173485" y="354342"/>
                    </a:lnTo>
                    <a:cubicBezTo>
                      <a:pt x="148083" y="347619"/>
                      <a:pt x="124931" y="334252"/>
                      <a:pt x="106408" y="315615"/>
                    </a:cubicBezTo>
                    <a:lnTo>
                      <a:pt x="44050" y="334409"/>
                    </a:lnTo>
                    <a:lnTo>
                      <a:pt x="21105" y="294666"/>
                    </a:lnTo>
                    <a:lnTo>
                      <a:pt x="68559" y="250060"/>
                    </a:lnTo>
                    <a:cubicBezTo>
                      <a:pt x="61680" y="224700"/>
                      <a:pt x="61680" y="197966"/>
                      <a:pt x="68559" y="172606"/>
                    </a:cubicBezTo>
                    <a:lnTo>
                      <a:pt x="21105" y="128000"/>
                    </a:lnTo>
                    <a:lnTo>
                      <a:pt x="44050" y="88257"/>
                    </a:lnTo>
                    <a:lnTo>
                      <a:pt x="106407" y="107051"/>
                    </a:lnTo>
                    <a:cubicBezTo>
                      <a:pt x="124930" y="88414"/>
                      <a:pt x="148082" y="75047"/>
                      <a:pt x="173484" y="68324"/>
                    </a:cubicBezTo>
                    <a:lnTo>
                      <a:pt x="188388" y="4924"/>
                    </a:lnTo>
                    <a:lnTo>
                      <a:pt x="234278" y="4924"/>
                    </a:lnTo>
                    <a:lnTo>
                      <a:pt x="249181" y="68324"/>
                    </a:lnTo>
                    <a:cubicBezTo>
                      <a:pt x="274583" y="75047"/>
                      <a:pt x="297735" y="88414"/>
                      <a:pt x="316258" y="107051"/>
                    </a:cubicBezTo>
                    <a:lnTo>
                      <a:pt x="316259" y="10705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1647" tIns="122291" rIns="121647" bIns="122291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 </a:t>
                </a:r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4078846" y="4058648"/>
                <a:ext cx="507200" cy="507200"/>
              </a:xfrm>
              <a:custGeom>
                <a:avLst/>
                <a:gdLst>
                  <a:gd name="connsiteX0" fmla="*/ 309869 w 414126"/>
                  <a:gd name="connsiteY0" fmla="*/ 104888 h 414126"/>
                  <a:gd name="connsiteX1" fmla="*/ 370966 w 414126"/>
                  <a:gd name="connsiteY1" fmla="*/ 86474 h 414126"/>
                  <a:gd name="connsiteX2" fmla="*/ 393448 w 414126"/>
                  <a:gd name="connsiteY2" fmla="*/ 125413 h 414126"/>
                  <a:gd name="connsiteX3" fmla="*/ 346952 w 414126"/>
                  <a:gd name="connsiteY3" fmla="*/ 169119 h 414126"/>
                  <a:gd name="connsiteX4" fmla="*/ 346952 w 414126"/>
                  <a:gd name="connsiteY4" fmla="*/ 245008 h 414126"/>
                  <a:gd name="connsiteX5" fmla="*/ 393448 w 414126"/>
                  <a:gd name="connsiteY5" fmla="*/ 288713 h 414126"/>
                  <a:gd name="connsiteX6" fmla="*/ 370966 w 414126"/>
                  <a:gd name="connsiteY6" fmla="*/ 327652 h 414126"/>
                  <a:gd name="connsiteX7" fmla="*/ 309869 w 414126"/>
                  <a:gd name="connsiteY7" fmla="*/ 309238 h 414126"/>
                  <a:gd name="connsiteX8" fmla="*/ 244147 w 414126"/>
                  <a:gd name="connsiteY8" fmla="*/ 347182 h 414126"/>
                  <a:gd name="connsiteX9" fmla="*/ 229545 w 414126"/>
                  <a:gd name="connsiteY9" fmla="*/ 409302 h 414126"/>
                  <a:gd name="connsiteX10" fmla="*/ 184581 w 414126"/>
                  <a:gd name="connsiteY10" fmla="*/ 409302 h 414126"/>
                  <a:gd name="connsiteX11" fmla="*/ 169979 w 414126"/>
                  <a:gd name="connsiteY11" fmla="*/ 347183 h 414126"/>
                  <a:gd name="connsiteX12" fmla="*/ 104257 w 414126"/>
                  <a:gd name="connsiteY12" fmla="*/ 309239 h 414126"/>
                  <a:gd name="connsiteX13" fmla="*/ 43160 w 414126"/>
                  <a:gd name="connsiteY13" fmla="*/ 327652 h 414126"/>
                  <a:gd name="connsiteX14" fmla="*/ 20678 w 414126"/>
                  <a:gd name="connsiteY14" fmla="*/ 288713 h 414126"/>
                  <a:gd name="connsiteX15" fmla="*/ 67174 w 414126"/>
                  <a:gd name="connsiteY15" fmla="*/ 245007 h 414126"/>
                  <a:gd name="connsiteX16" fmla="*/ 67174 w 414126"/>
                  <a:gd name="connsiteY16" fmla="*/ 169118 h 414126"/>
                  <a:gd name="connsiteX17" fmla="*/ 20678 w 414126"/>
                  <a:gd name="connsiteY17" fmla="*/ 125413 h 414126"/>
                  <a:gd name="connsiteX18" fmla="*/ 43160 w 414126"/>
                  <a:gd name="connsiteY18" fmla="*/ 86474 h 414126"/>
                  <a:gd name="connsiteX19" fmla="*/ 104257 w 414126"/>
                  <a:gd name="connsiteY19" fmla="*/ 104888 h 414126"/>
                  <a:gd name="connsiteX20" fmla="*/ 169979 w 414126"/>
                  <a:gd name="connsiteY20" fmla="*/ 66944 h 414126"/>
                  <a:gd name="connsiteX21" fmla="*/ 184581 w 414126"/>
                  <a:gd name="connsiteY21" fmla="*/ 4824 h 414126"/>
                  <a:gd name="connsiteX22" fmla="*/ 229545 w 414126"/>
                  <a:gd name="connsiteY22" fmla="*/ 4824 h 414126"/>
                  <a:gd name="connsiteX23" fmla="*/ 244147 w 414126"/>
                  <a:gd name="connsiteY23" fmla="*/ 66943 h 414126"/>
                  <a:gd name="connsiteX24" fmla="*/ 309869 w 414126"/>
                  <a:gd name="connsiteY24" fmla="*/ 104887 h 414126"/>
                  <a:gd name="connsiteX25" fmla="*/ 309869 w 414126"/>
                  <a:gd name="connsiteY25" fmla="*/ 104888 h 41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14126" h="414126">
                    <a:moveTo>
                      <a:pt x="266551" y="104755"/>
                    </a:moveTo>
                    <a:lnTo>
                      <a:pt x="310845" y="77321"/>
                    </a:lnTo>
                    <a:lnTo>
                      <a:pt x="336805" y="103280"/>
                    </a:lnTo>
                    <a:lnTo>
                      <a:pt x="309371" y="147576"/>
                    </a:lnTo>
                    <a:cubicBezTo>
                      <a:pt x="319938" y="165747"/>
                      <a:pt x="325473" y="186407"/>
                      <a:pt x="325408" y="207427"/>
                    </a:cubicBezTo>
                    <a:lnTo>
                      <a:pt x="371314" y="232070"/>
                    </a:lnTo>
                    <a:lnTo>
                      <a:pt x="361812" y="267532"/>
                    </a:lnTo>
                    <a:lnTo>
                      <a:pt x="309735" y="265920"/>
                    </a:lnTo>
                    <a:cubicBezTo>
                      <a:pt x="299281" y="284158"/>
                      <a:pt x="284158" y="299280"/>
                      <a:pt x="265921" y="309734"/>
                    </a:cubicBezTo>
                    <a:lnTo>
                      <a:pt x="267532" y="361812"/>
                    </a:lnTo>
                    <a:lnTo>
                      <a:pt x="232070" y="371314"/>
                    </a:lnTo>
                    <a:lnTo>
                      <a:pt x="207427" y="325409"/>
                    </a:lnTo>
                    <a:cubicBezTo>
                      <a:pt x="186406" y="325473"/>
                      <a:pt x="165747" y="319938"/>
                      <a:pt x="147575" y="309372"/>
                    </a:cubicBezTo>
                    <a:lnTo>
                      <a:pt x="103281" y="336805"/>
                    </a:lnTo>
                    <a:lnTo>
                      <a:pt x="77321" y="310846"/>
                    </a:lnTo>
                    <a:lnTo>
                      <a:pt x="104755" y="266550"/>
                    </a:lnTo>
                    <a:cubicBezTo>
                      <a:pt x="94188" y="248379"/>
                      <a:pt x="88653" y="227719"/>
                      <a:pt x="88718" y="206699"/>
                    </a:cubicBezTo>
                    <a:lnTo>
                      <a:pt x="42812" y="182056"/>
                    </a:lnTo>
                    <a:lnTo>
                      <a:pt x="52314" y="146594"/>
                    </a:lnTo>
                    <a:lnTo>
                      <a:pt x="104391" y="148206"/>
                    </a:lnTo>
                    <a:cubicBezTo>
                      <a:pt x="114845" y="129968"/>
                      <a:pt x="129968" y="114846"/>
                      <a:pt x="148205" y="104392"/>
                    </a:cubicBezTo>
                    <a:lnTo>
                      <a:pt x="146594" y="52314"/>
                    </a:lnTo>
                    <a:lnTo>
                      <a:pt x="182056" y="42812"/>
                    </a:lnTo>
                    <a:lnTo>
                      <a:pt x="206699" y="88717"/>
                    </a:lnTo>
                    <a:cubicBezTo>
                      <a:pt x="227720" y="88653"/>
                      <a:pt x="248379" y="94188"/>
                      <a:pt x="266551" y="104754"/>
                    </a:cubicBezTo>
                    <a:lnTo>
                      <a:pt x="266551" y="10475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607" tIns="152607" rIns="152607" bIns="152607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 </a:t>
                </a:r>
              </a:p>
            </p:txBody>
          </p:sp>
          <p:sp>
            <p:nvSpPr>
              <p:cNvPr id="211" name="Circular Arrow 210"/>
              <p:cNvSpPr/>
              <p:nvPr/>
            </p:nvSpPr>
            <p:spPr>
              <a:xfrm>
                <a:off x="4154174" y="4460817"/>
                <a:ext cx="743892" cy="743892"/>
              </a:xfrm>
              <a:prstGeom prst="circularArrow">
                <a:avLst>
                  <a:gd name="adj1" fmla="val 4688"/>
                  <a:gd name="adj2" fmla="val 299029"/>
                  <a:gd name="adj3" fmla="val 2306579"/>
                  <a:gd name="adj4" fmla="val 16426068"/>
                  <a:gd name="adj5" fmla="val 5469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3" name="Shape 212"/>
              <p:cNvSpPr/>
              <p:nvPr/>
            </p:nvSpPr>
            <p:spPr>
              <a:xfrm>
                <a:off x="3813793" y="4316727"/>
                <a:ext cx="540484" cy="540484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4" name="Circular Arrow 213"/>
              <p:cNvSpPr/>
              <p:nvPr/>
            </p:nvSpPr>
            <p:spPr>
              <a:xfrm>
                <a:off x="4029591" y="4027942"/>
                <a:ext cx="582751" cy="582751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56" name="Striped Right Arrow 55"/>
            <p:cNvSpPr/>
            <p:nvPr/>
          </p:nvSpPr>
          <p:spPr>
            <a:xfrm rot="5400000">
              <a:off x="5493156" y="3230851"/>
              <a:ext cx="303889" cy="605112"/>
            </a:xfrm>
            <a:prstGeom prst="strip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6018" y="2333340"/>
            <a:ext cx="3734118" cy="3907136"/>
            <a:chOff x="136018" y="2333340"/>
            <a:chExt cx="3734118" cy="3907136"/>
          </a:xfrm>
        </p:grpSpPr>
        <p:grpSp>
          <p:nvGrpSpPr>
            <p:cNvPr id="5" name="Group 4"/>
            <p:cNvGrpSpPr/>
            <p:nvPr/>
          </p:nvGrpSpPr>
          <p:grpSpPr>
            <a:xfrm>
              <a:off x="136018" y="2333340"/>
              <a:ext cx="3734118" cy="3896110"/>
              <a:chOff x="136018" y="2333340"/>
              <a:chExt cx="3734118" cy="3896110"/>
            </a:xfrm>
          </p:grpSpPr>
          <p:pic>
            <p:nvPicPr>
              <p:cNvPr id="118" name="Picture 117" descr="http://www.mhsinc.com/wp-content/uploads/2015/04/Data-Icon-01.png?ca80f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4133" y="4921201"/>
                <a:ext cx="1526003" cy="1308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726235" y="3917451"/>
                <a:ext cx="302935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1400" b="1" dirty="0"/>
                  <a:t>Pre-processing: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1400" dirty="0"/>
                  <a:t>Missing Value Treatments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1400" dirty="0"/>
                  <a:t>Outlier Treatments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400" b="1" dirty="0"/>
                  <a:t>Feature Engineering: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1400" dirty="0"/>
                  <a:t>Variable transformations</a:t>
                </a:r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252462" y="2881609"/>
                <a:ext cx="1154216" cy="700422"/>
              </a:xfrm>
              <a:custGeom>
                <a:avLst/>
                <a:gdLst>
                  <a:gd name="connsiteX0" fmla="*/ 0 w 1154216"/>
                  <a:gd name="connsiteY0" fmla="*/ 134679 h 807913"/>
                  <a:gd name="connsiteX1" fmla="*/ 134679 w 1154216"/>
                  <a:gd name="connsiteY1" fmla="*/ 0 h 807913"/>
                  <a:gd name="connsiteX2" fmla="*/ 1019537 w 1154216"/>
                  <a:gd name="connsiteY2" fmla="*/ 0 h 807913"/>
                  <a:gd name="connsiteX3" fmla="*/ 1154216 w 1154216"/>
                  <a:gd name="connsiteY3" fmla="*/ 134679 h 807913"/>
                  <a:gd name="connsiteX4" fmla="*/ 1154216 w 1154216"/>
                  <a:gd name="connsiteY4" fmla="*/ 673234 h 807913"/>
                  <a:gd name="connsiteX5" fmla="*/ 1019537 w 1154216"/>
                  <a:gd name="connsiteY5" fmla="*/ 807913 h 807913"/>
                  <a:gd name="connsiteX6" fmla="*/ 134679 w 1154216"/>
                  <a:gd name="connsiteY6" fmla="*/ 807913 h 807913"/>
                  <a:gd name="connsiteX7" fmla="*/ 0 w 1154216"/>
                  <a:gd name="connsiteY7" fmla="*/ 673234 h 807913"/>
                  <a:gd name="connsiteX8" fmla="*/ 0 w 1154216"/>
                  <a:gd name="connsiteY8" fmla="*/ 134679 h 80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4216" h="807913">
                    <a:moveTo>
                      <a:pt x="0" y="134679"/>
                    </a:moveTo>
                    <a:cubicBezTo>
                      <a:pt x="0" y="60298"/>
                      <a:pt x="60298" y="0"/>
                      <a:pt x="134679" y="0"/>
                    </a:cubicBezTo>
                    <a:lnTo>
                      <a:pt x="1019537" y="0"/>
                    </a:lnTo>
                    <a:cubicBezTo>
                      <a:pt x="1093918" y="0"/>
                      <a:pt x="1154216" y="60298"/>
                      <a:pt x="1154216" y="134679"/>
                    </a:cubicBezTo>
                    <a:lnTo>
                      <a:pt x="1154216" y="673234"/>
                    </a:lnTo>
                    <a:cubicBezTo>
                      <a:pt x="1154216" y="747615"/>
                      <a:pt x="1093918" y="807913"/>
                      <a:pt x="1019537" y="807913"/>
                    </a:cubicBezTo>
                    <a:lnTo>
                      <a:pt x="134679" y="807913"/>
                    </a:lnTo>
                    <a:cubicBezTo>
                      <a:pt x="60298" y="807913"/>
                      <a:pt x="0" y="747615"/>
                      <a:pt x="0" y="673234"/>
                    </a:cubicBezTo>
                    <a:lnTo>
                      <a:pt x="0" y="1346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2786" tIns="92786" rIns="92786" bIns="9278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 dirty="0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10150" y="2934130"/>
                <a:ext cx="1154216" cy="700422"/>
              </a:xfrm>
              <a:custGeom>
                <a:avLst/>
                <a:gdLst>
                  <a:gd name="connsiteX0" fmla="*/ 0 w 1154216"/>
                  <a:gd name="connsiteY0" fmla="*/ 134679 h 807913"/>
                  <a:gd name="connsiteX1" fmla="*/ 134679 w 1154216"/>
                  <a:gd name="connsiteY1" fmla="*/ 0 h 807913"/>
                  <a:gd name="connsiteX2" fmla="*/ 1019537 w 1154216"/>
                  <a:gd name="connsiteY2" fmla="*/ 0 h 807913"/>
                  <a:gd name="connsiteX3" fmla="*/ 1154216 w 1154216"/>
                  <a:gd name="connsiteY3" fmla="*/ 134679 h 807913"/>
                  <a:gd name="connsiteX4" fmla="*/ 1154216 w 1154216"/>
                  <a:gd name="connsiteY4" fmla="*/ 673234 h 807913"/>
                  <a:gd name="connsiteX5" fmla="*/ 1019537 w 1154216"/>
                  <a:gd name="connsiteY5" fmla="*/ 807913 h 807913"/>
                  <a:gd name="connsiteX6" fmla="*/ 134679 w 1154216"/>
                  <a:gd name="connsiteY6" fmla="*/ 807913 h 807913"/>
                  <a:gd name="connsiteX7" fmla="*/ 0 w 1154216"/>
                  <a:gd name="connsiteY7" fmla="*/ 673234 h 807913"/>
                  <a:gd name="connsiteX8" fmla="*/ 0 w 1154216"/>
                  <a:gd name="connsiteY8" fmla="*/ 134679 h 80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4216" h="807913">
                    <a:moveTo>
                      <a:pt x="0" y="134679"/>
                    </a:moveTo>
                    <a:cubicBezTo>
                      <a:pt x="0" y="60298"/>
                      <a:pt x="60298" y="0"/>
                      <a:pt x="134679" y="0"/>
                    </a:cubicBezTo>
                    <a:lnTo>
                      <a:pt x="1019537" y="0"/>
                    </a:lnTo>
                    <a:cubicBezTo>
                      <a:pt x="1093918" y="0"/>
                      <a:pt x="1154216" y="60298"/>
                      <a:pt x="1154216" y="134679"/>
                    </a:cubicBezTo>
                    <a:lnTo>
                      <a:pt x="1154216" y="673234"/>
                    </a:lnTo>
                    <a:cubicBezTo>
                      <a:pt x="1154216" y="747615"/>
                      <a:pt x="1093918" y="807913"/>
                      <a:pt x="1019537" y="807913"/>
                    </a:cubicBezTo>
                    <a:lnTo>
                      <a:pt x="134679" y="807913"/>
                    </a:lnTo>
                    <a:cubicBezTo>
                      <a:pt x="60298" y="807913"/>
                      <a:pt x="0" y="747615"/>
                      <a:pt x="0" y="673234"/>
                    </a:cubicBezTo>
                    <a:lnTo>
                      <a:pt x="0" y="1346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2786" tIns="92786" rIns="92786" bIns="9278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 dirty="0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67838" y="2986651"/>
                <a:ext cx="1154216" cy="700422"/>
              </a:xfrm>
              <a:custGeom>
                <a:avLst/>
                <a:gdLst>
                  <a:gd name="connsiteX0" fmla="*/ 0 w 1154216"/>
                  <a:gd name="connsiteY0" fmla="*/ 134679 h 807913"/>
                  <a:gd name="connsiteX1" fmla="*/ 134679 w 1154216"/>
                  <a:gd name="connsiteY1" fmla="*/ 0 h 807913"/>
                  <a:gd name="connsiteX2" fmla="*/ 1019537 w 1154216"/>
                  <a:gd name="connsiteY2" fmla="*/ 0 h 807913"/>
                  <a:gd name="connsiteX3" fmla="*/ 1154216 w 1154216"/>
                  <a:gd name="connsiteY3" fmla="*/ 134679 h 807913"/>
                  <a:gd name="connsiteX4" fmla="*/ 1154216 w 1154216"/>
                  <a:gd name="connsiteY4" fmla="*/ 673234 h 807913"/>
                  <a:gd name="connsiteX5" fmla="*/ 1019537 w 1154216"/>
                  <a:gd name="connsiteY5" fmla="*/ 807913 h 807913"/>
                  <a:gd name="connsiteX6" fmla="*/ 134679 w 1154216"/>
                  <a:gd name="connsiteY6" fmla="*/ 807913 h 807913"/>
                  <a:gd name="connsiteX7" fmla="*/ 0 w 1154216"/>
                  <a:gd name="connsiteY7" fmla="*/ 673234 h 807913"/>
                  <a:gd name="connsiteX8" fmla="*/ 0 w 1154216"/>
                  <a:gd name="connsiteY8" fmla="*/ 134679 h 80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4216" h="807913">
                    <a:moveTo>
                      <a:pt x="0" y="134679"/>
                    </a:moveTo>
                    <a:cubicBezTo>
                      <a:pt x="0" y="60298"/>
                      <a:pt x="60298" y="0"/>
                      <a:pt x="134679" y="0"/>
                    </a:cubicBezTo>
                    <a:lnTo>
                      <a:pt x="1019537" y="0"/>
                    </a:lnTo>
                    <a:cubicBezTo>
                      <a:pt x="1093918" y="0"/>
                      <a:pt x="1154216" y="60298"/>
                      <a:pt x="1154216" y="134679"/>
                    </a:cubicBezTo>
                    <a:lnTo>
                      <a:pt x="1154216" y="673234"/>
                    </a:lnTo>
                    <a:cubicBezTo>
                      <a:pt x="1154216" y="747615"/>
                      <a:pt x="1093918" y="807913"/>
                      <a:pt x="1019537" y="807913"/>
                    </a:cubicBezTo>
                    <a:lnTo>
                      <a:pt x="134679" y="807913"/>
                    </a:lnTo>
                    <a:cubicBezTo>
                      <a:pt x="60298" y="807913"/>
                      <a:pt x="0" y="747615"/>
                      <a:pt x="0" y="673234"/>
                    </a:cubicBezTo>
                    <a:lnTo>
                      <a:pt x="0" y="1346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2786" tIns="92786" rIns="92786" bIns="9278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 dirty="0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425527" y="3039173"/>
                <a:ext cx="1154216" cy="700422"/>
              </a:xfrm>
              <a:custGeom>
                <a:avLst/>
                <a:gdLst>
                  <a:gd name="connsiteX0" fmla="*/ 0 w 1154216"/>
                  <a:gd name="connsiteY0" fmla="*/ 134679 h 807913"/>
                  <a:gd name="connsiteX1" fmla="*/ 134679 w 1154216"/>
                  <a:gd name="connsiteY1" fmla="*/ 0 h 807913"/>
                  <a:gd name="connsiteX2" fmla="*/ 1019537 w 1154216"/>
                  <a:gd name="connsiteY2" fmla="*/ 0 h 807913"/>
                  <a:gd name="connsiteX3" fmla="*/ 1154216 w 1154216"/>
                  <a:gd name="connsiteY3" fmla="*/ 134679 h 807913"/>
                  <a:gd name="connsiteX4" fmla="*/ 1154216 w 1154216"/>
                  <a:gd name="connsiteY4" fmla="*/ 673234 h 807913"/>
                  <a:gd name="connsiteX5" fmla="*/ 1019537 w 1154216"/>
                  <a:gd name="connsiteY5" fmla="*/ 807913 h 807913"/>
                  <a:gd name="connsiteX6" fmla="*/ 134679 w 1154216"/>
                  <a:gd name="connsiteY6" fmla="*/ 807913 h 807913"/>
                  <a:gd name="connsiteX7" fmla="*/ 0 w 1154216"/>
                  <a:gd name="connsiteY7" fmla="*/ 673234 h 807913"/>
                  <a:gd name="connsiteX8" fmla="*/ 0 w 1154216"/>
                  <a:gd name="connsiteY8" fmla="*/ 134679 h 80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4216" h="807913">
                    <a:moveTo>
                      <a:pt x="0" y="134679"/>
                    </a:moveTo>
                    <a:cubicBezTo>
                      <a:pt x="0" y="60298"/>
                      <a:pt x="60298" y="0"/>
                      <a:pt x="134679" y="0"/>
                    </a:cubicBezTo>
                    <a:lnTo>
                      <a:pt x="1019537" y="0"/>
                    </a:lnTo>
                    <a:cubicBezTo>
                      <a:pt x="1093918" y="0"/>
                      <a:pt x="1154216" y="60298"/>
                      <a:pt x="1154216" y="134679"/>
                    </a:cubicBezTo>
                    <a:lnTo>
                      <a:pt x="1154216" y="673234"/>
                    </a:lnTo>
                    <a:cubicBezTo>
                      <a:pt x="1154216" y="747615"/>
                      <a:pt x="1093918" y="807913"/>
                      <a:pt x="1019537" y="807913"/>
                    </a:cubicBezTo>
                    <a:lnTo>
                      <a:pt x="134679" y="807913"/>
                    </a:lnTo>
                    <a:cubicBezTo>
                      <a:pt x="60298" y="807913"/>
                      <a:pt x="0" y="747615"/>
                      <a:pt x="0" y="673234"/>
                    </a:cubicBezTo>
                    <a:lnTo>
                      <a:pt x="0" y="1346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2786" tIns="92786" rIns="92786" bIns="9278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4X Input datasets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70184" y="2506511"/>
                <a:ext cx="23043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Simulation of Input Datasets</a:t>
                </a: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160268" y="2389087"/>
                <a:ext cx="444794" cy="445716"/>
              </a:xfrm>
              <a:custGeom>
                <a:avLst/>
                <a:gdLst>
                  <a:gd name="connsiteX0" fmla="*/ 412514 w 581166"/>
                  <a:gd name="connsiteY0" fmla="*/ 92660 h 581166"/>
                  <a:gd name="connsiteX1" fmla="*/ 457720 w 581166"/>
                  <a:gd name="connsiteY1" fmla="*/ 54726 h 581166"/>
                  <a:gd name="connsiteX2" fmla="*/ 493834 w 581166"/>
                  <a:gd name="connsiteY2" fmla="*/ 85029 h 581166"/>
                  <a:gd name="connsiteX3" fmla="*/ 464326 w 581166"/>
                  <a:gd name="connsiteY3" fmla="*/ 136135 h 581166"/>
                  <a:gd name="connsiteX4" fmla="*/ 511210 w 581166"/>
                  <a:gd name="connsiteY4" fmla="*/ 217341 h 581166"/>
                  <a:gd name="connsiteX5" fmla="*/ 570223 w 581166"/>
                  <a:gd name="connsiteY5" fmla="*/ 217340 h 581166"/>
                  <a:gd name="connsiteX6" fmla="*/ 578409 w 581166"/>
                  <a:gd name="connsiteY6" fmla="*/ 263767 h 581166"/>
                  <a:gd name="connsiteX7" fmla="*/ 522955 w 581166"/>
                  <a:gd name="connsiteY7" fmla="*/ 283949 h 581166"/>
                  <a:gd name="connsiteX8" fmla="*/ 506672 w 581166"/>
                  <a:gd name="connsiteY8" fmla="*/ 376293 h 581166"/>
                  <a:gd name="connsiteX9" fmla="*/ 551879 w 581166"/>
                  <a:gd name="connsiteY9" fmla="*/ 414224 h 581166"/>
                  <a:gd name="connsiteX10" fmla="*/ 528308 w 581166"/>
                  <a:gd name="connsiteY10" fmla="*/ 455052 h 581166"/>
                  <a:gd name="connsiteX11" fmla="*/ 472854 w 581166"/>
                  <a:gd name="connsiteY11" fmla="*/ 434867 h 581166"/>
                  <a:gd name="connsiteX12" fmla="*/ 401023 w 581166"/>
                  <a:gd name="connsiteY12" fmla="*/ 495140 h 581166"/>
                  <a:gd name="connsiteX13" fmla="*/ 411273 w 581166"/>
                  <a:gd name="connsiteY13" fmla="*/ 553256 h 581166"/>
                  <a:gd name="connsiteX14" fmla="*/ 366972 w 581166"/>
                  <a:gd name="connsiteY14" fmla="*/ 569380 h 581166"/>
                  <a:gd name="connsiteX15" fmla="*/ 337467 w 581166"/>
                  <a:gd name="connsiteY15" fmla="*/ 518272 h 581166"/>
                  <a:gd name="connsiteX16" fmla="*/ 243699 w 581166"/>
                  <a:gd name="connsiteY16" fmla="*/ 518272 h 581166"/>
                  <a:gd name="connsiteX17" fmla="*/ 214194 w 581166"/>
                  <a:gd name="connsiteY17" fmla="*/ 569380 h 581166"/>
                  <a:gd name="connsiteX18" fmla="*/ 169893 w 581166"/>
                  <a:gd name="connsiteY18" fmla="*/ 553256 h 581166"/>
                  <a:gd name="connsiteX19" fmla="*/ 180142 w 581166"/>
                  <a:gd name="connsiteY19" fmla="*/ 495140 h 581166"/>
                  <a:gd name="connsiteX20" fmla="*/ 108311 w 581166"/>
                  <a:gd name="connsiteY20" fmla="*/ 434867 h 581166"/>
                  <a:gd name="connsiteX21" fmla="*/ 52858 w 581166"/>
                  <a:gd name="connsiteY21" fmla="*/ 455052 h 581166"/>
                  <a:gd name="connsiteX22" fmla="*/ 29287 w 581166"/>
                  <a:gd name="connsiteY22" fmla="*/ 414224 h 581166"/>
                  <a:gd name="connsiteX23" fmla="*/ 74494 w 581166"/>
                  <a:gd name="connsiteY23" fmla="*/ 376293 h 581166"/>
                  <a:gd name="connsiteX24" fmla="*/ 58211 w 581166"/>
                  <a:gd name="connsiteY24" fmla="*/ 283949 h 581166"/>
                  <a:gd name="connsiteX25" fmla="*/ 2757 w 581166"/>
                  <a:gd name="connsiteY25" fmla="*/ 263767 h 581166"/>
                  <a:gd name="connsiteX26" fmla="*/ 10943 w 581166"/>
                  <a:gd name="connsiteY26" fmla="*/ 217340 h 581166"/>
                  <a:gd name="connsiteX27" fmla="*/ 69956 w 581166"/>
                  <a:gd name="connsiteY27" fmla="*/ 217341 h 581166"/>
                  <a:gd name="connsiteX28" fmla="*/ 116840 w 581166"/>
                  <a:gd name="connsiteY28" fmla="*/ 136135 h 581166"/>
                  <a:gd name="connsiteX29" fmla="*/ 87332 w 581166"/>
                  <a:gd name="connsiteY29" fmla="*/ 85029 h 581166"/>
                  <a:gd name="connsiteX30" fmla="*/ 123446 w 581166"/>
                  <a:gd name="connsiteY30" fmla="*/ 54726 h 581166"/>
                  <a:gd name="connsiteX31" fmla="*/ 168652 w 581166"/>
                  <a:gd name="connsiteY31" fmla="*/ 92660 h 581166"/>
                  <a:gd name="connsiteX32" fmla="*/ 256765 w 581166"/>
                  <a:gd name="connsiteY32" fmla="*/ 60589 h 581166"/>
                  <a:gd name="connsiteX33" fmla="*/ 267011 w 581166"/>
                  <a:gd name="connsiteY33" fmla="*/ 2473 h 581166"/>
                  <a:gd name="connsiteX34" fmla="*/ 314155 w 581166"/>
                  <a:gd name="connsiteY34" fmla="*/ 2473 h 581166"/>
                  <a:gd name="connsiteX35" fmla="*/ 324401 w 581166"/>
                  <a:gd name="connsiteY35" fmla="*/ 60590 h 581166"/>
                  <a:gd name="connsiteX36" fmla="*/ 412514 w 581166"/>
                  <a:gd name="connsiteY36" fmla="*/ 92661 h 581166"/>
                  <a:gd name="connsiteX37" fmla="*/ 412514 w 581166"/>
                  <a:gd name="connsiteY37" fmla="*/ 92660 h 58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1166" h="581166">
                    <a:moveTo>
                      <a:pt x="412514" y="92660"/>
                    </a:moveTo>
                    <a:lnTo>
                      <a:pt x="457720" y="54726"/>
                    </a:lnTo>
                    <a:lnTo>
                      <a:pt x="493834" y="85029"/>
                    </a:lnTo>
                    <a:lnTo>
                      <a:pt x="464326" y="136135"/>
                    </a:lnTo>
                    <a:cubicBezTo>
                      <a:pt x="485308" y="159738"/>
                      <a:pt x="501260" y="187368"/>
                      <a:pt x="511210" y="217341"/>
                    </a:cubicBezTo>
                    <a:lnTo>
                      <a:pt x="570223" y="217340"/>
                    </a:lnTo>
                    <a:lnTo>
                      <a:pt x="578409" y="263767"/>
                    </a:lnTo>
                    <a:lnTo>
                      <a:pt x="522955" y="283949"/>
                    </a:lnTo>
                    <a:cubicBezTo>
                      <a:pt x="523856" y="315517"/>
                      <a:pt x="518316" y="346937"/>
                      <a:pt x="506672" y="376293"/>
                    </a:cubicBezTo>
                    <a:lnTo>
                      <a:pt x="551879" y="414224"/>
                    </a:lnTo>
                    <a:lnTo>
                      <a:pt x="528308" y="455052"/>
                    </a:lnTo>
                    <a:lnTo>
                      <a:pt x="472854" y="434867"/>
                    </a:lnTo>
                    <a:cubicBezTo>
                      <a:pt x="453253" y="459629"/>
                      <a:pt x="428812" y="480137"/>
                      <a:pt x="401023" y="495140"/>
                    </a:cubicBezTo>
                    <a:lnTo>
                      <a:pt x="411273" y="553256"/>
                    </a:lnTo>
                    <a:lnTo>
                      <a:pt x="366972" y="569380"/>
                    </a:lnTo>
                    <a:lnTo>
                      <a:pt x="337467" y="518272"/>
                    </a:lnTo>
                    <a:cubicBezTo>
                      <a:pt x="306535" y="524641"/>
                      <a:pt x="274630" y="524641"/>
                      <a:pt x="243699" y="518272"/>
                    </a:cubicBezTo>
                    <a:lnTo>
                      <a:pt x="214194" y="569380"/>
                    </a:lnTo>
                    <a:lnTo>
                      <a:pt x="169893" y="553256"/>
                    </a:lnTo>
                    <a:lnTo>
                      <a:pt x="180142" y="495140"/>
                    </a:lnTo>
                    <a:cubicBezTo>
                      <a:pt x="152353" y="480137"/>
                      <a:pt x="127912" y="459629"/>
                      <a:pt x="108311" y="434867"/>
                    </a:cubicBezTo>
                    <a:lnTo>
                      <a:pt x="52858" y="455052"/>
                    </a:lnTo>
                    <a:lnTo>
                      <a:pt x="29287" y="414224"/>
                    </a:lnTo>
                    <a:lnTo>
                      <a:pt x="74494" y="376293"/>
                    </a:lnTo>
                    <a:cubicBezTo>
                      <a:pt x="62850" y="346937"/>
                      <a:pt x="57310" y="315517"/>
                      <a:pt x="58211" y="283949"/>
                    </a:cubicBezTo>
                    <a:lnTo>
                      <a:pt x="2757" y="263767"/>
                    </a:lnTo>
                    <a:lnTo>
                      <a:pt x="10943" y="217340"/>
                    </a:lnTo>
                    <a:lnTo>
                      <a:pt x="69956" y="217341"/>
                    </a:lnTo>
                    <a:cubicBezTo>
                      <a:pt x="79906" y="187369"/>
                      <a:pt x="95858" y="159738"/>
                      <a:pt x="116840" y="136135"/>
                    </a:cubicBezTo>
                    <a:lnTo>
                      <a:pt x="87332" y="85029"/>
                    </a:lnTo>
                    <a:lnTo>
                      <a:pt x="123446" y="54726"/>
                    </a:lnTo>
                    <a:lnTo>
                      <a:pt x="168652" y="92660"/>
                    </a:lnTo>
                    <a:cubicBezTo>
                      <a:pt x="195540" y="76096"/>
                      <a:pt x="225521" y="65184"/>
                      <a:pt x="256765" y="60589"/>
                    </a:cubicBezTo>
                    <a:lnTo>
                      <a:pt x="267011" y="2473"/>
                    </a:lnTo>
                    <a:lnTo>
                      <a:pt x="314155" y="2473"/>
                    </a:lnTo>
                    <a:lnTo>
                      <a:pt x="324401" y="60590"/>
                    </a:lnTo>
                    <a:cubicBezTo>
                      <a:pt x="355646" y="65184"/>
                      <a:pt x="385626" y="76096"/>
                      <a:pt x="412514" y="92661"/>
                    </a:cubicBezTo>
                    <a:lnTo>
                      <a:pt x="412514" y="9266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2080" tIns="151375" rIns="132080" bIns="161539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 </a:t>
                </a:r>
              </a:p>
            </p:txBody>
          </p:sp>
          <p:sp>
            <p:nvSpPr>
              <p:cNvPr id="127" name="Circular Arrow 126"/>
              <p:cNvSpPr/>
              <p:nvPr/>
            </p:nvSpPr>
            <p:spPr>
              <a:xfrm>
                <a:off x="136018" y="2333340"/>
                <a:ext cx="569336" cy="570515"/>
              </a:xfrm>
              <a:prstGeom prst="circularArrow">
                <a:avLst>
                  <a:gd name="adj1" fmla="val 4688"/>
                  <a:gd name="adj2" fmla="val 299029"/>
                  <a:gd name="adj3" fmla="val 2306579"/>
                  <a:gd name="adj4" fmla="val 16426068"/>
                  <a:gd name="adj5" fmla="val 5469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Bent-Up Arrow 6"/>
              <p:cNvSpPr/>
              <p:nvPr/>
            </p:nvSpPr>
            <p:spPr>
              <a:xfrm rot="5400000">
                <a:off x="382853" y="3886686"/>
                <a:ext cx="2279928" cy="2194582"/>
              </a:xfrm>
              <a:prstGeom prst="bentUpArrow">
                <a:avLst>
                  <a:gd name="adj1" fmla="val 14466"/>
                  <a:gd name="adj2" fmla="val 21169"/>
                  <a:gd name="adj3" fmla="val 222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2427750" y="5963477"/>
              <a:ext cx="1410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Analytical Dataset</a:t>
              </a:r>
            </a:p>
          </p:txBody>
        </p:sp>
      </p:grpSp>
      <p:sp>
        <p:nvSpPr>
          <p:cNvPr id="57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/>
              <a:t>3-layered Architecture - Data, Application (Modeling) and Visualization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2" grpId="0" animBg="1"/>
      <p:bldP spid="2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Execution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78124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65392179"/>
              </p:ext>
            </p:extLst>
          </p:nvPr>
        </p:nvGraphicFramePr>
        <p:xfrm>
          <a:off x="1410586" y="1846263"/>
          <a:ext cx="9555126" cy="429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Can 6"/>
          <p:cNvSpPr/>
          <p:nvPr/>
        </p:nvSpPr>
        <p:spPr>
          <a:xfrm>
            <a:off x="1096963" y="1846263"/>
            <a:ext cx="1617307" cy="1886992"/>
          </a:xfrm>
          <a:prstGeom prst="can">
            <a:avLst>
              <a:gd name="adj" fmla="val 2801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SQL Server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/>
        </p:nvSpPr>
        <p:spPr>
          <a:xfrm>
            <a:off x="258696" y="1888573"/>
            <a:ext cx="11425304" cy="36724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5052" y="1815354"/>
            <a:ext cx="1678813" cy="578882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Simulation of Input Datasets</a:t>
            </a:r>
          </a:p>
        </p:txBody>
      </p:sp>
      <p:sp>
        <p:nvSpPr>
          <p:cNvPr id="77" name="Up-Down Arrow 76"/>
          <p:cNvSpPr/>
          <p:nvPr/>
        </p:nvSpPr>
        <p:spPr>
          <a:xfrm rot="5400000">
            <a:off x="5828569" y="257070"/>
            <a:ext cx="426107" cy="11721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Analytical Dataset Creation.ps1</a:t>
            </a:r>
          </a:p>
        </p:txBody>
      </p:sp>
      <p:sp>
        <p:nvSpPr>
          <p:cNvPr id="109" name="Isosceles Triangle 108"/>
          <p:cNvSpPr/>
          <p:nvPr/>
        </p:nvSpPr>
        <p:spPr>
          <a:xfrm rot="5400000">
            <a:off x="2545704" y="3935232"/>
            <a:ext cx="3043759" cy="304544"/>
          </a:xfrm>
          <a:prstGeom prst="triangle">
            <a:avLst>
              <a:gd name="adj" fmla="val 50413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93927" y="1809319"/>
            <a:ext cx="19288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Preprocessing &amp; Feature Engineering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176591" y="1817418"/>
            <a:ext cx="174726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Creation of </a:t>
            </a:r>
            <a:r>
              <a:rPr lang="en-US" sz="1400" b="1"/>
              <a:t>Analytical Dataset</a:t>
            </a:r>
            <a:endParaRPr lang="en-US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65939" y="2735794"/>
            <a:ext cx="3576257" cy="2838369"/>
            <a:chOff x="165939" y="2735794"/>
            <a:chExt cx="3576257" cy="2838369"/>
          </a:xfrm>
        </p:grpSpPr>
        <p:cxnSp>
          <p:nvCxnSpPr>
            <p:cNvPr id="196" name="Straight Arrow Connector 195"/>
            <p:cNvCxnSpPr/>
            <p:nvPr/>
          </p:nvCxnSpPr>
          <p:spPr>
            <a:xfrm>
              <a:off x="2161717" y="5558665"/>
              <a:ext cx="15804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258696" y="5574163"/>
              <a:ext cx="15804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68591" y="2737480"/>
              <a:ext cx="1710725" cy="1259378"/>
              <a:chOff x="633536" y="2278746"/>
              <a:chExt cx="1710725" cy="159841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51590" y="2278746"/>
                <a:ext cx="1474616" cy="1312029"/>
                <a:chOff x="652277" y="2278746"/>
                <a:chExt cx="1474616" cy="1312029"/>
              </a:xfrm>
            </p:grpSpPr>
            <p:sp>
              <p:nvSpPr>
                <p:cNvPr id="100" name="Freeform 99"/>
                <p:cNvSpPr/>
                <p:nvPr/>
              </p:nvSpPr>
              <p:spPr>
                <a:xfrm>
                  <a:off x="652277" y="2278746"/>
                  <a:ext cx="1348918" cy="750346"/>
                </a:xfrm>
                <a:custGeom>
                  <a:avLst/>
                  <a:gdLst>
                    <a:gd name="connsiteX0" fmla="*/ 0 w 1348918"/>
                    <a:gd name="connsiteY0" fmla="*/ 76290 h 762897"/>
                    <a:gd name="connsiteX1" fmla="*/ 76290 w 1348918"/>
                    <a:gd name="connsiteY1" fmla="*/ 0 h 762897"/>
                    <a:gd name="connsiteX2" fmla="*/ 1272628 w 1348918"/>
                    <a:gd name="connsiteY2" fmla="*/ 0 h 762897"/>
                    <a:gd name="connsiteX3" fmla="*/ 1348918 w 1348918"/>
                    <a:gd name="connsiteY3" fmla="*/ 76290 h 762897"/>
                    <a:gd name="connsiteX4" fmla="*/ 1348918 w 1348918"/>
                    <a:gd name="connsiteY4" fmla="*/ 686607 h 762897"/>
                    <a:gd name="connsiteX5" fmla="*/ 1272628 w 1348918"/>
                    <a:gd name="connsiteY5" fmla="*/ 762897 h 762897"/>
                    <a:gd name="connsiteX6" fmla="*/ 76290 w 1348918"/>
                    <a:gd name="connsiteY6" fmla="*/ 762897 h 762897"/>
                    <a:gd name="connsiteX7" fmla="*/ 0 w 1348918"/>
                    <a:gd name="connsiteY7" fmla="*/ 686607 h 762897"/>
                    <a:gd name="connsiteX8" fmla="*/ 0 w 1348918"/>
                    <a:gd name="connsiteY8" fmla="*/ 76290 h 762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918" h="762897">
                      <a:moveTo>
                        <a:pt x="0" y="76290"/>
                      </a:moveTo>
                      <a:cubicBezTo>
                        <a:pt x="0" y="34156"/>
                        <a:pt x="34156" y="0"/>
                        <a:pt x="76290" y="0"/>
                      </a:cubicBezTo>
                      <a:lnTo>
                        <a:pt x="1272628" y="0"/>
                      </a:lnTo>
                      <a:cubicBezTo>
                        <a:pt x="1314762" y="0"/>
                        <a:pt x="1348918" y="34156"/>
                        <a:pt x="1348918" y="76290"/>
                      </a:cubicBezTo>
                      <a:lnTo>
                        <a:pt x="1348918" y="686607"/>
                      </a:lnTo>
                      <a:cubicBezTo>
                        <a:pt x="1348918" y="728741"/>
                        <a:pt x="1314762" y="762897"/>
                        <a:pt x="1272628" y="762897"/>
                      </a:cubicBezTo>
                      <a:lnTo>
                        <a:pt x="76290" y="762897"/>
                      </a:lnTo>
                      <a:cubicBezTo>
                        <a:pt x="34156" y="762897"/>
                        <a:pt x="0" y="728741"/>
                        <a:pt x="0" y="686607"/>
                      </a:cubicBezTo>
                      <a:lnTo>
                        <a:pt x="0" y="7629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2456" tIns="92456" rIns="92456" bIns="303829" numCol="1" spcCol="1270" anchor="t" anchorCtr="0">
                  <a:noAutofit/>
                </a:bodyPr>
                <a:lstStyle/>
                <a:p>
                  <a:pPr marL="0" lvl="0" indent="0" algn="l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Campaign Detail</a:t>
                  </a: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773581" y="2840965"/>
                  <a:ext cx="1353312" cy="749810"/>
                </a:xfrm>
                <a:custGeom>
                  <a:avLst/>
                  <a:gdLst>
                    <a:gd name="connsiteX0" fmla="*/ 0 w 1348918"/>
                    <a:gd name="connsiteY0" fmla="*/ 134892 h 1738912"/>
                    <a:gd name="connsiteX1" fmla="*/ 134892 w 1348918"/>
                    <a:gd name="connsiteY1" fmla="*/ 0 h 1738912"/>
                    <a:gd name="connsiteX2" fmla="*/ 1214026 w 1348918"/>
                    <a:gd name="connsiteY2" fmla="*/ 0 h 1738912"/>
                    <a:gd name="connsiteX3" fmla="*/ 1348918 w 1348918"/>
                    <a:gd name="connsiteY3" fmla="*/ 134892 h 1738912"/>
                    <a:gd name="connsiteX4" fmla="*/ 1348918 w 1348918"/>
                    <a:gd name="connsiteY4" fmla="*/ 1604020 h 1738912"/>
                    <a:gd name="connsiteX5" fmla="*/ 1214026 w 1348918"/>
                    <a:gd name="connsiteY5" fmla="*/ 1738912 h 1738912"/>
                    <a:gd name="connsiteX6" fmla="*/ 134892 w 1348918"/>
                    <a:gd name="connsiteY6" fmla="*/ 1738912 h 1738912"/>
                    <a:gd name="connsiteX7" fmla="*/ 0 w 1348918"/>
                    <a:gd name="connsiteY7" fmla="*/ 1604020 h 1738912"/>
                    <a:gd name="connsiteX8" fmla="*/ 0 w 1348918"/>
                    <a:gd name="connsiteY8" fmla="*/ 134892 h 173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918" h="1738912">
                      <a:moveTo>
                        <a:pt x="0" y="134892"/>
                      </a:moveTo>
                      <a:cubicBezTo>
                        <a:pt x="0" y="60393"/>
                        <a:pt x="60393" y="0"/>
                        <a:pt x="134892" y="0"/>
                      </a:cubicBezTo>
                      <a:lnTo>
                        <a:pt x="1214026" y="0"/>
                      </a:lnTo>
                      <a:cubicBezTo>
                        <a:pt x="1288525" y="0"/>
                        <a:pt x="1348918" y="60393"/>
                        <a:pt x="1348918" y="134892"/>
                      </a:cubicBezTo>
                      <a:lnTo>
                        <a:pt x="1348918" y="1604020"/>
                      </a:lnTo>
                      <a:cubicBezTo>
                        <a:pt x="1348918" y="1678519"/>
                        <a:pt x="1288525" y="1738912"/>
                        <a:pt x="1214026" y="1738912"/>
                      </a:cubicBezTo>
                      <a:lnTo>
                        <a:pt x="134892" y="1738912"/>
                      </a:lnTo>
                      <a:cubicBezTo>
                        <a:pt x="60393" y="1738912"/>
                        <a:pt x="0" y="1678519"/>
                        <a:pt x="0" y="1604020"/>
                      </a:cubicBezTo>
                      <a:lnTo>
                        <a:pt x="0" y="134892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marL="0" lvl="1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200" dirty="0"/>
                    <a:t>Campaign Metadata</a:t>
                  </a:r>
                  <a:endParaRPr lang="en-US" sz="1200" kern="1200" dirty="0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633536" y="3630943"/>
                <a:ext cx="171072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000000"/>
                    </a:solidFill>
                    <a:latin typeface="+mj-lt"/>
                  </a:rPr>
                  <a:t>step1(a)_</a:t>
                </a:r>
                <a:r>
                  <a:rPr lang="en-US" sz="1000" b="1" dirty="0" err="1">
                    <a:solidFill>
                      <a:srgbClr val="000000"/>
                    </a:solidFill>
                    <a:latin typeface="+mj-lt"/>
                  </a:rPr>
                  <a:t>campaign_detail.sql</a:t>
                </a:r>
                <a:endParaRPr lang="en-US" sz="1000" b="1" dirty="0">
                  <a:latin typeface="+mj-lt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083803" y="2735794"/>
              <a:ext cx="1474616" cy="1248115"/>
              <a:chOff x="2364970" y="2293042"/>
              <a:chExt cx="1474616" cy="158412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364970" y="2293042"/>
                <a:ext cx="1474616" cy="1297733"/>
                <a:chOff x="2364970" y="2293042"/>
                <a:chExt cx="1474616" cy="1297733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2364970" y="2293042"/>
                  <a:ext cx="1348918" cy="750346"/>
                </a:xfrm>
                <a:custGeom>
                  <a:avLst/>
                  <a:gdLst>
                    <a:gd name="connsiteX0" fmla="*/ 0 w 1348918"/>
                    <a:gd name="connsiteY0" fmla="*/ 76290 h 762897"/>
                    <a:gd name="connsiteX1" fmla="*/ 76290 w 1348918"/>
                    <a:gd name="connsiteY1" fmla="*/ 0 h 762897"/>
                    <a:gd name="connsiteX2" fmla="*/ 1272628 w 1348918"/>
                    <a:gd name="connsiteY2" fmla="*/ 0 h 762897"/>
                    <a:gd name="connsiteX3" fmla="*/ 1348918 w 1348918"/>
                    <a:gd name="connsiteY3" fmla="*/ 76290 h 762897"/>
                    <a:gd name="connsiteX4" fmla="*/ 1348918 w 1348918"/>
                    <a:gd name="connsiteY4" fmla="*/ 686607 h 762897"/>
                    <a:gd name="connsiteX5" fmla="*/ 1272628 w 1348918"/>
                    <a:gd name="connsiteY5" fmla="*/ 762897 h 762897"/>
                    <a:gd name="connsiteX6" fmla="*/ 76290 w 1348918"/>
                    <a:gd name="connsiteY6" fmla="*/ 762897 h 762897"/>
                    <a:gd name="connsiteX7" fmla="*/ 0 w 1348918"/>
                    <a:gd name="connsiteY7" fmla="*/ 686607 h 762897"/>
                    <a:gd name="connsiteX8" fmla="*/ 0 w 1348918"/>
                    <a:gd name="connsiteY8" fmla="*/ 76290 h 762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918" h="762897">
                      <a:moveTo>
                        <a:pt x="0" y="76290"/>
                      </a:moveTo>
                      <a:cubicBezTo>
                        <a:pt x="0" y="34156"/>
                        <a:pt x="34156" y="0"/>
                        <a:pt x="76290" y="0"/>
                      </a:cubicBezTo>
                      <a:lnTo>
                        <a:pt x="1272628" y="0"/>
                      </a:lnTo>
                      <a:cubicBezTo>
                        <a:pt x="1314762" y="0"/>
                        <a:pt x="1348918" y="34156"/>
                        <a:pt x="1348918" y="76290"/>
                      </a:cubicBezTo>
                      <a:lnTo>
                        <a:pt x="1348918" y="686607"/>
                      </a:lnTo>
                      <a:cubicBezTo>
                        <a:pt x="1348918" y="728741"/>
                        <a:pt x="1314762" y="762897"/>
                        <a:pt x="1272628" y="762897"/>
                      </a:cubicBezTo>
                      <a:lnTo>
                        <a:pt x="76290" y="762897"/>
                      </a:lnTo>
                      <a:cubicBezTo>
                        <a:pt x="34156" y="762897"/>
                        <a:pt x="0" y="728741"/>
                        <a:pt x="0" y="686607"/>
                      </a:cubicBezTo>
                      <a:lnTo>
                        <a:pt x="0" y="7629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2456" tIns="92456" rIns="92456" bIns="303829" numCol="1" spcCol="1270" anchor="t" anchorCtr="0">
                  <a:noAutofit/>
                </a:bodyPr>
                <a:lstStyle/>
                <a:p>
                  <a:pPr marL="0" lvl="0" indent="0" algn="l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Product</a:t>
                  </a: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486274" y="2840965"/>
                  <a:ext cx="1353312" cy="749810"/>
                </a:xfrm>
                <a:custGeom>
                  <a:avLst/>
                  <a:gdLst>
                    <a:gd name="connsiteX0" fmla="*/ 0 w 1348918"/>
                    <a:gd name="connsiteY0" fmla="*/ 134892 h 1738912"/>
                    <a:gd name="connsiteX1" fmla="*/ 134892 w 1348918"/>
                    <a:gd name="connsiteY1" fmla="*/ 0 h 1738912"/>
                    <a:gd name="connsiteX2" fmla="*/ 1214026 w 1348918"/>
                    <a:gd name="connsiteY2" fmla="*/ 0 h 1738912"/>
                    <a:gd name="connsiteX3" fmla="*/ 1348918 w 1348918"/>
                    <a:gd name="connsiteY3" fmla="*/ 134892 h 1738912"/>
                    <a:gd name="connsiteX4" fmla="*/ 1348918 w 1348918"/>
                    <a:gd name="connsiteY4" fmla="*/ 1604020 h 1738912"/>
                    <a:gd name="connsiteX5" fmla="*/ 1214026 w 1348918"/>
                    <a:gd name="connsiteY5" fmla="*/ 1738912 h 1738912"/>
                    <a:gd name="connsiteX6" fmla="*/ 134892 w 1348918"/>
                    <a:gd name="connsiteY6" fmla="*/ 1738912 h 1738912"/>
                    <a:gd name="connsiteX7" fmla="*/ 0 w 1348918"/>
                    <a:gd name="connsiteY7" fmla="*/ 1604020 h 1738912"/>
                    <a:gd name="connsiteX8" fmla="*/ 0 w 1348918"/>
                    <a:gd name="connsiteY8" fmla="*/ 134892 h 173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918" h="1738912">
                      <a:moveTo>
                        <a:pt x="0" y="134892"/>
                      </a:moveTo>
                      <a:cubicBezTo>
                        <a:pt x="0" y="60393"/>
                        <a:pt x="60393" y="0"/>
                        <a:pt x="134892" y="0"/>
                      </a:cubicBezTo>
                      <a:lnTo>
                        <a:pt x="1214026" y="0"/>
                      </a:lnTo>
                      <a:cubicBezTo>
                        <a:pt x="1288525" y="0"/>
                        <a:pt x="1348918" y="60393"/>
                        <a:pt x="1348918" y="134892"/>
                      </a:cubicBezTo>
                      <a:lnTo>
                        <a:pt x="1348918" y="1604020"/>
                      </a:lnTo>
                      <a:cubicBezTo>
                        <a:pt x="1348918" y="1678519"/>
                        <a:pt x="1288525" y="1738912"/>
                        <a:pt x="1214026" y="1738912"/>
                      </a:cubicBezTo>
                      <a:lnTo>
                        <a:pt x="134892" y="1738912"/>
                      </a:lnTo>
                      <a:cubicBezTo>
                        <a:pt x="60393" y="1738912"/>
                        <a:pt x="0" y="1678519"/>
                        <a:pt x="0" y="1604020"/>
                      </a:cubicBezTo>
                      <a:lnTo>
                        <a:pt x="0" y="134892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marL="0" lvl="1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200" dirty="0"/>
                    <a:t>Product Metadata</a:t>
                  </a:r>
                  <a:endParaRPr lang="en-US" sz="1200" kern="1200" dirty="0"/>
                </a:p>
              </p:txBody>
            </p:sp>
          </p:grpSp>
          <p:sp>
            <p:nvSpPr>
              <p:cNvPr id="110" name="Rectangle 109"/>
              <p:cNvSpPr/>
              <p:nvPr/>
            </p:nvSpPr>
            <p:spPr>
              <a:xfrm>
                <a:off x="2481756" y="3630943"/>
                <a:ext cx="12410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000000"/>
                    </a:solidFill>
                    <a:latin typeface="+mj-lt"/>
                  </a:rPr>
                  <a:t>step1(b)_</a:t>
                </a:r>
                <a:r>
                  <a:rPr lang="en-US" sz="1000" b="1" dirty="0" err="1">
                    <a:solidFill>
                      <a:srgbClr val="000000"/>
                    </a:solidFill>
                    <a:latin typeface="+mj-lt"/>
                  </a:rPr>
                  <a:t>product.sql</a:t>
                </a:r>
                <a:endParaRPr lang="en-US" sz="1000" b="1" dirty="0"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65939" y="4205309"/>
              <a:ext cx="1840568" cy="1301268"/>
              <a:chOff x="537896" y="4211036"/>
              <a:chExt cx="1840568" cy="166950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20872" y="4211036"/>
                <a:ext cx="1474616" cy="1312030"/>
                <a:chOff x="652277" y="4211036"/>
                <a:chExt cx="1474616" cy="1312030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652277" y="4211036"/>
                  <a:ext cx="1348918" cy="750346"/>
                </a:xfrm>
                <a:custGeom>
                  <a:avLst/>
                  <a:gdLst>
                    <a:gd name="connsiteX0" fmla="*/ 0 w 1348918"/>
                    <a:gd name="connsiteY0" fmla="*/ 76290 h 762897"/>
                    <a:gd name="connsiteX1" fmla="*/ 76290 w 1348918"/>
                    <a:gd name="connsiteY1" fmla="*/ 0 h 762897"/>
                    <a:gd name="connsiteX2" fmla="*/ 1272628 w 1348918"/>
                    <a:gd name="connsiteY2" fmla="*/ 0 h 762897"/>
                    <a:gd name="connsiteX3" fmla="*/ 1348918 w 1348918"/>
                    <a:gd name="connsiteY3" fmla="*/ 76290 h 762897"/>
                    <a:gd name="connsiteX4" fmla="*/ 1348918 w 1348918"/>
                    <a:gd name="connsiteY4" fmla="*/ 686607 h 762897"/>
                    <a:gd name="connsiteX5" fmla="*/ 1272628 w 1348918"/>
                    <a:gd name="connsiteY5" fmla="*/ 762897 h 762897"/>
                    <a:gd name="connsiteX6" fmla="*/ 76290 w 1348918"/>
                    <a:gd name="connsiteY6" fmla="*/ 762897 h 762897"/>
                    <a:gd name="connsiteX7" fmla="*/ 0 w 1348918"/>
                    <a:gd name="connsiteY7" fmla="*/ 686607 h 762897"/>
                    <a:gd name="connsiteX8" fmla="*/ 0 w 1348918"/>
                    <a:gd name="connsiteY8" fmla="*/ 76290 h 762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918" h="762897">
                      <a:moveTo>
                        <a:pt x="0" y="76290"/>
                      </a:moveTo>
                      <a:cubicBezTo>
                        <a:pt x="0" y="34156"/>
                        <a:pt x="34156" y="0"/>
                        <a:pt x="76290" y="0"/>
                      </a:cubicBezTo>
                      <a:lnTo>
                        <a:pt x="1272628" y="0"/>
                      </a:lnTo>
                      <a:cubicBezTo>
                        <a:pt x="1314762" y="0"/>
                        <a:pt x="1348918" y="34156"/>
                        <a:pt x="1348918" y="76290"/>
                      </a:cubicBezTo>
                      <a:lnTo>
                        <a:pt x="1348918" y="686607"/>
                      </a:lnTo>
                      <a:cubicBezTo>
                        <a:pt x="1348918" y="728741"/>
                        <a:pt x="1314762" y="762897"/>
                        <a:pt x="1272628" y="762897"/>
                      </a:cubicBezTo>
                      <a:lnTo>
                        <a:pt x="76290" y="762897"/>
                      </a:lnTo>
                      <a:cubicBezTo>
                        <a:pt x="34156" y="762897"/>
                        <a:pt x="0" y="728741"/>
                        <a:pt x="0" y="686607"/>
                      </a:cubicBezTo>
                      <a:lnTo>
                        <a:pt x="0" y="7629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2456" tIns="92456" rIns="92456" bIns="303829" numCol="1" spcCol="1270" anchor="t" anchorCtr="0">
                  <a:noAutofit/>
                </a:bodyPr>
                <a:lstStyle/>
                <a:p>
                  <a:pPr marL="0" lvl="0" indent="0" algn="l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Demography</a:t>
                  </a:r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773581" y="4773256"/>
                  <a:ext cx="1353312" cy="749810"/>
                </a:xfrm>
                <a:custGeom>
                  <a:avLst/>
                  <a:gdLst>
                    <a:gd name="connsiteX0" fmla="*/ 0 w 1348918"/>
                    <a:gd name="connsiteY0" fmla="*/ 134892 h 1738912"/>
                    <a:gd name="connsiteX1" fmla="*/ 134892 w 1348918"/>
                    <a:gd name="connsiteY1" fmla="*/ 0 h 1738912"/>
                    <a:gd name="connsiteX2" fmla="*/ 1214026 w 1348918"/>
                    <a:gd name="connsiteY2" fmla="*/ 0 h 1738912"/>
                    <a:gd name="connsiteX3" fmla="*/ 1348918 w 1348918"/>
                    <a:gd name="connsiteY3" fmla="*/ 134892 h 1738912"/>
                    <a:gd name="connsiteX4" fmla="*/ 1348918 w 1348918"/>
                    <a:gd name="connsiteY4" fmla="*/ 1604020 h 1738912"/>
                    <a:gd name="connsiteX5" fmla="*/ 1214026 w 1348918"/>
                    <a:gd name="connsiteY5" fmla="*/ 1738912 h 1738912"/>
                    <a:gd name="connsiteX6" fmla="*/ 134892 w 1348918"/>
                    <a:gd name="connsiteY6" fmla="*/ 1738912 h 1738912"/>
                    <a:gd name="connsiteX7" fmla="*/ 0 w 1348918"/>
                    <a:gd name="connsiteY7" fmla="*/ 1604020 h 1738912"/>
                    <a:gd name="connsiteX8" fmla="*/ 0 w 1348918"/>
                    <a:gd name="connsiteY8" fmla="*/ 134892 h 173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918" h="1738912">
                      <a:moveTo>
                        <a:pt x="0" y="134892"/>
                      </a:moveTo>
                      <a:cubicBezTo>
                        <a:pt x="0" y="60393"/>
                        <a:pt x="60393" y="0"/>
                        <a:pt x="134892" y="0"/>
                      </a:cubicBezTo>
                      <a:lnTo>
                        <a:pt x="1214026" y="0"/>
                      </a:lnTo>
                      <a:cubicBezTo>
                        <a:pt x="1288525" y="0"/>
                        <a:pt x="1348918" y="60393"/>
                        <a:pt x="1348918" y="134892"/>
                      </a:cubicBezTo>
                      <a:lnTo>
                        <a:pt x="1348918" y="1604020"/>
                      </a:lnTo>
                      <a:cubicBezTo>
                        <a:pt x="1348918" y="1678519"/>
                        <a:pt x="1288525" y="1738912"/>
                        <a:pt x="1214026" y="1738912"/>
                      </a:cubicBezTo>
                      <a:lnTo>
                        <a:pt x="134892" y="1738912"/>
                      </a:lnTo>
                      <a:cubicBezTo>
                        <a:pt x="60393" y="1738912"/>
                        <a:pt x="0" y="1678519"/>
                        <a:pt x="0" y="1604020"/>
                      </a:cubicBezTo>
                      <a:lnTo>
                        <a:pt x="0" y="134892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marL="0" lvl="1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200" dirty="0"/>
                    <a:t>D</a:t>
                  </a:r>
                  <a:r>
                    <a:rPr lang="en-US" sz="1200" kern="1200" dirty="0"/>
                    <a:t>emographic data of each lead</a:t>
                  </a:r>
                </a:p>
              </p:txBody>
            </p:sp>
          </p:grpSp>
          <p:sp>
            <p:nvSpPr>
              <p:cNvPr id="115" name="Rectangle 114"/>
              <p:cNvSpPr/>
              <p:nvPr/>
            </p:nvSpPr>
            <p:spPr>
              <a:xfrm>
                <a:off x="537896" y="5634318"/>
                <a:ext cx="1840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000000"/>
                    </a:solidFill>
                    <a:latin typeface="+mj-lt"/>
                  </a:rPr>
                  <a:t>step1(c)_</a:t>
                </a:r>
                <a:r>
                  <a:rPr lang="en-US" sz="1000" b="1" dirty="0" err="1">
                    <a:solidFill>
                      <a:srgbClr val="000000"/>
                    </a:solidFill>
                    <a:latin typeface="+mj-lt"/>
                  </a:rPr>
                  <a:t>target_demography.sql</a:t>
                </a:r>
                <a:endParaRPr lang="en-US" sz="1000" b="1" dirty="0">
                  <a:latin typeface="+mj-l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900025" y="4205309"/>
              <a:ext cx="1842171" cy="1301268"/>
              <a:chOff x="2271982" y="4211036"/>
              <a:chExt cx="1842171" cy="166950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455760" y="4211036"/>
                <a:ext cx="1474614" cy="1296532"/>
                <a:chOff x="2364895" y="4226534"/>
                <a:chExt cx="1474614" cy="1296532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2364895" y="4226534"/>
                  <a:ext cx="1348918" cy="750345"/>
                </a:xfrm>
                <a:custGeom>
                  <a:avLst/>
                  <a:gdLst>
                    <a:gd name="connsiteX0" fmla="*/ 0 w 1348918"/>
                    <a:gd name="connsiteY0" fmla="*/ 76290 h 762897"/>
                    <a:gd name="connsiteX1" fmla="*/ 76290 w 1348918"/>
                    <a:gd name="connsiteY1" fmla="*/ 0 h 762897"/>
                    <a:gd name="connsiteX2" fmla="*/ 1272628 w 1348918"/>
                    <a:gd name="connsiteY2" fmla="*/ 0 h 762897"/>
                    <a:gd name="connsiteX3" fmla="*/ 1348918 w 1348918"/>
                    <a:gd name="connsiteY3" fmla="*/ 76290 h 762897"/>
                    <a:gd name="connsiteX4" fmla="*/ 1348918 w 1348918"/>
                    <a:gd name="connsiteY4" fmla="*/ 686607 h 762897"/>
                    <a:gd name="connsiteX5" fmla="*/ 1272628 w 1348918"/>
                    <a:gd name="connsiteY5" fmla="*/ 762897 h 762897"/>
                    <a:gd name="connsiteX6" fmla="*/ 76290 w 1348918"/>
                    <a:gd name="connsiteY6" fmla="*/ 762897 h 762897"/>
                    <a:gd name="connsiteX7" fmla="*/ 0 w 1348918"/>
                    <a:gd name="connsiteY7" fmla="*/ 686607 h 762897"/>
                    <a:gd name="connsiteX8" fmla="*/ 0 w 1348918"/>
                    <a:gd name="connsiteY8" fmla="*/ 76290 h 762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918" h="762897">
                      <a:moveTo>
                        <a:pt x="0" y="76290"/>
                      </a:moveTo>
                      <a:cubicBezTo>
                        <a:pt x="0" y="34156"/>
                        <a:pt x="34156" y="0"/>
                        <a:pt x="76290" y="0"/>
                      </a:cubicBezTo>
                      <a:lnTo>
                        <a:pt x="1272628" y="0"/>
                      </a:lnTo>
                      <a:cubicBezTo>
                        <a:pt x="1314762" y="0"/>
                        <a:pt x="1348918" y="34156"/>
                        <a:pt x="1348918" y="76290"/>
                      </a:cubicBezTo>
                      <a:lnTo>
                        <a:pt x="1348918" y="686607"/>
                      </a:lnTo>
                      <a:cubicBezTo>
                        <a:pt x="1348918" y="728741"/>
                        <a:pt x="1314762" y="762897"/>
                        <a:pt x="1272628" y="762897"/>
                      </a:cubicBezTo>
                      <a:lnTo>
                        <a:pt x="76290" y="762897"/>
                      </a:lnTo>
                      <a:cubicBezTo>
                        <a:pt x="34156" y="762897"/>
                        <a:pt x="0" y="728741"/>
                        <a:pt x="0" y="686607"/>
                      </a:cubicBezTo>
                      <a:lnTo>
                        <a:pt x="0" y="7629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2456" tIns="92456" rIns="92456" bIns="303829" numCol="1" spcCol="1270" anchor="t" anchorCtr="0">
                  <a:noAutofit/>
                </a:bodyPr>
                <a:lstStyle/>
                <a:p>
                  <a:pPr marL="0" lvl="0" indent="0" algn="l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b="1" kern="1200" dirty="0"/>
                    <a:t>Market Touchdown</a:t>
                  </a: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2486197" y="4773256"/>
                  <a:ext cx="1353312" cy="749810"/>
                </a:xfrm>
                <a:custGeom>
                  <a:avLst/>
                  <a:gdLst>
                    <a:gd name="connsiteX0" fmla="*/ 0 w 1348918"/>
                    <a:gd name="connsiteY0" fmla="*/ 134892 h 1738912"/>
                    <a:gd name="connsiteX1" fmla="*/ 134892 w 1348918"/>
                    <a:gd name="connsiteY1" fmla="*/ 0 h 1738912"/>
                    <a:gd name="connsiteX2" fmla="*/ 1214026 w 1348918"/>
                    <a:gd name="connsiteY2" fmla="*/ 0 h 1738912"/>
                    <a:gd name="connsiteX3" fmla="*/ 1348918 w 1348918"/>
                    <a:gd name="connsiteY3" fmla="*/ 134892 h 1738912"/>
                    <a:gd name="connsiteX4" fmla="*/ 1348918 w 1348918"/>
                    <a:gd name="connsiteY4" fmla="*/ 1604020 h 1738912"/>
                    <a:gd name="connsiteX5" fmla="*/ 1214026 w 1348918"/>
                    <a:gd name="connsiteY5" fmla="*/ 1738912 h 1738912"/>
                    <a:gd name="connsiteX6" fmla="*/ 134892 w 1348918"/>
                    <a:gd name="connsiteY6" fmla="*/ 1738912 h 1738912"/>
                    <a:gd name="connsiteX7" fmla="*/ 0 w 1348918"/>
                    <a:gd name="connsiteY7" fmla="*/ 1604020 h 1738912"/>
                    <a:gd name="connsiteX8" fmla="*/ 0 w 1348918"/>
                    <a:gd name="connsiteY8" fmla="*/ 134892 h 173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918" h="1738912">
                      <a:moveTo>
                        <a:pt x="0" y="134892"/>
                      </a:moveTo>
                      <a:cubicBezTo>
                        <a:pt x="0" y="60393"/>
                        <a:pt x="60393" y="0"/>
                        <a:pt x="134892" y="0"/>
                      </a:cubicBezTo>
                      <a:lnTo>
                        <a:pt x="1214026" y="0"/>
                      </a:lnTo>
                      <a:cubicBezTo>
                        <a:pt x="1288525" y="0"/>
                        <a:pt x="1348918" y="60393"/>
                        <a:pt x="1348918" y="134892"/>
                      </a:cubicBezTo>
                      <a:lnTo>
                        <a:pt x="1348918" y="1604020"/>
                      </a:lnTo>
                      <a:cubicBezTo>
                        <a:pt x="1348918" y="1678519"/>
                        <a:pt x="1288525" y="1738912"/>
                        <a:pt x="1214026" y="1738912"/>
                      </a:cubicBezTo>
                      <a:lnTo>
                        <a:pt x="134892" y="1738912"/>
                      </a:lnTo>
                      <a:cubicBezTo>
                        <a:pt x="60393" y="1738912"/>
                        <a:pt x="0" y="1678519"/>
                        <a:pt x="0" y="1604020"/>
                      </a:cubicBezTo>
                      <a:lnTo>
                        <a:pt x="0" y="134892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marL="0" lvl="1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200" kern="1200" dirty="0"/>
                    <a:t>Historical Campaign Data</a:t>
                  </a:r>
                </a:p>
              </p:txBody>
            </p:sp>
          </p:grpSp>
          <p:sp>
            <p:nvSpPr>
              <p:cNvPr id="116" name="Rectangle 115"/>
              <p:cNvSpPr/>
              <p:nvPr/>
            </p:nvSpPr>
            <p:spPr>
              <a:xfrm>
                <a:off x="2271982" y="5634318"/>
                <a:ext cx="184217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000000"/>
                    </a:solidFill>
                    <a:latin typeface="+mj-lt"/>
                  </a:rPr>
                  <a:t>step1(d)_</a:t>
                </a:r>
                <a:r>
                  <a:rPr lang="en-US" sz="1000" b="1" dirty="0" err="1">
                    <a:solidFill>
                      <a:srgbClr val="000000"/>
                    </a:solidFill>
                    <a:latin typeface="+mj-lt"/>
                  </a:rPr>
                  <a:t>market_touchdown.sql</a:t>
                </a:r>
                <a:endParaRPr lang="en-US" sz="1000" b="1" dirty="0">
                  <a:latin typeface="+mj-lt"/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>
              <a:off x="180782" y="4009117"/>
              <a:ext cx="15804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2083803" y="4009117"/>
              <a:ext cx="15804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414" y="29340"/>
            <a:ext cx="6400800" cy="53365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007211" y="2766637"/>
            <a:ext cx="4856137" cy="3096791"/>
            <a:chOff x="7007211" y="2766637"/>
            <a:chExt cx="4856137" cy="3096791"/>
          </a:xfrm>
        </p:grpSpPr>
        <p:grpSp>
          <p:nvGrpSpPr>
            <p:cNvPr id="23" name="Group 22"/>
            <p:cNvGrpSpPr/>
            <p:nvPr/>
          </p:nvGrpSpPr>
          <p:grpSpPr>
            <a:xfrm>
              <a:off x="10857508" y="2766637"/>
              <a:ext cx="1005840" cy="2138099"/>
              <a:chOff x="10857508" y="2601380"/>
              <a:chExt cx="1005840" cy="2138099"/>
            </a:xfrm>
          </p:grpSpPr>
          <p:sp>
            <p:nvSpPr>
              <p:cNvPr id="98" name="Freeform 97"/>
              <p:cNvSpPr>
                <a:spLocks noChangeAspect="1"/>
              </p:cNvSpPr>
              <p:nvPr/>
            </p:nvSpPr>
            <p:spPr>
              <a:xfrm>
                <a:off x="10857508" y="2601380"/>
                <a:ext cx="1005840" cy="1005840"/>
              </a:xfrm>
              <a:custGeom>
                <a:avLst/>
                <a:gdLst>
                  <a:gd name="connsiteX0" fmla="*/ 0 w 2107346"/>
                  <a:gd name="connsiteY0" fmla="*/ 1053753 h 2107505"/>
                  <a:gd name="connsiteX1" fmla="*/ 1053673 w 2107346"/>
                  <a:gd name="connsiteY1" fmla="*/ 0 h 2107505"/>
                  <a:gd name="connsiteX2" fmla="*/ 2107346 w 2107346"/>
                  <a:gd name="connsiteY2" fmla="*/ 1053753 h 2107505"/>
                  <a:gd name="connsiteX3" fmla="*/ 1053673 w 2107346"/>
                  <a:gd name="connsiteY3" fmla="*/ 2107506 h 2107505"/>
                  <a:gd name="connsiteX4" fmla="*/ 0 w 2107346"/>
                  <a:gd name="connsiteY4" fmla="*/ 1053753 h 210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7346" h="2107505">
                    <a:moveTo>
                      <a:pt x="0" y="1053753"/>
                    </a:moveTo>
                    <a:cubicBezTo>
                      <a:pt x="0" y="471781"/>
                      <a:pt x="471745" y="0"/>
                      <a:pt x="1053673" y="0"/>
                    </a:cubicBezTo>
                    <a:cubicBezTo>
                      <a:pt x="1635601" y="0"/>
                      <a:pt x="2107346" y="471781"/>
                      <a:pt x="2107346" y="1053753"/>
                    </a:cubicBezTo>
                    <a:cubicBezTo>
                      <a:pt x="2107346" y="1635725"/>
                      <a:pt x="1635601" y="2107506"/>
                      <a:pt x="1053673" y="2107506"/>
                    </a:cubicBezTo>
                    <a:cubicBezTo>
                      <a:pt x="471745" y="2107506"/>
                      <a:pt x="0" y="1635725"/>
                      <a:pt x="0" y="105375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/>
                  <a:t>Train Dataset</a:t>
                </a:r>
              </a:p>
            </p:txBody>
          </p:sp>
          <p:sp>
            <p:nvSpPr>
              <p:cNvPr id="99" name="Freeform 98"/>
              <p:cNvSpPr>
                <a:spLocks noChangeAspect="1"/>
              </p:cNvSpPr>
              <p:nvPr/>
            </p:nvSpPr>
            <p:spPr>
              <a:xfrm>
                <a:off x="10857508" y="3733639"/>
                <a:ext cx="1005840" cy="1005840"/>
              </a:xfrm>
              <a:custGeom>
                <a:avLst/>
                <a:gdLst>
                  <a:gd name="connsiteX0" fmla="*/ 0 w 2107346"/>
                  <a:gd name="connsiteY0" fmla="*/ 1053753 h 2107505"/>
                  <a:gd name="connsiteX1" fmla="*/ 1053673 w 2107346"/>
                  <a:gd name="connsiteY1" fmla="*/ 0 h 2107505"/>
                  <a:gd name="connsiteX2" fmla="*/ 2107346 w 2107346"/>
                  <a:gd name="connsiteY2" fmla="*/ 1053753 h 2107505"/>
                  <a:gd name="connsiteX3" fmla="*/ 1053673 w 2107346"/>
                  <a:gd name="connsiteY3" fmla="*/ 2107506 h 2107505"/>
                  <a:gd name="connsiteX4" fmla="*/ 0 w 2107346"/>
                  <a:gd name="connsiteY4" fmla="*/ 1053753 h 210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7346" h="2107505">
                    <a:moveTo>
                      <a:pt x="0" y="1053753"/>
                    </a:moveTo>
                    <a:cubicBezTo>
                      <a:pt x="0" y="471781"/>
                      <a:pt x="471745" y="0"/>
                      <a:pt x="1053673" y="0"/>
                    </a:cubicBezTo>
                    <a:cubicBezTo>
                      <a:pt x="1635601" y="0"/>
                      <a:pt x="2107346" y="471781"/>
                      <a:pt x="2107346" y="1053753"/>
                    </a:cubicBezTo>
                    <a:cubicBezTo>
                      <a:pt x="2107346" y="1635725"/>
                      <a:pt x="1635601" y="2107506"/>
                      <a:pt x="1053673" y="2107506"/>
                    </a:cubicBezTo>
                    <a:cubicBezTo>
                      <a:pt x="471745" y="2107506"/>
                      <a:pt x="0" y="1635725"/>
                      <a:pt x="0" y="105375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/>
                  <a:t>Test Dataset</a:t>
                </a: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9222983" y="5615455"/>
              <a:ext cx="13067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+mj-lt"/>
                </a:rPr>
                <a:t>step4_ad_creation.sql</a:t>
              </a:r>
              <a:endParaRPr lang="en-US" sz="1000" b="1" dirty="0">
                <a:latin typeface="+mj-lt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0483646" y="3065249"/>
              <a:ext cx="557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70%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669103" y="3839362"/>
              <a:ext cx="557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30%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007211" y="2938608"/>
              <a:ext cx="1853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Treated datasets</a:t>
              </a: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7208059" y="5862001"/>
              <a:ext cx="4655289" cy="14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Picture 205" descr="http://www.mhsinc.com/wp-content/uploads/2015/04/Data-Icon-01.png?ca80f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6169" y="3225366"/>
              <a:ext cx="1526003" cy="130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9050224" y="3219415"/>
              <a:ext cx="1410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Analytical Dataset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7292454" y="3304699"/>
              <a:ext cx="1154216" cy="700422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786" tIns="92786" rIns="92786" bIns="9278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7350142" y="3357220"/>
              <a:ext cx="1154216" cy="700422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786" tIns="92786" rIns="92786" bIns="9278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7407830" y="3409741"/>
              <a:ext cx="1154216" cy="700422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786" tIns="92786" rIns="92786" bIns="9278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7465519" y="3462263"/>
              <a:ext cx="1154216" cy="700422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786" tIns="92786" rIns="92786" bIns="9278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4X Input datasets</a:t>
              </a:r>
            </a:p>
          </p:txBody>
        </p:sp>
        <p:sp>
          <p:nvSpPr>
            <p:cNvPr id="4" name="Left Brace 3"/>
            <p:cNvSpPr/>
            <p:nvPr/>
          </p:nvSpPr>
          <p:spPr>
            <a:xfrm>
              <a:off x="10317432" y="3255942"/>
              <a:ext cx="213137" cy="13344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riped Right Arrow 4"/>
            <p:cNvSpPr/>
            <p:nvPr/>
          </p:nvSpPr>
          <p:spPr>
            <a:xfrm>
              <a:off x="8739323" y="3525652"/>
              <a:ext cx="485720" cy="605112"/>
            </a:xfrm>
            <a:prstGeom prst="strip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74181" y="2498052"/>
            <a:ext cx="2876253" cy="3428671"/>
            <a:chOff x="4074181" y="2498052"/>
            <a:chExt cx="2876253" cy="3428671"/>
          </a:xfrm>
        </p:grpSpPr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4771996" y="2498052"/>
              <a:ext cx="1387723" cy="1463040"/>
              <a:chOff x="5575181" y="4695646"/>
              <a:chExt cx="954058" cy="1005840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5928601" y="5141241"/>
                <a:ext cx="497342" cy="497342"/>
              </a:xfrm>
              <a:custGeom>
                <a:avLst/>
                <a:gdLst>
                  <a:gd name="connsiteX0" fmla="*/ 2115406 w 2980266"/>
                  <a:gd name="connsiteY0" fmla="*/ 475169 h 2980266"/>
                  <a:gd name="connsiteX1" fmla="*/ 2347223 w 2980266"/>
                  <a:gd name="connsiteY1" fmla="*/ 280641 h 2980266"/>
                  <a:gd name="connsiteX2" fmla="*/ 2532418 w 2980266"/>
                  <a:gd name="connsiteY2" fmla="*/ 436038 h 2980266"/>
                  <a:gd name="connsiteX3" fmla="*/ 2381100 w 2980266"/>
                  <a:gd name="connsiteY3" fmla="*/ 698113 h 2980266"/>
                  <a:gd name="connsiteX4" fmla="*/ 2621526 w 2980266"/>
                  <a:gd name="connsiteY4" fmla="*/ 1114543 h 2980266"/>
                  <a:gd name="connsiteX5" fmla="*/ 2924149 w 2980266"/>
                  <a:gd name="connsiteY5" fmla="*/ 1114535 h 2980266"/>
                  <a:gd name="connsiteX6" fmla="*/ 2966129 w 2980266"/>
                  <a:gd name="connsiteY6" fmla="*/ 1352617 h 2980266"/>
                  <a:gd name="connsiteX7" fmla="*/ 2681754 w 2980266"/>
                  <a:gd name="connsiteY7" fmla="*/ 1456113 h 2980266"/>
                  <a:gd name="connsiteX8" fmla="*/ 2598255 w 2980266"/>
                  <a:gd name="connsiteY8" fmla="*/ 1929659 h 2980266"/>
                  <a:gd name="connsiteX9" fmla="*/ 2830082 w 2980266"/>
                  <a:gd name="connsiteY9" fmla="*/ 2124176 h 2980266"/>
                  <a:gd name="connsiteX10" fmla="*/ 2709205 w 2980266"/>
                  <a:gd name="connsiteY10" fmla="*/ 2333542 h 2980266"/>
                  <a:gd name="connsiteX11" fmla="*/ 2424835 w 2980266"/>
                  <a:gd name="connsiteY11" fmla="*/ 2230031 h 2980266"/>
                  <a:gd name="connsiteX12" fmla="*/ 2056481 w 2980266"/>
                  <a:gd name="connsiteY12" fmla="*/ 2539116 h 2980266"/>
                  <a:gd name="connsiteX13" fmla="*/ 2109039 w 2980266"/>
                  <a:gd name="connsiteY13" fmla="*/ 2837141 h 2980266"/>
                  <a:gd name="connsiteX14" fmla="*/ 1881863 w 2980266"/>
                  <a:gd name="connsiteY14" fmla="*/ 2919826 h 2980266"/>
                  <a:gd name="connsiteX15" fmla="*/ 1730559 w 2980266"/>
                  <a:gd name="connsiteY15" fmla="*/ 2657743 h 2980266"/>
                  <a:gd name="connsiteX16" fmla="*/ 1249707 w 2980266"/>
                  <a:gd name="connsiteY16" fmla="*/ 2657743 h 2980266"/>
                  <a:gd name="connsiteX17" fmla="*/ 1098403 w 2980266"/>
                  <a:gd name="connsiteY17" fmla="*/ 2919826 h 2980266"/>
                  <a:gd name="connsiteX18" fmla="*/ 871227 w 2980266"/>
                  <a:gd name="connsiteY18" fmla="*/ 2837141 h 2980266"/>
                  <a:gd name="connsiteX19" fmla="*/ 923785 w 2980266"/>
                  <a:gd name="connsiteY19" fmla="*/ 2539117 h 2980266"/>
                  <a:gd name="connsiteX20" fmla="*/ 555431 w 2980266"/>
                  <a:gd name="connsiteY20" fmla="*/ 2230032 h 2980266"/>
                  <a:gd name="connsiteX21" fmla="*/ 271061 w 2980266"/>
                  <a:gd name="connsiteY21" fmla="*/ 2333542 h 2980266"/>
                  <a:gd name="connsiteX22" fmla="*/ 150184 w 2980266"/>
                  <a:gd name="connsiteY22" fmla="*/ 2124176 h 2980266"/>
                  <a:gd name="connsiteX23" fmla="*/ 382011 w 2980266"/>
                  <a:gd name="connsiteY23" fmla="*/ 1929660 h 2980266"/>
                  <a:gd name="connsiteX24" fmla="*/ 298512 w 2980266"/>
                  <a:gd name="connsiteY24" fmla="*/ 1456114 h 2980266"/>
                  <a:gd name="connsiteX25" fmla="*/ 14137 w 2980266"/>
                  <a:gd name="connsiteY25" fmla="*/ 1352617 h 2980266"/>
                  <a:gd name="connsiteX26" fmla="*/ 56117 w 2980266"/>
                  <a:gd name="connsiteY26" fmla="*/ 1114535 h 2980266"/>
                  <a:gd name="connsiteX27" fmla="*/ 358740 w 2980266"/>
                  <a:gd name="connsiteY27" fmla="*/ 1114543 h 2980266"/>
                  <a:gd name="connsiteX28" fmla="*/ 599166 w 2980266"/>
                  <a:gd name="connsiteY28" fmla="*/ 698113 h 2980266"/>
                  <a:gd name="connsiteX29" fmla="*/ 447848 w 2980266"/>
                  <a:gd name="connsiteY29" fmla="*/ 436038 h 2980266"/>
                  <a:gd name="connsiteX30" fmla="*/ 633043 w 2980266"/>
                  <a:gd name="connsiteY30" fmla="*/ 280641 h 2980266"/>
                  <a:gd name="connsiteX31" fmla="*/ 864860 w 2980266"/>
                  <a:gd name="connsiteY31" fmla="*/ 475169 h 2980266"/>
                  <a:gd name="connsiteX32" fmla="*/ 1316713 w 2980266"/>
                  <a:gd name="connsiteY32" fmla="*/ 310708 h 2980266"/>
                  <a:gd name="connsiteX33" fmla="*/ 1369255 w 2980266"/>
                  <a:gd name="connsiteY33" fmla="*/ 12681 h 2980266"/>
                  <a:gd name="connsiteX34" fmla="*/ 1611011 w 2980266"/>
                  <a:gd name="connsiteY34" fmla="*/ 12681 h 2980266"/>
                  <a:gd name="connsiteX35" fmla="*/ 1663553 w 2980266"/>
                  <a:gd name="connsiteY35" fmla="*/ 310708 h 2980266"/>
                  <a:gd name="connsiteX36" fmla="*/ 2115406 w 2980266"/>
                  <a:gd name="connsiteY36" fmla="*/ 475169 h 29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980266" h="2980266">
                    <a:moveTo>
                      <a:pt x="2115406" y="475169"/>
                    </a:moveTo>
                    <a:lnTo>
                      <a:pt x="2347223" y="280641"/>
                    </a:lnTo>
                    <a:lnTo>
                      <a:pt x="2532418" y="436038"/>
                    </a:lnTo>
                    <a:lnTo>
                      <a:pt x="2381100" y="698113"/>
                    </a:lnTo>
                    <a:cubicBezTo>
                      <a:pt x="2488696" y="819151"/>
                      <a:pt x="2570502" y="960843"/>
                      <a:pt x="2621526" y="1114543"/>
                    </a:cubicBezTo>
                    <a:lnTo>
                      <a:pt x="2924149" y="1114535"/>
                    </a:lnTo>
                    <a:lnTo>
                      <a:pt x="2966129" y="1352617"/>
                    </a:lnTo>
                    <a:lnTo>
                      <a:pt x="2681754" y="1456113"/>
                    </a:lnTo>
                    <a:cubicBezTo>
                      <a:pt x="2686376" y="1617995"/>
                      <a:pt x="2657965" y="1779121"/>
                      <a:pt x="2598255" y="1929659"/>
                    </a:cubicBezTo>
                    <a:lnTo>
                      <a:pt x="2830082" y="2124176"/>
                    </a:lnTo>
                    <a:lnTo>
                      <a:pt x="2709205" y="2333542"/>
                    </a:lnTo>
                    <a:lnTo>
                      <a:pt x="2424835" y="2230031"/>
                    </a:lnTo>
                    <a:cubicBezTo>
                      <a:pt x="2324320" y="2357010"/>
                      <a:pt x="2198986" y="2462178"/>
                      <a:pt x="2056481" y="2539116"/>
                    </a:cubicBezTo>
                    <a:lnTo>
                      <a:pt x="2109039" y="2837141"/>
                    </a:lnTo>
                    <a:lnTo>
                      <a:pt x="1881863" y="2919826"/>
                    </a:lnTo>
                    <a:lnTo>
                      <a:pt x="1730559" y="2657743"/>
                    </a:lnTo>
                    <a:cubicBezTo>
                      <a:pt x="1571939" y="2690405"/>
                      <a:pt x="1408327" y="2690405"/>
                      <a:pt x="1249707" y="2657743"/>
                    </a:cubicBezTo>
                    <a:lnTo>
                      <a:pt x="1098403" y="2919826"/>
                    </a:lnTo>
                    <a:lnTo>
                      <a:pt x="871227" y="2837141"/>
                    </a:lnTo>
                    <a:lnTo>
                      <a:pt x="923785" y="2539117"/>
                    </a:lnTo>
                    <a:cubicBezTo>
                      <a:pt x="781280" y="2462179"/>
                      <a:pt x="655947" y="2357011"/>
                      <a:pt x="555431" y="2230032"/>
                    </a:cubicBezTo>
                    <a:lnTo>
                      <a:pt x="271061" y="2333542"/>
                    </a:lnTo>
                    <a:lnTo>
                      <a:pt x="150184" y="2124176"/>
                    </a:lnTo>
                    <a:lnTo>
                      <a:pt x="382011" y="1929660"/>
                    </a:lnTo>
                    <a:cubicBezTo>
                      <a:pt x="322301" y="1779122"/>
                      <a:pt x="293890" y="1617995"/>
                      <a:pt x="298512" y="1456114"/>
                    </a:cubicBezTo>
                    <a:lnTo>
                      <a:pt x="14137" y="1352617"/>
                    </a:lnTo>
                    <a:lnTo>
                      <a:pt x="56117" y="1114535"/>
                    </a:lnTo>
                    <a:lnTo>
                      <a:pt x="358740" y="1114543"/>
                    </a:lnTo>
                    <a:cubicBezTo>
                      <a:pt x="409764" y="960843"/>
                      <a:pt x="491570" y="819151"/>
                      <a:pt x="599166" y="698113"/>
                    </a:cubicBezTo>
                    <a:lnTo>
                      <a:pt x="447848" y="436038"/>
                    </a:lnTo>
                    <a:lnTo>
                      <a:pt x="633043" y="280641"/>
                    </a:lnTo>
                    <a:lnTo>
                      <a:pt x="864860" y="475169"/>
                    </a:lnTo>
                    <a:cubicBezTo>
                      <a:pt x="1002743" y="390226"/>
                      <a:pt x="1156488" y="334267"/>
                      <a:pt x="1316713" y="310708"/>
                    </a:cubicBezTo>
                    <a:lnTo>
                      <a:pt x="1369255" y="12681"/>
                    </a:lnTo>
                    <a:lnTo>
                      <a:pt x="1611011" y="12681"/>
                    </a:lnTo>
                    <a:lnTo>
                      <a:pt x="1663553" y="310708"/>
                    </a:lnTo>
                    <a:cubicBezTo>
                      <a:pt x="1823778" y="334267"/>
                      <a:pt x="1977523" y="390226"/>
                      <a:pt x="2115406" y="47516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70286" tIns="769233" rIns="670286" bIns="821355" numCol="1" spcCol="1270" anchor="ctr" anchorCtr="0">
                <a:noAutofit/>
              </a:bodyPr>
              <a:lstStyle/>
              <a:p>
                <a:pPr marL="0" lvl="0" indent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600" kern="1200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5639238" y="5023687"/>
                <a:ext cx="361704" cy="361703"/>
              </a:xfrm>
              <a:custGeom>
                <a:avLst/>
                <a:gdLst>
                  <a:gd name="connsiteX0" fmla="*/ 1621800 w 2167466"/>
                  <a:gd name="connsiteY0" fmla="*/ 548964 h 2167466"/>
                  <a:gd name="connsiteX1" fmla="*/ 1941574 w 2167466"/>
                  <a:gd name="connsiteY1" fmla="*/ 452590 h 2167466"/>
                  <a:gd name="connsiteX2" fmla="*/ 2059240 w 2167466"/>
                  <a:gd name="connsiteY2" fmla="*/ 656392 h 2167466"/>
                  <a:gd name="connsiteX3" fmla="*/ 1815890 w 2167466"/>
                  <a:gd name="connsiteY3" fmla="*/ 885138 h 2167466"/>
                  <a:gd name="connsiteX4" fmla="*/ 1815890 w 2167466"/>
                  <a:gd name="connsiteY4" fmla="*/ 1282328 h 2167466"/>
                  <a:gd name="connsiteX5" fmla="*/ 2059240 w 2167466"/>
                  <a:gd name="connsiteY5" fmla="*/ 1511074 h 2167466"/>
                  <a:gd name="connsiteX6" fmla="*/ 1941574 w 2167466"/>
                  <a:gd name="connsiteY6" fmla="*/ 1714876 h 2167466"/>
                  <a:gd name="connsiteX7" fmla="*/ 1621800 w 2167466"/>
                  <a:gd name="connsiteY7" fmla="*/ 1618502 h 2167466"/>
                  <a:gd name="connsiteX8" fmla="*/ 1277823 w 2167466"/>
                  <a:gd name="connsiteY8" fmla="*/ 1817097 h 2167466"/>
                  <a:gd name="connsiteX9" fmla="*/ 1201398 w 2167466"/>
                  <a:gd name="connsiteY9" fmla="*/ 2142217 h 2167466"/>
                  <a:gd name="connsiteX10" fmla="*/ 966068 w 2167466"/>
                  <a:gd name="connsiteY10" fmla="*/ 2142217 h 2167466"/>
                  <a:gd name="connsiteX11" fmla="*/ 889643 w 2167466"/>
                  <a:gd name="connsiteY11" fmla="*/ 1817097 h 2167466"/>
                  <a:gd name="connsiteX12" fmla="*/ 545666 w 2167466"/>
                  <a:gd name="connsiteY12" fmla="*/ 1618502 h 2167466"/>
                  <a:gd name="connsiteX13" fmla="*/ 225892 w 2167466"/>
                  <a:gd name="connsiteY13" fmla="*/ 1714876 h 2167466"/>
                  <a:gd name="connsiteX14" fmla="*/ 108226 w 2167466"/>
                  <a:gd name="connsiteY14" fmla="*/ 1511074 h 2167466"/>
                  <a:gd name="connsiteX15" fmla="*/ 351576 w 2167466"/>
                  <a:gd name="connsiteY15" fmla="*/ 1282328 h 2167466"/>
                  <a:gd name="connsiteX16" fmla="*/ 351576 w 2167466"/>
                  <a:gd name="connsiteY16" fmla="*/ 885138 h 2167466"/>
                  <a:gd name="connsiteX17" fmla="*/ 108226 w 2167466"/>
                  <a:gd name="connsiteY17" fmla="*/ 656392 h 2167466"/>
                  <a:gd name="connsiteX18" fmla="*/ 225892 w 2167466"/>
                  <a:gd name="connsiteY18" fmla="*/ 452590 h 2167466"/>
                  <a:gd name="connsiteX19" fmla="*/ 545666 w 2167466"/>
                  <a:gd name="connsiteY19" fmla="*/ 548964 h 2167466"/>
                  <a:gd name="connsiteX20" fmla="*/ 889643 w 2167466"/>
                  <a:gd name="connsiteY20" fmla="*/ 350369 h 2167466"/>
                  <a:gd name="connsiteX21" fmla="*/ 966068 w 2167466"/>
                  <a:gd name="connsiteY21" fmla="*/ 25249 h 2167466"/>
                  <a:gd name="connsiteX22" fmla="*/ 1201398 w 2167466"/>
                  <a:gd name="connsiteY22" fmla="*/ 25249 h 2167466"/>
                  <a:gd name="connsiteX23" fmla="*/ 1277823 w 2167466"/>
                  <a:gd name="connsiteY23" fmla="*/ 350369 h 2167466"/>
                  <a:gd name="connsiteX24" fmla="*/ 1621800 w 2167466"/>
                  <a:gd name="connsiteY24" fmla="*/ 548964 h 216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67466" h="2167466">
                    <a:moveTo>
                      <a:pt x="1621800" y="548964"/>
                    </a:moveTo>
                    <a:lnTo>
                      <a:pt x="1941574" y="452590"/>
                    </a:lnTo>
                    <a:lnTo>
                      <a:pt x="2059240" y="656392"/>
                    </a:lnTo>
                    <a:lnTo>
                      <a:pt x="1815890" y="885138"/>
                    </a:lnTo>
                    <a:cubicBezTo>
                      <a:pt x="1851165" y="1015185"/>
                      <a:pt x="1851165" y="1152281"/>
                      <a:pt x="1815890" y="1282328"/>
                    </a:cubicBezTo>
                    <a:lnTo>
                      <a:pt x="2059240" y="1511074"/>
                    </a:lnTo>
                    <a:lnTo>
                      <a:pt x="1941574" y="1714876"/>
                    </a:lnTo>
                    <a:lnTo>
                      <a:pt x="1621800" y="1618502"/>
                    </a:lnTo>
                    <a:cubicBezTo>
                      <a:pt x="1526813" y="1714075"/>
                      <a:pt x="1408085" y="1782623"/>
                      <a:pt x="1277823" y="1817097"/>
                    </a:cubicBezTo>
                    <a:lnTo>
                      <a:pt x="1201398" y="2142217"/>
                    </a:lnTo>
                    <a:lnTo>
                      <a:pt x="966068" y="2142217"/>
                    </a:lnTo>
                    <a:lnTo>
                      <a:pt x="889643" y="1817097"/>
                    </a:lnTo>
                    <a:cubicBezTo>
                      <a:pt x="759381" y="1782622"/>
                      <a:pt x="640653" y="1714074"/>
                      <a:pt x="545666" y="1618502"/>
                    </a:cubicBezTo>
                    <a:lnTo>
                      <a:pt x="225892" y="1714876"/>
                    </a:lnTo>
                    <a:lnTo>
                      <a:pt x="108226" y="1511074"/>
                    </a:lnTo>
                    <a:lnTo>
                      <a:pt x="351576" y="1282328"/>
                    </a:lnTo>
                    <a:cubicBezTo>
                      <a:pt x="316301" y="1152281"/>
                      <a:pt x="316301" y="1015185"/>
                      <a:pt x="351576" y="885138"/>
                    </a:cubicBezTo>
                    <a:lnTo>
                      <a:pt x="108226" y="656392"/>
                    </a:lnTo>
                    <a:lnTo>
                      <a:pt x="225892" y="452590"/>
                    </a:lnTo>
                    <a:lnTo>
                      <a:pt x="545666" y="548964"/>
                    </a:lnTo>
                    <a:cubicBezTo>
                      <a:pt x="640653" y="453391"/>
                      <a:pt x="759381" y="384843"/>
                      <a:pt x="889643" y="350369"/>
                    </a:cubicBezTo>
                    <a:lnTo>
                      <a:pt x="966068" y="25249"/>
                    </a:lnTo>
                    <a:lnTo>
                      <a:pt x="1201398" y="25249"/>
                    </a:lnTo>
                    <a:lnTo>
                      <a:pt x="1277823" y="350369"/>
                    </a:lnTo>
                    <a:cubicBezTo>
                      <a:pt x="1408085" y="384844"/>
                      <a:pt x="1526813" y="453392"/>
                      <a:pt x="1621800" y="54896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88846" tIns="592144" rIns="588846" bIns="592144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400" kern="1200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802005" y="4734324"/>
                <a:ext cx="434045" cy="434044"/>
              </a:xfrm>
              <a:custGeom>
                <a:avLst/>
                <a:gdLst>
                  <a:gd name="connsiteX0" fmla="*/ 1589033 w 2123675"/>
                  <a:gd name="connsiteY0" fmla="*/ 537873 h 2123675"/>
                  <a:gd name="connsiteX1" fmla="*/ 1902347 w 2123675"/>
                  <a:gd name="connsiteY1" fmla="*/ 443446 h 2123675"/>
                  <a:gd name="connsiteX2" fmla="*/ 2017635 w 2123675"/>
                  <a:gd name="connsiteY2" fmla="*/ 643130 h 2123675"/>
                  <a:gd name="connsiteX3" fmla="*/ 1779202 w 2123675"/>
                  <a:gd name="connsiteY3" fmla="*/ 867255 h 2123675"/>
                  <a:gd name="connsiteX4" fmla="*/ 1779202 w 2123675"/>
                  <a:gd name="connsiteY4" fmla="*/ 1256420 h 2123675"/>
                  <a:gd name="connsiteX5" fmla="*/ 2017635 w 2123675"/>
                  <a:gd name="connsiteY5" fmla="*/ 1480545 h 2123675"/>
                  <a:gd name="connsiteX6" fmla="*/ 1902347 w 2123675"/>
                  <a:gd name="connsiteY6" fmla="*/ 1680229 h 2123675"/>
                  <a:gd name="connsiteX7" fmla="*/ 1589033 w 2123675"/>
                  <a:gd name="connsiteY7" fmla="*/ 1585802 h 2123675"/>
                  <a:gd name="connsiteX8" fmla="*/ 1252006 w 2123675"/>
                  <a:gd name="connsiteY8" fmla="*/ 1780385 h 2123675"/>
                  <a:gd name="connsiteX9" fmla="*/ 1177125 w 2123675"/>
                  <a:gd name="connsiteY9" fmla="*/ 2098936 h 2123675"/>
                  <a:gd name="connsiteX10" fmla="*/ 946550 w 2123675"/>
                  <a:gd name="connsiteY10" fmla="*/ 2098936 h 2123675"/>
                  <a:gd name="connsiteX11" fmla="*/ 871669 w 2123675"/>
                  <a:gd name="connsiteY11" fmla="*/ 1780385 h 2123675"/>
                  <a:gd name="connsiteX12" fmla="*/ 534642 w 2123675"/>
                  <a:gd name="connsiteY12" fmla="*/ 1585802 h 2123675"/>
                  <a:gd name="connsiteX13" fmla="*/ 221328 w 2123675"/>
                  <a:gd name="connsiteY13" fmla="*/ 1680229 h 2123675"/>
                  <a:gd name="connsiteX14" fmla="*/ 106040 w 2123675"/>
                  <a:gd name="connsiteY14" fmla="*/ 1480545 h 2123675"/>
                  <a:gd name="connsiteX15" fmla="*/ 344473 w 2123675"/>
                  <a:gd name="connsiteY15" fmla="*/ 1256420 h 2123675"/>
                  <a:gd name="connsiteX16" fmla="*/ 344473 w 2123675"/>
                  <a:gd name="connsiteY16" fmla="*/ 867255 h 2123675"/>
                  <a:gd name="connsiteX17" fmla="*/ 106040 w 2123675"/>
                  <a:gd name="connsiteY17" fmla="*/ 643130 h 2123675"/>
                  <a:gd name="connsiteX18" fmla="*/ 221328 w 2123675"/>
                  <a:gd name="connsiteY18" fmla="*/ 443446 h 2123675"/>
                  <a:gd name="connsiteX19" fmla="*/ 534642 w 2123675"/>
                  <a:gd name="connsiteY19" fmla="*/ 537873 h 2123675"/>
                  <a:gd name="connsiteX20" fmla="*/ 871669 w 2123675"/>
                  <a:gd name="connsiteY20" fmla="*/ 343290 h 2123675"/>
                  <a:gd name="connsiteX21" fmla="*/ 946550 w 2123675"/>
                  <a:gd name="connsiteY21" fmla="*/ 24739 h 2123675"/>
                  <a:gd name="connsiteX22" fmla="*/ 1177125 w 2123675"/>
                  <a:gd name="connsiteY22" fmla="*/ 24739 h 2123675"/>
                  <a:gd name="connsiteX23" fmla="*/ 1252006 w 2123675"/>
                  <a:gd name="connsiteY23" fmla="*/ 343290 h 2123675"/>
                  <a:gd name="connsiteX24" fmla="*/ 1589033 w 2123675"/>
                  <a:gd name="connsiteY24" fmla="*/ 537873 h 2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23675" h="2123675">
                    <a:moveTo>
                      <a:pt x="1366897" y="537190"/>
                    </a:moveTo>
                    <a:lnTo>
                      <a:pt x="1594045" y="396507"/>
                    </a:lnTo>
                    <a:lnTo>
                      <a:pt x="1727168" y="529630"/>
                    </a:lnTo>
                    <a:lnTo>
                      <a:pt x="1586485" y="756778"/>
                    </a:lnTo>
                    <a:cubicBezTo>
                      <a:pt x="1640670" y="849967"/>
                      <a:pt x="1669056" y="955907"/>
                      <a:pt x="1668725" y="1063703"/>
                    </a:cubicBezTo>
                    <a:lnTo>
                      <a:pt x="1904134" y="1190078"/>
                    </a:lnTo>
                    <a:lnTo>
                      <a:pt x="1855408" y="1371927"/>
                    </a:lnTo>
                    <a:lnTo>
                      <a:pt x="1588350" y="1363666"/>
                    </a:lnTo>
                    <a:cubicBezTo>
                      <a:pt x="1534739" y="1457186"/>
                      <a:pt x="1457186" y="1534739"/>
                      <a:pt x="1363666" y="1588351"/>
                    </a:cubicBezTo>
                    <a:lnTo>
                      <a:pt x="1371926" y="1855408"/>
                    </a:lnTo>
                    <a:lnTo>
                      <a:pt x="1190078" y="1904134"/>
                    </a:lnTo>
                    <a:lnTo>
                      <a:pt x="1063703" y="1668725"/>
                    </a:lnTo>
                    <a:cubicBezTo>
                      <a:pt x="955907" y="1669057"/>
                      <a:pt x="849967" y="1640670"/>
                      <a:pt x="756778" y="1586485"/>
                    </a:cubicBezTo>
                    <a:lnTo>
                      <a:pt x="529630" y="1727168"/>
                    </a:lnTo>
                    <a:lnTo>
                      <a:pt x="396507" y="1594045"/>
                    </a:lnTo>
                    <a:lnTo>
                      <a:pt x="537190" y="1366897"/>
                    </a:lnTo>
                    <a:cubicBezTo>
                      <a:pt x="483005" y="1273708"/>
                      <a:pt x="454619" y="1167768"/>
                      <a:pt x="454950" y="1059972"/>
                    </a:cubicBezTo>
                    <a:lnTo>
                      <a:pt x="219541" y="933597"/>
                    </a:lnTo>
                    <a:lnTo>
                      <a:pt x="268267" y="751748"/>
                    </a:lnTo>
                    <a:lnTo>
                      <a:pt x="535325" y="760009"/>
                    </a:lnTo>
                    <a:cubicBezTo>
                      <a:pt x="588936" y="666489"/>
                      <a:pt x="666489" y="588936"/>
                      <a:pt x="760009" y="535324"/>
                    </a:cubicBezTo>
                    <a:lnTo>
                      <a:pt x="751749" y="268267"/>
                    </a:lnTo>
                    <a:lnTo>
                      <a:pt x="933597" y="219541"/>
                    </a:lnTo>
                    <a:lnTo>
                      <a:pt x="1059972" y="454950"/>
                    </a:lnTo>
                    <a:cubicBezTo>
                      <a:pt x="1167768" y="454618"/>
                      <a:pt x="1273708" y="483005"/>
                      <a:pt x="1366897" y="537190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2687" tIns="752687" rIns="752688" bIns="75268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800" kern="1200"/>
              </a:p>
            </p:txBody>
          </p:sp>
          <p:sp>
            <p:nvSpPr>
              <p:cNvPr id="179" name="Circular Arrow 178"/>
              <p:cNvSpPr/>
              <p:nvPr/>
            </p:nvSpPr>
            <p:spPr>
              <a:xfrm>
                <a:off x="5892641" y="5064888"/>
                <a:ext cx="636598" cy="636598"/>
              </a:xfrm>
              <a:prstGeom prst="circularArrow">
                <a:avLst>
                  <a:gd name="adj1" fmla="val 4688"/>
                  <a:gd name="adj2" fmla="val 299029"/>
                  <a:gd name="adj3" fmla="val 2539295"/>
                  <a:gd name="adj4" fmla="val 15812321"/>
                  <a:gd name="adj5" fmla="val 5469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0" name="Shape 179"/>
              <p:cNvSpPr/>
              <p:nvPr/>
            </p:nvSpPr>
            <p:spPr>
              <a:xfrm>
                <a:off x="5575181" y="4942779"/>
                <a:ext cx="462529" cy="462528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1" name="Circular Arrow 180"/>
              <p:cNvSpPr/>
              <p:nvPr/>
            </p:nvSpPr>
            <p:spPr>
              <a:xfrm>
                <a:off x="5759854" y="4695646"/>
                <a:ext cx="498699" cy="498699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84" name="Rectangle 183"/>
            <p:cNvSpPr/>
            <p:nvPr/>
          </p:nvSpPr>
          <p:spPr>
            <a:xfrm>
              <a:off x="4167155" y="5143228"/>
              <a:ext cx="26148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+mj-lt"/>
                </a:rPr>
                <a:t>step2(a)_</a:t>
              </a:r>
              <a:r>
                <a:rPr lang="en-US" sz="1000" b="1" dirty="0" err="1">
                  <a:solidFill>
                    <a:srgbClr val="000000"/>
                  </a:solidFill>
                  <a:latin typeface="+mj-lt"/>
                </a:rPr>
                <a:t>preprocessing_market_touchdown.sql</a:t>
              </a:r>
              <a:endParaRPr lang="en-US" sz="1000" b="1" dirty="0">
                <a:latin typeface="+mj-lt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164750" y="5419614"/>
              <a:ext cx="25330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+mj-lt"/>
                </a:rPr>
                <a:t>step2(b)_</a:t>
              </a:r>
              <a:r>
                <a:rPr lang="en-US" sz="1000" b="1" dirty="0" err="1">
                  <a:solidFill>
                    <a:srgbClr val="000000"/>
                  </a:solidFill>
                  <a:latin typeface="+mj-lt"/>
                </a:rPr>
                <a:t>preprocessing_lead_demography.sql</a:t>
              </a:r>
              <a:endParaRPr lang="en-US" sz="1000" b="1" dirty="0">
                <a:latin typeface="+mj-lt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074181" y="5680502"/>
              <a:ext cx="28007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+mj-lt"/>
                </a:rPr>
                <a:t>step3_feature_engineering_market_touchdown.sql</a:t>
              </a:r>
              <a:endParaRPr lang="en-US" sz="1000" b="1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65305" y="4002790"/>
              <a:ext cx="2685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200" b="1" dirty="0"/>
                <a:t>Pre-processing: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200" dirty="0"/>
                <a:t>Missing Value Treatments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200" dirty="0"/>
                <a:t>Outlier Treatments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200" b="1" dirty="0"/>
                <a:t>Feature Engineering: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200" dirty="0"/>
                <a:t>Variable transformations</a:t>
              </a:r>
            </a:p>
          </p:txBody>
        </p:sp>
      </p:grpSp>
      <p:sp>
        <p:nvSpPr>
          <p:cNvPr id="66" name="Isosceles Triangle 65"/>
          <p:cNvSpPr/>
          <p:nvPr/>
        </p:nvSpPr>
        <p:spPr>
          <a:xfrm rot="5400000">
            <a:off x="5553597" y="3935232"/>
            <a:ext cx="3043759" cy="304544"/>
          </a:xfrm>
          <a:prstGeom prst="triangle">
            <a:avLst>
              <a:gd name="adj" fmla="val 50413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Simulate Input Datasets and perform data treatments to create Analytical Dataset</a:t>
            </a:r>
            <a:endParaRPr lang="en-US" sz="4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p-Down Arrow 16"/>
          <p:cNvSpPr/>
          <p:nvPr/>
        </p:nvSpPr>
        <p:spPr>
          <a:xfrm rot="5400000">
            <a:off x="5828569" y="257070"/>
            <a:ext cx="426107" cy="11721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Model Development.ps1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54" y="57909"/>
            <a:ext cx="6400800" cy="54546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80781" y="2315675"/>
            <a:ext cx="5394305" cy="3549734"/>
            <a:chOff x="180781" y="2315675"/>
            <a:chExt cx="5394305" cy="3549734"/>
          </a:xfrm>
        </p:grpSpPr>
        <p:sp>
          <p:nvSpPr>
            <p:cNvPr id="29" name="Freeform 28"/>
            <p:cNvSpPr>
              <a:spLocks noChangeAspect="1"/>
            </p:cNvSpPr>
            <p:nvPr/>
          </p:nvSpPr>
          <p:spPr>
            <a:xfrm>
              <a:off x="397217" y="2858818"/>
              <a:ext cx="1005840" cy="1005840"/>
            </a:xfrm>
            <a:custGeom>
              <a:avLst/>
              <a:gdLst>
                <a:gd name="connsiteX0" fmla="*/ 0 w 2107346"/>
                <a:gd name="connsiteY0" fmla="*/ 1053753 h 2107505"/>
                <a:gd name="connsiteX1" fmla="*/ 1053673 w 2107346"/>
                <a:gd name="connsiteY1" fmla="*/ 0 h 2107505"/>
                <a:gd name="connsiteX2" fmla="*/ 2107346 w 2107346"/>
                <a:gd name="connsiteY2" fmla="*/ 1053753 h 2107505"/>
                <a:gd name="connsiteX3" fmla="*/ 1053673 w 2107346"/>
                <a:gd name="connsiteY3" fmla="*/ 2107506 h 2107505"/>
                <a:gd name="connsiteX4" fmla="*/ 0 w 2107346"/>
                <a:gd name="connsiteY4" fmla="*/ 1053753 h 210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346" h="2107505">
                  <a:moveTo>
                    <a:pt x="0" y="1053753"/>
                  </a:moveTo>
                  <a:cubicBezTo>
                    <a:pt x="0" y="471781"/>
                    <a:pt x="471745" y="0"/>
                    <a:pt x="1053673" y="0"/>
                  </a:cubicBezTo>
                  <a:cubicBezTo>
                    <a:pt x="1635601" y="0"/>
                    <a:pt x="2107346" y="471781"/>
                    <a:pt x="2107346" y="1053753"/>
                  </a:cubicBezTo>
                  <a:cubicBezTo>
                    <a:pt x="2107346" y="1635725"/>
                    <a:pt x="1635601" y="2107506"/>
                    <a:pt x="1053673" y="2107506"/>
                  </a:cubicBezTo>
                  <a:cubicBezTo>
                    <a:pt x="471745" y="2107506"/>
                    <a:pt x="0" y="1635725"/>
                    <a:pt x="0" y="105375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 kern="1200" dirty="0"/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Train Dataset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639" y="2315675"/>
              <a:ext cx="50524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Random Forest is an ensemble model is built by recursive partitioning to generate many decision trees</a:t>
              </a:r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2553568" y="2845717"/>
              <a:ext cx="1654870" cy="86296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rxDForest</a:t>
              </a:r>
              <a:r>
                <a:rPr lang="en-US" sz="1600" dirty="0"/>
                <a:t> Function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973069" y="4511749"/>
              <a:ext cx="752519" cy="858103"/>
              <a:chOff x="5369443" y="2951812"/>
              <a:chExt cx="752519" cy="858103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5369443" y="2951812"/>
                <a:ext cx="549018" cy="52492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5572944" y="3284992"/>
                <a:ext cx="549018" cy="524923"/>
              </a:xfrm>
              <a:prstGeom prst="rect">
                <a:avLst/>
              </a:prstGeom>
            </p:spPr>
          </p:pic>
        </p:grpSp>
        <p:sp>
          <p:nvSpPr>
            <p:cNvPr id="59" name="Rectangle 58"/>
            <p:cNvSpPr/>
            <p:nvPr/>
          </p:nvSpPr>
          <p:spPr>
            <a:xfrm>
              <a:off x="1983556" y="5619188"/>
              <a:ext cx="16065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+mj-lt"/>
                </a:rPr>
                <a:t>step5(a)_</a:t>
              </a:r>
              <a:r>
                <a:rPr lang="en-US" sz="1000" b="1" dirty="0" err="1">
                  <a:solidFill>
                    <a:srgbClr val="000000"/>
                  </a:solidFill>
                  <a:latin typeface="+mj-lt"/>
                </a:rPr>
                <a:t>model_train_rf.sql</a:t>
              </a:r>
              <a:endParaRPr lang="en-US" sz="1000" b="1" dirty="0">
                <a:latin typeface="+mj-lt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180781" y="5861627"/>
              <a:ext cx="5212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27073" y="3812401"/>
              <a:ext cx="1534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Random Forest</a:t>
              </a:r>
            </a:p>
            <a:p>
              <a:pPr algn="ctr"/>
              <a:r>
                <a:rPr lang="en-US" sz="1600" b="1" dirty="0"/>
                <a:t>Algorithm</a:t>
              </a:r>
            </a:p>
          </p:txBody>
        </p:sp>
        <p:sp>
          <p:nvSpPr>
            <p:cNvPr id="45" name="Freeform 44"/>
            <p:cNvSpPr>
              <a:spLocks noChangeAspect="1"/>
            </p:cNvSpPr>
            <p:nvPr/>
          </p:nvSpPr>
          <p:spPr>
            <a:xfrm>
              <a:off x="2840841" y="4463440"/>
              <a:ext cx="1005840" cy="1005840"/>
            </a:xfrm>
            <a:custGeom>
              <a:avLst/>
              <a:gdLst>
                <a:gd name="connsiteX0" fmla="*/ 0 w 2107346"/>
                <a:gd name="connsiteY0" fmla="*/ 1053753 h 2107505"/>
                <a:gd name="connsiteX1" fmla="*/ 1053673 w 2107346"/>
                <a:gd name="connsiteY1" fmla="*/ 0 h 2107505"/>
                <a:gd name="connsiteX2" fmla="*/ 2107346 w 2107346"/>
                <a:gd name="connsiteY2" fmla="*/ 1053753 h 2107505"/>
                <a:gd name="connsiteX3" fmla="*/ 1053673 w 2107346"/>
                <a:gd name="connsiteY3" fmla="*/ 2107506 h 2107505"/>
                <a:gd name="connsiteX4" fmla="*/ 0 w 2107346"/>
                <a:gd name="connsiteY4" fmla="*/ 1053753 h 210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346" h="2107505">
                  <a:moveTo>
                    <a:pt x="0" y="1053753"/>
                  </a:moveTo>
                  <a:cubicBezTo>
                    <a:pt x="0" y="471781"/>
                    <a:pt x="471745" y="0"/>
                    <a:pt x="1053673" y="0"/>
                  </a:cubicBezTo>
                  <a:cubicBezTo>
                    <a:pt x="1635601" y="0"/>
                    <a:pt x="2107346" y="471781"/>
                    <a:pt x="2107346" y="1053753"/>
                  </a:cubicBezTo>
                  <a:cubicBezTo>
                    <a:pt x="2107346" y="1635725"/>
                    <a:pt x="1635601" y="2107506"/>
                    <a:pt x="1053673" y="2107506"/>
                  </a:cubicBezTo>
                  <a:cubicBezTo>
                    <a:pt x="471745" y="2107506"/>
                    <a:pt x="0" y="1635725"/>
                    <a:pt x="0" y="105375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 kern="1200" dirty="0"/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Test Dataset</a:t>
              </a:r>
            </a:p>
          </p:txBody>
        </p:sp>
        <p:sp>
          <p:nvSpPr>
            <p:cNvPr id="46" name="Striped Right Arrow 45"/>
            <p:cNvSpPr/>
            <p:nvPr/>
          </p:nvSpPr>
          <p:spPr>
            <a:xfrm>
              <a:off x="1683080" y="3002210"/>
              <a:ext cx="746217" cy="605112"/>
            </a:xfrm>
            <a:prstGeom prst="strip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 descr="http://www.mhsinc.com/wp-content/uploads/2015/04/Data-Icon-01.png?ca80f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123" y="4577501"/>
              <a:ext cx="717209" cy="236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http://www.mhsinc.com/wp-content/uploads/2015/04/Data-Icon-01.png?ca80f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4" y="2850067"/>
              <a:ext cx="761833" cy="52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6" name="Group 65"/>
            <p:cNvGrpSpPr/>
            <p:nvPr/>
          </p:nvGrpSpPr>
          <p:grpSpPr>
            <a:xfrm>
              <a:off x="3278055" y="3660871"/>
              <a:ext cx="752519" cy="858103"/>
              <a:chOff x="5369443" y="2951812"/>
              <a:chExt cx="752519" cy="858103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5369443" y="2951812"/>
                <a:ext cx="549018" cy="524923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5572944" y="3284992"/>
                <a:ext cx="549018" cy="524923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6263859" y="2315675"/>
            <a:ext cx="5905197" cy="3547151"/>
            <a:chOff x="6263859" y="2315675"/>
            <a:chExt cx="5905197" cy="3547151"/>
          </a:xfrm>
        </p:grpSpPr>
        <p:sp>
          <p:nvSpPr>
            <p:cNvPr id="48" name="TextBox 47"/>
            <p:cNvSpPr txBox="1"/>
            <p:nvPr/>
          </p:nvSpPr>
          <p:spPr>
            <a:xfrm>
              <a:off x="6967933" y="2315675"/>
              <a:ext cx="5056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Gradient Boosting is an ensemble model is built by combining the results of many under fitted models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066634" y="5616605"/>
              <a:ext cx="16065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+mj-lt"/>
                </a:rPr>
                <a:t>step5(b)_</a:t>
              </a:r>
              <a:r>
                <a:rPr lang="en-US" sz="1000" b="1" dirty="0" err="1">
                  <a:solidFill>
                    <a:srgbClr val="000000"/>
                  </a:solidFill>
                  <a:latin typeface="+mj-lt"/>
                </a:rPr>
                <a:t>model_train_rf.sql</a:t>
              </a:r>
              <a:endParaRPr lang="en-US" sz="1000" b="1" dirty="0">
                <a:latin typeface="+mj-lt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6263859" y="5859044"/>
              <a:ext cx="5212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68"/>
            <p:cNvSpPr>
              <a:spLocks noChangeAspect="1"/>
            </p:cNvSpPr>
            <p:nvPr/>
          </p:nvSpPr>
          <p:spPr>
            <a:xfrm>
              <a:off x="7136671" y="2875754"/>
              <a:ext cx="1005840" cy="1005840"/>
            </a:xfrm>
            <a:custGeom>
              <a:avLst/>
              <a:gdLst>
                <a:gd name="connsiteX0" fmla="*/ 0 w 2107346"/>
                <a:gd name="connsiteY0" fmla="*/ 1053753 h 2107505"/>
                <a:gd name="connsiteX1" fmla="*/ 1053673 w 2107346"/>
                <a:gd name="connsiteY1" fmla="*/ 0 h 2107505"/>
                <a:gd name="connsiteX2" fmla="*/ 2107346 w 2107346"/>
                <a:gd name="connsiteY2" fmla="*/ 1053753 h 2107505"/>
                <a:gd name="connsiteX3" fmla="*/ 1053673 w 2107346"/>
                <a:gd name="connsiteY3" fmla="*/ 2107506 h 2107505"/>
                <a:gd name="connsiteX4" fmla="*/ 0 w 2107346"/>
                <a:gd name="connsiteY4" fmla="*/ 1053753 h 210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346" h="2107505">
                  <a:moveTo>
                    <a:pt x="0" y="1053753"/>
                  </a:moveTo>
                  <a:cubicBezTo>
                    <a:pt x="0" y="471781"/>
                    <a:pt x="471745" y="0"/>
                    <a:pt x="1053673" y="0"/>
                  </a:cubicBezTo>
                  <a:cubicBezTo>
                    <a:pt x="1635601" y="0"/>
                    <a:pt x="2107346" y="471781"/>
                    <a:pt x="2107346" y="1053753"/>
                  </a:cubicBezTo>
                  <a:cubicBezTo>
                    <a:pt x="2107346" y="1635725"/>
                    <a:pt x="1635601" y="2107506"/>
                    <a:pt x="1053673" y="2107506"/>
                  </a:cubicBezTo>
                  <a:cubicBezTo>
                    <a:pt x="471745" y="2107506"/>
                    <a:pt x="0" y="1635725"/>
                    <a:pt x="0" y="105375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 kern="1200" dirty="0"/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Train Dataset</a:t>
              </a:r>
            </a:p>
          </p:txBody>
        </p:sp>
        <p:sp>
          <p:nvSpPr>
            <p:cNvPr id="70" name="Flowchart: Document 29"/>
            <p:cNvSpPr/>
            <p:nvPr/>
          </p:nvSpPr>
          <p:spPr>
            <a:xfrm>
              <a:off x="9293022" y="2862653"/>
              <a:ext cx="1654870" cy="86296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rxBTrees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Function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712523" y="4528685"/>
              <a:ext cx="752519" cy="858103"/>
              <a:chOff x="5369443" y="2951812"/>
              <a:chExt cx="752519" cy="858103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5369443" y="2951812"/>
                <a:ext cx="549018" cy="524923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5572944" y="3284992"/>
                <a:ext cx="549018" cy="524923"/>
              </a:xfrm>
              <a:prstGeom prst="rect">
                <a:avLst/>
              </a:prstGeom>
            </p:spPr>
          </p:pic>
        </p:grpSp>
        <p:sp>
          <p:nvSpPr>
            <p:cNvPr id="74" name="TextBox 73"/>
            <p:cNvSpPr txBox="1"/>
            <p:nvPr/>
          </p:nvSpPr>
          <p:spPr>
            <a:xfrm>
              <a:off x="10461501" y="3761605"/>
              <a:ext cx="17075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Gradient Boosting</a:t>
              </a:r>
              <a:endParaRPr lang="en-US" sz="1600" b="1" dirty="0"/>
            </a:p>
            <a:p>
              <a:pPr algn="ctr"/>
              <a:r>
                <a:rPr lang="en-US" sz="1600" b="1" dirty="0"/>
                <a:t>Algorithm</a:t>
              </a:r>
            </a:p>
          </p:txBody>
        </p:sp>
        <p:sp>
          <p:nvSpPr>
            <p:cNvPr id="75" name="Freeform 74"/>
            <p:cNvSpPr>
              <a:spLocks noChangeAspect="1"/>
            </p:cNvSpPr>
            <p:nvPr/>
          </p:nvSpPr>
          <p:spPr>
            <a:xfrm>
              <a:off x="9580295" y="4480376"/>
              <a:ext cx="1005840" cy="1005840"/>
            </a:xfrm>
            <a:custGeom>
              <a:avLst/>
              <a:gdLst>
                <a:gd name="connsiteX0" fmla="*/ 0 w 2107346"/>
                <a:gd name="connsiteY0" fmla="*/ 1053753 h 2107505"/>
                <a:gd name="connsiteX1" fmla="*/ 1053673 w 2107346"/>
                <a:gd name="connsiteY1" fmla="*/ 0 h 2107505"/>
                <a:gd name="connsiteX2" fmla="*/ 2107346 w 2107346"/>
                <a:gd name="connsiteY2" fmla="*/ 1053753 h 2107505"/>
                <a:gd name="connsiteX3" fmla="*/ 1053673 w 2107346"/>
                <a:gd name="connsiteY3" fmla="*/ 2107506 h 2107505"/>
                <a:gd name="connsiteX4" fmla="*/ 0 w 2107346"/>
                <a:gd name="connsiteY4" fmla="*/ 1053753 h 210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346" h="2107505">
                  <a:moveTo>
                    <a:pt x="0" y="1053753"/>
                  </a:moveTo>
                  <a:cubicBezTo>
                    <a:pt x="0" y="471781"/>
                    <a:pt x="471745" y="0"/>
                    <a:pt x="1053673" y="0"/>
                  </a:cubicBezTo>
                  <a:cubicBezTo>
                    <a:pt x="1635601" y="0"/>
                    <a:pt x="2107346" y="471781"/>
                    <a:pt x="2107346" y="1053753"/>
                  </a:cubicBezTo>
                  <a:cubicBezTo>
                    <a:pt x="2107346" y="1635725"/>
                    <a:pt x="1635601" y="2107506"/>
                    <a:pt x="1053673" y="2107506"/>
                  </a:cubicBezTo>
                  <a:cubicBezTo>
                    <a:pt x="471745" y="2107506"/>
                    <a:pt x="0" y="1635725"/>
                    <a:pt x="0" y="105375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 kern="1200" dirty="0"/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Test Dataset</a:t>
              </a:r>
            </a:p>
          </p:txBody>
        </p:sp>
        <p:sp>
          <p:nvSpPr>
            <p:cNvPr id="76" name="Striped Right Arrow 75"/>
            <p:cNvSpPr/>
            <p:nvPr/>
          </p:nvSpPr>
          <p:spPr>
            <a:xfrm>
              <a:off x="8422534" y="3019146"/>
              <a:ext cx="746217" cy="605112"/>
            </a:xfrm>
            <a:prstGeom prst="strip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 descr="http://www.mhsinc.com/wp-content/uploads/2015/04/Data-Icon-01.png?ca80f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9577" y="4594437"/>
              <a:ext cx="717209" cy="236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http://www.mhsinc.com/wp-content/uploads/2015/04/Data-Icon-01.png?ca80f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6408" y="2867003"/>
              <a:ext cx="761833" cy="52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9" name="Group 78"/>
            <p:cNvGrpSpPr/>
            <p:nvPr/>
          </p:nvGrpSpPr>
          <p:grpSpPr>
            <a:xfrm>
              <a:off x="10017509" y="3677807"/>
              <a:ext cx="752519" cy="858103"/>
              <a:chOff x="5369443" y="2951812"/>
              <a:chExt cx="752519" cy="858103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5369443" y="2951812"/>
                <a:ext cx="549018" cy="524923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32806"/>
                        </a14:imgEffect>
                      </a14:imgLayer>
                    </a14:imgProps>
                  </a:ext>
                </a:extLst>
              </a:blip>
              <a:srcRect r="80213" b="35318"/>
              <a:stretch/>
            </p:blipFill>
            <p:spPr>
              <a:xfrm>
                <a:off x="5572944" y="3284992"/>
                <a:ext cx="549018" cy="524923"/>
              </a:xfrm>
              <a:prstGeom prst="rect">
                <a:avLst/>
              </a:prstGeom>
            </p:spPr>
          </p:pic>
        </p:grpSp>
      </p:grpSp>
      <p:sp>
        <p:nvSpPr>
          <p:cNvPr id="82" name="Chevron 81"/>
          <p:cNvSpPr/>
          <p:nvPr/>
        </p:nvSpPr>
        <p:spPr>
          <a:xfrm>
            <a:off x="258696" y="1888573"/>
            <a:ext cx="11425304" cy="36724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7213" y="1790895"/>
            <a:ext cx="249930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Train &amp; Test Algorithm 1 - Random Forest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42323" y="1791093"/>
            <a:ext cx="27731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Train &amp; Test Algorithm 2 - Gradient </a:t>
            </a:r>
            <a:r>
              <a:rPr lang="en-US" sz="1600" b="1" dirty="0"/>
              <a:t>Boosting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959064" y="2957119"/>
            <a:ext cx="0" cy="2564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Train and test using Random Forest and Gradient Boosting techniques</a:t>
            </a:r>
            <a:endParaRPr lang="en-US" sz="4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dcf5e4-b140-464e-ad28-2eb3e755d828">
      <UserInfo>
        <DisplayName>Marcello Benati</DisplayName>
        <AccountId>217</AccountId>
        <AccountType/>
      </UserInfo>
      <UserInfo>
        <DisplayName>Greg Fuller</DisplayName>
        <AccountId>325</AccountId>
        <AccountType/>
      </UserInfo>
      <UserInfo>
        <DisplayName>Humberto Hernandez Pantoja</DisplayName>
        <AccountId>290</AccountId>
        <AccountType/>
      </UserInfo>
      <UserInfo>
        <DisplayName>Marc Sardello</DisplayName>
        <AccountId>289</AccountId>
        <AccountType/>
      </UserInfo>
      <UserInfo>
        <DisplayName>Fang Zhou</DisplayName>
        <AccountId>292</AccountId>
        <AccountType/>
      </UserInfo>
      <UserInfo>
        <DisplayName>Helen Priisalu</DisplayName>
        <AccountId>327</AccountId>
        <AccountType/>
      </UserInfo>
      <UserInfo>
        <DisplayName>Alessandra Frasca</DisplayName>
        <AccountId>328</AccountId>
        <AccountType/>
      </UserInfo>
      <UserInfo>
        <DisplayName>Jelle Dijkstra</DisplayName>
        <AccountId>329</AccountId>
        <AccountType/>
      </UserInfo>
      <UserInfo>
        <DisplayName>Jarl Henriksson</DisplayName>
        <AccountId>330</AccountId>
        <AccountType/>
      </UserInfo>
      <UserInfo>
        <DisplayName>Katrine Allerslev Hek</DisplayName>
        <AccountId>331</AccountId>
        <AccountType/>
      </UserInfo>
      <UserInfo>
        <DisplayName>Arun Justus</DisplayName>
        <AccountId>332</AccountId>
        <AccountType/>
      </UserInfo>
      <UserInfo>
        <DisplayName>Pedro Pablo Malagon Amor</DisplayName>
        <AccountId>295</AccountId>
        <AccountType/>
      </UserInfo>
      <UserInfo>
        <DisplayName>Beverly Hanson</DisplayName>
        <AccountId>333</AccountId>
        <AccountType/>
      </UserInfo>
      <UserInfo>
        <DisplayName>Jeroen ter Heerdt</DisplayName>
        <AccountId>334</AccountId>
        <AccountType/>
      </UserInfo>
      <UserInfo>
        <DisplayName>James Chang</DisplayName>
        <AccountId>335</AccountId>
        <AccountType/>
      </UserInfo>
      <UserInfo>
        <DisplayName>Lori Arriola</DisplayName>
        <AccountId>204</AccountId>
        <AccountType/>
      </UserInfo>
      <UserInfo>
        <DisplayName>Rafi Benjaro</DisplayName>
        <AccountId>336</AccountId>
        <AccountType/>
      </UserInfo>
      <UserInfo>
        <DisplayName>Koichiro Sasaki</DisplayName>
        <AccountId>262</AccountId>
        <AccountType/>
      </UserInfo>
      <UserInfo>
        <DisplayName>David Gollob</DisplayName>
        <AccountId>337</AccountId>
        <AccountType/>
      </UserInfo>
      <UserInfo>
        <DisplayName>Jin Cho</DisplayName>
        <AccountId>338</AccountId>
        <AccountType/>
      </UserInfo>
      <UserInfo>
        <DisplayName>Robert Turnage</DisplayName>
        <AccountId>339</AccountId>
        <AccountType/>
      </UserInfo>
      <UserInfo>
        <DisplayName>Kay Apperson</DisplayName>
        <AccountId>340</AccountId>
        <AccountType/>
      </UserInfo>
      <UserInfo>
        <DisplayName>Brian Pinkney</DisplayName>
        <AccountId>341</AccountId>
        <AccountType/>
      </UserInfo>
      <UserInfo>
        <DisplayName>Bill Jacobs</DisplayName>
        <AccountId>342</AccountId>
        <AccountType/>
      </UserInfo>
      <UserInfo>
        <DisplayName>Jonelle Kreiner</DisplayName>
        <AccountId>343</AccountId>
        <AccountType/>
      </UserInfo>
      <UserInfo>
        <DisplayName>Binh Cao</DisplayName>
        <AccountId>344</AccountId>
        <AccountType/>
      </UserInfo>
      <UserInfo>
        <DisplayName>Chris Smith</DisplayName>
        <AccountId>291</AccountId>
        <AccountType/>
      </UserInfo>
      <UserInfo>
        <DisplayName>Michael Ludwig</DisplayName>
        <AccountId>345</AccountId>
        <AccountType/>
      </UserInfo>
      <UserInfo>
        <DisplayName>Tom Wilkerson</DisplayName>
        <AccountId>346</AccountId>
        <AccountType/>
      </UserInfo>
      <UserInfo>
        <DisplayName>Cory Stevenson</DisplayName>
        <AccountId>347</AccountId>
        <AccountType/>
      </UserInfo>
      <UserInfo>
        <DisplayName>Brandon Young</DisplayName>
        <AccountId>349</AccountId>
        <AccountType/>
      </UserInfo>
      <UserInfo>
        <DisplayName>Americo Silva Junior</DisplayName>
        <AccountId>350</AccountId>
        <AccountType/>
      </UserInfo>
      <UserInfo>
        <DisplayName>Marc Schöni</DisplayName>
        <AccountId>153</AccountId>
        <AccountType/>
      </UserInfo>
      <UserInfo>
        <DisplayName>Patrick Burns</DisplayName>
        <AccountId>351</AccountId>
        <AccountType/>
      </UserInfo>
      <UserInfo>
        <DisplayName>Marty Pittman</DisplayName>
        <AccountId>353</AccountId>
        <AccountType/>
      </UserInfo>
      <UserInfo>
        <DisplayName>Christof Wascher</DisplayName>
        <AccountId>356</AccountId>
        <AccountType/>
      </UserInfo>
      <UserInfo>
        <DisplayName>Chris Price</DisplayName>
        <AccountId>358</AccountId>
        <AccountType/>
      </UserInfo>
      <UserInfo>
        <DisplayName>Joseph Rickert</DisplayName>
        <AccountId>359</AccountId>
        <AccountType/>
      </UserInfo>
      <UserInfo>
        <DisplayName>Jianhui Wu</DisplayName>
        <AccountId>360</AccountId>
        <AccountType/>
      </UserInfo>
      <UserInfo>
        <DisplayName>Manoj Pandey</DisplayName>
        <AccountId>361</AccountId>
        <AccountType/>
      </UserInfo>
      <UserInfo>
        <DisplayName>Vijay Jayaseelan</DisplayName>
        <AccountId>362</AccountId>
        <AccountType/>
      </UserInfo>
      <UserInfo>
        <DisplayName>Rich Calaway</DisplayName>
        <AccountId>363</AccountId>
        <AccountType/>
      </UserInfo>
      <UserInfo>
        <DisplayName>Rene Bouw</DisplayName>
        <AccountId>364</AccountId>
        <AccountType/>
      </UserInfo>
      <UserInfo>
        <DisplayName>Adrian Fernandez</DisplayName>
        <AccountId>365</AccountId>
        <AccountType/>
      </UserInfo>
      <UserInfo>
        <DisplayName>Nico Brandt</DisplayName>
        <AccountId>366</AccountId>
        <AccountType/>
      </UserInfo>
      <UserInfo>
        <DisplayName>Timo Klimmer</DisplayName>
        <AccountId>368</AccountId>
        <AccountType/>
      </UserInfo>
      <UserInfo>
        <DisplayName>Jason Christensen-Widt</DisplayName>
        <AccountId>154</AccountId>
        <AccountType/>
      </UserInfo>
      <UserInfo>
        <DisplayName>Ben Humphrey</DisplayName>
        <AccountId>369</AccountId>
        <AccountType/>
      </UserInfo>
      <UserInfo>
        <DisplayName>Usman Burki</DisplayName>
        <AccountId>370</AccountId>
        <AccountType/>
      </UserInfo>
      <UserInfo>
        <DisplayName>Jason Morales</DisplayName>
        <AccountId>374</AccountId>
        <AccountType/>
      </UserInfo>
      <UserInfo>
        <DisplayName>Manoj Kumar</DisplayName>
        <AccountId>378</AccountId>
        <AccountType/>
      </UserInfo>
      <UserInfo>
        <DisplayName>Henk van der Valk</DisplayName>
        <AccountId>79</AccountId>
        <AccountType/>
      </UserInfo>
      <UserInfo>
        <DisplayName>Michael Helbraun</DisplayName>
        <AccountId>214</AccountId>
        <AccountType/>
      </UserInfo>
      <UserInfo>
        <DisplayName>Richard Kittler</DisplayName>
        <AccountId>384</AccountId>
        <AccountType/>
      </UserInfo>
      <UserInfo>
        <DisplayName>Sonia Ang</DisplayName>
        <AccountId>385</AccountId>
        <AccountType/>
      </UserInfo>
      <UserInfo>
        <DisplayName>Ralph Kemperdick</DisplayName>
        <AccountId>55</AccountId>
        <AccountType/>
      </UserInfo>
      <UserInfo>
        <DisplayName>Andy Roberts</DisplayName>
        <AccountId>401</AccountId>
        <AccountType/>
      </UserInfo>
      <UserInfo>
        <DisplayName>Florian Daxboeck</DisplayName>
        <AccountId>152</AccountId>
        <AccountType/>
      </UserInfo>
      <UserInfo>
        <DisplayName>Sanket Dhurandhar</DisplayName>
        <AccountId>297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04871385379499F2DE2943CF3F531" ma:contentTypeVersion="4" ma:contentTypeDescription="Create a new document." ma:contentTypeScope="" ma:versionID="e9dd28ebf362d4e80b8c970ebeefe3a0">
  <xsd:schema xmlns:xsd="http://www.w3.org/2001/XMLSchema" xmlns:xs="http://www.w3.org/2001/XMLSchema" xmlns:p="http://schemas.microsoft.com/office/2006/metadata/properties" xmlns:ns1="http://schemas.microsoft.com/sharepoint/v3" xmlns:ns2="b1dcf5e4-b140-464e-ad28-2eb3e755d828" targetNamespace="http://schemas.microsoft.com/office/2006/metadata/properties" ma:root="true" ma:fieldsID="03b8be3648692d7b724f1e1961529e5c" ns1:_="" ns2:_="">
    <xsd:import namespace="http://schemas.microsoft.com/sharepoint/v3"/>
    <xsd:import namespace="b1dcf5e4-b140-464e-ad28-2eb3e755d8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cf5e4-b140-464e-ad28-2eb3e755d8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athena xmlns="http://schemas.microsoft.com/edu/athena" version="0.1.4983.0">
  <timings duration="28260"/>
</athena>
</file>

<file path=customXml/itemProps1.xml><?xml version="1.0" encoding="utf-8"?>
<ds:datastoreItem xmlns:ds="http://schemas.openxmlformats.org/officeDocument/2006/customXml" ds:itemID="{D31CAE25-9302-48A6-8AB3-D9FC7E4E84F5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b1dcf5e4-b140-464e-ad28-2eb3e755d828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43145-3091-4970-AA31-3A9FB2C8D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dcf5e4-b140-464e-ad28-2eb3e755d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9A5209-6B62-45AF-A291-0F45981CB3EB}">
  <ds:schemaRefs>
    <ds:schemaRef ds:uri="b1dcf5e4-b140-464e-ad28-2eb3e755d828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B384C8D-1C56-4977-BAAC-C3D67F61F69A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0069BDD-983B-48E5-828A-F2EABCA58089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8166</TotalTime>
  <Words>1118</Words>
  <Application>Microsoft Office PowerPoint</Application>
  <PresentationFormat>Widescreen</PresentationFormat>
  <Paragraphs>328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Segoe UI</vt:lpstr>
      <vt:lpstr>Segoe UI Light</vt:lpstr>
      <vt:lpstr>Segoe UI Semilight</vt:lpstr>
      <vt:lpstr>Times New Roman</vt:lpstr>
      <vt:lpstr>Wingdings</vt:lpstr>
      <vt:lpstr>Wingdings 2</vt:lpstr>
      <vt:lpstr>HDOfficeLightV0</vt:lpstr>
      <vt:lpstr>1_HDOfficeLightV0</vt:lpstr>
      <vt:lpstr>Retrospect</vt:lpstr>
      <vt:lpstr>Campaign Management</vt:lpstr>
      <vt:lpstr>Index</vt:lpstr>
      <vt:lpstr>PowerPoint Presentation</vt:lpstr>
      <vt:lpstr>Identify the best channel, Day and Time for a given Target, Product &amp; Acquisition Campaign</vt:lpstr>
      <vt:lpstr>PowerPoint Presentation</vt:lpstr>
      <vt:lpstr>PowerPoint Presentation</vt:lpstr>
      <vt:lpstr>Execution Steps</vt:lpstr>
      <vt:lpstr>PowerPoint Presentation</vt:lpstr>
      <vt:lpstr>PowerPoint Presentation</vt:lpstr>
      <vt:lpstr>PowerPoint Presentation</vt:lpstr>
      <vt:lpstr>PowerPoint Presentation</vt:lpstr>
      <vt:lpstr>Analytical Dataset Schema</vt:lpstr>
      <vt:lpstr>Analytical Dataset Schema</vt:lpstr>
      <vt:lpstr>Develop in R Client IDE</vt:lpstr>
      <vt:lpstr>Operationalize In Database</vt:lpstr>
      <vt:lpstr>Visualize Data</vt:lpstr>
      <vt:lpstr>Visualize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Sheri Gilley</dc:creator>
  <cp:lastModifiedBy>Balaji Kesavan (Affine Inc)</cp:lastModifiedBy>
  <cp:revision>490</cp:revision>
  <dcterms:created xsi:type="dcterms:W3CDTF">2016-03-06T20:31:32Z</dcterms:created>
  <dcterms:modified xsi:type="dcterms:W3CDTF">2016-06-06T18:15:56Z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0x01010087F04871385379499F2DE2943CF3F531</vt:lpwstr>
  </property>
</Properties>
</file>