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Comfortaa Medium"/>
      <p:regular r:id="rId30"/>
      <p:bold r:id="rId31"/>
    </p:embeddedFont>
    <p:embeddedFont>
      <p:font typeface="Comfortaa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Medium-bold.fntdata"/><Relationship Id="rId30" Type="http://schemas.openxmlformats.org/officeDocument/2006/relationships/font" Target="fonts/ComfortaaMedium-regular.fntdata"/><Relationship Id="rId11" Type="http://schemas.openxmlformats.org/officeDocument/2006/relationships/slide" Target="slides/slide6.xml"/><Relationship Id="rId33" Type="http://schemas.openxmlformats.org/officeDocument/2006/relationships/font" Target="fonts/Comfortaa-bold.fntdata"/><Relationship Id="rId10" Type="http://schemas.openxmlformats.org/officeDocument/2006/relationships/slide" Target="slides/slide5.xml"/><Relationship Id="rId32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e78a4e445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e78a4e445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e78a4e445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e78a4e445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e78a4e44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e78a4e44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e78a4e445_0_1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e78a4e445_0_1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e78a4e445_0_2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e78a4e445_0_2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e78a4e445_0_3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e78a4e445_0_3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e78a4e445_0_4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e78a4e445_0_4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e78a4e445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e78a4e445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7f4470a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7f4470a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4470a8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4470a8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7f4470a8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7f4470a8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e78a4e445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e78a4e445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e78a4e445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e78a4e445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6950" y="1249250"/>
            <a:ext cx="7209300" cy="16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" sz="3010">
                <a:latin typeface="Georgia"/>
                <a:ea typeface="Georgia"/>
                <a:cs typeface="Georgia"/>
                <a:sym typeface="Georgia"/>
              </a:rPr>
              <a:t>Tesla India EV Market Entry Strategy (2026)</a:t>
            </a:r>
            <a:endParaRPr sz="301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1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26950" y="2509475"/>
            <a:ext cx="549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A Phased Entry Strategy for Sustainable Growth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3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375" y="1401400"/>
            <a:ext cx="3082500" cy="299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542775" y="4451600"/>
            <a:ext cx="2303700" cy="323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Piyush Pawar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/>
        </p:nvSpPr>
        <p:spPr>
          <a:xfrm>
            <a:off x="265050" y="190500"/>
            <a:ext cx="86139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rgbClr val="0C57D3"/>
                </a:solidFill>
                <a:latin typeface="Georgia"/>
                <a:ea typeface="Georgia"/>
                <a:cs typeface="Georgia"/>
                <a:sym typeface="Georgia"/>
              </a:rPr>
              <a:t>CLUSTERS REVEAL POSITIONING OPPORTUNITY</a:t>
            </a:r>
            <a:endParaRPr b="1" sz="2500" u="sng">
              <a:solidFill>
                <a:srgbClr val="0C57D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6" name="Google Shape;226;p22" title="competitor_clust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775" y="1180350"/>
            <a:ext cx="4943225" cy="350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312675" y="1515725"/>
            <a:ext cx="4037700" cy="28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rPr>
              <a:t>Cl</a:t>
            </a:r>
            <a:r>
              <a:rPr b="1" lang="en" sz="2000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rPr>
              <a:t>uster 0</a:t>
            </a:r>
            <a:r>
              <a:rPr lang="en" sz="2000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r>
              <a:rPr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Low-Price/ </a:t>
            </a:r>
            <a:r>
              <a:rPr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High-</a:t>
            </a:r>
            <a:r>
              <a:rPr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Share (Tata) - volume focused.</a:t>
            </a:r>
            <a:endParaRPr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rPr>
              <a:t>Cluster 1:</a:t>
            </a:r>
            <a:r>
              <a:rPr b="1"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Mid-Price/ Mid-Share (MG) - balanced import.</a:t>
            </a:r>
            <a:endParaRPr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fortaa"/>
              <a:buChar char="●"/>
            </a:pPr>
            <a:r>
              <a:rPr b="1" lang="en" sz="2000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rPr>
              <a:t>Tesla Fit: </a:t>
            </a:r>
            <a:r>
              <a:rPr lang="en" sz="2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High-Price/ Low-Share Premium Niche for differentiation.</a:t>
            </a:r>
            <a:endParaRPr sz="2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3"/>
          <p:cNvGrpSpPr/>
          <p:nvPr/>
        </p:nvGrpSpPr>
        <p:grpSpPr>
          <a:xfrm>
            <a:off x="2953848" y="2003628"/>
            <a:ext cx="2281599" cy="2059001"/>
            <a:chOff x="3071457" y="2013875"/>
            <a:chExt cx="1944600" cy="1569600"/>
          </a:xfrm>
        </p:grpSpPr>
        <p:sp>
          <p:nvSpPr>
            <p:cNvPr id="233" name="Google Shape;233;p23"/>
            <p:cNvSpPr/>
            <p:nvPr/>
          </p:nvSpPr>
          <p:spPr>
            <a:xfrm flipH="1" rot="10800000">
              <a:off x="3071457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 txBox="1"/>
            <p:nvPr/>
          </p:nvSpPr>
          <p:spPr>
            <a:xfrm>
              <a:off x="3305766" y="2141960"/>
              <a:ext cx="1477500" cy="118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275" lIns="107275" spcFirstLastPara="1" rIns="107275" wrap="square" tIns="1072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rPr b="1" lang="en" sz="139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Urban Population: 36.60% (2023), driving 70% of EV demand.</a:t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35" name="Google Shape;235;p23"/>
          <p:cNvGrpSpPr/>
          <p:nvPr/>
        </p:nvGrpSpPr>
        <p:grpSpPr>
          <a:xfrm>
            <a:off x="675050" y="2003628"/>
            <a:ext cx="2281599" cy="2059001"/>
            <a:chOff x="1126863" y="2013875"/>
            <a:chExt cx="1944600" cy="1569600"/>
          </a:xfrm>
        </p:grpSpPr>
        <p:sp>
          <p:nvSpPr>
            <p:cNvPr id="236" name="Google Shape;236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2"/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1349611" y="2281234"/>
              <a:ext cx="1499100" cy="12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rPr b="1" lang="en" sz="139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GDP: USD 3,176.30B (2023), 6–7% annual growth through 2026.</a:t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5232514" y="2003628"/>
            <a:ext cx="3521308" cy="2059001"/>
            <a:chOff x="5015938" y="2013875"/>
            <a:chExt cx="3001200" cy="1569600"/>
          </a:xfrm>
        </p:grpSpPr>
        <p:sp>
          <p:nvSpPr>
            <p:cNvPr id="239" name="Google Shape;239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2"/>
            </a:p>
          </p:txBody>
        </p:sp>
        <p:sp>
          <p:nvSpPr>
            <p:cNvPr id="240" name="Google Shape;240;p23"/>
            <p:cNvSpPr txBox="1"/>
            <p:nvPr/>
          </p:nvSpPr>
          <p:spPr>
            <a:xfrm>
              <a:off x="5197444" y="2178627"/>
              <a:ext cx="2638200" cy="10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7275" lIns="107275" spcFirstLastPara="1" rIns="107275" wrap="square" tIns="10727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rPr b="1" lang="en" sz="139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Feasibility: Middle-class expansion (income &gt; USD 10,000) enables premium uptake.</a:t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l">
                <a:spcBef>
                  <a:spcPts val="1408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9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5079179" y="2905238"/>
            <a:ext cx="306885" cy="341554"/>
            <a:chOff x="4858109" y="2631368"/>
            <a:chExt cx="316442" cy="315000"/>
          </a:xfrm>
        </p:grpSpPr>
        <p:sp>
          <p:nvSpPr>
            <p:cNvPr id="242" name="Google Shape;242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642"/>
              </a:br>
              <a:endParaRPr sz="1642"/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2806416" y="2905264"/>
            <a:ext cx="305478" cy="341557"/>
            <a:chOff x="3157188" y="909150"/>
            <a:chExt cx="470400" cy="470400"/>
          </a:xfrm>
        </p:grpSpPr>
        <p:sp>
          <p:nvSpPr>
            <p:cNvPr id="245" name="Google Shape;245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07275" lIns="107275" spcFirstLastPara="1" rIns="107275" wrap="square" tIns="107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3"/>
          <p:cNvSpPr txBox="1"/>
          <p:nvPr/>
        </p:nvSpPr>
        <p:spPr>
          <a:xfrm>
            <a:off x="606300" y="449350"/>
            <a:ext cx="73818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Strong Economics Tailwinds Support Entry</a:t>
            </a:r>
            <a:endParaRPr b="1" sz="29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" title="economic_tren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/>
        </p:nvSpPr>
        <p:spPr>
          <a:xfrm>
            <a:off x="198775" y="221575"/>
            <a:ext cx="86865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High-ROI Opportunity with Manageable Risks</a:t>
            </a:r>
            <a:endParaRPr sz="3000" u="sng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258" name="Google Shape;258;p25"/>
          <p:cNvGrpSpPr/>
          <p:nvPr/>
        </p:nvGrpSpPr>
        <p:grpSpPr>
          <a:xfrm>
            <a:off x="2931583" y="1642257"/>
            <a:ext cx="3433693" cy="3433053"/>
            <a:chOff x="2961500" y="961400"/>
            <a:chExt cx="3221100" cy="3220500"/>
          </a:xfrm>
        </p:grpSpPr>
        <p:sp>
          <p:nvSpPr>
            <p:cNvPr id="259" name="Google Shape;259;p25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3702775" y="1220575"/>
              <a:ext cx="1798500" cy="7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rPr lang="en" sz="1065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Economic growth and urban demand align with Tesla’s model.</a:t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t/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61" name="Google Shape;261;p25"/>
          <p:cNvGrpSpPr/>
          <p:nvPr/>
        </p:nvGrpSpPr>
        <p:grpSpPr>
          <a:xfrm>
            <a:off x="3400822" y="2580435"/>
            <a:ext cx="2495080" cy="2495080"/>
            <a:chOff x="3401686" y="1841492"/>
            <a:chExt cx="2340600" cy="2340600"/>
          </a:xfrm>
        </p:grpSpPr>
        <p:sp>
          <p:nvSpPr>
            <p:cNvPr id="262" name="Google Shape;262;p25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5"/>
            <p:cNvSpPr txBox="1"/>
            <p:nvPr/>
          </p:nvSpPr>
          <p:spPr>
            <a:xfrm>
              <a:off x="3863424" y="2141575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rPr lang="en" sz="1065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Premium positioning vs. Tata/MG clusters.</a:t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t/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264" name="Google Shape;264;p25"/>
          <p:cNvGrpSpPr/>
          <p:nvPr/>
        </p:nvGrpSpPr>
        <p:grpSpPr>
          <a:xfrm>
            <a:off x="3861263" y="3500844"/>
            <a:ext cx="1574375" cy="1574695"/>
            <a:chOff x="3833620" y="2704915"/>
            <a:chExt cx="1476900" cy="1477200"/>
          </a:xfrm>
        </p:grpSpPr>
        <p:sp>
          <p:nvSpPr>
            <p:cNvPr id="265" name="Google Shape;265;p25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3957047" y="3143188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7450" lIns="97450" spcFirstLastPara="1" rIns="97450" wrap="square" tIns="974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rPr lang="en" sz="1065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10–15% share for Tesla</a:t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79"/>
                </a:spcBef>
                <a:spcAft>
                  <a:spcPts val="0"/>
                </a:spcAft>
                <a:buNone/>
              </a:pPr>
              <a:r>
                <a:t/>
              </a:r>
              <a:endParaRPr sz="106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/>
        </p:nvSpPr>
        <p:spPr>
          <a:xfrm>
            <a:off x="197400" y="131575"/>
            <a:ext cx="87492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Recommendations: Enter with Premium Focus</a:t>
            </a:r>
            <a:endParaRPr sz="3000" u="sng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72" name="Google Shape;272;p26"/>
          <p:cNvGrpSpPr/>
          <p:nvPr/>
        </p:nvGrpSpPr>
        <p:grpSpPr>
          <a:xfrm>
            <a:off x="480900" y="2467975"/>
            <a:ext cx="2737425" cy="1289700"/>
            <a:chOff x="538213" y="1986800"/>
            <a:chExt cx="2737425" cy="1289700"/>
          </a:xfrm>
        </p:grpSpPr>
        <p:sp>
          <p:nvSpPr>
            <p:cNvPr id="273" name="Google Shape;273;p26"/>
            <p:cNvSpPr txBox="1"/>
            <p:nvPr/>
          </p:nvSpPr>
          <p:spPr>
            <a:xfrm>
              <a:off x="5382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eorgia"/>
                  <a:ea typeface="Georgia"/>
                  <a:cs typeface="Georgia"/>
                  <a:sym typeface="Georgia"/>
                </a:rPr>
                <a:t>Positioning</a:t>
              </a:r>
              <a:endParaRPr b="1" sz="2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800"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" sz="1000">
                  <a:latin typeface="Georgia"/>
                  <a:ea typeface="Georgia"/>
                  <a:cs typeface="Georgia"/>
                  <a:sym typeface="Georgia"/>
                </a:rPr>
                <a:t>Launch Model 3/Y at USD 30,000+; emphasize autonomy/sustainability.</a:t>
              </a:r>
              <a:endParaRPr sz="1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b="1" sz="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74" name="Google Shape;274;p26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307AF3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5" name="Google Shape;275;p26"/>
          <p:cNvGrpSpPr/>
          <p:nvPr/>
        </p:nvGrpSpPr>
        <p:grpSpPr>
          <a:xfrm>
            <a:off x="5152525" y="1698650"/>
            <a:ext cx="3473175" cy="1289700"/>
            <a:chOff x="5209838" y="1217475"/>
            <a:chExt cx="3473175" cy="1289700"/>
          </a:xfrm>
        </p:grpSpPr>
        <p:sp>
          <p:nvSpPr>
            <p:cNvPr id="276" name="Google Shape;276;p26"/>
            <p:cNvSpPr txBox="1"/>
            <p:nvPr/>
          </p:nvSpPr>
          <p:spPr>
            <a:xfrm>
              <a:off x="6559013" y="1217475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eorgia"/>
                  <a:ea typeface="Georgia"/>
                  <a:cs typeface="Georgia"/>
                  <a:sym typeface="Georgia"/>
                </a:rPr>
                <a:t>Timeline</a:t>
              </a:r>
              <a:endParaRPr b="1" sz="2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latin typeface="Georgia"/>
                  <a:ea typeface="Georgia"/>
                  <a:cs typeface="Georgia"/>
                  <a:sym typeface="Georgia"/>
                </a:rPr>
                <a:t>Q1 2026 launch; breakeven by Q4 2027 (25% ROI).</a:t>
              </a:r>
              <a:endParaRPr sz="1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77" name="Google Shape;277;p26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8" name="Google Shape;278;p26"/>
          <p:cNvGrpSpPr/>
          <p:nvPr/>
        </p:nvGrpSpPr>
        <p:grpSpPr>
          <a:xfrm>
            <a:off x="5152525" y="3652125"/>
            <a:ext cx="3302675" cy="1289700"/>
            <a:chOff x="5209838" y="3170950"/>
            <a:chExt cx="3302675" cy="1289700"/>
          </a:xfrm>
        </p:grpSpPr>
        <p:sp>
          <p:nvSpPr>
            <p:cNvPr id="279" name="Google Shape;279;p26"/>
            <p:cNvSpPr txBox="1"/>
            <p:nvPr/>
          </p:nvSpPr>
          <p:spPr>
            <a:xfrm>
              <a:off x="6388513" y="31709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Georgia"/>
                  <a:ea typeface="Georgia"/>
                  <a:cs typeface="Georgia"/>
                  <a:sym typeface="Georgia"/>
                </a:rPr>
                <a:t>Go-to-Market</a:t>
              </a:r>
              <a:endParaRPr b="1" sz="8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latin typeface="Georgia"/>
                  <a:ea typeface="Georgia"/>
                  <a:cs typeface="Georgia"/>
                  <a:sym typeface="Georgia"/>
                </a:rPr>
                <a:t>Partner with Ta</a:t>
              </a:r>
              <a:r>
                <a:rPr lang="en" sz="1000">
                  <a:latin typeface="Georgia"/>
                  <a:ea typeface="Georgia"/>
                  <a:cs typeface="Georgia"/>
                  <a:sym typeface="Georgia"/>
                </a:rPr>
                <a:t>t</a:t>
              </a:r>
              <a:r>
                <a:rPr lang="en" sz="1000">
                  <a:latin typeface="Georgia"/>
                  <a:ea typeface="Georgia"/>
                  <a:cs typeface="Georgia"/>
                  <a:sym typeface="Georgia"/>
                </a:rPr>
                <a:t>a for local manufacturing; pilot in Mumbai/Delhi.</a:t>
              </a:r>
              <a:endParaRPr sz="1000"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spcBef>
                  <a:spcPts val="12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latin typeface="Georgia"/>
                <a:ea typeface="Georgia"/>
                <a:cs typeface="Georgia"/>
                <a:sym typeface="Georgia"/>
              </a:endParaRPr>
            </a:p>
          </p:txBody>
        </p:sp>
        <p:cxnSp>
          <p:nvCxnSpPr>
            <p:cNvPr id="280" name="Google Shape;280;p26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1" name="Google Shape;281;p26"/>
          <p:cNvGrpSpPr/>
          <p:nvPr/>
        </p:nvGrpSpPr>
        <p:grpSpPr>
          <a:xfrm>
            <a:off x="2604900" y="1209638"/>
            <a:ext cx="3814835" cy="3790597"/>
            <a:chOff x="2662213" y="676344"/>
            <a:chExt cx="3814835" cy="3790597"/>
          </a:xfrm>
        </p:grpSpPr>
        <p:sp>
          <p:nvSpPr>
            <p:cNvPr id="282" name="Google Shape;282;p26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5" name="Google Shape;285;p26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86" name="Google Shape;286;p26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307AF3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6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89" name="Google Shape;289;p26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942A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942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26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92" name="Google Shape;292;p26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D5C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D5C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" name="Google Shape;294;p26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6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6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7"/>
          <p:cNvGrpSpPr/>
          <p:nvPr/>
        </p:nvGrpSpPr>
        <p:grpSpPr>
          <a:xfrm>
            <a:off x="182562" y="886667"/>
            <a:ext cx="1518985" cy="1994151"/>
            <a:chOff x="2744034" y="1146343"/>
            <a:chExt cx="1827900" cy="2399700"/>
          </a:xfrm>
        </p:grpSpPr>
        <p:sp>
          <p:nvSpPr>
            <p:cNvPr id="302" name="Google Shape;302;p2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66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66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4" name="Google Shape;304;p2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4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RISK</a:t>
              </a:r>
              <a:endParaRPr b="1" sz="2104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64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330"/>
                </a:spcAft>
                <a:buNone/>
              </a:pPr>
              <a:r>
                <a:rPr lang="en" sz="1021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High Import Duties(100% on EVs)</a:t>
              </a:r>
              <a:endParaRPr sz="102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05" name="Google Shape;305;p27"/>
          <p:cNvGrpSpPr/>
          <p:nvPr/>
        </p:nvGrpSpPr>
        <p:grpSpPr>
          <a:xfrm>
            <a:off x="1701671" y="1261553"/>
            <a:ext cx="1518985" cy="1994151"/>
            <a:chOff x="4572084" y="1597469"/>
            <a:chExt cx="1827900" cy="2399700"/>
          </a:xfrm>
        </p:grpSpPr>
        <p:sp>
          <p:nvSpPr>
            <p:cNvPr id="306" name="Google Shape;306;p27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66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7" name="Google Shape;307;p27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66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08" name="Google Shape;308;p27"/>
            <p:cNvSpPr txBox="1"/>
            <p:nvPr/>
          </p:nvSpPr>
          <p:spPr>
            <a:xfrm>
              <a:off x="4794550" y="2059309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75" lIns="75975" spcFirstLastPara="1" rIns="75975" wrap="square" tIns="75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90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Mitigatio</a:t>
              </a:r>
              <a:r>
                <a:rPr b="1" lang="en" sz="1390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n</a:t>
              </a:r>
              <a:endParaRPr b="1" sz="664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29"/>
                </a:spcBef>
                <a:spcAft>
                  <a:spcPts val="0"/>
                </a:spcAft>
                <a:buNone/>
              </a:pPr>
              <a:r>
                <a:rPr lang="en" sz="902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local </a:t>
              </a:r>
              <a:r>
                <a:rPr lang="en" sz="902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Lobby for FAME-III reductions; assembly.</a:t>
              </a:r>
              <a:endParaRPr sz="902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29"/>
                </a:spcBef>
                <a:spcAft>
                  <a:spcPts val="1330"/>
                </a:spcAft>
                <a:buNone/>
              </a:pPr>
              <a:r>
                <a:t/>
              </a:r>
              <a:endParaRPr sz="664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09" name="Google Shape;309;p27"/>
          <p:cNvGrpSpPr/>
          <p:nvPr/>
        </p:nvGrpSpPr>
        <p:grpSpPr>
          <a:xfrm>
            <a:off x="3307487" y="2798223"/>
            <a:ext cx="1465427" cy="1923839"/>
            <a:chOff x="2744034" y="1146343"/>
            <a:chExt cx="1827900" cy="2399700"/>
          </a:xfrm>
        </p:grpSpPr>
        <p:sp>
          <p:nvSpPr>
            <p:cNvPr id="310" name="Google Shape;310;p2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73300" lIns="73300" spcFirstLastPara="1" rIns="73300" wrap="square" tIns="73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1" name="Google Shape;311;p2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3300" lIns="73300" spcFirstLastPara="1" rIns="73300" wrap="square" tIns="73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2" name="Google Shape;312;p2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3300" lIns="73300" spcFirstLastPara="1" rIns="73300" wrap="square" tIns="733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9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RISK</a:t>
              </a:r>
              <a:endParaRPr sz="641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378"/>
                </a:spcBef>
                <a:spcAft>
                  <a:spcPts val="0"/>
                </a:spcAft>
                <a:buNone/>
              </a:pPr>
              <a:r>
                <a:rPr lang="en" sz="985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Infrastructure gaps</a:t>
              </a:r>
              <a:endParaRPr sz="985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378"/>
                </a:spcBef>
                <a:spcAft>
                  <a:spcPts val="1283"/>
                </a:spcAft>
                <a:buNone/>
              </a:pPr>
              <a:r>
                <a:t/>
              </a:r>
              <a:endParaRPr sz="64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13" name="Google Shape;313;p27"/>
          <p:cNvGrpSpPr/>
          <p:nvPr/>
        </p:nvGrpSpPr>
        <p:grpSpPr>
          <a:xfrm>
            <a:off x="4773034" y="3159890"/>
            <a:ext cx="1465427" cy="1923839"/>
            <a:chOff x="4572084" y="1597469"/>
            <a:chExt cx="1827900" cy="2399700"/>
          </a:xfrm>
        </p:grpSpPr>
        <p:sp>
          <p:nvSpPr>
            <p:cNvPr id="314" name="Google Shape;314;p27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73300" lIns="73300" spcFirstLastPara="1" rIns="73300" wrap="square" tIns="73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5" name="Google Shape;315;p27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3300" lIns="73300" spcFirstLastPara="1" rIns="73300" wrap="square" tIns="73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6" name="Google Shape;316;p27"/>
            <p:cNvSpPr txBox="1"/>
            <p:nvPr/>
          </p:nvSpPr>
          <p:spPr>
            <a:xfrm>
              <a:off x="4794550" y="1834274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3300" lIns="73300" spcFirstLastPara="1" rIns="73300" wrap="square" tIns="733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20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Mitigation</a:t>
              </a:r>
              <a:endParaRPr sz="641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378"/>
                </a:spcBef>
                <a:spcAft>
                  <a:spcPts val="0"/>
                </a:spcAft>
                <a:buNone/>
              </a:pPr>
              <a:r>
                <a:rPr lang="en" sz="985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Co-invest with MG in charging networks</a:t>
              </a:r>
              <a:r>
                <a:rPr lang="en" sz="641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.</a:t>
              </a:r>
              <a:endParaRPr sz="64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378"/>
                </a:spcBef>
                <a:spcAft>
                  <a:spcPts val="0"/>
                </a:spcAft>
                <a:buNone/>
              </a:pPr>
              <a:r>
                <a:t/>
              </a:r>
              <a:endParaRPr sz="64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378"/>
                </a:spcBef>
                <a:spcAft>
                  <a:spcPts val="1283"/>
                </a:spcAft>
                <a:buNone/>
              </a:pPr>
              <a:r>
                <a:t/>
              </a:r>
              <a:endParaRPr sz="64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17" name="Google Shape;317;p27"/>
          <p:cNvGrpSpPr/>
          <p:nvPr/>
        </p:nvGrpSpPr>
        <p:grpSpPr>
          <a:xfrm>
            <a:off x="6037934" y="886681"/>
            <a:ext cx="1501620" cy="1971354"/>
            <a:chOff x="2744034" y="1146343"/>
            <a:chExt cx="1827900" cy="2399700"/>
          </a:xfrm>
        </p:grpSpPr>
        <p:sp>
          <p:nvSpPr>
            <p:cNvPr id="318" name="Google Shape;318;p27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75100" lIns="75100" spcFirstLastPara="1" rIns="75100" wrap="square" tIns="75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19" name="Google Shape;319;p27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5100" lIns="75100" spcFirstLastPara="1" rIns="75100" wrap="square" tIns="75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5100" lIns="75100" spcFirstLastPara="1" rIns="75100" wrap="square" tIns="751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59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RISK</a:t>
              </a:r>
              <a:endParaRPr sz="657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12"/>
                </a:spcBef>
                <a:spcAft>
                  <a:spcPts val="0"/>
                </a:spcAft>
                <a:buNone/>
              </a:pPr>
              <a:r>
                <a:rPr lang="en" sz="101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Local competition</a:t>
              </a:r>
              <a:endParaRPr sz="101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12"/>
                </a:spcBef>
                <a:spcAft>
                  <a:spcPts val="1314"/>
                </a:spcAft>
                <a:buNone/>
              </a:pPr>
              <a:r>
                <a:t/>
              </a:r>
              <a:endParaRPr sz="6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321" name="Google Shape;321;p27"/>
          <p:cNvGrpSpPr/>
          <p:nvPr/>
        </p:nvGrpSpPr>
        <p:grpSpPr>
          <a:xfrm>
            <a:off x="7539677" y="1257281"/>
            <a:ext cx="1501620" cy="1971354"/>
            <a:chOff x="4572084" y="1597469"/>
            <a:chExt cx="1827900" cy="2399700"/>
          </a:xfrm>
        </p:grpSpPr>
        <p:sp>
          <p:nvSpPr>
            <p:cNvPr id="322" name="Google Shape;322;p27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75100" lIns="75100" spcFirstLastPara="1" rIns="75100" wrap="square" tIns="75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3" name="Google Shape;323;p27"/>
            <p:cNvSpPr/>
            <p:nvPr/>
          </p:nvSpPr>
          <p:spPr>
            <a:xfrm flipH="1" rot="10800000">
              <a:off x="4662018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75100" lIns="75100" spcFirstLastPara="1" rIns="75100" wrap="square" tIns="751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47"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324" name="Google Shape;324;p27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5100" lIns="75100" spcFirstLastPara="1" rIns="75100" wrap="square" tIns="751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53" u="sng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Mitigation</a:t>
              </a:r>
              <a:endParaRPr sz="657" u="sng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12"/>
                </a:spcBef>
                <a:spcAft>
                  <a:spcPts val="0"/>
                </a:spcAft>
                <a:buNone/>
              </a:pPr>
              <a:r>
                <a:rPr lang="en" sz="1010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Differentiate via software updates, brand loyalty.</a:t>
              </a:r>
              <a:endParaRPr sz="101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12"/>
                </a:spcBef>
                <a:spcAft>
                  <a:spcPts val="0"/>
                </a:spcAft>
                <a:buNone/>
              </a:pPr>
              <a:r>
                <a:t/>
              </a:r>
              <a:endParaRPr sz="6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412"/>
                </a:spcBef>
                <a:spcAft>
                  <a:spcPts val="1314"/>
                </a:spcAft>
                <a:buNone/>
              </a:pPr>
              <a:r>
                <a:t/>
              </a:r>
              <a:endParaRPr sz="6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325" name="Google Shape;325;p27"/>
          <p:cNvSpPr txBox="1"/>
          <p:nvPr/>
        </p:nvSpPr>
        <p:spPr>
          <a:xfrm>
            <a:off x="182475" y="172450"/>
            <a:ext cx="86127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RISKS AND MITIGATION PLAN</a:t>
            </a:r>
            <a:endParaRPr sz="3000" u="sng">
              <a:solidFill>
                <a:schemeClr val="dk2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/>
        </p:nvSpPr>
        <p:spPr>
          <a:xfrm>
            <a:off x="92250" y="182475"/>
            <a:ext cx="891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ACTIONABLE ROADMAP</a:t>
            </a:r>
            <a:endParaRPr sz="3000" u="sng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28"/>
          <p:cNvSpPr/>
          <p:nvPr/>
        </p:nvSpPr>
        <p:spPr>
          <a:xfrm>
            <a:off x="2412459" y="1976833"/>
            <a:ext cx="865200" cy="606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130850" lIns="130850" spcFirstLastPara="1" rIns="130850" wrap="square" tIns="130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32" name="Google Shape;332;p28"/>
          <p:cNvGrpSpPr/>
          <p:nvPr/>
        </p:nvGrpSpPr>
        <p:grpSpPr>
          <a:xfrm>
            <a:off x="92191" y="1497230"/>
            <a:ext cx="2555631" cy="3129005"/>
            <a:chOff x="571536" y="1957150"/>
            <a:chExt cx="1755000" cy="1897977"/>
          </a:xfrm>
        </p:grpSpPr>
        <p:sp>
          <p:nvSpPr>
            <p:cNvPr id="333" name="Google Shape;333;p28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54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0850" lIns="130850" spcFirstLastPara="1" rIns="130850" wrap="square" tIns="130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34" name="Google Shape;334;p28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44">
                  <a:solidFill>
                    <a:srgbClr val="0C57D3"/>
                  </a:solidFill>
                  <a:latin typeface="Comfortaa"/>
                  <a:ea typeface="Comfortaa"/>
                  <a:cs typeface="Comfortaa"/>
                  <a:sym typeface="Comfortaa"/>
                </a:rPr>
                <a:t>2025</a:t>
              </a:r>
              <a:endParaRPr sz="1144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2290"/>
                </a:spcBef>
                <a:spcAft>
                  <a:spcPts val="2290"/>
                </a:spcAft>
                <a:buNone/>
              </a:pPr>
              <a:r>
                <a:t/>
              </a:r>
              <a:endParaRPr sz="1144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35" name="Google Shape;335;p28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7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Short </a:t>
              </a:r>
              <a:r>
                <a:rPr lang="en" sz="2171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Term</a:t>
              </a:r>
              <a:endParaRPr sz="2171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0"/>
                </a:spcAft>
                <a:buNone/>
              </a:pPr>
              <a:r>
                <a:rPr lang="en" sz="1462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Conduct consumer survey (Q4 2025); finalize partnerships.</a:t>
              </a:r>
              <a:endParaRPr sz="1462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2290"/>
                </a:spcAft>
                <a:buNone/>
              </a:pPr>
              <a:r>
                <a:t/>
              </a:r>
              <a:endParaRPr sz="1462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37" name="Google Shape;337;p28"/>
          <p:cNvGrpSpPr/>
          <p:nvPr/>
        </p:nvGrpSpPr>
        <p:grpSpPr>
          <a:xfrm>
            <a:off x="3190820" y="1497230"/>
            <a:ext cx="2488795" cy="3129005"/>
            <a:chOff x="2699423" y="1957150"/>
            <a:chExt cx="1709103" cy="1897977"/>
          </a:xfrm>
        </p:grpSpPr>
        <p:sp>
          <p:nvSpPr>
            <p:cNvPr id="338" name="Google Shape;338;p28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54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0850" lIns="130850" spcFirstLastPara="1" rIns="130850" wrap="square" tIns="130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39" name="Google Shape;339;p28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68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Medium Term</a:t>
              </a:r>
              <a:endParaRPr sz="216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0" name="Google Shape;340;p28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0"/>
                </a:spcAft>
                <a:buNone/>
              </a:pPr>
              <a:r>
                <a:rPr lang="en" sz="1428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Build prototype factory (Q1 2026); launch pilot.</a:t>
              </a:r>
              <a:endParaRPr sz="142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2290"/>
                </a:spcAft>
                <a:buNone/>
              </a:pPr>
              <a:r>
                <a:t/>
              </a:r>
              <a:endParaRPr sz="142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1" name="Google Shape;341;p28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290"/>
                </a:spcAft>
                <a:buNone/>
              </a:pPr>
              <a:r>
                <a:rPr lang="en" sz="1144">
                  <a:solidFill>
                    <a:srgbClr val="0C57D3"/>
                  </a:solidFill>
                  <a:latin typeface="Comfortaa"/>
                  <a:ea typeface="Comfortaa"/>
                  <a:cs typeface="Comfortaa"/>
                  <a:sym typeface="Comfortaa"/>
                </a:rPr>
                <a:t>2026</a:t>
              </a:r>
              <a:endParaRPr sz="1144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grpSp>
        <p:nvGrpSpPr>
          <p:cNvPr id="342" name="Google Shape;342;p28"/>
          <p:cNvGrpSpPr/>
          <p:nvPr/>
        </p:nvGrpSpPr>
        <p:grpSpPr>
          <a:xfrm>
            <a:off x="6516805" y="1497230"/>
            <a:ext cx="2488795" cy="3129005"/>
            <a:chOff x="2699423" y="1957150"/>
            <a:chExt cx="1709103" cy="1897977"/>
          </a:xfrm>
        </p:grpSpPr>
        <p:sp>
          <p:nvSpPr>
            <p:cNvPr id="343" name="Google Shape;343;p28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54525">
              <a:solidFill>
                <a:srgbClr val="0C57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30850" lIns="130850" spcFirstLastPara="1" rIns="130850" wrap="square" tIns="130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4" name="Google Shape;344;p28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68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Long Term</a:t>
              </a:r>
              <a:endParaRPr sz="216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5" name="Google Shape;345;p28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0"/>
                </a:spcAft>
                <a:buNone/>
              </a:pPr>
              <a:r>
                <a:rPr lang="en" sz="1428">
                  <a:solidFill>
                    <a:schemeClr val="dk2"/>
                  </a:solidFill>
                  <a:latin typeface="Comfortaa"/>
                  <a:ea typeface="Comfortaa"/>
                  <a:cs typeface="Comfortaa"/>
                  <a:sym typeface="Comfortaa"/>
                </a:rPr>
                <a:t>Scale to 10% share by 2028; monitor policy changes.</a:t>
              </a:r>
              <a:endParaRPr sz="142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269"/>
                </a:spcBef>
                <a:spcAft>
                  <a:spcPts val="2290"/>
                </a:spcAft>
                <a:buNone/>
              </a:pPr>
              <a:r>
                <a:t/>
              </a:r>
              <a:endParaRPr sz="1428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346" name="Google Shape;346;p28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0850" lIns="130850" spcFirstLastPara="1" rIns="130850" wrap="square" tIns="130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2290"/>
                </a:spcAft>
                <a:buNone/>
              </a:pPr>
              <a:r>
                <a:rPr lang="en" sz="1144">
                  <a:solidFill>
                    <a:srgbClr val="0C57D3"/>
                  </a:solidFill>
                  <a:latin typeface="Comfortaa"/>
                  <a:ea typeface="Comfortaa"/>
                  <a:cs typeface="Comfortaa"/>
                  <a:sym typeface="Comfortaa"/>
                </a:rPr>
                <a:t>2028</a:t>
              </a:r>
              <a:endParaRPr sz="1144">
                <a:solidFill>
                  <a:srgbClr val="0C57D3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  <p:sp>
        <p:nvSpPr>
          <p:cNvPr id="347" name="Google Shape;347;p28"/>
          <p:cNvSpPr/>
          <p:nvPr/>
        </p:nvSpPr>
        <p:spPr>
          <a:xfrm>
            <a:off x="5651363" y="1976833"/>
            <a:ext cx="865200" cy="606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130850" lIns="130850" spcFirstLastPara="1" rIns="130850" wrap="square" tIns="130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49025" y="329400"/>
            <a:ext cx="85206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Georgia"/>
                <a:ea typeface="Georgia"/>
                <a:cs typeface="Georgia"/>
                <a:sym typeface="Georgia"/>
              </a:rPr>
              <a:t>YES</a:t>
            </a: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 —Tesla can capture 10–15% market share (~7,200–10,800 units) by targeting premium segment (&gt;USD 30,000), yielding 25–30% ROI within 3 years.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521499" y="1686490"/>
            <a:ext cx="2531392" cy="3289652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93249" y="1686531"/>
            <a:ext cx="2401800" cy="444600"/>
          </a:xfrm>
          <a:prstGeom prst="rect">
            <a:avLst/>
          </a:prstGeom>
        </p:spPr>
        <p:txBody>
          <a:bodyPr anchorCtr="0" anchor="t" bIns="88050" lIns="88050" spcFirstLastPara="1" rIns="88050" wrap="square" tIns="8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Why?</a:t>
            </a:r>
            <a:endParaRPr sz="1733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8" name="Google Shape;98;p14"/>
          <p:cNvSpPr txBox="1"/>
          <p:nvPr>
            <p:ph idx="4294967295" type="body"/>
          </p:nvPr>
        </p:nvSpPr>
        <p:spPr>
          <a:xfrm>
            <a:off x="595150" y="2211738"/>
            <a:ext cx="2386800" cy="2691000"/>
          </a:xfrm>
          <a:prstGeom prst="rect">
            <a:avLst/>
          </a:prstGeom>
        </p:spPr>
        <p:txBody>
          <a:bodyPr anchorCtr="0" anchor="t" bIns="88050" lIns="88050" spcFirstLastPara="1" rIns="88050" wrap="square" tIns="88050">
            <a:noAutofit/>
          </a:bodyPr>
          <a:lstStyle/>
          <a:p>
            <a:pPr indent="0" lvl="0" marL="0" rtl="0" algn="ctr">
              <a:spcBef>
                <a:spcPts val="1156"/>
              </a:spcBef>
              <a:spcAft>
                <a:spcPts val="0"/>
              </a:spcAft>
              <a:buNone/>
            </a:pPr>
            <a:r>
              <a:rPr lang="en" sz="1540">
                <a:latin typeface="Georgia"/>
                <a:ea typeface="Georgia"/>
                <a:cs typeface="Georgia"/>
                <a:sym typeface="Georgia"/>
              </a:rPr>
              <a:t>58.30% CAGR in passenger EVs (2015–2024); 72,146 units projected by 2026; economic growth (USD 3,176B GDP).</a:t>
            </a:r>
            <a:endParaRPr sz="154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156"/>
              </a:spcBef>
              <a:spcAft>
                <a:spcPts val="1541"/>
              </a:spcAft>
              <a:buNone/>
            </a:pPr>
            <a:r>
              <a:t/>
            </a:r>
            <a:endParaRPr sz="154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3302860" y="1686490"/>
            <a:ext cx="2534834" cy="3289652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69392" y="1686531"/>
            <a:ext cx="2401800" cy="444600"/>
          </a:xfrm>
          <a:prstGeom prst="rect">
            <a:avLst/>
          </a:prstGeom>
        </p:spPr>
        <p:txBody>
          <a:bodyPr anchorCtr="0" anchor="t" bIns="88050" lIns="88050" spcFirstLastPara="1" rIns="88050" wrap="square" tIns="8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How?</a:t>
            </a:r>
            <a:endParaRPr sz="1733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3177432" y="2211738"/>
            <a:ext cx="2386800" cy="2691000"/>
          </a:xfrm>
          <a:prstGeom prst="rect">
            <a:avLst/>
          </a:prstGeom>
        </p:spPr>
        <p:txBody>
          <a:bodyPr anchorCtr="0" anchor="t" bIns="88050" lIns="88050" spcFirstLastPara="1" rIns="88050" wrap="square" tIns="88050">
            <a:noAutofit/>
          </a:bodyPr>
          <a:lstStyle/>
          <a:p>
            <a:pPr indent="0" lvl="0" marL="440250" rtl="0" algn="ctr">
              <a:spcBef>
                <a:spcPts val="1156"/>
              </a:spcBef>
              <a:spcAft>
                <a:spcPts val="0"/>
              </a:spcAft>
              <a:buNone/>
            </a:pPr>
            <a:r>
              <a:rPr lang="en" sz="1540">
                <a:latin typeface="Georgia"/>
                <a:ea typeface="Georgia"/>
                <a:cs typeface="Georgia"/>
                <a:sym typeface="Georgia"/>
              </a:rPr>
              <a:t>Differentiate via brand prestige vs. Tata (53% share, low-price) and MG (15% share, mid-tier).</a:t>
            </a:r>
            <a:endParaRPr sz="1540">
              <a:latin typeface="Georgia"/>
              <a:ea typeface="Georgia"/>
              <a:cs typeface="Georgia"/>
              <a:sym typeface="Georgia"/>
            </a:endParaRPr>
          </a:p>
          <a:p>
            <a:pPr indent="0" lvl="0" marL="440250" rtl="0" algn="ctr">
              <a:spcBef>
                <a:spcPts val="1156"/>
              </a:spcBef>
              <a:spcAft>
                <a:spcPts val="1541"/>
              </a:spcAft>
              <a:buNone/>
            </a:pPr>
            <a:r>
              <a:t/>
            </a:r>
            <a:endParaRPr sz="1540"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087663" y="1686490"/>
            <a:ext cx="2534834" cy="3289652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88050" lIns="88050" spcFirstLastPara="1" rIns="88050" wrap="square" tIns="88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145535" y="1686531"/>
            <a:ext cx="2401800" cy="444600"/>
          </a:xfrm>
          <a:prstGeom prst="rect">
            <a:avLst/>
          </a:prstGeom>
        </p:spPr>
        <p:txBody>
          <a:bodyPr anchorCtr="0" anchor="t" bIns="88050" lIns="88050" spcFirstLastPara="1" rIns="88050" wrap="square" tIns="88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Risks</a:t>
            </a:r>
            <a:endParaRPr sz="1733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8" name="Google Shape;108;p14"/>
          <p:cNvSpPr txBox="1"/>
          <p:nvPr>
            <p:ph idx="4294967295" type="body"/>
          </p:nvPr>
        </p:nvSpPr>
        <p:spPr>
          <a:xfrm>
            <a:off x="6158944" y="2211738"/>
            <a:ext cx="2386800" cy="2691000"/>
          </a:xfrm>
          <a:prstGeom prst="rect">
            <a:avLst/>
          </a:prstGeom>
        </p:spPr>
        <p:txBody>
          <a:bodyPr anchorCtr="0" anchor="ctr" bIns="88050" lIns="88050" spcFirstLastPara="1" rIns="88050" wrap="square" tIns="88050">
            <a:noAutofit/>
          </a:bodyPr>
          <a:lstStyle/>
          <a:p>
            <a:pPr indent="0" lvl="0" marL="0" rtl="0" algn="ctr">
              <a:spcBef>
                <a:spcPts val="1156"/>
              </a:spcBef>
              <a:spcAft>
                <a:spcPts val="0"/>
              </a:spcAft>
              <a:buNone/>
            </a:pPr>
            <a:r>
              <a:rPr lang="en" sz="1540">
                <a:latin typeface="Georgia"/>
                <a:ea typeface="Georgia"/>
                <a:cs typeface="Georgia"/>
                <a:sym typeface="Georgia"/>
              </a:rPr>
              <a:t>Mitigate import duties and infrastructure gaps via local partnerships.</a:t>
            </a:r>
            <a:endParaRPr sz="154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156"/>
              </a:spcBef>
              <a:spcAft>
                <a:spcPts val="1541"/>
              </a:spcAft>
              <a:buNone/>
            </a:pPr>
            <a:r>
              <a:t/>
            </a:r>
            <a:endParaRPr sz="15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4571231" y="934395"/>
            <a:ext cx="4331636" cy="1030484"/>
            <a:chOff x="4530625" y="1129185"/>
            <a:chExt cx="4129300" cy="906000"/>
          </a:xfrm>
        </p:grpSpPr>
        <p:cxnSp>
          <p:nvCxnSpPr>
            <p:cNvPr id="114" name="Google Shape;114;p15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" name="Google Shape;115;p15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83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468">
                <a:solidFill>
                  <a:srgbClr val="FFFFFF"/>
                </a:solidFill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6237725" y="1129185"/>
              <a:ext cx="2422200" cy="90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Recommendation:</a:t>
              </a:r>
              <a:b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</a:b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Enter Premium Segment</a:t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766"/>
                </a:spcBef>
                <a:spcAft>
                  <a:spcPts val="1678"/>
                </a:spcAft>
                <a:buNone/>
              </a:pPr>
              <a:r>
                <a:t/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118" name="Google Shape;118;p15"/>
          <p:cNvGrpSpPr/>
          <p:nvPr/>
        </p:nvGrpSpPr>
        <p:grpSpPr>
          <a:xfrm>
            <a:off x="5131213" y="2213003"/>
            <a:ext cx="3463855" cy="849979"/>
            <a:chOff x="5064450" y="2200382"/>
            <a:chExt cx="3302054" cy="747300"/>
          </a:xfrm>
        </p:grpSpPr>
        <p:cxnSp>
          <p:nvCxnSpPr>
            <p:cNvPr id="119" name="Google Shape;119;p15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" name="Google Shape;120;p15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83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468">
                <a:solidFill>
                  <a:srgbClr val="FFFFFF"/>
                </a:solidFill>
              </a:endParaRPr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6239204" y="2200382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Competitive Landscape</a:t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5680444" y="3401410"/>
            <a:ext cx="3222422" cy="849979"/>
            <a:chOff x="5574150" y="3083455"/>
            <a:chExt cx="3071899" cy="747300"/>
          </a:xfrm>
        </p:grpSpPr>
        <p:cxnSp>
          <p:nvCxnSpPr>
            <p:cNvPr id="124" name="Google Shape;124;p15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" name="Google Shape;125;p15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83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468">
                <a:solidFill>
                  <a:srgbClr val="FFFFFF"/>
                </a:solidFill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6223849" y="3083455"/>
              <a:ext cx="24222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Supporting Data and Analysis</a:t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>
            <a:off x="241126" y="1708471"/>
            <a:ext cx="3638691" cy="849979"/>
            <a:chOff x="744101" y="1774443"/>
            <a:chExt cx="3468724" cy="747300"/>
          </a:xfrm>
        </p:grpSpPr>
        <p:cxnSp>
          <p:nvCxnSpPr>
            <p:cNvPr id="129" name="Google Shape;129;p15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5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83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468">
                <a:solidFill>
                  <a:srgbClr val="FFFFFF"/>
                </a:solidFill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744101" y="177444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Market Opportunity</a:t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241126" y="2765030"/>
            <a:ext cx="3169757" cy="849979"/>
            <a:chOff x="744101" y="2621009"/>
            <a:chExt cx="3021694" cy="747300"/>
          </a:xfrm>
        </p:grpSpPr>
        <p:cxnSp>
          <p:nvCxnSpPr>
            <p:cNvPr id="134" name="Google Shape;134;p15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15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900" lIns="95900" spcFirstLastPara="1" rIns="95900" wrap="square" tIns="95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83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468">
                <a:solidFill>
                  <a:srgbClr val="FFFFFF"/>
                </a:solidFill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44101" y="26210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900" lIns="95900" spcFirstLastPara="1" rIns="95900" wrap="square" tIns="95900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78"/>
                </a:spcAft>
                <a:buNone/>
              </a:pPr>
              <a:r>
                <a:rPr lang="en" sz="1600">
                  <a:latin typeface="Comfortaa Medium"/>
                  <a:ea typeface="Comfortaa Medium"/>
                  <a:cs typeface="Comfortaa Medium"/>
                  <a:sym typeface="Comfortaa Medium"/>
                </a:rPr>
                <a:t>Economic Feasibility</a:t>
              </a:r>
              <a:endParaRPr sz="1600"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2563329" y="1164405"/>
            <a:ext cx="3681110" cy="3704733"/>
            <a:chOff x="3318063" y="1368287"/>
            <a:chExt cx="2408000" cy="2993482"/>
          </a:xfrm>
        </p:grpSpPr>
        <p:sp>
          <p:nvSpPr>
            <p:cNvPr id="139" name="Google Shape;139;p15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0" name="Google Shape;140;p15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41" name="Google Shape;141;p1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307AF3"/>
            </a:solidFill>
            <a:ln>
              <a:noFill/>
            </a:ln>
          </p:spPr>
        </p:sp>
        <p:sp>
          <p:nvSpPr>
            <p:cNvPr id="142" name="Google Shape;142;p15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3" name="Google Shape;143;p15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4" name="Google Shape;144;p15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5" name="Google Shape;145;p15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46" name="Google Shape;146;p15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49" name="Google Shape;149;p15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50" name="Google Shape;150;p1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C57D3"/>
            </a:solidFill>
            <a:ln>
              <a:noFill/>
            </a:ln>
          </p:spPr>
        </p:sp>
        <p:sp>
          <p:nvSpPr>
            <p:cNvPr id="151" name="Google Shape;151;p15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52" name="Google Shape;152;p1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7D3"/>
            </a:solidFill>
            <a:ln>
              <a:noFill/>
            </a:ln>
          </p:spPr>
        </p:sp>
        <p:sp>
          <p:nvSpPr>
            <p:cNvPr id="153" name="Google Shape;153;p15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942A1"/>
            </a:solidFill>
            <a:ln>
              <a:noFill/>
            </a:ln>
          </p:spPr>
        </p:sp>
        <p:sp>
          <p:nvSpPr>
            <p:cNvPr id="154" name="Google Shape;154;p1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D5CDF"/>
            </a:solidFill>
            <a:ln>
              <a:noFill/>
            </a:ln>
          </p:spPr>
        </p:sp>
        <p:sp>
          <p:nvSpPr>
            <p:cNvPr id="155" name="Google Shape;155;p1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E63F0"/>
            </a:solidFill>
            <a:ln>
              <a:noFill/>
            </a:ln>
          </p:spPr>
        </p:sp>
      </p:grpSp>
      <p:sp>
        <p:nvSpPr>
          <p:cNvPr id="156" name="Google Shape;156;p15"/>
          <p:cNvSpPr txBox="1"/>
          <p:nvPr/>
        </p:nvSpPr>
        <p:spPr>
          <a:xfrm>
            <a:off x="830025" y="208650"/>
            <a:ext cx="8073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AGENDA: PYRAMID OF INSIGHTS</a:t>
            </a:r>
            <a:endParaRPr b="1" sz="2300" u="sng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468825" y="4296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Georgia"/>
                <a:ea typeface="Georgia"/>
                <a:cs typeface="Georgia"/>
                <a:sym typeface="Georgia"/>
              </a:rPr>
              <a:t>Explosive Growth Potential</a:t>
            </a:r>
            <a:endParaRPr u="sng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2" name="Google Shape;162;p16" title="ev_sales_tr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75" y="1087650"/>
            <a:ext cx="5860600" cy="362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/>
        </p:nvSpPr>
        <p:spPr>
          <a:xfrm>
            <a:off x="311700" y="1667853"/>
            <a:ext cx="32421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Passenger EV sales surged from 892 units (2015) to 56,537 (2024).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CAGR of 58.30% driven by FAME-II subsidies and urban demand.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eorgia"/>
              <a:buChar char="●"/>
            </a:pPr>
            <a:r>
              <a:rPr lang="en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Opportunity: LMV segment (light motor vehicles) dominates 40% of total EVs.</a:t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311700" y="1296800"/>
            <a:ext cx="8520600" cy="29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2026 Forecast: 72,146 Passenger EV Units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937858" y="682511"/>
            <a:ext cx="2422699" cy="3180562"/>
            <a:chOff x="1830046" y="1146343"/>
            <a:chExt cx="1827900" cy="2399700"/>
          </a:xfrm>
        </p:grpSpPr>
        <p:sp>
          <p:nvSpPr>
            <p:cNvPr id="174" name="Google Shape;174;p18"/>
            <p:cNvSpPr/>
            <p:nvPr/>
          </p:nvSpPr>
          <p:spPr>
            <a:xfrm rot="-5400000">
              <a:off x="154414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191861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2052463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175" lIns="121175" spcFirstLastPara="1" rIns="121175" wrap="square" tIns="1211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0"/>
                </a:spcAft>
                <a:buNone/>
              </a:pPr>
              <a:r>
                <a:rPr b="1" lang="en" sz="1457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Linear model projects 64,222 units (2025) to 72,146 (2026).</a:t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2121"/>
                </a:spcAft>
                <a:buNone/>
              </a:pPr>
              <a:r>
                <a:t/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3360755" y="1280433"/>
            <a:ext cx="2422699" cy="3180562"/>
            <a:chOff x="3658096" y="1597469"/>
            <a:chExt cx="1827900" cy="2399700"/>
          </a:xfrm>
        </p:grpSpPr>
        <p:sp>
          <p:nvSpPr>
            <p:cNvPr id="178" name="Google Shape;178;p18"/>
            <p:cNvSpPr/>
            <p:nvPr/>
          </p:nvSpPr>
          <p:spPr>
            <a:xfrm rot="5400000">
              <a:off x="3372196" y="1883369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flipH="1" rot="10800000">
              <a:off x="3748030" y="1687411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3880438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175" lIns="121175" spcFirstLastPara="1" rIns="121175" wrap="square" tIns="1211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0"/>
                </a:spcAft>
                <a:buNone/>
              </a:pPr>
              <a:r>
                <a:rPr b="1" lang="en" sz="1457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Exponential fit suggests upside to 100,000+ with policy support.</a:t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2121"/>
                </a:spcAft>
                <a:buNone/>
              </a:pPr>
              <a:r>
                <a:t/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5783454" y="682511"/>
            <a:ext cx="2422699" cy="3180562"/>
            <a:chOff x="5485996" y="1146343"/>
            <a:chExt cx="1827900" cy="2399700"/>
          </a:xfrm>
        </p:grpSpPr>
        <p:sp>
          <p:nvSpPr>
            <p:cNvPr id="182" name="Google Shape;182;p18"/>
            <p:cNvSpPr/>
            <p:nvPr/>
          </p:nvSpPr>
          <p:spPr>
            <a:xfrm rot="-5400000">
              <a:off x="5200096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A1C2FA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flipH="1">
              <a:off x="5574563" y="1686400"/>
              <a:ext cx="1649400" cy="1769700"/>
            </a:xfrm>
            <a:prstGeom prst="snip1Rect">
              <a:avLst>
                <a:gd fmla="val 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175" lIns="121175" spcFirstLastPara="1" rIns="121175" wrap="square" tIns="1211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5708441" y="1736236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175" lIns="121175" spcFirstLastPara="1" rIns="121175" wrap="square" tIns="1211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0"/>
                </a:spcAft>
                <a:buNone/>
              </a:pPr>
              <a:r>
                <a:rPr b="1" lang="en" sz="1457">
                  <a:solidFill>
                    <a:srgbClr val="FFFFFF"/>
                  </a:solidFill>
                  <a:latin typeface="Georgia"/>
                  <a:ea typeface="Georgia"/>
                  <a:cs typeface="Georgia"/>
                  <a:sym typeface="Georgia"/>
                </a:rPr>
                <a:t>Tesla capture: 10% share = ~7,200 units, USD 216 M revenue at USD 30,000 avg. price.</a:t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590"/>
                </a:spcBef>
                <a:spcAft>
                  <a:spcPts val="2121"/>
                </a:spcAft>
                <a:buNone/>
              </a:pPr>
              <a:r>
                <a:t/>
              </a:r>
              <a:endParaRPr b="1" sz="1457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9" title="sales_forecas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6840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540525" y="222225"/>
            <a:ext cx="82323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Tata Dominates Volume, Room for Premium</a:t>
            </a:r>
            <a:endParaRPr b="1" sz="3000" u="sng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540493" y="3531111"/>
            <a:ext cx="8316069" cy="966274"/>
            <a:chOff x="1431325" y="2473842"/>
            <a:chExt cx="6566700" cy="763009"/>
          </a:xfrm>
        </p:grpSpPr>
        <p:sp>
          <p:nvSpPr>
            <p:cNvPr id="196" name="Google Shape;196;p20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 txBox="1"/>
            <p:nvPr/>
          </p:nvSpPr>
          <p:spPr>
            <a:xfrm>
              <a:off x="2742925" y="2579850"/>
              <a:ext cx="51444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20"/>
                </a:spcBef>
                <a:spcAft>
                  <a:spcPts val="0"/>
                </a:spcAft>
                <a:buNone/>
              </a:pPr>
              <a:r>
                <a:rPr lang="en" sz="1772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  Gap: Premium segment (&gt;USD 30,000) underserved—ideal for Tesla's brand.</a:t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520"/>
                </a:spcBef>
                <a:spcAft>
                  <a:spcPts val="0"/>
                </a:spcAft>
                <a:buNone/>
              </a:pPr>
              <a:r>
                <a:t/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399886" name="adj1"/>
                <a:gd fmla="val 1326748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72"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32</a:t>
              </a: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279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02" name="Google Shape;202;p20"/>
          <p:cNvGrpSpPr/>
          <p:nvPr/>
        </p:nvGrpSpPr>
        <p:grpSpPr>
          <a:xfrm>
            <a:off x="540493" y="2668338"/>
            <a:ext cx="8316069" cy="983362"/>
            <a:chOff x="1431325" y="2473842"/>
            <a:chExt cx="6566700" cy="776502"/>
          </a:xfrm>
        </p:grpSpPr>
        <p:sp>
          <p:nvSpPr>
            <p:cNvPr id="203" name="Google Shape;203;p20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 txBox="1"/>
            <p:nvPr/>
          </p:nvSpPr>
          <p:spPr>
            <a:xfrm>
              <a:off x="2717122" y="2593343"/>
              <a:ext cx="52809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72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         MG : Mid-tier (~USD 25,150), growing import                         player.</a:t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579003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20172246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72"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15</a:t>
              </a: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279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209" name="Google Shape;209;p20"/>
          <p:cNvGrpSpPr/>
          <p:nvPr/>
        </p:nvGrpSpPr>
        <p:grpSpPr>
          <a:xfrm>
            <a:off x="540531" y="1805576"/>
            <a:ext cx="8316069" cy="849121"/>
            <a:chOff x="1431325" y="2473842"/>
            <a:chExt cx="6566700" cy="670500"/>
          </a:xfrm>
        </p:grpSpPr>
        <p:sp>
          <p:nvSpPr>
            <p:cNvPr id="210" name="Google Shape;210;p20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2744657" y="2473842"/>
              <a:ext cx="49683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5775" lIns="115775" spcFirstLastPara="1" rIns="115775" wrap="square" tIns="1157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20"/>
                </a:spcBef>
                <a:spcAft>
                  <a:spcPts val="0"/>
                </a:spcAft>
                <a:buNone/>
              </a:pPr>
              <a:r>
                <a:rPr lang="en" sz="1772">
                  <a:solidFill>
                    <a:srgbClr val="FFFFFF"/>
                  </a:solidFill>
                  <a:latin typeface="Comfortaa"/>
                  <a:ea typeface="Comfortaa"/>
                  <a:cs typeface="Comfortaa"/>
                  <a:sym typeface="Comfortaa"/>
                </a:rPr>
                <a:t>TATA : Low-price (~USD 16,737), high-volume leader.</a:t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  <a:p>
              <a:pPr indent="0" lvl="0" marL="579003" rtl="0" algn="ctr">
                <a:lnSpc>
                  <a:spcPct val="115000"/>
                </a:lnSpc>
                <a:spcBef>
                  <a:spcPts val="1520"/>
                </a:spcBef>
                <a:spcAft>
                  <a:spcPts val="0"/>
                </a:spcAft>
                <a:buNone/>
              </a:pPr>
              <a:r>
                <a:t/>
              </a:r>
              <a:endParaRPr sz="1772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0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1545080" y="2593344"/>
              <a:ext cx="431400" cy="431400"/>
            </a:xfrm>
            <a:prstGeom prst="pie">
              <a:avLst>
                <a:gd fmla="val 16226349" name="adj1"/>
                <a:gd fmla="val 5790502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72"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025174" y="2616792"/>
              <a:ext cx="608400" cy="39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5775" lIns="115775" spcFirstLastPara="1" rIns="115775" wrap="square" tIns="115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53</a:t>
              </a:r>
              <a:r>
                <a:rPr lang="en" sz="2279">
                  <a:solidFill>
                    <a:srgbClr val="FFFFFF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%</a:t>
              </a:r>
              <a:endParaRPr sz="2279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 title="competitor_scat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25" y="1917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