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95" r:id="rId5"/>
    <p:sldId id="299" r:id="rId6"/>
    <p:sldId id="323" r:id="rId7"/>
    <p:sldId id="281" r:id="rId8"/>
    <p:sldId id="307" r:id="rId9"/>
    <p:sldId id="311" r:id="rId10"/>
    <p:sldId id="312" r:id="rId11"/>
    <p:sldId id="313" r:id="rId12"/>
    <p:sldId id="296" r:id="rId13"/>
    <p:sldId id="319" r:id="rId14"/>
    <p:sldId id="320" r:id="rId15"/>
    <p:sldId id="322" r:id="rId16"/>
    <p:sldId id="321" r:id="rId17"/>
    <p:sldId id="303" r:id="rId18"/>
    <p:sldId id="316" r:id="rId19"/>
    <p:sldId id="314" r:id="rId20"/>
    <p:sldId id="304" r:id="rId21"/>
    <p:sldId id="278" r:id="rId22"/>
  </p:sldIdLst>
  <p:sldSz cx="9144000" cy="5143500" type="screen16x9"/>
  <p:notesSz cx="6858000" cy="9144000"/>
  <p:embeddedFontLst>
    <p:embeddedFont>
      <p:font typeface="BM JUA OTF" panose="020B0600000101010101" charset="-127"/>
      <p:regular r:id="rId24"/>
    </p:embeddedFont>
    <p:embeddedFont>
      <p:font typeface="배달의민족 도현 OTF" panose="020B0600000101010101" pitchFamily="34" charset="-127"/>
      <p:regular r:id="rId25"/>
    </p:embeddedFont>
    <p:embeddedFont>
      <p:font typeface="BM DoHyeon OTF" panose="020B0600000101010101" pitchFamily="34" charset="-127"/>
      <p:regular r:id="rId26"/>
    </p:embeddedFont>
    <p:embeddedFont>
      <p:font typeface="Dosis ExtraLight" panose="020B0600000101010101" charset="0"/>
      <p:regular r:id="rId27"/>
      <p:bold r:id="rId28"/>
    </p:embeddedFont>
    <p:embeddedFont>
      <p:font typeface="Pontano Sans" panose="020B0600000101010101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1"/>
    <p:restoredTop sz="96327"/>
  </p:normalViewPr>
  <p:slideViewPr>
    <p:cSldViewPr snapToGrid="0">
      <p:cViewPr varScale="1">
        <p:scale>
          <a:sx n="216" d="100"/>
          <a:sy n="216" d="100"/>
        </p:scale>
        <p:origin x="486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992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155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d0d387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d0d387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62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542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58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558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04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787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024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d0d387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d0d387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71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752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914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46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83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ed0d3874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ed0d3874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95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24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82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35.113:5000/testpage" TargetMode="Externa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://192.168.35.113:5000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07645" y="1411950"/>
            <a:ext cx="437311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새싹이 키우기</a:t>
            </a:r>
            <a:endParaRPr sz="5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D1F17-E1E4-1725-DF60-06D81BCE1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03" y="165674"/>
            <a:ext cx="3129663" cy="3857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22FBC5-DF51-6C25-5C31-F5E29FD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7" y="2788085"/>
            <a:ext cx="1939484" cy="1281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F72BC-7EE5-489D-DB00-78FA06AA4381}"/>
              </a:ext>
            </a:extLst>
          </p:cNvPr>
          <p:cNvSpPr txBox="1"/>
          <p:nvPr/>
        </p:nvSpPr>
        <p:spPr>
          <a:xfrm>
            <a:off x="5590687" y="4069831"/>
            <a:ext cx="3343476" cy="757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Team </a:t>
            </a:r>
            <a:r>
              <a:rPr kumimoji="1" lang="en-US" altLang="ko-KR" sz="1600" b="1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Grow-Up</a:t>
            </a:r>
            <a:r>
              <a:rPr kumimoji="1" lang="en-US" altLang="ko-KR" b="1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고상현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고건영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김민진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김병진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이혁수</a:t>
            </a:r>
            <a:endParaRPr kumimoji="1" lang="ko-Kore-KR" altLang="en-US" dirty="0">
              <a:solidFill>
                <a:schemeClr val="bg1">
                  <a:lumMod val="50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2</a:t>
            </a: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콘셉트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982259E-2C15-94FE-2896-CE285F915C3F}"/>
              </a:ext>
            </a:extLst>
          </p:cNvPr>
          <p:cNvSpPr txBox="1"/>
          <p:nvPr/>
        </p:nvSpPr>
        <p:spPr>
          <a:xfrm>
            <a:off x="7004316" y="2101155"/>
            <a:ext cx="1968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성취감</a:t>
            </a:r>
            <a:r>
              <a:rPr kumimoji="1" lang="en-US" altLang="ko-KR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!</a:t>
            </a:r>
            <a:endParaRPr kumimoji="1" lang="ko-Kore-KR" altLang="en-US"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EC380C-726A-90DA-B1E2-6593FD35D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60" y="841201"/>
            <a:ext cx="5143479" cy="365758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9EFDD5-0E5D-873D-7441-381DBFD35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3036" y="1871734"/>
            <a:ext cx="2800062" cy="14000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576987-AEA0-F0EE-972F-A200D7DA4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880" y="2003924"/>
            <a:ext cx="1084414" cy="108441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220693-9AC3-F03A-E2CD-006B91A9A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08" y="1974447"/>
            <a:ext cx="1084414" cy="10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0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2</a:t>
            </a: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콘셉트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BAFA5C9-9D17-300A-B387-790F89123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036" y="1871734"/>
            <a:ext cx="2800062" cy="1400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EC380C-726A-90DA-B1E2-6593FD35D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60" y="841201"/>
            <a:ext cx="5143479" cy="36575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18DD69-56DD-5AC5-549B-82D465E1C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708" y="1974447"/>
            <a:ext cx="1084414" cy="10844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2953FF-D7E7-9933-4EC3-DB1F6C7F6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088" y="1270388"/>
            <a:ext cx="2664120" cy="2262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B7F3EF-1256-A9BD-6BA7-E36731212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5880" y="2003924"/>
            <a:ext cx="1084414" cy="10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9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Google Shape;124;p16">
            <a:extLst>
              <a:ext uri="{FF2B5EF4-FFF2-40B4-BE49-F238E27FC236}">
                <a16:creationId xmlns:a16="http://schemas.microsoft.com/office/drawing/2014/main" id="{8415493A-19ED-5E9A-454C-980F8A50AC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54730" y="1924480"/>
            <a:ext cx="3573370" cy="95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3</a:t>
            </a:r>
            <a:r>
              <a:rPr lang="en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 페이지 소개</a:t>
            </a:r>
            <a:endParaRPr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04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3073230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B39E1-DA08-93E6-3A7C-3D6B683D8E6E}"/>
              </a:ext>
            </a:extLst>
          </p:cNvPr>
          <p:cNvSpPr txBox="1"/>
          <p:nvPr/>
        </p:nvSpPr>
        <p:spPr>
          <a:xfrm>
            <a:off x="1206319" y="501014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Page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구성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808FD21-A649-F65B-DCED-64D2BE87A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63" y="1902465"/>
            <a:ext cx="1206018" cy="26099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315ACD-2A83-2974-0620-495DEB587F04}"/>
              </a:ext>
            </a:extLst>
          </p:cNvPr>
          <p:cNvSpPr txBox="1"/>
          <p:nvPr/>
        </p:nvSpPr>
        <p:spPr>
          <a:xfrm>
            <a:off x="667910" y="1494799"/>
            <a:ext cx="153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로그인</a:t>
            </a:r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Page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2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B39E1-DA08-93E6-3A7C-3D6B683D8E6E}"/>
              </a:ext>
            </a:extLst>
          </p:cNvPr>
          <p:cNvSpPr txBox="1"/>
          <p:nvPr/>
        </p:nvSpPr>
        <p:spPr>
          <a:xfrm>
            <a:off x="1206319" y="501014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Page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구성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7D45DA-3CE1-1CDC-EC2C-C1DB9A683649}"/>
              </a:ext>
            </a:extLst>
          </p:cNvPr>
          <p:cNvGrpSpPr/>
          <p:nvPr/>
        </p:nvGrpSpPr>
        <p:grpSpPr>
          <a:xfrm>
            <a:off x="3443763" y="1487759"/>
            <a:ext cx="1806309" cy="3036270"/>
            <a:chOff x="2602403" y="1487759"/>
            <a:chExt cx="1806309" cy="3036270"/>
          </a:xfrm>
        </p:grpSpPr>
        <p:pic>
          <p:nvPicPr>
            <p:cNvPr id="16" name="그림 1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DD647B2-AA40-F718-8FBD-2D0FA7F79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4" b="51402"/>
            <a:stretch/>
          </p:blipFill>
          <p:spPr>
            <a:xfrm>
              <a:off x="2781796" y="1902464"/>
              <a:ext cx="1206018" cy="26215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5B8F8A-65D1-E840-97D4-4E3EECE84D8E}"/>
                </a:ext>
              </a:extLst>
            </p:cNvPr>
            <p:cNvSpPr txBox="1"/>
            <p:nvPr/>
          </p:nvSpPr>
          <p:spPr>
            <a:xfrm>
              <a:off x="2602403" y="1487759"/>
              <a:ext cx="1806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회원가입</a:t>
              </a:r>
              <a:r>
                <a:rPr kumimoji="1" lang="en-US" altLang="ko-Kore-KR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Page</a:t>
              </a:r>
              <a:endPara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28256B-2200-9BAB-94E5-C35ACE005EF9}"/>
              </a:ext>
            </a:extLst>
          </p:cNvPr>
          <p:cNvGrpSpPr/>
          <p:nvPr/>
        </p:nvGrpSpPr>
        <p:grpSpPr>
          <a:xfrm>
            <a:off x="6245911" y="1494799"/>
            <a:ext cx="1842649" cy="2759956"/>
            <a:chOff x="5542880" y="1706167"/>
            <a:chExt cx="1842649" cy="2759956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BC77BA59-4B2A-4980-6A4B-D395104D6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56" t="51402" r="5588" b="10637"/>
            <a:stretch/>
          </p:blipFill>
          <p:spPr>
            <a:xfrm>
              <a:off x="5729508" y="2067884"/>
              <a:ext cx="1305826" cy="23982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9C1946-6CAA-0FB3-8EE2-0739BC022ABC}"/>
                </a:ext>
              </a:extLst>
            </p:cNvPr>
            <p:cNvSpPr txBox="1"/>
            <p:nvPr/>
          </p:nvSpPr>
          <p:spPr>
            <a:xfrm>
              <a:off x="5542880" y="1706167"/>
              <a:ext cx="18426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별명찾기</a:t>
              </a:r>
              <a:r>
                <a:rPr kumimoji="1" lang="en-US" altLang="ko-Kore-KR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Page</a:t>
              </a:r>
              <a:endPara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E630539-5E90-4CA9-A204-E2B24B412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63" y="1902465"/>
            <a:ext cx="1206018" cy="26099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DAE0F3-8CA7-47F3-9864-0E4639425753}"/>
              </a:ext>
            </a:extLst>
          </p:cNvPr>
          <p:cNvSpPr txBox="1"/>
          <p:nvPr/>
        </p:nvSpPr>
        <p:spPr>
          <a:xfrm>
            <a:off x="667910" y="1494799"/>
            <a:ext cx="1539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로그인</a:t>
            </a:r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Page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 useBgFill="1">
        <p:nvSpPr>
          <p:cNvPr id="19" name="Google Shape;362;p35">
            <a:extLst>
              <a:ext uri="{FF2B5EF4-FFF2-40B4-BE49-F238E27FC236}">
                <a16:creationId xmlns:a16="http://schemas.microsoft.com/office/drawing/2014/main" id="{C8AC81F1-9700-4B9A-9FE6-B90DF8A3AF55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3073230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200000"/>
              </a:lnSpc>
              <a:buFont typeface="Pontano Sans"/>
              <a:buNone/>
            </a:pPr>
            <a:r>
              <a:rPr lang="en-US" altLang="ko-KR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</a:p>
          <a:p>
            <a:pPr marL="0" indent="0">
              <a:lnSpc>
                <a:spcPct val="200000"/>
              </a:lnSpc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1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B39E1-DA08-93E6-3A7C-3D6B683D8E6E}"/>
              </a:ext>
            </a:extLst>
          </p:cNvPr>
          <p:cNvSpPr txBox="1"/>
          <p:nvPr/>
        </p:nvSpPr>
        <p:spPr>
          <a:xfrm>
            <a:off x="1206319" y="501014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Page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구성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4105AB-2A39-EC7E-11D8-7A941BC7F3CD}"/>
              </a:ext>
            </a:extLst>
          </p:cNvPr>
          <p:cNvGrpSpPr/>
          <p:nvPr/>
        </p:nvGrpSpPr>
        <p:grpSpPr>
          <a:xfrm>
            <a:off x="753880" y="1439268"/>
            <a:ext cx="1337138" cy="2973254"/>
            <a:chOff x="753880" y="1439268"/>
            <a:chExt cx="1337138" cy="29732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E798AA-E06B-234A-5958-22291ADE1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6203" y="1802576"/>
              <a:ext cx="1206018" cy="26099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36AEB-751B-FCD7-1B65-9DAAE0B14882}"/>
                </a:ext>
              </a:extLst>
            </p:cNvPr>
            <p:cNvSpPr txBox="1"/>
            <p:nvPr/>
          </p:nvSpPr>
          <p:spPr>
            <a:xfrm>
              <a:off x="753880" y="1439268"/>
              <a:ext cx="1337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메인</a:t>
              </a:r>
              <a:r>
                <a:rPr kumimoji="1" lang="en-US" altLang="ko-Kore-KR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Page</a:t>
              </a:r>
              <a:endPara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 useBgFill="1">
        <p:nvSpPr>
          <p:cNvPr id="10" name="Google Shape;362;p35">
            <a:extLst>
              <a:ext uri="{FF2B5EF4-FFF2-40B4-BE49-F238E27FC236}">
                <a16:creationId xmlns:a16="http://schemas.microsoft.com/office/drawing/2014/main" id="{9E753A31-A87C-443E-9342-F2B7C9F2B5DD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3073230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200000"/>
              </a:lnSpc>
              <a:buFont typeface="Pontano Sans"/>
              <a:buNone/>
            </a:pPr>
            <a:r>
              <a:rPr lang="en-US" altLang="ko-KR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</a:p>
          <a:p>
            <a:pPr marL="0" indent="0">
              <a:lnSpc>
                <a:spcPct val="200000"/>
              </a:lnSpc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5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B39E1-DA08-93E6-3A7C-3D6B683D8E6E}"/>
              </a:ext>
            </a:extLst>
          </p:cNvPr>
          <p:cNvSpPr txBox="1"/>
          <p:nvPr/>
        </p:nvSpPr>
        <p:spPr>
          <a:xfrm>
            <a:off x="1206319" y="501014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Page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구성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F51FB244-3434-5186-74E3-A7837FCAF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172" y="1802574"/>
            <a:ext cx="1206018" cy="26099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4185E1-D989-F451-3F9E-0BB8EFB91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882" y="1802573"/>
            <a:ext cx="1188368" cy="2609946"/>
          </a:xfrm>
          <a:prstGeom prst="rect">
            <a:avLst/>
          </a:prstGeom>
        </p:spPr>
      </p:pic>
      <p:pic>
        <p:nvPicPr>
          <p:cNvPr id="20" name="그림 19" descr="테이블이(가) 표시된 사진&#10;&#10;자동 생성된 설명">
            <a:extLst>
              <a:ext uri="{FF2B5EF4-FFF2-40B4-BE49-F238E27FC236}">
                <a16:creationId xmlns:a16="http://schemas.microsoft.com/office/drawing/2014/main" id="{AD58D7F5-3C25-C7D1-85ED-8CA9068176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6527" y="1802573"/>
            <a:ext cx="1206018" cy="26099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AB6BDC-A802-BE7F-74F5-AECBD49B8313}"/>
              </a:ext>
            </a:extLst>
          </p:cNvPr>
          <p:cNvSpPr txBox="1"/>
          <p:nvPr/>
        </p:nvSpPr>
        <p:spPr>
          <a:xfrm>
            <a:off x="3134951" y="1439268"/>
            <a:ext cx="1392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문제</a:t>
            </a:r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Page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ore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C995E-E45B-E174-17CD-18B8F7E8759B}"/>
              </a:ext>
            </a:extLst>
          </p:cNvPr>
          <p:cNvSpPr txBox="1"/>
          <p:nvPr/>
        </p:nvSpPr>
        <p:spPr>
          <a:xfrm>
            <a:off x="5065566" y="1435241"/>
            <a:ext cx="1712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리더보드</a:t>
            </a:r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Page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ore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CFC48-7C21-802C-180B-34C241BCC0B8}"/>
              </a:ext>
            </a:extLst>
          </p:cNvPr>
          <p:cNvSpPr txBox="1"/>
          <p:nvPr/>
        </p:nvSpPr>
        <p:spPr>
          <a:xfrm>
            <a:off x="7338684" y="1427187"/>
            <a:ext cx="145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설정</a:t>
            </a:r>
            <a:r>
              <a:rPr kumimoji="1" lang="en-US" altLang="ko-Kore-KR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Page</a:t>
            </a:r>
            <a:endParaRPr kumimoji="1" lang="ko-Kore-KR" altLang="en-US" sz="2000" dirty="0">
              <a:solidFill>
                <a:schemeClr val="accent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endParaRPr kumimoji="1" lang="ko-Kore-KR" altLang="en-US" sz="2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D34FB4-7071-43C2-AAC2-3EE0CE8420CD}"/>
              </a:ext>
            </a:extLst>
          </p:cNvPr>
          <p:cNvGrpSpPr/>
          <p:nvPr/>
        </p:nvGrpSpPr>
        <p:grpSpPr>
          <a:xfrm>
            <a:off x="753880" y="1439268"/>
            <a:ext cx="1337138" cy="2973254"/>
            <a:chOff x="753880" y="1439268"/>
            <a:chExt cx="1337138" cy="297325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0E3807B-0AE1-4784-AF9F-2BF7CF8C1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6203" y="1802576"/>
              <a:ext cx="1206018" cy="260994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7CB8BB-017B-4F05-9EDB-26702C77CFDC}"/>
                </a:ext>
              </a:extLst>
            </p:cNvPr>
            <p:cNvSpPr txBox="1"/>
            <p:nvPr/>
          </p:nvSpPr>
          <p:spPr>
            <a:xfrm>
              <a:off x="753880" y="1439268"/>
              <a:ext cx="1337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메인</a:t>
              </a:r>
              <a:r>
                <a:rPr kumimoji="1" lang="en-US" altLang="ko-Kore-KR" sz="2000" dirty="0">
                  <a:solidFill>
                    <a:schemeClr val="accent1">
                      <a:lumMod val="75000"/>
                    </a:schemeClr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 Page</a:t>
              </a:r>
              <a:endParaRPr kumimoji="1" lang="ko-Kore-KR" altLang="en-US" sz="2000" dirty="0">
                <a:solidFill>
                  <a:schemeClr val="accent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sp useBgFill="1">
        <p:nvSpPr>
          <p:cNvPr id="19" name="Google Shape;362;p35">
            <a:extLst>
              <a:ext uri="{FF2B5EF4-FFF2-40B4-BE49-F238E27FC236}">
                <a16:creationId xmlns:a16="http://schemas.microsoft.com/office/drawing/2014/main" id="{36EBC30E-FA58-45DC-9C9F-7C4D33FEF102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3073230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200000"/>
              </a:lnSpc>
              <a:buFont typeface="Pontano Sans"/>
              <a:buNone/>
            </a:pPr>
            <a:r>
              <a:rPr lang="en-US" altLang="ko-KR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</a:p>
          <a:p>
            <a:pPr marL="0" indent="0">
              <a:lnSpc>
                <a:spcPct val="200000"/>
              </a:lnSpc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73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BB39E1-DA08-93E6-3A7C-3D6B683D8E6E}"/>
              </a:ext>
            </a:extLst>
          </p:cNvPr>
          <p:cNvSpPr txBox="1"/>
          <p:nvPr/>
        </p:nvSpPr>
        <p:spPr>
          <a:xfrm>
            <a:off x="910267" y="624789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ore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새싹은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어떻게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키우나요</a:t>
            </a: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056C4-E331-FD42-B914-46119BA864BB}"/>
              </a:ext>
            </a:extLst>
          </p:cNvPr>
          <p:cNvSpPr txBox="1"/>
          <p:nvPr/>
        </p:nvSpPr>
        <p:spPr>
          <a:xfrm>
            <a:off x="3643307" y="1803180"/>
            <a:ext cx="545715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altLang="ko-Kore-KR" sz="24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Todo</a:t>
            </a:r>
            <a:r>
              <a:rPr lang="en" altLang="ko-Kore-KR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작성시 </a:t>
            </a:r>
            <a:r>
              <a:rPr lang="en-US" altLang="ko-KR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2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 획득</a:t>
            </a:r>
            <a:endParaRPr lang="en-US" altLang="ko-KR" sz="2400" b="0" i="0" dirty="0">
              <a:solidFill>
                <a:schemeClr val="tx2">
                  <a:lumMod val="2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altLang="ko-Kore-KR" sz="24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Todo</a:t>
            </a:r>
            <a:r>
              <a:rPr lang="en" altLang="ko-Kore-KR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ko-KR" altLang="en-US" sz="24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완료시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en-US" altLang="ko-KR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5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 획득</a:t>
            </a:r>
            <a:endParaRPr lang="en-US" altLang="ko-KR" sz="2400" b="0" i="0" dirty="0">
              <a:solidFill>
                <a:schemeClr val="tx2">
                  <a:lumMod val="2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" altLang="ko-Kore-KR" sz="24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Todo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는 하루에 </a:t>
            </a:r>
            <a:r>
              <a:rPr lang="en-US" altLang="ko-KR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5</a:t>
            </a:r>
            <a:r>
              <a:rPr lang="ko-KR" altLang="en-US" sz="2400" b="0" i="0" dirty="0">
                <a:solidFill>
                  <a:schemeClr val="tx2">
                    <a:lumMod val="2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개만 작성 가능</a:t>
            </a:r>
            <a:endParaRPr lang="en-US" altLang="ko-KR" sz="2400" b="0" i="0" dirty="0">
              <a:solidFill>
                <a:schemeClr val="tx2">
                  <a:lumMod val="2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하루에 </a:t>
            </a:r>
            <a:r>
              <a:rPr lang="en-US" altLang="ko-KR" sz="2400" dirty="0" err="1">
                <a:solidFill>
                  <a:schemeClr val="tx1">
                    <a:lumMod val="75000"/>
                  </a:schemeClr>
                </a:solidFill>
                <a:latin typeface="BM JUA OTF" panose="020B0600000101010101" charset="-127"/>
                <a:ea typeface="BM JUA OTF" panose="020B0600000101010101" charset="-127"/>
              </a:rPr>
              <a:t>Todo</a:t>
            </a:r>
            <a:r>
              <a:rPr lang="ko-KR" altLang="en-US" sz="2400" dirty="0">
                <a:solidFill>
                  <a:schemeClr val="tx1">
                    <a:lumMod val="75000"/>
                  </a:schemeClr>
                </a:solidFill>
                <a:latin typeface="BM JUA OTF" panose="020B0600000101010101" charset="-127"/>
                <a:ea typeface="BM JUA OTF" panose="020B0600000101010101" charset="-127"/>
              </a:rPr>
              <a:t>에서 얻을 수 있는 점수는</a:t>
            </a: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 </a:t>
            </a:r>
            <a:r>
              <a:rPr lang="en-US" altLang="ko-KR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35</a:t>
            </a:r>
            <a:r>
              <a:rPr lang="ko-KR" altLang="en-US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</a:t>
            </a:r>
            <a:endParaRPr lang="en-US" altLang="ko-KR" sz="2400" i="0" dirty="0">
              <a:solidFill>
                <a:schemeClr val="tx2">
                  <a:lumMod val="2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chemeClr val="tx2">
                  <a:lumMod val="2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5450C24-DE32-D059-C3BD-9BD340C76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1" y="1696890"/>
            <a:ext cx="2350192" cy="2350192"/>
          </a:xfrm>
          <a:prstGeom prst="rect">
            <a:avLst/>
          </a:prstGeom>
        </p:spPr>
      </p:pic>
      <p:sp useBgFill="1">
        <p:nvSpPr>
          <p:cNvPr id="9" name="Google Shape;362;p35">
            <a:extLst>
              <a:ext uri="{FF2B5EF4-FFF2-40B4-BE49-F238E27FC236}">
                <a16:creationId xmlns:a16="http://schemas.microsoft.com/office/drawing/2014/main" id="{0FB10C2A-B582-4C9D-9B94-0EF2461F9381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3073230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200000"/>
              </a:lnSpc>
              <a:buFont typeface="Pontano Sans"/>
              <a:buNone/>
            </a:pPr>
            <a:r>
              <a:rPr lang="en-US" altLang="ko-KR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</a:p>
          <a:p>
            <a:pPr marL="0" indent="0">
              <a:lnSpc>
                <a:spcPct val="200000"/>
              </a:lnSpc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32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B5869F-6FDC-E7BA-C63A-758D5E52E404}"/>
              </a:ext>
            </a:extLst>
          </p:cNvPr>
          <p:cNvSpPr txBox="1"/>
          <p:nvPr/>
        </p:nvSpPr>
        <p:spPr>
          <a:xfrm>
            <a:off x="3643200" y="2176466"/>
            <a:ext cx="5017565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문제 풀이 시 </a:t>
            </a:r>
            <a:r>
              <a:rPr lang="en-US" altLang="ko-KR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20</a:t>
            </a: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 획득</a:t>
            </a:r>
            <a:endParaRPr lang="en-US" altLang="ko-KR" sz="2400" b="0" i="0" dirty="0">
              <a:solidFill>
                <a:schemeClr val="tx1">
                  <a:lumMod val="7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점수는 최대 </a:t>
            </a:r>
            <a:r>
              <a:rPr lang="en-US" altLang="ko-KR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60</a:t>
            </a:r>
            <a:r>
              <a:rPr lang="ko-KR" altLang="en-US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점 </a:t>
            </a:r>
            <a:r>
              <a:rPr lang="en-US" altLang="ko-KR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(3</a:t>
            </a:r>
            <a:r>
              <a:rPr lang="ko-KR" altLang="en-US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문제</a:t>
            </a:r>
            <a:r>
              <a:rPr lang="en-US" altLang="ko-KR" sz="240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) </a:t>
            </a:r>
            <a:r>
              <a:rPr lang="ko-KR" altLang="en-US" sz="2400" b="0" i="0" dirty="0">
                <a:solidFill>
                  <a:schemeClr val="tx1">
                    <a:lumMod val="75000"/>
                  </a:schemeClr>
                </a:solidFill>
                <a:effectLst/>
                <a:latin typeface="BM JUA OTF" panose="020B0600000101010101" charset="-127"/>
                <a:ea typeface="BM JUA OTF" panose="020B0600000101010101" charset="-127"/>
              </a:rPr>
              <a:t>까지만 가능</a:t>
            </a:r>
            <a:endParaRPr lang="en-US" altLang="ko-KR" sz="2400" b="0" i="0" dirty="0">
              <a:solidFill>
                <a:schemeClr val="tx1">
                  <a:lumMod val="7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chemeClr val="tx1">
                  <a:lumMod val="7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altLang="ko-KR" sz="2400" b="0" i="0" dirty="0">
              <a:solidFill>
                <a:schemeClr val="tx1">
                  <a:lumMod val="75000"/>
                </a:schemeClr>
              </a:solidFill>
              <a:effectLst/>
              <a:latin typeface="BM JUA OTF" panose="020B0600000101010101" charset="-127"/>
              <a:ea typeface="BM JUA OTF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29C7E-5761-646E-BAAC-D2B3A3915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1" y="1696890"/>
            <a:ext cx="2350192" cy="2350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E4116E-92DA-AB9B-4E75-C7A09179637B}"/>
              </a:ext>
            </a:extLst>
          </p:cNvPr>
          <p:cNvSpPr txBox="1"/>
          <p:nvPr/>
        </p:nvSpPr>
        <p:spPr>
          <a:xfrm>
            <a:off x="910267" y="624789"/>
            <a:ext cx="3482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ko-Kore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새싹은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ore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어떻게</a:t>
            </a:r>
            <a:r>
              <a:rPr kumimoji="1" lang="ko-KR" altLang="en-US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키우나요</a:t>
            </a:r>
            <a:r>
              <a:rPr kumimoji="1" lang="en-US" altLang="ko-KR" sz="2400" dirty="0">
                <a:solidFill>
                  <a:schemeClr val="accent2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?</a:t>
            </a:r>
            <a:endParaRPr kumimoji="1" lang="ko-Kore-KR" altLang="en-US" sz="2400" dirty="0">
              <a:solidFill>
                <a:schemeClr val="accent2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 useBgFill="1">
        <p:nvSpPr>
          <p:cNvPr id="9" name="Google Shape;362;p35">
            <a:extLst>
              <a:ext uri="{FF2B5EF4-FFF2-40B4-BE49-F238E27FC236}">
                <a16:creationId xmlns:a16="http://schemas.microsoft.com/office/drawing/2014/main" id="{2D5744FC-23CC-4DBC-BFB4-F4271C9FF87D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3073230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lnSpc>
                <a:spcPct val="200000"/>
              </a:lnSpc>
              <a:buFont typeface="Pontano Sans"/>
              <a:buNone/>
            </a:pPr>
            <a:r>
              <a:rPr lang="en-US" altLang="ko-KR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3.</a:t>
            </a:r>
            <a:r>
              <a:rPr lang="ko-KR" altLang="en-US" sz="300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페이지 소개</a:t>
            </a:r>
          </a:p>
          <a:p>
            <a:pPr marL="0" indent="0">
              <a:lnSpc>
                <a:spcPct val="200000"/>
              </a:lnSpc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9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" name="Google Shape;124;p16">
            <a:extLst>
              <a:ext uri="{FF2B5EF4-FFF2-40B4-BE49-F238E27FC236}">
                <a16:creationId xmlns:a16="http://schemas.microsoft.com/office/drawing/2014/main" id="{8415493A-19ED-5E9A-454C-980F8A50AC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62573" y="1924816"/>
            <a:ext cx="4015136" cy="95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4</a:t>
            </a:r>
            <a:r>
              <a:rPr lang="en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 웹사이트 시연</a:t>
            </a:r>
            <a:endParaRPr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93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5454556" y="432200"/>
            <a:ext cx="2820537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CONTENTS</a:t>
            </a:r>
            <a:endParaRPr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5684173" y="1270993"/>
            <a:ext cx="2854775" cy="29507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100000"/>
              <a:buFont typeface="Arial"/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기획의도</a:t>
            </a:r>
            <a:endParaRPr lang="en-US" altLang="ko-KR" sz="28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100000"/>
              <a:buFont typeface="Arial"/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콘셉트</a:t>
            </a:r>
            <a:endParaRPr lang="en-US" altLang="ko-KR" sz="28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100000"/>
              <a:buFont typeface="Arial"/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페이지 소개</a:t>
            </a:r>
            <a:endParaRPr lang="en-US" altLang="ko-KR" sz="28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34290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</a:schemeClr>
              </a:buClr>
              <a:buSzPct val="100000"/>
              <a:buFont typeface="Arial"/>
              <a:buAutoNum type="arabicPeriod"/>
            </a:pPr>
            <a:r>
              <a:rPr lang="ko-KR" altLang="en-US" sz="28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웹사이트 시연</a:t>
            </a:r>
            <a:endParaRPr sz="28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1255" r="50663"/>
                    </a14:imgEffect>
                  </a14:imgLayer>
                </a14:imgProps>
              </a:ext>
            </a:extLst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4" y="399552"/>
            <a:ext cx="3144181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4.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웹사이트 시연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pic>
        <p:nvPicPr>
          <p:cNvPr id="17" name="그림 16">
            <a:hlinkClick r:id="rId5"/>
            <a:extLst>
              <a:ext uri="{FF2B5EF4-FFF2-40B4-BE49-F238E27FC236}">
                <a16:creationId xmlns:a16="http://schemas.microsoft.com/office/drawing/2014/main" id="{DE152F84-EFDE-4CD8-819F-5521DD5DD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167" b="91667" l="10000" r="90000">
                        <a14:foregroundMark x1="47917" y1="49167" x2="42083" y2="34167"/>
                        <a14:foregroundMark x1="42083" y1="34167" x2="57917" y2="35000"/>
                        <a14:foregroundMark x1="57917" y1="35000" x2="59583" y2="51250"/>
                        <a14:foregroundMark x1="59583" y1="51250" x2="47917" y2="63333"/>
                        <a14:foregroundMark x1="47917" y1="63333" x2="46667" y2="80000"/>
                        <a14:foregroundMark x1="46667" y1="80000" x2="36667" y2="65417"/>
                        <a14:foregroundMark x1="36667" y1="65417" x2="41250" y2="49167"/>
                        <a14:foregroundMark x1="41250" y1="49167" x2="41250" y2="39167"/>
                        <a14:foregroundMark x1="42500" y1="53333" x2="32500" y2="40833"/>
                        <a14:foregroundMark x1="32500" y1="40833" x2="44583" y2="30000"/>
                        <a14:foregroundMark x1="44583" y1="30000" x2="53333" y2="43333"/>
                        <a14:foregroundMark x1="53333" y1="43333" x2="42500" y2="50000"/>
                        <a14:foregroundMark x1="39167" y1="55833" x2="26250" y2="42917"/>
                        <a14:foregroundMark x1="26250" y1="42917" x2="32083" y2="27083"/>
                        <a14:foregroundMark x1="36728" y1="27664" x2="48750" y2="29167"/>
                        <a14:foregroundMark x1="32083" y1="27083" x2="34183" y2="27346"/>
                        <a14:foregroundMark x1="48750" y1="29167" x2="44583" y2="44167"/>
                        <a14:foregroundMark x1="44583" y1="44167" x2="34583" y2="49583"/>
                        <a14:foregroundMark x1="41250" y1="14583" x2="41250" y2="15262"/>
                        <a14:foregroundMark x1="39792" y1="13333" x2="41250" y2="10417"/>
                        <a14:foregroundMark x1="39706" y1="13505" x2="39792" y2="13333"/>
                        <a14:foregroundMark x1="41173" y1="6250" x2="40130" y2="5485"/>
                        <a14:foregroundMark x1="44583" y1="8750" x2="41173" y2="6250"/>
                        <a14:foregroundMark x1="39583" y1="8750" x2="38965" y2="12661"/>
                        <a14:foregroundMark x1="38472" y1="9734" x2="37484" y2="9971"/>
                        <a14:foregroundMark x1="40833" y1="9167" x2="38675" y2="9685"/>
                        <a14:foregroundMark x1="38530" y1="9568" x2="37866" y2="9324"/>
                        <a14:foregroundMark x1="40833" y1="10417" x2="38694" y2="9629"/>
                        <a14:foregroundMark x1="38280" y1="10284" x2="37699" y2="9607"/>
                        <a14:foregroundMark x1="40893" y1="13333" x2="38412" y2="10438"/>
                        <a14:foregroundMark x1="41250" y1="13750" x2="40893" y2="13333"/>
                        <a14:foregroundMark x1="45347" y1="6250" x2="45510" y2="6055"/>
                        <a14:foregroundMark x1="40833" y1="11667" x2="45347" y2="6250"/>
                        <a14:foregroundMark x1="43333" y1="13750" x2="44010" y2="13996"/>
                        <a14:foregroundMark x1="39455" y1="6919" x2="39310" y2="6876"/>
                        <a14:foregroundMark x1="40000" y1="7083" x2="39623" y2="6970"/>
                        <a14:foregroundMark x1="44583" y1="24167" x2="62083" y2="37500"/>
                        <a14:foregroundMark x1="51667" y1="24583" x2="62917" y2="32083"/>
                        <a14:foregroundMark x1="61667" y1="37083" x2="56667" y2="52083"/>
                        <a14:foregroundMark x1="56667" y1="52083" x2="56250" y2="52500"/>
                        <a14:foregroundMark x1="61667" y1="56250" x2="58750" y2="70000"/>
                        <a14:foregroundMark x1="39167" y1="89583" x2="41250" y2="91667"/>
                        <a14:backgroundMark x1="31667" y1="5000" x2="31667" y2="5000"/>
                        <a14:backgroundMark x1="36250" y1="5000" x2="36250" y2="5000"/>
                        <a14:backgroundMark x1="27977" y1="8722" x2="27917" y2="8750"/>
                        <a14:backgroundMark x1="33333" y1="6250" x2="28251" y2="8596"/>
                        <a14:backgroundMark x1="29583" y1="15417" x2="25417" y2="12917"/>
                        <a14:backgroundMark x1="44167" y1="13750" x2="51250" y2="13750"/>
                        <a14:backgroundMark x1="43750" y1="13750" x2="43750" y2="13750"/>
                        <a14:backgroundMark x1="43333" y1="13750" x2="43333" y2="13750"/>
                        <a14:backgroundMark x1="42500" y1="14167" x2="42500" y2="14167"/>
                        <a14:backgroundMark x1="49167" y1="5000" x2="46250" y2="2083"/>
                        <a14:backgroundMark x1="47500" y1="6667" x2="45833" y2="4583"/>
                        <a14:backgroundMark x1="47500" y1="5417" x2="47083" y2="2500"/>
                        <a14:backgroundMark x1="48333" y1="5833" x2="43750" y2="2083"/>
                        <a14:backgroundMark x1="37083" y1="5417" x2="40417" y2="5000"/>
                        <a14:backgroundMark x1="37917" y1="6250" x2="37917" y2="6250"/>
                        <a14:backgroundMark x1="39583" y1="7083" x2="40417" y2="4167"/>
                        <a14:backgroundMark x1="33750" y1="5000" x2="29167" y2="3333"/>
                        <a14:backgroundMark x1="30000" y1="15417" x2="29583" y2="10833"/>
                        <a14:backgroundMark x1="30833" y1="15417" x2="27083" y2="13333"/>
                        <a14:backgroundMark x1="31667" y1="14583" x2="28750" y2="12500"/>
                        <a14:backgroundMark x1="32083" y1="13333" x2="31250" y2="11667"/>
                        <a14:backgroundMark x1="30833" y1="14167" x2="30000" y2="9583"/>
                        <a14:backgroundMark x1="33333" y1="5417" x2="37917" y2="6250"/>
                        <a14:backgroundMark x1="42083" y1="13333" x2="42083" y2="13333"/>
                        <a14:backgroundMark x1="42083" y1="13750" x2="42083" y2="13750"/>
                        <a14:backgroundMark x1="45833" y1="5417" x2="45833" y2="5417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0" y="1276375"/>
            <a:ext cx="3048000" cy="3048000"/>
          </a:xfrm>
          <a:prstGeom prst="rect">
            <a:avLst/>
          </a:prstGeom>
        </p:spPr>
      </p:pic>
      <p:sp>
        <p:nvSpPr>
          <p:cNvPr id="6" name="말풍선: 모서리가 둥근 사각형 5">
            <a:hlinkClick r:id="rId8"/>
            <a:extLst>
              <a:ext uri="{FF2B5EF4-FFF2-40B4-BE49-F238E27FC236}">
                <a16:creationId xmlns:a16="http://schemas.microsoft.com/office/drawing/2014/main" id="{F942534A-95F9-4208-8504-137EE26BDF91}"/>
              </a:ext>
            </a:extLst>
          </p:cNvPr>
          <p:cNvSpPr/>
          <p:nvPr/>
        </p:nvSpPr>
        <p:spPr>
          <a:xfrm>
            <a:off x="5171661" y="1043908"/>
            <a:ext cx="1988930" cy="803965"/>
          </a:xfrm>
          <a:prstGeom prst="wedgeRoundRectCallout">
            <a:avLst>
              <a:gd name="adj1" fmla="val -25247"/>
              <a:gd name="adj2" fmla="val 4931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새싹이 키우러 가기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!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948782-3691-4E76-A9F1-29F386B1C894}"/>
              </a:ext>
            </a:extLst>
          </p:cNvPr>
          <p:cNvGrpSpPr/>
          <p:nvPr/>
        </p:nvGrpSpPr>
        <p:grpSpPr>
          <a:xfrm rot="20074509">
            <a:off x="5075718" y="934397"/>
            <a:ext cx="214395" cy="144479"/>
            <a:chOff x="215964" y="0"/>
            <a:chExt cx="1015780" cy="68452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9133084-07E3-4A48-8DD3-C9E3A79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95660CF-298A-47DD-8276-9722D7E19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B0867C-36EA-4763-8714-44C381B2B278}"/>
              </a:ext>
            </a:extLst>
          </p:cNvPr>
          <p:cNvGrpSpPr/>
          <p:nvPr/>
        </p:nvGrpSpPr>
        <p:grpSpPr>
          <a:xfrm rot="2293426">
            <a:off x="7026924" y="921397"/>
            <a:ext cx="214395" cy="144479"/>
            <a:chOff x="215964" y="0"/>
            <a:chExt cx="1015780" cy="68452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FAC2277-DC4E-41E4-8AC5-06648351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894D75D-364E-44C5-AEC1-DD906C01D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18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Thanks!</a:t>
            </a:r>
            <a:endParaRPr sz="96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294967295"/>
          </p:nvPr>
        </p:nvSpPr>
        <p:spPr>
          <a:xfrm>
            <a:off x="987059" y="2565719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ANY QUESTIONS?</a:t>
            </a:r>
            <a:endParaRPr dirty="0">
              <a:solidFill>
                <a:srgbClr val="FFFFFF"/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6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6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ctrTitle"/>
          </p:nvPr>
        </p:nvSpPr>
        <p:spPr>
          <a:xfrm>
            <a:off x="5643655" y="1934005"/>
            <a:ext cx="3108900" cy="95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1.</a:t>
            </a:r>
            <a:r>
              <a:rPr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 기획의도</a:t>
            </a:r>
            <a:endParaRPr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1.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기획의도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5F968D-ACCE-FBA3-4F8F-D77B8C47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1259468"/>
            <a:ext cx="2520000" cy="2667363"/>
          </a:xfrm>
          <a:prstGeom prst="rect">
            <a:avLst/>
          </a:prstGeom>
          <a:noFill/>
          <a:effectLst>
            <a:softEdge rad="71092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2259E-2C15-94FE-2896-CE285F915C3F}"/>
              </a:ext>
            </a:extLst>
          </p:cNvPr>
          <p:cNvSpPr txBox="1"/>
          <p:nvPr/>
        </p:nvSpPr>
        <p:spPr>
          <a:xfrm>
            <a:off x="4824724" y="2033141"/>
            <a:ext cx="3979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직장인</a:t>
            </a:r>
            <a:r>
              <a:rPr kumimoji="1" lang="ko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의 출퇴근 시간은 서울의 경우 </a:t>
            </a:r>
            <a:r>
              <a:rPr kumimoji="1" lang="en-US" altLang="ko-KR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"</a:t>
            </a:r>
            <a:r>
              <a:rPr kumimoji="1" lang="ko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평균 </a:t>
            </a:r>
            <a:r>
              <a:rPr kumimoji="1" lang="en-US" altLang="ko-KR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79</a:t>
            </a:r>
            <a:r>
              <a:rPr kumimoji="1" lang="ko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분</a:t>
            </a:r>
            <a:r>
              <a:rPr kumimoji="1" lang="en-US" altLang="ko-KR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"</a:t>
            </a:r>
            <a:endParaRPr kumimoji="1" lang="ko-Kore-KR" altLang="en-US" sz="32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7EC683-D37B-086E-3E67-CF7C435FAD6E}"/>
              </a:ext>
            </a:extLst>
          </p:cNvPr>
          <p:cNvGrpSpPr/>
          <p:nvPr/>
        </p:nvGrpSpPr>
        <p:grpSpPr>
          <a:xfrm>
            <a:off x="69568" y="149993"/>
            <a:ext cx="1015780" cy="684524"/>
            <a:chOff x="215964" y="0"/>
            <a:chExt cx="1015780" cy="6845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24EE344-3796-7B3A-49AF-D892B0377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22DCB7-F4E5-AC00-D8D6-E1CEE2E3C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536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1.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기획의도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69568" y="149993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68A07C-8AF9-EB07-6440-9467EA20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58" y="1286999"/>
            <a:ext cx="2949974" cy="2949974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96BB4-4836-CF23-B4B4-D7557E56F101}"/>
              </a:ext>
            </a:extLst>
          </p:cNvPr>
          <p:cNvSpPr txBox="1"/>
          <p:nvPr/>
        </p:nvSpPr>
        <p:spPr>
          <a:xfrm>
            <a:off x="4824724" y="2033141"/>
            <a:ext cx="3741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출퇴근 시간을 활용하기 위한 페이지 개발하기</a:t>
            </a:r>
            <a:endParaRPr kumimoji="1" lang="ko-Kore-KR" altLang="en-US" sz="32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0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A2F385-A859-2C8E-0FDC-041321273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0" y="1010847"/>
            <a:ext cx="2800876" cy="2914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EAEE7-500F-BC34-146B-F39D86842BAC}"/>
              </a:ext>
            </a:extLst>
          </p:cNvPr>
          <p:cNvSpPr txBox="1"/>
          <p:nvPr/>
        </p:nvSpPr>
        <p:spPr>
          <a:xfrm>
            <a:off x="4463774" y="2094695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tx1">
                    <a:lumMod val="7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새싹 수강생들의 틈새 시간에 도움이 되는 페이지 개발</a:t>
            </a:r>
            <a:endParaRPr kumimoji="1" lang="ko-Kore-KR" altLang="en-US" sz="3200" dirty="0">
              <a:solidFill>
                <a:schemeClr val="tx1">
                  <a:lumMod val="7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 useBgFill="1">
        <p:nvSpPr>
          <p:cNvPr id="9" name="Google Shape;362;p35">
            <a:extLst>
              <a:ext uri="{FF2B5EF4-FFF2-40B4-BE49-F238E27FC236}">
                <a16:creationId xmlns:a16="http://schemas.microsoft.com/office/drawing/2014/main" id="{4B394DCE-E92B-7D7D-E724-8784AE7CE8D8}"/>
              </a:ext>
            </a:extLst>
          </p:cNvPr>
          <p:cNvSpPr txBox="1">
            <a:spLocks/>
          </p:cNvSpPr>
          <p:nvPr/>
        </p:nvSpPr>
        <p:spPr>
          <a:xfrm>
            <a:off x="1266995" y="399552"/>
            <a:ext cx="2082742" cy="53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marL="0" indent="0">
              <a:buFont typeface="Pontano Sans"/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1.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기획의도</a:t>
            </a:r>
          </a:p>
          <a:p>
            <a:pPr marL="0" indent="0">
              <a:buFont typeface="Pontano Sans"/>
              <a:buNone/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D6D423-647C-FA72-50D5-5D16C189D70B}"/>
              </a:ext>
            </a:extLst>
          </p:cNvPr>
          <p:cNvGrpSpPr/>
          <p:nvPr/>
        </p:nvGrpSpPr>
        <p:grpSpPr>
          <a:xfrm>
            <a:off x="69568" y="149993"/>
            <a:ext cx="1015780" cy="684524"/>
            <a:chOff x="215964" y="0"/>
            <a:chExt cx="1015780" cy="6845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E7EC47B-61DA-D23F-1FD0-7A4099B84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093128F-92F4-4AB3-BC50-52DDF0605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25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 l="8436" r="8444"/>
          <a:stretch/>
        </p:blipFill>
        <p:spPr>
          <a:xfrm>
            <a:off x="2125100" y="448629"/>
            <a:ext cx="2708355" cy="3258307"/>
          </a:xfrm>
          <a:custGeom>
            <a:avLst/>
            <a:gdLst/>
            <a:ahLst/>
            <a:cxnLst/>
            <a:rect l="l" t="t" r="r" b="b"/>
            <a:pathLst>
              <a:path w="18313" h="19923" extrusionOk="0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Google Shape;124;p16">
            <a:extLst>
              <a:ext uri="{FF2B5EF4-FFF2-40B4-BE49-F238E27FC236}">
                <a16:creationId xmlns:a16="http://schemas.microsoft.com/office/drawing/2014/main" id="{F7937033-C58D-4D0C-8D99-DB23EA15FFD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643655" y="1934005"/>
            <a:ext cx="3108900" cy="953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2</a:t>
            </a:r>
            <a:r>
              <a:rPr lang="en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.</a:t>
            </a:r>
            <a:r>
              <a:rPr lang="ko-KR" altLang="en-US" sz="4800" dirty="0">
                <a:latin typeface="BM JUA OTF" panose="02020603020101020101" pitchFamily="18" charset="-127"/>
                <a:ea typeface="BM JUA OTF" panose="02020603020101020101" pitchFamily="18" charset="-127"/>
              </a:rPr>
              <a:t> 콘셉트</a:t>
            </a:r>
            <a:endParaRPr sz="48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60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2</a:t>
            </a: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콘셉트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C7A6AC52-22CA-4B3C-741A-FC4232A42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036" y="1871734"/>
            <a:ext cx="2800062" cy="14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5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2" name="Google Shape;362;p35"/>
          <p:cNvSpPr txBox="1">
            <a:spLocks noGrp="1"/>
          </p:cNvSpPr>
          <p:nvPr>
            <p:ph type="body" idx="4294967295"/>
          </p:nvPr>
        </p:nvSpPr>
        <p:spPr>
          <a:xfrm>
            <a:off x="1266995" y="399552"/>
            <a:ext cx="2082742" cy="533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2</a:t>
            </a:r>
            <a:r>
              <a:rPr 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.</a:t>
            </a:r>
            <a:r>
              <a:rPr lang="ko-KR" altLang="en-US" sz="3000" dirty="0">
                <a:solidFill>
                  <a:srgbClr val="51B148"/>
                </a:solidFill>
                <a:latin typeface="BM JUA OTF" panose="02020603020101020101" pitchFamily="18" charset="-127"/>
                <a:ea typeface="BM JUA OTF" panose="02020603020101020101" pitchFamily="18" charset="-127"/>
                <a:cs typeface="Dosis ExtraLight"/>
                <a:sym typeface="Dosis ExtraLight"/>
              </a:rPr>
              <a:t> 콘셉트</a:t>
            </a:r>
            <a:endParaRPr sz="3000" dirty="0">
              <a:solidFill>
                <a:srgbClr val="51B148"/>
              </a:solidFill>
              <a:latin typeface="BM JUA OTF" panose="02020603020101020101" pitchFamily="18" charset="-127"/>
              <a:ea typeface="BM JUA OTF" panose="02020603020101020101" pitchFamily="18" charset="-127"/>
              <a:cs typeface="Dosis ExtraLight"/>
              <a:sym typeface="Dosis Extra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F3E36E-D5C7-EB0C-8D6E-DDAF2408F3CA}"/>
              </a:ext>
            </a:extLst>
          </p:cNvPr>
          <p:cNvGrpSpPr/>
          <p:nvPr/>
        </p:nvGrpSpPr>
        <p:grpSpPr>
          <a:xfrm>
            <a:off x="117019" y="147488"/>
            <a:ext cx="1015780" cy="684524"/>
            <a:chOff x="215964" y="0"/>
            <a:chExt cx="1015780" cy="68452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163570-97C0-65D7-8E25-D03014FF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964" y="353526"/>
              <a:ext cx="500852" cy="33099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F4A2956-D826-6FA6-C56C-DA5EFBC5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03" y="0"/>
              <a:ext cx="555341" cy="684524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EC380C-726A-90DA-B1E2-6593FD35D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60" y="841201"/>
            <a:ext cx="5143479" cy="36575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D39B2F-EF7C-AE80-6504-D04454CC7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880" y="2003924"/>
            <a:ext cx="1084414" cy="1084414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6202541-A560-843B-8239-3CBE6C84D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3036" y="1871734"/>
            <a:ext cx="2800062" cy="140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1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199</Words>
  <Application>Microsoft Office PowerPoint</Application>
  <PresentationFormat>화면 슬라이드 쇼(16:9)</PresentationFormat>
  <Paragraphs>54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Dosis ExtraLight</vt:lpstr>
      <vt:lpstr>BM DoHyeon OTF</vt:lpstr>
      <vt:lpstr>Arial</vt:lpstr>
      <vt:lpstr>BM JUA OTF</vt:lpstr>
      <vt:lpstr>Pontano Sans</vt:lpstr>
      <vt:lpstr>배달의민족 도현 OTF</vt:lpstr>
      <vt:lpstr>Solanio template</vt:lpstr>
      <vt:lpstr>새싹이 키우기</vt:lpstr>
      <vt:lpstr>CONTENTS</vt:lpstr>
      <vt:lpstr>1. 기획의도</vt:lpstr>
      <vt:lpstr>PowerPoint 프레젠테이션</vt:lpstr>
      <vt:lpstr>PowerPoint 프레젠테이션</vt:lpstr>
      <vt:lpstr>PowerPoint 프레젠테이션</vt:lpstr>
      <vt:lpstr>2. 콘셉트</vt:lpstr>
      <vt:lpstr>PowerPoint 프레젠테이션</vt:lpstr>
      <vt:lpstr>PowerPoint 프레젠테이션</vt:lpstr>
      <vt:lpstr>PowerPoint 프레젠테이션</vt:lpstr>
      <vt:lpstr>PowerPoint 프레젠테이션</vt:lpstr>
      <vt:lpstr>3. 페이지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웹사이트 시연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새싹이 키우기</dc:title>
  <cp:lastModifiedBy>고상현</cp:lastModifiedBy>
  <cp:revision>64</cp:revision>
  <dcterms:modified xsi:type="dcterms:W3CDTF">2022-12-28T05:23:17Z</dcterms:modified>
</cp:coreProperties>
</file>