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9_B60E504C.xml" ContentType="application/vnd.ms-powerpoint.comments+xml"/>
  <Override PartName="/ppt/notesSlides/notesSlide2.xml" ContentType="application/vnd.openxmlformats-officedocument.presentationml.notesSlide+xml"/>
  <Override PartName="/ppt/comments/modernComment_10B_96F757B4.xml" ContentType="application/vnd.ms-powerpoint.comments+xml"/>
  <Override PartName="/ppt/notesSlides/notesSlide3.xml" ContentType="application/vnd.openxmlformats-officedocument.presentationml.notesSlide+xml"/>
  <Override PartName="/ppt/comments/modernComment_10A_26C5D16F.xml" ContentType="application/vnd.ms-powerpoint.comments+xml"/>
  <Override PartName="/ppt/notesSlides/notesSlide4.xml" ContentType="application/vnd.openxmlformats-officedocument.presentationml.notesSlide+xml"/>
  <Override PartName="/ppt/comments/modernComment_10C_DF6875EA.xml" ContentType="application/vnd.ms-powerpoint.comments+xml"/>
  <Override PartName="/ppt/notesSlides/notesSlide5.xml" ContentType="application/vnd.openxmlformats-officedocument.presentationml.notesSlide+xml"/>
  <Override PartName="/ppt/comments/modernComment_10D_730A5383.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2" r:id="rId7"/>
    <p:sldId id="263" r:id="rId8"/>
    <p:sldId id="261" r:id="rId9"/>
    <p:sldId id="265" r:id="rId10"/>
    <p:sldId id="264" r:id="rId11"/>
    <p:sldId id="267" r:id="rId12"/>
    <p:sldId id="266" r:id="rId13"/>
    <p:sldId id="268" r:id="rId14"/>
    <p:sldId id="269" r:id="rId15"/>
    <p:sldId id="270" r:id="rId16"/>
    <p:sldId id="271" r:id="rId17"/>
    <p:sldId id="272" r:id="rId18"/>
    <p:sldId id="273"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E33121-DF4D-070A-4272-4A419A7438FD}" name="梁华潇" initials="梁华潇" userId="梁华潇"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9_B60E504C.xml><?xml version="1.0" encoding="utf-8"?>
<p188:cmLst xmlns:a="http://schemas.openxmlformats.org/drawingml/2006/main" xmlns:r="http://schemas.openxmlformats.org/officeDocument/2006/relationships" xmlns:p188="http://schemas.microsoft.com/office/powerpoint/2018/8/main">
  <p188:cm id="{4BEA6EF5-A292-4584-A2B0-69B5BFE52D00}" authorId="{3DE33121-DF4D-070A-4272-4A419A7438FD}" created="2025-06-02T01:07:25.500">
    <ac:deMkLst xmlns:ac="http://schemas.microsoft.com/office/drawing/2013/main/command">
      <pc:docMk xmlns:pc="http://schemas.microsoft.com/office/powerpoint/2013/main/command"/>
      <pc:sldMk xmlns:pc="http://schemas.microsoft.com/office/powerpoint/2013/main/command" cId="3054391372" sldId="265"/>
      <ac:graphicFrameMk id="4" creationId="{27FF32B3-730A-E27C-10C6-FE1613352837}"/>
    </ac:deMkLst>
    <p188:replyLst>
      <p188:reply id="{FDD64F83-0BB5-42BC-8EF1-D3DD4935FCBE}" authorId="{3DE33121-DF4D-070A-4272-4A419A7438FD}" created="2025-06-02T01:09:11.597">
        <p188:txBody>
          <a:bodyPr/>
          <a:lstStyle/>
          <a:p>
            <a:r>
              <a:rPr lang="zh-CN" altLang="en-US"/>
              <a:t>YAPF、Black 和 autopep8 对语法错误的识别能力差异主要源于它们的底层设计目标和实现机制：
1.	底层依赖不同
	Black 和 YAPF 直接依赖 Python 的 ast.parse 解析代码生成 AST（抽象语法树）。如果代码存在语法错误（如缺少冒号、括号不匹配等），ast.parse 会抛出 SyntaxError，导致格式化终止并报错。 
	autopep8 主要依赖 pycodestyle（原 pep8 工具）检测代码风格问题（如缩进、空格等），而 pycodestyle 不解析完整的 AST，因此对部分语法错误（如无效的表达式或语句结构）可能无法识别。
2.	功能定位差异
	Black/YAPF 是“主动重构型”工具，会重新排版代码结构（如调整多行表达式、合并字符串等），因此需要完整解析代码逻辑，自然能捕获更多语法错误。 
	autopep8 是“修复型”工具，仅针对 pycodestyle 报告的 PEP 8 风格问题（如空格、换行）进行修正，不涉及深层语法分析。</a:t>
            </a:r>
          </a:p>
        </p188:txBody>
      </p188:reply>
    </p188:replyLst>
    <p188:txBody>
      <a:bodyPr/>
      <a:lstStyle/>
      <a:p>
        <a:r>
          <a:rPr lang="zh-CN" altLang="en-US"/>
          <a:t>1. Black 的行为
	核心功能：Black 是一个“零妥协”的格式化工具，强制统一的代码风格，不提供语法检查。如果代码存在语法错误，Black 会直接报错并终止格式化。 
	底层实现：Black 内部使用 Python 的 ast.parse 解析代码生成 AST，但仅用于格式化和结构分析。若代码有语法错误，ast.parse 会抛出 SyntaxError，Black 会直接显示该错误而非修复。
________________________________________
2. YAPF 的行为
	核心功能：YAPF 通过算法重新编排代码格式，支持多种风格配置（如 PEP 8、Google 风格）。它也不主动检查语法，但格式化前会解析代码。 
	底层实现：YAPF 同样依赖 ast.parse 生成 AST。如果代码有语法错误，YAPF 会终止并输出 SyntaxError，而非继续格式化。
3. 与专用语法检查工具的对比
	专用工具（如 flake8、pylint）：会主动分析 AST 并报告语法和逻辑错误。
	Black/YAPF：仅通过 AST 解析代码结构以应用格式化规则，不提供错误修复或详细诊断。语法错误会直接中断它们的执行</a:t>
        </a:r>
      </a:p>
    </p188:txBody>
  </p188:cm>
</p188:cmLst>
</file>

<file path=ppt/comments/modernComment_10A_26C5D16F.xml><?xml version="1.0" encoding="utf-8"?>
<p188:cmLst xmlns:a="http://schemas.openxmlformats.org/drawingml/2006/main" xmlns:r="http://schemas.openxmlformats.org/officeDocument/2006/relationships" xmlns:p188="http://schemas.microsoft.com/office/powerpoint/2018/8/main">
  <p188:cm id="{4E8158D3-08BD-4A16-AA62-B4BAB77FC546}" authorId="{3DE33121-DF4D-070A-4272-4A419A7438FD}" created="2025-06-02T01:29:49.404">
    <ac:deMkLst xmlns:ac="http://schemas.microsoft.com/office/drawing/2013/main/command">
      <pc:docMk xmlns:pc="http://schemas.microsoft.com/office/powerpoint/2013/main/command"/>
      <pc:sldMk xmlns:pc="http://schemas.microsoft.com/office/powerpoint/2013/main/command" cId="650498415" sldId="266"/>
      <ac:picMk id="29" creationId="{34576338-AB1F-1DA6-0E39-766BA5CB270D}"/>
    </ac:deMkLst>
    <p188:txBody>
      <a:bodyPr/>
      <a:lstStyle/>
      <a:p>
        <a:r>
          <a:rPr lang="zh-CN" altLang="en-US"/>
          <a:t>after fixing a syntax error</a:t>
        </a:r>
      </a:p>
    </p188:txBody>
  </p188:cm>
</p188:cmLst>
</file>

<file path=ppt/comments/modernComment_10B_96F757B4.xml><?xml version="1.0" encoding="utf-8"?>
<p188:cmLst xmlns:a="http://schemas.openxmlformats.org/drawingml/2006/main" xmlns:r="http://schemas.openxmlformats.org/officeDocument/2006/relationships" xmlns:p188="http://schemas.microsoft.com/office/powerpoint/2018/8/main">
  <p188:cm id="{1B760ACD-4A75-4742-A096-2EEAF6941821}" authorId="{3DE33121-DF4D-070A-4272-4A419A7438FD}" created="2025-06-02T01:28:24.130">
    <ac:deMkLst xmlns:ac="http://schemas.microsoft.com/office/drawing/2013/main/command">
      <pc:docMk xmlns:pc="http://schemas.microsoft.com/office/powerpoint/2013/main/command"/>
      <pc:sldMk xmlns:pc="http://schemas.microsoft.com/office/powerpoint/2013/main/command" cId="2532792244" sldId="267"/>
      <ac:picMk id="3" creationId="{B35B1B41-332A-19BF-9A35-303925C4870E}"/>
    </ac:deMkLst>
    <p188:txBody>
      <a:bodyPr/>
      <a:lstStyle/>
      <a:p>
        <a:r>
          <a:rPr lang="zh-CN" altLang="en-US"/>
          <a:t>original</a:t>
        </a:r>
      </a:p>
    </p188:txBody>
  </p188:cm>
</p188:cmLst>
</file>

<file path=ppt/comments/modernComment_10C_DF6875EA.xml><?xml version="1.0" encoding="utf-8"?>
<p188:cmLst xmlns:a="http://schemas.openxmlformats.org/drawingml/2006/main" xmlns:r="http://schemas.openxmlformats.org/officeDocument/2006/relationships" xmlns:p188="http://schemas.microsoft.com/office/powerpoint/2018/8/main">
  <p188:cm id="{B4A45108-DE8F-41B3-9EB9-8F1ACEDED9B4}" authorId="{3DE33121-DF4D-070A-4272-4A419A7438FD}" created="2025-06-02T01:29:49.404">
    <ac:deMkLst xmlns:ac="http://schemas.microsoft.com/office/drawing/2013/main/command">
      <pc:docMk xmlns:pc="http://schemas.microsoft.com/office/powerpoint/2013/main/command"/>
      <pc:sldMk xmlns:pc="http://schemas.microsoft.com/office/powerpoint/2013/main/command" cId="3748165098" sldId="268"/>
      <ac:picMk id="29" creationId="{8C885479-139D-D662-6BFC-0F1711048C28}"/>
    </ac:deMkLst>
    <p188:txBody>
      <a:bodyPr/>
      <a:lstStyle/>
      <a:p>
        <a:r>
          <a:rPr lang="zh-CN" altLang="en-US"/>
          <a:t>after fixing a syntax error</a:t>
        </a:r>
      </a:p>
    </p188:txBody>
  </p188:cm>
</p188:cmLst>
</file>

<file path=ppt/comments/modernComment_10D_730A5383.xml><?xml version="1.0" encoding="utf-8"?>
<p188:cmLst xmlns:a="http://schemas.openxmlformats.org/drawingml/2006/main" xmlns:r="http://schemas.openxmlformats.org/officeDocument/2006/relationships" xmlns:p188="http://schemas.microsoft.com/office/powerpoint/2018/8/main">
  <p188:cm id="{98362C56-FCD3-4EFD-A57C-941118EC636D}" authorId="{3DE33121-DF4D-070A-4272-4A419A7438FD}" created="2025-06-02T01:29:49.404">
    <ac:deMkLst xmlns:ac="http://schemas.microsoft.com/office/drawing/2013/main/command">
      <pc:docMk xmlns:pc="http://schemas.microsoft.com/office/powerpoint/2013/main/command"/>
      <pc:sldMk xmlns:pc="http://schemas.microsoft.com/office/powerpoint/2013/main/command" cId="1930056579" sldId="269"/>
      <ac:picMk id="29" creationId="{35636E6C-F3F0-0159-AE64-B57DCB6300C8}"/>
    </ac:deMkLst>
    <p188:txBody>
      <a:bodyPr/>
      <a:lstStyle/>
      <a:p>
        <a:r>
          <a:rPr lang="zh-CN" altLang="en-US"/>
          <a:t>after fixing a syntax error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9A4A3B-7959-4E61-BD07-7893EC021ADA}" type="datetimeFigureOut">
              <a:rPr lang="zh-CN" altLang="en-US" smtClean="0"/>
              <a:t>2025/6/2</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3BE7F7-231A-4027-9DB5-16340E0CC22F}" type="slidenum">
              <a:rPr lang="zh-CN" altLang="en-US" smtClean="0"/>
              <a:t>‹#›</a:t>
            </a:fld>
            <a:endParaRPr lang="zh-CN" altLang="en-US"/>
          </a:p>
        </p:txBody>
      </p:sp>
    </p:spTree>
    <p:extLst>
      <p:ext uri="{BB962C8B-B14F-4D97-AF65-F5344CB8AC3E}">
        <p14:creationId xmlns:p14="http://schemas.microsoft.com/office/powerpoint/2010/main" val="4155303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83BE7F7-231A-4027-9DB5-16340E0CC22F}" type="slidenum">
              <a:rPr lang="zh-CN" altLang="en-US" smtClean="0"/>
              <a:t>4</a:t>
            </a:fld>
            <a:endParaRPr lang="zh-CN" altLang="en-US"/>
          </a:p>
        </p:txBody>
      </p:sp>
    </p:spTree>
    <p:extLst>
      <p:ext uri="{BB962C8B-B14F-4D97-AF65-F5344CB8AC3E}">
        <p14:creationId xmlns:p14="http://schemas.microsoft.com/office/powerpoint/2010/main" val="1721205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7BC16-E15B-B17C-14D3-7D5909EF2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258191-7F79-E337-638D-D2E8990EAF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7C8CAB-584E-1858-F57A-C14160B83D01}"/>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6AF7A136-8F0A-D55D-945E-67D5E1867927}"/>
              </a:ext>
            </a:extLst>
          </p:cNvPr>
          <p:cNvSpPr>
            <a:spLocks noGrp="1"/>
          </p:cNvSpPr>
          <p:nvPr>
            <p:ph type="sldNum" sz="quarter" idx="5"/>
          </p:nvPr>
        </p:nvSpPr>
        <p:spPr/>
        <p:txBody>
          <a:bodyPr/>
          <a:lstStyle/>
          <a:p>
            <a:fld id="{183BE7F7-231A-4027-9DB5-16340E0CC22F}" type="slidenum">
              <a:rPr lang="zh-CN" altLang="en-US" smtClean="0"/>
              <a:t>11</a:t>
            </a:fld>
            <a:endParaRPr lang="zh-CN" altLang="en-US"/>
          </a:p>
        </p:txBody>
      </p:sp>
    </p:spTree>
    <p:extLst>
      <p:ext uri="{BB962C8B-B14F-4D97-AF65-F5344CB8AC3E}">
        <p14:creationId xmlns:p14="http://schemas.microsoft.com/office/powerpoint/2010/main" val="1501172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183BE7F7-231A-4027-9DB5-16340E0CC22F}" type="slidenum">
              <a:rPr lang="zh-CN" altLang="en-US" smtClean="0"/>
              <a:t>12</a:t>
            </a:fld>
            <a:endParaRPr lang="zh-CN" altLang="en-US"/>
          </a:p>
        </p:txBody>
      </p:sp>
    </p:spTree>
    <p:extLst>
      <p:ext uri="{BB962C8B-B14F-4D97-AF65-F5344CB8AC3E}">
        <p14:creationId xmlns:p14="http://schemas.microsoft.com/office/powerpoint/2010/main" val="3265773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CDDD1-5F68-670F-0611-49D37915CA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85211-D67C-7B81-A5FB-5C08C1A202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E4AFE2-36B1-6427-5FB9-064AA92FFC8E}"/>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028DB6C8-AEC4-B3BC-9346-DB2BD9E469B2}"/>
              </a:ext>
            </a:extLst>
          </p:cNvPr>
          <p:cNvSpPr>
            <a:spLocks noGrp="1"/>
          </p:cNvSpPr>
          <p:nvPr>
            <p:ph type="sldNum" sz="quarter" idx="5"/>
          </p:nvPr>
        </p:nvSpPr>
        <p:spPr/>
        <p:txBody>
          <a:bodyPr/>
          <a:lstStyle/>
          <a:p>
            <a:fld id="{183BE7F7-231A-4027-9DB5-16340E0CC22F}" type="slidenum">
              <a:rPr lang="zh-CN" altLang="en-US" smtClean="0"/>
              <a:t>13</a:t>
            </a:fld>
            <a:endParaRPr lang="zh-CN" altLang="en-US"/>
          </a:p>
        </p:txBody>
      </p:sp>
    </p:spTree>
    <p:extLst>
      <p:ext uri="{BB962C8B-B14F-4D97-AF65-F5344CB8AC3E}">
        <p14:creationId xmlns:p14="http://schemas.microsoft.com/office/powerpoint/2010/main" val="1454824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E3FA1-B39F-FD61-64B2-D4F219B396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69A991-AC98-216D-5F3F-15EFE29423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1BCC3B-6668-888E-AC37-A2C490F01C2B}"/>
              </a:ext>
            </a:extLst>
          </p:cNvPr>
          <p:cNvSpPr>
            <a:spLocks noGrp="1"/>
          </p:cNvSpPr>
          <p:nvPr>
            <p:ph type="body" idx="1"/>
          </p:nvPr>
        </p:nvSpPr>
        <p:spPr/>
        <p:txBody>
          <a:bodyPr/>
          <a:lstStyle/>
          <a:p>
            <a:endParaRPr lang="zh-CN" altLang="en-US" dirty="0"/>
          </a:p>
        </p:txBody>
      </p:sp>
      <p:sp>
        <p:nvSpPr>
          <p:cNvPr id="4" name="Slide Number Placeholder 3">
            <a:extLst>
              <a:ext uri="{FF2B5EF4-FFF2-40B4-BE49-F238E27FC236}">
                <a16:creationId xmlns:a16="http://schemas.microsoft.com/office/drawing/2014/main" id="{9ADF13D5-4C6B-51C0-7693-250FCC01C7D7}"/>
              </a:ext>
            </a:extLst>
          </p:cNvPr>
          <p:cNvSpPr>
            <a:spLocks noGrp="1"/>
          </p:cNvSpPr>
          <p:nvPr>
            <p:ph type="sldNum" sz="quarter" idx="5"/>
          </p:nvPr>
        </p:nvSpPr>
        <p:spPr/>
        <p:txBody>
          <a:bodyPr/>
          <a:lstStyle/>
          <a:p>
            <a:fld id="{183BE7F7-231A-4027-9DB5-16340E0CC22F}" type="slidenum">
              <a:rPr lang="zh-CN" altLang="en-US" smtClean="0"/>
              <a:t>14</a:t>
            </a:fld>
            <a:endParaRPr lang="zh-CN" altLang="en-US"/>
          </a:p>
        </p:txBody>
      </p:sp>
    </p:spTree>
    <p:extLst>
      <p:ext uri="{BB962C8B-B14F-4D97-AF65-F5344CB8AC3E}">
        <p14:creationId xmlns:p14="http://schemas.microsoft.com/office/powerpoint/2010/main" val="1603473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8BB21-2904-FE28-A295-8EF38280CD9A}"/>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26D0582-4D01-31B4-47AD-F63D505234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DE938B68-A133-9E75-7ECB-52565EF410C9}"/>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8B9B50F4-11D4-6367-73EB-8F94869F09C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D073F4D-1BE7-99B6-1671-7342A0423994}"/>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4085355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8AAC4-8C24-9821-36BF-D87A479493D8}"/>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34F8B9F3-22D3-6FDB-607A-55011A8A66FA}"/>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9E03482-4857-5AF3-51E1-2F443F5FD9DE}"/>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C748DF49-5221-F3FF-2694-42F330166DB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4757D35-F42F-1C6D-43F4-B852127C5092}"/>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330381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F64E82-677D-68B1-F90C-D9FBD804FDBF}"/>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BA9AE1FC-54FB-B55C-93D4-31666188F08F}"/>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FCB34E90-DBDE-568A-CD27-03E7E1A9BCE5}"/>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F041FE3A-3EF9-5F5A-709F-83CB5FC8588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A53822C9-E02A-03D0-E9FE-42612AB8934C}"/>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575584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2E8C-FD6A-9FAE-DC95-F1DCF4B1807D}"/>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5B1E5515-3E79-BEB8-C5EE-47C2F2A6C8AE}"/>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5044FAF-9395-2E64-E483-F471DFFC11B6}"/>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E3092817-1A05-1710-658A-DE5508B5B26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AE1D61C-EBBC-1114-4D5D-747D623A8B67}"/>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382484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B0E96-E3A1-4835-4012-033688F86E52}"/>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F2286A1C-4A00-8DFE-6B59-BFCFE49884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0D94C8B8-CBBD-7FE6-B153-012EB67BF1B8}"/>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95EB4B1A-09A5-AB4A-2273-01CCD0B16B74}"/>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8FDF2747-66E7-5B45-F817-15031AE3B277}"/>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3101745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A8C1-7AB0-B217-86D7-303AFA17FDF9}"/>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FD036D47-A5AB-C509-9705-4FC7207DA7F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FC8FE80D-B0B3-3DF4-0319-4D103DEFAB4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49E939B8-FD50-D00A-CDF2-8E59589AC10B}"/>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6" name="Footer Placeholder 5">
            <a:extLst>
              <a:ext uri="{FF2B5EF4-FFF2-40B4-BE49-F238E27FC236}">
                <a16:creationId xmlns:a16="http://schemas.microsoft.com/office/drawing/2014/main" id="{F52712DE-9C18-BC23-B851-7F2F7FEEE627}"/>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144246A9-4728-7802-EB17-DB86A7AC0ED1}"/>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65443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8090D-63F0-83D4-85A4-E465FD397191}"/>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87C10618-EA62-5805-449E-A26E76CA0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EFFB89B2-F323-3BF5-FB59-1CFA12CE4FB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22DD659-9350-FE1D-0B7D-DA7EC1135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47C23571-5223-0390-1A99-70654BC03EE1}"/>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BC6A0783-9984-0482-1E80-C69B5300312D}"/>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8" name="Footer Placeholder 7">
            <a:extLst>
              <a:ext uri="{FF2B5EF4-FFF2-40B4-BE49-F238E27FC236}">
                <a16:creationId xmlns:a16="http://schemas.microsoft.com/office/drawing/2014/main" id="{79D22064-8312-91AD-34BC-459BA8424D37}"/>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1A8B7B18-1720-B363-56CB-0D8C768F3B8B}"/>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296693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B19A-F981-19DA-8574-8FFE17C4FA2E}"/>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D2B1A317-63AA-3411-01E6-3DE5B290CA48}"/>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4" name="Footer Placeholder 3">
            <a:extLst>
              <a:ext uri="{FF2B5EF4-FFF2-40B4-BE49-F238E27FC236}">
                <a16:creationId xmlns:a16="http://schemas.microsoft.com/office/drawing/2014/main" id="{F255CC5C-7DCE-FD5B-30DA-90E73AFF17B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8D15561-F9CE-DCD4-5714-E8B5FC8957F3}"/>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1917657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FA7837-C940-F2A4-C7E1-41534C4FFC0E}"/>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3" name="Footer Placeholder 2">
            <a:extLst>
              <a:ext uri="{FF2B5EF4-FFF2-40B4-BE49-F238E27FC236}">
                <a16:creationId xmlns:a16="http://schemas.microsoft.com/office/drawing/2014/main" id="{78BC74B2-13E3-547C-02FC-F7638A82B018}"/>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26CCA2AE-90D0-FEE0-245D-6B10DF0E38BE}"/>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368081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30664-6C49-4899-A019-DB65D8C83BA7}"/>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F5D0133-0879-94FA-6995-444AB184C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65AD8599-3582-DC10-E196-8DD919B550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9F9BDED3-5664-9B3E-7F9F-3405FF9241B4}"/>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6" name="Footer Placeholder 5">
            <a:extLst>
              <a:ext uri="{FF2B5EF4-FFF2-40B4-BE49-F238E27FC236}">
                <a16:creationId xmlns:a16="http://schemas.microsoft.com/office/drawing/2014/main" id="{C3C4AE84-59FB-3D2F-56BA-01DBDF8C7DC0}"/>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53B7F31-8283-3FFC-51B6-FAA3443FC5BD}"/>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73750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1E7EE-2382-46A2-2E62-796AF5C1767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F6EACD39-0D0B-A6A2-C294-1137650F25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71674D2-582F-0B45-3542-6981A272F8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BAA977B3-870F-0B9A-8A73-0A08F62ACAF9}"/>
              </a:ext>
            </a:extLst>
          </p:cNvPr>
          <p:cNvSpPr>
            <a:spLocks noGrp="1"/>
          </p:cNvSpPr>
          <p:nvPr>
            <p:ph type="dt" sz="half" idx="10"/>
          </p:nvPr>
        </p:nvSpPr>
        <p:spPr/>
        <p:txBody>
          <a:bodyPr/>
          <a:lstStyle/>
          <a:p>
            <a:fld id="{48C56C3C-5077-46B2-9B94-64458D7EF2EE}" type="datetimeFigureOut">
              <a:rPr lang="zh-CN" altLang="en-US" smtClean="0"/>
              <a:t>2025/6/2</a:t>
            </a:fld>
            <a:endParaRPr lang="zh-CN" altLang="en-US"/>
          </a:p>
        </p:txBody>
      </p:sp>
      <p:sp>
        <p:nvSpPr>
          <p:cNvPr id="6" name="Footer Placeholder 5">
            <a:extLst>
              <a:ext uri="{FF2B5EF4-FFF2-40B4-BE49-F238E27FC236}">
                <a16:creationId xmlns:a16="http://schemas.microsoft.com/office/drawing/2014/main" id="{3F12B162-248F-9C8F-31F9-A44ED6037043}"/>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27854A-536F-0279-F392-6D829F9397BA}"/>
              </a:ext>
            </a:extLst>
          </p:cNvPr>
          <p:cNvSpPr>
            <a:spLocks noGrp="1"/>
          </p:cNvSpPr>
          <p:nvPr>
            <p:ph type="sldNum" sz="quarter" idx="12"/>
          </p:nvPr>
        </p:nvSpPr>
        <p:spPr/>
        <p:txBody>
          <a:body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3659992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BA4831-4F1A-9293-7872-FFD274E12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4BAC044-2830-6E76-97A2-3E3C1878C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B825A976-0B4E-65C8-0663-E143D95650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C56C3C-5077-46B2-9B94-64458D7EF2EE}" type="datetimeFigureOut">
              <a:rPr lang="zh-CN" altLang="en-US" smtClean="0"/>
              <a:t>2025/6/2</a:t>
            </a:fld>
            <a:endParaRPr lang="zh-CN" altLang="en-US"/>
          </a:p>
        </p:txBody>
      </p:sp>
      <p:sp>
        <p:nvSpPr>
          <p:cNvPr id="5" name="Footer Placeholder 4">
            <a:extLst>
              <a:ext uri="{FF2B5EF4-FFF2-40B4-BE49-F238E27FC236}">
                <a16:creationId xmlns:a16="http://schemas.microsoft.com/office/drawing/2014/main" id="{8AE731E6-F428-F07D-3036-093C1C1A1D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4CA9477C-B058-93FB-A067-481653B39D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D2579-02E4-4676-80C7-D3D36F9E89C1}" type="slidenum">
              <a:rPr lang="zh-CN" altLang="en-US" smtClean="0"/>
              <a:t>‹#›</a:t>
            </a:fld>
            <a:endParaRPr lang="zh-CN" altLang="en-US"/>
          </a:p>
        </p:txBody>
      </p:sp>
    </p:spTree>
    <p:extLst>
      <p:ext uri="{BB962C8B-B14F-4D97-AF65-F5344CB8AC3E}">
        <p14:creationId xmlns:p14="http://schemas.microsoft.com/office/powerpoint/2010/main" val="39712762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B_96F757B4.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A_26C5D16F.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microsoft.com/office/2018/10/relationships/comments" Target="../comments/modernComment_10C_DF6875EA.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D_730A5383.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perltidy.sourceforge.n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109_B60E504C.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7D90C-EAA4-6701-1611-8A811452B1B0}"/>
              </a:ext>
            </a:extLst>
          </p:cNvPr>
          <p:cNvSpPr>
            <a:spLocks noGrp="1"/>
          </p:cNvSpPr>
          <p:nvPr>
            <p:ph type="ctrTitle"/>
          </p:nvPr>
        </p:nvSpPr>
        <p:spPr/>
        <p:txBody>
          <a:bodyPr/>
          <a:lstStyle/>
          <a:p>
            <a:r>
              <a:rPr lang="en-US" altLang="zh-CN" dirty="0"/>
              <a:t>Program Env</a:t>
            </a:r>
            <a:endParaRPr lang="zh-CN" altLang="en-US" dirty="0"/>
          </a:p>
        </p:txBody>
      </p:sp>
    </p:spTree>
    <p:extLst>
      <p:ext uri="{BB962C8B-B14F-4D97-AF65-F5344CB8AC3E}">
        <p14:creationId xmlns:p14="http://schemas.microsoft.com/office/powerpoint/2010/main" val="141455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B158C-3B37-9037-5F79-81593B9F41D6}"/>
              </a:ext>
            </a:extLst>
          </p:cNvPr>
          <p:cNvSpPr>
            <a:spLocks noGrp="1"/>
          </p:cNvSpPr>
          <p:nvPr>
            <p:ph type="title"/>
          </p:nvPr>
        </p:nvSpPr>
        <p:spPr/>
        <p:txBody>
          <a:bodyPr/>
          <a:lstStyle/>
          <a:p>
            <a:r>
              <a:rPr lang="en-US" altLang="zh-CN" dirty="0"/>
              <a:t>Python Formatter – Format Style</a:t>
            </a:r>
            <a:endParaRPr lang="zh-CN" altLang="en-US" dirty="0"/>
          </a:p>
        </p:txBody>
      </p:sp>
      <p:graphicFrame>
        <p:nvGraphicFramePr>
          <p:cNvPr id="5" name="Table 4">
            <a:extLst>
              <a:ext uri="{FF2B5EF4-FFF2-40B4-BE49-F238E27FC236}">
                <a16:creationId xmlns:a16="http://schemas.microsoft.com/office/drawing/2014/main" id="{8EA4DC84-029E-04D0-11DD-3D804C6D438A}"/>
              </a:ext>
            </a:extLst>
          </p:cNvPr>
          <p:cNvGraphicFramePr>
            <a:graphicFrameLocks noGrp="1"/>
          </p:cNvGraphicFramePr>
          <p:nvPr>
            <p:extLst>
              <p:ext uri="{D42A27DB-BD31-4B8C-83A1-F6EECF244321}">
                <p14:modId xmlns:p14="http://schemas.microsoft.com/office/powerpoint/2010/main" val="1777792229"/>
              </p:ext>
            </p:extLst>
          </p:nvPr>
        </p:nvGraphicFramePr>
        <p:xfrm>
          <a:off x="46892" y="1427641"/>
          <a:ext cx="12098215" cy="5266944"/>
        </p:xfrm>
        <a:graphic>
          <a:graphicData uri="http://schemas.openxmlformats.org/drawingml/2006/table">
            <a:tbl>
              <a:tblPr>
                <a:tableStyleId>{5940675A-B579-460E-94D1-54222C63F5DA}</a:tableStyleId>
              </a:tblPr>
              <a:tblGrid>
                <a:gridCol w="1828800">
                  <a:extLst>
                    <a:ext uri="{9D8B030D-6E8A-4147-A177-3AD203B41FA5}">
                      <a16:colId xmlns:a16="http://schemas.microsoft.com/office/drawing/2014/main" val="3124465484"/>
                    </a:ext>
                  </a:extLst>
                </a:gridCol>
                <a:gridCol w="3610708">
                  <a:extLst>
                    <a:ext uri="{9D8B030D-6E8A-4147-A177-3AD203B41FA5}">
                      <a16:colId xmlns:a16="http://schemas.microsoft.com/office/drawing/2014/main" val="475255094"/>
                    </a:ext>
                  </a:extLst>
                </a:gridCol>
                <a:gridCol w="3341077">
                  <a:extLst>
                    <a:ext uri="{9D8B030D-6E8A-4147-A177-3AD203B41FA5}">
                      <a16:colId xmlns:a16="http://schemas.microsoft.com/office/drawing/2014/main" val="3939920189"/>
                    </a:ext>
                  </a:extLst>
                </a:gridCol>
                <a:gridCol w="3317630">
                  <a:extLst>
                    <a:ext uri="{9D8B030D-6E8A-4147-A177-3AD203B41FA5}">
                      <a16:colId xmlns:a16="http://schemas.microsoft.com/office/drawing/2014/main" val="2358998988"/>
                    </a:ext>
                  </a:extLst>
                </a:gridCol>
              </a:tblGrid>
              <a:tr h="438912">
                <a:tc>
                  <a:txBody>
                    <a:bodyPr/>
                    <a:lstStyle/>
                    <a:p>
                      <a:pPr algn="ctr"/>
                      <a:r>
                        <a:rPr lang="en-US" sz="1500" b="0" dirty="0">
                          <a:solidFill>
                            <a:schemeClr val="tx1"/>
                          </a:solidFill>
                        </a:rPr>
                        <a:t>Feature</a:t>
                      </a:r>
                    </a:p>
                  </a:txBody>
                  <a:tcPr marL="53065" marR="53065" marT="26533" marB="26533" anchor="ctr"/>
                </a:tc>
                <a:tc>
                  <a:txBody>
                    <a:bodyPr/>
                    <a:lstStyle/>
                    <a:p>
                      <a:pPr algn="ctr"/>
                      <a:r>
                        <a:rPr lang="en-US" sz="1500" b="0">
                          <a:solidFill>
                            <a:schemeClr val="tx1"/>
                          </a:solidFill>
                        </a:rPr>
                        <a:t>PEP 8 (Official)</a:t>
                      </a:r>
                    </a:p>
                  </a:txBody>
                  <a:tcPr marL="53065" marR="53065" marT="26533" marB="26533" anchor="ctr"/>
                </a:tc>
                <a:tc>
                  <a:txBody>
                    <a:bodyPr/>
                    <a:lstStyle/>
                    <a:p>
                      <a:pPr algn="ctr"/>
                      <a:r>
                        <a:rPr lang="en-US" sz="1500" b="0">
                          <a:solidFill>
                            <a:schemeClr val="tx1"/>
                          </a:solidFill>
                        </a:rPr>
                        <a:t>Google Style Guide</a:t>
                      </a:r>
                    </a:p>
                  </a:txBody>
                  <a:tcPr marL="53065" marR="53065" marT="26533" marB="26533" anchor="ctr"/>
                </a:tc>
                <a:tc>
                  <a:txBody>
                    <a:bodyPr/>
                    <a:lstStyle/>
                    <a:p>
                      <a:pPr algn="ctr"/>
                      <a:r>
                        <a:rPr lang="en-US" sz="1500" b="0" dirty="0">
                          <a:solidFill>
                            <a:schemeClr val="tx1"/>
                          </a:solidFill>
                        </a:rPr>
                        <a:t>Black ("The Uncompromising")</a:t>
                      </a:r>
                    </a:p>
                  </a:txBody>
                  <a:tcPr marL="53065" marR="53065" marT="26533" marB="26533" anchor="ctr"/>
                </a:tc>
                <a:extLst>
                  <a:ext uri="{0D108BD9-81ED-4DB2-BD59-A6C34878D82A}">
                    <a16:rowId xmlns:a16="http://schemas.microsoft.com/office/drawing/2014/main" val="1656195695"/>
                  </a:ext>
                </a:extLst>
              </a:tr>
              <a:tr h="438912">
                <a:tc>
                  <a:txBody>
                    <a:bodyPr/>
                    <a:lstStyle/>
                    <a:p>
                      <a:pPr algn="ctr"/>
                      <a:r>
                        <a:rPr lang="en-US" sz="1500" b="0">
                          <a:solidFill>
                            <a:schemeClr val="tx1"/>
                          </a:solidFill>
                        </a:rPr>
                        <a:t>Origin</a:t>
                      </a:r>
                    </a:p>
                  </a:txBody>
                  <a:tcPr marL="53065" marR="53065" marT="26533" marB="26533" anchor="ctr"/>
                </a:tc>
                <a:tc>
                  <a:txBody>
                    <a:bodyPr/>
                    <a:lstStyle/>
                    <a:p>
                      <a:pPr algn="ctr"/>
                      <a:r>
                        <a:rPr lang="en-US" sz="1500" b="0" dirty="0">
                          <a:solidFill>
                            <a:schemeClr val="tx1"/>
                          </a:solidFill>
                        </a:rPr>
                        <a:t>Python Community</a:t>
                      </a:r>
                    </a:p>
                  </a:txBody>
                  <a:tcPr marL="53065" marR="53065" marT="26533" marB="26533" anchor="ctr"/>
                </a:tc>
                <a:tc>
                  <a:txBody>
                    <a:bodyPr/>
                    <a:lstStyle/>
                    <a:p>
                      <a:pPr algn="ctr"/>
                      <a:r>
                        <a:rPr lang="en-US" sz="1500" b="0">
                          <a:solidFill>
                            <a:schemeClr val="tx1"/>
                          </a:solidFill>
                        </a:rPr>
                        <a:t>Google's internal standards</a:t>
                      </a:r>
                    </a:p>
                  </a:txBody>
                  <a:tcPr marL="53065" marR="53065" marT="26533" marB="26533" anchor="ctr"/>
                </a:tc>
                <a:tc>
                  <a:txBody>
                    <a:bodyPr/>
                    <a:lstStyle/>
                    <a:p>
                      <a:pPr algn="ctr"/>
                      <a:r>
                        <a:rPr lang="en-US" sz="1500" b="0" dirty="0">
                          <a:solidFill>
                            <a:schemeClr val="tx1"/>
                          </a:solidFill>
                        </a:rPr>
                        <a:t>Python Software Foundation</a:t>
                      </a:r>
                    </a:p>
                  </a:txBody>
                  <a:tcPr marL="53065" marR="53065" marT="26533" marB="26533" anchor="ctr"/>
                </a:tc>
                <a:extLst>
                  <a:ext uri="{0D108BD9-81ED-4DB2-BD59-A6C34878D82A}">
                    <a16:rowId xmlns:a16="http://schemas.microsoft.com/office/drawing/2014/main" val="2807910642"/>
                  </a:ext>
                </a:extLst>
              </a:tr>
              <a:tr h="438912">
                <a:tc>
                  <a:txBody>
                    <a:bodyPr/>
                    <a:lstStyle/>
                    <a:p>
                      <a:pPr algn="ctr"/>
                      <a:r>
                        <a:rPr lang="en-US" sz="1500" b="0">
                          <a:solidFill>
                            <a:schemeClr val="tx1"/>
                          </a:solidFill>
                        </a:rPr>
                        <a:t>Line Length</a:t>
                      </a:r>
                    </a:p>
                  </a:txBody>
                  <a:tcPr marL="53065" marR="53065" marT="26533" marB="26533" anchor="ctr"/>
                </a:tc>
                <a:tc>
                  <a:txBody>
                    <a:bodyPr/>
                    <a:lstStyle/>
                    <a:p>
                      <a:pPr algn="ctr"/>
                      <a:r>
                        <a:rPr lang="en-US" sz="1500" b="0">
                          <a:solidFill>
                            <a:schemeClr val="tx1"/>
                          </a:solidFill>
                        </a:rPr>
                        <a:t>79 chars (max), 72 for docstrings</a:t>
                      </a:r>
                    </a:p>
                  </a:txBody>
                  <a:tcPr marL="53065" marR="53065" marT="26533" marB="26533" anchor="ctr"/>
                </a:tc>
                <a:tc>
                  <a:txBody>
                    <a:bodyPr/>
                    <a:lstStyle/>
                    <a:p>
                      <a:pPr algn="ctr"/>
                      <a:r>
                        <a:rPr lang="en-US" sz="1500" b="0">
                          <a:solidFill>
                            <a:schemeClr val="tx1"/>
                          </a:solidFill>
                        </a:rPr>
                        <a:t>80 chars</a:t>
                      </a:r>
                    </a:p>
                  </a:txBody>
                  <a:tcPr marL="53065" marR="53065" marT="26533" marB="26533" anchor="ctr"/>
                </a:tc>
                <a:tc>
                  <a:txBody>
                    <a:bodyPr/>
                    <a:lstStyle/>
                    <a:p>
                      <a:pPr algn="ctr"/>
                      <a:r>
                        <a:rPr lang="en-US" sz="1500" b="0" dirty="0">
                          <a:solidFill>
                            <a:schemeClr val="tx1"/>
                          </a:solidFill>
                        </a:rPr>
                        <a:t>88 chars (configurable to 79)</a:t>
                      </a:r>
                    </a:p>
                  </a:txBody>
                  <a:tcPr marL="53065" marR="53065" marT="26533" marB="26533" anchor="ctr"/>
                </a:tc>
                <a:extLst>
                  <a:ext uri="{0D108BD9-81ED-4DB2-BD59-A6C34878D82A}">
                    <a16:rowId xmlns:a16="http://schemas.microsoft.com/office/drawing/2014/main" val="2118952023"/>
                  </a:ext>
                </a:extLst>
              </a:tr>
              <a:tr h="438912">
                <a:tc>
                  <a:txBody>
                    <a:bodyPr/>
                    <a:lstStyle/>
                    <a:p>
                      <a:pPr algn="ctr"/>
                      <a:r>
                        <a:rPr lang="en-US" sz="1500" b="0">
                          <a:solidFill>
                            <a:schemeClr val="tx1"/>
                          </a:solidFill>
                        </a:rPr>
                        <a:t>Indentation</a:t>
                      </a:r>
                    </a:p>
                  </a:txBody>
                  <a:tcPr marL="53065" marR="53065" marT="26533" marB="26533" anchor="ctr"/>
                </a:tc>
                <a:tc>
                  <a:txBody>
                    <a:bodyPr/>
                    <a:lstStyle/>
                    <a:p>
                      <a:pPr algn="ctr"/>
                      <a:r>
                        <a:rPr lang="en-US" sz="1500" b="0" dirty="0">
                          <a:solidFill>
                            <a:schemeClr val="tx1"/>
                          </a:solidFill>
                        </a:rPr>
                        <a:t>4 spaces per level</a:t>
                      </a:r>
                    </a:p>
                  </a:txBody>
                  <a:tcPr marL="53065" marR="53065" marT="26533" marB="26533" anchor="ctr"/>
                </a:tc>
                <a:tc>
                  <a:txBody>
                    <a:bodyPr/>
                    <a:lstStyle/>
                    <a:p>
                      <a:pPr algn="ctr"/>
                      <a:r>
                        <a:rPr lang="en-US" sz="1500" b="0">
                          <a:solidFill>
                            <a:schemeClr val="tx1"/>
                          </a:solidFill>
                        </a:rPr>
                        <a:t>4 spaces per level</a:t>
                      </a:r>
                    </a:p>
                  </a:txBody>
                  <a:tcPr marL="53065" marR="53065" marT="26533" marB="26533" anchor="ctr"/>
                </a:tc>
                <a:tc>
                  <a:txBody>
                    <a:bodyPr/>
                    <a:lstStyle/>
                    <a:p>
                      <a:pPr algn="ctr"/>
                      <a:r>
                        <a:rPr lang="en-US" sz="1500" b="0">
                          <a:solidFill>
                            <a:schemeClr val="tx1"/>
                          </a:solidFill>
                        </a:rPr>
                        <a:t>4 spaces per level</a:t>
                      </a:r>
                    </a:p>
                  </a:txBody>
                  <a:tcPr marL="53065" marR="53065" marT="26533" marB="26533" anchor="ctr"/>
                </a:tc>
                <a:extLst>
                  <a:ext uri="{0D108BD9-81ED-4DB2-BD59-A6C34878D82A}">
                    <a16:rowId xmlns:a16="http://schemas.microsoft.com/office/drawing/2014/main" val="2067383554"/>
                  </a:ext>
                </a:extLst>
              </a:tr>
              <a:tr h="438912">
                <a:tc>
                  <a:txBody>
                    <a:bodyPr/>
                    <a:lstStyle/>
                    <a:p>
                      <a:pPr algn="ctr"/>
                      <a:r>
                        <a:rPr lang="en-US" sz="1500" b="0">
                          <a:solidFill>
                            <a:schemeClr val="tx1"/>
                          </a:solidFill>
                        </a:rPr>
                        <a:t>Quotes</a:t>
                      </a:r>
                    </a:p>
                  </a:txBody>
                  <a:tcPr marL="53065" marR="53065" marT="26533" marB="26533" anchor="ctr"/>
                </a:tc>
                <a:tc>
                  <a:txBody>
                    <a:bodyPr/>
                    <a:lstStyle/>
                    <a:p>
                      <a:pPr algn="ctr"/>
                      <a:r>
                        <a:rPr lang="en-US" sz="1500" b="0" dirty="0">
                          <a:solidFill>
                            <a:schemeClr val="tx1"/>
                          </a:solidFill>
                        </a:rPr>
                        <a:t>Single quotes for all, double for docstrings</a:t>
                      </a:r>
                    </a:p>
                  </a:txBody>
                  <a:tcPr marL="53065" marR="53065" marT="26533" marB="26533" anchor="ctr"/>
                </a:tc>
                <a:tc>
                  <a:txBody>
                    <a:bodyPr/>
                    <a:lstStyle/>
                    <a:p>
                      <a:pPr algn="ctr"/>
                      <a:r>
                        <a:rPr lang="en-US" sz="1500" b="0" dirty="0">
                          <a:solidFill>
                            <a:schemeClr val="tx1"/>
                          </a:solidFill>
                        </a:rPr>
                        <a:t>Single quotes (preferred)</a:t>
                      </a:r>
                    </a:p>
                  </a:txBody>
                  <a:tcPr marL="53065" marR="53065" marT="26533" marB="26533" anchor="ctr"/>
                </a:tc>
                <a:tc>
                  <a:txBody>
                    <a:bodyPr/>
                    <a:lstStyle/>
                    <a:p>
                      <a:pPr algn="ctr"/>
                      <a:r>
                        <a:rPr lang="en-US" sz="1500" b="0">
                          <a:solidFill>
                            <a:schemeClr val="tx1"/>
                          </a:solidFill>
                        </a:rPr>
                        <a:t>Double quotes (auto-converts)</a:t>
                      </a:r>
                    </a:p>
                  </a:txBody>
                  <a:tcPr marL="53065" marR="53065" marT="26533" marB="26533" anchor="ctr"/>
                </a:tc>
                <a:extLst>
                  <a:ext uri="{0D108BD9-81ED-4DB2-BD59-A6C34878D82A}">
                    <a16:rowId xmlns:a16="http://schemas.microsoft.com/office/drawing/2014/main" val="3323270585"/>
                  </a:ext>
                </a:extLst>
              </a:tr>
              <a:tr h="438912">
                <a:tc>
                  <a:txBody>
                    <a:bodyPr/>
                    <a:lstStyle/>
                    <a:p>
                      <a:pPr algn="ctr"/>
                      <a:r>
                        <a:rPr lang="en-US" sz="1500" b="0">
                          <a:solidFill>
                            <a:schemeClr val="tx1"/>
                          </a:solidFill>
                        </a:rPr>
                        <a:t>Trailing Commas</a:t>
                      </a:r>
                    </a:p>
                  </a:txBody>
                  <a:tcPr marL="53065" marR="53065" marT="26533" marB="26533" anchor="ctr"/>
                </a:tc>
                <a:tc>
                  <a:txBody>
                    <a:bodyPr/>
                    <a:lstStyle/>
                    <a:p>
                      <a:pPr algn="ctr"/>
                      <a:r>
                        <a:rPr lang="en-US" sz="1500" b="0">
                          <a:solidFill>
                            <a:schemeClr val="tx1"/>
                          </a:solidFill>
                        </a:rPr>
                        <a:t>Encouraged for multiline constructs</a:t>
                      </a:r>
                    </a:p>
                  </a:txBody>
                  <a:tcPr marL="53065" marR="53065" marT="26533" marB="26533" anchor="ctr"/>
                </a:tc>
                <a:tc>
                  <a:txBody>
                    <a:bodyPr/>
                    <a:lstStyle/>
                    <a:p>
                      <a:pPr algn="ctr"/>
                      <a:r>
                        <a:rPr lang="en-US" sz="1500" b="0">
                          <a:solidFill>
                            <a:schemeClr val="tx1"/>
                          </a:solidFill>
                        </a:rPr>
                        <a:t>Required in multiline collections</a:t>
                      </a:r>
                    </a:p>
                  </a:txBody>
                  <a:tcPr marL="53065" marR="53065" marT="26533" marB="26533" anchor="ctr"/>
                </a:tc>
                <a:tc>
                  <a:txBody>
                    <a:bodyPr/>
                    <a:lstStyle/>
                    <a:p>
                      <a:pPr algn="ctr"/>
                      <a:r>
                        <a:rPr lang="en-US" sz="1500" b="0">
                          <a:solidFill>
                            <a:schemeClr val="tx1"/>
                          </a:solidFill>
                        </a:rPr>
                        <a:t>Always adds trailing commas</a:t>
                      </a:r>
                    </a:p>
                  </a:txBody>
                  <a:tcPr marL="53065" marR="53065" marT="26533" marB="26533" anchor="ctr"/>
                </a:tc>
                <a:extLst>
                  <a:ext uri="{0D108BD9-81ED-4DB2-BD59-A6C34878D82A}">
                    <a16:rowId xmlns:a16="http://schemas.microsoft.com/office/drawing/2014/main" val="1593635331"/>
                  </a:ext>
                </a:extLst>
              </a:tr>
              <a:tr h="438912">
                <a:tc>
                  <a:txBody>
                    <a:bodyPr/>
                    <a:lstStyle/>
                    <a:p>
                      <a:pPr algn="ctr"/>
                      <a:r>
                        <a:rPr lang="en-US" sz="1500" b="0">
                          <a:solidFill>
                            <a:schemeClr val="tx1"/>
                          </a:solidFill>
                        </a:rPr>
                        <a:t>Blank Lines</a:t>
                      </a:r>
                    </a:p>
                  </a:txBody>
                  <a:tcPr marL="53065" marR="53065" marT="26533" marB="26533" anchor="ctr"/>
                </a:tc>
                <a:tc>
                  <a:txBody>
                    <a:bodyPr/>
                    <a:lstStyle/>
                    <a:p>
                      <a:pPr algn="ctr"/>
                      <a:r>
                        <a:rPr lang="en-US" sz="1500" b="0" dirty="0">
                          <a:solidFill>
                            <a:schemeClr val="tx1"/>
                          </a:solidFill>
                        </a:rPr>
                        <a:t>2 around top-level functions/classes</a:t>
                      </a:r>
                    </a:p>
                  </a:txBody>
                  <a:tcPr marL="53065" marR="53065" marT="26533" marB="26533" anchor="ctr"/>
                </a:tc>
                <a:tc>
                  <a:txBody>
                    <a:bodyPr/>
                    <a:lstStyle/>
                    <a:p>
                      <a:pPr algn="ctr"/>
                      <a:r>
                        <a:rPr lang="en-US" sz="1500" b="0">
                          <a:solidFill>
                            <a:schemeClr val="tx1"/>
                          </a:solidFill>
                        </a:rPr>
                        <a:t>2 around top-level, 1 around methods</a:t>
                      </a:r>
                    </a:p>
                  </a:txBody>
                  <a:tcPr marL="53065" marR="53065" marT="26533" marB="26533" anchor="ctr"/>
                </a:tc>
                <a:tc>
                  <a:txBody>
                    <a:bodyPr/>
                    <a:lstStyle/>
                    <a:p>
                      <a:pPr algn="ctr"/>
                      <a:r>
                        <a:rPr lang="en-US" sz="1500" b="0" dirty="0">
                          <a:solidFill>
                            <a:schemeClr val="tx1"/>
                          </a:solidFill>
                        </a:rPr>
                        <a:t>Minimal (removes extra blanks)</a:t>
                      </a:r>
                    </a:p>
                  </a:txBody>
                  <a:tcPr marL="53065" marR="53065" marT="26533" marB="26533" anchor="ctr"/>
                </a:tc>
                <a:extLst>
                  <a:ext uri="{0D108BD9-81ED-4DB2-BD59-A6C34878D82A}">
                    <a16:rowId xmlns:a16="http://schemas.microsoft.com/office/drawing/2014/main" val="3240323215"/>
                  </a:ext>
                </a:extLst>
              </a:tr>
              <a:tr h="438912">
                <a:tc>
                  <a:txBody>
                    <a:bodyPr/>
                    <a:lstStyle/>
                    <a:p>
                      <a:pPr algn="ctr"/>
                      <a:r>
                        <a:rPr lang="en-US" sz="1500" b="0">
                          <a:solidFill>
                            <a:schemeClr val="tx1"/>
                          </a:solidFill>
                        </a:rPr>
                        <a:t>Import Formatting</a:t>
                      </a:r>
                    </a:p>
                  </a:txBody>
                  <a:tcPr marL="53065" marR="53065" marT="26533" marB="26533" anchor="ctr"/>
                </a:tc>
                <a:tc>
                  <a:txBody>
                    <a:bodyPr/>
                    <a:lstStyle/>
                    <a:p>
                      <a:pPr algn="ctr"/>
                      <a:r>
                        <a:rPr lang="en-US" sz="1500" b="0">
                          <a:solidFill>
                            <a:schemeClr val="tx1"/>
                          </a:solidFill>
                        </a:rPr>
                        <a:t>Grouped (stdlib, third-party, local)</a:t>
                      </a:r>
                    </a:p>
                  </a:txBody>
                  <a:tcPr marL="53065" marR="53065" marT="26533" marB="26533" anchor="ctr"/>
                </a:tc>
                <a:tc>
                  <a:txBody>
                    <a:bodyPr/>
                    <a:lstStyle/>
                    <a:p>
                      <a:pPr algn="ctr"/>
                      <a:r>
                        <a:rPr lang="en-US" sz="1500" b="0">
                          <a:solidFill>
                            <a:schemeClr val="tx1"/>
                          </a:solidFill>
                        </a:rPr>
                        <a:t>Grouped with blank lines between</a:t>
                      </a:r>
                    </a:p>
                  </a:txBody>
                  <a:tcPr marL="53065" marR="53065" marT="26533" marB="26533" anchor="ctr"/>
                </a:tc>
                <a:tc>
                  <a:txBody>
                    <a:bodyPr/>
                    <a:lstStyle/>
                    <a:p>
                      <a:pPr algn="ctr"/>
                      <a:r>
                        <a:rPr lang="en-US" sz="1500" b="0" dirty="0">
                          <a:solidFill>
                            <a:schemeClr val="tx1"/>
                          </a:solidFill>
                        </a:rPr>
                        <a:t>Single-line per import</a:t>
                      </a:r>
                    </a:p>
                  </a:txBody>
                  <a:tcPr marL="53065" marR="53065" marT="26533" marB="26533" anchor="ctr"/>
                </a:tc>
                <a:extLst>
                  <a:ext uri="{0D108BD9-81ED-4DB2-BD59-A6C34878D82A}">
                    <a16:rowId xmlns:a16="http://schemas.microsoft.com/office/drawing/2014/main" val="2211246120"/>
                  </a:ext>
                </a:extLst>
              </a:tr>
              <a:tr h="438912">
                <a:tc>
                  <a:txBody>
                    <a:bodyPr/>
                    <a:lstStyle/>
                    <a:p>
                      <a:pPr algn="ctr"/>
                      <a:r>
                        <a:rPr lang="en-US" sz="1500" b="0" dirty="0">
                          <a:solidFill>
                            <a:schemeClr val="tx1"/>
                          </a:solidFill>
                        </a:rPr>
                        <a:t>Multi-line Constructs</a:t>
                      </a:r>
                    </a:p>
                  </a:txBody>
                  <a:tcPr marL="53065" marR="53065" marT="26533" marB="26533" anchor="ctr"/>
                </a:tc>
                <a:tc>
                  <a:txBody>
                    <a:bodyPr/>
                    <a:lstStyle/>
                    <a:p>
                      <a:pPr algn="ctr"/>
                      <a:r>
                        <a:rPr lang="en-US" sz="1500" b="0">
                          <a:solidFill>
                            <a:schemeClr val="tx1"/>
                          </a:solidFill>
                        </a:rPr>
                        <a:t>Aligned or hanging indent</a:t>
                      </a:r>
                    </a:p>
                  </a:txBody>
                  <a:tcPr marL="53065" marR="53065" marT="26533" marB="26533" anchor="ctr"/>
                </a:tc>
                <a:tc>
                  <a:txBody>
                    <a:bodyPr/>
                    <a:lstStyle/>
                    <a:p>
                      <a:pPr algn="ctr"/>
                      <a:r>
                        <a:rPr lang="en-US" sz="1500" b="0">
                          <a:solidFill>
                            <a:schemeClr val="tx1"/>
                          </a:solidFill>
                        </a:rPr>
                        <a:t>Hanging indent (4-space)</a:t>
                      </a:r>
                    </a:p>
                  </a:txBody>
                  <a:tcPr marL="53065" marR="53065" marT="26533" marB="26533" anchor="ctr"/>
                </a:tc>
                <a:tc>
                  <a:txBody>
                    <a:bodyPr/>
                    <a:lstStyle/>
                    <a:p>
                      <a:pPr algn="ctr"/>
                      <a:r>
                        <a:rPr lang="en-US" sz="1500" b="0">
                          <a:solidFill>
                            <a:schemeClr val="tx1"/>
                          </a:solidFill>
                        </a:rPr>
                        <a:t>Vertical alignment (non-configurable)</a:t>
                      </a:r>
                    </a:p>
                  </a:txBody>
                  <a:tcPr marL="53065" marR="53065" marT="26533" marB="26533" anchor="ctr"/>
                </a:tc>
                <a:extLst>
                  <a:ext uri="{0D108BD9-81ED-4DB2-BD59-A6C34878D82A}">
                    <a16:rowId xmlns:a16="http://schemas.microsoft.com/office/drawing/2014/main" val="1933099656"/>
                  </a:ext>
                </a:extLst>
              </a:tr>
              <a:tr h="438912">
                <a:tc>
                  <a:txBody>
                    <a:bodyPr/>
                    <a:lstStyle/>
                    <a:p>
                      <a:pPr algn="ctr"/>
                      <a:r>
                        <a:rPr lang="en-US" sz="1500" b="0" dirty="0">
                          <a:solidFill>
                            <a:schemeClr val="tx1"/>
                          </a:solidFill>
                        </a:rPr>
                        <a:t>Configurability</a:t>
                      </a:r>
                    </a:p>
                  </a:txBody>
                  <a:tcPr marL="53065" marR="53065" marT="26533" marB="26533" anchor="ctr"/>
                </a:tc>
                <a:tc>
                  <a:txBody>
                    <a:bodyPr/>
                    <a:lstStyle/>
                    <a:p>
                      <a:pPr algn="ctr"/>
                      <a:r>
                        <a:rPr lang="en-US" sz="1500" b="0">
                          <a:solidFill>
                            <a:schemeClr val="tx1"/>
                          </a:solidFill>
                        </a:rPr>
                        <a:t>Guidelines only</a:t>
                      </a:r>
                    </a:p>
                  </a:txBody>
                  <a:tcPr marL="53065" marR="53065" marT="26533" marB="26533" anchor="ctr"/>
                </a:tc>
                <a:tc>
                  <a:txBody>
                    <a:bodyPr/>
                    <a:lstStyle/>
                    <a:p>
                      <a:pPr algn="ctr"/>
                      <a:r>
                        <a:rPr lang="en-US" sz="1500" b="0" dirty="0">
                          <a:solidFill>
                            <a:schemeClr val="tx1"/>
                          </a:solidFill>
                        </a:rPr>
                        <a:t>Guidelines only</a:t>
                      </a:r>
                    </a:p>
                  </a:txBody>
                  <a:tcPr marL="53065" marR="53065" marT="26533" marB="26533" anchor="ctr"/>
                </a:tc>
                <a:tc>
                  <a:txBody>
                    <a:bodyPr/>
                    <a:lstStyle/>
                    <a:p>
                      <a:pPr algn="ctr"/>
                      <a:r>
                        <a:rPr lang="en-US" sz="1500" b="0" dirty="0">
                          <a:solidFill>
                            <a:schemeClr val="tx1"/>
                          </a:solidFill>
                        </a:rPr>
                        <a:t>Highly opinionated (few options)</a:t>
                      </a:r>
                    </a:p>
                  </a:txBody>
                  <a:tcPr marL="53065" marR="53065" marT="26533" marB="26533" anchor="ctr"/>
                </a:tc>
                <a:extLst>
                  <a:ext uri="{0D108BD9-81ED-4DB2-BD59-A6C34878D82A}">
                    <a16:rowId xmlns:a16="http://schemas.microsoft.com/office/drawing/2014/main" val="3509589351"/>
                  </a:ext>
                </a:extLst>
              </a:tr>
              <a:tr h="438912">
                <a:tc>
                  <a:txBody>
                    <a:bodyPr/>
                    <a:lstStyle/>
                    <a:p>
                      <a:pPr algn="ctr"/>
                      <a:r>
                        <a:rPr lang="en-US" sz="1500" b="0">
                          <a:solidFill>
                            <a:schemeClr val="tx1"/>
                          </a:solidFill>
                        </a:rPr>
                        <a:t>Semicolons</a:t>
                      </a:r>
                    </a:p>
                  </a:txBody>
                  <a:tcPr marL="53065" marR="53065" marT="26533" marB="26533" anchor="ctr"/>
                </a:tc>
                <a:tc>
                  <a:txBody>
                    <a:bodyPr/>
                    <a:lstStyle/>
                    <a:p>
                      <a:pPr algn="ctr"/>
                      <a:r>
                        <a:rPr lang="en-US" sz="1500" b="0">
                          <a:solidFill>
                            <a:schemeClr val="tx1"/>
                          </a:solidFill>
                        </a:rPr>
                        <a:t>Avoid</a:t>
                      </a:r>
                    </a:p>
                  </a:txBody>
                  <a:tcPr marL="53065" marR="53065" marT="26533" marB="26533" anchor="ctr"/>
                </a:tc>
                <a:tc>
                  <a:txBody>
                    <a:bodyPr/>
                    <a:lstStyle/>
                    <a:p>
                      <a:pPr algn="ctr"/>
                      <a:r>
                        <a:rPr lang="en-US" sz="1500" b="0">
                          <a:solidFill>
                            <a:schemeClr val="tx1"/>
                          </a:solidFill>
                        </a:rPr>
                        <a:t>Explicitly forbidden</a:t>
                      </a:r>
                    </a:p>
                  </a:txBody>
                  <a:tcPr marL="53065" marR="53065" marT="26533" marB="26533" anchor="ctr"/>
                </a:tc>
                <a:tc>
                  <a:txBody>
                    <a:bodyPr/>
                    <a:lstStyle/>
                    <a:p>
                      <a:pPr algn="ctr"/>
                      <a:r>
                        <a:rPr lang="en-US" sz="1500" b="0" dirty="0">
                          <a:solidFill>
                            <a:schemeClr val="tx1"/>
                          </a:solidFill>
                        </a:rPr>
                        <a:t>Automatically removes</a:t>
                      </a:r>
                    </a:p>
                  </a:txBody>
                  <a:tcPr marL="53065" marR="53065" marT="26533" marB="26533" anchor="ctr"/>
                </a:tc>
                <a:extLst>
                  <a:ext uri="{0D108BD9-81ED-4DB2-BD59-A6C34878D82A}">
                    <a16:rowId xmlns:a16="http://schemas.microsoft.com/office/drawing/2014/main" val="1534156100"/>
                  </a:ext>
                </a:extLst>
              </a:tr>
              <a:tr h="438912">
                <a:tc>
                  <a:txBody>
                    <a:bodyPr/>
                    <a:lstStyle/>
                    <a:p>
                      <a:pPr algn="ctr"/>
                      <a:r>
                        <a:rPr lang="en-US" sz="1500" b="0" dirty="0">
                          <a:solidFill>
                            <a:schemeClr val="tx1"/>
                          </a:solidFill>
                        </a:rPr>
                        <a:t>Tool</a:t>
                      </a:r>
                    </a:p>
                  </a:txBody>
                  <a:tcPr marL="53065" marR="53065" marT="26533" marB="26533" anchor="ctr"/>
                </a:tc>
                <a:tc>
                  <a:txBody>
                    <a:bodyPr/>
                    <a:lstStyle/>
                    <a:p>
                      <a:pPr algn="ctr"/>
                      <a:r>
                        <a:rPr lang="en-US" sz="1500" b="0" dirty="0">
                          <a:solidFill>
                            <a:schemeClr val="tx1"/>
                          </a:solidFill>
                        </a:rPr>
                        <a:t>autopepe8(fix violation), </a:t>
                      </a:r>
                      <a:r>
                        <a:rPr lang="en-US" sz="1500" b="0" dirty="0" err="1">
                          <a:solidFill>
                            <a:schemeClr val="tx1"/>
                          </a:solidFill>
                        </a:rPr>
                        <a:t>yapf</a:t>
                      </a:r>
                      <a:r>
                        <a:rPr lang="en-US" sz="1500" b="0" dirty="0">
                          <a:solidFill>
                            <a:schemeClr val="tx1"/>
                          </a:solidFill>
                        </a:rPr>
                        <a:t>(default)</a:t>
                      </a:r>
                    </a:p>
                  </a:txBody>
                  <a:tcPr marL="53065" marR="53065" marT="26533" marB="26533" anchor="ctr"/>
                </a:tc>
                <a:tc>
                  <a:txBody>
                    <a:bodyPr/>
                    <a:lstStyle/>
                    <a:p>
                      <a:pPr algn="ctr"/>
                      <a:r>
                        <a:rPr lang="en-US" sz="1500" b="0" dirty="0" err="1">
                          <a:solidFill>
                            <a:schemeClr val="tx1"/>
                          </a:solidFill>
                        </a:rPr>
                        <a:t>yapf</a:t>
                      </a:r>
                      <a:r>
                        <a:rPr lang="en-US" sz="1500" b="0" dirty="0">
                          <a:solidFill>
                            <a:schemeClr val="tx1"/>
                          </a:solidFill>
                        </a:rPr>
                        <a:t>(google option)</a:t>
                      </a:r>
                    </a:p>
                  </a:txBody>
                  <a:tcPr marL="53065" marR="53065" marT="26533" marB="26533" anchor="ctr"/>
                </a:tc>
                <a:tc>
                  <a:txBody>
                    <a:bodyPr/>
                    <a:lstStyle/>
                    <a:p>
                      <a:pPr algn="ctr"/>
                      <a:r>
                        <a:rPr lang="en-US" sz="1500" b="0" dirty="0">
                          <a:solidFill>
                            <a:schemeClr val="tx1"/>
                          </a:solidFill>
                        </a:rPr>
                        <a:t>black </a:t>
                      </a:r>
                    </a:p>
                  </a:txBody>
                  <a:tcPr marL="53065" marR="53065" marT="26533" marB="26533" anchor="ctr"/>
                </a:tc>
                <a:extLst>
                  <a:ext uri="{0D108BD9-81ED-4DB2-BD59-A6C34878D82A}">
                    <a16:rowId xmlns:a16="http://schemas.microsoft.com/office/drawing/2014/main" val="2634186049"/>
                  </a:ext>
                </a:extLst>
              </a:tr>
            </a:tbl>
          </a:graphicData>
        </a:graphic>
      </p:graphicFrame>
    </p:spTree>
    <p:extLst>
      <p:ext uri="{BB962C8B-B14F-4D97-AF65-F5344CB8AC3E}">
        <p14:creationId xmlns:p14="http://schemas.microsoft.com/office/powerpoint/2010/main" val="345062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C8309-9B12-B304-D433-EF7BF1DCA7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EDCBA-2EE5-13C1-4943-B7800569541B}"/>
              </a:ext>
            </a:extLst>
          </p:cNvPr>
          <p:cNvSpPr>
            <a:spLocks noGrp="1"/>
          </p:cNvSpPr>
          <p:nvPr>
            <p:ph type="title"/>
          </p:nvPr>
        </p:nvSpPr>
        <p:spPr>
          <a:xfrm>
            <a:off x="838199" y="365125"/>
            <a:ext cx="11448144" cy="1325563"/>
          </a:xfrm>
        </p:spPr>
        <p:txBody>
          <a:bodyPr/>
          <a:lstStyle/>
          <a:p>
            <a:r>
              <a:rPr lang="en-US" altLang="zh-CN" dirty="0"/>
              <a:t>Python Formatter – how to process syntax errors</a:t>
            </a:r>
            <a:endParaRPr lang="zh-CN" altLang="en-US" dirty="0"/>
          </a:p>
        </p:txBody>
      </p:sp>
      <p:pic>
        <p:nvPicPr>
          <p:cNvPr id="3" name="Picture 2">
            <a:extLst>
              <a:ext uri="{FF2B5EF4-FFF2-40B4-BE49-F238E27FC236}">
                <a16:creationId xmlns:a16="http://schemas.microsoft.com/office/drawing/2014/main" id="{B35B1B41-332A-19BF-9A35-303925C4870E}"/>
              </a:ext>
            </a:extLst>
          </p:cNvPr>
          <p:cNvPicPr>
            <a:picLocks noChangeAspect="1"/>
          </p:cNvPicPr>
          <p:nvPr/>
        </p:nvPicPr>
        <p:blipFill>
          <a:blip r:embed="rId4"/>
          <a:stretch>
            <a:fillRect/>
          </a:stretch>
        </p:blipFill>
        <p:spPr>
          <a:xfrm>
            <a:off x="815400" y="1424354"/>
            <a:ext cx="5486456" cy="5433646"/>
          </a:xfrm>
          <a:prstGeom prst="rect">
            <a:avLst/>
          </a:prstGeom>
        </p:spPr>
      </p:pic>
      <p:pic>
        <p:nvPicPr>
          <p:cNvPr id="4" name="Picture 3">
            <a:extLst>
              <a:ext uri="{FF2B5EF4-FFF2-40B4-BE49-F238E27FC236}">
                <a16:creationId xmlns:a16="http://schemas.microsoft.com/office/drawing/2014/main" id="{C5F7A477-698E-59C5-6D2E-7740D3FC3035}"/>
              </a:ext>
            </a:extLst>
          </p:cNvPr>
          <p:cNvPicPr>
            <a:picLocks noChangeAspect="1"/>
          </p:cNvPicPr>
          <p:nvPr/>
        </p:nvPicPr>
        <p:blipFill>
          <a:blip r:embed="rId5"/>
          <a:stretch>
            <a:fillRect/>
          </a:stretch>
        </p:blipFill>
        <p:spPr>
          <a:xfrm>
            <a:off x="7677266" y="1433101"/>
            <a:ext cx="4019265" cy="5416152"/>
          </a:xfrm>
          <a:prstGeom prst="rect">
            <a:avLst/>
          </a:prstGeom>
        </p:spPr>
      </p:pic>
      <p:sp>
        <p:nvSpPr>
          <p:cNvPr id="7" name="Rectangle 6">
            <a:extLst>
              <a:ext uri="{FF2B5EF4-FFF2-40B4-BE49-F238E27FC236}">
                <a16:creationId xmlns:a16="http://schemas.microsoft.com/office/drawing/2014/main" id="{5AE9C9A7-45A0-4E0D-F180-DFDA66851037}"/>
              </a:ext>
            </a:extLst>
          </p:cNvPr>
          <p:cNvSpPr/>
          <p:nvPr/>
        </p:nvSpPr>
        <p:spPr>
          <a:xfrm>
            <a:off x="720969" y="2965938"/>
            <a:ext cx="3745523" cy="60373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01E4AD94-5B2C-0A4A-91FA-647CD5FB71CB}"/>
              </a:ext>
            </a:extLst>
          </p:cNvPr>
          <p:cNvSpPr/>
          <p:nvPr/>
        </p:nvSpPr>
        <p:spPr>
          <a:xfrm>
            <a:off x="7608277" y="2577307"/>
            <a:ext cx="3745523" cy="8866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Straight Arrow Connector 9">
            <a:extLst>
              <a:ext uri="{FF2B5EF4-FFF2-40B4-BE49-F238E27FC236}">
                <a16:creationId xmlns:a16="http://schemas.microsoft.com/office/drawing/2014/main" id="{510DE0A2-9C8A-B78C-0CC5-56D8668B5829}"/>
              </a:ext>
            </a:extLst>
          </p:cNvPr>
          <p:cNvCxnSpPr>
            <a:cxnSpLocks/>
            <a:stCxn id="7" idx="3"/>
            <a:endCxn id="8" idx="1"/>
          </p:cNvCxnSpPr>
          <p:nvPr/>
        </p:nvCxnSpPr>
        <p:spPr>
          <a:xfrm flipV="1">
            <a:off x="4466492" y="3020617"/>
            <a:ext cx="3141785" cy="24719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E401237-AC1C-2A51-4A00-D5F0433D9918}"/>
              </a:ext>
            </a:extLst>
          </p:cNvPr>
          <p:cNvPicPr>
            <a:picLocks noChangeAspect="1"/>
          </p:cNvPicPr>
          <p:nvPr/>
        </p:nvPicPr>
        <p:blipFill>
          <a:blip r:embed="rId6"/>
          <a:stretch>
            <a:fillRect/>
          </a:stretch>
        </p:blipFill>
        <p:spPr>
          <a:xfrm>
            <a:off x="2751483" y="4208021"/>
            <a:ext cx="7786207" cy="2641232"/>
          </a:xfrm>
          <a:prstGeom prst="rect">
            <a:avLst/>
          </a:prstGeom>
        </p:spPr>
      </p:pic>
      <p:cxnSp>
        <p:nvCxnSpPr>
          <p:cNvPr id="17" name="Straight Arrow Connector 16">
            <a:extLst>
              <a:ext uri="{FF2B5EF4-FFF2-40B4-BE49-F238E27FC236}">
                <a16:creationId xmlns:a16="http://schemas.microsoft.com/office/drawing/2014/main" id="{B000AFDF-F961-BD84-0ADD-EF6753A95413}"/>
              </a:ext>
            </a:extLst>
          </p:cNvPr>
          <p:cNvCxnSpPr>
            <a:cxnSpLocks/>
            <a:endCxn id="15" idx="0"/>
          </p:cNvCxnSpPr>
          <p:nvPr/>
        </p:nvCxnSpPr>
        <p:spPr>
          <a:xfrm>
            <a:off x="4478720" y="3321402"/>
            <a:ext cx="2165867" cy="88661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E8F2FC8-3EB1-FE2A-A08B-EBAD0D6E29BE}"/>
              </a:ext>
            </a:extLst>
          </p:cNvPr>
          <p:cNvSpPr txBox="1"/>
          <p:nvPr/>
        </p:nvSpPr>
        <p:spPr>
          <a:xfrm>
            <a:off x="5129520" y="2065827"/>
            <a:ext cx="1258678" cy="369332"/>
          </a:xfrm>
          <a:prstGeom prst="rect">
            <a:avLst/>
          </a:prstGeom>
          <a:noFill/>
        </p:spPr>
        <p:txBody>
          <a:bodyPr wrap="none" rtlCol="0">
            <a:spAutoFit/>
          </a:bodyPr>
          <a:lstStyle/>
          <a:p>
            <a:r>
              <a:rPr lang="en-US" altLang="zh-CN" dirty="0">
                <a:solidFill>
                  <a:srgbClr val="FF0000"/>
                </a:solidFill>
              </a:rPr>
              <a:t>autopepe8</a:t>
            </a:r>
            <a:endParaRPr lang="zh-CN" altLang="en-US" dirty="0">
              <a:solidFill>
                <a:srgbClr val="FF0000"/>
              </a:solidFill>
            </a:endParaRPr>
          </a:p>
        </p:txBody>
      </p:sp>
      <p:sp>
        <p:nvSpPr>
          <p:cNvPr id="21" name="TextBox 20">
            <a:extLst>
              <a:ext uri="{FF2B5EF4-FFF2-40B4-BE49-F238E27FC236}">
                <a16:creationId xmlns:a16="http://schemas.microsoft.com/office/drawing/2014/main" id="{59756693-369F-090B-4F83-9BB626E612B3}"/>
              </a:ext>
            </a:extLst>
          </p:cNvPr>
          <p:cNvSpPr txBox="1"/>
          <p:nvPr/>
        </p:nvSpPr>
        <p:spPr>
          <a:xfrm>
            <a:off x="5373681" y="3369442"/>
            <a:ext cx="1891865" cy="369332"/>
          </a:xfrm>
          <a:prstGeom prst="rect">
            <a:avLst/>
          </a:prstGeom>
          <a:noFill/>
        </p:spPr>
        <p:txBody>
          <a:bodyPr wrap="none" rtlCol="0">
            <a:spAutoFit/>
          </a:bodyPr>
          <a:lstStyle/>
          <a:p>
            <a:r>
              <a:rPr lang="en-US" altLang="zh-CN" dirty="0" err="1">
                <a:solidFill>
                  <a:srgbClr val="FF0000"/>
                </a:solidFill>
              </a:rPr>
              <a:t>pylint</a:t>
            </a:r>
            <a:r>
              <a:rPr lang="en-US" altLang="zh-CN" dirty="0">
                <a:solidFill>
                  <a:srgbClr val="FF0000"/>
                </a:solidFill>
              </a:rPr>
              <a:t>, </a:t>
            </a:r>
            <a:r>
              <a:rPr lang="en-US" altLang="zh-CN" dirty="0" err="1">
                <a:solidFill>
                  <a:srgbClr val="FF0000"/>
                </a:solidFill>
              </a:rPr>
              <a:t>yapf</a:t>
            </a:r>
            <a:r>
              <a:rPr lang="en-US" altLang="zh-CN" dirty="0">
                <a:solidFill>
                  <a:srgbClr val="FF0000"/>
                </a:solidFill>
              </a:rPr>
              <a:t>, black</a:t>
            </a:r>
            <a:endParaRPr lang="zh-CN" altLang="en-US" dirty="0">
              <a:solidFill>
                <a:srgbClr val="FF0000"/>
              </a:solidFill>
            </a:endParaRPr>
          </a:p>
        </p:txBody>
      </p:sp>
    </p:spTree>
    <p:extLst>
      <p:ext uri="{BB962C8B-B14F-4D97-AF65-F5344CB8AC3E}">
        <p14:creationId xmlns:p14="http://schemas.microsoft.com/office/powerpoint/2010/main" val="253279224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BB1F7-85FA-37B6-A268-4D9A8ED7D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F2978-37EE-3805-8C75-0702BC18E80C}"/>
              </a:ext>
            </a:extLst>
          </p:cNvPr>
          <p:cNvSpPr>
            <a:spLocks noGrp="1"/>
          </p:cNvSpPr>
          <p:nvPr>
            <p:ph type="title"/>
          </p:nvPr>
        </p:nvSpPr>
        <p:spPr>
          <a:xfrm>
            <a:off x="838199" y="365125"/>
            <a:ext cx="11448144" cy="1325563"/>
          </a:xfrm>
        </p:spPr>
        <p:txBody>
          <a:bodyPr/>
          <a:lstStyle/>
          <a:p>
            <a:r>
              <a:rPr lang="en-US" altLang="zh-CN" dirty="0"/>
              <a:t>Python Formatter – autopep8</a:t>
            </a:r>
            <a:endParaRPr lang="zh-CN" altLang="en-US" dirty="0"/>
          </a:p>
        </p:txBody>
      </p:sp>
      <p:pic>
        <p:nvPicPr>
          <p:cNvPr id="29" name="Picture 28">
            <a:extLst>
              <a:ext uri="{FF2B5EF4-FFF2-40B4-BE49-F238E27FC236}">
                <a16:creationId xmlns:a16="http://schemas.microsoft.com/office/drawing/2014/main" id="{34576338-AB1F-1DA6-0E39-766BA5CB270D}"/>
              </a:ext>
            </a:extLst>
          </p:cNvPr>
          <p:cNvPicPr>
            <a:picLocks noChangeAspect="1"/>
          </p:cNvPicPr>
          <p:nvPr/>
        </p:nvPicPr>
        <p:blipFill>
          <a:blip r:embed="rId4"/>
          <a:stretch>
            <a:fillRect/>
          </a:stretch>
        </p:blipFill>
        <p:spPr>
          <a:xfrm>
            <a:off x="815400" y="1433101"/>
            <a:ext cx="5486456" cy="5451098"/>
          </a:xfrm>
          <a:prstGeom prst="rect">
            <a:avLst/>
          </a:prstGeom>
        </p:spPr>
      </p:pic>
      <p:pic>
        <p:nvPicPr>
          <p:cNvPr id="30" name="Picture 29">
            <a:extLst>
              <a:ext uri="{FF2B5EF4-FFF2-40B4-BE49-F238E27FC236}">
                <a16:creationId xmlns:a16="http://schemas.microsoft.com/office/drawing/2014/main" id="{68A436E3-A785-C05C-8081-E5238F5AC3B1}"/>
              </a:ext>
            </a:extLst>
          </p:cNvPr>
          <p:cNvPicPr>
            <a:picLocks noChangeAspect="1"/>
          </p:cNvPicPr>
          <p:nvPr/>
        </p:nvPicPr>
        <p:blipFill>
          <a:blip r:embed="rId5"/>
          <a:stretch>
            <a:fillRect/>
          </a:stretch>
        </p:blipFill>
        <p:spPr>
          <a:xfrm>
            <a:off x="7795556" y="1433101"/>
            <a:ext cx="4073077" cy="5424898"/>
          </a:xfrm>
          <a:prstGeom prst="rect">
            <a:avLst/>
          </a:prstGeom>
        </p:spPr>
      </p:pic>
    </p:spTree>
    <p:extLst>
      <p:ext uri="{BB962C8B-B14F-4D97-AF65-F5344CB8AC3E}">
        <p14:creationId xmlns:p14="http://schemas.microsoft.com/office/powerpoint/2010/main" val="650498415"/>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0CDEA-6CC4-FC86-D169-389A66CBED1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41CB40-04B7-D18F-84DA-F032885E7AC9}"/>
              </a:ext>
            </a:extLst>
          </p:cNvPr>
          <p:cNvPicPr>
            <a:picLocks noChangeAspect="1"/>
          </p:cNvPicPr>
          <p:nvPr/>
        </p:nvPicPr>
        <p:blipFill>
          <a:blip r:embed="rId4"/>
          <a:stretch>
            <a:fillRect/>
          </a:stretch>
        </p:blipFill>
        <p:spPr>
          <a:xfrm>
            <a:off x="7799278" y="1433100"/>
            <a:ext cx="4278210" cy="5424899"/>
          </a:xfrm>
          <a:prstGeom prst="rect">
            <a:avLst/>
          </a:prstGeom>
        </p:spPr>
      </p:pic>
      <p:sp>
        <p:nvSpPr>
          <p:cNvPr id="2" name="Title 1">
            <a:extLst>
              <a:ext uri="{FF2B5EF4-FFF2-40B4-BE49-F238E27FC236}">
                <a16:creationId xmlns:a16="http://schemas.microsoft.com/office/drawing/2014/main" id="{9E41A61A-7E0D-B3B2-9E0E-E90EC09F41A0}"/>
              </a:ext>
            </a:extLst>
          </p:cNvPr>
          <p:cNvSpPr>
            <a:spLocks noGrp="1"/>
          </p:cNvSpPr>
          <p:nvPr>
            <p:ph type="title"/>
          </p:nvPr>
        </p:nvSpPr>
        <p:spPr>
          <a:xfrm>
            <a:off x="838199" y="365125"/>
            <a:ext cx="11448144" cy="1325563"/>
          </a:xfrm>
        </p:spPr>
        <p:txBody>
          <a:bodyPr/>
          <a:lstStyle/>
          <a:p>
            <a:r>
              <a:rPr lang="en-US" altLang="zh-CN" dirty="0"/>
              <a:t>Python Formatter – </a:t>
            </a:r>
            <a:r>
              <a:rPr lang="en-US" altLang="zh-CN" dirty="0" err="1"/>
              <a:t>yapf</a:t>
            </a:r>
            <a:endParaRPr lang="zh-CN" altLang="en-US" dirty="0"/>
          </a:p>
        </p:txBody>
      </p:sp>
      <p:pic>
        <p:nvPicPr>
          <p:cNvPr id="29" name="Picture 28">
            <a:extLst>
              <a:ext uri="{FF2B5EF4-FFF2-40B4-BE49-F238E27FC236}">
                <a16:creationId xmlns:a16="http://schemas.microsoft.com/office/drawing/2014/main" id="{8C885479-139D-D662-6BFC-0F1711048C28}"/>
              </a:ext>
            </a:extLst>
          </p:cNvPr>
          <p:cNvPicPr>
            <a:picLocks noChangeAspect="1"/>
          </p:cNvPicPr>
          <p:nvPr/>
        </p:nvPicPr>
        <p:blipFill>
          <a:blip r:embed="rId5"/>
          <a:stretch>
            <a:fillRect/>
          </a:stretch>
        </p:blipFill>
        <p:spPr>
          <a:xfrm>
            <a:off x="815400" y="1433101"/>
            <a:ext cx="5486456" cy="5451098"/>
          </a:xfrm>
          <a:prstGeom prst="rect">
            <a:avLst/>
          </a:prstGeom>
        </p:spPr>
      </p:pic>
    </p:spTree>
    <p:extLst>
      <p:ext uri="{BB962C8B-B14F-4D97-AF65-F5344CB8AC3E}">
        <p14:creationId xmlns:p14="http://schemas.microsoft.com/office/powerpoint/2010/main" val="3748165098"/>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E632C-5A34-B4F7-C8AB-1A18A85FD2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620501-B414-7CDD-B72A-9FB4B0580DA0}"/>
              </a:ext>
            </a:extLst>
          </p:cNvPr>
          <p:cNvSpPr>
            <a:spLocks noGrp="1"/>
          </p:cNvSpPr>
          <p:nvPr>
            <p:ph type="title"/>
          </p:nvPr>
        </p:nvSpPr>
        <p:spPr>
          <a:xfrm>
            <a:off x="838199" y="365125"/>
            <a:ext cx="11448144" cy="1325563"/>
          </a:xfrm>
        </p:spPr>
        <p:txBody>
          <a:bodyPr/>
          <a:lstStyle/>
          <a:p>
            <a:r>
              <a:rPr lang="en-US" altLang="zh-CN" dirty="0"/>
              <a:t>Python Formatter – black</a:t>
            </a:r>
            <a:endParaRPr lang="zh-CN" altLang="en-US" dirty="0"/>
          </a:p>
        </p:txBody>
      </p:sp>
      <p:pic>
        <p:nvPicPr>
          <p:cNvPr id="29" name="Picture 28">
            <a:extLst>
              <a:ext uri="{FF2B5EF4-FFF2-40B4-BE49-F238E27FC236}">
                <a16:creationId xmlns:a16="http://schemas.microsoft.com/office/drawing/2014/main" id="{35636E6C-F3F0-0159-AE64-B57DCB6300C8}"/>
              </a:ext>
            </a:extLst>
          </p:cNvPr>
          <p:cNvPicPr>
            <a:picLocks noChangeAspect="1"/>
          </p:cNvPicPr>
          <p:nvPr/>
        </p:nvPicPr>
        <p:blipFill>
          <a:blip r:embed="rId4"/>
          <a:stretch>
            <a:fillRect/>
          </a:stretch>
        </p:blipFill>
        <p:spPr>
          <a:xfrm>
            <a:off x="815400" y="1433101"/>
            <a:ext cx="5486456" cy="5451098"/>
          </a:xfrm>
          <a:prstGeom prst="rect">
            <a:avLst/>
          </a:prstGeom>
        </p:spPr>
      </p:pic>
      <p:pic>
        <p:nvPicPr>
          <p:cNvPr id="3" name="Picture 2">
            <a:extLst>
              <a:ext uri="{FF2B5EF4-FFF2-40B4-BE49-F238E27FC236}">
                <a16:creationId xmlns:a16="http://schemas.microsoft.com/office/drawing/2014/main" id="{0DCEA18F-F6FD-3D98-BF2F-7FE3F9E51F45}"/>
              </a:ext>
            </a:extLst>
          </p:cNvPr>
          <p:cNvPicPr>
            <a:picLocks noChangeAspect="1"/>
          </p:cNvPicPr>
          <p:nvPr/>
        </p:nvPicPr>
        <p:blipFill>
          <a:blip r:embed="rId5"/>
          <a:stretch>
            <a:fillRect/>
          </a:stretch>
        </p:blipFill>
        <p:spPr>
          <a:xfrm>
            <a:off x="7795556" y="1430330"/>
            <a:ext cx="3901900" cy="5424899"/>
          </a:xfrm>
          <a:prstGeom prst="rect">
            <a:avLst/>
          </a:prstGeom>
        </p:spPr>
      </p:pic>
    </p:spTree>
    <p:extLst>
      <p:ext uri="{BB962C8B-B14F-4D97-AF65-F5344CB8AC3E}">
        <p14:creationId xmlns:p14="http://schemas.microsoft.com/office/powerpoint/2010/main" val="1930056579"/>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A96ED5-C340-F896-3FA1-06B7438A7EB1}"/>
              </a:ext>
            </a:extLst>
          </p:cNvPr>
          <p:cNvSpPr>
            <a:spLocks noGrp="1"/>
          </p:cNvSpPr>
          <p:nvPr>
            <p:ph type="title"/>
          </p:nvPr>
        </p:nvSpPr>
        <p:spPr>
          <a:xfrm>
            <a:off x="838199" y="365125"/>
            <a:ext cx="11448144" cy="1325563"/>
          </a:xfrm>
        </p:spPr>
        <p:txBody>
          <a:bodyPr/>
          <a:lstStyle/>
          <a:p>
            <a:r>
              <a:rPr lang="en-US" altLang="zh-CN" dirty="0"/>
              <a:t>Python Formatter – usage</a:t>
            </a:r>
            <a:endParaRPr lang="zh-CN" altLang="en-US" dirty="0"/>
          </a:p>
        </p:txBody>
      </p:sp>
      <p:pic>
        <p:nvPicPr>
          <p:cNvPr id="5" name="Picture 4">
            <a:extLst>
              <a:ext uri="{FF2B5EF4-FFF2-40B4-BE49-F238E27FC236}">
                <a16:creationId xmlns:a16="http://schemas.microsoft.com/office/drawing/2014/main" id="{55F4EA19-0C97-CBE0-E05B-1602218D8DCA}"/>
              </a:ext>
            </a:extLst>
          </p:cNvPr>
          <p:cNvPicPr>
            <a:picLocks noChangeAspect="1"/>
          </p:cNvPicPr>
          <p:nvPr/>
        </p:nvPicPr>
        <p:blipFill>
          <a:blip r:embed="rId2"/>
          <a:stretch>
            <a:fillRect/>
          </a:stretch>
        </p:blipFill>
        <p:spPr>
          <a:xfrm>
            <a:off x="838199" y="1508697"/>
            <a:ext cx="9685272" cy="5075786"/>
          </a:xfrm>
          <a:prstGeom prst="rect">
            <a:avLst/>
          </a:prstGeom>
        </p:spPr>
      </p:pic>
      <p:sp>
        <p:nvSpPr>
          <p:cNvPr id="6" name="Rectangle 5">
            <a:extLst>
              <a:ext uri="{FF2B5EF4-FFF2-40B4-BE49-F238E27FC236}">
                <a16:creationId xmlns:a16="http://schemas.microsoft.com/office/drawing/2014/main" id="{120FE0C0-BC16-3168-C951-1A456AE942E4}"/>
              </a:ext>
            </a:extLst>
          </p:cNvPr>
          <p:cNvSpPr/>
          <p:nvPr/>
        </p:nvSpPr>
        <p:spPr>
          <a:xfrm>
            <a:off x="8847071" y="1508697"/>
            <a:ext cx="1676400" cy="6031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 syntax</a:t>
            </a:r>
            <a:endParaRPr lang="zh-CN" altLang="en-US" dirty="0">
              <a:solidFill>
                <a:schemeClr val="tx1"/>
              </a:solidFill>
            </a:endParaRPr>
          </a:p>
        </p:txBody>
      </p:sp>
      <p:sp>
        <p:nvSpPr>
          <p:cNvPr id="7" name="Rectangle 6">
            <a:extLst>
              <a:ext uri="{FF2B5EF4-FFF2-40B4-BE49-F238E27FC236}">
                <a16:creationId xmlns:a16="http://schemas.microsoft.com/office/drawing/2014/main" id="{20BBA082-C96C-1048-493B-D87CE9591036}"/>
              </a:ext>
            </a:extLst>
          </p:cNvPr>
          <p:cNvSpPr/>
          <p:nvPr/>
        </p:nvSpPr>
        <p:spPr>
          <a:xfrm>
            <a:off x="8847071" y="2532694"/>
            <a:ext cx="1676400" cy="6031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Fix errors</a:t>
            </a:r>
            <a:endParaRPr lang="zh-CN" altLang="en-US" dirty="0">
              <a:solidFill>
                <a:schemeClr val="tx1"/>
              </a:solidFill>
            </a:endParaRPr>
          </a:p>
        </p:txBody>
      </p:sp>
      <p:sp>
        <p:nvSpPr>
          <p:cNvPr id="8" name="Rectangle 7">
            <a:extLst>
              <a:ext uri="{FF2B5EF4-FFF2-40B4-BE49-F238E27FC236}">
                <a16:creationId xmlns:a16="http://schemas.microsoft.com/office/drawing/2014/main" id="{995DA766-4139-B917-7145-00AB30CFD0C2}"/>
              </a:ext>
            </a:extLst>
          </p:cNvPr>
          <p:cNvSpPr/>
          <p:nvPr/>
        </p:nvSpPr>
        <p:spPr>
          <a:xfrm>
            <a:off x="8847071" y="3556691"/>
            <a:ext cx="1676400" cy="6031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Detect syntax</a:t>
            </a:r>
            <a:endParaRPr lang="zh-CN" altLang="en-US" dirty="0">
              <a:solidFill>
                <a:schemeClr val="tx1"/>
              </a:solidFill>
            </a:endParaRPr>
          </a:p>
        </p:txBody>
      </p:sp>
      <p:sp>
        <p:nvSpPr>
          <p:cNvPr id="9" name="Rectangle 8">
            <a:extLst>
              <a:ext uri="{FF2B5EF4-FFF2-40B4-BE49-F238E27FC236}">
                <a16:creationId xmlns:a16="http://schemas.microsoft.com/office/drawing/2014/main" id="{63603FE2-C8A7-3632-A306-31B10A89B675}"/>
              </a:ext>
            </a:extLst>
          </p:cNvPr>
          <p:cNvSpPr/>
          <p:nvPr/>
        </p:nvSpPr>
        <p:spPr>
          <a:xfrm>
            <a:off x="8847071" y="5981351"/>
            <a:ext cx="1676400" cy="6031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Next Step</a:t>
            </a:r>
            <a:endParaRPr lang="zh-CN" altLang="en-US" dirty="0">
              <a:solidFill>
                <a:schemeClr val="tx1"/>
              </a:solidFill>
            </a:endParaRPr>
          </a:p>
        </p:txBody>
      </p:sp>
      <p:cxnSp>
        <p:nvCxnSpPr>
          <p:cNvPr id="11" name="Straight Arrow Connector 10">
            <a:extLst>
              <a:ext uri="{FF2B5EF4-FFF2-40B4-BE49-F238E27FC236}">
                <a16:creationId xmlns:a16="http://schemas.microsoft.com/office/drawing/2014/main" id="{5B1FC017-7607-9634-1798-542FA720C9E9}"/>
              </a:ext>
            </a:extLst>
          </p:cNvPr>
          <p:cNvCxnSpPr>
            <a:stCxn id="6" idx="2"/>
            <a:endCxn id="7" idx="0"/>
          </p:cNvCxnSpPr>
          <p:nvPr/>
        </p:nvCxnSpPr>
        <p:spPr>
          <a:xfrm>
            <a:off x="9685271" y="2111829"/>
            <a:ext cx="0" cy="42086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C3F46E-0CC5-F393-D93B-98E4F09BD043}"/>
              </a:ext>
            </a:extLst>
          </p:cNvPr>
          <p:cNvCxnSpPr>
            <a:cxnSpLocks/>
            <a:stCxn id="7" idx="2"/>
            <a:endCxn id="8" idx="0"/>
          </p:cNvCxnSpPr>
          <p:nvPr/>
        </p:nvCxnSpPr>
        <p:spPr>
          <a:xfrm>
            <a:off x="9685271" y="3135826"/>
            <a:ext cx="0" cy="42086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DB14889-4797-6062-5EFE-EB2F012F5182}"/>
              </a:ext>
            </a:extLst>
          </p:cNvPr>
          <p:cNvCxnSpPr>
            <a:cxnSpLocks/>
            <a:endCxn id="9" idx="0"/>
          </p:cNvCxnSpPr>
          <p:nvPr/>
        </p:nvCxnSpPr>
        <p:spPr>
          <a:xfrm>
            <a:off x="9685271" y="4159823"/>
            <a:ext cx="0" cy="182152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51D0D92-E3DD-F63F-8B87-212EC0734B03}"/>
              </a:ext>
            </a:extLst>
          </p:cNvPr>
          <p:cNvSpPr txBox="1"/>
          <p:nvPr/>
        </p:nvSpPr>
        <p:spPr>
          <a:xfrm>
            <a:off x="10796451" y="3244334"/>
            <a:ext cx="763351" cy="369332"/>
          </a:xfrm>
          <a:prstGeom prst="rect">
            <a:avLst/>
          </a:prstGeom>
          <a:noFill/>
        </p:spPr>
        <p:txBody>
          <a:bodyPr wrap="none" rtlCol="0">
            <a:spAutoFit/>
          </a:bodyPr>
          <a:lstStyle/>
          <a:p>
            <a:r>
              <a:rPr lang="en-US" altLang="zh-CN" dirty="0">
                <a:solidFill>
                  <a:srgbClr val="FF0000"/>
                </a:solidFill>
              </a:rPr>
              <a:t>Errors</a:t>
            </a:r>
            <a:endParaRPr lang="zh-CN" altLang="en-US" dirty="0">
              <a:solidFill>
                <a:srgbClr val="FF0000"/>
              </a:solidFill>
            </a:endParaRPr>
          </a:p>
        </p:txBody>
      </p:sp>
      <p:cxnSp>
        <p:nvCxnSpPr>
          <p:cNvPr id="20" name="Connector: Elbow 19">
            <a:extLst>
              <a:ext uri="{FF2B5EF4-FFF2-40B4-BE49-F238E27FC236}">
                <a16:creationId xmlns:a16="http://schemas.microsoft.com/office/drawing/2014/main" id="{E1C29029-1CD7-B330-5E57-A15A616C99C4}"/>
              </a:ext>
            </a:extLst>
          </p:cNvPr>
          <p:cNvCxnSpPr>
            <a:stCxn id="8" idx="3"/>
            <a:endCxn id="7" idx="3"/>
          </p:cNvCxnSpPr>
          <p:nvPr/>
        </p:nvCxnSpPr>
        <p:spPr>
          <a:xfrm flipV="1">
            <a:off x="10523471" y="2834260"/>
            <a:ext cx="12700" cy="1023997"/>
          </a:xfrm>
          <a:prstGeom prst="bentConnector3">
            <a:avLst>
              <a:gd name="adj1" fmla="val 180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383EFF8-8618-9E3B-CE9B-9D25A5E70F27}"/>
              </a:ext>
            </a:extLst>
          </p:cNvPr>
          <p:cNvSpPr txBox="1"/>
          <p:nvPr/>
        </p:nvSpPr>
        <p:spPr>
          <a:xfrm>
            <a:off x="9861650" y="5271129"/>
            <a:ext cx="1130438" cy="369332"/>
          </a:xfrm>
          <a:prstGeom prst="rect">
            <a:avLst/>
          </a:prstGeom>
          <a:noFill/>
        </p:spPr>
        <p:txBody>
          <a:bodyPr wrap="none" rtlCol="0">
            <a:spAutoFit/>
          </a:bodyPr>
          <a:lstStyle/>
          <a:p>
            <a:r>
              <a:rPr lang="en-US" altLang="zh-CN" dirty="0">
                <a:solidFill>
                  <a:srgbClr val="FF0000"/>
                </a:solidFill>
              </a:rPr>
              <a:t>No errors</a:t>
            </a:r>
            <a:endParaRPr lang="zh-CN" altLang="en-US" dirty="0">
              <a:solidFill>
                <a:srgbClr val="FF0000"/>
              </a:solidFill>
            </a:endParaRPr>
          </a:p>
        </p:txBody>
      </p:sp>
    </p:spTree>
    <p:extLst>
      <p:ext uri="{BB962C8B-B14F-4D97-AF65-F5344CB8AC3E}">
        <p14:creationId xmlns:p14="http://schemas.microsoft.com/office/powerpoint/2010/main" val="712211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FA70E-7A29-13BA-26E4-1E31C981F0E4}"/>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245C7B7C-A467-442D-50F7-93DF0AB91F10}"/>
              </a:ext>
            </a:extLst>
          </p:cNvPr>
          <p:cNvPicPr>
            <a:picLocks noChangeAspect="1"/>
          </p:cNvPicPr>
          <p:nvPr/>
        </p:nvPicPr>
        <p:blipFill>
          <a:blip r:embed="rId2"/>
          <a:stretch>
            <a:fillRect/>
          </a:stretch>
        </p:blipFill>
        <p:spPr>
          <a:xfrm>
            <a:off x="838199" y="1510120"/>
            <a:ext cx="4296591" cy="5346458"/>
          </a:xfrm>
          <a:prstGeom prst="rect">
            <a:avLst/>
          </a:prstGeom>
        </p:spPr>
      </p:pic>
      <p:sp>
        <p:nvSpPr>
          <p:cNvPr id="4" name="Title 1">
            <a:extLst>
              <a:ext uri="{FF2B5EF4-FFF2-40B4-BE49-F238E27FC236}">
                <a16:creationId xmlns:a16="http://schemas.microsoft.com/office/drawing/2014/main" id="{46310A61-0D3F-CDA2-D56B-4F60BEBEB8FC}"/>
              </a:ext>
            </a:extLst>
          </p:cNvPr>
          <p:cNvSpPr>
            <a:spLocks noGrp="1"/>
          </p:cNvSpPr>
          <p:nvPr>
            <p:ph type="title"/>
          </p:nvPr>
        </p:nvSpPr>
        <p:spPr>
          <a:xfrm>
            <a:off x="838199" y="365125"/>
            <a:ext cx="11448144" cy="1325563"/>
          </a:xfrm>
        </p:spPr>
        <p:txBody>
          <a:bodyPr/>
          <a:lstStyle/>
          <a:p>
            <a:r>
              <a:rPr lang="en-US" altLang="zh-CN" dirty="0"/>
              <a:t>Python Formatter – usage</a:t>
            </a:r>
            <a:endParaRPr lang="zh-CN" altLang="en-US" dirty="0"/>
          </a:p>
        </p:txBody>
      </p:sp>
      <p:pic>
        <p:nvPicPr>
          <p:cNvPr id="10" name="Picture 9">
            <a:extLst>
              <a:ext uri="{FF2B5EF4-FFF2-40B4-BE49-F238E27FC236}">
                <a16:creationId xmlns:a16="http://schemas.microsoft.com/office/drawing/2014/main" id="{A5AB4728-FA16-14D0-85AD-2063E993C039}"/>
              </a:ext>
            </a:extLst>
          </p:cNvPr>
          <p:cNvPicPr>
            <a:picLocks noChangeAspect="1"/>
          </p:cNvPicPr>
          <p:nvPr/>
        </p:nvPicPr>
        <p:blipFill>
          <a:blip r:embed="rId3"/>
          <a:stretch>
            <a:fillRect/>
          </a:stretch>
        </p:blipFill>
        <p:spPr>
          <a:xfrm>
            <a:off x="2645221" y="1508696"/>
            <a:ext cx="4724776" cy="5346458"/>
          </a:xfrm>
          <a:prstGeom prst="rect">
            <a:avLst/>
          </a:prstGeom>
        </p:spPr>
      </p:pic>
      <p:pic>
        <p:nvPicPr>
          <p:cNvPr id="3" name="Picture 2">
            <a:extLst>
              <a:ext uri="{FF2B5EF4-FFF2-40B4-BE49-F238E27FC236}">
                <a16:creationId xmlns:a16="http://schemas.microsoft.com/office/drawing/2014/main" id="{5B9F4B02-5647-AC39-1C2C-AD5B78A3498E}"/>
              </a:ext>
            </a:extLst>
          </p:cNvPr>
          <p:cNvPicPr>
            <a:picLocks noChangeAspect="1"/>
          </p:cNvPicPr>
          <p:nvPr/>
        </p:nvPicPr>
        <p:blipFill>
          <a:blip r:embed="rId4"/>
          <a:stretch>
            <a:fillRect/>
          </a:stretch>
        </p:blipFill>
        <p:spPr>
          <a:xfrm>
            <a:off x="5375710" y="1508697"/>
            <a:ext cx="4145644" cy="5347881"/>
          </a:xfrm>
          <a:prstGeom prst="rect">
            <a:avLst/>
          </a:prstGeom>
        </p:spPr>
      </p:pic>
      <p:cxnSp>
        <p:nvCxnSpPr>
          <p:cNvPr id="16" name="Straight Connector 15">
            <a:extLst>
              <a:ext uri="{FF2B5EF4-FFF2-40B4-BE49-F238E27FC236}">
                <a16:creationId xmlns:a16="http://schemas.microsoft.com/office/drawing/2014/main" id="{F7CF8FDD-656A-1EBB-985A-108205A50739}"/>
              </a:ext>
            </a:extLst>
          </p:cNvPr>
          <p:cNvCxnSpPr/>
          <p:nvPr/>
        </p:nvCxnSpPr>
        <p:spPr>
          <a:xfrm>
            <a:off x="5363029" y="1508696"/>
            <a:ext cx="0" cy="534930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4B6C4-0EFD-D5C3-01AB-EBD154149147}"/>
              </a:ext>
            </a:extLst>
          </p:cNvPr>
          <p:cNvCxnSpPr/>
          <p:nvPr/>
        </p:nvCxnSpPr>
        <p:spPr>
          <a:xfrm>
            <a:off x="2663387" y="1515956"/>
            <a:ext cx="0" cy="5349304"/>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6F775CC-C374-90E5-E319-14462F9C3BBE}"/>
              </a:ext>
            </a:extLst>
          </p:cNvPr>
          <p:cNvSpPr/>
          <p:nvPr/>
        </p:nvSpPr>
        <p:spPr>
          <a:xfrm>
            <a:off x="8847071" y="1508697"/>
            <a:ext cx="1676400" cy="6031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Check diff</a:t>
            </a:r>
            <a:endParaRPr lang="zh-CN" altLang="en-US" dirty="0">
              <a:solidFill>
                <a:schemeClr val="tx1"/>
              </a:solidFill>
            </a:endParaRPr>
          </a:p>
        </p:txBody>
      </p:sp>
      <p:sp>
        <p:nvSpPr>
          <p:cNvPr id="9" name="Rectangle 8">
            <a:extLst>
              <a:ext uri="{FF2B5EF4-FFF2-40B4-BE49-F238E27FC236}">
                <a16:creationId xmlns:a16="http://schemas.microsoft.com/office/drawing/2014/main" id="{C8EE81B6-E473-1B82-6B2D-B6D26EB4AE31}"/>
              </a:ext>
            </a:extLst>
          </p:cNvPr>
          <p:cNvSpPr/>
          <p:nvPr/>
        </p:nvSpPr>
        <p:spPr>
          <a:xfrm>
            <a:off x="8854328" y="5981351"/>
            <a:ext cx="1676400" cy="6031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Format</a:t>
            </a:r>
            <a:endParaRPr lang="zh-CN" altLang="en-US" dirty="0">
              <a:solidFill>
                <a:schemeClr val="tx1"/>
              </a:solidFill>
            </a:endParaRPr>
          </a:p>
        </p:txBody>
      </p:sp>
      <p:sp>
        <p:nvSpPr>
          <p:cNvPr id="18" name="TextBox 17">
            <a:extLst>
              <a:ext uri="{FF2B5EF4-FFF2-40B4-BE49-F238E27FC236}">
                <a16:creationId xmlns:a16="http://schemas.microsoft.com/office/drawing/2014/main" id="{D1486AD9-7BCC-F606-BE63-AB23D01D0776}"/>
              </a:ext>
            </a:extLst>
          </p:cNvPr>
          <p:cNvSpPr txBox="1"/>
          <p:nvPr/>
        </p:nvSpPr>
        <p:spPr>
          <a:xfrm>
            <a:off x="8637981" y="2834260"/>
            <a:ext cx="1114408" cy="369332"/>
          </a:xfrm>
          <a:prstGeom prst="rect">
            <a:avLst/>
          </a:prstGeom>
          <a:noFill/>
        </p:spPr>
        <p:txBody>
          <a:bodyPr wrap="none" rtlCol="0">
            <a:spAutoFit/>
          </a:bodyPr>
          <a:lstStyle/>
          <a:p>
            <a:r>
              <a:rPr lang="en-US" altLang="zh-CN" dirty="0">
                <a:solidFill>
                  <a:srgbClr val="FF0000"/>
                </a:solidFill>
              </a:rPr>
              <a:t>Problems</a:t>
            </a:r>
            <a:endParaRPr lang="zh-CN" altLang="en-US" dirty="0">
              <a:solidFill>
                <a:srgbClr val="FF0000"/>
              </a:solidFill>
            </a:endParaRPr>
          </a:p>
        </p:txBody>
      </p:sp>
      <p:cxnSp>
        <p:nvCxnSpPr>
          <p:cNvPr id="20" name="Connector: Elbow 19">
            <a:extLst>
              <a:ext uri="{FF2B5EF4-FFF2-40B4-BE49-F238E27FC236}">
                <a16:creationId xmlns:a16="http://schemas.microsoft.com/office/drawing/2014/main" id="{DE4931C8-7AE6-6193-CAC0-AD8C134789FC}"/>
              </a:ext>
            </a:extLst>
          </p:cNvPr>
          <p:cNvCxnSpPr>
            <a:cxnSpLocks/>
            <a:stCxn id="49" idx="3"/>
            <a:endCxn id="6" idx="3"/>
          </p:cNvCxnSpPr>
          <p:nvPr/>
        </p:nvCxnSpPr>
        <p:spPr>
          <a:xfrm flipV="1">
            <a:off x="10523469" y="1810263"/>
            <a:ext cx="2" cy="2236327"/>
          </a:xfrm>
          <a:prstGeom prst="bentConnector3">
            <a:avLst>
              <a:gd name="adj1" fmla="val 1143010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6BE7C5A-D8D2-9E51-1F52-2F7B74F0F6EB}"/>
              </a:ext>
            </a:extLst>
          </p:cNvPr>
          <p:cNvSpPr txBox="1"/>
          <p:nvPr/>
        </p:nvSpPr>
        <p:spPr>
          <a:xfrm>
            <a:off x="7153279" y="4181925"/>
            <a:ext cx="1484702" cy="369332"/>
          </a:xfrm>
          <a:prstGeom prst="rect">
            <a:avLst/>
          </a:prstGeom>
          <a:noFill/>
        </p:spPr>
        <p:txBody>
          <a:bodyPr wrap="none" rtlCol="0">
            <a:spAutoFit/>
          </a:bodyPr>
          <a:lstStyle/>
          <a:p>
            <a:r>
              <a:rPr lang="en-US" altLang="zh-CN" dirty="0">
                <a:solidFill>
                  <a:srgbClr val="FF0000"/>
                </a:solidFill>
              </a:rPr>
              <a:t>No problems</a:t>
            </a:r>
            <a:endParaRPr lang="zh-CN" altLang="en-US" dirty="0">
              <a:solidFill>
                <a:srgbClr val="FF0000"/>
              </a:solidFill>
            </a:endParaRPr>
          </a:p>
        </p:txBody>
      </p:sp>
      <p:cxnSp>
        <p:nvCxnSpPr>
          <p:cNvPr id="46" name="Connector: Elbow 45">
            <a:extLst>
              <a:ext uri="{FF2B5EF4-FFF2-40B4-BE49-F238E27FC236}">
                <a16:creationId xmlns:a16="http://schemas.microsoft.com/office/drawing/2014/main" id="{761646AC-E82B-1045-A1BB-F4B43CB69FF6}"/>
              </a:ext>
            </a:extLst>
          </p:cNvPr>
          <p:cNvCxnSpPr>
            <a:cxnSpLocks/>
            <a:stCxn id="6" idx="1"/>
            <a:endCxn id="9" idx="1"/>
          </p:cNvCxnSpPr>
          <p:nvPr/>
        </p:nvCxnSpPr>
        <p:spPr>
          <a:xfrm rot="10800000" flipH="1" flipV="1">
            <a:off x="8847070" y="1810263"/>
            <a:ext cx="7257" cy="4472654"/>
          </a:xfrm>
          <a:prstGeom prst="bentConnector3">
            <a:avLst>
              <a:gd name="adj1" fmla="val -315006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BD0EEEAF-0B0D-F7E8-575B-C151F84CC1D9}"/>
              </a:ext>
            </a:extLst>
          </p:cNvPr>
          <p:cNvSpPr/>
          <p:nvPr/>
        </p:nvSpPr>
        <p:spPr>
          <a:xfrm>
            <a:off x="8847069" y="3745024"/>
            <a:ext cx="1676400" cy="603132"/>
          </a:xfrm>
          <a:prstGeom prst="rect">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Modify it</a:t>
            </a:r>
            <a:endParaRPr lang="zh-CN" altLang="en-US" dirty="0">
              <a:solidFill>
                <a:schemeClr val="tx1"/>
              </a:solidFill>
            </a:endParaRPr>
          </a:p>
        </p:txBody>
      </p:sp>
      <p:cxnSp>
        <p:nvCxnSpPr>
          <p:cNvPr id="50" name="Straight Arrow Connector 49">
            <a:extLst>
              <a:ext uri="{FF2B5EF4-FFF2-40B4-BE49-F238E27FC236}">
                <a16:creationId xmlns:a16="http://schemas.microsoft.com/office/drawing/2014/main" id="{01116AB6-AA55-4519-79A9-4F1F923DAA30}"/>
              </a:ext>
            </a:extLst>
          </p:cNvPr>
          <p:cNvCxnSpPr>
            <a:cxnSpLocks/>
            <a:stCxn id="6" idx="2"/>
            <a:endCxn id="49" idx="0"/>
          </p:cNvCxnSpPr>
          <p:nvPr/>
        </p:nvCxnSpPr>
        <p:spPr>
          <a:xfrm flipH="1">
            <a:off x="9685269" y="2111829"/>
            <a:ext cx="2" cy="163319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25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186AA-87D3-5DB3-5886-1C56E8910C2C}"/>
              </a:ext>
            </a:extLst>
          </p:cNvPr>
          <p:cNvSpPr>
            <a:spLocks noGrp="1"/>
          </p:cNvSpPr>
          <p:nvPr>
            <p:ph type="title"/>
          </p:nvPr>
        </p:nvSpPr>
        <p:spPr/>
        <p:txBody>
          <a:bodyPr/>
          <a:lstStyle/>
          <a:p>
            <a:r>
              <a:rPr lang="en-US" altLang="zh-CN" dirty="0"/>
              <a:t>Vim Basic – tab and space</a:t>
            </a:r>
            <a:endParaRPr lang="zh-CN" altLang="en-US" dirty="0"/>
          </a:p>
        </p:txBody>
      </p:sp>
      <p:sp>
        <p:nvSpPr>
          <p:cNvPr id="3" name="Content Placeholder 2">
            <a:extLst>
              <a:ext uri="{FF2B5EF4-FFF2-40B4-BE49-F238E27FC236}">
                <a16:creationId xmlns:a16="http://schemas.microsoft.com/office/drawing/2014/main" id="{BD1517F3-979C-49A2-5A3B-B98B00BF5932}"/>
              </a:ext>
            </a:extLst>
          </p:cNvPr>
          <p:cNvSpPr>
            <a:spLocks noGrp="1"/>
          </p:cNvSpPr>
          <p:nvPr>
            <p:ph idx="1"/>
          </p:nvPr>
        </p:nvSpPr>
        <p:spPr/>
        <p:txBody>
          <a:bodyPr/>
          <a:lstStyle/>
          <a:p>
            <a:endParaRPr lang="zh-CN" altLang="en-US" dirty="0"/>
          </a:p>
        </p:txBody>
      </p:sp>
    </p:spTree>
    <p:extLst>
      <p:ext uri="{BB962C8B-B14F-4D97-AF65-F5344CB8AC3E}">
        <p14:creationId xmlns:p14="http://schemas.microsoft.com/office/powerpoint/2010/main" val="483359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5912C-88B1-EC2C-D869-EE4BB0F7544E}"/>
              </a:ext>
            </a:extLst>
          </p:cNvPr>
          <p:cNvSpPr>
            <a:spLocks noGrp="1"/>
          </p:cNvSpPr>
          <p:nvPr>
            <p:ph type="title"/>
          </p:nvPr>
        </p:nvSpPr>
        <p:spPr/>
        <p:txBody>
          <a:bodyPr/>
          <a:lstStyle/>
          <a:p>
            <a:endParaRPr lang="zh-CN" altLang="en-US"/>
          </a:p>
        </p:txBody>
      </p:sp>
      <p:sp>
        <p:nvSpPr>
          <p:cNvPr id="3" name="Content Placeholder 2">
            <a:extLst>
              <a:ext uri="{FF2B5EF4-FFF2-40B4-BE49-F238E27FC236}">
                <a16:creationId xmlns:a16="http://schemas.microsoft.com/office/drawing/2014/main" id="{1737BEF8-0305-FA5A-239A-398755F6BE4A}"/>
              </a:ext>
            </a:extLst>
          </p:cNvPr>
          <p:cNvSpPr>
            <a:spLocks noGrp="1"/>
          </p:cNvSpPr>
          <p:nvPr>
            <p:ph idx="1"/>
          </p:nvPr>
        </p:nvSpPr>
        <p:spPr/>
        <p:txBody>
          <a:bodyPr/>
          <a:lstStyle/>
          <a:p>
            <a:endParaRPr lang="zh-CN" altLang="en-US"/>
          </a:p>
        </p:txBody>
      </p:sp>
      <p:pic>
        <p:nvPicPr>
          <p:cNvPr id="4" name="Picture 3">
            <a:extLst>
              <a:ext uri="{FF2B5EF4-FFF2-40B4-BE49-F238E27FC236}">
                <a16:creationId xmlns:a16="http://schemas.microsoft.com/office/drawing/2014/main" id="{05FA9893-F255-D881-02FE-7A18BE8E3F0D}"/>
              </a:ext>
            </a:extLst>
          </p:cNvPr>
          <p:cNvPicPr>
            <a:picLocks noChangeAspect="1"/>
          </p:cNvPicPr>
          <p:nvPr/>
        </p:nvPicPr>
        <p:blipFill>
          <a:blip r:embed="rId2"/>
          <a:stretch>
            <a:fillRect/>
          </a:stretch>
        </p:blipFill>
        <p:spPr>
          <a:xfrm>
            <a:off x="0" y="1675356"/>
            <a:ext cx="12192000" cy="3507288"/>
          </a:xfrm>
          <a:prstGeom prst="rect">
            <a:avLst/>
          </a:prstGeom>
        </p:spPr>
      </p:pic>
    </p:spTree>
    <p:extLst>
      <p:ext uri="{BB962C8B-B14F-4D97-AF65-F5344CB8AC3E}">
        <p14:creationId xmlns:p14="http://schemas.microsoft.com/office/powerpoint/2010/main" val="2779933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4FC818-2AC8-97AC-4511-A8FE01E7C35D}"/>
              </a:ext>
            </a:extLst>
          </p:cNvPr>
          <p:cNvSpPr>
            <a:spLocks noGrp="1"/>
          </p:cNvSpPr>
          <p:nvPr>
            <p:ph idx="1"/>
          </p:nvPr>
        </p:nvSpPr>
        <p:spPr>
          <a:xfrm>
            <a:off x="838200" y="662354"/>
            <a:ext cx="10515600" cy="5514609"/>
          </a:xfrm>
        </p:spPr>
        <p:txBody>
          <a:bodyPr/>
          <a:lstStyle/>
          <a:p>
            <a:pPr marL="0" indent="0">
              <a:buNone/>
            </a:pPr>
            <a:r>
              <a:rPr lang="en-US" altLang="zh-CN" dirty="0"/>
              <a:t>Git</a:t>
            </a:r>
          </a:p>
          <a:p>
            <a:pPr marL="0" indent="0">
              <a:buNone/>
            </a:pPr>
            <a:r>
              <a:rPr lang="en-US" altLang="zh-CN" dirty="0"/>
              <a:t>Code Formatter</a:t>
            </a:r>
          </a:p>
          <a:p>
            <a:pPr marL="0" indent="0">
              <a:buNone/>
            </a:pPr>
            <a:r>
              <a:rPr lang="en-US" altLang="zh-CN" dirty="0"/>
              <a:t>Vim Basic</a:t>
            </a:r>
          </a:p>
          <a:p>
            <a:pPr marL="0" indent="0">
              <a:buNone/>
            </a:pPr>
            <a:r>
              <a:rPr lang="en-US" altLang="zh-CN" dirty="0"/>
              <a:t>Vim Plugin</a:t>
            </a:r>
          </a:p>
          <a:p>
            <a:pPr marL="0" indent="0">
              <a:buNone/>
            </a:pPr>
            <a:r>
              <a:rPr lang="en-US" altLang="zh-CN" dirty="0"/>
              <a:t>Debug Mode</a:t>
            </a:r>
          </a:p>
          <a:p>
            <a:pPr marL="0" indent="0">
              <a:buNone/>
            </a:pPr>
            <a:r>
              <a:rPr lang="en-US" altLang="zh-CN" dirty="0"/>
              <a:t>Test</a:t>
            </a:r>
          </a:p>
        </p:txBody>
      </p:sp>
    </p:spTree>
    <p:extLst>
      <p:ext uri="{BB962C8B-B14F-4D97-AF65-F5344CB8AC3E}">
        <p14:creationId xmlns:p14="http://schemas.microsoft.com/office/powerpoint/2010/main" val="2001119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F94DC-2CE6-C018-B612-AD1CCD22B36F}"/>
              </a:ext>
            </a:extLst>
          </p:cNvPr>
          <p:cNvSpPr>
            <a:spLocks noGrp="1"/>
          </p:cNvSpPr>
          <p:nvPr>
            <p:ph type="title"/>
          </p:nvPr>
        </p:nvSpPr>
        <p:spPr/>
        <p:txBody>
          <a:bodyPr/>
          <a:lstStyle/>
          <a:p>
            <a:r>
              <a:rPr lang="en-US" altLang="zh-CN" dirty="0"/>
              <a:t>Code Formatter</a:t>
            </a:r>
            <a:endParaRPr lang="zh-CN" altLang="en-US" dirty="0"/>
          </a:p>
        </p:txBody>
      </p:sp>
      <p:sp>
        <p:nvSpPr>
          <p:cNvPr id="3" name="Content Placeholder 2">
            <a:extLst>
              <a:ext uri="{FF2B5EF4-FFF2-40B4-BE49-F238E27FC236}">
                <a16:creationId xmlns:a16="http://schemas.microsoft.com/office/drawing/2014/main" id="{0B6A07B0-6424-C868-9F81-9855D68F5642}"/>
              </a:ext>
            </a:extLst>
          </p:cNvPr>
          <p:cNvSpPr>
            <a:spLocks noGrp="1"/>
          </p:cNvSpPr>
          <p:nvPr>
            <p:ph idx="1"/>
          </p:nvPr>
        </p:nvSpPr>
        <p:spPr/>
        <p:txBody>
          <a:bodyPr/>
          <a:lstStyle/>
          <a:p>
            <a:pPr marL="0" indent="0">
              <a:buNone/>
            </a:pPr>
            <a:r>
              <a:rPr lang="en-US" altLang="zh-CN" dirty="0"/>
              <a:t>Introduction</a:t>
            </a:r>
          </a:p>
          <a:p>
            <a:pPr marL="0" indent="0">
              <a:buNone/>
            </a:pPr>
            <a:r>
              <a:rPr lang="en-US" altLang="zh-CN" dirty="0"/>
              <a:t>Perl Formatter</a:t>
            </a:r>
          </a:p>
          <a:p>
            <a:pPr marL="0" indent="0">
              <a:buNone/>
            </a:pPr>
            <a:r>
              <a:rPr lang="en-US" altLang="zh-CN" dirty="0"/>
              <a:t>Python Formatter</a:t>
            </a:r>
          </a:p>
          <a:p>
            <a:pPr marL="0" indent="0">
              <a:buNone/>
            </a:pPr>
            <a:r>
              <a:rPr lang="en-US" altLang="zh-CN" dirty="0"/>
              <a:t>Shell – Non</a:t>
            </a:r>
          </a:p>
          <a:p>
            <a:pPr marL="0" indent="0">
              <a:buNone/>
            </a:pPr>
            <a:r>
              <a:rPr lang="en-US" altLang="zh-CN" dirty="0" err="1"/>
              <a:t>Makefile</a:t>
            </a:r>
            <a:r>
              <a:rPr lang="en-US" altLang="zh-CN" dirty="0"/>
              <a:t> –Non</a:t>
            </a:r>
          </a:p>
          <a:p>
            <a:pPr marL="0" indent="0">
              <a:buNone/>
            </a:pPr>
            <a:r>
              <a:rPr lang="en-US" altLang="zh-CN" dirty="0" err="1"/>
              <a:t>Tcl</a:t>
            </a:r>
            <a:r>
              <a:rPr lang="en-US" altLang="zh-CN" dirty="0"/>
              <a:t> - Non</a:t>
            </a:r>
          </a:p>
        </p:txBody>
      </p:sp>
    </p:spTree>
    <p:extLst>
      <p:ext uri="{BB962C8B-B14F-4D97-AF65-F5344CB8AC3E}">
        <p14:creationId xmlns:p14="http://schemas.microsoft.com/office/powerpoint/2010/main" val="679002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6BC86-042A-BD9A-76A2-718B9CC2B2D2}"/>
              </a:ext>
            </a:extLst>
          </p:cNvPr>
          <p:cNvSpPr>
            <a:spLocks noGrp="1"/>
          </p:cNvSpPr>
          <p:nvPr>
            <p:ph type="title"/>
          </p:nvPr>
        </p:nvSpPr>
        <p:spPr/>
        <p:txBody>
          <a:bodyPr/>
          <a:lstStyle/>
          <a:p>
            <a:r>
              <a:rPr lang="en-US" altLang="zh-CN" dirty="0"/>
              <a:t>Introduction</a:t>
            </a:r>
            <a:endParaRPr lang="zh-CN" altLang="en-US" dirty="0"/>
          </a:p>
        </p:txBody>
      </p:sp>
      <p:sp>
        <p:nvSpPr>
          <p:cNvPr id="3" name="Content Placeholder 2">
            <a:extLst>
              <a:ext uri="{FF2B5EF4-FFF2-40B4-BE49-F238E27FC236}">
                <a16:creationId xmlns:a16="http://schemas.microsoft.com/office/drawing/2014/main" id="{F73CFEDC-29B4-B863-433B-AEBBA3464F6C}"/>
              </a:ext>
            </a:extLst>
          </p:cNvPr>
          <p:cNvSpPr>
            <a:spLocks noGrp="1"/>
          </p:cNvSpPr>
          <p:nvPr>
            <p:ph idx="1"/>
          </p:nvPr>
        </p:nvSpPr>
        <p:spPr/>
        <p:txBody>
          <a:bodyPr>
            <a:normAutofit fontScale="70000" lnSpcReduction="20000"/>
          </a:bodyPr>
          <a:lstStyle/>
          <a:p>
            <a:pPr marL="0" indent="0">
              <a:lnSpc>
                <a:spcPct val="120000"/>
              </a:lnSpc>
              <a:buNone/>
            </a:pPr>
            <a:r>
              <a:rPr lang="en-US" altLang="zh-CN" dirty="0"/>
              <a:t>​Code Formatter​​ is a tool that ​​helps programmers​​ format code automatically to improve readability without modifying code logic. It typically includes the following options:</a:t>
            </a:r>
          </a:p>
          <a:p>
            <a:pPr marL="514350" indent="-514350">
              <a:lnSpc>
                <a:spcPct val="120000"/>
              </a:lnSpc>
              <a:buFont typeface="+mj-lt"/>
              <a:buAutoNum type="arabicPeriod"/>
            </a:pPr>
            <a:r>
              <a:rPr lang="en-US" altLang="zh-CN" dirty="0"/>
              <a:t>Indent number​​: Controls the number of spaces or tabs for indentation.</a:t>
            </a:r>
          </a:p>
          <a:p>
            <a:pPr marL="514350" indent="-514350">
              <a:lnSpc>
                <a:spcPct val="120000"/>
              </a:lnSpc>
              <a:buFont typeface="+mj-lt"/>
              <a:buAutoNum type="arabicPeriod"/>
            </a:pPr>
            <a:r>
              <a:rPr lang="en-US" altLang="zh-CN" dirty="0" err="1"/>
              <a:t>Retab</a:t>
            </a:r>
            <a:r>
              <a:rPr lang="en-US" altLang="zh-CN" dirty="0"/>
              <a:t> or not​​: Converts tabs to spaces (or vice versa) for consistency.</a:t>
            </a:r>
          </a:p>
          <a:p>
            <a:pPr marL="514350" indent="-514350">
              <a:lnSpc>
                <a:spcPct val="120000"/>
              </a:lnSpc>
              <a:buFont typeface="+mj-lt"/>
              <a:buAutoNum type="arabicPeriod"/>
            </a:pPr>
            <a:r>
              <a:rPr lang="en-US" altLang="zh-CN" dirty="0"/>
              <a:t>​​Check AST (Abstract Syntax Tree) coherence​​: Ensures formatting preserves the code’s logical structure. (Python: Yes; Perl: No)</a:t>
            </a:r>
          </a:p>
          <a:p>
            <a:pPr marL="514350" indent="-514350">
              <a:lnSpc>
                <a:spcPct val="120000"/>
              </a:lnSpc>
              <a:buFont typeface="+mj-lt"/>
              <a:buAutoNum type="arabicPeriod"/>
            </a:pPr>
            <a:r>
              <a:rPr lang="en-US" altLang="zh-CN" dirty="0"/>
              <a:t>​​Empty lines between code blocks​​: Adds or removes blank lines for visual separation.</a:t>
            </a:r>
          </a:p>
          <a:p>
            <a:pPr marL="514350" indent="-514350">
              <a:lnSpc>
                <a:spcPct val="120000"/>
              </a:lnSpc>
              <a:buFont typeface="+mj-lt"/>
              <a:buAutoNum type="arabicPeriod"/>
            </a:pPr>
            <a:r>
              <a:rPr lang="en-US" altLang="zh-CN" dirty="0"/>
              <a:t>​​Braces and brackets format​​: Customizes the placement of {} and [] (e.g., K&amp;R vs. Allman style).</a:t>
            </a:r>
          </a:p>
          <a:p>
            <a:pPr marL="514350" indent="-514350">
              <a:lnSpc>
                <a:spcPct val="120000"/>
              </a:lnSpc>
              <a:buFont typeface="+mj-lt"/>
              <a:buAutoNum type="arabicPeriod"/>
            </a:pPr>
            <a:r>
              <a:rPr lang="en-US" altLang="zh-CN" dirty="0"/>
              <a:t>​​Column limit​​: Enforces a maximum line length to prevent horizontal scrolling.</a:t>
            </a:r>
          </a:p>
          <a:p>
            <a:pPr marL="514350" indent="-514350">
              <a:lnSpc>
                <a:spcPct val="120000"/>
              </a:lnSpc>
              <a:buFont typeface="+mj-lt"/>
              <a:buAutoNum type="arabicPeriod"/>
            </a:pPr>
            <a:r>
              <a:rPr lang="en-US" altLang="zh-CN" dirty="0"/>
              <a:t>Controllability and Format: With command line or a configuration file.</a:t>
            </a:r>
            <a:endParaRPr lang="zh-CN" altLang="en-US" dirty="0"/>
          </a:p>
        </p:txBody>
      </p:sp>
    </p:spTree>
    <p:extLst>
      <p:ext uri="{BB962C8B-B14F-4D97-AF65-F5344CB8AC3E}">
        <p14:creationId xmlns:p14="http://schemas.microsoft.com/office/powerpoint/2010/main" val="506368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A5AF-7546-1C68-6404-6BBFE0A15E7C}"/>
              </a:ext>
            </a:extLst>
          </p:cNvPr>
          <p:cNvSpPr>
            <a:spLocks noGrp="1"/>
          </p:cNvSpPr>
          <p:nvPr>
            <p:ph type="title"/>
          </p:nvPr>
        </p:nvSpPr>
        <p:spPr/>
        <p:txBody>
          <a:bodyPr/>
          <a:lstStyle/>
          <a:p>
            <a:r>
              <a:rPr lang="en-US" altLang="zh-CN" dirty="0"/>
              <a:t>Perl Formatter	</a:t>
            </a:r>
            <a:endParaRPr lang="zh-CN" altLang="en-US" dirty="0"/>
          </a:p>
        </p:txBody>
      </p:sp>
      <p:sp>
        <p:nvSpPr>
          <p:cNvPr id="3" name="Content Placeholder 2">
            <a:extLst>
              <a:ext uri="{FF2B5EF4-FFF2-40B4-BE49-F238E27FC236}">
                <a16:creationId xmlns:a16="http://schemas.microsoft.com/office/drawing/2014/main" id="{06779B77-92C7-03A3-7AAD-EC02805B88C5}"/>
              </a:ext>
            </a:extLst>
          </p:cNvPr>
          <p:cNvSpPr>
            <a:spLocks noGrp="1"/>
          </p:cNvSpPr>
          <p:nvPr>
            <p:ph idx="1"/>
          </p:nvPr>
        </p:nvSpPr>
        <p:spPr>
          <a:xfrm>
            <a:off x="838200" y="1825625"/>
            <a:ext cx="10515600" cy="3835922"/>
          </a:xfrm>
        </p:spPr>
        <p:txBody>
          <a:bodyPr>
            <a:spAutoFit/>
          </a:bodyPr>
          <a:lstStyle/>
          <a:p>
            <a:pPr marL="0" indent="0">
              <a:buNone/>
            </a:pPr>
            <a:r>
              <a:rPr lang="en-US" altLang="zh-CN" dirty="0" err="1"/>
              <a:t>Perltidy</a:t>
            </a:r>
            <a:r>
              <a:rPr lang="en-US" altLang="zh-CN" dirty="0"/>
              <a:t> is a Perl script which indents and reformats Perl scripts to make them easier to read. </a:t>
            </a:r>
          </a:p>
          <a:p>
            <a:pPr marL="0" indent="0">
              <a:buNone/>
            </a:pPr>
            <a:r>
              <a:rPr lang="en-US" altLang="zh-CN" dirty="0"/>
              <a:t>The </a:t>
            </a:r>
            <a:r>
              <a:rPr lang="en-US" altLang="zh-CN" dirty="0" err="1"/>
              <a:t>Perltidy</a:t>
            </a:r>
            <a:r>
              <a:rPr lang="en-US" altLang="zh-CN" dirty="0"/>
              <a:t> Home Page: </a:t>
            </a:r>
            <a:r>
              <a:rPr lang="en-US" altLang="zh-CN" dirty="0">
                <a:hlinkClick r:id="rId2"/>
              </a:rPr>
              <a:t>https://perltidy.sourceforge.net/</a:t>
            </a:r>
            <a:endParaRPr lang="en-US" altLang="zh-CN" dirty="0"/>
          </a:p>
          <a:p>
            <a:pPr marL="0" indent="0">
              <a:buNone/>
            </a:pPr>
            <a:r>
              <a:rPr lang="en-US" altLang="zh-CN" dirty="0"/>
              <a:t>Configuration file: $HOME/.</a:t>
            </a:r>
            <a:r>
              <a:rPr lang="en-US" altLang="zh-CN" dirty="0" err="1"/>
              <a:t>perltidyrc</a:t>
            </a:r>
            <a:endParaRPr lang="en-US" altLang="zh-CN" dirty="0"/>
          </a:p>
          <a:p>
            <a:pPr marL="0" indent="0">
              <a:buNone/>
            </a:pPr>
            <a:r>
              <a:rPr lang="en-US" altLang="zh-CN" dirty="0"/>
              <a:t>Two special options:</a:t>
            </a:r>
          </a:p>
          <a:p>
            <a:pPr lvl="1"/>
            <a:r>
              <a:rPr lang="en-US" altLang="zh-CN" sz="2800" dirty="0"/>
              <a:t>-io, "indent only": just do indentation, no other formatting.</a:t>
            </a:r>
          </a:p>
          <a:p>
            <a:pPr lvl="1"/>
            <a:r>
              <a:rPr lang="en-US" altLang="zh-CN" sz="2800" dirty="0"/>
              <a:t>-b: backup original to .</a:t>
            </a:r>
            <a:r>
              <a:rPr lang="en-US" altLang="zh-CN" sz="2800" dirty="0" err="1"/>
              <a:t>bak</a:t>
            </a:r>
            <a:r>
              <a:rPr lang="en-US" altLang="zh-CN" sz="2800" dirty="0"/>
              <a:t> and modify file in-place.</a:t>
            </a:r>
          </a:p>
          <a:p>
            <a:pPr marL="0" indent="0">
              <a:buNone/>
            </a:pPr>
            <a:r>
              <a:rPr lang="en-US" altLang="zh-CN" dirty="0"/>
              <a:t>Where to install our .</a:t>
            </a:r>
            <a:r>
              <a:rPr lang="en-US" altLang="zh-CN" dirty="0" err="1"/>
              <a:t>perltidyrc</a:t>
            </a:r>
            <a:r>
              <a:rPr lang="en-US" altLang="zh-CN" dirty="0"/>
              <a:t>:</a:t>
            </a:r>
          </a:p>
        </p:txBody>
      </p:sp>
    </p:spTree>
    <p:extLst>
      <p:ext uri="{BB962C8B-B14F-4D97-AF65-F5344CB8AC3E}">
        <p14:creationId xmlns:p14="http://schemas.microsoft.com/office/powerpoint/2010/main" val="2858149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7541F-8A7D-DA62-A245-55B02C3D5CF5}"/>
              </a:ext>
            </a:extLst>
          </p:cNvPr>
          <p:cNvSpPr>
            <a:spLocks noGrp="1"/>
          </p:cNvSpPr>
          <p:nvPr>
            <p:ph type="title"/>
          </p:nvPr>
        </p:nvSpPr>
        <p:spPr/>
        <p:txBody>
          <a:bodyPr/>
          <a:lstStyle/>
          <a:p>
            <a:r>
              <a:rPr lang="en-US" altLang="zh-CN" dirty="0" err="1"/>
              <a:t>Perltidy</a:t>
            </a:r>
            <a:r>
              <a:rPr lang="en-US" altLang="zh-CN" dirty="0"/>
              <a:t> without -b</a:t>
            </a:r>
            <a:endParaRPr lang="zh-CN" altLang="en-US" dirty="0"/>
          </a:p>
        </p:txBody>
      </p:sp>
      <p:pic>
        <p:nvPicPr>
          <p:cNvPr id="9" name="Content Placeholder 3">
            <a:extLst>
              <a:ext uri="{FF2B5EF4-FFF2-40B4-BE49-F238E27FC236}">
                <a16:creationId xmlns:a16="http://schemas.microsoft.com/office/drawing/2014/main" id="{6F39BFCA-2E99-D2A6-E921-D0892E3B4C3E}"/>
              </a:ext>
            </a:extLst>
          </p:cNvPr>
          <p:cNvPicPr>
            <a:picLocks noChangeAspect="1"/>
          </p:cNvPicPr>
          <p:nvPr/>
        </p:nvPicPr>
        <p:blipFill>
          <a:blip r:embed="rId2"/>
          <a:stretch>
            <a:fillRect/>
          </a:stretch>
        </p:blipFill>
        <p:spPr>
          <a:xfrm>
            <a:off x="838200" y="1406768"/>
            <a:ext cx="11005457" cy="5444217"/>
          </a:xfrm>
          <a:prstGeom prst="rect">
            <a:avLst/>
          </a:prstGeom>
        </p:spPr>
      </p:pic>
    </p:spTree>
    <p:extLst>
      <p:ext uri="{BB962C8B-B14F-4D97-AF65-F5344CB8AC3E}">
        <p14:creationId xmlns:p14="http://schemas.microsoft.com/office/powerpoint/2010/main" val="4050971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CC0E0-B410-4957-590D-E51AA6A191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4B88A0-5626-D4FA-1693-369E0A061423}"/>
              </a:ext>
            </a:extLst>
          </p:cNvPr>
          <p:cNvSpPr>
            <a:spLocks noGrp="1"/>
          </p:cNvSpPr>
          <p:nvPr>
            <p:ph type="title"/>
          </p:nvPr>
        </p:nvSpPr>
        <p:spPr/>
        <p:txBody>
          <a:bodyPr/>
          <a:lstStyle/>
          <a:p>
            <a:r>
              <a:rPr lang="en-US" altLang="zh-CN" dirty="0" err="1"/>
              <a:t>Perltidy</a:t>
            </a:r>
            <a:r>
              <a:rPr lang="en-US" altLang="zh-CN" dirty="0"/>
              <a:t> with -b</a:t>
            </a:r>
            <a:endParaRPr lang="zh-CN" altLang="en-US" dirty="0"/>
          </a:p>
        </p:txBody>
      </p:sp>
      <p:pic>
        <p:nvPicPr>
          <p:cNvPr id="7" name="Content Placeholder 6">
            <a:extLst>
              <a:ext uri="{FF2B5EF4-FFF2-40B4-BE49-F238E27FC236}">
                <a16:creationId xmlns:a16="http://schemas.microsoft.com/office/drawing/2014/main" id="{0783429E-7392-E494-F56D-A112DE372ECD}"/>
              </a:ext>
            </a:extLst>
          </p:cNvPr>
          <p:cNvPicPr>
            <a:picLocks noGrp="1" noChangeAspect="1"/>
          </p:cNvPicPr>
          <p:nvPr>
            <p:ph idx="1"/>
          </p:nvPr>
        </p:nvPicPr>
        <p:blipFill>
          <a:blip r:embed="rId2"/>
          <a:stretch>
            <a:fillRect/>
          </a:stretch>
        </p:blipFill>
        <p:spPr>
          <a:xfrm>
            <a:off x="838200" y="1406768"/>
            <a:ext cx="11005457" cy="5449006"/>
          </a:xfrm>
          <a:prstGeom prst="rect">
            <a:avLst/>
          </a:prstGeom>
        </p:spPr>
      </p:pic>
    </p:spTree>
    <p:extLst>
      <p:ext uri="{BB962C8B-B14F-4D97-AF65-F5344CB8AC3E}">
        <p14:creationId xmlns:p14="http://schemas.microsoft.com/office/powerpoint/2010/main" val="125176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5D8D4-D644-FBE1-DA8B-F3EB09C054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49E80D-B8C0-33A1-8EE9-81BF30EFE100}"/>
              </a:ext>
            </a:extLst>
          </p:cNvPr>
          <p:cNvSpPr>
            <a:spLocks noGrp="1"/>
          </p:cNvSpPr>
          <p:nvPr>
            <p:ph type="title"/>
          </p:nvPr>
        </p:nvSpPr>
        <p:spPr/>
        <p:txBody>
          <a:bodyPr/>
          <a:lstStyle/>
          <a:p>
            <a:r>
              <a:rPr lang="en-US" altLang="zh-CN" dirty="0"/>
              <a:t>Perl-</a:t>
            </a:r>
            <a:r>
              <a:rPr lang="en-US" altLang="zh-CN" dirty="0" err="1"/>
              <a:t>perltidy</a:t>
            </a:r>
            <a:r>
              <a:rPr lang="en-US" altLang="zh-CN" dirty="0"/>
              <a:t> 	</a:t>
            </a:r>
            <a:endParaRPr lang="zh-CN" altLang="en-US" dirty="0"/>
          </a:p>
        </p:txBody>
      </p:sp>
      <p:pic>
        <p:nvPicPr>
          <p:cNvPr id="8" name="Content Placeholder 7">
            <a:extLst>
              <a:ext uri="{FF2B5EF4-FFF2-40B4-BE49-F238E27FC236}">
                <a16:creationId xmlns:a16="http://schemas.microsoft.com/office/drawing/2014/main" id="{121FB507-1B0D-0782-7C2B-C1364C6FDD12}"/>
              </a:ext>
            </a:extLst>
          </p:cNvPr>
          <p:cNvPicPr>
            <a:picLocks noGrp="1" noChangeAspect="1"/>
          </p:cNvPicPr>
          <p:nvPr>
            <p:ph idx="1"/>
          </p:nvPr>
        </p:nvPicPr>
        <p:blipFill>
          <a:blip r:embed="rId2"/>
          <a:stretch>
            <a:fillRect/>
          </a:stretch>
        </p:blipFill>
        <p:spPr>
          <a:xfrm>
            <a:off x="838200" y="1475797"/>
            <a:ext cx="8726937" cy="5070443"/>
          </a:xfrm>
          <a:prstGeom prst="rect">
            <a:avLst/>
          </a:prstGeom>
        </p:spPr>
      </p:pic>
    </p:spTree>
    <p:extLst>
      <p:ext uri="{BB962C8B-B14F-4D97-AF65-F5344CB8AC3E}">
        <p14:creationId xmlns:p14="http://schemas.microsoft.com/office/powerpoint/2010/main" val="280519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D2A0A-EB92-EB64-E95F-B4F92734EF5E}"/>
              </a:ext>
            </a:extLst>
          </p:cNvPr>
          <p:cNvSpPr>
            <a:spLocks noGrp="1"/>
          </p:cNvSpPr>
          <p:nvPr>
            <p:ph type="title"/>
          </p:nvPr>
        </p:nvSpPr>
        <p:spPr/>
        <p:txBody>
          <a:bodyPr/>
          <a:lstStyle/>
          <a:p>
            <a:r>
              <a:rPr lang="en-US" altLang="zh-CN" dirty="0"/>
              <a:t>Python Formatter - Formatter</a:t>
            </a:r>
            <a:endParaRPr lang="zh-CN" altLang="en-US" dirty="0"/>
          </a:p>
        </p:txBody>
      </p:sp>
      <p:graphicFrame>
        <p:nvGraphicFramePr>
          <p:cNvPr id="4" name="Content Placeholder 3">
            <a:extLst>
              <a:ext uri="{FF2B5EF4-FFF2-40B4-BE49-F238E27FC236}">
                <a16:creationId xmlns:a16="http://schemas.microsoft.com/office/drawing/2014/main" id="{27FF32B3-730A-E27C-10C6-FE1613352837}"/>
              </a:ext>
            </a:extLst>
          </p:cNvPr>
          <p:cNvGraphicFramePr>
            <a:graphicFrameLocks noGrp="1"/>
          </p:cNvGraphicFramePr>
          <p:nvPr>
            <p:ph idx="1"/>
            <p:extLst>
              <p:ext uri="{D42A27DB-BD31-4B8C-83A1-F6EECF244321}">
                <p14:modId xmlns:p14="http://schemas.microsoft.com/office/powerpoint/2010/main" val="2998064963"/>
              </p:ext>
            </p:extLst>
          </p:nvPr>
        </p:nvGraphicFramePr>
        <p:xfrm>
          <a:off x="915183" y="1600200"/>
          <a:ext cx="10361633" cy="3657600"/>
        </p:xfrm>
        <a:graphic>
          <a:graphicData uri="http://schemas.openxmlformats.org/drawingml/2006/table">
            <a:tbl>
              <a:tblPr>
                <a:tableStyleId>{2D5ABB26-0587-4C30-8999-92F81FD0307C}</a:tableStyleId>
              </a:tblPr>
              <a:tblGrid>
                <a:gridCol w="2141375">
                  <a:extLst>
                    <a:ext uri="{9D8B030D-6E8A-4147-A177-3AD203B41FA5}">
                      <a16:colId xmlns:a16="http://schemas.microsoft.com/office/drawing/2014/main" val="3416495647"/>
                    </a:ext>
                  </a:extLst>
                </a:gridCol>
                <a:gridCol w="2681703">
                  <a:extLst>
                    <a:ext uri="{9D8B030D-6E8A-4147-A177-3AD203B41FA5}">
                      <a16:colId xmlns:a16="http://schemas.microsoft.com/office/drawing/2014/main" val="3914390052"/>
                    </a:ext>
                  </a:extLst>
                </a:gridCol>
                <a:gridCol w="2962621">
                  <a:extLst>
                    <a:ext uri="{9D8B030D-6E8A-4147-A177-3AD203B41FA5}">
                      <a16:colId xmlns:a16="http://schemas.microsoft.com/office/drawing/2014/main" val="1894860469"/>
                    </a:ext>
                  </a:extLst>
                </a:gridCol>
                <a:gridCol w="2575934">
                  <a:extLst>
                    <a:ext uri="{9D8B030D-6E8A-4147-A177-3AD203B41FA5}">
                      <a16:colId xmlns:a16="http://schemas.microsoft.com/office/drawing/2014/main" val="1419302381"/>
                    </a:ext>
                  </a:extLst>
                </a:gridCol>
              </a:tblGrid>
              <a:tr h="457200">
                <a:tc>
                  <a:txBody>
                    <a:bodyPr/>
                    <a:lstStyle/>
                    <a:p>
                      <a:pPr algn="ctr"/>
                      <a:r>
                        <a:rPr lang="en-US" sz="1400" b="0" dirty="0">
                          <a:latin typeface="+mn-ea"/>
                          <a:ea typeface="+mn-ea"/>
                        </a:rPr>
                        <a:t>Feature</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autopep8 (Official Guide)</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err="1">
                          <a:latin typeface="+mn-ea"/>
                          <a:ea typeface="+mn-ea"/>
                        </a:rPr>
                        <a:t>yapf</a:t>
                      </a:r>
                      <a:r>
                        <a:rPr lang="en-US" sz="1400" b="0" dirty="0">
                          <a:latin typeface="+mn-ea"/>
                          <a:ea typeface="+mn-ea"/>
                        </a:rPr>
                        <a:t> (Google's Formatter)</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black ("Uncompromising")</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28724094"/>
                  </a:ext>
                </a:extLst>
              </a:tr>
              <a:tr h="457200">
                <a:tc>
                  <a:txBody>
                    <a:bodyPr/>
                    <a:lstStyle/>
                    <a:p>
                      <a:pPr algn="ctr"/>
                      <a:r>
                        <a:rPr lang="en-US" sz="1400" b="0" dirty="0">
                          <a:latin typeface="+mn-ea"/>
                          <a:ea typeface="+mn-ea"/>
                        </a:rPr>
                        <a:t>Format Style</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PEP 8</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PEP 8/Google/User-Defined …</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Black</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4962079"/>
                  </a:ext>
                </a:extLst>
              </a:tr>
              <a:tr h="457200">
                <a:tc>
                  <a:txBody>
                    <a:bodyPr/>
                    <a:lstStyle/>
                    <a:p>
                      <a:pPr algn="ctr"/>
                      <a:r>
                        <a:rPr lang="en-US" sz="1400" b="0" dirty="0">
                          <a:latin typeface="+mn-ea"/>
                          <a:ea typeface="+mn-ea"/>
                        </a:rPr>
                        <a:t>Configurability</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b="0" dirty="0">
                          <a:latin typeface="+mn-ea"/>
                          <a:ea typeface="+mn-ea"/>
                        </a:rPr>
                        <a:t> </a:t>
                      </a:r>
                      <a:r>
                        <a:rPr lang="en-US" sz="1400" b="0" dirty="0">
                          <a:latin typeface="+mn-ea"/>
                          <a:ea typeface="+mn-ea"/>
                        </a:rPr>
                        <a:t>None (manual compliance)</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Highly configurable</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Minimal (only line-length/target)</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7182082"/>
                  </a:ext>
                </a:extLst>
              </a:tr>
              <a:tr h="457200">
                <a:tc>
                  <a:txBody>
                    <a:bodyPr/>
                    <a:lstStyle/>
                    <a:p>
                      <a:pPr algn="ctr"/>
                      <a:r>
                        <a:rPr lang="en-US" sz="1400" b="0" dirty="0">
                          <a:latin typeface="+mn-ea"/>
                          <a:ea typeface="+mn-ea"/>
                        </a:rPr>
                        <a:t>Check AST Coherence</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b="0" dirty="0">
                          <a:latin typeface="+mn-ea"/>
                          <a:ea typeface="+mn-ea"/>
                        </a:rPr>
                        <a:t>⭐</a:t>
                      </a:r>
                      <a:endParaRPr lang="en-US" sz="1400" b="0" dirty="0">
                        <a:latin typeface="+mn-ea"/>
                        <a:ea typeface="+mn-ea"/>
                      </a:endParaRP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b="0" dirty="0">
                          <a:latin typeface="+mn-ea"/>
                          <a:ea typeface="+mn-ea"/>
                        </a:rPr>
                        <a:t>⭐⭐</a:t>
                      </a:r>
                      <a:endParaRPr lang="en-US" sz="1400" b="0" dirty="0">
                        <a:latin typeface="+mn-ea"/>
                        <a:ea typeface="+mn-ea"/>
                      </a:endParaRP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b="0" dirty="0">
                          <a:latin typeface="+mn-ea"/>
                          <a:ea typeface="+mn-ea"/>
                        </a:rPr>
                        <a:t>⭐⭐⭐</a:t>
                      </a:r>
                      <a:endParaRPr lang="en-US" sz="1400" b="0" dirty="0">
                        <a:latin typeface="+mn-ea"/>
                        <a:ea typeface="+mn-ea"/>
                      </a:endParaRP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3770476"/>
                  </a:ext>
                </a:extLst>
              </a:tr>
              <a:tr h="457200">
                <a:tc>
                  <a:txBody>
                    <a:bodyPr/>
                    <a:lstStyle/>
                    <a:p>
                      <a:pPr algn="ctr"/>
                      <a:r>
                        <a:rPr lang="en-US" sz="1400" b="0" dirty="0">
                          <a:latin typeface="+mn-ea"/>
                          <a:ea typeface="+mn-ea"/>
                        </a:rPr>
                        <a:t>Syntax Errors</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Fix some</a:t>
                      </a:r>
                      <a:r>
                        <a:rPr lang="en-US" sz="1400" b="0" dirty="0">
                          <a:solidFill>
                            <a:srgbClr val="FF0000"/>
                          </a:solidFill>
                          <a:latin typeface="+mn-ea"/>
                          <a:ea typeface="+mn-ea"/>
                        </a:rPr>
                        <a:t>(Maybe Unexpected)</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Just warn</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Just warn</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6968896"/>
                  </a:ext>
                </a:extLst>
              </a:tr>
              <a:tr h="457200">
                <a:tc>
                  <a:txBody>
                    <a:bodyPr/>
                    <a:lstStyle/>
                    <a:p>
                      <a:pPr algn="ctr"/>
                      <a:r>
                        <a:rPr lang="en-US" sz="1400" b="0" dirty="0">
                          <a:latin typeface="+mn-ea"/>
                          <a:ea typeface="+mn-ea"/>
                        </a:rPr>
                        <a:t>Degree of </a:t>
                      </a:r>
                      <a:r>
                        <a:rPr lang="en-US" altLang="zh-CN" sz="1400" b="0" dirty="0" err="1">
                          <a:latin typeface="+mn-ea"/>
                          <a:ea typeface="+mn-ea"/>
                        </a:rPr>
                        <a:t>R</a:t>
                      </a:r>
                      <a:r>
                        <a:rPr lang="en-US" sz="1400" b="0" dirty="0" err="1">
                          <a:latin typeface="+mn-ea"/>
                          <a:ea typeface="+mn-ea"/>
                        </a:rPr>
                        <a:t>elayout</a:t>
                      </a:r>
                      <a:endParaRPr lang="en-US" sz="1400" b="0" dirty="0">
                        <a:latin typeface="+mn-ea"/>
                        <a:ea typeface="+mn-ea"/>
                      </a:endParaRP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latin typeface="+mn-ea"/>
                          <a:ea typeface="+mn-ea"/>
                        </a:rPr>
                        <a:t>Just fix violation </a:t>
                      </a:r>
                      <a:r>
                        <a:rPr lang="zh-CN" altLang="en-US" sz="1400" b="0" dirty="0">
                          <a:latin typeface="+mn-ea"/>
                          <a:ea typeface="+mn-ea"/>
                        </a:rPr>
                        <a:t>⭐</a:t>
                      </a:r>
                      <a:endParaRPr lang="en-US" altLang="zh-CN" sz="1400" b="0" dirty="0">
                        <a:latin typeface="+mn-ea"/>
                        <a:ea typeface="+mn-ea"/>
                      </a:endParaRP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b="0" dirty="0">
                          <a:latin typeface="+mn-ea"/>
                          <a:ea typeface="+mn-ea"/>
                        </a:rPr>
                        <a:t>⭐⭐</a:t>
                      </a:r>
                      <a:endParaRPr lang="en-US" altLang="zh-CN" sz="1400" b="0" dirty="0">
                        <a:latin typeface="+mn-ea"/>
                        <a:ea typeface="+mn-ea"/>
                      </a:endParaRP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400" b="0" dirty="0">
                          <a:latin typeface="+mn-ea"/>
                          <a:ea typeface="+mn-ea"/>
                        </a:rPr>
                        <a:t>⭐⭐⭐</a:t>
                      </a:r>
                      <a:endParaRPr lang="en-US" altLang="zh-CN" sz="1400" b="0" dirty="0">
                        <a:latin typeface="+mn-ea"/>
                        <a:ea typeface="+mn-ea"/>
                      </a:endParaRP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7586275"/>
                  </a:ext>
                </a:extLst>
              </a:tr>
              <a:tr h="457200">
                <a:tc>
                  <a:txBody>
                    <a:bodyPr/>
                    <a:lstStyle/>
                    <a:p>
                      <a:pPr algn="ctr"/>
                      <a:r>
                        <a:rPr lang="en-US" sz="1400" b="0">
                          <a:latin typeface="+mn-ea"/>
                          <a:ea typeface="+mn-ea"/>
                        </a:rPr>
                        <a:t>Philosophy</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Minimize fixing PEP 8 violations</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Readability first</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Strict uniformity</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3487727"/>
                  </a:ext>
                </a:extLst>
              </a:tr>
              <a:tr h="457200">
                <a:tc>
                  <a:txBody>
                    <a:bodyPr/>
                    <a:lstStyle/>
                    <a:p>
                      <a:pPr algn="ctr"/>
                      <a:r>
                        <a:rPr lang="en-US" sz="1400" b="0" dirty="0">
                          <a:latin typeface="+mn-ea"/>
                          <a:ea typeface="+mn-ea"/>
                        </a:rPr>
                        <a:t>Project Fit</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All Python projects</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a:latin typeface="+mn-ea"/>
                          <a:ea typeface="+mn-ea"/>
                        </a:rPr>
                        <a:t>Large teams needing customization</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0" dirty="0">
                          <a:latin typeface="+mn-ea"/>
                          <a:ea typeface="+mn-ea"/>
                        </a:rPr>
                        <a:t>Startups/OSS prioritizing speed</a:t>
                      </a:r>
                    </a:p>
                  </a:txBody>
                  <a:tcPr marL="47297" marR="47297" marT="23649" marB="2364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9592246"/>
                  </a:ext>
                </a:extLst>
              </a:tr>
            </a:tbl>
          </a:graphicData>
        </a:graphic>
      </p:graphicFrame>
      <p:sp>
        <p:nvSpPr>
          <p:cNvPr id="3" name="TextBox 2">
            <a:extLst>
              <a:ext uri="{FF2B5EF4-FFF2-40B4-BE49-F238E27FC236}">
                <a16:creationId xmlns:a16="http://schemas.microsoft.com/office/drawing/2014/main" id="{550F301B-EAA5-A237-3894-4ADE4F12E574}"/>
              </a:ext>
            </a:extLst>
          </p:cNvPr>
          <p:cNvSpPr txBox="1"/>
          <p:nvPr/>
        </p:nvSpPr>
        <p:spPr>
          <a:xfrm>
            <a:off x="915183" y="5586047"/>
            <a:ext cx="2727029" cy="1200329"/>
          </a:xfrm>
          <a:prstGeom prst="rect">
            <a:avLst/>
          </a:prstGeom>
          <a:noFill/>
        </p:spPr>
        <p:txBody>
          <a:bodyPr wrap="none" rtlCol="0">
            <a:spAutoFit/>
          </a:bodyPr>
          <a:lstStyle/>
          <a:p>
            <a:r>
              <a:rPr lang="en-US" altLang="zh-CN" dirty="0"/>
              <a:t>Suggests:</a:t>
            </a:r>
          </a:p>
          <a:p>
            <a:pPr marL="342900" indent="-342900">
              <a:buAutoNum type="arabicParenBoth"/>
            </a:pPr>
            <a:r>
              <a:rPr lang="en-US" altLang="zh-CN" dirty="0" err="1"/>
              <a:t>pylint</a:t>
            </a:r>
            <a:r>
              <a:rPr lang="en-US" altLang="zh-CN" dirty="0"/>
              <a:t> + one formatter</a:t>
            </a:r>
          </a:p>
          <a:p>
            <a:pPr marL="342900" indent="-342900">
              <a:buFontTx/>
              <a:buAutoNum type="arabicParenBoth"/>
            </a:pPr>
            <a:r>
              <a:rPr lang="en-US" altLang="zh-CN" dirty="0"/>
              <a:t>just black</a:t>
            </a:r>
          </a:p>
          <a:p>
            <a:endParaRPr lang="zh-CN" altLang="en-US" dirty="0"/>
          </a:p>
        </p:txBody>
      </p:sp>
    </p:spTree>
    <p:extLst>
      <p:ext uri="{BB962C8B-B14F-4D97-AF65-F5344CB8AC3E}">
        <p14:creationId xmlns:p14="http://schemas.microsoft.com/office/powerpoint/2010/main" val="3054391372"/>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630</Words>
  <Application>Microsoft Office PowerPoint</Application>
  <PresentationFormat>Widescreen</PresentationFormat>
  <Paragraphs>144</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等线</vt:lpstr>
      <vt:lpstr>等线 Light</vt:lpstr>
      <vt:lpstr>Arial</vt:lpstr>
      <vt:lpstr>Office Theme</vt:lpstr>
      <vt:lpstr>Program Env</vt:lpstr>
      <vt:lpstr>PowerPoint Presentation</vt:lpstr>
      <vt:lpstr>Code Formatter</vt:lpstr>
      <vt:lpstr>Introduction</vt:lpstr>
      <vt:lpstr>Perl Formatter </vt:lpstr>
      <vt:lpstr>Perltidy without -b</vt:lpstr>
      <vt:lpstr>Perltidy with -b</vt:lpstr>
      <vt:lpstr>Perl-perltidy  </vt:lpstr>
      <vt:lpstr>Python Formatter - Formatter</vt:lpstr>
      <vt:lpstr>Python Formatter – Format Style</vt:lpstr>
      <vt:lpstr>Python Formatter – how to process syntax errors</vt:lpstr>
      <vt:lpstr>Python Formatter – autopep8</vt:lpstr>
      <vt:lpstr>Python Formatter – yapf</vt:lpstr>
      <vt:lpstr>Python Formatter – black</vt:lpstr>
      <vt:lpstr>Python Formatter – usage</vt:lpstr>
      <vt:lpstr>Python Formatter – usage</vt:lpstr>
      <vt:lpstr>Vim Basic – tab and space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梁华潇</dc:creator>
  <cp:lastModifiedBy>梁华潇</cp:lastModifiedBy>
  <cp:revision>65</cp:revision>
  <dcterms:created xsi:type="dcterms:W3CDTF">2025-05-31T03:04:52Z</dcterms:created>
  <dcterms:modified xsi:type="dcterms:W3CDTF">2025-06-02T05:22:20Z</dcterms:modified>
</cp:coreProperties>
</file>