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2.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1.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22.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7"/>
  </p:notesMasterIdLst>
  <p:handoutMasterIdLst>
    <p:handoutMasterId r:id="rId28"/>
  </p:handoutMasterIdLst>
  <p:sldIdLst>
    <p:sldId id="330" r:id="rId4"/>
    <p:sldId id="331" r:id="rId5"/>
    <p:sldId id="332" r:id="rId6"/>
    <p:sldId id="353" r:id="rId7"/>
    <p:sldId id="342" r:id="rId8"/>
    <p:sldId id="339" r:id="rId9"/>
    <p:sldId id="350" r:id="rId10"/>
    <p:sldId id="354" r:id="rId11"/>
    <p:sldId id="355" r:id="rId12"/>
    <p:sldId id="356" r:id="rId13"/>
    <p:sldId id="357" r:id="rId14"/>
    <p:sldId id="358" r:id="rId15"/>
    <p:sldId id="343" r:id="rId16"/>
    <p:sldId id="344" r:id="rId17"/>
    <p:sldId id="345" r:id="rId18"/>
    <p:sldId id="347" r:id="rId19"/>
    <p:sldId id="337" r:id="rId20"/>
    <p:sldId id="348" r:id="rId21"/>
    <p:sldId id="349" r:id="rId22"/>
    <p:sldId id="362" r:id="rId23"/>
    <p:sldId id="365" r:id="rId24"/>
    <p:sldId id="363" r:id="rId25"/>
    <p:sldId id="33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42"/>
            <p14:sldId id="339"/>
            <p14:sldId id="350"/>
            <p14:sldId id="354"/>
            <p14:sldId id="355"/>
            <p14:sldId id="356"/>
            <p14:sldId id="357"/>
            <p14:sldId id="358"/>
            <p14:sldId id="343"/>
            <p14:sldId id="344"/>
            <p14:sldId id="345"/>
            <p14:sldId id="347"/>
            <p14:sldId id="337"/>
            <p14:sldId id="348"/>
            <p14:sldId id="349"/>
            <p14:sldId id="362"/>
            <p14:sldId id="365"/>
            <p14:sldId id="363"/>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Henry Park" initials="HP"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151F60"/>
    <a:srgbClr val="D5D5D5"/>
    <a:srgbClr val="767171"/>
    <a:srgbClr val="49AFE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75280" autoAdjust="0"/>
  </p:normalViewPr>
  <p:slideViewPr>
    <p:cSldViewPr snapToGrid="0">
      <p:cViewPr varScale="1">
        <p:scale>
          <a:sx n="36" d="100"/>
          <a:sy n="36" d="100"/>
        </p:scale>
        <p:origin x="-1096" y="-10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228600" indent="-228600">
              <a:buFont typeface="Arial" panose="020B0604020202020204" pitchFamily="34" charset="0"/>
              <a:buChar char="•"/>
            </a:pPr>
            <a:r>
              <a:rPr lang="en-US" dirty="0"/>
              <a:t>Here is a simple linear</a:t>
            </a:r>
            <a:r>
              <a:rPr lang="en-US" baseline="0" dirty="0"/>
              <a:t> regression function.  We give every student a base income of 75K and then multiply their graduating GPA with 20K.  Each additional point in the GPA results in an additional starting income of 20K.</a:t>
            </a:r>
          </a:p>
          <a:p>
            <a:pPr marL="228600" indent="-228600">
              <a:buFont typeface="Arial" panose="020B0604020202020204" pitchFamily="34" charset="0"/>
              <a:buChar char="•"/>
            </a:pPr>
            <a:r>
              <a:rPr lang="en-US" baseline="0" dirty="0"/>
              <a:t>Once again, this model is purely for illustration purposes and has nothing to do with real salary</a:t>
            </a:r>
          </a:p>
          <a:p>
            <a:pPr marL="228600" indent="-22860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07858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We want to minimize the difference between</a:t>
            </a:r>
            <a:r>
              <a:rPr lang="en-US" baseline="0" dirty="0"/>
              <a:t> actual value y and the predicted value f(x)</a:t>
            </a:r>
          </a:p>
          <a:p>
            <a:pPr marL="171450" indent="-171450">
              <a:buFont typeface="Arial" panose="020B0604020202020204" pitchFamily="34" charset="0"/>
              <a:buChar char="•"/>
            </a:pPr>
            <a:r>
              <a:rPr lang="en-US" baseline="0" dirty="0"/>
              <a:t>We are only interested in the scalar difference so the absolute value is taken</a:t>
            </a:r>
          </a:p>
          <a:p>
            <a:pPr marL="171450" indent="-171450">
              <a:buFont typeface="Arial" panose="020B0604020202020204" pitchFamily="34" charset="0"/>
              <a:buChar char="•"/>
            </a:pPr>
            <a:r>
              <a:rPr lang="en-US" baseline="0" dirty="0"/>
              <a:t>Absolute values are computationally difficult for computers but we can accomplish almost the same thing by taking the square</a:t>
            </a:r>
          </a:p>
          <a:p>
            <a:pPr marL="171450" indent="-171450">
              <a:buFont typeface="Arial" panose="020B0604020202020204" pitchFamily="34" charset="0"/>
              <a:buChar char="•"/>
            </a:pPr>
            <a:r>
              <a:rPr lang="en-US" baseline="0" dirty="0"/>
              <a:t>And finally, we want to minimize for all the student learning data so we minimize for </a:t>
            </a:r>
            <a:r>
              <a:rPr lang="en-US" baseline="0" dirty="0" err="1"/>
              <a:t>i</a:t>
            </a:r>
            <a:r>
              <a:rPr lang="en-US" baseline="0" dirty="0"/>
              <a:t>=1 to 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374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84449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Note</a:t>
            </a:r>
            <a:r>
              <a:rPr lang="en-US" baseline="0" dirty="0"/>
              <a:t> that although  f(x) will most likely be a multi-variable function, we are showing it on a single dimension for convenience</a:t>
            </a:r>
          </a:p>
          <a:p>
            <a:pPr marL="171450" indent="-171450">
              <a:buFont typeface="Arial" panose="020B0604020202020204" pitchFamily="34" charset="0"/>
              <a:buChar char="•"/>
            </a:pPr>
            <a:r>
              <a:rPr lang="en-US" baseline="0" dirty="0"/>
              <a:t>In addition, while in this example, we have limited the function to  simple linear function, in actuality, the function can be much more complicated </a:t>
            </a:r>
          </a:p>
          <a:p>
            <a:pPr marL="628650" lvl="1" indent="-171450">
              <a:buFont typeface="Arial" panose="020B0604020202020204" pitchFamily="34" charset="0"/>
              <a:buChar char="•"/>
            </a:pPr>
            <a:r>
              <a:rPr lang="en-US" baseline="0" dirty="0"/>
              <a:t>polynomial function such as GPA squared  or GPA cubes</a:t>
            </a:r>
          </a:p>
          <a:p>
            <a:pPr marL="628650" lvl="1" indent="-171450">
              <a:buFont typeface="Arial" panose="020B0604020202020204" pitchFamily="34" charset="0"/>
              <a:buChar char="•"/>
            </a:pPr>
            <a:r>
              <a:rPr lang="en-US" baseline="0" dirty="0"/>
              <a:t>We can have indicator functions where the value is 1 if indicated and 0 otherwise</a:t>
            </a:r>
            <a:endParaRPr lang="en-US" dirty="0"/>
          </a:p>
          <a:p>
            <a:pPr marL="171450" indent="-171450">
              <a:buFont typeface="Arial" panose="020B0604020202020204" pitchFamily="34" charset="0"/>
              <a:buChar char="•"/>
            </a:pPr>
            <a:r>
              <a:rPr lang="en-US" baseline="0" dirty="0"/>
              <a:t>In this lesson, we will be limiting our discussions to linear models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036574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courses.edx.org</a:t>
            </a:r>
            <a:r>
              <a:rPr lang="en-US" b="0" dirty="0" smtClean="0"/>
              <a:t>/courses/course-v1:Microsoft+DAT203x+3T2015/info</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3660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36130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87312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r>
              <a:rPr lang="en-US" b="0" dirty="0"/>
              <a:t>	</a:t>
            </a:r>
          </a:p>
          <a:p>
            <a:pPr marL="171450" indent="-171450">
              <a:buFont typeface="Arial"/>
              <a:buChar char="•"/>
            </a:pPr>
            <a:r>
              <a:rPr lang="en-US" b="0" dirty="0"/>
              <a:t>https://en.wikipedia.org/wiki/Occam%27s_razor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Underfitting</a:t>
            </a:r>
            <a:endParaRPr lang="en-US" dirty="0"/>
          </a:p>
          <a:p>
            <a:pPr marL="628650" lvl="1" indent="-171450">
              <a:buFont typeface="Arial" panose="020B0604020202020204" pitchFamily="34" charset="0"/>
              <a:buChar char="•"/>
            </a:pPr>
            <a:r>
              <a:rPr lang="en-US" dirty="0"/>
              <a:t>The</a:t>
            </a:r>
            <a:r>
              <a:rPr lang="en-US" baseline="0" dirty="0"/>
              <a:t> model has many errors for both the training set as well as the test set.  This model will not be able to predict anything</a:t>
            </a:r>
          </a:p>
          <a:p>
            <a:pPr marL="171450" lvl="0" indent="-171450">
              <a:buFont typeface="Arial" panose="020B0604020202020204" pitchFamily="34" charset="0"/>
              <a:buChar char="•"/>
            </a:pPr>
            <a:r>
              <a:rPr lang="en-US" baseline="0" dirty="0"/>
              <a:t>Overfitting</a:t>
            </a:r>
          </a:p>
          <a:p>
            <a:pPr marL="628650" lvl="1" indent="-171450">
              <a:buFont typeface="Arial" panose="020B0604020202020204" pitchFamily="34" charset="0"/>
              <a:buChar char="•"/>
            </a:pPr>
            <a:r>
              <a:rPr lang="en-US" baseline="0" dirty="0"/>
              <a:t>This model does very well against the training set but does very poorly against the test set.  </a:t>
            </a:r>
          </a:p>
          <a:p>
            <a:pPr marL="171450" lvl="0" indent="-171450">
              <a:buFont typeface="Arial" panose="020B0604020202020204" pitchFamily="34" charset="0"/>
              <a:buChar char="•"/>
            </a:pPr>
            <a:r>
              <a:rPr lang="en-US" baseline="0" dirty="0" err="1"/>
              <a:t>Goog</a:t>
            </a:r>
            <a:r>
              <a:rPr lang="en-US" baseline="0" dirty="0"/>
              <a:t> Models</a:t>
            </a:r>
          </a:p>
          <a:p>
            <a:pPr marL="628650" lvl="1" indent="-171450">
              <a:buFont typeface="Arial" panose="020B0604020202020204" pitchFamily="34" charset="0"/>
              <a:buChar char="•"/>
            </a:pPr>
            <a:r>
              <a:rPr lang="en-US" baseline="0" dirty="0"/>
              <a:t>A balance in complexity and error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0707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endParaRPr lang="en-US" b="0" dirty="0"/>
          </a:p>
          <a:p>
            <a:pPr marL="171450" indent="-171450">
              <a:buFont typeface="Arial"/>
              <a:buChar char="•"/>
            </a:pPr>
            <a:r>
              <a:rPr lang="en-US" b="0" dirty="0"/>
              <a:t>https://en.wikipedia.org/wiki/Occam%27s_razor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77647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818200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0" dirty="0"/>
              <a:t>Nested cross validation will be covered in the</a:t>
            </a:r>
            <a:r>
              <a:rPr lang="en-US" b="0" baseline="0" dirty="0"/>
              <a:t> Module 5 lesson 7</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9021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In simple linear</a:t>
            </a:r>
            <a:r>
              <a:rPr lang="en-US" baseline="0" dirty="0"/>
              <a:t> regression, we simplified the problem by reducing the model f(x) to a single feature</a:t>
            </a:r>
          </a:p>
          <a:p>
            <a:pPr marL="171450" indent="-171450">
              <a:buFont typeface="Arial" panose="020B0604020202020204" pitchFamily="34" charset="0"/>
              <a:buChar char="•"/>
            </a:pPr>
            <a:r>
              <a:rPr lang="en-US" baseline="0" dirty="0"/>
              <a:t>However, for most interesting problems, we have to add back additional significant features to  really start making sense of the problem and generating some model to account for them</a:t>
            </a:r>
          </a:p>
          <a:p>
            <a:pPr marL="171450" indent="-171450">
              <a:buFont typeface="Arial" panose="020B0604020202020204" pitchFamily="34" charset="0"/>
              <a:buChar char="•"/>
            </a:pPr>
            <a:r>
              <a:rPr lang="en-US" baseline="0" dirty="0"/>
              <a:t>The problem is that this can quickly lead to overfitting</a:t>
            </a:r>
          </a:p>
          <a:p>
            <a:pPr marL="171450" indent="-171450">
              <a:buFont typeface="Arial" panose="020B0604020202020204" pitchFamily="34" charset="0"/>
              <a:buChar char="•"/>
            </a:pPr>
            <a:r>
              <a:rPr lang="en-US" baseline="0" dirty="0"/>
              <a:t>In addition, if there are correlations between the coefficients (graduating GPA is most likely related to other terms such as amount of scholarship), we may get values for beta that are way out there</a:t>
            </a:r>
          </a:p>
          <a:p>
            <a:pPr marL="171450" indent="-171450">
              <a:buFont typeface="Arial" panose="020B0604020202020204" pitchFamily="34" charset="0"/>
              <a:buChar char="•"/>
            </a:pPr>
            <a:r>
              <a:rPr lang="en-US" baseline="0" dirty="0"/>
              <a:t>In ridge regression, we are basically limiting the boundary for the coefficients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406967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endParaRPr lang="en-US" b="0" dirty="0"/>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7978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r>
              <a:rPr lang="en-US" b="0" dirty="0"/>
              <a:t>:	</a:t>
            </a:r>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01265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533883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We will work with this</a:t>
            </a:r>
            <a:r>
              <a:rPr lang="en-US" baseline="0" dirty="0"/>
              <a:t> example for our regression example</a:t>
            </a:r>
          </a:p>
          <a:p>
            <a:pPr marL="171450" indent="-171450">
              <a:buFont typeface="Arial" panose="020B0604020202020204" pitchFamily="34" charset="0"/>
              <a:buChar char="•"/>
            </a:pPr>
            <a:r>
              <a:rPr lang="en-US" baseline="0" dirty="0"/>
              <a:t>Some parameters have ranged real values, some are integers.  Some are even yes/no questions.</a:t>
            </a:r>
          </a:p>
          <a:p>
            <a:pPr marL="171450" indent="-171450">
              <a:buFont typeface="Arial" panose="020B0604020202020204" pitchFamily="34" charset="0"/>
              <a:buChar char="•"/>
            </a:pPr>
            <a:r>
              <a:rPr lang="en-US" baseline="0" dirty="0"/>
              <a:t>In no way are we saying that any of these factors actually have a bearing on the income level of a graduating student.  This is simple an example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22542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a:t>
            </a:r>
            <a:r>
              <a:rPr lang="en-US" baseline="0" dirty="0"/>
              <a:t> is the map 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GPA,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score,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GPA,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graduate,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loan,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activities,  (1.0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442134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Simple</a:t>
            </a:r>
            <a:r>
              <a:rPr lang="en-US" baseline="0" dirty="0"/>
              <a:t> linear regression is the simplified situation where we only have 1 feature.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25812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8" Type="http://schemas.openxmlformats.org/officeDocument/2006/relationships/oleObject" Target="../embeddings/oleObject3.bin"/><Relationship Id="rId9"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7.png"/><Relationship Id="rId5" Type="http://schemas.openxmlformats.org/officeDocument/2006/relationships/oleObject" Target="../embeddings/oleObject4.bin"/><Relationship Id="rId6" Type="http://schemas.openxmlformats.org/officeDocument/2006/relationships/image" Target="../media/image12.emf"/><Relationship Id="rId7" Type="http://schemas.openxmlformats.org/officeDocument/2006/relationships/oleObject" Target="../embeddings/oleObject5.bin"/><Relationship Id="rId8" Type="http://schemas.openxmlformats.org/officeDocument/2006/relationships/image" Target="../media/image13.emf"/><Relationship Id="rId9" Type="http://schemas.openxmlformats.org/officeDocument/2006/relationships/oleObject" Target="../embeddings/oleObject6.bin"/><Relationship Id="rId10"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15.emf"/><Relationship Id="rId6" Type="http://schemas.openxmlformats.org/officeDocument/2006/relationships/oleObject" Target="../embeddings/oleObject8.bin"/><Relationship Id="rId7" Type="http://schemas.openxmlformats.org/officeDocument/2006/relationships/image" Target="../media/image16.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9.bin"/><Relationship Id="rId5" Type="http://schemas.openxmlformats.org/officeDocument/2006/relationships/image" Target="../media/image17.emf"/><Relationship Id="rId1" Type="http://schemas.openxmlformats.org/officeDocument/2006/relationships/vmlDrawing" Target="../drawings/vmlDrawing4.vml"/><Relationship Id="rId2"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5" Type="http://schemas.openxmlformats.org/officeDocument/2006/relationships/image" Target="../media/image37.png"/><Relationship Id="rId6" Type="http://schemas.openxmlformats.org/officeDocument/2006/relationships/oleObject" Target="../embeddings/oleObject10.bin"/><Relationship Id="rId7" Type="http://schemas.openxmlformats.org/officeDocument/2006/relationships/image" Target="../media/image18.emf"/><Relationship Id="rId8" Type="http://schemas.openxmlformats.org/officeDocument/2006/relationships/oleObject" Target="../embeddings/oleObject11.bin"/><Relationship Id="rId9"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2.bin"/><Relationship Id="rId5" Type="http://schemas.openxmlformats.org/officeDocument/2006/relationships/image" Target="../media/image20.emf"/><Relationship Id="rId6" Type="http://schemas.openxmlformats.org/officeDocument/2006/relationships/oleObject" Target="../embeddings/oleObject13.bin"/><Relationship Id="rId7"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5" Type="http://schemas.openxmlformats.org/officeDocument/2006/relationships/image" Target="../media/image42.png"/><Relationship Id="rId6" Type="http://schemas.openxmlformats.org/officeDocument/2006/relationships/oleObject" Target="../embeddings/oleObject14.bin"/><Relationship Id="rId7" Type="http://schemas.openxmlformats.org/officeDocument/2006/relationships/image" Target="../media/image22.emf"/><Relationship Id="rId8" Type="http://schemas.openxmlformats.org/officeDocument/2006/relationships/oleObject" Target="../embeddings/oleObject15.bin"/><Relationship Id="rId9" Type="http://schemas.openxmlformats.org/officeDocument/2006/relationships/image" Target="../media/image21.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vert="horz" lIns="91440" tIns="45720" rIns="91440" bIns="45720" rtlCol="0" anchor="t">
            <a:normAutofit/>
          </a:bodyPr>
          <a:lstStyle/>
          <a:p>
            <a:r>
              <a:rPr lang="en-US" sz="4000" dirty="0">
                <a:solidFill>
                  <a:srgbClr val="FFFF00"/>
                </a:solidFill>
              </a:rPr>
              <a:t>Module </a:t>
            </a:r>
            <a:r>
              <a:rPr lang="en-US" dirty="0"/>
              <a:t>5</a:t>
            </a:r>
            <a:r>
              <a:rPr lang="en-US" sz="4000" dirty="0">
                <a:solidFill>
                  <a:srgbClr val="FFFF00"/>
                </a:solidFill>
              </a:rPr>
              <a:t>, </a:t>
            </a:r>
            <a:r>
              <a:rPr lang="en-US" sz="4000">
                <a:solidFill>
                  <a:srgbClr val="FFFF00"/>
                </a:solidFill>
              </a:rPr>
              <a:t>Lesson </a:t>
            </a:r>
            <a:r>
              <a:rPr lang="en-US" sz="4000" smtClean="0">
                <a:solidFill>
                  <a:srgbClr val="FFFF00"/>
                </a:solidFill>
              </a:rPr>
              <a:t>6: </a:t>
            </a:r>
            <a:endParaRPr lang="en-US" sz="4000" dirty="0">
              <a:solidFill>
                <a:srgbClr val="FFFF00"/>
              </a:solidFill>
            </a:endParaRPr>
          </a:p>
          <a:p>
            <a:r>
              <a:rPr lang="en-US" dirty="0">
                <a:latin typeface="Segoe UI" panose="020B0502040204020203" pitchFamily="34" charset="0"/>
                <a:cs typeface="Segoe UI" panose="020B0502040204020203" pitchFamily="34" charset="0"/>
              </a:rPr>
              <a:t>Regression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 Function</a:t>
            </a:r>
          </a:p>
        </p:txBody>
      </p:sp>
      <p:sp>
        <p:nvSpPr>
          <p:cNvPr id="6" name="Content Placeholder 5"/>
          <p:cNvSpPr>
            <a:spLocks noGrp="1"/>
          </p:cNvSpPr>
          <p:nvPr>
            <p:ph sz="half" idx="2"/>
          </p:nvPr>
        </p:nvSpPr>
        <p:spPr>
          <a:xfrm>
            <a:off x="377988" y="1810507"/>
            <a:ext cx="5181600" cy="4351338"/>
          </a:xfrm>
        </p:spPr>
        <p:txBody>
          <a:bodyPr/>
          <a:lstStyle/>
          <a:p>
            <a:pPr>
              <a:buFont typeface="Wingdings" charset="2"/>
              <a:buChar char="§"/>
            </a:pPr>
            <a:r>
              <a:rPr lang="en-US" dirty="0"/>
              <a:t>A simple linear equation</a:t>
            </a:r>
          </a:p>
        </p:txBody>
      </p:sp>
      <p:sp>
        <p:nvSpPr>
          <p:cNvPr id="47" name="TextBox 46"/>
          <p:cNvSpPr txBox="1"/>
          <p:nvPr/>
        </p:nvSpPr>
        <p:spPr>
          <a:xfrm>
            <a:off x="7464129" y="6031636"/>
            <a:ext cx="5143499" cy="461665"/>
          </a:xfrm>
          <a:prstGeom prst="rect">
            <a:avLst/>
          </a:prstGeom>
          <a:noFill/>
        </p:spPr>
        <p:txBody>
          <a:bodyPr wrap="square" rtlCol="0">
            <a:spAutoFit/>
          </a:bodyPr>
          <a:lstStyle/>
          <a:p>
            <a:r>
              <a:rPr lang="en-US" sz="2400" dirty="0"/>
              <a:t>Graduating GPA</a:t>
            </a:r>
          </a:p>
        </p:txBody>
      </p:sp>
      <p:grpSp>
        <p:nvGrpSpPr>
          <p:cNvPr id="4" name="Group 3"/>
          <p:cNvGrpSpPr/>
          <p:nvPr/>
        </p:nvGrpSpPr>
        <p:grpSpPr>
          <a:xfrm>
            <a:off x="5060334" y="1789049"/>
            <a:ext cx="6619036" cy="4706056"/>
            <a:chOff x="5060334" y="1789049"/>
            <a:chExt cx="6619036" cy="4706056"/>
          </a:xfrm>
        </p:grpSpPr>
        <p:cxnSp>
          <p:nvCxnSpPr>
            <p:cNvPr id="43" name="Straight Arrow Connector 42"/>
            <p:cNvCxnSpPr/>
            <p:nvPr/>
          </p:nvCxnSpPr>
          <p:spPr>
            <a:xfrm>
              <a:off x="5589693" y="5909497"/>
              <a:ext cx="58278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605216" y="5971885"/>
              <a:ext cx="366657" cy="523220"/>
            </a:xfrm>
            <a:prstGeom prst="rect">
              <a:avLst/>
            </a:prstGeom>
            <a:noFill/>
          </p:spPr>
          <p:txBody>
            <a:bodyPr wrap="none" rtlCol="0">
              <a:spAutoFit/>
            </a:bodyPr>
            <a:lstStyle/>
            <a:p>
              <a:r>
                <a:rPr lang="en-US" sz="2800" dirty="0"/>
                <a:t>0</a:t>
              </a:r>
            </a:p>
          </p:txBody>
        </p:sp>
        <p:sp>
          <p:nvSpPr>
            <p:cNvPr id="46" name="TextBox 45"/>
            <p:cNvSpPr txBox="1"/>
            <p:nvPr/>
          </p:nvSpPr>
          <p:spPr>
            <a:xfrm>
              <a:off x="11028230" y="5921899"/>
              <a:ext cx="651140" cy="523220"/>
            </a:xfrm>
            <a:prstGeom prst="rect">
              <a:avLst/>
            </a:prstGeom>
            <a:noFill/>
          </p:spPr>
          <p:txBody>
            <a:bodyPr wrap="none" rtlCol="0">
              <a:spAutoFit/>
            </a:bodyPr>
            <a:lstStyle/>
            <a:p>
              <a:r>
                <a:rPr lang="en-US" sz="2800" dirty="0"/>
                <a:t>4.0</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3727752" cy="369332"/>
            </a:xfrm>
            <a:prstGeom prst="rect">
              <a:avLst/>
            </a:prstGeom>
            <a:noFill/>
          </p:spPr>
          <p:txBody>
            <a:bodyPr wrap="none" rtlCol="0">
              <a:spAutoFit/>
            </a:bodyPr>
            <a:lstStyle/>
            <a:p>
              <a:r>
                <a:rPr lang="en-US" dirty="0"/>
                <a:t>f(x) = function of (graduating GPA)</a:t>
              </a:r>
            </a:p>
          </p:txBody>
        </p:sp>
        <p:grpSp>
          <p:nvGrpSpPr>
            <p:cNvPr id="23" name="Group 22"/>
            <p:cNvGrpSpPr/>
            <p:nvPr/>
          </p:nvGrpSpPr>
          <p:grpSpPr>
            <a:xfrm>
              <a:off x="5577048" y="2713061"/>
              <a:ext cx="4991100" cy="1837267"/>
              <a:chOff x="6111120" y="3009900"/>
              <a:chExt cx="4991100" cy="1837267"/>
            </a:xfrm>
          </p:grpSpPr>
          <p:sp>
            <p:nvSpPr>
              <p:cNvPr id="24" name="TextBox 23"/>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25" name="Oval 24"/>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6111120" y="3009900"/>
                <a:ext cx="4991100" cy="15621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aphicFrame>
        <p:nvGraphicFramePr>
          <p:cNvPr id="7" name="Object 6"/>
          <p:cNvGraphicFramePr>
            <a:graphicFrameLocks noChangeAspect="1"/>
          </p:cNvGraphicFramePr>
          <p:nvPr>
            <p:extLst>
              <p:ext uri="{D42A27DB-BD31-4B8C-83A1-F6EECF244321}">
                <p14:modId xmlns:p14="http://schemas.microsoft.com/office/powerpoint/2010/main" val="3740619400"/>
              </p:ext>
            </p:extLst>
          </p:nvPr>
        </p:nvGraphicFramePr>
        <p:xfrm>
          <a:off x="1153066" y="2380658"/>
          <a:ext cx="2422899" cy="462801"/>
        </p:xfrm>
        <a:graphic>
          <a:graphicData uri="http://schemas.openxmlformats.org/presentationml/2006/ole">
            <mc:AlternateContent xmlns:mc="http://schemas.openxmlformats.org/markup-compatibility/2006">
              <mc:Choice xmlns:v="urn:schemas-microsoft-com:vml" Requires="v">
                <p:oleObj spid="_x0000_s3108" name="Equation" r:id="rId4" imgW="1130300" imgH="215900" progId="Equation.3">
                  <p:embed/>
                </p:oleObj>
              </mc:Choice>
              <mc:Fallback>
                <p:oleObj name="Equation" r:id="rId4" imgW="1130300" imgH="215900" progId="Equation.3">
                  <p:embed/>
                  <p:pic>
                    <p:nvPicPr>
                      <p:cNvPr id="0" name=""/>
                      <p:cNvPicPr/>
                      <p:nvPr/>
                    </p:nvPicPr>
                    <p:blipFill>
                      <a:blip r:embed="rId5"/>
                      <a:stretch>
                        <a:fillRect/>
                      </a:stretch>
                    </p:blipFill>
                    <p:spPr>
                      <a:xfrm>
                        <a:off x="1153066" y="2380658"/>
                        <a:ext cx="2422899" cy="462801"/>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71214027"/>
              </p:ext>
            </p:extLst>
          </p:nvPr>
        </p:nvGraphicFramePr>
        <p:xfrm>
          <a:off x="1152525" y="3113088"/>
          <a:ext cx="2478088" cy="463550"/>
        </p:xfrm>
        <a:graphic>
          <a:graphicData uri="http://schemas.openxmlformats.org/presentationml/2006/ole">
            <mc:AlternateContent xmlns:mc="http://schemas.openxmlformats.org/markup-compatibility/2006">
              <mc:Choice xmlns:v="urn:schemas-microsoft-com:vml" Requires="v">
                <p:oleObj spid="_x0000_s3109" name="Equation" r:id="rId6" imgW="1155700" imgH="215900" progId="Equation.3">
                  <p:embed/>
                </p:oleObj>
              </mc:Choice>
              <mc:Fallback>
                <p:oleObj name="Equation" r:id="rId6" imgW="1155700" imgH="215900" progId="Equation.3">
                  <p:embed/>
                  <p:pic>
                    <p:nvPicPr>
                      <p:cNvPr id="0" name=""/>
                      <p:cNvPicPr/>
                      <p:nvPr/>
                    </p:nvPicPr>
                    <p:blipFill>
                      <a:blip r:embed="rId7"/>
                      <a:stretch>
                        <a:fillRect/>
                      </a:stretch>
                    </p:blipFill>
                    <p:spPr>
                      <a:xfrm>
                        <a:off x="1152525" y="3113088"/>
                        <a:ext cx="2478088" cy="4635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99254528"/>
              </p:ext>
            </p:extLst>
          </p:nvPr>
        </p:nvGraphicFramePr>
        <p:xfrm>
          <a:off x="393426" y="3781222"/>
          <a:ext cx="4663393" cy="327256"/>
        </p:xfrm>
        <a:graphic>
          <a:graphicData uri="http://schemas.openxmlformats.org/presentationml/2006/ole">
            <mc:AlternateContent xmlns:mc="http://schemas.openxmlformats.org/markup-compatibility/2006">
              <mc:Choice xmlns:v="urn:schemas-microsoft-com:vml" Requires="v">
                <p:oleObj spid="_x0000_s3110" name="Equation" r:id="rId8" imgW="2895600" imgH="203200" progId="Equation.3">
                  <p:embed/>
                </p:oleObj>
              </mc:Choice>
              <mc:Fallback>
                <p:oleObj name="Equation" r:id="rId8" imgW="2895600" imgH="203200" progId="Equation.3">
                  <p:embed/>
                  <p:pic>
                    <p:nvPicPr>
                      <p:cNvPr id="0" name=""/>
                      <p:cNvPicPr/>
                      <p:nvPr/>
                    </p:nvPicPr>
                    <p:blipFill>
                      <a:blip r:embed="rId9"/>
                      <a:stretch>
                        <a:fillRect/>
                      </a:stretch>
                    </p:blipFill>
                    <p:spPr>
                      <a:xfrm>
                        <a:off x="393426" y="3781222"/>
                        <a:ext cx="4663393" cy="327256"/>
                      </a:xfrm>
                      <a:prstGeom prst="rect">
                        <a:avLst/>
                      </a:prstGeom>
                    </p:spPr>
                  </p:pic>
                </p:oleObj>
              </mc:Fallback>
            </mc:AlternateContent>
          </a:graphicData>
        </a:graphic>
      </p:graphicFrame>
    </p:spTree>
    <p:extLst>
      <p:ext uri="{BB962C8B-B14F-4D97-AF65-F5344CB8AC3E}">
        <p14:creationId xmlns:p14="http://schemas.microsoft.com/office/powerpoint/2010/main" val="13236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goal of function f(x)?</a:t>
            </a:r>
          </a:p>
        </p:txBody>
      </p:sp>
      <p:grpSp>
        <p:nvGrpSpPr>
          <p:cNvPr id="20" name="Group 19"/>
          <p:cNvGrpSpPr/>
          <p:nvPr/>
        </p:nvGrpSpPr>
        <p:grpSpPr>
          <a:xfrm>
            <a:off x="0" y="1787362"/>
            <a:ext cx="12192000" cy="1174536"/>
            <a:chOff x="0" y="1950630"/>
            <a:chExt cx="12192000" cy="832912"/>
          </a:xfrm>
        </p:grpSpPr>
        <p:sp>
          <p:nvSpPr>
            <p:cNvPr id="21" name="Rectangle 2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682906" y="1950631"/>
              <a:ext cx="845519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We want to minimize the difference between the actual label and the result obtained from our model</a:t>
              </a:r>
            </a:p>
          </p:txBody>
        </p:sp>
      </p:grpSp>
      <p:cxnSp>
        <p:nvCxnSpPr>
          <p:cNvPr id="24" name="Straight Arrow Connector 23"/>
          <p:cNvCxnSpPr/>
          <p:nvPr/>
        </p:nvCxnSpPr>
        <p:spPr>
          <a:xfrm>
            <a:off x="6426166" y="6519911"/>
            <a:ext cx="5027541"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6442372" y="3402957"/>
            <a:ext cx="12173" cy="3137533"/>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6430593" y="4108967"/>
            <a:ext cx="5410425" cy="2153287"/>
            <a:chOff x="6096000" y="3009900"/>
            <a:chExt cx="4991100" cy="1837267"/>
          </a:xfrm>
        </p:grpSpPr>
        <p:sp>
          <p:nvSpPr>
            <p:cNvPr id="33" name="Oval 32"/>
            <p:cNvSpPr/>
            <p:nvPr/>
          </p:nvSpPr>
          <p:spPr>
            <a:xfrm>
              <a:off x="6358467" y="46185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275233" y="3657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9850967" y="32258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0642600" y="3276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6096000" y="3009900"/>
              <a:ext cx="4991100" cy="15621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8013700" y="3687233"/>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593667" y="36152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510867" y="47709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6807200" y="39751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3" name="Straight Connector 42"/>
          <p:cNvCxnSpPr>
            <a:stCxn id="38" idx="6"/>
          </p:cNvCxnSpPr>
          <p:nvPr/>
        </p:nvCxnSpPr>
        <p:spPr>
          <a:xfrm flipH="1">
            <a:off x="6443209" y="4947459"/>
            <a:ext cx="2135034" cy="17069"/>
          </a:xfrm>
          <a:prstGeom prst="line">
            <a:avLst/>
          </a:prstGeom>
          <a:ln w="3810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8321486" y="4342339"/>
                <a:ext cx="44467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8321486" y="4342339"/>
                <a:ext cx="444674" cy="369332"/>
              </a:xfrm>
              <a:prstGeom prst="rect">
                <a:avLst/>
              </a:prstGeom>
              <a:blipFill>
                <a:blip r:embed="rId4"/>
                <a:stretch>
                  <a:fillRect b="-9836"/>
                </a:stretch>
              </a:blipFill>
            </p:spPr>
            <p:txBody>
              <a:bodyPr/>
              <a:lstStyle/>
              <a:p>
                <a:r>
                  <a:rPr lang="en-US">
                    <a:noFill/>
                  </a:rPr>
                  <a:t> </a:t>
                </a:r>
              </a:p>
            </p:txBody>
          </p:sp>
        </mc:Fallback>
      </mc:AlternateContent>
      <p:sp>
        <p:nvSpPr>
          <p:cNvPr id="44" name="Content Placeholder 2"/>
          <p:cNvSpPr>
            <a:spLocks noGrp="1"/>
          </p:cNvSpPr>
          <p:nvPr>
            <p:ph sz="half" idx="1"/>
          </p:nvPr>
        </p:nvSpPr>
        <p:spPr>
          <a:xfrm>
            <a:off x="509015" y="3402957"/>
            <a:ext cx="4863899" cy="968011"/>
          </a:xfrm>
        </p:spPr>
        <p:txBody>
          <a:bodyPr>
            <a:normAutofit/>
          </a:bodyPr>
          <a:lstStyle/>
          <a:p>
            <a:pPr>
              <a:buFont typeface="Wingdings" panose="05000000000000000000" pitchFamily="2" charset="2"/>
              <a:buChar char="§"/>
            </a:pPr>
            <a:r>
              <a:rPr lang="en-US" dirty="0"/>
              <a:t>Want model to be as close to the data as possible</a:t>
            </a:r>
          </a:p>
          <a:p>
            <a:pPr>
              <a:buFont typeface="Wingdings" panose="05000000000000000000" pitchFamily="2" charset="2"/>
              <a:buChar char="§"/>
              <a:tabLst>
                <a:tab pos="280988" algn="l"/>
              </a:tabLst>
            </a:pPr>
            <a:endParaRPr lang="en-US" dirty="0"/>
          </a:p>
        </p:txBody>
      </p:sp>
      <p:cxnSp>
        <p:nvCxnSpPr>
          <p:cNvPr id="69" name="Straight Connector 68"/>
          <p:cNvCxnSpPr/>
          <p:nvPr/>
        </p:nvCxnSpPr>
        <p:spPr>
          <a:xfrm flipH="1">
            <a:off x="6457069" y="5201455"/>
            <a:ext cx="2135034" cy="17069"/>
          </a:xfrm>
          <a:prstGeom prst="line">
            <a:avLst/>
          </a:prstGeom>
          <a:ln w="3810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 name="Object 3"/>
          <p:cNvGraphicFramePr>
            <a:graphicFrameLocks noChangeAspect="1"/>
          </p:cNvGraphicFramePr>
          <p:nvPr>
            <p:extLst>
              <p:ext uri="{D42A27DB-BD31-4B8C-83A1-F6EECF244321}">
                <p14:modId xmlns:p14="http://schemas.microsoft.com/office/powerpoint/2010/main" val="3136415946"/>
              </p:ext>
            </p:extLst>
          </p:nvPr>
        </p:nvGraphicFramePr>
        <p:xfrm>
          <a:off x="1068325" y="4391898"/>
          <a:ext cx="2400626" cy="470226"/>
        </p:xfrm>
        <a:graphic>
          <a:graphicData uri="http://schemas.openxmlformats.org/presentationml/2006/ole">
            <mc:AlternateContent xmlns:mc="http://schemas.openxmlformats.org/markup-compatibility/2006">
              <mc:Choice xmlns:v="urn:schemas-microsoft-com:vml" Requires="v">
                <p:oleObj spid="_x0000_s4127" name="Equation" r:id="rId5" imgW="1231900" imgH="241300" progId="Equation.3">
                  <p:embed/>
                </p:oleObj>
              </mc:Choice>
              <mc:Fallback>
                <p:oleObj name="Equation" r:id="rId5" imgW="1231900" imgH="241300" progId="Equation.3">
                  <p:embed/>
                  <p:pic>
                    <p:nvPicPr>
                      <p:cNvPr id="0" name=""/>
                      <p:cNvPicPr/>
                      <p:nvPr/>
                    </p:nvPicPr>
                    <p:blipFill>
                      <a:blip r:embed="rId6"/>
                      <a:stretch>
                        <a:fillRect/>
                      </a:stretch>
                    </p:blipFill>
                    <p:spPr>
                      <a:xfrm>
                        <a:off x="1068325" y="4391898"/>
                        <a:ext cx="2400626" cy="470226"/>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093717635"/>
              </p:ext>
            </p:extLst>
          </p:nvPr>
        </p:nvGraphicFramePr>
        <p:xfrm>
          <a:off x="1068325" y="4839228"/>
          <a:ext cx="2624137" cy="544513"/>
        </p:xfrm>
        <a:graphic>
          <a:graphicData uri="http://schemas.openxmlformats.org/presentationml/2006/ole">
            <mc:AlternateContent xmlns:mc="http://schemas.openxmlformats.org/markup-compatibility/2006">
              <mc:Choice xmlns:v="urn:schemas-microsoft-com:vml" Requires="v">
                <p:oleObj spid="_x0000_s4128" name="Equation" r:id="rId7" imgW="1346200" imgH="279400" progId="Equation.3">
                  <p:embed/>
                </p:oleObj>
              </mc:Choice>
              <mc:Fallback>
                <p:oleObj name="Equation" r:id="rId7" imgW="1346200" imgH="279400" progId="Equation.3">
                  <p:embed/>
                  <p:pic>
                    <p:nvPicPr>
                      <p:cNvPr id="0" name=""/>
                      <p:cNvPicPr/>
                      <p:nvPr/>
                    </p:nvPicPr>
                    <p:blipFill>
                      <a:blip r:embed="rId8"/>
                      <a:stretch>
                        <a:fillRect/>
                      </a:stretch>
                    </p:blipFill>
                    <p:spPr>
                      <a:xfrm>
                        <a:off x="1068325" y="4839228"/>
                        <a:ext cx="2624137" cy="544513"/>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315639225"/>
              </p:ext>
            </p:extLst>
          </p:nvPr>
        </p:nvGraphicFramePr>
        <p:xfrm>
          <a:off x="1060049" y="5374016"/>
          <a:ext cx="2970212" cy="890587"/>
        </p:xfrm>
        <a:graphic>
          <a:graphicData uri="http://schemas.openxmlformats.org/presentationml/2006/ole">
            <mc:AlternateContent xmlns:mc="http://schemas.openxmlformats.org/markup-compatibility/2006">
              <mc:Choice xmlns:v="urn:schemas-microsoft-com:vml" Requires="v">
                <p:oleObj spid="_x0000_s4129" name="Equation" r:id="rId9" imgW="1524000" imgH="457200" progId="Equation.3">
                  <p:embed/>
                </p:oleObj>
              </mc:Choice>
              <mc:Fallback>
                <p:oleObj name="Equation" r:id="rId9" imgW="1524000" imgH="457200" progId="Equation.3">
                  <p:embed/>
                  <p:pic>
                    <p:nvPicPr>
                      <p:cNvPr id="0" name=""/>
                      <p:cNvPicPr/>
                      <p:nvPr/>
                    </p:nvPicPr>
                    <p:blipFill>
                      <a:blip r:embed="rId10"/>
                      <a:stretch>
                        <a:fillRect/>
                      </a:stretch>
                    </p:blipFill>
                    <p:spPr>
                      <a:xfrm>
                        <a:off x="1060049" y="5374016"/>
                        <a:ext cx="2970212" cy="890587"/>
                      </a:xfrm>
                      <a:prstGeom prst="rect">
                        <a:avLst/>
                      </a:prstGeom>
                    </p:spPr>
                  </p:pic>
                </p:oleObj>
              </mc:Fallback>
            </mc:AlternateContent>
          </a:graphicData>
        </a:graphic>
      </p:graphicFrame>
    </p:spTree>
    <p:extLst>
      <p:ext uri="{BB962C8B-B14F-4D97-AF65-F5344CB8AC3E}">
        <p14:creationId xmlns:p14="http://schemas.microsoft.com/office/powerpoint/2010/main" val="97762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Optimization</a:t>
            </a:r>
          </a:p>
        </p:txBody>
      </p:sp>
      <p:grpSp>
        <p:nvGrpSpPr>
          <p:cNvPr id="5" name="Group 4"/>
          <p:cNvGrpSpPr/>
          <p:nvPr/>
        </p:nvGrpSpPr>
        <p:grpSpPr>
          <a:xfrm>
            <a:off x="1571325" y="4750096"/>
            <a:ext cx="9049351" cy="977900"/>
            <a:chOff x="1551042" y="4750096"/>
            <a:chExt cx="9049351" cy="977900"/>
          </a:xfrm>
        </p:grpSpPr>
        <p:sp>
          <p:nvSpPr>
            <p:cNvPr id="6" name="Right Arrow 5"/>
            <p:cNvSpPr/>
            <p:nvPr/>
          </p:nvSpPr>
          <p:spPr>
            <a:xfrm>
              <a:off x="4499108" y="4910595"/>
              <a:ext cx="1140643" cy="656903"/>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80255779"/>
                </p:ext>
              </p:extLst>
            </p:nvPr>
          </p:nvGraphicFramePr>
          <p:xfrm>
            <a:off x="1551042" y="5007646"/>
            <a:ext cx="2422899" cy="462801"/>
          </p:xfrm>
          <a:graphic>
            <a:graphicData uri="http://schemas.openxmlformats.org/presentationml/2006/ole">
              <mc:AlternateContent xmlns:mc="http://schemas.openxmlformats.org/markup-compatibility/2006">
                <mc:Choice xmlns:v="urn:schemas-microsoft-com:vml" Requires="v">
                  <p:oleObj spid="_x0000_s5140" name="Equation" r:id="rId4" imgW="1130300" imgH="215900" progId="Equation.3">
                    <p:embed/>
                  </p:oleObj>
                </mc:Choice>
                <mc:Fallback>
                  <p:oleObj name="Equation" r:id="rId4" imgW="1130300" imgH="215900" progId="Equation.3">
                    <p:embed/>
                    <p:pic>
                      <p:nvPicPr>
                        <p:cNvPr id="0" name=""/>
                        <p:cNvPicPr/>
                        <p:nvPr/>
                      </p:nvPicPr>
                      <p:blipFill>
                        <a:blip r:embed="rId5"/>
                        <a:stretch>
                          <a:fillRect/>
                        </a:stretch>
                      </p:blipFill>
                      <p:spPr>
                        <a:xfrm>
                          <a:off x="1551042" y="5007646"/>
                          <a:ext cx="2422899" cy="46280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93290470"/>
                </p:ext>
              </p:extLst>
            </p:nvPr>
          </p:nvGraphicFramePr>
          <p:xfrm>
            <a:off x="6164918" y="4750096"/>
            <a:ext cx="4435475" cy="977900"/>
          </p:xfrm>
          <a:graphic>
            <a:graphicData uri="http://schemas.openxmlformats.org/presentationml/2006/ole">
              <mc:AlternateContent xmlns:mc="http://schemas.openxmlformats.org/markup-compatibility/2006">
                <mc:Choice xmlns:v="urn:schemas-microsoft-com:vml" Requires="v">
                  <p:oleObj spid="_x0000_s5141" name="Equation" r:id="rId6" imgW="2070100" imgH="457200" progId="Equation.3">
                    <p:embed/>
                  </p:oleObj>
                </mc:Choice>
                <mc:Fallback>
                  <p:oleObj name="Equation" r:id="rId6" imgW="2070100" imgH="457200" progId="Equation.3">
                    <p:embed/>
                    <p:pic>
                      <p:nvPicPr>
                        <p:cNvPr id="0" name=""/>
                        <p:cNvPicPr/>
                        <p:nvPr/>
                      </p:nvPicPr>
                      <p:blipFill>
                        <a:blip r:embed="rId7"/>
                        <a:stretch>
                          <a:fillRect/>
                        </a:stretch>
                      </p:blipFill>
                      <p:spPr>
                        <a:xfrm>
                          <a:off x="6164918" y="4750096"/>
                          <a:ext cx="4435475" cy="977900"/>
                        </a:xfrm>
                        <a:prstGeom prst="rect">
                          <a:avLst/>
                        </a:prstGeom>
                      </p:spPr>
                    </p:pic>
                  </p:oleObj>
                </mc:Fallback>
              </mc:AlternateContent>
            </a:graphicData>
          </a:graphic>
        </p:graphicFrame>
      </p:grpSp>
      <p:sp>
        <p:nvSpPr>
          <p:cNvPr id="9" name="Content Placeholder 8"/>
          <p:cNvSpPr>
            <a:spLocks noGrp="1"/>
          </p:cNvSpPr>
          <p:nvPr>
            <p:ph idx="1"/>
          </p:nvPr>
        </p:nvSpPr>
        <p:spPr>
          <a:xfrm>
            <a:off x="838200" y="3087203"/>
            <a:ext cx="10515600" cy="3089760"/>
          </a:xfrm>
        </p:spPr>
        <p:txBody>
          <a:bodyPr/>
          <a:lstStyle/>
          <a:p>
            <a:pPr>
              <a:buFont typeface="Wingdings" charset="2"/>
              <a:buChar char="§"/>
            </a:pPr>
            <a:r>
              <a:rPr lang="en-US" dirty="0"/>
              <a:t>Simple Linear Regression is an optimization problem where </a:t>
            </a:r>
            <a:r>
              <a:rPr lang="en-US" i="1" dirty="0"/>
              <a:t>β</a:t>
            </a:r>
            <a:r>
              <a:rPr lang="en-US" i="1" baseline="-25000" dirty="0"/>
              <a:t>1</a:t>
            </a:r>
            <a:r>
              <a:rPr lang="en-US" i="1" dirty="0"/>
              <a:t>, β</a:t>
            </a:r>
            <a:r>
              <a:rPr lang="en-US" i="1" baseline="-25000" dirty="0"/>
              <a:t>2</a:t>
            </a:r>
            <a:r>
              <a:rPr lang="en-US" i="1" dirty="0"/>
              <a:t> </a:t>
            </a:r>
            <a:r>
              <a:rPr lang="en-US" dirty="0"/>
              <a:t>are chosen to minimize the SSE</a:t>
            </a:r>
          </a:p>
          <a:p>
            <a:endParaRPr lang="en-US" dirty="0"/>
          </a:p>
        </p:txBody>
      </p:sp>
      <p:grpSp>
        <p:nvGrpSpPr>
          <p:cNvPr id="12" name="Group 11"/>
          <p:cNvGrpSpPr/>
          <p:nvPr/>
        </p:nvGrpSpPr>
        <p:grpSpPr>
          <a:xfrm>
            <a:off x="0" y="1787364"/>
            <a:ext cx="12192000" cy="1174535"/>
            <a:chOff x="0" y="1787364"/>
            <a:chExt cx="12192000" cy="1174535"/>
          </a:xfrm>
        </p:grpSpPr>
        <p:sp>
          <p:nvSpPr>
            <p:cNvPr id="21" name="Rectangle 20"/>
            <p:cNvSpPr/>
            <p:nvPr/>
          </p:nvSpPr>
          <p:spPr>
            <a:xfrm>
              <a:off x="0" y="1787364"/>
              <a:ext cx="12192000" cy="1174535"/>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TextBox 9"/>
            <p:cNvSpPr txBox="1"/>
            <p:nvPr/>
          </p:nvSpPr>
          <p:spPr>
            <a:xfrm>
              <a:off x="851016" y="1897578"/>
              <a:ext cx="10031391" cy="954107"/>
            </a:xfrm>
            <a:prstGeom prst="rect">
              <a:avLst/>
            </a:prstGeom>
            <a:noFill/>
          </p:spPr>
          <p:txBody>
            <a:bodyPr wrap="square" rtlCol="0">
              <a:spAutoFit/>
            </a:bodyPr>
            <a:lstStyle/>
            <a:p>
              <a:r>
                <a:rPr lang="en-US" sz="2800" dirty="0">
                  <a:solidFill>
                    <a:srgbClr val="FFFFFF"/>
                  </a:solidFill>
                </a:rPr>
                <a:t>Choose </a:t>
              </a:r>
              <a:r>
                <a:rPr lang="en-US" sz="2800" i="1" dirty="0">
                  <a:solidFill>
                    <a:srgbClr val="FFFFFF"/>
                  </a:solidFill>
                </a:rPr>
                <a:t>β</a:t>
              </a:r>
              <a:r>
                <a:rPr lang="en-US" sz="2800" i="1" baseline="-25000" dirty="0">
                  <a:solidFill>
                    <a:srgbClr val="FFFFFF"/>
                  </a:solidFill>
                </a:rPr>
                <a:t>0</a:t>
              </a:r>
              <a:r>
                <a:rPr lang="en-US" sz="2800" i="1" dirty="0">
                  <a:solidFill>
                    <a:srgbClr val="FFFFFF"/>
                  </a:solidFill>
                </a:rPr>
                <a:t>, β</a:t>
              </a:r>
              <a:r>
                <a:rPr lang="en-US" sz="2800" i="1" baseline="-25000" dirty="0">
                  <a:solidFill>
                    <a:srgbClr val="FFFFFF"/>
                  </a:solidFill>
                </a:rPr>
                <a:t>1</a:t>
              </a:r>
              <a:r>
                <a:rPr lang="en-US" sz="2800" i="1" dirty="0">
                  <a:solidFill>
                    <a:srgbClr val="FFFFFF"/>
                  </a:solidFill>
                </a:rPr>
                <a:t> </a:t>
              </a:r>
              <a:r>
                <a:rPr lang="en-US" sz="2800" dirty="0">
                  <a:solidFill>
                    <a:srgbClr val="FFFFFF"/>
                  </a:solidFill>
                </a:rPr>
                <a:t>such that Sum of Squared Error (SSE) is minimized  </a:t>
              </a:r>
            </a:p>
          </p:txBody>
        </p:sp>
      </p:grpSp>
    </p:spTree>
    <p:extLst>
      <p:ext uri="{BB962C8B-B14F-4D97-AF65-F5344CB8AC3E}">
        <p14:creationId xmlns:p14="http://schemas.microsoft.com/office/powerpoint/2010/main" val="314142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Regression</a:t>
            </a:r>
          </a:p>
        </p:txBody>
      </p:sp>
      <p:sp>
        <p:nvSpPr>
          <p:cNvPr id="3" name="Content Placeholder 2"/>
          <p:cNvSpPr>
            <a:spLocks noGrp="1"/>
          </p:cNvSpPr>
          <p:nvPr>
            <p:ph sz="half" idx="1"/>
          </p:nvPr>
        </p:nvSpPr>
        <p:spPr>
          <a:xfrm>
            <a:off x="509016" y="1789049"/>
            <a:ext cx="4709160" cy="4351338"/>
          </a:xfrm>
        </p:spPr>
        <p:txBody>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r>
              <a:rPr lang="en-US" dirty="0" err="1"/>
              <a:t>y</a:t>
            </a:r>
            <a:r>
              <a:rPr lang="en-US" baseline="-25000" dirty="0" err="1"/>
              <a:t>i</a:t>
            </a:r>
            <a:r>
              <a:rPr lang="en-US" dirty="0"/>
              <a:t> is the label</a:t>
            </a:r>
            <a:endParaRPr lang="en-US" baseline="-25000" dirty="0"/>
          </a:p>
          <a:p>
            <a:pPr>
              <a:buFont typeface="Wingdings" charset="2"/>
              <a:buChar char="§"/>
            </a:pPr>
            <a:r>
              <a:rPr lang="en-US" dirty="0"/>
              <a:t>We want to create a regression model f that can predict label y for a new x</a:t>
            </a:r>
          </a:p>
        </p:txBody>
      </p:sp>
      <p:grpSp>
        <p:nvGrpSpPr>
          <p:cNvPr id="42" name="Group 41"/>
          <p:cNvGrpSpPr/>
          <p:nvPr/>
        </p:nvGrpSpPr>
        <p:grpSpPr>
          <a:xfrm>
            <a:off x="5060334" y="1789049"/>
            <a:ext cx="6329002" cy="4704252"/>
            <a:chOff x="5608974" y="2088444"/>
            <a:chExt cx="6329002" cy="4704252"/>
          </a:xfrm>
        </p:grpSpPr>
        <p:cxnSp>
          <p:nvCxnSpPr>
            <p:cNvPr id="43" name="Straight Arrow Connector 42"/>
            <p:cNvCxnSpPr/>
            <p:nvPr/>
          </p:nvCxnSpPr>
          <p:spPr>
            <a:xfrm>
              <a:off x="6110087" y="6208892"/>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124222" y="2088444"/>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012769" y="6331031"/>
              <a:ext cx="3009602" cy="461665"/>
            </a:xfrm>
            <a:prstGeom prst="rect">
              <a:avLst/>
            </a:prstGeom>
            <a:noFill/>
          </p:spPr>
          <p:txBody>
            <a:bodyPr wrap="square" rtlCol="0">
              <a:spAutoFit/>
            </a:bodyPr>
            <a:lstStyle/>
            <a:p>
              <a:r>
                <a:rPr lang="en-US" sz="2400" dirty="0"/>
                <a:t>Student Data Set</a:t>
              </a:r>
            </a:p>
          </p:txBody>
        </p:sp>
        <p:sp>
          <p:nvSpPr>
            <p:cNvPr id="48" name="TextBox 47"/>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51" name="TextBox 50"/>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52" name="Freeform 51"/>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Oval 52"/>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Tree>
    <p:extLst>
      <p:ext uri="{BB962C8B-B14F-4D97-AF65-F5344CB8AC3E}">
        <p14:creationId xmlns:p14="http://schemas.microsoft.com/office/powerpoint/2010/main" val="407735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sp>
        <p:nvSpPr>
          <p:cNvPr id="3" name="Content Placeholder 2"/>
          <p:cNvSpPr>
            <a:spLocks noGrp="1"/>
          </p:cNvSpPr>
          <p:nvPr>
            <p:ph sz="half" idx="1"/>
          </p:nvPr>
        </p:nvSpPr>
        <p:spPr>
          <a:xfrm>
            <a:off x="509016" y="1789049"/>
            <a:ext cx="4709160" cy="4351338"/>
          </a:xfrm>
        </p:spPr>
        <p:txBody>
          <a:bodyPr/>
          <a:lstStyle/>
          <a:p>
            <a:pPr>
              <a:buFont typeface="Wingdings" panose="05000000000000000000" pitchFamily="2" charset="2"/>
              <a:buChar char="§"/>
            </a:pPr>
            <a:r>
              <a:rPr lang="en-US" dirty="0"/>
              <a:t>Overfitting occurs when the model generated tries to fit the training data too closely</a:t>
            </a:r>
          </a:p>
          <a:p>
            <a:pPr>
              <a:buFont typeface="Wingdings" panose="05000000000000000000" pitchFamily="2" charset="2"/>
              <a:buChar char="§"/>
            </a:pPr>
            <a:r>
              <a:rPr lang="en-US" dirty="0"/>
              <a:t>The model is only good for the training data and will likely produce very poor results with any new test data</a:t>
            </a:r>
          </a:p>
          <a:p>
            <a:pPr>
              <a:buFont typeface="Wingdings" panose="05000000000000000000" pitchFamily="2" charset="2"/>
              <a:buChar char="§"/>
            </a:pPr>
            <a:r>
              <a:rPr lang="en-US" dirty="0"/>
              <a:t>Basically useless</a:t>
            </a:r>
          </a:p>
          <a:p>
            <a:pPr>
              <a:buFont typeface="Wingdings" charset="2"/>
              <a:buChar char="§"/>
            </a:pPr>
            <a:endParaRPr lang="en-US" dirty="0"/>
          </a:p>
        </p:txBody>
      </p:sp>
      <p:grpSp>
        <p:nvGrpSpPr>
          <p:cNvPr id="5" name="Group 4"/>
          <p:cNvGrpSpPr/>
          <p:nvPr/>
        </p:nvGrpSpPr>
        <p:grpSpPr>
          <a:xfrm>
            <a:off x="5060334" y="1789049"/>
            <a:ext cx="6328322" cy="4692678"/>
            <a:chOff x="5060334" y="1789049"/>
            <a:chExt cx="6328322" cy="4692678"/>
          </a:xfrm>
        </p:grpSpPr>
        <p:sp>
          <p:nvSpPr>
            <p:cNvPr id="47" name="TextBox 46"/>
            <p:cNvSpPr txBox="1"/>
            <p:nvPr/>
          </p:nvSpPr>
          <p:spPr>
            <a:xfrm>
              <a:off x="7293144" y="6020062"/>
              <a:ext cx="2629831" cy="461665"/>
            </a:xfrm>
            <a:prstGeom prst="rect">
              <a:avLst/>
            </a:prstGeom>
            <a:noFill/>
          </p:spPr>
          <p:txBody>
            <a:bodyPr wrap="square" rtlCol="0">
              <a:spAutoFit/>
            </a:bodyPr>
            <a:lstStyle/>
            <a:p>
              <a:r>
                <a:rPr lang="en-US" sz="2400" dirty="0"/>
                <a:t>Student Data Set</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51" name="TextBox 50"/>
            <p:cNvSpPr txBox="1"/>
            <p:nvPr/>
          </p:nvSpPr>
          <p:spPr>
            <a:xfrm>
              <a:off x="7971649" y="2951804"/>
              <a:ext cx="495072" cy="369332"/>
            </a:xfrm>
            <a:prstGeom prst="rect">
              <a:avLst/>
            </a:prstGeom>
            <a:noFill/>
          </p:spPr>
          <p:txBody>
            <a:bodyPr wrap="none" rtlCol="0">
              <a:spAutoFit/>
            </a:bodyPr>
            <a:lstStyle/>
            <a:p>
              <a:r>
                <a:rPr lang="en-US" dirty="0"/>
                <a:t>f(x)</a:t>
              </a:r>
            </a:p>
          </p:txBody>
        </p:sp>
        <p:grpSp>
          <p:nvGrpSpPr>
            <p:cNvPr id="4" name="Group 3"/>
            <p:cNvGrpSpPr/>
            <p:nvPr/>
          </p:nvGrpSpPr>
          <p:grpSpPr>
            <a:xfrm>
              <a:off x="5560767" y="1789049"/>
              <a:ext cx="5827889" cy="4120448"/>
              <a:chOff x="5560767" y="1789049"/>
              <a:chExt cx="5827889" cy="4120448"/>
            </a:xfrm>
          </p:grpSpPr>
          <p:cxnSp>
            <p:nvCxnSpPr>
              <p:cNvPr id="43" name="Straight Arrow Connector 42"/>
              <p:cNvCxnSpPr/>
              <p:nvPr/>
            </p:nvCxnSpPr>
            <p:spPr>
              <a:xfrm>
                <a:off x="5560767" y="5909497"/>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Freeform 51"/>
              <p:cNvSpPr/>
              <p:nvPr/>
            </p:nvSpPr>
            <p:spPr>
              <a:xfrm>
                <a:off x="5966460" y="2591458"/>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3" name="Oval 52"/>
            <p:cNvSpPr/>
            <p:nvPr/>
          </p:nvSpPr>
          <p:spPr>
            <a:xfrm>
              <a:off x="7465060" y="338783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5809827" y="43191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8726593" y="33582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302327" y="29264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093960" y="29772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8045027" y="33158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962227" y="44715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258560" y="36757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660727" y="37138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Box 23"/>
          <p:cNvSpPr txBox="1"/>
          <p:nvPr/>
        </p:nvSpPr>
        <p:spPr>
          <a:xfrm>
            <a:off x="6209116" y="823090"/>
            <a:ext cx="5502090" cy="1477328"/>
          </a:xfrm>
          <a:prstGeom prst="rect">
            <a:avLst/>
          </a:prstGeom>
          <a:noFill/>
        </p:spPr>
        <p:txBody>
          <a:bodyPr wrap="square" rtlCol="0">
            <a:spAutoFit/>
          </a:bodyPr>
          <a:lstStyle/>
          <a:p>
            <a:pPr>
              <a:tabLst>
                <a:tab pos="1030288" algn="l"/>
              </a:tabLst>
            </a:pPr>
            <a:r>
              <a:rPr lang="en-US" dirty="0"/>
              <a:t>f(x) = 50K + 20K * graduating GPA,</a:t>
            </a:r>
          </a:p>
          <a:p>
            <a:pPr>
              <a:tabLst>
                <a:tab pos="1030288" algn="l"/>
                <a:tab pos="1828800" algn="l"/>
              </a:tabLst>
            </a:pPr>
            <a:r>
              <a:rPr lang="en-US" dirty="0"/>
              <a:t>	+ 10K * degree of extracurricular activity,</a:t>
            </a:r>
          </a:p>
          <a:p>
            <a:pPr>
              <a:tabLst>
                <a:tab pos="1030288" algn="l"/>
                <a:tab pos="1828800" algn="l"/>
              </a:tabLst>
            </a:pPr>
            <a:r>
              <a:rPr lang="en-US" dirty="0"/>
              <a:t>	+ 1K * incoming GPA,</a:t>
            </a:r>
          </a:p>
          <a:p>
            <a:pPr>
              <a:tabLst>
                <a:tab pos="1030288" algn="l"/>
                <a:tab pos="1828800" algn="l"/>
              </a:tabLst>
            </a:pPr>
            <a:r>
              <a:rPr lang="en-US" dirty="0"/>
              <a:t>	+ 1K * incoming SAT,</a:t>
            </a:r>
          </a:p>
          <a:p>
            <a:pPr>
              <a:tabLst>
                <a:tab pos="1030288" algn="l"/>
                <a:tab pos="1828800" algn="l"/>
              </a:tabLst>
            </a:pPr>
            <a:r>
              <a:rPr lang="en-US" dirty="0"/>
              <a:t>	+ 35K * took Econ 101)</a:t>
            </a:r>
          </a:p>
        </p:txBody>
      </p:sp>
    </p:spTree>
    <p:extLst>
      <p:ext uri="{BB962C8B-B14F-4D97-AF65-F5344CB8AC3E}">
        <p14:creationId xmlns:p14="http://schemas.microsoft.com/office/powerpoint/2010/main" val="30192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Underfitting</a:t>
            </a:r>
            <a:endParaRPr lang="en-US" dirty="0"/>
          </a:p>
        </p:txBody>
      </p:sp>
      <p:grpSp>
        <p:nvGrpSpPr>
          <p:cNvPr id="4" name="Group 3"/>
          <p:cNvGrpSpPr/>
          <p:nvPr/>
        </p:nvGrpSpPr>
        <p:grpSpPr>
          <a:xfrm>
            <a:off x="5060334" y="1789049"/>
            <a:ext cx="7547294" cy="4706056"/>
            <a:chOff x="5060334" y="1789049"/>
            <a:chExt cx="7547294" cy="4706056"/>
          </a:xfrm>
        </p:grpSpPr>
        <p:cxnSp>
          <p:nvCxnSpPr>
            <p:cNvPr id="43" name="Straight Arrow Connector 42"/>
            <p:cNvCxnSpPr/>
            <p:nvPr/>
          </p:nvCxnSpPr>
          <p:spPr>
            <a:xfrm>
              <a:off x="5561471" y="5909497"/>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605216" y="5971885"/>
              <a:ext cx="366657" cy="523220"/>
            </a:xfrm>
            <a:prstGeom prst="rect">
              <a:avLst/>
            </a:prstGeom>
            <a:noFill/>
          </p:spPr>
          <p:txBody>
            <a:bodyPr wrap="none" rtlCol="0">
              <a:spAutoFit/>
            </a:bodyPr>
            <a:lstStyle/>
            <a:p>
              <a:r>
                <a:rPr lang="en-US" sz="2800" dirty="0"/>
                <a:t>0</a:t>
              </a:r>
            </a:p>
          </p:txBody>
        </p:sp>
        <p:sp>
          <p:nvSpPr>
            <p:cNvPr id="46" name="TextBox 45"/>
            <p:cNvSpPr txBox="1"/>
            <p:nvPr/>
          </p:nvSpPr>
          <p:spPr>
            <a:xfrm>
              <a:off x="11028230" y="5921899"/>
              <a:ext cx="651140" cy="523220"/>
            </a:xfrm>
            <a:prstGeom prst="rect">
              <a:avLst/>
            </a:prstGeom>
            <a:noFill/>
          </p:spPr>
          <p:txBody>
            <a:bodyPr wrap="none" rtlCol="0">
              <a:spAutoFit/>
            </a:bodyPr>
            <a:lstStyle/>
            <a:p>
              <a:r>
                <a:rPr lang="en-US" sz="2800" dirty="0"/>
                <a:t>4.0</a:t>
              </a:r>
            </a:p>
          </p:txBody>
        </p:sp>
        <p:sp>
          <p:nvSpPr>
            <p:cNvPr id="47" name="TextBox 46"/>
            <p:cNvSpPr txBox="1"/>
            <p:nvPr/>
          </p:nvSpPr>
          <p:spPr>
            <a:xfrm>
              <a:off x="7464129" y="6031636"/>
              <a:ext cx="5143499" cy="461665"/>
            </a:xfrm>
            <a:prstGeom prst="rect">
              <a:avLst/>
            </a:prstGeom>
            <a:noFill/>
          </p:spPr>
          <p:txBody>
            <a:bodyPr wrap="square" rtlCol="0">
              <a:spAutoFit/>
            </a:bodyPr>
            <a:lstStyle/>
            <a:p>
              <a:r>
                <a:rPr lang="en-US" sz="2400" dirty="0"/>
                <a:t>Graduating GPA</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3727752" cy="369332"/>
            </a:xfrm>
            <a:prstGeom prst="rect">
              <a:avLst/>
            </a:prstGeom>
            <a:noFill/>
          </p:spPr>
          <p:txBody>
            <a:bodyPr wrap="none" rtlCol="0">
              <a:spAutoFit/>
            </a:bodyPr>
            <a:lstStyle/>
            <a:p>
              <a:r>
                <a:rPr lang="en-US" dirty="0"/>
                <a:t>f(x) = function of (graduating GPA)</a:t>
              </a:r>
            </a:p>
          </p:txBody>
        </p:sp>
        <p:grpSp>
          <p:nvGrpSpPr>
            <p:cNvPr id="23" name="Group 22"/>
            <p:cNvGrpSpPr/>
            <p:nvPr/>
          </p:nvGrpSpPr>
          <p:grpSpPr>
            <a:xfrm>
              <a:off x="5576039" y="2713061"/>
              <a:ext cx="4991100" cy="1837267"/>
              <a:chOff x="6110111" y="3009900"/>
              <a:chExt cx="4991100" cy="1837267"/>
            </a:xfrm>
          </p:grpSpPr>
          <p:sp>
            <p:nvSpPr>
              <p:cNvPr id="24" name="TextBox 23"/>
              <p:cNvSpPr txBox="1"/>
              <p:nvPr/>
            </p:nvSpPr>
            <p:spPr>
              <a:xfrm>
                <a:off x="8520289" y="3251199"/>
                <a:ext cx="495072" cy="369332"/>
              </a:xfrm>
              <a:prstGeom prst="rect">
                <a:avLst/>
              </a:prstGeom>
              <a:noFill/>
              <a:ln>
                <a:noFill/>
              </a:ln>
            </p:spPr>
            <p:txBody>
              <a:bodyPr wrap="none" rtlCol="0">
                <a:spAutoFit/>
              </a:bodyPr>
              <a:lstStyle/>
              <a:p>
                <a:r>
                  <a:rPr lang="en-US" dirty="0"/>
                  <a:t>f(x)</a:t>
                </a:r>
              </a:p>
            </p:txBody>
          </p:sp>
          <p:sp>
            <p:nvSpPr>
              <p:cNvPr id="25" name="Oval 24"/>
              <p:cNvSpPr/>
              <p:nvPr/>
            </p:nvSpPr>
            <p:spPr>
              <a:xfrm>
                <a:off x="6358467" y="46185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275233" y="36576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850967" y="32258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642600" y="32766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6110111" y="3009900"/>
                <a:ext cx="4991100" cy="15621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013700" y="3687233"/>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593667" y="36152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510867" y="47709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807200" y="39751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209367" y="40132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5" name="Content Placeholder 2"/>
          <p:cNvSpPr>
            <a:spLocks noGrp="1"/>
          </p:cNvSpPr>
          <p:nvPr>
            <p:ph sz="half" idx="1"/>
          </p:nvPr>
        </p:nvSpPr>
        <p:spPr>
          <a:xfrm>
            <a:off x="473274" y="1831689"/>
            <a:ext cx="4709160" cy="4351338"/>
          </a:xfrm>
        </p:spPr>
        <p:txBody>
          <a:bodyPr/>
          <a:lstStyle/>
          <a:p>
            <a:pPr>
              <a:buFont typeface="Wingdings" charset="2"/>
              <a:buChar char="§"/>
            </a:pPr>
            <a:r>
              <a:rPr lang="en-US" dirty="0" err="1"/>
              <a:t>Underfitting</a:t>
            </a:r>
            <a:r>
              <a:rPr lang="en-US" dirty="0"/>
              <a:t> occurs when the model generated has too much deviation from a good predictive model</a:t>
            </a:r>
            <a:endParaRPr lang="en-US" baseline="-25000" dirty="0"/>
          </a:p>
          <a:p>
            <a:pPr>
              <a:buFont typeface="Wingdings" charset="2"/>
              <a:buChar char="§"/>
            </a:pPr>
            <a:r>
              <a:rPr lang="en-US" dirty="0"/>
              <a:t>While this model may not be completely useless, the margin of error is too large</a:t>
            </a:r>
          </a:p>
          <a:p>
            <a:pPr>
              <a:buFont typeface="Wingdings" charset="2"/>
              <a:buChar char="§"/>
            </a:pPr>
            <a:r>
              <a:rPr lang="en-US" dirty="0"/>
              <a:t>Example: a simple linear equation</a:t>
            </a:r>
          </a:p>
        </p:txBody>
      </p:sp>
      <p:graphicFrame>
        <p:nvGraphicFramePr>
          <p:cNvPr id="36" name="Object 35"/>
          <p:cNvGraphicFramePr>
            <a:graphicFrameLocks noChangeAspect="1"/>
          </p:cNvGraphicFramePr>
          <p:nvPr>
            <p:extLst>
              <p:ext uri="{D42A27DB-BD31-4B8C-83A1-F6EECF244321}">
                <p14:modId xmlns:p14="http://schemas.microsoft.com/office/powerpoint/2010/main" val="744794078"/>
              </p:ext>
            </p:extLst>
          </p:nvPr>
        </p:nvGraphicFramePr>
        <p:xfrm>
          <a:off x="1528763" y="5757863"/>
          <a:ext cx="2287587" cy="434975"/>
        </p:xfrm>
        <a:graphic>
          <a:graphicData uri="http://schemas.openxmlformats.org/presentationml/2006/ole">
            <mc:AlternateContent xmlns:mc="http://schemas.openxmlformats.org/markup-compatibility/2006">
              <mc:Choice xmlns:v="urn:schemas-microsoft-com:vml" Requires="v">
                <p:oleObj spid="_x0000_s6154" name="Equation" r:id="rId4" imgW="1066800" imgH="203200" progId="Equation.3">
                  <p:embed/>
                </p:oleObj>
              </mc:Choice>
              <mc:Fallback>
                <p:oleObj name="Equation" r:id="rId4" imgW="1066800" imgH="203200" progId="Equation.3">
                  <p:embed/>
                  <p:pic>
                    <p:nvPicPr>
                      <p:cNvPr id="0" name=""/>
                      <p:cNvPicPr/>
                      <p:nvPr/>
                    </p:nvPicPr>
                    <p:blipFill>
                      <a:blip r:embed="rId5"/>
                      <a:stretch>
                        <a:fillRect/>
                      </a:stretch>
                    </p:blipFill>
                    <p:spPr>
                      <a:xfrm>
                        <a:off x="1528763" y="5757863"/>
                        <a:ext cx="2287587" cy="434975"/>
                      </a:xfrm>
                      <a:prstGeom prst="rect">
                        <a:avLst/>
                      </a:prstGeom>
                    </p:spPr>
                  </p:pic>
                </p:oleObj>
              </mc:Fallback>
            </mc:AlternateContent>
          </a:graphicData>
        </a:graphic>
      </p:graphicFrame>
    </p:spTree>
    <p:extLst>
      <p:ext uri="{BB962C8B-B14F-4D97-AF65-F5344CB8AC3E}">
        <p14:creationId xmlns:p14="http://schemas.microsoft.com/office/powerpoint/2010/main" val="417514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 Just Right</a:t>
            </a:r>
          </a:p>
        </p:txBody>
      </p:sp>
      <p:sp>
        <p:nvSpPr>
          <p:cNvPr id="3" name="Content Placeholder 2"/>
          <p:cNvSpPr>
            <a:spLocks noGrp="1"/>
          </p:cNvSpPr>
          <p:nvPr>
            <p:ph sz="half" idx="1"/>
          </p:nvPr>
        </p:nvSpPr>
        <p:spPr>
          <a:xfrm>
            <a:off x="509016" y="1789049"/>
            <a:ext cx="4709160" cy="4351338"/>
          </a:xfrm>
        </p:spPr>
        <p:txBody>
          <a:bodyPr/>
          <a:lstStyle/>
          <a:p>
            <a:pPr>
              <a:buFont typeface="Wingdings" panose="05000000000000000000" pitchFamily="2" charset="2"/>
              <a:buChar char="§"/>
            </a:pPr>
            <a:r>
              <a:rPr lang="en-US" dirty="0"/>
              <a:t>Overfitting and </a:t>
            </a:r>
            <a:r>
              <a:rPr lang="en-US" dirty="0" err="1"/>
              <a:t>Underfitting</a:t>
            </a:r>
            <a:r>
              <a:rPr lang="en-US" dirty="0"/>
              <a:t> will both produce inaccurate models</a:t>
            </a:r>
          </a:p>
          <a:p>
            <a:pPr>
              <a:buFont typeface="Wingdings" panose="05000000000000000000" pitchFamily="2" charset="2"/>
              <a:buChar char="§"/>
            </a:pPr>
            <a:r>
              <a:rPr lang="en-US" dirty="0"/>
              <a:t>The goal of the machine learning algorithm is to find a model that is just right</a:t>
            </a:r>
          </a:p>
        </p:txBody>
      </p:sp>
      <p:sp>
        <p:nvSpPr>
          <p:cNvPr id="47" name="TextBox 46"/>
          <p:cNvSpPr txBox="1"/>
          <p:nvPr/>
        </p:nvSpPr>
        <p:spPr>
          <a:xfrm>
            <a:off x="5709725" y="6042601"/>
            <a:ext cx="6211049" cy="461665"/>
          </a:xfrm>
          <a:prstGeom prst="rect">
            <a:avLst/>
          </a:prstGeom>
          <a:noFill/>
        </p:spPr>
        <p:txBody>
          <a:bodyPr wrap="square" rtlCol="0">
            <a:spAutoFit/>
          </a:bodyPr>
          <a:lstStyle/>
          <a:p>
            <a:r>
              <a:rPr lang="en-US" sz="2400" dirty="0"/>
              <a:t>Graduating GPA + Extracurricular Activity</a:t>
            </a:r>
          </a:p>
        </p:txBody>
      </p:sp>
      <p:grpSp>
        <p:nvGrpSpPr>
          <p:cNvPr id="4" name="Group 3"/>
          <p:cNvGrpSpPr/>
          <p:nvPr/>
        </p:nvGrpSpPr>
        <p:grpSpPr>
          <a:xfrm>
            <a:off x="5060334" y="1789049"/>
            <a:ext cx="6357248" cy="4174066"/>
            <a:chOff x="5060334" y="1789049"/>
            <a:chExt cx="6357248" cy="4174066"/>
          </a:xfrm>
        </p:grpSpPr>
        <p:cxnSp>
          <p:nvCxnSpPr>
            <p:cNvPr id="43" name="Straight Arrow Connector 42"/>
            <p:cNvCxnSpPr/>
            <p:nvPr/>
          </p:nvCxnSpPr>
          <p:spPr>
            <a:xfrm>
              <a:off x="5589693" y="5909497"/>
              <a:ext cx="58278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4515210" cy="923330"/>
            </a:xfrm>
            <a:prstGeom prst="rect">
              <a:avLst/>
            </a:prstGeom>
            <a:noFill/>
          </p:spPr>
          <p:txBody>
            <a:bodyPr wrap="none" rtlCol="0">
              <a:spAutoFit/>
            </a:bodyPr>
            <a:lstStyle/>
            <a:p>
              <a:r>
                <a:rPr lang="en-US" dirty="0"/>
                <a:t>f(x) = function of (graduating GPA,</a:t>
              </a:r>
            </a:p>
            <a:p>
              <a:pPr>
                <a:tabLst>
                  <a:tab pos="1828800" algn="l"/>
                </a:tabLst>
              </a:pPr>
              <a:r>
                <a:rPr lang="en-US" dirty="0"/>
                <a:t>	degree of extracurricular</a:t>
              </a:r>
            </a:p>
            <a:p>
              <a:pPr>
                <a:tabLst>
                  <a:tab pos="1828800" algn="l"/>
                </a:tabLst>
              </a:pPr>
              <a:r>
                <a:rPr lang="en-US" dirty="0"/>
                <a:t>	activity)</a:t>
              </a:r>
            </a:p>
          </p:txBody>
        </p:sp>
        <p:grpSp>
          <p:nvGrpSpPr>
            <p:cNvPr id="35" name="Group 34"/>
            <p:cNvGrpSpPr/>
            <p:nvPr/>
          </p:nvGrpSpPr>
          <p:grpSpPr>
            <a:xfrm>
              <a:off x="5834984" y="2916261"/>
              <a:ext cx="4398433" cy="1676400"/>
              <a:chOff x="6358467" y="3225800"/>
              <a:chExt cx="4398433" cy="1676400"/>
            </a:xfrm>
          </p:grpSpPr>
          <p:sp>
            <p:nvSpPr>
              <p:cNvPr id="36" name="TextBox 35"/>
              <p:cNvSpPr txBox="1"/>
              <p:nvPr/>
            </p:nvSpPr>
            <p:spPr>
              <a:xfrm>
                <a:off x="8520289" y="3251199"/>
                <a:ext cx="495072" cy="369332"/>
              </a:xfrm>
              <a:prstGeom prst="rect">
                <a:avLst/>
              </a:prstGeom>
              <a:noFill/>
              <a:ln>
                <a:noFill/>
              </a:ln>
            </p:spPr>
            <p:txBody>
              <a:bodyPr wrap="none" rtlCol="0">
                <a:spAutoFit/>
              </a:bodyPr>
              <a:lstStyle/>
              <a:p>
                <a:r>
                  <a:rPr lang="en-US" dirty="0"/>
                  <a:t>f(x)</a:t>
                </a:r>
              </a:p>
            </p:txBody>
          </p:sp>
          <p:sp>
            <p:nvSpPr>
              <p:cNvPr id="37" name="Oval 36"/>
              <p:cNvSpPr/>
              <p:nvPr/>
            </p:nvSpPr>
            <p:spPr>
              <a:xfrm>
                <a:off x="6807200" y="40640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358467" y="46185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9275233" y="3657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9850967" y="32258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10642600" y="3276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8013700" y="3687233"/>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593667" y="36152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510867" y="47709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p:cNvSpPr/>
              <p:nvPr/>
            </p:nvSpPr>
            <p:spPr>
              <a:xfrm>
                <a:off x="6438900" y="3479800"/>
                <a:ext cx="4318000" cy="1422400"/>
              </a:xfrm>
              <a:custGeom>
                <a:avLst/>
                <a:gdLst>
                  <a:gd name="connsiteX0" fmla="*/ 0 w 4318000"/>
                  <a:gd name="connsiteY0" fmla="*/ 1422400 h 1422400"/>
                  <a:gd name="connsiteX1" fmla="*/ 596900 w 4318000"/>
                  <a:gd name="connsiteY1" fmla="*/ 533400 h 1422400"/>
                  <a:gd name="connsiteX2" fmla="*/ 1816100 w 4318000"/>
                  <a:gd name="connsiteY2" fmla="*/ 215900 h 1422400"/>
                  <a:gd name="connsiteX3" fmla="*/ 4318000 w 4318000"/>
                  <a:gd name="connsiteY3" fmla="*/ 0 h 1422400"/>
                </a:gdLst>
                <a:ahLst/>
                <a:cxnLst>
                  <a:cxn ang="0">
                    <a:pos x="connsiteX0" y="connsiteY0"/>
                  </a:cxn>
                  <a:cxn ang="0">
                    <a:pos x="connsiteX1" y="connsiteY1"/>
                  </a:cxn>
                  <a:cxn ang="0">
                    <a:pos x="connsiteX2" y="connsiteY2"/>
                  </a:cxn>
                  <a:cxn ang="0">
                    <a:pos x="connsiteX3" y="connsiteY3"/>
                  </a:cxn>
                </a:cxnLst>
                <a:rect l="l" t="t" r="r" b="b"/>
                <a:pathLst>
                  <a:path w="4318000" h="1422400">
                    <a:moveTo>
                      <a:pt x="0" y="1422400"/>
                    </a:moveTo>
                    <a:cubicBezTo>
                      <a:pt x="147108" y="1078441"/>
                      <a:pt x="294217" y="734483"/>
                      <a:pt x="596900" y="533400"/>
                    </a:cubicBezTo>
                    <a:cubicBezTo>
                      <a:pt x="899583" y="332317"/>
                      <a:pt x="1195917" y="304800"/>
                      <a:pt x="1816100" y="215900"/>
                    </a:cubicBezTo>
                    <a:cubicBezTo>
                      <a:pt x="2436283" y="127000"/>
                      <a:pt x="4318000" y="0"/>
                      <a:pt x="4318000" y="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Oval 52"/>
              <p:cNvSpPr/>
              <p:nvPr/>
            </p:nvSpPr>
            <p:spPr>
              <a:xfrm>
                <a:off x="7209367" y="40132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6771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Occam’s Razor</a:t>
            </a:r>
          </a:p>
        </p:txBody>
      </p:sp>
      <p:grpSp>
        <p:nvGrpSpPr>
          <p:cNvPr id="7" name="Group 6"/>
          <p:cNvGrpSpPr/>
          <p:nvPr/>
        </p:nvGrpSpPr>
        <p:grpSpPr>
          <a:xfrm>
            <a:off x="0" y="1713098"/>
            <a:ext cx="12192000" cy="1417043"/>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Among competing hypothesis, the one with the fewest assumptions should be selected</a:t>
              </a:r>
            </a:p>
          </p:txBody>
        </p:sp>
      </p:grpSp>
      <p:sp>
        <p:nvSpPr>
          <p:cNvPr id="11" name="Content Placeholder 9"/>
          <p:cNvSpPr>
            <a:spLocks noGrp="1"/>
          </p:cNvSpPr>
          <p:nvPr>
            <p:ph idx="1"/>
          </p:nvPr>
        </p:nvSpPr>
        <p:spPr>
          <a:xfrm>
            <a:off x="131064" y="3423235"/>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William of Ockham (c. 1287–1347), was an English Franciscan friar, scholastic philosopher and theologian.</a:t>
            </a:r>
          </a:p>
          <a:p>
            <a:pPr marL="1089025" indent="-457200">
              <a:lnSpc>
                <a:spcPct val="100000"/>
              </a:lnSpc>
              <a:spcBef>
                <a:spcPts val="0"/>
              </a:spcBef>
              <a:buFont typeface="Wingdings" charset="2"/>
              <a:buChar char="§"/>
            </a:pPr>
            <a:r>
              <a:rPr lang="en-US" dirty="0">
                <a:solidFill>
                  <a:srgbClr val="000000"/>
                </a:solidFill>
              </a:rPr>
              <a:t>In our context, we can re-state this as:</a:t>
            </a:r>
          </a:p>
          <a:p>
            <a:pPr marL="1546225" lvl="1" indent="-457200">
              <a:lnSpc>
                <a:spcPct val="100000"/>
              </a:lnSpc>
              <a:spcBef>
                <a:spcPts val="0"/>
              </a:spcBef>
              <a:buFont typeface="Wingdings" charset="2"/>
              <a:buChar char="§"/>
            </a:pPr>
            <a:r>
              <a:rPr lang="en-US" dirty="0">
                <a:solidFill>
                  <a:srgbClr val="000000"/>
                </a:solidFill>
              </a:rPr>
              <a:t>The best machine learning models are simple models that fit the data well</a:t>
            </a:r>
          </a:p>
        </p:txBody>
      </p:sp>
    </p:spTree>
    <p:extLst>
      <p:ext uri="{BB962C8B-B14F-4D97-AF65-F5344CB8AC3E}">
        <p14:creationId xmlns:p14="http://schemas.microsoft.com/office/powerpoint/2010/main" val="310485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Best Model</a:t>
            </a:r>
          </a:p>
        </p:txBody>
      </p:sp>
      <p:grpSp>
        <p:nvGrpSpPr>
          <p:cNvPr id="3" name="Group 2"/>
          <p:cNvGrpSpPr/>
          <p:nvPr/>
        </p:nvGrpSpPr>
        <p:grpSpPr>
          <a:xfrm>
            <a:off x="1523405" y="1932579"/>
            <a:ext cx="9145191" cy="4358547"/>
            <a:chOff x="838199" y="1690688"/>
            <a:chExt cx="9145191" cy="4358547"/>
          </a:xfrm>
        </p:grpSpPr>
        <p:cxnSp>
          <p:nvCxnSpPr>
            <p:cNvPr id="6" name="Straight Arrow Connector 5"/>
            <p:cNvCxnSpPr/>
            <p:nvPr/>
          </p:nvCxnSpPr>
          <p:spPr>
            <a:xfrm flipV="1">
              <a:off x="1182624" y="5686965"/>
              <a:ext cx="8800766" cy="5723"/>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62343" y="5679903"/>
              <a:ext cx="2421047" cy="369332"/>
            </a:xfrm>
            <a:prstGeom prst="rect">
              <a:avLst/>
            </a:prstGeom>
            <a:noFill/>
          </p:spPr>
          <p:txBody>
            <a:bodyPr wrap="none" rtlCol="0">
              <a:spAutoFit/>
            </a:bodyPr>
            <a:lstStyle/>
            <a:p>
              <a:r>
                <a:rPr lang="en-US" dirty="0"/>
                <a:t>Increasing Complexity</a:t>
              </a:r>
            </a:p>
          </p:txBody>
        </p:sp>
        <p:sp>
          <p:nvSpPr>
            <p:cNvPr id="8" name="TextBox 7"/>
            <p:cNvSpPr txBox="1"/>
            <p:nvPr/>
          </p:nvSpPr>
          <p:spPr>
            <a:xfrm>
              <a:off x="1275145" y="5660020"/>
              <a:ext cx="2512419" cy="369332"/>
            </a:xfrm>
            <a:prstGeom prst="rect">
              <a:avLst/>
            </a:prstGeom>
            <a:noFill/>
          </p:spPr>
          <p:txBody>
            <a:bodyPr wrap="none" rtlCol="0">
              <a:spAutoFit/>
            </a:bodyPr>
            <a:lstStyle/>
            <a:p>
              <a:r>
                <a:rPr lang="en-US" dirty="0"/>
                <a:t>Decreasing Complexity</a:t>
              </a:r>
            </a:p>
          </p:txBody>
        </p:sp>
        <p:cxnSp>
          <p:nvCxnSpPr>
            <p:cNvPr id="10" name="Straight Arrow Connector 9"/>
            <p:cNvCxnSpPr/>
            <p:nvPr/>
          </p:nvCxnSpPr>
          <p:spPr>
            <a:xfrm flipH="1" flipV="1">
              <a:off x="1275145" y="1690689"/>
              <a:ext cx="0" cy="3766987"/>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0800000">
              <a:off x="838199" y="1690688"/>
              <a:ext cx="461665" cy="1282146"/>
            </a:xfrm>
            <a:prstGeom prst="rect">
              <a:avLst/>
            </a:prstGeom>
            <a:noFill/>
          </p:spPr>
          <p:txBody>
            <a:bodyPr vert="eaVert" wrap="none" rtlCol="0">
              <a:spAutoFit/>
            </a:bodyPr>
            <a:lstStyle/>
            <a:p>
              <a:r>
                <a:rPr lang="en-US" dirty="0"/>
                <a:t>More Errors</a:t>
              </a:r>
            </a:p>
          </p:txBody>
        </p:sp>
        <p:sp>
          <p:nvSpPr>
            <p:cNvPr id="12" name="TextBox 11"/>
            <p:cNvSpPr txBox="1"/>
            <p:nvPr/>
          </p:nvSpPr>
          <p:spPr>
            <a:xfrm rot="10800000">
              <a:off x="838200" y="4074203"/>
              <a:ext cx="461665" cy="1168140"/>
            </a:xfrm>
            <a:prstGeom prst="rect">
              <a:avLst/>
            </a:prstGeom>
            <a:noFill/>
          </p:spPr>
          <p:txBody>
            <a:bodyPr vert="eaVert" wrap="none" rtlCol="0">
              <a:spAutoFit/>
            </a:bodyPr>
            <a:lstStyle/>
            <a:p>
              <a:r>
                <a:rPr lang="en-US" dirty="0"/>
                <a:t>Less Errors</a:t>
              </a:r>
            </a:p>
          </p:txBody>
        </p:sp>
        <p:sp>
          <p:nvSpPr>
            <p:cNvPr id="13" name="TextBox 12"/>
            <p:cNvSpPr txBox="1"/>
            <p:nvPr/>
          </p:nvSpPr>
          <p:spPr>
            <a:xfrm>
              <a:off x="4653680" y="5660020"/>
              <a:ext cx="2042547" cy="369332"/>
            </a:xfrm>
            <a:prstGeom prst="rect">
              <a:avLst/>
            </a:prstGeom>
            <a:noFill/>
          </p:spPr>
          <p:txBody>
            <a:bodyPr wrap="none" rtlCol="0">
              <a:spAutoFit/>
            </a:bodyPr>
            <a:lstStyle/>
            <a:p>
              <a:r>
                <a:rPr lang="en-US" dirty="0"/>
                <a:t>Model Complexity</a:t>
              </a:r>
            </a:p>
          </p:txBody>
        </p:sp>
        <p:grpSp>
          <p:nvGrpSpPr>
            <p:cNvPr id="22" name="Group 21"/>
            <p:cNvGrpSpPr/>
            <p:nvPr/>
          </p:nvGrpSpPr>
          <p:grpSpPr>
            <a:xfrm>
              <a:off x="1446835" y="1715072"/>
              <a:ext cx="2340729" cy="3856672"/>
              <a:chOff x="1446835" y="1690688"/>
              <a:chExt cx="2340729" cy="3856672"/>
            </a:xfrm>
          </p:grpSpPr>
          <p:sp>
            <p:nvSpPr>
              <p:cNvPr id="20" name="Rectangle 19"/>
              <p:cNvSpPr/>
              <p:nvPr/>
            </p:nvSpPr>
            <p:spPr>
              <a:xfrm>
                <a:off x="1446835" y="1690688"/>
                <a:ext cx="2340729" cy="3856672"/>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TextBox 20"/>
              <p:cNvSpPr txBox="1"/>
              <p:nvPr/>
            </p:nvSpPr>
            <p:spPr>
              <a:xfrm>
                <a:off x="1820454" y="2019732"/>
                <a:ext cx="1758564" cy="461665"/>
              </a:xfrm>
              <a:prstGeom prst="rect">
                <a:avLst/>
              </a:prstGeom>
              <a:noFill/>
            </p:spPr>
            <p:txBody>
              <a:bodyPr wrap="none" rtlCol="0">
                <a:spAutoFit/>
              </a:bodyPr>
              <a:lstStyle/>
              <a:p>
                <a:r>
                  <a:rPr lang="en-US" sz="2400" dirty="0" err="1">
                    <a:solidFill>
                      <a:srgbClr val="FFFFFF"/>
                    </a:solidFill>
                  </a:rPr>
                  <a:t>Underfitting</a:t>
                </a:r>
                <a:endParaRPr lang="en-US" sz="2400" dirty="0">
                  <a:solidFill>
                    <a:srgbClr val="FFFFFF"/>
                  </a:solidFill>
                </a:endParaRPr>
              </a:p>
            </p:txBody>
          </p:sp>
        </p:grpSp>
        <p:grpSp>
          <p:nvGrpSpPr>
            <p:cNvPr id="23" name="Group 22"/>
            <p:cNvGrpSpPr/>
            <p:nvPr/>
          </p:nvGrpSpPr>
          <p:grpSpPr>
            <a:xfrm>
              <a:off x="4328449" y="1715072"/>
              <a:ext cx="2340729" cy="3856672"/>
              <a:chOff x="1446835" y="1690688"/>
              <a:chExt cx="2340729" cy="3856672"/>
            </a:xfrm>
          </p:grpSpPr>
          <p:sp>
            <p:nvSpPr>
              <p:cNvPr id="24" name="Rectangle 23"/>
              <p:cNvSpPr/>
              <p:nvPr/>
            </p:nvSpPr>
            <p:spPr>
              <a:xfrm>
                <a:off x="1446835" y="1690688"/>
                <a:ext cx="2340729" cy="38566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a:off x="1531943" y="2011955"/>
                <a:ext cx="2028119" cy="461665"/>
              </a:xfrm>
              <a:prstGeom prst="rect">
                <a:avLst/>
              </a:prstGeom>
              <a:noFill/>
            </p:spPr>
            <p:txBody>
              <a:bodyPr wrap="none" rtlCol="0">
                <a:spAutoFit/>
              </a:bodyPr>
              <a:lstStyle/>
              <a:p>
                <a:r>
                  <a:rPr lang="en-US" sz="2400" dirty="0">
                    <a:solidFill>
                      <a:srgbClr val="FFFFFF"/>
                    </a:solidFill>
                  </a:rPr>
                  <a:t>Good Models</a:t>
                </a:r>
              </a:p>
            </p:txBody>
          </p:sp>
        </p:grpSp>
        <p:grpSp>
          <p:nvGrpSpPr>
            <p:cNvPr id="26" name="Group 25"/>
            <p:cNvGrpSpPr/>
            <p:nvPr/>
          </p:nvGrpSpPr>
          <p:grpSpPr>
            <a:xfrm>
              <a:off x="7210063" y="1715072"/>
              <a:ext cx="2340729" cy="3856672"/>
              <a:chOff x="1446835" y="1690688"/>
              <a:chExt cx="2340729" cy="3856672"/>
            </a:xfrm>
          </p:grpSpPr>
          <p:sp>
            <p:nvSpPr>
              <p:cNvPr id="27" name="Rectangle 26"/>
              <p:cNvSpPr/>
              <p:nvPr/>
            </p:nvSpPr>
            <p:spPr>
              <a:xfrm>
                <a:off x="1446835" y="1690688"/>
                <a:ext cx="2340729" cy="3856672"/>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p:nvSpPr>
            <p:spPr>
              <a:xfrm>
                <a:off x="1693275" y="2007540"/>
                <a:ext cx="1647439" cy="461665"/>
              </a:xfrm>
              <a:prstGeom prst="rect">
                <a:avLst/>
              </a:prstGeom>
              <a:noFill/>
            </p:spPr>
            <p:txBody>
              <a:bodyPr wrap="none" rtlCol="0">
                <a:spAutoFit/>
              </a:bodyPr>
              <a:lstStyle/>
              <a:p>
                <a:r>
                  <a:rPr lang="en-US" sz="2400" dirty="0">
                    <a:solidFill>
                      <a:srgbClr val="FFFFFF"/>
                    </a:solidFill>
                  </a:rPr>
                  <a:t>Overfitting</a:t>
                </a:r>
              </a:p>
            </p:txBody>
          </p:sp>
        </p:grpSp>
        <p:sp>
          <p:nvSpPr>
            <p:cNvPr id="30" name="TextBox 29"/>
            <p:cNvSpPr txBox="1"/>
            <p:nvPr/>
          </p:nvSpPr>
          <p:spPr>
            <a:xfrm>
              <a:off x="1637168" y="4576416"/>
              <a:ext cx="1659098" cy="646331"/>
            </a:xfrm>
            <a:prstGeom prst="rect">
              <a:avLst/>
            </a:prstGeom>
            <a:noFill/>
          </p:spPr>
          <p:txBody>
            <a:bodyPr wrap="square" rtlCol="0">
              <a:spAutoFit/>
            </a:bodyPr>
            <a:lstStyle/>
            <a:p>
              <a:r>
                <a:rPr lang="en-US" dirty="0">
                  <a:solidFill>
                    <a:srgbClr val="FFFFFF"/>
                  </a:solidFill>
                </a:rPr>
                <a:t>Errors against training set</a:t>
              </a:r>
            </a:p>
          </p:txBody>
        </p:sp>
        <p:cxnSp>
          <p:nvCxnSpPr>
            <p:cNvPr id="32" name="Straight Arrow Connector 31"/>
            <p:cNvCxnSpPr/>
            <p:nvPr/>
          </p:nvCxnSpPr>
          <p:spPr>
            <a:xfrm flipV="1">
              <a:off x="2117591" y="4283875"/>
              <a:ext cx="243644" cy="27388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45404" y="3815320"/>
              <a:ext cx="1659098" cy="646331"/>
            </a:xfrm>
            <a:prstGeom prst="rect">
              <a:avLst/>
            </a:prstGeom>
            <a:noFill/>
          </p:spPr>
          <p:txBody>
            <a:bodyPr wrap="square" rtlCol="0">
              <a:spAutoFit/>
            </a:bodyPr>
            <a:lstStyle/>
            <a:p>
              <a:r>
                <a:rPr lang="en-US" dirty="0">
                  <a:solidFill>
                    <a:srgbClr val="FFFFFF"/>
                  </a:solidFill>
                </a:rPr>
                <a:t>Errors against test set</a:t>
              </a:r>
            </a:p>
          </p:txBody>
        </p:sp>
        <p:cxnSp>
          <p:nvCxnSpPr>
            <p:cNvPr id="35" name="Straight Arrow Connector 34"/>
            <p:cNvCxnSpPr/>
            <p:nvPr/>
          </p:nvCxnSpPr>
          <p:spPr>
            <a:xfrm>
              <a:off x="5762837" y="4359967"/>
              <a:ext cx="244424" cy="37400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446835" y="1886673"/>
              <a:ext cx="8209797" cy="3571189"/>
            </a:xfrm>
            <a:custGeom>
              <a:avLst/>
              <a:gdLst>
                <a:gd name="connsiteX0" fmla="*/ 0 w 9028254"/>
                <a:gd name="connsiteY0" fmla="*/ 0 h 3495555"/>
                <a:gd name="connsiteX1" fmla="*/ 879676 w 9028254"/>
                <a:gd name="connsiteY1" fmla="*/ 2210765 h 3495555"/>
                <a:gd name="connsiteX2" fmla="*/ 3715474 w 9028254"/>
                <a:gd name="connsiteY2" fmla="*/ 3044142 h 3495555"/>
                <a:gd name="connsiteX3" fmla="*/ 9028254 w 9028254"/>
                <a:gd name="connsiteY3" fmla="*/ 3495555 h 3495555"/>
              </a:gdLst>
              <a:ahLst/>
              <a:cxnLst>
                <a:cxn ang="0">
                  <a:pos x="connsiteX0" y="connsiteY0"/>
                </a:cxn>
                <a:cxn ang="0">
                  <a:pos x="connsiteX1" y="connsiteY1"/>
                </a:cxn>
                <a:cxn ang="0">
                  <a:pos x="connsiteX2" y="connsiteY2"/>
                </a:cxn>
                <a:cxn ang="0">
                  <a:pos x="connsiteX3" y="connsiteY3"/>
                </a:cxn>
              </a:cxnLst>
              <a:rect l="l" t="t" r="r" b="b"/>
              <a:pathLst>
                <a:path w="9028254" h="3495555">
                  <a:moveTo>
                    <a:pt x="0" y="0"/>
                  </a:moveTo>
                  <a:cubicBezTo>
                    <a:pt x="130215" y="851704"/>
                    <a:pt x="260430" y="1703408"/>
                    <a:pt x="879676" y="2210765"/>
                  </a:cubicBezTo>
                  <a:cubicBezTo>
                    <a:pt x="1498922" y="2718122"/>
                    <a:pt x="2357378" y="2830010"/>
                    <a:pt x="3715474" y="3044142"/>
                  </a:cubicBezTo>
                  <a:cubicBezTo>
                    <a:pt x="5073570" y="3258274"/>
                    <a:pt x="7050912" y="3376914"/>
                    <a:pt x="9028254" y="3495555"/>
                  </a:cubicBezTo>
                </a:path>
              </a:pathLst>
            </a:custGeom>
            <a:noFill/>
            <a:ln w="38100">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574157" y="1794076"/>
              <a:ext cx="7917084" cy="3035999"/>
            </a:xfrm>
            <a:custGeom>
              <a:avLst/>
              <a:gdLst>
                <a:gd name="connsiteX0" fmla="*/ 0 w 7917084"/>
                <a:gd name="connsiteY0" fmla="*/ 0 h 3035999"/>
                <a:gd name="connsiteX1" fmla="*/ 729205 w 7917084"/>
                <a:gd name="connsiteY1" fmla="*/ 1655180 h 3035999"/>
                <a:gd name="connsiteX2" fmla="*/ 2627453 w 7917084"/>
                <a:gd name="connsiteY2" fmla="*/ 2685327 h 3035999"/>
                <a:gd name="connsiteX3" fmla="*/ 5521124 w 7917084"/>
                <a:gd name="connsiteY3" fmla="*/ 2835797 h 3035999"/>
                <a:gd name="connsiteX4" fmla="*/ 7917084 w 7917084"/>
                <a:gd name="connsiteY4" fmla="*/ 46299 h 3035999"/>
                <a:gd name="connsiteX5" fmla="*/ 7917084 w 7917084"/>
                <a:gd name="connsiteY5" fmla="*/ 46299 h 303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7084" h="3035999">
                  <a:moveTo>
                    <a:pt x="0" y="0"/>
                  </a:moveTo>
                  <a:cubicBezTo>
                    <a:pt x="145648" y="603813"/>
                    <a:pt x="291296" y="1207626"/>
                    <a:pt x="729205" y="1655180"/>
                  </a:cubicBezTo>
                  <a:cubicBezTo>
                    <a:pt x="1167114" y="2102735"/>
                    <a:pt x="1828800" y="2488558"/>
                    <a:pt x="2627453" y="2685327"/>
                  </a:cubicBezTo>
                  <a:cubicBezTo>
                    <a:pt x="3426106" y="2882097"/>
                    <a:pt x="4639519" y="3275635"/>
                    <a:pt x="5521124" y="2835797"/>
                  </a:cubicBezTo>
                  <a:cubicBezTo>
                    <a:pt x="6402729" y="2395959"/>
                    <a:pt x="7917084" y="46299"/>
                    <a:pt x="7917084" y="46299"/>
                  </a:cubicBezTo>
                  <a:lnTo>
                    <a:pt x="7917084" y="46299"/>
                  </a:lnTo>
                </a:path>
              </a:pathLst>
            </a:custGeom>
            <a:noFill/>
            <a:ln w="38100">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2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Machine Learning</a:t>
            </a:r>
          </a:p>
        </p:txBody>
      </p:sp>
      <p:grpSp>
        <p:nvGrpSpPr>
          <p:cNvPr id="7" name="Group 6"/>
          <p:cNvGrpSpPr/>
          <p:nvPr/>
        </p:nvGrpSpPr>
        <p:grpSpPr>
          <a:xfrm>
            <a:off x="0" y="1913054"/>
            <a:ext cx="12192000" cy="861686"/>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Balance between accuracy and simplicity</a:t>
              </a:r>
            </a:p>
          </p:txBody>
        </p:sp>
      </p:grpSp>
      <p:sp>
        <p:nvSpPr>
          <p:cNvPr id="11" name="Content Placeholder 9"/>
          <p:cNvSpPr>
            <a:spLocks noGrp="1"/>
          </p:cNvSpPr>
          <p:nvPr>
            <p:ph idx="1"/>
          </p:nvPr>
        </p:nvSpPr>
        <p:spPr>
          <a:xfrm>
            <a:off x="131064" y="3423235"/>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The art of creating a machine learning model is the selection of parameters and variables that will try to optimize the balance between accuracy and simplicity</a:t>
            </a:r>
          </a:p>
        </p:txBody>
      </p:sp>
    </p:spTree>
    <p:extLst>
      <p:ext uri="{BB962C8B-B14F-4D97-AF65-F5344CB8AC3E}">
        <p14:creationId xmlns:p14="http://schemas.microsoft.com/office/powerpoint/2010/main" val="298415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Regression?</a:t>
            </a:r>
          </a:p>
          <a:p>
            <a:r>
              <a:rPr lang="en-US" dirty="0"/>
              <a:t>Simple Linear Regression</a:t>
            </a:r>
          </a:p>
          <a:p>
            <a:r>
              <a:rPr lang="en-US" dirty="0"/>
              <a:t>Optimizing Linear Regression</a:t>
            </a:r>
          </a:p>
          <a:p>
            <a:r>
              <a:rPr lang="en-US" dirty="0"/>
              <a:t>Regularization Term</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Optimization Problem</a:t>
            </a:r>
          </a:p>
        </p:txBody>
      </p:sp>
      <p:grpSp>
        <p:nvGrpSpPr>
          <p:cNvPr id="7" name="Group 6"/>
          <p:cNvGrpSpPr/>
          <p:nvPr/>
        </p:nvGrpSpPr>
        <p:grpSpPr>
          <a:xfrm>
            <a:off x="4280" y="1530842"/>
            <a:ext cx="12192000" cy="1261596"/>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89394"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Add another term to optimization that works to increase simplicity</a:t>
              </a:r>
            </a:p>
          </p:txBody>
        </p:sp>
      </p:grpSp>
      <p:sp>
        <p:nvSpPr>
          <p:cNvPr id="11" name="Content Placeholder 9"/>
          <p:cNvSpPr>
            <a:spLocks noGrp="1"/>
          </p:cNvSpPr>
          <p:nvPr>
            <p:ph idx="1"/>
          </p:nvPr>
        </p:nvSpPr>
        <p:spPr>
          <a:xfrm>
            <a:off x="131064" y="3139025"/>
            <a:ext cx="10515600"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In a linear model we are trying to optimize:</a:t>
            </a:r>
          </a:p>
        </p:txBody>
      </p:sp>
      <p:sp>
        <p:nvSpPr>
          <p:cNvPr id="13" name="Right Arrow 12"/>
          <p:cNvSpPr/>
          <p:nvPr/>
        </p:nvSpPr>
        <p:spPr>
          <a:xfrm>
            <a:off x="1482813" y="4286609"/>
            <a:ext cx="716692" cy="679150"/>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14" name="Content Placeholder 9"/>
              <p:cNvSpPr>
                <a:spLocks noGrp="1"/>
              </p:cNvSpPr>
              <p:nvPr>
                <p:ph idx="1"/>
              </p:nvPr>
            </p:nvSpPr>
            <p:spPr>
              <a:xfrm>
                <a:off x="131064" y="5347194"/>
                <a:ext cx="10515600" cy="133781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can quickly lead to overfitting</a:t>
                </a:r>
              </a:p>
              <a:p>
                <a:pPr marL="1089025" indent="-457200">
                  <a:lnSpc>
                    <a:spcPct val="100000"/>
                  </a:lnSpc>
                  <a:spcBef>
                    <a:spcPts val="0"/>
                  </a:spcBef>
                  <a:buFont typeface="Wingdings" charset="2"/>
                  <a:buChar char="§"/>
                </a:pPr>
                <a:r>
                  <a:rPr lang="en-US" dirty="0">
                    <a:solidFill>
                      <a:srgbClr val="000000"/>
                    </a:solidFill>
                  </a:rPr>
                  <a:t>There may be correlations between the </a:t>
                </a:r>
                <a14:m>
                  <m:oMath xmlns=""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rPr>
                      <m:t>𝛽</m:t>
                    </m:r>
                  </m:oMath>
                </a14:m>
                <a:r>
                  <a:rPr lang="en-US" dirty="0">
                    <a:solidFill>
                      <a:srgbClr val="000000"/>
                    </a:solidFill>
                  </a:rPr>
                  <a:t> terms </a:t>
                </a:r>
              </a:p>
            </p:txBody>
          </p:sp>
        </mc:Choice>
        <mc:Fallback xmlns="">
          <p:sp>
            <p:nvSpPr>
              <p:cNvPr id="14" name="Content Placeholder 9"/>
              <p:cNvSpPr>
                <a:spLocks noGrp="1" noRot="1" noChangeAspect="1" noMove="1" noResize="1" noEditPoints="1" noAdjustHandles="1" noChangeArrowheads="1" noChangeShapeType="1" noTextEdit="1"/>
              </p:cNvSpPr>
              <p:nvPr>
                <p:ph idx="1"/>
              </p:nvPr>
            </p:nvSpPr>
            <p:spPr>
              <a:xfrm>
                <a:off x="131064" y="5347194"/>
                <a:ext cx="10515600" cy="1337811"/>
              </a:xfrm>
              <a:blipFill>
                <a:blip r:embed="rId5"/>
                <a:stretch>
                  <a:fillRect t="-4545"/>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4014867811"/>
              </p:ext>
            </p:extLst>
          </p:nvPr>
        </p:nvGraphicFramePr>
        <p:xfrm>
          <a:off x="1008911" y="3797912"/>
          <a:ext cx="4341812" cy="382587"/>
        </p:xfrm>
        <a:graphic>
          <a:graphicData uri="http://schemas.openxmlformats.org/presentationml/2006/ole">
            <mc:AlternateContent xmlns:mc="http://schemas.openxmlformats.org/markup-compatibility/2006">
              <mc:Choice xmlns:v="urn:schemas-microsoft-com:vml" Requires="v">
                <p:oleObj spid="_x0000_s2067" name="Equation" r:id="rId6" imgW="2451100" imgH="215900" progId="Equation.3">
                  <p:embed/>
                </p:oleObj>
              </mc:Choice>
              <mc:Fallback>
                <p:oleObj name="Equation" r:id="rId6" imgW="2451100" imgH="215900" progId="Equation.3">
                  <p:embed/>
                  <p:pic>
                    <p:nvPicPr>
                      <p:cNvPr id="0" name=""/>
                      <p:cNvPicPr/>
                      <p:nvPr/>
                    </p:nvPicPr>
                    <p:blipFill>
                      <a:blip r:embed="rId7"/>
                      <a:stretch>
                        <a:fillRect/>
                      </a:stretch>
                    </p:blipFill>
                    <p:spPr>
                      <a:xfrm>
                        <a:off x="1008911" y="3797912"/>
                        <a:ext cx="4341812" cy="382587"/>
                      </a:xfrm>
                      <a:prstGeom prst="rect">
                        <a:avLst/>
                      </a:prstGeom>
                    </p:spPr>
                  </p:pic>
                </p:oleObj>
              </mc:Fallback>
            </mc:AlternateContent>
          </a:graphicData>
        </a:graphic>
      </p:graphicFrame>
      <p:grpSp>
        <p:nvGrpSpPr>
          <p:cNvPr id="5" name="Group 4"/>
          <p:cNvGrpSpPr/>
          <p:nvPr/>
        </p:nvGrpSpPr>
        <p:grpSpPr>
          <a:xfrm>
            <a:off x="2492883" y="4439840"/>
            <a:ext cx="7218785" cy="890588"/>
            <a:chOff x="2492883" y="4439840"/>
            <a:chExt cx="7218785" cy="890588"/>
          </a:xfrm>
        </p:grpSpPr>
        <p:graphicFrame>
          <p:nvGraphicFramePr>
            <p:cNvPr id="15" name="Object 14"/>
            <p:cNvGraphicFramePr>
              <a:graphicFrameLocks noChangeAspect="1"/>
            </p:cNvGraphicFramePr>
            <p:nvPr>
              <p:extLst>
                <p:ext uri="{D42A27DB-BD31-4B8C-83A1-F6EECF244321}">
                  <p14:modId xmlns:p14="http://schemas.microsoft.com/office/powerpoint/2010/main" val="3574478154"/>
                </p:ext>
              </p:extLst>
            </p:nvPr>
          </p:nvGraphicFramePr>
          <p:xfrm>
            <a:off x="4688818" y="4439840"/>
            <a:ext cx="5022850" cy="890588"/>
          </p:xfrm>
          <a:graphic>
            <a:graphicData uri="http://schemas.openxmlformats.org/presentationml/2006/ole">
              <mc:AlternateContent xmlns:mc="http://schemas.openxmlformats.org/markup-compatibility/2006">
                <mc:Choice xmlns:v="urn:schemas-microsoft-com:vml" Requires="v">
                  <p:oleObj spid="_x0000_s2068" name="Equation" r:id="rId8" imgW="2578100" imgH="457200" progId="Equation.3">
                    <p:embed/>
                  </p:oleObj>
                </mc:Choice>
                <mc:Fallback>
                  <p:oleObj name="Equation" r:id="rId8" imgW="2578100" imgH="457200" progId="Equation.3">
                    <p:embed/>
                    <p:pic>
                      <p:nvPicPr>
                        <p:cNvPr id="0" name=""/>
                        <p:cNvPicPr/>
                        <p:nvPr/>
                      </p:nvPicPr>
                      <p:blipFill>
                        <a:blip r:embed="rId9"/>
                        <a:stretch>
                          <a:fillRect/>
                        </a:stretch>
                      </p:blipFill>
                      <p:spPr>
                        <a:xfrm>
                          <a:off x="4688818" y="4439840"/>
                          <a:ext cx="5022850" cy="890588"/>
                        </a:xfrm>
                        <a:prstGeom prst="rect">
                          <a:avLst/>
                        </a:prstGeom>
                      </p:spPr>
                    </p:pic>
                  </p:oleObj>
                </mc:Fallback>
              </mc:AlternateContent>
            </a:graphicData>
          </a:graphic>
        </p:graphicFrame>
        <p:sp>
          <p:nvSpPr>
            <p:cNvPr id="4" name="TextBox 3"/>
            <p:cNvSpPr txBox="1"/>
            <p:nvPr/>
          </p:nvSpPr>
          <p:spPr>
            <a:xfrm>
              <a:off x="2492883" y="4685079"/>
              <a:ext cx="2244024" cy="400110"/>
            </a:xfrm>
            <a:prstGeom prst="rect">
              <a:avLst/>
            </a:prstGeom>
            <a:noFill/>
          </p:spPr>
          <p:txBody>
            <a:bodyPr wrap="none" rtlCol="0">
              <a:spAutoFit/>
            </a:bodyPr>
            <a:lstStyle/>
            <a:p>
              <a:r>
                <a:rPr lang="en-US" sz="2000" dirty="0"/>
                <a:t>Minimize SSE(f) =</a:t>
              </a:r>
            </a:p>
          </p:txBody>
        </p:sp>
      </p:grpSp>
    </p:spTree>
    <p:extLst>
      <p:ext uri="{BB962C8B-B14F-4D97-AF65-F5344CB8AC3E}">
        <p14:creationId xmlns:p14="http://schemas.microsoft.com/office/powerpoint/2010/main" val="154720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a:t>
            </a:r>
          </a:p>
        </p:txBody>
      </p:sp>
      <p:sp>
        <p:nvSpPr>
          <p:cNvPr id="11" name="Content Placeholder 9"/>
          <p:cNvSpPr>
            <a:spLocks noGrp="1"/>
          </p:cNvSpPr>
          <p:nvPr>
            <p:ph idx="1"/>
          </p:nvPr>
        </p:nvSpPr>
        <p:spPr>
          <a:xfrm>
            <a:off x="131064" y="3139024"/>
            <a:ext cx="11227016" cy="349787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We have added an additional term to the optimization problem</a:t>
            </a:r>
          </a:p>
          <a:p>
            <a:pPr marL="1089025" indent="-457200">
              <a:lnSpc>
                <a:spcPct val="100000"/>
              </a:lnSpc>
              <a:spcBef>
                <a:spcPts val="0"/>
              </a:spcBef>
              <a:buFont typeface="Wingdings" charset="2"/>
              <a:buChar char="§"/>
            </a:pPr>
            <a:endParaRPr lang="en-US" dirty="0">
              <a:solidFill>
                <a:srgbClr val="000000"/>
              </a:solidFill>
            </a:endParaRPr>
          </a:p>
          <a:p>
            <a:pPr marL="1089025" indent="-457200">
              <a:lnSpc>
                <a:spcPct val="100000"/>
              </a:lnSpc>
              <a:spcBef>
                <a:spcPts val="0"/>
              </a:spcBef>
              <a:buFont typeface="Wingdings" charset="2"/>
              <a:buChar char="§"/>
            </a:pPr>
            <a:r>
              <a:rPr lang="en-US" dirty="0">
                <a:solidFill>
                  <a:srgbClr val="000000"/>
                </a:solidFill>
              </a:rPr>
              <a:t>Sum of squares of the coefficient</a:t>
            </a:r>
          </a:p>
          <a:p>
            <a:pPr marL="1089025" indent="-457200">
              <a:lnSpc>
                <a:spcPct val="100000"/>
              </a:lnSpc>
              <a:spcBef>
                <a:spcPts val="0"/>
              </a:spcBef>
              <a:buFont typeface="Wingdings" charset="2"/>
              <a:buChar char="§"/>
            </a:pPr>
            <a:r>
              <a:rPr lang="en-US" dirty="0">
                <a:solidFill>
                  <a:srgbClr val="000000"/>
                </a:solidFill>
              </a:rPr>
              <a:t>Favors solutions with smaller coefficients</a:t>
            </a:r>
          </a:p>
          <a:p>
            <a:pPr marL="1089025" indent="-457200">
              <a:lnSpc>
                <a:spcPct val="100000"/>
              </a:lnSpc>
              <a:spcBef>
                <a:spcPts val="0"/>
              </a:spcBef>
              <a:buFont typeface="Wingdings" charset="2"/>
              <a:buChar char="§"/>
            </a:pPr>
            <a:r>
              <a:rPr lang="en-US" dirty="0">
                <a:solidFill>
                  <a:srgbClr val="000000"/>
                </a:solidFill>
              </a:rPr>
              <a:t>We can control the </a:t>
            </a:r>
            <a:r>
              <a:rPr lang="en-US" dirty="0" err="1">
                <a:solidFill>
                  <a:srgbClr val="000000"/>
                </a:solidFill>
              </a:rPr>
              <a:t>overfitting</a:t>
            </a:r>
            <a:r>
              <a:rPr lang="en-US" dirty="0">
                <a:solidFill>
                  <a:srgbClr val="000000"/>
                </a:solidFill>
              </a:rPr>
              <a:t> problem with parameter  </a:t>
            </a:r>
          </a:p>
          <a:p>
            <a:pPr marL="1089025" indent="-457200">
              <a:lnSpc>
                <a:spcPct val="100000"/>
              </a:lnSpc>
              <a:spcBef>
                <a:spcPts val="0"/>
              </a:spcBef>
              <a:buFont typeface="Wingdings" charset="2"/>
              <a:buChar char="§"/>
            </a:pPr>
            <a:r>
              <a:rPr lang="en-US" dirty="0">
                <a:solidFill>
                  <a:srgbClr val="000000"/>
                </a:solidFill>
              </a:rPr>
              <a:t>can be set using nested cross-validation</a:t>
            </a:r>
          </a:p>
        </p:txBody>
      </p:sp>
      <p:graphicFrame>
        <p:nvGraphicFramePr>
          <p:cNvPr id="4" name="Object 3"/>
          <p:cNvGraphicFramePr>
            <a:graphicFrameLocks noChangeAspect="1"/>
          </p:cNvGraphicFramePr>
          <p:nvPr>
            <p:extLst>
              <p:ext uri="{D42A27DB-BD31-4B8C-83A1-F6EECF244321}">
                <p14:modId xmlns:p14="http://schemas.microsoft.com/office/powerpoint/2010/main" val="243708864"/>
              </p:ext>
            </p:extLst>
          </p:nvPr>
        </p:nvGraphicFramePr>
        <p:xfrm>
          <a:off x="2825750" y="3606800"/>
          <a:ext cx="2182813" cy="519113"/>
        </p:xfrm>
        <a:graphic>
          <a:graphicData uri="http://schemas.openxmlformats.org/presentationml/2006/ole">
            <mc:AlternateContent xmlns:mc="http://schemas.openxmlformats.org/markup-compatibility/2006">
              <mc:Choice xmlns:v="urn:schemas-microsoft-com:vml" Requires="v">
                <p:oleObj spid="_x0000_s1051" name="Equation" r:id="rId4" imgW="1231900" imgH="292100" progId="Equation.3">
                  <p:embed/>
                </p:oleObj>
              </mc:Choice>
              <mc:Fallback>
                <p:oleObj name="Equation" r:id="rId4" imgW="1231900" imgH="292100" progId="Equation.3">
                  <p:embed/>
                  <p:pic>
                    <p:nvPicPr>
                      <p:cNvPr id="0" name=""/>
                      <p:cNvPicPr/>
                      <p:nvPr/>
                    </p:nvPicPr>
                    <p:blipFill>
                      <a:blip r:embed="rId5"/>
                      <a:stretch>
                        <a:fillRect/>
                      </a:stretch>
                    </p:blipFill>
                    <p:spPr>
                      <a:xfrm>
                        <a:off x="2825750" y="3606800"/>
                        <a:ext cx="2182813" cy="519113"/>
                      </a:xfrm>
                      <a:prstGeom prst="rect">
                        <a:avLst/>
                      </a:prstGeom>
                    </p:spPr>
                  </p:pic>
                </p:oleObj>
              </mc:Fallback>
            </mc:AlternateContent>
          </a:graphicData>
        </a:graphic>
      </p:graphicFrame>
      <p:grpSp>
        <p:nvGrpSpPr>
          <p:cNvPr id="10" name="Group 9"/>
          <p:cNvGrpSpPr/>
          <p:nvPr/>
        </p:nvGrpSpPr>
        <p:grpSpPr>
          <a:xfrm>
            <a:off x="1277953" y="1687523"/>
            <a:ext cx="9636095" cy="940452"/>
            <a:chOff x="1552172" y="1687523"/>
            <a:chExt cx="9636095" cy="940452"/>
          </a:xfrm>
        </p:grpSpPr>
        <p:graphicFrame>
          <p:nvGraphicFramePr>
            <p:cNvPr id="5" name="Object 4"/>
            <p:cNvGraphicFramePr>
              <a:graphicFrameLocks noChangeAspect="1"/>
            </p:cNvGraphicFramePr>
            <p:nvPr>
              <p:extLst>
                <p:ext uri="{D42A27DB-BD31-4B8C-83A1-F6EECF244321}">
                  <p14:modId xmlns:p14="http://schemas.microsoft.com/office/powerpoint/2010/main" val="1310875147"/>
                </p:ext>
              </p:extLst>
            </p:nvPr>
          </p:nvGraphicFramePr>
          <p:xfrm>
            <a:off x="3417173" y="1687523"/>
            <a:ext cx="7771094" cy="940452"/>
          </p:xfrm>
          <a:graphic>
            <a:graphicData uri="http://schemas.openxmlformats.org/presentationml/2006/ole">
              <mc:AlternateContent xmlns:mc="http://schemas.openxmlformats.org/markup-compatibility/2006">
                <mc:Choice xmlns:v="urn:schemas-microsoft-com:vml" Requires="v">
                  <p:oleObj spid="_x0000_s1052" name="Equation" r:id="rId6" imgW="3987800" imgH="482600" progId="Equation.3">
                    <p:embed/>
                  </p:oleObj>
                </mc:Choice>
                <mc:Fallback>
                  <p:oleObj name="Equation" r:id="rId6" imgW="3987800" imgH="482600" progId="Equation.3">
                    <p:embed/>
                    <p:pic>
                      <p:nvPicPr>
                        <p:cNvPr id="0" name=""/>
                        <p:cNvPicPr/>
                        <p:nvPr/>
                      </p:nvPicPr>
                      <p:blipFill>
                        <a:blip r:embed="rId7"/>
                        <a:stretch>
                          <a:fillRect/>
                        </a:stretch>
                      </p:blipFill>
                      <p:spPr>
                        <a:xfrm>
                          <a:off x="3417173" y="1687523"/>
                          <a:ext cx="7771094" cy="940452"/>
                        </a:xfrm>
                        <a:prstGeom prst="rect">
                          <a:avLst/>
                        </a:prstGeom>
                      </p:spPr>
                    </p:pic>
                  </p:oleObj>
                </mc:Fallback>
              </mc:AlternateContent>
            </a:graphicData>
          </a:graphic>
        </p:graphicFrame>
        <p:sp>
          <p:nvSpPr>
            <p:cNvPr id="6" name="TextBox 5"/>
            <p:cNvSpPr txBox="1"/>
            <p:nvPr/>
          </p:nvSpPr>
          <p:spPr>
            <a:xfrm>
              <a:off x="1552172" y="1896139"/>
              <a:ext cx="1601144" cy="523220"/>
            </a:xfrm>
            <a:prstGeom prst="rect">
              <a:avLst/>
            </a:prstGeom>
            <a:noFill/>
          </p:spPr>
          <p:txBody>
            <a:bodyPr wrap="none" rtlCol="0">
              <a:spAutoFit/>
            </a:bodyPr>
            <a:lstStyle/>
            <a:p>
              <a:r>
                <a:rPr lang="en-US" sz="2800" dirty="0"/>
                <a:t>Minimize</a:t>
              </a:r>
            </a:p>
          </p:txBody>
        </p:sp>
      </p:grpSp>
    </p:spTree>
    <p:extLst>
      <p:ext uri="{BB962C8B-B14F-4D97-AF65-F5344CB8AC3E}">
        <p14:creationId xmlns:p14="http://schemas.microsoft.com/office/powerpoint/2010/main" val="84088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71" y="197542"/>
            <a:ext cx="10515600" cy="1325563"/>
          </a:xfrm>
        </p:spPr>
        <p:txBody>
          <a:bodyPr/>
          <a:lstStyle/>
          <a:p>
            <a:r>
              <a:rPr lang="en-US" dirty="0"/>
              <a:t>Ridge Regression</a:t>
            </a:r>
          </a:p>
        </p:txBody>
      </p:sp>
      <p:grpSp>
        <p:nvGrpSpPr>
          <p:cNvPr id="20" name="Group 19"/>
          <p:cNvGrpSpPr/>
          <p:nvPr/>
        </p:nvGrpSpPr>
        <p:grpSpPr>
          <a:xfrm>
            <a:off x="0" y="1483559"/>
            <a:ext cx="12192000" cy="1174535"/>
            <a:chOff x="0" y="1950631"/>
            <a:chExt cx="12192000" cy="832911"/>
          </a:xfrm>
        </p:grpSpPr>
        <p:sp>
          <p:nvSpPr>
            <p:cNvPr id="21" name="Rectangle 20"/>
            <p:cNvSpPr/>
            <p:nvPr/>
          </p:nvSpPr>
          <p:spPr>
            <a:xfrm>
              <a:off x="0" y="1950631"/>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682906" y="1950631"/>
              <a:ext cx="101975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much richer feature set than simple linear regression</a:t>
              </a:r>
            </a:p>
          </p:txBody>
        </p:sp>
      </p:grpSp>
      <mc:AlternateContent xmlns:mc="http://schemas.openxmlformats.org/markup-compatibility/2006" xmlns:a14="http://schemas.microsoft.com/office/drawing/2010/main">
        <mc:Choice Requires="a14">
          <p:sp>
            <p:nvSpPr>
              <p:cNvPr id="30" name="Content Placeholder 2"/>
              <p:cNvSpPr>
                <a:spLocks noGrp="1"/>
              </p:cNvSpPr>
              <p:nvPr>
                <p:ph idx="1"/>
              </p:nvPr>
            </p:nvSpPr>
            <p:spPr>
              <a:xfrm>
                <a:off x="682906" y="2961899"/>
                <a:ext cx="9893968" cy="1966172"/>
              </a:xfrm>
            </p:spPr>
            <p:txBody>
              <a:bodyPr>
                <a:normAutofit/>
              </a:bodyPr>
              <a:lstStyle/>
              <a:p>
                <a:pPr>
                  <a:buFont typeface="Wingdings" charset="2"/>
                  <a:buChar char="§"/>
                </a:pPr>
                <a:r>
                  <a:rPr lang="en-US" dirty="0"/>
                  <a:t>Ridge Regressions adds additional features and now </a:t>
                </a:r>
                <a14:m>
                  <m:oMath xmlns=""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oMath>
                </a14:m>
                <a:r>
                  <a:rPr lang="en-US" dirty="0"/>
                  <a:t> is a vector of features</a:t>
                </a:r>
              </a:p>
              <a:p>
                <a:pPr>
                  <a:buFont typeface="Wingdings" charset="2"/>
                  <a:buChar char="§"/>
                </a:pPr>
                <a:r>
                  <a:rPr lang="en-US" dirty="0"/>
                  <a:t>We control the values that the coefficients can take with a regularization term</a:t>
                </a:r>
              </a:p>
              <a:p>
                <a:pPr>
                  <a:buFont typeface="Wingdings" charset="2"/>
                  <a:buChar char="§"/>
                </a:pPr>
                <a:endParaRPr lang="en-US" dirty="0"/>
              </a:p>
            </p:txBody>
          </p:sp>
        </mc:Choice>
        <mc:Fallback xmlns="">
          <p:sp>
            <p:nvSpPr>
              <p:cNvPr id="30" name="Content Placeholder 2"/>
              <p:cNvSpPr>
                <a:spLocks noGrp="1" noRot="1" noChangeAspect="1" noMove="1" noResize="1" noEditPoints="1" noAdjustHandles="1" noChangeArrowheads="1" noChangeShapeType="1" noTextEdit="1"/>
              </p:cNvSpPr>
              <p:nvPr>
                <p:ph idx="1"/>
              </p:nvPr>
            </p:nvSpPr>
            <p:spPr>
              <a:xfrm>
                <a:off x="682906" y="2961899"/>
                <a:ext cx="9893968" cy="1966172"/>
              </a:xfrm>
              <a:blipFill>
                <a:blip r:embed="rId5"/>
                <a:stretch>
                  <a:fillRect l="-1047" t="-5590"/>
                </a:stretch>
              </a:blipFill>
            </p:spPr>
            <p:txBody>
              <a:bodyPr/>
              <a:lstStyle/>
              <a:p>
                <a:r>
                  <a:rPr lang="en-US">
                    <a:noFill/>
                  </a:rPr>
                  <a:t> </a:t>
                </a:r>
              </a:p>
            </p:txBody>
          </p:sp>
        </mc:Fallback>
      </mc:AlternateContent>
      <p:sp>
        <p:nvSpPr>
          <p:cNvPr id="4" name="Right Arrow 3"/>
          <p:cNvSpPr/>
          <p:nvPr/>
        </p:nvSpPr>
        <p:spPr>
          <a:xfrm>
            <a:off x="5820921" y="4939341"/>
            <a:ext cx="716692" cy="679150"/>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984217983"/>
              </p:ext>
            </p:extLst>
          </p:nvPr>
        </p:nvGraphicFramePr>
        <p:xfrm>
          <a:off x="704215" y="5068573"/>
          <a:ext cx="4775200" cy="420687"/>
        </p:xfrm>
        <a:graphic>
          <a:graphicData uri="http://schemas.openxmlformats.org/presentationml/2006/ole">
            <mc:AlternateContent xmlns:mc="http://schemas.openxmlformats.org/markup-compatibility/2006">
              <mc:Choice xmlns:v="urn:schemas-microsoft-com:vml" Requires="v">
                <p:oleObj spid="_x0000_s7184" name="Equation" r:id="rId6" imgW="2451100" imgH="215900" progId="Equation.3">
                  <p:embed/>
                </p:oleObj>
              </mc:Choice>
              <mc:Fallback>
                <p:oleObj name="Equation" r:id="rId6" imgW="2451100" imgH="215900" progId="Equation.3">
                  <p:embed/>
                  <p:pic>
                    <p:nvPicPr>
                      <p:cNvPr id="0" name=""/>
                      <p:cNvPicPr/>
                      <p:nvPr/>
                    </p:nvPicPr>
                    <p:blipFill>
                      <a:blip r:embed="rId7"/>
                      <a:stretch>
                        <a:fillRect/>
                      </a:stretch>
                    </p:blipFill>
                    <p:spPr>
                      <a:xfrm>
                        <a:off x="704215" y="5068573"/>
                        <a:ext cx="4775200" cy="420687"/>
                      </a:xfrm>
                      <a:prstGeom prst="rect">
                        <a:avLst/>
                      </a:prstGeom>
                    </p:spPr>
                  </p:pic>
                </p:oleObj>
              </mc:Fallback>
            </mc:AlternateContent>
          </a:graphicData>
        </a:graphic>
      </p:graphicFrame>
      <p:grpSp>
        <p:nvGrpSpPr>
          <p:cNvPr id="14" name="Group 13"/>
          <p:cNvGrpSpPr/>
          <p:nvPr/>
        </p:nvGrpSpPr>
        <p:grpSpPr>
          <a:xfrm>
            <a:off x="1356350" y="5717259"/>
            <a:ext cx="9494984" cy="940452"/>
            <a:chOff x="1693283" y="1687523"/>
            <a:chExt cx="9494984" cy="940452"/>
          </a:xfrm>
        </p:grpSpPr>
        <p:graphicFrame>
          <p:nvGraphicFramePr>
            <p:cNvPr id="15" name="Object 14"/>
            <p:cNvGraphicFramePr>
              <a:graphicFrameLocks noChangeAspect="1"/>
            </p:cNvGraphicFramePr>
            <p:nvPr>
              <p:extLst>
                <p:ext uri="{D42A27DB-BD31-4B8C-83A1-F6EECF244321}">
                  <p14:modId xmlns:p14="http://schemas.microsoft.com/office/powerpoint/2010/main" val="2724756611"/>
                </p:ext>
              </p:extLst>
            </p:nvPr>
          </p:nvGraphicFramePr>
          <p:xfrm>
            <a:off x="3417173" y="1687523"/>
            <a:ext cx="7771094" cy="940452"/>
          </p:xfrm>
          <a:graphic>
            <a:graphicData uri="http://schemas.openxmlformats.org/presentationml/2006/ole">
              <mc:AlternateContent xmlns:mc="http://schemas.openxmlformats.org/markup-compatibility/2006">
                <mc:Choice xmlns:v="urn:schemas-microsoft-com:vml" Requires="v">
                  <p:oleObj spid="_x0000_s7185" name="Equation" r:id="rId8" imgW="3987800" imgH="482600" progId="Equation.3">
                    <p:embed/>
                  </p:oleObj>
                </mc:Choice>
                <mc:Fallback>
                  <p:oleObj name="Equation" r:id="rId8" imgW="3987800" imgH="482600" progId="Equation.3">
                    <p:embed/>
                    <p:pic>
                      <p:nvPicPr>
                        <p:cNvPr id="0" name=""/>
                        <p:cNvPicPr/>
                        <p:nvPr/>
                      </p:nvPicPr>
                      <p:blipFill>
                        <a:blip r:embed="rId9"/>
                        <a:stretch>
                          <a:fillRect/>
                        </a:stretch>
                      </p:blipFill>
                      <p:spPr>
                        <a:xfrm>
                          <a:off x="3417173" y="1687523"/>
                          <a:ext cx="7771094" cy="940452"/>
                        </a:xfrm>
                        <a:prstGeom prst="rect">
                          <a:avLst/>
                        </a:prstGeom>
                      </p:spPr>
                    </p:pic>
                  </p:oleObj>
                </mc:Fallback>
              </mc:AlternateContent>
            </a:graphicData>
          </a:graphic>
        </p:graphicFrame>
        <p:sp>
          <p:nvSpPr>
            <p:cNvPr id="16" name="TextBox 15"/>
            <p:cNvSpPr txBox="1"/>
            <p:nvPr/>
          </p:nvSpPr>
          <p:spPr>
            <a:xfrm>
              <a:off x="1693283" y="1919922"/>
              <a:ext cx="1398790" cy="461665"/>
            </a:xfrm>
            <a:prstGeom prst="rect">
              <a:avLst/>
            </a:prstGeom>
            <a:noFill/>
          </p:spPr>
          <p:txBody>
            <a:bodyPr wrap="none" rtlCol="0">
              <a:spAutoFit/>
            </a:bodyPr>
            <a:lstStyle/>
            <a:p>
              <a:r>
                <a:rPr lang="en-US" sz="2400" dirty="0"/>
                <a:t>Minimize</a:t>
              </a:r>
            </a:p>
          </p:txBody>
        </p:sp>
      </p:grpSp>
    </p:spTree>
    <p:extLst>
      <p:ext uri="{BB962C8B-B14F-4D97-AF65-F5344CB8AC3E}">
        <p14:creationId xmlns:p14="http://schemas.microsoft.com/office/powerpoint/2010/main" val="82724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2"/>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What a regression model is </a:t>
              </a:r>
              <a:endParaRPr lang="en-US" sz="2400" dirty="0"/>
            </a:p>
            <a:p>
              <a:pPr marL="1316038" indent="-457200">
                <a:buFont typeface="Wingdings" charset="2"/>
                <a:buChar char="§"/>
              </a:pPr>
              <a:r>
                <a:rPr lang="en-US" sz="2800" dirty="0"/>
                <a:t>When to use a regression model</a:t>
              </a:r>
            </a:p>
            <a:p>
              <a:pPr marL="1316038" indent="-457200">
                <a:buFont typeface="Wingdings" charset="2"/>
                <a:buChar char="§"/>
              </a:pPr>
              <a:r>
                <a:rPr lang="en-US" sz="2800" dirty="0"/>
                <a:t>How to control a regression model using </a:t>
              </a:r>
              <a:r>
                <a:rPr lang="en-US" sz="2800" dirty="0" err="1"/>
                <a:t>regularizers</a:t>
              </a:r>
              <a:endParaRPr lang="en-US" sz="2800" dirty="0"/>
            </a:p>
            <a:p>
              <a:pPr marL="858838"/>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Formally define the regression model</a:t>
              </a:r>
            </a:p>
            <a:p>
              <a:pPr marL="1316038" indent="-457200">
                <a:buFont typeface="Wingdings" charset="2"/>
                <a:buChar char="§"/>
              </a:pPr>
              <a:r>
                <a:rPr lang="en-US" sz="2800" dirty="0"/>
                <a:t>Define how to model using simple linear regression</a:t>
              </a:r>
            </a:p>
            <a:p>
              <a:pPr marL="1316038" indent="-457200">
                <a:buFont typeface="Wingdings" charset="2"/>
                <a:buChar char="§"/>
              </a:pPr>
              <a:r>
                <a:rPr lang="en-US" sz="2800" dirty="0"/>
                <a:t>Understand how to model using linear regression</a:t>
              </a:r>
            </a:p>
            <a:p>
              <a:pPr marL="1316038" indent="-457200">
                <a:buFont typeface="Wingdings" charset="2"/>
                <a:buChar char="§"/>
              </a:pPr>
              <a:r>
                <a:rPr lang="en-US" sz="2800" dirty="0"/>
                <a:t>Understand overfitting and </a:t>
              </a:r>
              <a:r>
                <a:rPr lang="en-US" sz="2800" dirty="0" err="1"/>
                <a:t>underfitting</a:t>
              </a:r>
              <a:r>
                <a:rPr lang="en-US" sz="2800" dirty="0"/>
                <a:t> the model</a:t>
              </a:r>
            </a:p>
            <a:p>
              <a:pPr marL="1316038" indent="-457200">
                <a:buFont typeface="Wingdings" charset="2"/>
                <a:buChar char="§"/>
              </a:pPr>
              <a:r>
                <a:rPr lang="en-US" sz="2800" dirty="0"/>
                <a:t>Understand what a regularization term accomplishes</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Regression Machine Learning?</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A training set with feature vector x and label y</a:t>
            </a:r>
          </a:p>
          <a:p>
            <a:pPr>
              <a:buFont typeface="Wingdings" charset="2"/>
              <a:buChar char="§"/>
            </a:pPr>
            <a:r>
              <a:rPr lang="en-US" dirty="0"/>
              <a:t>Use training set to arrive at a model f(x) to predict label y</a:t>
            </a:r>
          </a:p>
          <a:p>
            <a:pPr>
              <a:buFont typeface="Wingdings" charset="2"/>
              <a:buChar char="§"/>
            </a:pPr>
            <a:r>
              <a:rPr lang="en-US" dirty="0"/>
              <a:t>Test model f(x) against test data</a:t>
            </a:r>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78383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Supervised learning algorithm used to predict real-value outcomes</a:t>
              </a:r>
            </a:p>
          </p:txBody>
        </p:sp>
      </p:grpSp>
    </p:spTree>
    <p:extLst>
      <p:ext uri="{BB962C8B-B14F-4D97-AF65-F5344CB8AC3E}">
        <p14:creationId xmlns:p14="http://schemas.microsoft.com/office/powerpoint/2010/main" val="28222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Regression answer?</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How many smartphones will we sell next quarter?</a:t>
            </a:r>
          </a:p>
          <a:p>
            <a:pPr>
              <a:buFont typeface="Wingdings" charset="2"/>
              <a:buChar char="§"/>
            </a:pPr>
            <a:r>
              <a:rPr lang="en-US" dirty="0"/>
              <a:t>How many customers will arrive at our website next week?</a:t>
            </a:r>
          </a:p>
          <a:p>
            <a:pPr>
              <a:buFont typeface="Wingdings" charset="2"/>
              <a:buChar char="§"/>
            </a:pPr>
            <a:r>
              <a:rPr lang="en-US" dirty="0"/>
              <a:t>What is someone’s income level based on a set of information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Output is real values</a:t>
              </a:r>
            </a:p>
          </p:txBody>
        </p:sp>
      </p:grpSp>
    </p:spTree>
    <p:extLst>
      <p:ext uri="{BB962C8B-B14F-4D97-AF65-F5344CB8AC3E}">
        <p14:creationId xmlns:p14="http://schemas.microsoft.com/office/powerpoint/2010/main" val="34322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(Review)</a:t>
            </a:r>
          </a:p>
        </p:txBody>
      </p:sp>
      <p:sp>
        <p:nvSpPr>
          <p:cNvPr id="3" name="Content Placeholder 2"/>
          <p:cNvSpPr>
            <a:spLocks noGrp="1"/>
          </p:cNvSpPr>
          <p:nvPr>
            <p:ph idx="1"/>
          </p:nvPr>
        </p:nvSpPr>
        <p:spPr>
          <a:xfrm>
            <a:off x="838200" y="1690688"/>
            <a:ext cx="10049256" cy="4401311"/>
          </a:xfrm>
        </p:spPr>
        <p:txBody>
          <a:bodyPr>
            <a:normAutofit/>
          </a:bodyPr>
          <a:lstStyle/>
          <a:p>
            <a:pPr>
              <a:buFont typeface="Wingdings" panose="05000000000000000000" pitchFamily="2" charset="2"/>
              <a:buChar char="§"/>
            </a:pPr>
            <a:r>
              <a:rPr lang="en-US" dirty="0"/>
              <a:t>Classification and Regression are supervised learning problems.</a:t>
            </a:r>
          </a:p>
          <a:p>
            <a:pPr>
              <a:buFont typeface="Wingdings" panose="05000000000000000000" pitchFamily="2" charset="2"/>
              <a:buChar char="§"/>
            </a:pPr>
            <a:r>
              <a:rPr lang="en-US" dirty="0"/>
              <a:t>“Supervised” means that the training data has ground truth labels to learn from.</a:t>
            </a:r>
          </a:p>
          <a:p>
            <a:pPr lvl="1">
              <a:buFont typeface="Wingdings" panose="05000000000000000000" pitchFamily="2" charset="2"/>
              <a:buChar char="§"/>
            </a:pPr>
            <a:r>
              <a:rPr lang="en-US" sz="2800" dirty="0"/>
              <a:t>(Supervised) classification often has +1 or -1 labels. </a:t>
            </a:r>
          </a:p>
          <a:p>
            <a:pPr lvl="1">
              <a:buFont typeface="Wingdings" panose="05000000000000000000" pitchFamily="2" charset="2"/>
              <a:buChar char="§"/>
            </a:pPr>
            <a:r>
              <a:rPr lang="en-US" sz="2800" dirty="0"/>
              <a:t>(Supervised) regression has numerical labels.</a:t>
            </a:r>
          </a:p>
          <a:p>
            <a:pPr lvl="1">
              <a:buFont typeface="Wingdings" panose="05000000000000000000" pitchFamily="2" charset="2"/>
              <a:buChar char="§"/>
            </a:pPr>
            <a:r>
              <a:rPr lang="en-US" sz="2800" dirty="0"/>
              <a:t>There are lots of other supervised problems.</a:t>
            </a:r>
          </a:p>
          <a:p>
            <a:pPr lvl="1">
              <a:buFont typeface="Wingdings" panose="05000000000000000000" pitchFamily="2" charset="2"/>
              <a:buChar char="§"/>
            </a:pPr>
            <a:r>
              <a:rPr lang="en-US" sz="2800" dirty="0"/>
              <a:t>Supervised learning algorithms are much easier to evaluate than unsupervised ones.</a:t>
            </a:r>
          </a:p>
        </p:txBody>
      </p:sp>
    </p:spTree>
    <p:extLst>
      <p:ext uri="{BB962C8B-B14F-4D97-AF65-F5344CB8AC3E}">
        <p14:creationId xmlns:p14="http://schemas.microsoft.com/office/powerpoint/2010/main" val="42660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br>
              <a:rPr lang="en-US" dirty="0"/>
            </a:br>
            <a:r>
              <a:rPr lang="en-US" dirty="0"/>
              <a:t>Predict the future income of a student</a:t>
            </a:r>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a:t>Incoming GPA, Incoming SAT score, Graduating GPA, Number of semesters to graduate, Amount of student loan, Amount of scholarships, Degree of participation in extracurricular activities, Did student take Economics 101?, Did student take Philosophy 101?</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Predict future income level of graduating student based on data sets collected for each student</a:t>
              </a:r>
            </a:p>
          </p:txBody>
        </p:sp>
      </p:grpSp>
    </p:spTree>
    <p:extLst>
      <p:ext uri="{BB962C8B-B14F-4D97-AF65-F5344CB8AC3E}">
        <p14:creationId xmlns:p14="http://schemas.microsoft.com/office/powerpoint/2010/main" val="762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Training Set</a:t>
            </a:r>
          </a:p>
        </p:txBody>
      </p:sp>
      <p:grpSp>
        <p:nvGrpSpPr>
          <p:cNvPr id="19" name="Group 18"/>
          <p:cNvGrpSpPr/>
          <p:nvPr/>
        </p:nvGrpSpPr>
        <p:grpSpPr>
          <a:xfrm>
            <a:off x="0" y="1572388"/>
            <a:ext cx="12192000" cy="1174535"/>
            <a:chOff x="0" y="1950631"/>
            <a:chExt cx="12192000" cy="832911"/>
          </a:xfrm>
          <a:solidFill>
            <a:srgbClr val="767171"/>
          </a:solidFill>
        </p:grpSpPr>
        <p:sp>
          <p:nvSpPr>
            <p:cNvPr id="20" name="Rectangle 19"/>
            <p:cNvSpPr/>
            <p:nvPr/>
          </p:nvSpPr>
          <p:spPr>
            <a:xfrm>
              <a:off x="0" y="2022907"/>
              <a:ext cx="12192000" cy="688356"/>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set of numbers</a:t>
              </a:r>
            </a:p>
          </p:txBody>
        </p:sp>
      </p:grpSp>
      <p:graphicFrame>
        <p:nvGraphicFramePr>
          <p:cNvPr id="22" name="Table 21"/>
          <p:cNvGraphicFramePr>
            <a:graphicFrameLocks noGrp="1"/>
          </p:cNvGraphicFramePr>
          <p:nvPr>
            <p:extLst>
              <p:ext uri="{D42A27DB-BD31-4B8C-83A1-F6EECF244321}">
                <p14:modId xmlns:p14="http://schemas.microsoft.com/office/powerpoint/2010/main" val="236568498"/>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 xmlns:a16="http://schemas.microsoft.com/office/drawing/2014/main" val="48614039"/>
                    </a:ext>
                  </a:extLst>
                </a:gridCol>
                <a:gridCol w="4388664">
                  <a:extLst>
                    <a:ext uri="{9D8B030D-6E8A-4147-A177-3AD203B41FA5}">
                      <a16:colId xmlns="" xmlns:a16="http://schemas.microsoft.com/office/drawing/2014/main"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Future Income</a:t>
                      </a:r>
                      <a:r>
                        <a:rPr lang="en-US" b="0" baseline="0" dirty="0">
                          <a:solidFill>
                            <a:schemeClr val="bg1"/>
                          </a:solidFill>
                        </a:rPr>
                        <a:t> (Y</a:t>
                      </a:r>
                      <a:r>
                        <a:rPr lang="en-US" b="0" baseline="-25000" dirty="0">
                          <a:solidFill>
                            <a:schemeClr val="bg1"/>
                          </a:solidFill>
                        </a:rPr>
                        <a:t>i</a:t>
                      </a:r>
                      <a:r>
                        <a:rPr lang="en-US" b="0" baseline="0" dirty="0">
                          <a:solidFill>
                            <a:schemeClr val="bg1"/>
                          </a:solidFill>
                        </a:rPr>
                        <a:t>)</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395233">
                <a:tc>
                  <a:txBody>
                    <a:bodyPr/>
                    <a:lstStyle/>
                    <a:p>
                      <a:pPr algn="l"/>
                      <a:r>
                        <a:rPr lang="en-US" dirty="0"/>
                        <a:t>[3.8</a:t>
                      </a:r>
                      <a:r>
                        <a:rPr lang="en-US" baseline="0" dirty="0"/>
                        <a:t> 2200 3.5 8   100000 100000 0.9 1 1]</a:t>
                      </a:r>
                      <a:endParaRPr lang="en-US" dirty="0"/>
                    </a:p>
                  </a:txBody>
                  <a:tcPr>
                    <a:solidFill>
                      <a:schemeClr val="bg1">
                        <a:lumMod val="85000"/>
                      </a:schemeClr>
                    </a:solidFill>
                  </a:tcPr>
                </a:tc>
                <a:tc>
                  <a:txBody>
                    <a:bodyPr/>
                    <a:lstStyle/>
                    <a:p>
                      <a:pPr algn="l"/>
                      <a:r>
                        <a:rPr lang="en-US" dirty="0"/>
                        <a:t>120</a:t>
                      </a:r>
                    </a:p>
                  </a:txBody>
                  <a:tcPr>
                    <a:solidFill>
                      <a:schemeClr val="bg1">
                        <a:lumMod val="85000"/>
                      </a:schemeClr>
                    </a:solidFill>
                  </a:tcPr>
                </a:tc>
                <a:extLst>
                  <a:ext uri="{0D108BD9-81ED-4DB2-BD59-A6C34878D82A}">
                    <a16:rowId xmlns="" xmlns:a16="http://schemas.microsoft.com/office/drawing/2014/main" val="2034482246"/>
                  </a:ext>
                </a:extLst>
              </a:tr>
              <a:tr h="395233">
                <a:tc>
                  <a:txBody>
                    <a:bodyPr/>
                    <a:lstStyle/>
                    <a:p>
                      <a:pPr algn="l"/>
                      <a:r>
                        <a:rPr lang="en-US" dirty="0"/>
                        <a:t>[3.3</a:t>
                      </a:r>
                      <a:r>
                        <a:rPr lang="en-US" baseline="0" dirty="0"/>
                        <a:t> 2000 3.7 8   50000   100000 0.3 0 1]</a:t>
                      </a:r>
                      <a:endParaRPr lang="en-US" dirty="0"/>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 xmlns:a16="http://schemas.microsoft.com/office/drawing/2014/main" val="682465758"/>
                  </a:ext>
                </a:extLst>
              </a:tr>
              <a:tr h="395233">
                <a:tc>
                  <a:txBody>
                    <a:bodyPr/>
                    <a:lstStyle/>
                    <a:p>
                      <a:pPr algn="l"/>
                      <a:r>
                        <a:rPr lang="en-US" dirty="0"/>
                        <a:t>[3.0</a:t>
                      </a:r>
                      <a:r>
                        <a:rPr lang="en-US" baseline="0" dirty="0"/>
                        <a:t> 2100 3.3 9   90000   30000   0.6 0 1]</a:t>
                      </a:r>
                      <a:endParaRPr lang="en-US" dirty="0"/>
                    </a:p>
                  </a:txBody>
                  <a:tcPr>
                    <a:solidFill>
                      <a:schemeClr val="bg1">
                        <a:lumMod val="85000"/>
                      </a:schemeClr>
                    </a:solidFill>
                  </a:tcPr>
                </a:tc>
                <a:tc>
                  <a:txBody>
                    <a:bodyPr/>
                    <a:lstStyle/>
                    <a:p>
                      <a:pPr algn="l"/>
                      <a:r>
                        <a:rPr lang="en-US" dirty="0"/>
                        <a:t>90</a:t>
                      </a:r>
                    </a:p>
                  </a:txBody>
                  <a:tcPr>
                    <a:solidFill>
                      <a:schemeClr val="bg1">
                        <a:lumMod val="85000"/>
                      </a:schemeClr>
                    </a:solidFill>
                  </a:tcPr>
                </a:tc>
                <a:extLst>
                  <a:ext uri="{0D108BD9-81ED-4DB2-BD59-A6C34878D82A}">
                    <a16:rowId xmlns="" xmlns:a16="http://schemas.microsoft.com/office/drawing/2014/main" val="4230228483"/>
                  </a:ext>
                </a:extLst>
              </a:tr>
              <a:tr h="395233">
                <a:tc>
                  <a:txBody>
                    <a:bodyPr/>
                    <a:lstStyle/>
                    <a:p>
                      <a:pPr algn="l"/>
                      <a:r>
                        <a:rPr lang="en-US" dirty="0"/>
                        <a:t>[3.0</a:t>
                      </a:r>
                      <a:r>
                        <a:rPr lang="en-US" baseline="0" dirty="0"/>
                        <a:t> 2300 3.8 7   100000 100000 0.9 1 1]</a:t>
                      </a:r>
                      <a:endParaRPr lang="en-US" dirty="0"/>
                    </a:p>
                  </a:txBody>
                  <a:tcPr>
                    <a:solidFill>
                      <a:schemeClr val="bg1">
                        <a:lumMod val="85000"/>
                      </a:schemeClr>
                    </a:solidFill>
                  </a:tcPr>
                </a:tc>
                <a:tc>
                  <a:txBody>
                    <a:bodyPr/>
                    <a:lstStyle/>
                    <a:p>
                      <a:pPr algn="l"/>
                      <a:r>
                        <a:rPr lang="en-US" dirty="0"/>
                        <a:t>150</a:t>
                      </a:r>
                    </a:p>
                  </a:txBody>
                  <a:tcPr>
                    <a:solidFill>
                      <a:schemeClr val="bg1">
                        <a:lumMod val="85000"/>
                      </a:schemeClr>
                    </a:solidFill>
                  </a:tcPr>
                </a:tc>
                <a:extLst>
                  <a:ext uri="{0D108BD9-81ED-4DB2-BD59-A6C34878D82A}">
                    <a16:rowId xmlns="" xmlns:a16="http://schemas.microsoft.com/office/drawing/2014/main" val="3329658239"/>
                  </a:ext>
                </a:extLst>
              </a:tr>
              <a:tr h="395233">
                <a:tc>
                  <a:txBody>
                    <a:bodyPr/>
                    <a:lstStyle/>
                    <a:p>
                      <a:pPr algn="l"/>
                      <a:r>
                        <a:rPr lang="en-US" dirty="0"/>
                        <a:t>[2.5 1800</a:t>
                      </a:r>
                      <a:r>
                        <a:rPr lang="en-US" baseline="0" dirty="0"/>
                        <a:t> 2.9 10 150000 0           0.7 1 0</a:t>
                      </a:r>
                      <a:r>
                        <a:rPr lang="en-US" dirty="0"/>
                        <a:t>]</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 xmlns:a16="http://schemas.microsoft.com/office/drawing/2014/main" val="10005"/>
                  </a:ext>
                </a:extLst>
              </a:tr>
              <a:tr h="395233">
                <a:tc>
                  <a:txBody>
                    <a:bodyPr/>
                    <a:lstStyle/>
                    <a:p>
                      <a:pPr algn="l"/>
                      <a:r>
                        <a:rPr lang="en-US" dirty="0"/>
                        <a:t>[2.6</a:t>
                      </a:r>
                      <a:r>
                        <a:rPr lang="en-US" baseline="0" dirty="0"/>
                        <a:t> 1900 3.0 8   100000 60000   0.4 0 1]</a:t>
                      </a:r>
                      <a:endParaRPr lang="en-US" dirty="0"/>
                    </a:p>
                  </a:txBody>
                  <a:tcPr>
                    <a:solidFill>
                      <a:schemeClr val="bg1">
                        <a:lumMod val="85000"/>
                      </a:schemeClr>
                    </a:solidFill>
                  </a:tcPr>
                </a:tc>
                <a:tc>
                  <a:txBody>
                    <a:bodyPr/>
                    <a:lstStyle/>
                    <a:p>
                      <a:pPr algn="l"/>
                      <a:r>
                        <a:rPr lang="en-US" dirty="0"/>
                        <a:t>95</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96948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 data set</a:t>
            </a:r>
          </a:p>
        </p:txBody>
      </p:sp>
      <p:grpSp>
        <p:nvGrpSpPr>
          <p:cNvPr id="20" name="Group 19"/>
          <p:cNvGrpSpPr/>
          <p:nvPr/>
        </p:nvGrpSpPr>
        <p:grpSpPr>
          <a:xfrm>
            <a:off x="0" y="1840750"/>
            <a:ext cx="12192000" cy="1067760"/>
            <a:chOff x="0" y="1950630"/>
            <a:chExt cx="12192000" cy="832912"/>
          </a:xfrm>
        </p:grpSpPr>
        <p:sp>
          <p:nvSpPr>
            <p:cNvPr id="21" name="Rectangle 20"/>
            <p:cNvSpPr/>
            <p:nvPr/>
          </p:nvSpPr>
          <p:spPr>
            <a:xfrm>
              <a:off x="0" y="1950630"/>
              <a:ext cx="12192000" cy="832911"/>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Only a single feature is included from the observation</a:t>
              </a:r>
            </a:p>
          </p:txBody>
        </p:sp>
      </p:grpSp>
      <p:graphicFrame>
        <p:nvGraphicFramePr>
          <p:cNvPr id="23" name="Table 22"/>
          <p:cNvGraphicFramePr>
            <a:graphicFrameLocks noGrp="1"/>
          </p:cNvGraphicFramePr>
          <p:nvPr>
            <p:extLst>
              <p:ext uri="{D42A27DB-BD31-4B8C-83A1-F6EECF244321}">
                <p14:modId xmlns:p14="http://schemas.microsoft.com/office/powerpoint/2010/main" val="2131331093"/>
              </p:ext>
            </p:extLst>
          </p:nvPr>
        </p:nvGraphicFramePr>
        <p:xfrm>
          <a:off x="2127127" y="3613254"/>
          <a:ext cx="7937746" cy="2766631"/>
        </p:xfrm>
        <a:graphic>
          <a:graphicData uri="http://schemas.openxmlformats.org/drawingml/2006/table">
            <a:tbl>
              <a:tblPr firstRow="1">
                <a:tableStyleId>{21E4AEA4-8DFA-4A89-87EB-49C32662AFE0}</a:tableStyleId>
              </a:tblPr>
              <a:tblGrid>
                <a:gridCol w="3968873">
                  <a:extLst>
                    <a:ext uri="{9D8B030D-6E8A-4147-A177-3AD203B41FA5}">
                      <a16:colId xmlns="" xmlns:a16="http://schemas.microsoft.com/office/drawing/2014/main" val="48614039"/>
                    </a:ext>
                  </a:extLst>
                </a:gridCol>
                <a:gridCol w="3968873">
                  <a:extLst>
                    <a:ext uri="{9D8B030D-6E8A-4147-A177-3AD203B41FA5}">
                      <a16:colId xmlns="" xmlns:a16="http://schemas.microsoft.com/office/drawing/2014/main" val="1124546490"/>
                    </a:ext>
                  </a:extLst>
                </a:gridCol>
              </a:tblGrid>
              <a:tr h="395233">
                <a:tc>
                  <a:txBody>
                    <a:bodyPr/>
                    <a:lstStyle/>
                    <a:p>
                      <a:pPr algn="ctr"/>
                      <a:r>
                        <a:rPr lang="en-US" b="0" i="0" dirty="0">
                          <a:solidFill>
                            <a:schemeClr val="bg1"/>
                          </a:solidFill>
                        </a:rPr>
                        <a:t>Outgoing</a:t>
                      </a:r>
                      <a:r>
                        <a:rPr lang="en-US" b="0" i="0" baseline="0" dirty="0">
                          <a:solidFill>
                            <a:schemeClr val="bg1"/>
                          </a:solidFill>
                        </a:rPr>
                        <a:t> GPA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Future Income</a:t>
                      </a:r>
                      <a:r>
                        <a:rPr lang="en-US" b="0" baseline="0" dirty="0">
                          <a:solidFill>
                            <a:schemeClr val="bg1"/>
                          </a:solidFill>
                        </a:rPr>
                        <a:t> (Y</a:t>
                      </a:r>
                      <a:r>
                        <a:rPr lang="en-US" b="0" baseline="-25000" dirty="0">
                          <a:solidFill>
                            <a:schemeClr val="bg1"/>
                          </a:solidFill>
                        </a:rPr>
                        <a:t>i</a:t>
                      </a:r>
                      <a:r>
                        <a:rPr lang="en-US" b="0" baseline="0" dirty="0">
                          <a:solidFill>
                            <a:schemeClr val="bg1"/>
                          </a:solidFill>
                        </a:rPr>
                        <a:t>)</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395233">
                <a:tc>
                  <a:txBody>
                    <a:bodyPr/>
                    <a:lstStyle/>
                    <a:p>
                      <a:pPr algn="l"/>
                      <a:r>
                        <a:rPr lang="en-US" dirty="0"/>
                        <a:t>3.5</a:t>
                      </a:r>
                    </a:p>
                  </a:txBody>
                  <a:tcPr>
                    <a:solidFill>
                      <a:schemeClr val="bg1">
                        <a:lumMod val="85000"/>
                      </a:schemeClr>
                    </a:solidFill>
                  </a:tcPr>
                </a:tc>
                <a:tc>
                  <a:txBody>
                    <a:bodyPr/>
                    <a:lstStyle/>
                    <a:p>
                      <a:pPr algn="l"/>
                      <a:r>
                        <a:rPr lang="en-US" dirty="0"/>
                        <a:t>120</a:t>
                      </a:r>
                    </a:p>
                  </a:txBody>
                  <a:tcPr>
                    <a:solidFill>
                      <a:schemeClr val="bg1">
                        <a:lumMod val="85000"/>
                      </a:schemeClr>
                    </a:solidFill>
                  </a:tcPr>
                </a:tc>
                <a:extLst>
                  <a:ext uri="{0D108BD9-81ED-4DB2-BD59-A6C34878D82A}">
                    <a16:rowId xmlns="" xmlns:a16="http://schemas.microsoft.com/office/drawing/2014/main" val="2034482246"/>
                  </a:ext>
                </a:extLst>
              </a:tr>
              <a:tr h="395233">
                <a:tc>
                  <a:txBody>
                    <a:bodyPr/>
                    <a:lstStyle/>
                    <a:p>
                      <a:pPr algn="l"/>
                      <a:r>
                        <a:rPr lang="en-US" dirty="0"/>
                        <a:t>3.7</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 xmlns:a16="http://schemas.microsoft.com/office/drawing/2014/main" val="682465758"/>
                  </a:ext>
                </a:extLst>
              </a:tr>
              <a:tr h="395233">
                <a:tc>
                  <a:txBody>
                    <a:bodyPr/>
                    <a:lstStyle/>
                    <a:p>
                      <a:pPr algn="l"/>
                      <a:r>
                        <a:rPr lang="en-US" dirty="0"/>
                        <a:t>3.3</a:t>
                      </a:r>
                    </a:p>
                  </a:txBody>
                  <a:tcPr>
                    <a:solidFill>
                      <a:schemeClr val="bg1">
                        <a:lumMod val="85000"/>
                      </a:schemeClr>
                    </a:solidFill>
                  </a:tcPr>
                </a:tc>
                <a:tc>
                  <a:txBody>
                    <a:bodyPr/>
                    <a:lstStyle/>
                    <a:p>
                      <a:pPr algn="l"/>
                      <a:r>
                        <a:rPr lang="en-US" dirty="0"/>
                        <a:t>90</a:t>
                      </a:r>
                    </a:p>
                  </a:txBody>
                  <a:tcPr>
                    <a:solidFill>
                      <a:schemeClr val="bg1">
                        <a:lumMod val="85000"/>
                      </a:schemeClr>
                    </a:solidFill>
                  </a:tcPr>
                </a:tc>
                <a:extLst>
                  <a:ext uri="{0D108BD9-81ED-4DB2-BD59-A6C34878D82A}">
                    <a16:rowId xmlns="" xmlns:a16="http://schemas.microsoft.com/office/drawing/2014/main" val="4230228483"/>
                  </a:ext>
                </a:extLst>
              </a:tr>
              <a:tr h="395233">
                <a:tc>
                  <a:txBody>
                    <a:bodyPr/>
                    <a:lstStyle/>
                    <a:p>
                      <a:pPr algn="l"/>
                      <a:r>
                        <a:rPr lang="en-US" dirty="0"/>
                        <a:t>3.8</a:t>
                      </a:r>
                    </a:p>
                  </a:txBody>
                  <a:tcPr>
                    <a:solidFill>
                      <a:schemeClr val="bg1">
                        <a:lumMod val="85000"/>
                      </a:schemeClr>
                    </a:solidFill>
                  </a:tcPr>
                </a:tc>
                <a:tc>
                  <a:txBody>
                    <a:bodyPr/>
                    <a:lstStyle/>
                    <a:p>
                      <a:pPr algn="l"/>
                      <a:r>
                        <a:rPr lang="en-US" dirty="0"/>
                        <a:t>150</a:t>
                      </a:r>
                    </a:p>
                  </a:txBody>
                  <a:tcPr>
                    <a:solidFill>
                      <a:schemeClr val="bg1">
                        <a:lumMod val="85000"/>
                      </a:schemeClr>
                    </a:solidFill>
                  </a:tcPr>
                </a:tc>
                <a:extLst>
                  <a:ext uri="{0D108BD9-81ED-4DB2-BD59-A6C34878D82A}">
                    <a16:rowId xmlns="" xmlns:a16="http://schemas.microsoft.com/office/drawing/2014/main" val="3329658239"/>
                  </a:ext>
                </a:extLst>
              </a:tr>
              <a:tr h="395233">
                <a:tc>
                  <a:txBody>
                    <a:bodyPr/>
                    <a:lstStyle/>
                    <a:p>
                      <a:pPr algn="l"/>
                      <a:r>
                        <a:rPr lang="en-US" dirty="0"/>
                        <a:t>2.9</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 xmlns:a16="http://schemas.microsoft.com/office/drawing/2014/main" val="10005"/>
                  </a:ext>
                </a:extLst>
              </a:tr>
              <a:tr h="395233">
                <a:tc>
                  <a:txBody>
                    <a:bodyPr/>
                    <a:lstStyle/>
                    <a:p>
                      <a:pPr algn="l"/>
                      <a:r>
                        <a:rPr lang="en-US" dirty="0"/>
                        <a:t>3.0</a:t>
                      </a:r>
                    </a:p>
                  </a:txBody>
                  <a:tcPr>
                    <a:solidFill>
                      <a:schemeClr val="bg1">
                        <a:lumMod val="85000"/>
                      </a:schemeClr>
                    </a:solidFill>
                  </a:tcPr>
                </a:tc>
                <a:tc>
                  <a:txBody>
                    <a:bodyPr/>
                    <a:lstStyle/>
                    <a:p>
                      <a:pPr algn="l"/>
                      <a:r>
                        <a:rPr lang="en-US" dirty="0"/>
                        <a:t>95</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561667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6286</TotalTime>
  <Words>1814</Words>
  <Application>Microsoft Macintosh PowerPoint</Application>
  <PresentationFormat>Custom</PresentationFormat>
  <Paragraphs>262</Paragraphs>
  <Slides>23</Slides>
  <Notes>23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27" baseType="lpstr">
      <vt:lpstr>1_MS1444_Windows Azure Template 16x9_r08a</vt:lpstr>
      <vt:lpstr>1_Office Theme</vt:lpstr>
      <vt:lpstr>Office Theme</vt:lpstr>
      <vt:lpstr>Equation</vt:lpstr>
      <vt:lpstr>Data Science and  Machine Learning</vt:lpstr>
      <vt:lpstr>Topics</vt:lpstr>
      <vt:lpstr>PowerPoint Presentation</vt:lpstr>
      <vt:lpstr>What is Regression Machine Learning?</vt:lpstr>
      <vt:lpstr>What does Regression answer?</vt:lpstr>
      <vt:lpstr>Supervised Learning (Review)</vt:lpstr>
      <vt:lpstr>Regression Example: Predict the future income of a student</vt:lpstr>
      <vt:lpstr>Regression – Training Set</vt:lpstr>
      <vt:lpstr>Simple Linear Regression – data set</vt:lpstr>
      <vt:lpstr>Simple Linear Regression - Function</vt:lpstr>
      <vt:lpstr>What is goal of function f(x)?</vt:lpstr>
      <vt:lpstr>Simple Linear Regression Optimization</vt:lpstr>
      <vt:lpstr>Formal Definition of Regression</vt:lpstr>
      <vt:lpstr>Overfitting</vt:lpstr>
      <vt:lpstr>Underfitting</vt:lpstr>
      <vt:lpstr>Goldilocks – Just Right</vt:lpstr>
      <vt:lpstr>Occam’s Razor</vt:lpstr>
      <vt:lpstr>Selecting the Best Model</vt:lpstr>
      <vt:lpstr>Statistical Machine Learning</vt:lpstr>
      <vt:lpstr>Optimization Problem</vt:lpstr>
      <vt:lpstr>Regularization Term</vt:lpstr>
      <vt:lpstr>Ridge Regression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345</cp:revision>
  <dcterms:created xsi:type="dcterms:W3CDTF">2015-09-13T19:29:02Z</dcterms:created>
  <dcterms:modified xsi:type="dcterms:W3CDTF">2016-06-27T06:31:37Z</dcterms:modified>
</cp:coreProperties>
</file>