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35"/>
  </p:notesMasterIdLst>
  <p:sldIdLst>
    <p:sldId id="406" r:id="rId7"/>
    <p:sldId id="407" r:id="rId8"/>
    <p:sldId id="408" r:id="rId9"/>
    <p:sldId id="526" r:id="rId10"/>
    <p:sldId id="586" r:id="rId11"/>
    <p:sldId id="567" r:id="rId12"/>
    <p:sldId id="569" r:id="rId13"/>
    <p:sldId id="568"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9" r:id="rId31"/>
    <p:sldId id="588" r:id="rId32"/>
    <p:sldId id="587"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26"/>
            <p14:sldId id="586"/>
            <p14:sldId id="567"/>
            <p14:sldId id="569"/>
            <p14:sldId id="568"/>
            <p14:sldId id="570"/>
            <p14:sldId id="571"/>
            <p14:sldId id="572"/>
            <p14:sldId id="573"/>
            <p14:sldId id="574"/>
            <p14:sldId id="575"/>
            <p14:sldId id="576"/>
            <p14:sldId id="577"/>
            <p14:sldId id="578"/>
            <p14:sldId id="579"/>
            <p14:sldId id="580"/>
            <p14:sldId id="581"/>
            <p14:sldId id="582"/>
            <p14:sldId id="583"/>
            <p14:sldId id="584"/>
            <p14:sldId id="585"/>
            <p14:sldId id="589"/>
            <p14:sldId id="588"/>
            <p14:sldId id="587"/>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11" clrIdx="3"/>
  <p:cmAuthor id="5" name="Azat Mardan" initials="A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77601" autoAdjust="0"/>
  </p:normalViewPr>
  <p:slideViewPr>
    <p:cSldViewPr snapToGrid="0">
      <p:cViewPr varScale="1">
        <p:scale>
          <a:sx n="74" d="100"/>
          <a:sy n="74" d="100"/>
        </p:scale>
        <p:origin x="1272" y="168"/>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This file can be found in Module </a:t>
            </a:r>
            <a:r>
              <a:rPr lang="en-US" b="0" baseline="0" dirty="0" smtClean="0"/>
              <a:t>2/Lesson8/hello-world/</a:t>
            </a:r>
            <a:r>
              <a:rPr lang="en-US" b="0" baseline="0" dirty="0" err="1" smtClean="0"/>
              <a:t>package.json</a:t>
            </a:r>
            <a:endParaRPr lang="en-US" b="0" baseline="0" dirty="0" smtClean="0"/>
          </a:p>
          <a:p>
            <a:pPr marL="171450" indent="-171450">
              <a:buFont typeface="Arial"/>
              <a:buChar char="•"/>
            </a:pPr>
            <a:r>
              <a:rPr lang="en-US" b="0" baseline="0" dirty="0" smtClean="0"/>
              <a:t>It uses Node 6.1, which has support for most of ES6 features. </a:t>
            </a:r>
          </a:p>
          <a:p>
            <a:pPr marL="171450" indent="-171450">
              <a:buFont typeface="Arial"/>
              <a:buChar char="•"/>
            </a:pPr>
            <a:r>
              <a:rPr lang="en-US" b="0" baseline="0" dirty="0" smtClean="0"/>
              <a:t>Express is also used.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6605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Node: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file can be found in Module </a:t>
            </a:r>
            <a:r>
              <a:rPr lang="en-US" b="0" baseline="0" dirty="0" smtClean="0"/>
              <a:t>2/</a:t>
            </a:r>
            <a:r>
              <a:rPr lang="en-US" dirty="0" smtClean="0"/>
              <a:t>lesson8/hello-world/</a:t>
            </a:r>
            <a:r>
              <a:rPr lang="en-US" dirty="0" err="1" smtClean="0"/>
              <a:t>server.js</a:t>
            </a:r>
            <a:endParaRPr lang="en-US" b="0" dirty="0" smtClean="0"/>
          </a:p>
          <a:p>
            <a:pPr marL="171450" indent="-171450">
              <a:buFont typeface="Arial"/>
              <a:buChar char="•"/>
            </a:pPr>
            <a:r>
              <a:rPr lang="en-US" b="0" dirty="0" smtClean="0"/>
              <a:t>Using port from </a:t>
            </a:r>
            <a:r>
              <a:rPr lang="en-US" b="0" dirty="0" err="1" smtClean="0"/>
              <a:t>env</a:t>
            </a:r>
            <a:r>
              <a:rPr lang="en-US" b="0" dirty="0" smtClean="0"/>
              <a:t> </a:t>
            </a:r>
            <a:r>
              <a:rPr lang="en-US" b="0" dirty="0" err="1" smtClean="0"/>
              <a:t>var</a:t>
            </a:r>
            <a:r>
              <a:rPr lang="en-US" b="0" dirty="0" smtClean="0"/>
              <a:t> is important. Later, Azure storage keys from </a:t>
            </a:r>
            <a:r>
              <a:rPr lang="en-US" b="0" dirty="0" err="1" smtClean="0"/>
              <a:t>env</a:t>
            </a:r>
            <a:r>
              <a:rPr lang="en-US" b="0" dirty="0" smtClean="0"/>
              <a:t> </a:t>
            </a:r>
            <a:r>
              <a:rPr lang="en-US" b="0" dirty="0" err="1" smtClean="0"/>
              <a:t>vars</a:t>
            </a:r>
            <a:r>
              <a:rPr lang="en-US" b="0" dirty="0" smtClean="0"/>
              <a:t> will be used.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16069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Students should execute this command from their project folder. </a:t>
            </a:r>
          </a:p>
          <a:p>
            <a:pPr marL="628650" lvl="1" indent="-171450">
              <a:buFont typeface="Arial"/>
              <a:buChar char="•"/>
            </a:pPr>
            <a:r>
              <a:rPr lang="en-US" dirty="0" smtClean="0"/>
              <a:t>Pick a unique name. </a:t>
            </a:r>
          </a:p>
          <a:p>
            <a:pPr marL="628650" lvl="1" indent="-171450">
              <a:buFont typeface="Arial"/>
              <a:buChar char="•"/>
            </a:pPr>
            <a:r>
              <a:rPr lang="en-US" dirty="0" smtClean="0"/>
              <a:t>Choose location.</a:t>
            </a:r>
          </a:p>
          <a:p>
            <a:pPr marL="628650" lvl="1" indent="-171450">
              <a:buFont typeface="Arial"/>
              <a:buChar char="•"/>
            </a:pPr>
            <a:r>
              <a:rPr lang="en-US" dirty="0" smtClean="0"/>
              <a:t>If </a:t>
            </a:r>
            <a:r>
              <a:rPr lang="en-US" dirty="0" err="1" smtClean="0"/>
              <a:t>Git</a:t>
            </a:r>
            <a:r>
              <a:rPr lang="en-US" dirty="0" smtClean="0"/>
              <a:t>/FTP deployment credentials have not been set up for their Azure subscription, they will also be prompted to create them.</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will create an Azure app by adding it to the cloud and adding git remotes to our local repository.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618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Output should show both .</a:t>
            </a:r>
            <a:r>
              <a:rPr lang="en-US" dirty="0" err="1" smtClean="0"/>
              <a:t>git</a:t>
            </a:r>
            <a:r>
              <a:rPr lang="en-US" dirty="0" smtClean="0"/>
              <a:t> and .</a:t>
            </a:r>
            <a:r>
              <a:rPr lang="en-US" dirty="0" err="1" smtClean="0"/>
              <a:t>gitignore</a:t>
            </a:r>
            <a:r>
              <a:rPr lang="en-US" dirty="0" smtClean="0"/>
              <a:t> </a:t>
            </a:r>
          </a:p>
          <a:p>
            <a:pPr marL="171450" indent="-171450">
              <a:buFont typeface="Arial"/>
              <a:buChar char="•"/>
            </a:pPr>
            <a:r>
              <a:rPr lang="en-US" dirty="0" smtClean="0"/>
              <a:t>The output</a:t>
            </a:r>
            <a:r>
              <a:rPr lang="en-US" baseline="0" dirty="0" smtClean="0"/>
              <a:t> of the </a:t>
            </a:r>
            <a:r>
              <a:rPr lang="en-US" dirty="0" smtClean="0"/>
              <a:t>second command should be the app name in the remote URL. </a:t>
            </a:r>
          </a:p>
          <a:p>
            <a:pPr marL="628650" lvl="1" indent="-171450">
              <a:buFont typeface="Arial"/>
              <a:buChar char="•"/>
            </a:pPr>
            <a:r>
              <a:rPr lang="en-US" dirty="0" smtClean="0"/>
              <a:t>This is the destination for </a:t>
            </a:r>
            <a:r>
              <a:rPr lang="en-US" dirty="0" err="1" smtClean="0"/>
              <a:t>git</a:t>
            </a:r>
            <a:r>
              <a:rPr lang="en-US" dirty="0" smtClean="0"/>
              <a:t> push to deploy code.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21933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Students may need to reset their deploy password. </a:t>
            </a:r>
          </a:p>
          <a:p>
            <a:pPr marL="171450" indent="-171450">
              <a:buFont typeface="Arial"/>
              <a:buChar char="•"/>
            </a:pPr>
            <a:r>
              <a:rPr lang="en-US" dirty="0" smtClean="0"/>
              <a:t>It is different from the Portal password. </a:t>
            </a:r>
          </a:p>
          <a:p>
            <a:pPr marL="628650" lvl="1" indent="-171450">
              <a:buFont typeface="Arial"/>
              <a:buChar char="•"/>
            </a:pPr>
            <a:r>
              <a:rPr lang="en-US" dirty="0" smtClean="0"/>
              <a:t>GO to App Services -&gt; Your App (hellojs2) -&gt;Settings -&gt; Publishing -&gt; Deployment Credentials</a:t>
            </a:r>
          </a:p>
          <a:p>
            <a:pPr marL="628650" lvl="1" indent="-171450">
              <a:buFont typeface="Arial"/>
              <a:buChar char="•"/>
            </a:pPr>
            <a:r>
              <a:rPr lang="en-US" dirty="0" smtClean="0"/>
              <a:t>OR</a:t>
            </a:r>
            <a:r>
              <a:rPr lang="en-US" baseline="0" dirty="0" smtClean="0"/>
              <a:t> </a:t>
            </a:r>
            <a:r>
              <a:rPr lang="en-US" dirty="0" smtClean="0"/>
              <a:t>App Services -&gt; Your App (hellojs2) -&gt;Settings -&gt; General -&gt; Quick Start -&gt; Publish your app -&gt; Reset deployment credentials -&gt; </a:t>
            </a:r>
            <a:r>
              <a:rPr lang="en-US" dirty="0" err="1" smtClean="0"/>
              <a:t>Enter&amp;Save</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https://</a:t>
            </a:r>
            <a:r>
              <a:rPr lang="en-US" dirty="0" err="1" smtClean="0"/>
              <a:t>acom.azurecomcdn.net</a:t>
            </a:r>
            <a:r>
              <a:rPr lang="en-US" dirty="0" smtClean="0"/>
              <a:t>/80C57D/</a:t>
            </a:r>
            <a:r>
              <a:rPr lang="en-US" dirty="0" err="1" smtClean="0"/>
              <a:t>cdn</a:t>
            </a:r>
            <a:r>
              <a:rPr lang="en-US" dirty="0" smtClean="0"/>
              <a:t>/</a:t>
            </a:r>
            <a:r>
              <a:rPr lang="en-US" dirty="0" err="1" smtClean="0"/>
              <a:t>mediahandler</a:t>
            </a:r>
            <a:r>
              <a:rPr lang="en-US" dirty="0" smtClean="0"/>
              <a:t>/</a:t>
            </a:r>
            <a:r>
              <a:rPr lang="en-US" dirty="0" err="1" smtClean="0"/>
              <a:t>docarticles</a:t>
            </a:r>
            <a:r>
              <a:rPr lang="en-US" dirty="0" smtClean="0"/>
              <a:t>/</a:t>
            </a:r>
            <a:r>
              <a:rPr lang="en-US" dirty="0" err="1" smtClean="0"/>
              <a:t>dpsmedia</a:t>
            </a:r>
            <a:r>
              <a:rPr lang="en-US" dirty="0" smtClean="0"/>
              <a:t>-prod/</a:t>
            </a:r>
            <a:r>
              <a:rPr lang="en-US" dirty="0" err="1" smtClean="0"/>
              <a:t>azure.microsoft.com</a:t>
            </a:r>
            <a:r>
              <a:rPr lang="en-US" dirty="0" smtClean="0"/>
              <a:t>/en-us/documentation/articles/web-sites-publish-source-control/20160415071221/includes/publishing-with-</a:t>
            </a:r>
            <a:r>
              <a:rPr lang="en-US" dirty="0" err="1" smtClean="0"/>
              <a:t>git</a:t>
            </a:r>
            <a:r>
              <a:rPr lang="en-US" dirty="0" smtClean="0"/>
              <a:t>/azure2-credentials.png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38789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created the </a:t>
            </a:r>
            <a:r>
              <a:rPr lang="en-US" b="0" dirty="0" err="1" smtClean="0"/>
              <a:t>Git</a:t>
            </a:r>
            <a:r>
              <a:rPr lang="en-US" b="0" dirty="0" smtClean="0"/>
              <a:t> local repository (and added remotes).</a:t>
            </a:r>
          </a:p>
          <a:p>
            <a:pPr marL="171450" indent="-171450">
              <a:buFont typeface="Arial"/>
              <a:buChar char="•"/>
            </a:pPr>
            <a:r>
              <a:rPr lang="en-US" b="0" dirty="0" err="1" smtClean="0"/>
              <a:t>PaaS</a:t>
            </a:r>
            <a:r>
              <a:rPr lang="en-US" b="0" baseline="0" dirty="0" smtClean="0"/>
              <a:t> app 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added remotes. </a:t>
            </a:r>
          </a:p>
          <a:p>
            <a:pPr marL="171450" indent="-171450">
              <a:buFont typeface="Arial"/>
              <a:buChar char="•"/>
            </a:pPr>
            <a:r>
              <a:rPr lang="en-US" b="0" dirty="0" smtClean="0"/>
              <a:t>If name or </a:t>
            </a:r>
            <a:r>
              <a:rPr lang="en-US" b="0" dirty="0" err="1" smtClean="0"/>
              <a:t>appname</a:t>
            </a:r>
            <a:r>
              <a:rPr lang="en-US" b="0" dirty="0" smtClean="0"/>
              <a:t> is changed, this will need to be updated.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Use the username and password for deployment, NOT the Azure Portal credentials.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URL will be http://{</a:t>
            </a:r>
            <a:r>
              <a:rPr lang="en-US" dirty="0" err="1" smtClean="0"/>
              <a:t>appname</a:t>
            </a:r>
            <a:r>
              <a:rPr lang="en-US" dirty="0" smtClean="0"/>
              <a:t>}.</a:t>
            </a:r>
            <a:r>
              <a:rPr lang="en-US" dirty="0" err="1" smtClean="0"/>
              <a:t>azurewebsites.net</a:t>
            </a:r>
            <a:r>
              <a:rPr lang="en-US" dirty="0" smtClean="0"/>
              <a:t>/ for example http://hellojs2.azurewebsites.net/.</a:t>
            </a:r>
          </a:p>
          <a:p>
            <a:pPr marL="171450" indent="-171450">
              <a:buFont typeface="Arial"/>
              <a:buChar char="•"/>
            </a:pPr>
            <a:r>
              <a:rPr lang="en-US" dirty="0" smtClean="0"/>
              <a:t>If everything went okay, there should be success logs in the terminal and "Hello World" in the browser of the Windows Azure Web Site URL.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A more meticulous guide can be found in the tutorial “Build and deploy a </a:t>
            </a:r>
            <a:r>
              <a:rPr lang="en-US" dirty="0" err="1" smtClean="0"/>
              <a:t>Node.js</a:t>
            </a:r>
            <a:r>
              <a:rPr lang="en-US" dirty="0" smtClean="0"/>
              <a:t> web site to Windows Azure”</a:t>
            </a:r>
            <a:r>
              <a:rPr lang="en-US" baseline="0" dirty="0" smtClean="0"/>
              <a:t> : </a:t>
            </a:r>
          </a:p>
          <a:p>
            <a:pPr marL="628650" lvl="1" indent="-171450">
              <a:buFont typeface="Arial"/>
              <a:buChar char="•"/>
            </a:pPr>
            <a:r>
              <a:rPr lang="en-US" dirty="0" smtClean="0"/>
              <a:t>http://</a:t>
            </a:r>
            <a:r>
              <a:rPr lang="en-US" dirty="0" err="1" smtClean="0"/>
              <a:t>www.windowsazure.com</a:t>
            </a:r>
            <a:r>
              <a:rPr lang="en-US" dirty="0" smtClean="0"/>
              <a:t>/en-us/develop/</a:t>
            </a:r>
            <a:r>
              <a:rPr lang="en-US" dirty="0" err="1" smtClean="0"/>
              <a:t>nodejs</a:t>
            </a:r>
            <a:r>
              <a:rPr lang="en-US" dirty="0" smtClean="0"/>
              <a:t>/tutorials/create-a-website-(mac)).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lvl="0" indent="-171450">
              <a:buFont typeface="Arial"/>
              <a:buChar char="•"/>
            </a:pPr>
            <a:r>
              <a:rPr lang="en-US" b="0" dirty="0" smtClean="0"/>
              <a:t>For more on Azure</a:t>
            </a:r>
            <a:r>
              <a:rPr lang="en-US" b="0" baseline="0" dirty="0" smtClean="0"/>
              <a:t> CLI:</a:t>
            </a:r>
            <a:endParaRPr lang="en-US" b="0" dirty="0" smtClean="0"/>
          </a:p>
          <a:p>
            <a:pPr marL="628650" lvl="1" indent="-171450">
              <a:buFont typeface="Arial"/>
              <a:buChar char="•"/>
            </a:pPr>
            <a:r>
              <a:rPr lang="en-US" b="0" dirty="0" smtClean="0"/>
              <a:t>https://</a:t>
            </a:r>
            <a:r>
              <a:rPr lang="en-US" b="0" dirty="0" err="1" smtClean="0"/>
              <a:t>azure.microsoft.com</a:t>
            </a:r>
            <a:r>
              <a:rPr lang="en-US" b="0" dirty="0" smtClean="0"/>
              <a:t>/en-us/documentation/articles/virtual-machines-command-line-tools/#commands-to-manage-your-web-apps</a:t>
            </a:r>
          </a:p>
          <a:p>
            <a:pPr marL="171450" indent="-171450">
              <a:buFont typeface="Arial"/>
              <a:buChar char="•"/>
            </a:pPr>
            <a:r>
              <a:rPr lang="en-US" b="0" dirty="0" smtClean="0"/>
              <a:t>Debugging</a:t>
            </a:r>
            <a:r>
              <a:rPr lang="en-US" b="0" baseline="0" dirty="0" smtClean="0"/>
              <a:t> and configurations:</a:t>
            </a:r>
          </a:p>
          <a:p>
            <a:pPr marL="628650" lvl="1" indent="-171450">
              <a:buFont typeface="Arial"/>
              <a:buChar char="•"/>
            </a:pPr>
            <a:r>
              <a:rPr lang="en-US" b="0" dirty="0" smtClean="0"/>
              <a:t>https://</a:t>
            </a:r>
            <a:r>
              <a:rPr lang="en-US" b="0" dirty="0" err="1" smtClean="0"/>
              <a:t>azure.microsoft.com</a:t>
            </a:r>
            <a:r>
              <a:rPr lang="en-US" b="0" dirty="0" smtClean="0"/>
              <a:t>/en-us/documentation/articles/app-service-web-</a:t>
            </a:r>
            <a:r>
              <a:rPr lang="en-US" b="0" dirty="0" err="1" smtClean="0"/>
              <a:t>nodejs</a:t>
            </a:r>
            <a:r>
              <a:rPr lang="en-US" b="0" dirty="0" smtClean="0"/>
              <a:t>-get-started/#debug-your-app-with-node-inspector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14210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Add NODE_ENV production </a:t>
            </a:r>
            <a:r>
              <a:rPr lang="en-US" b="0" dirty="0" err="1" smtClean="0"/>
              <a:t>env</a:t>
            </a:r>
            <a:r>
              <a:rPr lang="en-US" b="0" dirty="0" smtClean="0"/>
              <a:t> var. </a:t>
            </a:r>
          </a:p>
          <a:p>
            <a:pPr marL="628650" lvl="1" indent="-171450">
              <a:buFont typeface="Arial"/>
              <a:buChar char="•"/>
            </a:pPr>
            <a:r>
              <a:rPr lang="en-US" b="0" dirty="0" smtClean="0"/>
              <a:t>The result will be shown in logs which can be pulled with `azure site log tail`.</a:t>
            </a:r>
          </a:p>
          <a:p>
            <a:pPr marL="628650" lvl="1" indent="-171450">
              <a:buFont typeface="Arial"/>
              <a:buChar char="•"/>
            </a:pPr>
            <a:r>
              <a:rPr lang="en-US" b="0" dirty="0" smtClean="0"/>
              <a:t>This is needed to access Azure storage.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34853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a:t>
            </a:r>
            <a:r>
              <a:rPr lang="en-US" baseline="0" dirty="0" smtClean="0"/>
              <a:t> can easily scale your apps (add more power so to say) to handle more traffic.</a:t>
            </a:r>
          </a:p>
          <a:p>
            <a:pPr marL="171450" indent="-171450">
              <a:buFont typeface="Arial"/>
              <a:buChar char="•"/>
            </a:pPr>
            <a:r>
              <a:rPr lang="en-US" baseline="0" dirty="0" smtClean="0"/>
              <a:t>Compare that to days or weeks when you’re not using cloud computing!!!</a:t>
            </a:r>
          </a:p>
          <a:p>
            <a:pPr marL="171450" indent="-171450">
              <a:buFont typeface="Arial"/>
              <a:buChar char="•"/>
            </a:pPr>
            <a:r>
              <a:rPr lang="en-US" dirty="0" smtClean="0"/>
              <a:t>Modes: Free,</a:t>
            </a:r>
            <a:r>
              <a:rPr lang="en-US" baseline="0" dirty="0" smtClean="0"/>
              <a:t> </a:t>
            </a:r>
            <a:r>
              <a:rPr lang="en-US" dirty="0" smtClean="0"/>
              <a:t>Basic, Standard, or Premium modes.</a:t>
            </a:r>
          </a:p>
          <a:p>
            <a:pPr marL="171450" indent="-171450">
              <a:buFont typeface="Arial"/>
              <a:buChar char="•"/>
            </a:pPr>
            <a:r>
              <a:rPr lang="en-US" dirty="0" smtClean="0"/>
              <a:t>You can</a:t>
            </a:r>
            <a:r>
              <a:rPr lang="en-US" baseline="0" dirty="0" smtClean="0"/>
              <a:t> use Portal as well.</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/en-us/documentation/articles/web-sites-scale/</a:t>
            </a:r>
            <a:endParaRPr lang="en-US" baseline="0" dirty="0" smtClean="0"/>
          </a:p>
          <a:p>
            <a:pPr marL="171450" indent="-171450">
              <a:buFont typeface="Arial"/>
              <a:buChar char="•"/>
            </a:pPr>
            <a:r>
              <a:rPr lang="en-US" dirty="0" smtClean="0"/>
              <a:t>https://</a:t>
            </a:r>
            <a:r>
              <a:rPr lang="en-US" dirty="0" err="1" smtClean="0"/>
              <a:t>azure.microsoft.com</a:t>
            </a:r>
            <a:r>
              <a:rPr lang="en-US" dirty="0" smtClean="0"/>
              <a:t>/en-us/documentation/articles/virtual-machines-command-line-tools/#commands-to-manage-your-azure-cloud-services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is where the Node script name is configured.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lesson8/</a:t>
            </a:r>
            <a:r>
              <a:rPr lang="en-US" baseline="0" dirty="0" err="1" smtClean="0"/>
              <a:t>nodejs</a:t>
            </a:r>
            <a:r>
              <a:rPr lang="en-US" baseline="0" dirty="0" smtClean="0"/>
              <a:t>-express-hello-world-app/</a:t>
            </a:r>
            <a:r>
              <a:rPr lang="en-US" baseline="0" dirty="0" err="1" smtClean="0"/>
              <a:t>web.config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configure debug options: https://</a:t>
            </a:r>
            <a:r>
              <a:rPr lang="en-US" baseline="0" dirty="0" err="1" smtClean="0"/>
              <a:t>azure.microsoft.com</a:t>
            </a:r>
            <a:r>
              <a:rPr lang="en-US" baseline="0" dirty="0" smtClean="0"/>
              <a:t>/en-us/documentation/articles/web-sites-</a:t>
            </a:r>
            <a:r>
              <a:rPr lang="en-US" baseline="0" dirty="0" err="1" smtClean="0"/>
              <a:t>nodejs</a:t>
            </a:r>
            <a:r>
              <a:rPr lang="en-US" baseline="0" dirty="0" smtClean="0"/>
              <a:t>-debug/</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Express server</a:t>
            </a:r>
            <a:r>
              <a:rPr lang="en-US" baseline="0" dirty="0" smtClean="0"/>
              <a:t> is using GET / route</a:t>
            </a:r>
          </a:p>
          <a:p>
            <a:pPr marL="171450" indent="-171450">
              <a:buFont typeface="Arial"/>
              <a:buChar char="•"/>
            </a:pPr>
            <a:r>
              <a:rPr lang="en-US" baseline="0" dirty="0" smtClean="0"/>
              <a:t>lesson8/</a:t>
            </a:r>
            <a:r>
              <a:rPr lang="en-US" baseline="0" dirty="0" err="1" smtClean="0"/>
              <a:t>nodejs</a:t>
            </a:r>
            <a:r>
              <a:rPr lang="en-US" baseline="0" dirty="0" smtClean="0"/>
              <a:t>-express-hello-world-app/</a:t>
            </a:r>
            <a:r>
              <a:rPr lang="en-US" baseline="0" dirty="0" err="1" smtClean="0"/>
              <a:t>server.js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8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/blob/master/Complimentary%20Course%20Content/Module2/Labs/Module%202%20Lesson%208%20Lab.docx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problem with hosting yourself is that you need to do all this things and then turn around time is slow</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faster you can deliver the more advantage you’ll have with your products.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Solution is to use cloud computing</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p>
          <a:p>
            <a:pPr marL="0" indent="0">
              <a:buFont typeface="Arial"/>
              <a:buNone/>
            </a:pPr>
            <a:r>
              <a:rPr lang="en-US" sz="1200" b="0" dirty="0" smtClean="0">
                <a:solidFill>
                  <a:srgbClr val="FFFFFF"/>
                </a:solidFill>
              </a:rPr>
              <a:t>https://</a:t>
            </a:r>
            <a:r>
              <a:rPr lang="en-US" sz="1200" b="0" dirty="0" err="1" smtClean="0">
                <a:solidFill>
                  <a:srgbClr val="FFFFFF"/>
                </a:solidFill>
              </a:rPr>
              <a:t>www.salesforce.com</a:t>
            </a:r>
            <a:r>
              <a:rPr lang="en-US" sz="1200" b="0" dirty="0" smtClean="0">
                <a:solidFill>
                  <a:srgbClr val="FFFFFF"/>
                </a:solidFill>
              </a:rPr>
              <a:t>/</a:t>
            </a:r>
            <a:r>
              <a:rPr lang="en-US" sz="1200" b="0" dirty="0" err="1" smtClean="0">
                <a:solidFill>
                  <a:srgbClr val="FFFFFF"/>
                </a:solidFill>
              </a:rPr>
              <a:t>uk</a:t>
            </a:r>
            <a:r>
              <a:rPr lang="en-US" sz="1200" b="0" dirty="0" smtClean="0">
                <a:solidFill>
                  <a:srgbClr val="FFFFFF"/>
                </a:solidFill>
              </a:rPr>
              <a:t>/blog/2015/11/why-move-to-the-cloud-10-benefits-of-cloud-computing.html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VM is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IaaS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It's like buying a house.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Cloud services are like renting a house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App services are like staying in a hotel (light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This lesson uses App services.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Alternatives to Azure are AWS, Rackspace, Google and others.</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endParaRPr lang="en-US" sz="1200" b="0" dirty="0" smtClean="0">
              <a:solidFill>
                <a:srgbClr val="FFFFFF"/>
              </a:solidFill>
            </a:endParaRP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/en-us/documentation/articles/fundamentals-introduction-to-azure/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/en-us/services/functions/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/en-us/documentation/services/app-service/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/en-us/documentation/services/cloud-services/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smtClean="0"/>
              <a:t>This lesson</a:t>
            </a:r>
            <a:r>
              <a:rPr lang="en-US" baseline="0" dirty="0" smtClean="0"/>
              <a:t> requires </a:t>
            </a:r>
            <a:r>
              <a:rPr lang="en-US" dirty="0" smtClean="0"/>
              <a:t>Node 6.2.0 or 6.x and </a:t>
            </a:r>
            <a:r>
              <a:rPr lang="en-US" dirty="0" err="1" smtClean="0"/>
              <a:t>npm</a:t>
            </a:r>
            <a:r>
              <a:rPr lang="en-US" dirty="0" smtClean="0"/>
              <a:t> v 3.8.9 or 3.x.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649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Azure</a:t>
            </a:r>
            <a:r>
              <a:rPr lang="en-US" b="0" baseline="0" dirty="0" smtClean="0"/>
              <a:t> will need </a:t>
            </a:r>
            <a:r>
              <a:rPr lang="en-US" b="0" baseline="0" dirty="0" err="1" smtClean="0"/>
              <a:t>package.json</a:t>
            </a:r>
            <a:r>
              <a:rPr lang="en-US" b="0" baseline="0" dirty="0" smtClean="0"/>
              <a:t> to run </a:t>
            </a:r>
            <a:r>
              <a:rPr lang="en-US" b="0" baseline="0" dirty="0" err="1" smtClean="0"/>
              <a:t>npm</a:t>
            </a:r>
            <a:r>
              <a:rPr lang="en-US" b="0" baseline="0" dirty="0" smtClean="0"/>
              <a:t> install on the server.</a:t>
            </a:r>
          </a:p>
          <a:p>
            <a:pPr marL="628650" lvl="1" indent="-171450">
              <a:buFont typeface="Arial"/>
              <a:buChar char="•"/>
            </a:pPr>
            <a:r>
              <a:rPr lang="en-US" b="0" baseline="0" dirty="0" smtClean="0"/>
              <a:t>Students should use </a:t>
            </a:r>
            <a:r>
              <a:rPr lang="en-US" b="0" baseline="0" dirty="0" err="1" smtClean="0"/>
              <a:t>npm</a:t>
            </a:r>
            <a:r>
              <a:rPr lang="en-US" b="0" baseline="0" dirty="0" smtClean="0"/>
              <a:t> init to create a new </a:t>
            </a:r>
            <a:r>
              <a:rPr lang="en-US" b="0" baseline="0" dirty="0" err="1" smtClean="0"/>
              <a:t>package.json</a:t>
            </a:r>
            <a:r>
              <a:rPr lang="en-US" b="0" baseline="0" dirty="0" smtClean="0"/>
              <a:t> in their project folder.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93477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 the checklist which will help to prepare code for deployment to Azure. </a:t>
            </a:r>
          </a:p>
          <a:p>
            <a:pPr marL="171450" indent="-171450">
              <a:buFont typeface="Arial"/>
              <a:buChar char="•"/>
            </a:pPr>
            <a:r>
              <a:rPr lang="en-US" b="0" dirty="0" smtClean="0"/>
              <a:t>Having exact versions is better because it will prevent conflicts if a dependency is updated. </a:t>
            </a:r>
          </a:p>
          <a:p>
            <a:pPr marL="171450" indent="-171450">
              <a:buFont typeface="Arial"/>
              <a:buChar char="•"/>
            </a:pPr>
            <a:r>
              <a:rPr lang="en-US" b="0" dirty="0" smtClean="0"/>
              <a:t>API key must go into environment variables, not source code.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71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err="1" smtClean="0"/>
              <a:t>node_modules</a:t>
            </a:r>
            <a:r>
              <a:rPr lang="en-US" dirty="0" smtClean="0"/>
              <a:t> won't be committed to </a:t>
            </a:r>
            <a:r>
              <a:rPr lang="en-US" dirty="0" err="1" smtClean="0"/>
              <a:t>git</a:t>
            </a:r>
            <a:r>
              <a:rPr lang="en-US" dirty="0" smtClean="0"/>
              <a:t> or pushed to cloud because Azure needs to build dependencies in the cloud. </a:t>
            </a:r>
          </a:p>
          <a:p>
            <a:pPr marL="171450" indent="-171450">
              <a:buFont typeface="Arial"/>
              <a:buChar char="•"/>
            </a:pPr>
            <a:r>
              <a:rPr lang="en-US" dirty="0" smtClean="0"/>
              <a:t>It will use info from </a:t>
            </a:r>
            <a:r>
              <a:rPr lang="en-US" dirty="0" err="1" smtClean="0"/>
              <a:t>package.json</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13694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12/20/16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smtClean="0">
                <a:solidFill>
                  <a:srgbClr val="FFFF00"/>
                </a:solidFill>
              </a:rPr>
              <a:t>, </a:t>
            </a:r>
            <a:r>
              <a:rPr lang="en-US" sz="4000">
                <a:solidFill>
                  <a:srgbClr val="FFFF00"/>
                </a:solidFill>
              </a:rPr>
              <a:t>Lesson </a:t>
            </a:r>
            <a:r>
              <a:rPr lang="en-US" dirty="0"/>
              <a:t>8</a:t>
            </a:r>
            <a:r>
              <a:rPr lang="en-US" sz="400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Deploying </a:t>
            </a:r>
            <a:r>
              <a:rPr lang="en-US" dirty="0" err="1" smtClean="0">
                <a:latin typeface="Segoe UI" panose="020B0502040204020203" pitchFamily="34" charset="0"/>
                <a:cs typeface="Segoe UI" panose="020B0502040204020203" pitchFamily="34" charset="0"/>
              </a:rPr>
              <a:t>Node.js</a:t>
            </a:r>
            <a:r>
              <a:rPr lang="en-US" dirty="0" smtClean="0">
                <a:latin typeface="Segoe UI" panose="020B0502040204020203" pitchFamily="34" charset="0"/>
                <a:cs typeface="Segoe UI" panose="020B0502040204020203" pitchFamily="34" charset="0"/>
              </a:rPr>
              <a:t> Web Applications to Azure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package.json</a:t>
            </a:r>
            <a:endParaRPr lang="en-US" dirty="0"/>
          </a:p>
        </p:txBody>
      </p:sp>
      <p:sp>
        <p:nvSpPr>
          <p:cNvPr id="3" name="Content Placeholder 2"/>
          <p:cNvSpPr>
            <a:spLocks noGrp="1"/>
          </p:cNvSpPr>
          <p:nvPr>
            <p:ph idx="1"/>
          </p:nvPr>
        </p:nvSpPr>
        <p:spPr>
          <a:xfrm>
            <a:off x="863958" y="1179790"/>
            <a:ext cx="10515600" cy="5246255"/>
          </a:xfrm>
        </p:spPr>
        <p:txBody>
          <a:bodyPr>
            <a:noAutofit/>
          </a:bodyPr>
          <a:lstStyle/>
          <a:p>
            <a:pPr>
              <a:spcBef>
                <a:spcPts val="400"/>
              </a:spcBef>
            </a:pPr>
            <a:r>
              <a:rPr lang="en-US" sz="1800" dirty="0"/>
              <a:t>{</a:t>
            </a:r>
          </a:p>
          <a:p>
            <a:pPr>
              <a:spcBef>
                <a:spcPts val="400"/>
              </a:spcBef>
            </a:pPr>
            <a:r>
              <a:rPr lang="en-US" sz="1800" dirty="0"/>
              <a:t>  "name": "lesson7",</a:t>
            </a:r>
          </a:p>
          <a:p>
            <a:pPr>
              <a:spcBef>
                <a:spcPts val="400"/>
              </a:spcBef>
            </a:pPr>
            <a:r>
              <a:rPr lang="en-US" sz="1800" dirty="0"/>
              <a:t>  "version": "1.0.0",</a:t>
            </a:r>
          </a:p>
          <a:p>
            <a:pPr>
              <a:spcBef>
                <a:spcPts val="400"/>
              </a:spcBef>
            </a:pPr>
            <a:r>
              <a:rPr lang="en-US" sz="1800" dirty="0"/>
              <a:t>  "description": "",</a:t>
            </a:r>
          </a:p>
          <a:p>
            <a:pPr>
              <a:spcBef>
                <a:spcPts val="400"/>
              </a:spcBef>
            </a:pPr>
            <a:r>
              <a:rPr lang="en-US" sz="1800" dirty="0"/>
              <a:t>  "main": "</a:t>
            </a:r>
            <a:r>
              <a:rPr lang="en-US" sz="1800" dirty="0" err="1"/>
              <a:t>server.js</a:t>
            </a:r>
            <a:r>
              <a:rPr lang="en-US" sz="1800" dirty="0"/>
              <a:t>",</a:t>
            </a:r>
          </a:p>
          <a:p>
            <a:pPr>
              <a:spcBef>
                <a:spcPts val="400"/>
              </a:spcBef>
            </a:pPr>
            <a:r>
              <a:rPr lang="en-US" sz="1800" dirty="0"/>
              <a:t>  "scripts": {</a:t>
            </a:r>
          </a:p>
          <a:p>
            <a:pPr>
              <a:spcBef>
                <a:spcPts val="400"/>
              </a:spcBef>
            </a:pPr>
            <a:r>
              <a:rPr lang="en-US" sz="1800" dirty="0"/>
              <a:t>    "test": "echo \"Error: no test specified\" &amp;&amp; exit 1"</a:t>
            </a:r>
          </a:p>
          <a:p>
            <a:pPr>
              <a:spcBef>
                <a:spcPts val="400"/>
              </a:spcBef>
            </a:pPr>
            <a:r>
              <a:rPr lang="en-US" sz="1800" dirty="0"/>
              <a:t>  },</a:t>
            </a:r>
          </a:p>
          <a:p>
            <a:pPr>
              <a:spcBef>
                <a:spcPts val="400"/>
              </a:spcBef>
            </a:pPr>
            <a:r>
              <a:rPr lang="en-US" sz="1800" dirty="0"/>
              <a:t>  "engines": {</a:t>
            </a:r>
          </a:p>
          <a:p>
            <a:pPr>
              <a:spcBef>
                <a:spcPts val="400"/>
              </a:spcBef>
            </a:pPr>
            <a:r>
              <a:rPr lang="en-US" sz="1800" dirty="0"/>
              <a:t>    "node": "6.1.0"</a:t>
            </a:r>
          </a:p>
          <a:p>
            <a:pPr>
              <a:spcBef>
                <a:spcPts val="400"/>
              </a:spcBef>
            </a:pPr>
            <a:r>
              <a:rPr lang="en-US" sz="1800" dirty="0"/>
              <a:t>  },</a:t>
            </a:r>
          </a:p>
          <a:p>
            <a:pPr>
              <a:spcBef>
                <a:spcPts val="400"/>
              </a:spcBef>
            </a:pPr>
            <a:r>
              <a:rPr lang="en-US" sz="1800" dirty="0"/>
              <a:t>  "author": "</a:t>
            </a:r>
            <a:r>
              <a:rPr lang="en-US" sz="1800" dirty="0" err="1"/>
              <a:t>Azat</a:t>
            </a:r>
            <a:r>
              <a:rPr lang="en-US" sz="1800" dirty="0"/>
              <a:t> </a:t>
            </a:r>
            <a:r>
              <a:rPr lang="en-US" sz="1800" dirty="0" err="1"/>
              <a:t>Mardan</a:t>
            </a:r>
            <a:r>
              <a:rPr lang="en-US" sz="1800" dirty="0"/>
              <a:t>",</a:t>
            </a:r>
          </a:p>
          <a:p>
            <a:pPr>
              <a:spcBef>
                <a:spcPts val="400"/>
              </a:spcBef>
            </a:pPr>
            <a:r>
              <a:rPr lang="en-US" sz="1800" dirty="0"/>
              <a:t>  "license": "ISC",</a:t>
            </a:r>
          </a:p>
          <a:p>
            <a:pPr>
              <a:spcBef>
                <a:spcPts val="400"/>
              </a:spcBef>
            </a:pPr>
            <a:r>
              <a:rPr lang="en-US" sz="1800" dirty="0"/>
              <a:t>  "dependencies": {</a:t>
            </a:r>
          </a:p>
          <a:p>
            <a:pPr>
              <a:spcBef>
                <a:spcPts val="400"/>
              </a:spcBef>
            </a:pPr>
            <a:r>
              <a:rPr lang="en-US" sz="1800" dirty="0"/>
              <a:t>    "express": "^4.13.4"</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16564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World Node App</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smtClean="0"/>
              <a:t>let </a:t>
            </a:r>
            <a:r>
              <a:rPr lang="en-US" sz="1800" dirty="0"/>
              <a:t>express = require('express')</a:t>
            </a:r>
          </a:p>
          <a:p>
            <a:r>
              <a:rPr lang="en-US" sz="1800" dirty="0"/>
              <a:t>let app = express()</a:t>
            </a:r>
          </a:p>
          <a:p>
            <a:endParaRPr lang="en-US" sz="1800" dirty="0"/>
          </a:p>
          <a:p>
            <a:r>
              <a:rPr lang="en-US" sz="1800" dirty="0"/>
              <a:t>let port = </a:t>
            </a:r>
            <a:r>
              <a:rPr lang="en-US" sz="1800" dirty="0" err="1"/>
              <a:t>process.env.port</a:t>
            </a:r>
            <a:r>
              <a:rPr lang="en-US" sz="1800" dirty="0"/>
              <a:t> || 3000</a:t>
            </a:r>
          </a:p>
          <a:p>
            <a:endParaRPr lang="en-US" sz="1800" dirty="0"/>
          </a:p>
          <a:p>
            <a:r>
              <a:rPr lang="en-US" sz="1800" dirty="0" err="1"/>
              <a:t>app.all</a:t>
            </a:r>
            <a:r>
              <a:rPr lang="en-US" sz="1800" dirty="0"/>
              <a:t>('*', (</a:t>
            </a:r>
            <a:r>
              <a:rPr lang="en-US" sz="1800" dirty="0" err="1"/>
              <a:t>req</a:t>
            </a:r>
            <a:r>
              <a:rPr lang="en-US" sz="1800" dirty="0"/>
              <a:t>, res)=&gt;{</a:t>
            </a:r>
          </a:p>
          <a:p>
            <a:r>
              <a:rPr lang="en-US" sz="1800" dirty="0"/>
              <a:t>  </a:t>
            </a:r>
            <a:r>
              <a:rPr lang="en-US" sz="1800" dirty="0" err="1"/>
              <a:t>console.log</a:t>
            </a:r>
            <a:r>
              <a:rPr lang="en-US" sz="1800" dirty="0"/>
              <a:t>('Working in ', </a:t>
            </a:r>
            <a:r>
              <a:rPr lang="en-US" sz="1800" dirty="0" err="1"/>
              <a:t>process.env.NODE_ENV</a:t>
            </a:r>
            <a:r>
              <a:rPr lang="en-US" sz="1800" dirty="0"/>
              <a:t>)</a:t>
            </a:r>
          </a:p>
          <a:p>
            <a:r>
              <a:rPr lang="en-US" sz="1800" dirty="0"/>
              <a:t>  </a:t>
            </a:r>
            <a:r>
              <a:rPr lang="en-US" sz="1800" dirty="0" err="1"/>
              <a:t>console.log</a:t>
            </a:r>
            <a:r>
              <a:rPr lang="en-US" sz="1800" dirty="0"/>
              <a:t>(`${</a:t>
            </a:r>
            <a:r>
              <a:rPr lang="en-US" sz="1800" dirty="0" err="1"/>
              <a:t>req.method</a:t>
            </a:r>
            <a:r>
              <a:rPr lang="en-US" sz="1800" dirty="0"/>
              <a:t>} ${</a:t>
            </a:r>
            <a:r>
              <a:rPr lang="en-US" sz="1800" dirty="0" err="1"/>
              <a:t>req.url</a:t>
            </a:r>
            <a:r>
              <a:rPr lang="en-US" sz="1800" dirty="0"/>
              <a:t>}`)</a:t>
            </a:r>
          </a:p>
          <a:p>
            <a:r>
              <a:rPr lang="en-US" sz="1800" dirty="0"/>
              <a:t>  </a:t>
            </a:r>
            <a:r>
              <a:rPr lang="en-US" sz="1800" dirty="0" err="1"/>
              <a:t>res.send</a:t>
            </a:r>
            <a:r>
              <a:rPr lang="en-US" sz="1800" dirty="0"/>
              <a:t>('Hello World')</a:t>
            </a:r>
          </a:p>
          <a:p>
            <a:r>
              <a:rPr lang="en-US" sz="1800" dirty="0"/>
              <a:t>})</a:t>
            </a:r>
          </a:p>
          <a:p>
            <a:endParaRPr lang="en-US" sz="1800" dirty="0"/>
          </a:p>
          <a:p>
            <a:r>
              <a:rPr lang="en-US" sz="1800" dirty="0" err="1"/>
              <a:t>app.listen</a:t>
            </a:r>
            <a:r>
              <a:rPr lang="en-US" sz="1800" dirty="0"/>
              <a:t>(port)</a:t>
            </a:r>
          </a:p>
        </p:txBody>
      </p:sp>
    </p:spTree>
    <p:extLst>
      <p:ext uri="{BB962C8B-B14F-4D97-AF65-F5344CB8AC3E}">
        <p14:creationId xmlns:p14="http://schemas.microsoft.com/office/powerpoint/2010/main" val="22311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Azure Site</a:t>
            </a:r>
            <a:endParaRPr lang="en-US" dirty="0"/>
          </a:p>
        </p:txBody>
      </p:sp>
      <p:sp>
        <p:nvSpPr>
          <p:cNvPr id="3" name="Content Placeholder 2"/>
          <p:cNvSpPr>
            <a:spLocks noGrp="1"/>
          </p:cNvSpPr>
          <p:nvPr>
            <p:ph idx="1"/>
          </p:nvPr>
        </p:nvSpPr>
        <p:spPr>
          <a:xfrm>
            <a:off x="838200" y="1451307"/>
            <a:ext cx="10515600" cy="818208"/>
          </a:xfrm>
        </p:spPr>
        <p:txBody>
          <a:bodyPr>
            <a:normAutofit/>
          </a:bodyPr>
          <a:lstStyle/>
          <a:p>
            <a:r>
              <a:rPr lang="en-US" sz="2000" dirty="0"/>
              <a:t>azure site </a:t>
            </a:r>
            <a:r>
              <a:rPr lang="en-US" sz="2000" dirty="0" smtClean="0"/>
              <a:t>create </a:t>
            </a:r>
            <a:r>
              <a:rPr lang="en-US" sz="2000" dirty="0"/>
              <a:t>{</a:t>
            </a:r>
            <a:r>
              <a:rPr lang="en-US" sz="2000" dirty="0" err="1"/>
              <a:t>appname</a:t>
            </a:r>
            <a:r>
              <a:rPr lang="en-US" sz="2000" dirty="0" smtClean="0"/>
              <a:t>} --</a:t>
            </a:r>
            <a:r>
              <a:rPr lang="en-US" sz="2000" dirty="0" err="1" smtClean="0"/>
              <a:t>git</a:t>
            </a:r>
            <a:endParaRPr lang="en-US" sz="2000" dirty="0"/>
          </a:p>
        </p:txBody>
      </p:sp>
      <p:sp>
        <p:nvSpPr>
          <p:cNvPr id="4" name="Rectangle 3"/>
          <p:cNvSpPr/>
          <p:nvPr/>
        </p:nvSpPr>
        <p:spPr>
          <a:xfrm>
            <a:off x="841208" y="2668589"/>
            <a:ext cx="10525847" cy="954107"/>
          </a:xfrm>
          <a:prstGeom prst="rect">
            <a:avLst/>
          </a:prstGeom>
        </p:spPr>
        <p:txBody>
          <a:bodyPr wrap="square">
            <a:spAutoFit/>
          </a:bodyPr>
          <a:lstStyle/>
          <a:p>
            <a:pPr marL="457200" indent="-457200">
              <a:buFont typeface="Wingdings" charset="2"/>
              <a:buChar char="§"/>
            </a:pPr>
            <a:r>
              <a:rPr lang="en-US" sz="2800" dirty="0" smtClean="0"/>
              <a:t>The above command creates the site at the following URL:</a:t>
            </a:r>
          </a:p>
          <a:p>
            <a:pPr marL="914400" lvl="1" indent="-457200">
              <a:buFont typeface="Wingdings" charset="2"/>
              <a:buChar char="§"/>
            </a:pPr>
            <a:r>
              <a:rPr lang="en-US" sz="2800" dirty="0" smtClean="0"/>
              <a:t>http</a:t>
            </a:r>
            <a:r>
              <a:rPr lang="en-US" sz="2800" dirty="0"/>
              <a:t>://{</a:t>
            </a:r>
            <a:r>
              <a:rPr lang="en-US" sz="2800" dirty="0" err="1"/>
              <a:t>appname</a:t>
            </a:r>
            <a:r>
              <a:rPr lang="en-US" sz="2800" dirty="0"/>
              <a:t>}.</a:t>
            </a:r>
            <a:r>
              <a:rPr lang="en-US" sz="2800" dirty="0" err="1"/>
              <a:t>azurewebsites.net</a:t>
            </a:r>
            <a:endParaRPr lang="en-US" sz="2800" dirty="0"/>
          </a:p>
        </p:txBody>
      </p:sp>
    </p:spTree>
    <p:extLst>
      <p:ext uri="{BB962C8B-B14F-4D97-AF65-F5344CB8AC3E}">
        <p14:creationId xmlns:p14="http://schemas.microsoft.com/office/powerpoint/2010/main" val="1424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Create Example</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400"/>
              </a:spcBef>
            </a:pPr>
            <a:r>
              <a:rPr lang="en-US" sz="1800" dirty="0" smtClean="0"/>
              <a:t>azure </a:t>
            </a:r>
            <a:r>
              <a:rPr lang="en-US" sz="1800" dirty="0"/>
              <a:t>site </a:t>
            </a:r>
            <a:r>
              <a:rPr lang="en-US" sz="1800" dirty="0" smtClean="0"/>
              <a:t>create hellojs2 --</a:t>
            </a:r>
            <a:r>
              <a:rPr lang="en-US" sz="1800" dirty="0" err="1" smtClean="0"/>
              <a:t>git</a:t>
            </a:r>
            <a:endParaRPr lang="en-US" sz="1800" dirty="0" smtClean="0"/>
          </a:p>
          <a:p>
            <a:pPr>
              <a:lnSpc>
                <a:spcPct val="100000"/>
              </a:lnSpc>
              <a:spcBef>
                <a:spcPts val="400"/>
              </a:spcBef>
            </a:pPr>
            <a:endParaRPr lang="en-US" sz="1800" dirty="0"/>
          </a:p>
          <a:p>
            <a:pPr>
              <a:lnSpc>
                <a:spcPct val="100000"/>
              </a:lnSpc>
              <a:spcBef>
                <a:spcPts val="400"/>
              </a:spcBef>
            </a:pPr>
            <a:r>
              <a:rPr lang="en-US" sz="1800" dirty="0" smtClean="0"/>
              <a:t>//Result:</a:t>
            </a:r>
            <a:endParaRPr lang="en-US" sz="1800" dirty="0"/>
          </a:p>
          <a:p>
            <a:pPr>
              <a:lnSpc>
                <a:spcPct val="100000"/>
              </a:lnSpc>
              <a:spcBef>
                <a:spcPts val="400"/>
              </a:spcBef>
            </a:pPr>
            <a:r>
              <a:rPr lang="en-US" sz="1800" dirty="0"/>
              <a:t>info:    Creating a new web site at hellojs2.azurewebsites.net</a:t>
            </a:r>
          </a:p>
          <a:p>
            <a:pPr>
              <a:lnSpc>
                <a:spcPct val="100000"/>
              </a:lnSpc>
              <a:spcBef>
                <a:spcPts val="400"/>
              </a:spcBef>
            </a:pPr>
            <a:r>
              <a:rPr lang="en-US" sz="1800" dirty="0"/>
              <a:t>-info:    Created website at hellojs2.azurewebsites.net</a:t>
            </a:r>
          </a:p>
          <a:p>
            <a:pPr>
              <a:lnSpc>
                <a:spcPct val="100000"/>
              </a:lnSpc>
              <a:spcBef>
                <a:spcPts val="400"/>
              </a:spcBef>
            </a:pPr>
            <a:r>
              <a:rPr lang="en-US" sz="1800" dirty="0"/>
              <a:t>+</a:t>
            </a:r>
          </a:p>
          <a:p>
            <a:pPr>
              <a:lnSpc>
                <a:spcPct val="100000"/>
              </a:lnSpc>
              <a:spcBef>
                <a:spcPts val="400"/>
              </a:spcBef>
            </a:pPr>
            <a:r>
              <a:rPr lang="en-US" sz="1800" dirty="0"/>
              <a:t>info:    Executing `</a:t>
            </a:r>
            <a:r>
              <a:rPr lang="en-US" sz="1800" dirty="0" err="1"/>
              <a:t>git</a:t>
            </a:r>
            <a:r>
              <a:rPr lang="en-US" sz="1800" dirty="0"/>
              <a:t> </a:t>
            </a:r>
            <a:r>
              <a:rPr lang="en-US" sz="1800" dirty="0" err="1"/>
              <a:t>init</a:t>
            </a:r>
            <a:r>
              <a:rPr lang="en-US" sz="1800" dirty="0"/>
              <a:t>`</a:t>
            </a:r>
          </a:p>
          <a:p>
            <a:pPr>
              <a:lnSpc>
                <a:spcPct val="100000"/>
              </a:lnSpc>
              <a:spcBef>
                <a:spcPts val="400"/>
              </a:spcBef>
            </a:pPr>
            <a:r>
              <a:rPr lang="en-US" sz="1800" dirty="0"/>
              <a:t>info:    Initializing remote Azure repository</a:t>
            </a:r>
          </a:p>
          <a:p>
            <a:pPr>
              <a:lnSpc>
                <a:spcPct val="100000"/>
              </a:lnSpc>
              <a:spcBef>
                <a:spcPts val="400"/>
              </a:spcBef>
            </a:pPr>
            <a:r>
              <a:rPr lang="en-US" sz="1800" dirty="0"/>
              <a:t>+ Updating site information</a:t>
            </a:r>
          </a:p>
          <a:p>
            <a:pPr>
              <a:lnSpc>
                <a:spcPct val="100000"/>
              </a:lnSpc>
              <a:spcBef>
                <a:spcPts val="400"/>
              </a:spcBef>
            </a:pPr>
            <a:r>
              <a:rPr lang="en-US" sz="1800" dirty="0"/>
              <a:t>info:    Remote azure repository initialized</a:t>
            </a:r>
          </a:p>
          <a:p>
            <a:pPr>
              <a:lnSpc>
                <a:spcPct val="100000"/>
              </a:lnSpc>
              <a:spcBef>
                <a:spcPts val="400"/>
              </a:spcBef>
            </a:pPr>
            <a:r>
              <a:rPr lang="en-US" sz="1800" dirty="0"/>
              <a:t>+ Getting site information</a:t>
            </a:r>
          </a:p>
          <a:p>
            <a:pPr>
              <a:lnSpc>
                <a:spcPct val="100000"/>
              </a:lnSpc>
              <a:spcBef>
                <a:spcPts val="400"/>
              </a:spcBef>
            </a:pPr>
            <a:r>
              <a:rPr lang="en-US" sz="1800" dirty="0"/>
              <a:t>+ Getting user information</a:t>
            </a:r>
          </a:p>
          <a:p>
            <a:pPr>
              <a:lnSpc>
                <a:spcPct val="100000"/>
              </a:lnSpc>
              <a:spcBef>
                <a:spcPts val="400"/>
              </a:spcBef>
            </a:pPr>
            <a:r>
              <a:rPr lang="en-US" sz="1800" dirty="0"/>
              <a:t>info:    Executing `</a:t>
            </a:r>
            <a:r>
              <a:rPr lang="en-US" sz="1800" dirty="0" err="1"/>
              <a:t>git</a:t>
            </a:r>
            <a:r>
              <a:rPr lang="en-US" sz="1800" dirty="0"/>
              <a:t> remote add azure https://azatazure@hellojs2.scm.azurewebsites.net/hellojs2.git`</a:t>
            </a:r>
          </a:p>
          <a:p>
            <a:pPr>
              <a:lnSpc>
                <a:spcPct val="100000"/>
              </a:lnSpc>
              <a:spcBef>
                <a:spcPts val="400"/>
              </a:spcBef>
            </a:pPr>
            <a:r>
              <a:rPr lang="en-US" sz="1800" dirty="0"/>
              <a:t>info:    A new remote, 'azure', has been added to your local </a:t>
            </a:r>
            <a:r>
              <a:rPr lang="en-US" sz="1800" dirty="0" err="1"/>
              <a:t>git</a:t>
            </a:r>
            <a:r>
              <a:rPr lang="en-US" sz="1800" dirty="0"/>
              <a:t> repository</a:t>
            </a:r>
          </a:p>
          <a:p>
            <a:pPr>
              <a:lnSpc>
                <a:spcPct val="100000"/>
              </a:lnSpc>
              <a:spcBef>
                <a:spcPts val="400"/>
              </a:spcBef>
            </a:pPr>
            <a:r>
              <a:rPr lang="en-US" sz="1800" dirty="0"/>
              <a:t>info:    Use </a:t>
            </a:r>
            <a:r>
              <a:rPr lang="en-US" sz="1800" dirty="0" err="1"/>
              <a:t>git</a:t>
            </a:r>
            <a:r>
              <a:rPr lang="en-US" sz="1800" dirty="0"/>
              <a:t> locally to make changes to your site, commit, and then use '</a:t>
            </a:r>
            <a:r>
              <a:rPr lang="en-US" sz="1800" dirty="0" err="1"/>
              <a:t>git</a:t>
            </a:r>
            <a:r>
              <a:rPr lang="en-US" sz="1800" dirty="0"/>
              <a:t> push azure master' to deploy to Azure</a:t>
            </a:r>
          </a:p>
          <a:p>
            <a:pPr>
              <a:lnSpc>
                <a:spcPct val="100000"/>
              </a:lnSpc>
              <a:spcBef>
                <a:spcPts val="400"/>
              </a:spcBef>
            </a:pPr>
            <a:r>
              <a:rPr lang="en-US" sz="1800" dirty="0"/>
              <a:t>info:    site create command OK</a:t>
            </a:r>
          </a:p>
        </p:txBody>
      </p:sp>
    </p:spTree>
    <p:extLst>
      <p:ext uri="{BB962C8B-B14F-4D97-AF65-F5344CB8AC3E}">
        <p14:creationId xmlns:p14="http://schemas.microsoft.com/office/powerpoint/2010/main" val="21660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Check</a:t>
            </a:r>
            <a:endParaRPr lang="en-US" dirty="0"/>
          </a:p>
        </p:txBody>
      </p:sp>
      <p:sp>
        <p:nvSpPr>
          <p:cNvPr id="3" name="Content Placeholder 2"/>
          <p:cNvSpPr>
            <a:spLocks noGrp="1"/>
          </p:cNvSpPr>
          <p:nvPr>
            <p:ph idx="1"/>
          </p:nvPr>
        </p:nvSpPr>
        <p:spPr/>
        <p:txBody>
          <a:bodyPr>
            <a:normAutofit/>
          </a:bodyPr>
          <a:lstStyle/>
          <a:p>
            <a:r>
              <a:rPr lang="en-US" sz="2000" dirty="0" err="1"/>
              <a:t>ls</a:t>
            </a:r>
            <a:r>
              <a:rPr lang="en-US" sz="2000" dirty="0"/>
              <a:t> -</a:t>
            </a:r>
            <a:r>
              <a:rPr lang="en-US" sz="2000" dirty="0" err="1"/>
              <a:t>lah</a:t>
            </a:r>
            <a:endParaRPr lang="en-US" sz="2000" dirty="0"/>
          </a:p>
          <a:p>
            <a:r>
              <a:rPr lang="en-US" sz="2000" dirty="0" err="1"/>
              <a:t>git</a:t>
            </a:r>
            <a:r>
              <a:rPr lang="en-US" sz="2000" dirty="0"/>
              <a:t> remote -</a:t>
            </a:r>
            <a:r>
              <a:rPr lang="en-US" sz="2000" dirty="0" smtClean="0"/>
              <a:t>v</a:t>
            </a:r>
            <a:endParaRPr lang="en-US" sz="2000" dirty="0"/>
          </a:p>
        </p:txBody>
      </p:sp>
    </p:spTree>
    <p:extLst>
      <p:ext uri="{BB962C8B-B14F-4D97-AF65-F5344CB8AC3E}">
        <p14:creationId xmlns:p14="http://schemas.microsoft.com/office/powerpoint/2010/main" val="31478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38672"/>
          </a:xfrm>
        </p:spPr>
        <p:txBody>
          <a:bodyPr/>
          <a:lstStyle/>
          <a:p>
            <a:r>
              <a:rPr lang="en-US" dirty="0" smtClean="0"/>
              <a:t>Azure Deploy Password</a:t>
            </a:r>
            <a:endParaRPr lang="en-US" dirty="0"/>
          </a:p>
        </p:txBody>
      </p:sp>
      <p:pic>
        <p:nvPicPr>
          <p:cNvPr id="5" name="Picture 4" descr="azure2-credentia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05" y="1194619"/>
            <a:ext cx="9672034" cy="5489707"/>
          </a:xfrm>
          <a:prstGeom prst="rect">
            <a:avLst/>
          </a:prstGeom>
        </p:spPr>
      </p:pic>
    </p:spTree>
    <p:extLst>
      <p:ext uri="{BB962C8B-B14F-4D97-AF65-F5344CB8AC3E}">
        <p14:creationId xmlns:p14="http://schemas.microsoft.com/office/powerpoint/2010/main" val="313852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“Hello World” to Azure </a:t>
            </a:r>
            <a:r>
              <a:rPr lang="en-US" dirty="0" err="1" smtClean="0"/>
              <a:t>PaaS</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2000" dirty="0" smtClean="0"/>
              <a:t>$ </a:t>
            </a:r>
            <a:r>
              <a:rPr lang="en-US" sz="2000" dirty="0" err="1" smtClean="0"/>
              <a:t>git</a:t>
            </a:r>
            <a:r>
              <a:rPr lang="en-US" sz="2000" dirty="0" smtClean="0"/>
              <a:t> </a:t>
            </a:r>
            <a:r>
              <a:rPr lang="en-US" sz="2000" dirty="0" err="1" smtClean="0"/>
              <a:t>init</a:t>
            </a:r>
            <a:endParaRPr lang="en-US" sz="2000" dirty="0"/>
          </a:p>
        </p:txBody>
      </p:sp>
      <p:grpSp>
        <p:nvGrpSpPr>
          <p:cNvPr id="4" name="Group 3"/>
          <p:cNvGrpSpPr/>
          <p:nvPr/>
        </p:nvGrpSpPr>
        <p:grpSpPr>
          <a:xfrm>
            <a:off x="0" y="1649715"/>
            <a:ext cx="12192000" cy="1744149"/>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For Windows Azure deployment, </a:t>
              </a:r>
              <a:r>
                <a:rPr lang="en-US" sz="2800" dirty="0" smtClean="0">
                  <a:solidFill>
                    <a:srgbClr val="FFFFFF"/>
                  </a:solidFill>
                </a:rPr>
                <a:t>need </a:t>
              </a:r>
              <a:r>
                <a:rPr lang="en-US" sz="2800" dirty="0">
                  <a:solidFill>
                    <a:srgbClr val="FFFFFF"/>
                  </a:solidFill>
                </a:rPr>
                <a:t>a </a:t>
              </a:r>
              <a:r>
                <a:rPr lang="en-US" sz="2800" dirty="0" err="1">
                  <a:solidFill>
                    <a:srgbClr val="FFFFFF"/>
                  </a:solidFill>
                </a:rPr>
                <a:t>Git</a:t>
              </a:r>
              <a:r>
                <a:rPr lang="en-US" sz="2800" dirty="0">
                  <a:solidFill>
                    <a:srgbClr val="FFFFFF"/>
                  </a:solidFill>
                </a:rPr>
                <a:t> </a:t>
              </a:r>
              <a:r>
                <a:rPr lang="en-US" sz="2800" dirty="0" smtClean="0">
                  <a:solidFill>
                    <a:srgbClr val="FFFFFF"/>
                  </a:solidFill>
                </a:rPr>
                <a:t>repository </a:t>
              </a:r>
            </a:p>
            <a:p>
              <a:pPr marL="457200" indent="-457200">
                <a:buFont typeface="Wingdings" charset="2"/>
                <a:buChar char="§"/>
              </a:pPr>
              <a:r>
                <a:rPr lang="en-US" sz="2800" dirty="0" smtClean="0">
                  <a:solidFill>
                    <a:srgbClr val="FFFFFF"/>
                  </a:solidFill>
                </a:rPr>
                <a:t>To </a:t>
              </a:r>
              <a:r>
                <a:rPr lang="en-US" sz="2800" dirty="0">
                  <a:solidFill>
                    <a:srgbClr val="FFFFFF"/>
                  </a:solidFill>
                </a:rPr>
                <a:t>create it from the root of </a:t>
              </a:r>
              <a:r>
                <a:rPr lang="en-US" sz="2800" dirty="0" smtClean="0">
                  <a:solidFill>
                    <a:srgbClr val="FFFFFF"/>
                  </a:solidFill>
                </a:rPr>
                <a:t>project</a:t>
              </a:r>
              <a:r>
                <a:rPr lang="en-US" sz="2800" dirty="0">
                  <a:solidFill>
                    <a:srgbClr val="FFFFFF"/>
                  </a:solidFill>
                </a:rPr>
                <a:t>, type the following command in </a:t>
              </a:r>
              <a:r>
                <a:rPr lang="en-US" sz="2800" dirty="0" smtClean="0">
                  <a:solidFill>
                    <a:srgbClr val="FFFFFF"/>
                  </a:solidFill>
                </a:rPr>
                <a:t>the </a:t>
              </a:r>
              <a:r>
                <a:rPr lang="en-US" sz="2800" dirty="0">
                  <a:solidFill>
                    <a:srgbClr val="FFFFFF"/>
                  </a:solidFill>
                </a:rPr>
                <a:t>terminal:</a:t>
              </a:r>
            </a:p>
          </p:txBody>
        </p:sp>
      </p:grpSp>
    </p:spTree>
    <p:extLst>
      <p:ext uri="{BB962C8B-B14F-4D97-AF65-F5344CB8AC3E}">
        <p14:creationId xmlns:p14="http://schemas.microsoft.com/office/powerpoint/2010/main" val="35209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Windows Azure</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1800" dirty="0" smtClean="0"/>
              <a:t>$ </a:t>
            </a:r>
            <a:r>
              <a:rPr lang="en-US" sz="2000" dirty="0" err="1"/>
              <a:t>git</a:t>
            </a:r>
            <a:r>
              <a:rPr lang="en-US" sz="2000" dirty="0"/>
              <a:t> remote add azure </a:t>
            </a:r>
            <a:r>
              <a:rPr lang="en-US" sz="2000" dirty="0" err="1"/>
              <a:t>yourURL</a:t>
            </a:r>
            <a:endParaRPr lang="en-US" sz="2000" dirty="0"/>
          </a:p>
        </p:txBody>
      </p:sp>
      <p:grpSp>
        <p:nvGrpSpPr>
          <p:cNvPr id="4" name="Group 3"/>
          <p:cNvGrpSpPr/>
          <p:nvPr/>
        </p:nvGrpSpPr>
        <p:grpSpPr>
          <a:xfrm>
            <a:off x="0" y="1653966"/>
            <a:ext cx="12192000" cy="2110419"/>
            <a:chOff x="0" y="1838821"/>
            <a:chExt cx="12192000" cy="1249084"/>
          </a:xfrm>
        </p:grpSpPr>
        <p:sp>
          <p:nvSpPr>
            <p:cNvPr id="5" name="Rectangle 4"/>
            <p:cNvSpPr/>
            <p:nvPr/>
          </p:nvSpPr>
          <p:spPr bwMode="auto">
            <a:xfrm>
              <a:off x="0" y="1838821"/>
              <a:ext cx="12192000" cy="124908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107475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In order to deploy </a:t>
              </a:r>
              <a:r>
                <a:rPr lang="en-US" sz="2800" dirty="0" smtClean="0">
                  <a:solidFill>
                    <a:srgbClr val="FFFFFF"/>
                  </a:solidFill>
                </a:rPr>
                <a:t>"</a:t>
              </a:r>
              <a:r>
                <a:rPr lang="en-US" sz="2800" dirty="0">
                  <a:solidFill>
                    <a:srgbClr val="FFFFFF"/>
                  </a:solidFill>
                </a:rPr>
                <a:t>Hello World" application to Windows Azure, </a:t>
              </a:r>
              <a:r>
                <a:rPr lang="en-US" sz="2800" dirty="0" err="1" smtClean="0">
                  <a:solidFill>
                    <a:srgbClr val="FFFFFF"/>
                  </a:solidFill>
                </a:rPr>
                <a:t>Git</a:t>
              </a:r>
              <a:r>
                <a:rPr lang="en-US" sz="2800" dirty="0" smtClean="0">
                  <a:solidFill>
                    <a:srgbClr val="FFFFFF"/>
                  </a:solidFill>
                </a:rPr>
                <a:t> remote must be added. </a:t>
              </a:r>
            </a:p>
            <a:p>
              <a:pPr marL="457200" indent="-457200">
                <a:buFont typeface="Wingdings" charset="2"/>
                <a:buChar char="§"/>
              </a:pPr>
              <a:r>
                <a:rPr lang="en-US" sz="2800" dirty="0" smtClean="0">
                  <a:solidFill>
                    <a:srgbClr val="FFFFFF"/>
                  </a:solidFill>
                </a:rPr>
                <a:t>Copy </a:t>
              </a:r>
              <a:r>
                <a:rPr lang="en-US" sz="2800" dirty="0">
                  <a:solidFill>
                    <a:srgbClr val="FFFFFF"/>
                  </a:solidFill>
                </a:rPr>
                <a:t>the URL from Windows Azure Portal, under Web Site, and use it with this command:</a:t>
              </a:r>
            </a:p>
          </p:txBody>
        </p:sp>
      </p:grpSp>
    </p:spTree>
    <p:extLst>
      <p:ext uri="{BB962C8B-B14F-4D97-AF65-F5344CB8AC3E}">
        <p14:creationId xmlns:p14="http://schemas.microsoft.com/office/powerpoint/2010/main" val="242659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Remotes Manually</a:t>
            </a:r>
            <a:endParaRPr lang="en-US" dirty="0"/>
          </a:p>
        </p:txBody>
      </p:sp>
      <p:sp>
        <p:nvSpPr>
          <p:cNvPr id="3" name="Content Placeholder 2"/>
          <p:cNvSpPr>
            <a:spLocks noGrp="1"/>
          </p:cNvSpPr>
          <p:nvPr>
            <p:ph idx="1"/>
          </p:nvPr>
        </p:nvSpPr>
        <p:spPr>
          <a:xfrm>
            <a:off x="838200" y="1513770"/>
            <a:ext cx="10515600" cy="818208"/>
          </a:xfrm>
        </p:spPr>
        <p:txBody>
          <a:bodyPr>
            <a:normAutofit/>
          </a:bodyPr>
          <a:lstStyle/>
          <a:p>
            <a:r>
              <a:rPr lang="en-US" sz="2000" dirty="0" smtClean="0"/>
              <a:t>$ </a:t>
            </a:r>
            <a:r>
              <a:rPr lang="en-US" sz="2000" dirty="0" err="1" smtClean="0"/>
              <a:t>git</a:t>
            </a:r>
            <a:r>
              <a:rPr lang="en-US" sz="2000" dirty="0" smtClean="0"/>
              <a:t> remote add azure URL</a:t>
            </a:r>
            <a:endParaRPr lang="en-US" sz="2000" dirty="0"/>
          </a:p>
        </p:txBody>
      </p:sp>
      <p:sp>
        <p:nvSpPr>
          <p:cNvPr id="4" name="Rectangle 3"/>
          <p:cNvSpPr/>
          <p:nvPr/>
        </p:nvSpPr>
        <p:spPr>
          <a:xfrm>
            <a:off x="841208" y="2543663"/>
            <a:ext cx="10525847" cy="2246769"/>
          </a:xfrm>
          <a:prstGeom prst="rect">
            <a:avLst/>
          </a:prstGeom>
        </p:spPr>
        <p:txBody>
          <a:bodyPr wrap="square">
            <a:spAutoFit/>
          </a:bodyPr>
          <a:lstStyle/>
          <a:p>
            <a:pPr marL="457200" indent="-457200">
              <a:buFont typeface="Wingdings" charset="2"/>
              <a:buChar char="§"/>
            </a:pPr>
            <a:r>
              <a:rPr lang="en-US" sz="2800" dirty="0" smtClean="0"/>
              <a:t>Use the following URL:</a:t>
            </a:r>
          </a:p>
          <a:p>
            <a:pPr marL="914400" lvl="1" indent="-457200">
              <a:buFont typeface="Wingdings" charset="2"/>
              <a:buChar char="§"/>
            </a:pPr>
            <a:r>
              <a:rPr lang="en-US" sz="2800" dirty="0"/>
              <a:t>https://{username}@{</a:t>
            </a:r>
            <a:r>
              <a:rPr lang="en-US" sz="2800" dirty="0" err="1"/>
              <a:t>appname</a:t>
            </a:r>
            <a:r>
              <a:rPr lang="en-US" sz="2800" dirty="0"/>
              <a:t>}.</a:t>
            </a:r>
            <a:r>
              <a:rPr lang="en-US" sz="2800" dirty="0" err="1"/>
              <a:t>scm.azurewebsites.net</a:t>
            </a:r>
            <a:r>
              <a:rPr lang="en-US" sz="2800" dirty="0"/>
              <a:t>/{</a:t>
            </a:r>
            <a:r>
              <a:rPr lang="en-US" sz="2800" dirty="0" err="1"/>
              <a:t>appname</a:t>
            </a:r>
            <a:r>
              <a:rPr lang="en-US" sz="2800" dirty="0"/>
              <a:t>}2.</a:t>
            </a:r>
            <a:r>
              <a:rPr lang="en-US" sz="2800" dirty="0" smtClean="0"/>
              <a:t>git</a:t>
            </a:r>
          </a:p>
          <a:p>
            <a:pPr marL="457200" indent="-457200">
              <a:buFont typeface="Wingdings" charset="2"/>
              <a:buChar char="§"/>
            </a:pPr>
            <a:r>
              <a:rPr lang="en-US" sz="2800" dirty="0" err="1" smtClean="0"/>
              <a:t>Git</a:t>
            </a:r>
            <a:r>
              <a:rPr lang="en-US" sz="2800" dirty="0" smtClean="0"/>
              <a:t> will create a hidden .</a:t>
            </a:r>
            <a:r>
              <a:rPr lang="en-US" sz="2800" dirty="0" err="1" smtClean="0"/>
              <a:t>git</a:t>
            </a:r>
            <a:r>
              <a:rPr lang="en-US" sz="2800" dirty="0" smtClean="0"/>
              <a:t> folder.</a:t>
            </a:r>
          </a:p>
          <a:p>
            <a:pPr marL="914400" lvl="1" indent="-457200">
              <a:buFont typeface="Wingdings" charset="2"/>
              <a:buChar char="§"/>
            </a:pPr>
            <a:r>
              <a:rPr lang="en-US" sz="2800" dirty="0" smtClean="0"/>
              <a:t>Now add files and make the first commit:</a:t>
            </a:r>
            <a:endParaRPr lang="en-US" sz="2800" dirty="0"/>
          </a:p>
        </p:txBody>
      </p:sp>
      <p:sp>
        <p:nvSpPr>
          <p:cNvPr id="5" name="Content Placeholder 2"/>
          <p:cNvSpPr txBox="1">
            <a:spLocks/>
          </p:cNvSpPr>
          <p:nvPr/>
        </p:nvSpPr>
        <p:spPr>
          <a:xfrm>
            <a:off x="824050" y="4935107"/>
            <a:ext cx="10515600" cy="81820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a:t>
            </a:r>
            <a:r>
              <a:rPr lang="en-US" sz="2000" dirty="0" err="1" smtClean="0"/>
              <a:t>git</a:t>
            </a:r>
            <a:r>
              <a:rPr lang="en-US" sz="2000" dirty="0" smtClean="0"/>
              <a:t> add .</a:t>
            </a:r>
          </a:p>
          <a:p>
            <a:r>
              <a:rPr lang="en-US" sz="2000" dirty="0" smtClean="0"/>
              <a:t>$ </a:t>
            </a:r>
            <a:r>
              <a:rPr lang="en-US" sz="2000" dirty="0" err="1" smtClean="0"/>
              <a:t>git</a:t>
            </a:r>
            <a:r>
              <a:rPr lang="en-US" sz="2000" dirty="0" smtClean="0"/>
              <a:t> commit –am “first commit”</a:t>
            </a:r>
            <a:endParaRPr lang="en-US" sz="2000" dirty="0"/>
          </a:p>
        </p:txBody>
      </p:sp>
    </p:spTree>
    <p:extLst>
      <p:ext uri="{BB962C8B-B14F-4D97-AF65-F5344CB8AC3E}">
        <p14:creationId xmlns:p14="http://schemas.microsoft.com/office/powerpoint/2010/main" val="14364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5"/>
              <a:ext cx="10267510" cy="309675"/>
            </a:xfrm>
            <a:prstGeom prst="rect">
              <a:avLst/>
            </a:prstGeom>
            <a:noFill/>
          </p:spPr>
          <p:txBody>
            <a:bodyPr wrap="square" rtlCol="0">
              <a:spAutoFit/>
            </a:bodyPr>
            <a:lstStyle/>
            <a:p>
              <a:r>
                <a:rPr lang="en-US" sz="2800" dirty="0">
                  <a:solidFill>
                    <a:srgbClr val="FFFFFF"/>
                  </a:solidFill>
                </a:rPr>
                <a:t>Now </a:t>
              </a:r>
              <a:r>
                <a:rPr lang="en-US" sz="2800" dirty="0" smtClean="0">
                  <a:solidFill>
                    <a:srgbClr val="FFFFFF"/>
                  </a:solidFill>
                </a:rPr>
                <a:t>code can be pushed using </a:t>
              </a:r>
              <a:r>
                <a:rPr lang="en-US" sz="2800" dirty="0">
                  <a:solidFill>
                    <a:srgbClr val="FFFFFF"/>
                  </a:solidFill>
                </a:rPr>
                <a:t>the following </a:t>
              </a:r>
              <a:r>
                <a:rPr lang="en-US" sz="2800" dirty="0" smtClean="0">
                  <a:solidFill>
                    <a:srgbClr val="FFFFFF"/>
                  </a:solidFill>
                </a:rPr>
                <a:t>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Push Code</a:t>
            </a:r>
            <a:endParaRPr lang="en-US" dirty="0"/>
          </a:p>
        </p:txBody>
      </p:sp>
      <p:sp>
        <p:nvSpPr>
          <p:cNvPr id="3" name="Content Placeholder 2"/>
          <p:cNvSpPr>
            <a:spLocks noGrp="1"/>
          </p:cNvSpPr>
          <p:nvPr>
            <p:ph idx="1"/>
          </p:nvPr>
        </p:nvSpPr>
        <p:spPr>
          <a:xfrm>
            <a:off x="838200" y="2908792"/>
            <a:ext cx="10515600" cy="818208"/>
          </a:xfrm>
        </p:spPr>
        <p:txBody>
          <a:bodyPr>
            <a:normAutofit/>
          </a:bodyPr>
          <a:lstStyle/>
          <a:p>
            <a:r>
              <a:rPr lang="en-US" sz="2000" dirty="0" smtClean="0"/>
              <a:t>$ </a:t>
            </a:r>
            <a:r>
              <a:rPr lang="en-US" sz="2000" dirty="0" err="1" smtClean="0"/>
              <a:t>git</a:t>
            </a:r>
            <a:r>
              <a:rPr lang="en-US" sz="2000" dirty="0" smtClean="0"/>
              <a:t> push azure master</a:t>
            </a:r>
          </a:p>
          <a:p>
            <a:r>
              <a:rPr lang="en-US" sz="2000" dirty="0" smtClean="0"/>
              <a:t>$ azure site browse</a:t>
            </a:r>
            <a:endParaRPr lang="en-US" sz="2000" dirty="0"/>
          </a:p>
        </p:txBody>
      </p:sp>
    </p:spTree>
    <p:extLst>
      <p:ext uri="{BB962C8B-B14F-4D97-AF65-F5344CB8AC3E}">
        <p14:creationId xmlns:p14="http://schemas.microsoft.com/office/powerpoint/2010/main" val="11683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Creating an Azure Site</a:t>
              </a:r>
            </a:p>
            <a:p>
              <a:pPr marL="3174" algn="l"/>
              <a:r>
                <a:rPr lang="en-US" altLang="ko-KR" i="0" dirty="0" smtClean="0"/>
                <a:t>Azure Deployment</a:t>
              </a:r>
            </a:p>
            <a:p>
              <a:pPr marL="3174" algn="l"/>
              <a:r>
                <a:rPr lang="en-US" altLang="ko-KR" i="0" dirty="0"/>
                <a:t>Azure </a:t>
              </a:r>
              <a:r>
                <a:rPr lang="en-US" altLang="ko-KR" i="0" dirty="0" smtClean="0"/>
                <a:t>CLI</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smtClean="0">
                  <a:solidFill>
                    <a:srgbClr val="FFFFFF"/>
                  </a:solidFill>
                </a:rPr>
                <a:t>To add changes and re-deploy, use the following 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Adding Changes</a:t>
            </a:r>
            <a:endParaRPr lang="en-US" dirty="0"/>
          </a:p>
        </p:txBody>
      </p:sp>
      <p:sp>
        <p:nvSpPr>
          <p:cNvPr id="3" name="Content Placeholder 2"/>
          <p:cNvSpPr>
            <a:spLocks noGrp="1"/>
          </p:cNvSpPr>
          <p:nvPr>
            <p:ph idx="1"/>
          </p:nvPr>
        </p:nvSpPr>
        <p:spPr>
          <a:xfrm>
            <a:off x="838200" y="2843853"/>
            <a:ext cx="10515600" cy="1197939"/>
          </a:xfrm>
        </p:spPr>
        <p:txBody>
          <a:bodyPr>
            <a:normAutofit/>
          </a:bodyPr>
          <a:lstStyle/>
          <a:p>
            <a:r>
              <a:rPr lang="en-US" sz="2000" dirty="0"/>
              <a:t>$ </a:t>
            </a:r>
            <a:r>
              <a:rPr lang="en-US" sz="2000" dirty="0" err="1"/>
              <a:t>git</a:t>
            </a:r>
            <a:r>
              <a:rPr lang="en-US" sz="2000" dirty="0"/>
              <a:t> add .</a:t>
            </a:r>
          </a:p>
          <a:p>
            <a:r>
              <a:rPr lang="en-US" sz="2000" dirty="0"/>
              <a:t>$ </a:t>
            </a:r>
            <a:r>
              <a:rPr lang="en-US" sz="2000" dirty="0" err="1"/>
              <a:t>git</a:t>
            </a:r>
            <a:r>
              <a:rPr lang="en-US" sz="2000" dirty="0"/>
              <a:t> commit -m "changing to hello azure"</a:t>
            </a:r>
          </a:p>
          <a:p>
            <a:r>
              <a:rPr lang="en-US" sz="2000" dirty="0"/>
              <a:t>$ </a:t>
            </a:r>
            <a:r>
              <a:rPr lang="en-US" sz="2000" dirty="0" err="1"/>
              <a:t>git</a:t>
            </a:r>
            <a:r>
              <a:rPr lang="en-US" sz="2000" dirty="0"/>
              <a:t> push azure master</a:t>
            </a:r>
          </a:p>
        </p:txBody>
      </p:sp>
    </p:spTree>
    <p:extLst>
      <p:ext uri="{BB962C8B-B14F-4D97-AF65-F5344CB8AC3E}">
        <p14:creationId xmlns:p14="http://schemas.microsoft.com/office/powerpoint/2010/main" val="27626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Azure CLI Commands</a:t>
            </a:r>
            <a:endParaRPr lang="en-US" dirty="0"/>
          </a:p>
        </p:txBody>
      </p:sp>
      <p:sp>
        <p:nvSpPr>
          <p:cNvPr id="3" name="Content Placeholder 2"/>
          <p:cNvSpPr>
            <a:spLocks noGrp="1"/>
          </p:cNvSpPr>
          <p:nvPr>
            <p:ph idx="1"/>
          </p:nvPr>
        </p:nvSpPr>
        <p:spPr/>
        <p:txBody>
          <a:bodyPr/>
          <a:lstStyle/>
          <a:p>
            <a:r>
              <a:rPr lang="en-US" sz="2000" dirty="0" smtClean="0"/>
              <a:t>$ azure </a:t>
            </a:r>
            <a:r>
              <a:rPr lang="en-US" sz="2000" dirty="0"/>
              <a:t>help site</a:t>
            </a:r>
          </a:p>
          <a:p>
            <a:r>
              <a:rPr lang="en-US" sz="2000" dirty="0" smtClean="0"/>
              <a:t>$ azure </a:t>
            </a:r>
            <a:r>
              <a:rPr lang="en-US" sz="2000" dirty="0"/>
              <a:t>site browse</a:t>
            </a:r>
          </a:p>
          <a:p>
            <a:r>
              <a:rPr lang="en-US" sz="2000" dirty="0" smtClean="0"/>
              <a:t>$ azure </a:t>
            </a:r>
            <a:r>
              <a:rPr lang="en-US" sz="2000" dirty="0"/>
              <a:t>site show</a:t>
            </a:r>
          </a:p>
          <a:p>
            <a:r>
              <a:rPr lang="en-US" sz="2000" dirty="0" smtClean="0"/>
              <a:t>$ azure </a:t>
            </a:r>
            <a:r>
              <a:rPr lang="en-US" sz="2000" dirty="0"/>
              <a:t>site start</a:t>
            </a:r>
          </a:p>
          <a:p>
            <a:r>
              <a:rPr lang="en-US" sz="2000" dirty="0" smtClean="0"/>
              <a:t>$ azure </a:t>
            </a:r>
            <a:r>
              <a:rPr lang="en-US" sz="2000" dirty="0"/>
              <a:t>site stop</a:t>
            </a:r>
          </a:p>
          <a:p>
            <a:r>
              <a:rPr lang="en-US" sz="2000" dirty="0" smtClean="0"/>
              <a:t>$ azure </a:t>
            </a:r>
            <a:r>
              <a:rPr lang="en-US" sz="2000" dirty="0"/>
              <a:t>site restart</a:t>
            </a:r>
          </a:p>
          <a:p>
            <a:r>
              <a:rPr lang="en-US" sz="2000" dirty="0" smtClean="0"/>
              <a:t>$ azure </a:t>
            </a:r>
            <a:r>
              <a:rPr lang="en-US" sz="2000" dirty="0"/>
              <a:t>site log tail</a:t>
            </a:r>
          </a:p>
        </p:txBody>
      </p:sp>
    </p:spTree>
    <p:extLst>
      <p:ext uri="{BB962C8B-B14F-4D97-AF65-F5344CB8AC3E}">
        <p14:creationId xmlns:p14="http://schemas.microsoft.com/office/powerpoint/2010/main" val="12527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err="1" smtClean="0"/>
              <a:t>Env</a:t>
            </a:r>
            <a:r>
              <a:rPr lang="en-US" dirty="0" smtClean="0"/>
              <a:t> </a:t>
            </a:r>
            <a:r>
              <a:rPr lang="en-US" dirty="0" err="1" smtClean="0"/>
              <a:t>Vars</a:t>
            </a:r>
            <a:r>
              <a:rPr lang="en-US" dirty="0" smtClean="0"/>
              <a:t> in the Cloud</a:t>
            </a:r>
            <a:endParaRPr lang="en-US" dirty="0"/>
          </a:p>
        </p:txBody>
      </p:sp>
      <p:sp>
        <p:nvSpPr>
          <p:cNvPr id="3" name="Content Placeholder 2"/>
          <p:cNvSpPr>
            <a:spLocks noGrp="1"/>
          </p:cNvSpPr>
          <p:nvPr>
            <p:ph idx="1"/>
          </p:nvPr>
        </p:nvSpPr>
        <p:spPr/>
        <p:txBody>
          <a:bodyPr/>
          <a:lstStyle/>
          <a:p>
            <a:r>
              <a:rPr lang="en-US" dirty="0"/>
              <a:t>azure site </a:t>
            </a:r>
            <a:r>
              <a:rPr lang="en-US" dirty="0" err="1"/>
              <a:t>appsetting</a:t>
            </a:r>
            <a:r>
              <a:rPr lang="en-US" dirty="0"/>
              <a:t> list</a:t>
            </a:r>
          </a:p>
          <a:p>
            <a:r>
              <a:rPr lang="en-US" dirty="0"/>
              <a:t>azure site </a:t>
            </a:r>
            <a:r>
              <a:rPr lang="en-US" dirty="0" err="1"/>
              <a:t>appsetting</a:t>
            </a:r>
            <a:r>
              <a:rPr lang="en-US" dirty="0"/>
              <a:t> add NODE_ENV=</a:t>
            </a:r>
            <a:r>
              <a:rPr lang="en-US" dirty="0" smtClean="0"/>
              <a:t>production</a:t>
            </a:r>
            <a:endParaRPr lang="en-US" dirty="0"/>
          </a:p>
        </p:txBody>
      </p:sp>
    </p:spTree>
    <p:extLst>
      <p:ext uri="{BB962C8B-B14F-4D97-AF65-F5344CB8AC3E}">
        <p14:creationId xmlns:p14="http://schemas.microsoft.com/office/powerpoint/2010/main" val="62635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smtClean="0"/>
              <a:t>$ azure </a:t>
            </a:r>
            <a:r>
              <a:rPr lang="en-US" sz="2000" dirty="0"/>
              <a:t>site scale mode [options] &lt;mode&gt; [name]</a:t>
            </a:r>
          </a:p>
          <a:p>
            <a:r>
              <a:rPr lang="en-US" sz="2000" dirty="0" smtClean="0"/>
              <a:t>$ azure </a:t>
            </a:r>
            <a:r>
              <a:rPr lang="en-US" sz="2000" dirty="0"/>
              <a:t>site scale instances [options] &lt;instances&gt; [name]</a:t>
            </a:r>
          </a:p>
        </p:txBody>
      </p:sp>
    </p:spTree>
    <p:extLst>
      <p:ext uri="{BB962C8B-B14F-4D97-AF65-F5344CB8AC3E}">
        <p14:creationId xmlns:p14="http://schemas.microsoft.com/office/powerpoint/2010/main" val="320911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6"/>
            <a:ext cx="12192000" cy="1744146"/>
            <a:chOff x="0" y="1811656"/>
            <a:chExt cx="12192000" cy="1032299"/>
          </a:xfrm>
        </p:grpSpPr>
        <p:sp>
          <p:nvSpPr>
            <p:cNvPr id="8" name="Rectangle 7"/>
            <p:cNvSpPr/>
            <p:nvPr/>
          </p:nvSpPr>
          <p:spPr bwMode="auto">
            <a:xfrm>
              <a:off x="0" y="1811656"/>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Walk through </a:t>
              </a:r>
              <a:r>
                <a:rPr lang="en-US" sz="2800" dirty="0" err="1">
                  <a:solidFill>
                    <a:srgbClr val="FFFFFF"/>
                  </a:solidFill>
                </a:rPr>
                <a:t>web.config</a:t>
              </a:r>
              <a:r>
                <a:rPr lang="en-US" sz="2800" dirty="0">
                  <a:solidFill>
                    <a:srgbClr val="FFFFFF"/>
                  </a:solidFill>
                </a:rPr>
                <a:t> and explain that </a:t>
              </a:r>
              <a:r>
                <a:rPr lang="en-US" sz="2800" dirty="0" smtClean="0">
                  <a:solidFill>
                    <a:srgbClr val="FFFFFF"/>
                  </a:solidFill>
                </a:rPr>
                <a:t>it can be used </a:t>
              </a:r>
              <a:r>
                <a:rPr lang="en-US" sz="2800" dirty="0">
                  <a:solidFill>
                    <a:srgbClr val="FFFFFF"/>
                  </a:solidFill>
                </a:rPr>
                <a:t>for more advanced deployment of node </a:t>
              </a:r>
              <a:r>
                <a:rPr lang="en-US" sz="2800" dirty="0" smtClean="0">
                  <a:solidFill>
                    <a:srgbClr val="FFFFFF"/>
                  </a:solidFill>
                </a:rPr>
                <a:t>apps:</a:t>
              </a:r>
            </a:p>
            <a:p>
              <a:pPr marL="914400" lvl="1" indent="-457200">
                <a:buFont typeface="Wingdings" charset="2"/>
                <a:buChar char="§"/>
              </a:pPr>
              <a:r>
                <a:rPr lang="en-US" sz="2800" dirty="0" smtClean="0">
                  <a:solidFill>
                    <a:srgbClr val="FFFFFF"/>
                  </a:solidFill>
                </a:rPr>
                <a:t>lesson8/</a:t>
              </a:r>
              <a:r>
                <a:rPr lang="en-US" sz="2800" dirty="0" err="1" smtClean="0">
                  <a:solidFill>
                    <a:srgbClr val="FFFFFF"/>
                  </a:solidFill>
                </a:rPr>
                <a:t>nodejs</a:t>
              </a:r>
              <a:r>
                <a:rPr lang="en-US" sz="2800" dirty="0" smtClean="0">
                  <a:solidFill>
                    <a:srgbClr val="FFFFFF"/>
                  </a:solidFill>
                </a:rPr>
                <a:t>-express-hello-world-app</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Gulp and </a:t>
            </a:r>
            <a:r>
              <a:rPr lang="en-US" dirty="0" err="1" smtClean="0"/>
              <a:t>web.config</a:t>
            </a:r>
            <a:endParaRPr lang="en-US" dirty="0"/>
          </a:p>
        </p:txBody>
      </p:sp>
    </p:spTree>
    <p:extLst>
      <p:ext uri="{BB962C8B-B14F-4D97-AF65-F5344CB8AC3E}">
        <p14:creationId xmlns:p14="http://schemas.microsoft.com/office/powerpoint/2010/main" val="289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&lt;configuration&gt;</a:t>
            </a:r>
          </a:p>
          <a:p>
            <a:endParaRPr lang="en-US" sz="2000" dirty="0"/>
          </a:p>
          <a:p>
            <a:r>
              <a:rPr lang="en-US" sz="2000" dirty="0"/>
              <a:t>  &lt;</a:t>
            </a:r>
            <a:r>
              <a:rPr lang="en-US" sz="2000" dirty="0" err="1"/>
              <a:t>system.webServer</a:t>
            </a:r>
            <a:r>
              <a:rPr lang="en-US" sz="2000" dirty="0"/>
              <a:t>&gt;</a:t>
            </a:r>
          </a:p>
          <a:p>
            <a:endParaRPr lang="en-US" sz="2000" dirty="0"/>
          </a:p>
          <a:p>
            <a:r>
              <a:rPr lang="en-US" sz="2000" dirty="0"/>
              <a:t>    &lt;!-- Visit http://</a:t>
            </a:r>
            <a:r>
              <a:rPr lang="en-US" sz="2000" dirty="0" err="1"/>
              <a:t>blogs.msdn.com</a:t>
            </a:r>
            <a:r>
              <a:rPr lang="en-US" sz="2000" dirty="0"/>
              <a:t>/b/</a:t>
            </a:r>
            <a:r>
              <a:rPr lang="en-US" sz="2000" dirty="0" err="1"/>
              <a:t>windowsazure</a:t>
            </a:r>
            <a:r>
              <a:rPr lang="en-US" sz="2000" dirty="0"/>
              <a:t>/archive/2013/11/14/introduction-to-</a:t>
            </a:r>
            <a:r>
              <a:rPr lang="en-US" sz="2000" dirty="0" err="1"/>
              <a:t>websockets</a:t>
            </a:r>
            <a:r>
              <a:rPr lang="en-US" sz="2000" dirty="0"/>
              <a:t>-on-windows-azure-web-</a:t>
            </a:r>
            <a:r>
              <a:rPr lang="en-US" sz="2000" dirty="0" err="1"/>
              <a:t>sites.aspx</a:t>
            </a:r>
            <a:r>
              <a:rPr lang="en-US" sz="2000" dirty="0"/>
              <a:t> for more information on WebSocket support --&gt;</a:t>
            </a:r>
          </a:p>
          <a:p>
            <a:endParaRPr lang="en-US" sz="2000" dirty="0"/>
          </a:p>
          <a:p>
            <a:r>
              <a:rPr lang="en-US" sz="2000" dirty="0"/>
              <a:t>    &lt;</a:t>
            </a:r>
            <a:r>
              <a:rPr lang="en-US" sz="2000" dirty="0" err="1"/>
              <a:t>webSocket</a:t>
            </a:r>
            <a:r>
              <a:rPr lang="en-US" sz="2000" dirty="0"/>
              <a:t> enabled="false" /&gt;</a:t>
            </a:r>
          </a:p>
          <a:p>
            <a:endParaRPr lang="en-US" sz="2000" dirty="0"/>
          </a:p>
          <a:p>
            <a:r>
              <a:rPr lang="en-US" sz="2000" dirty="0"/>
              <a:t>    &lt;handlers&gt;</a:t>
            </a:r>
          </a:p>
          <a:p>
            <a:endParaRPr lang="en-US" sz="2000" dirty="0"/>
          </a:p>
          <a:p>
            <a:r>
              <a:rPr lang="en-US" sz="2000" dirty="0"/>
              <a:t>      &lt;!-- Indicates that the </a:t>
            </a:r>
            <a:r>
              <a:rPr lang="en-US" sz="2000" dirty="0" err="1"/>
              <a:t>server.js</a:t>
            </a:r>
            <a:r>
              <a:rPr lang="en-US" sz="2000" dirty="0"/>
              <a:t> file is a </a:t>
            </a:r>
            <a:r>
              <a:rPr lang="en-US" sz="2000" dirty="0" err="1"/>
              <a:t>node.js</a:t>
            </a:r>
            <a:r>
              <a:rPr lang="en-US" sz="2000" dirty="0"/>
              <a:t> site to be handled by the </a:t>
            </a:r>
            <a:r>
              <a:rPr lang="en-US" sz="2000" dirty="0" err="1"/>
              <a:t>iisnode</a:t>
            </a:r>
            <a:r>
              <a:rPr lang="en-US" sz="2000" dirty="0"/>
              <a:t> module --&gt;</a:t>
            </a:r>
          </a:p>
          <a:p>
            <a:endParaRPr lang="en-US" sz="2000" dirty="0"/>
          </a:p>
          <a:p>
            <a:r>
              <a:rPr lang="en-US" sz="2000" dirty="0"/>
              <a:t>      &lt;add name="</a:t>
            </a:r>
            <a:r>
              <a:rPr lang="en-US" sz="2000" dirty="0" err="1"/>
              <a:t>iisnode</a:t>
            </a:r>
            <a:r>
              <a:rPr lang="en-US" sz="2000" dirty="0"/>
              <a:t>" path="</a:t>
            </a:r>
            <a:r>
              <a:rPr lang="en-US" sz="2000" dirty="0" err="1"/>
              <a:t>server.js</a:t>
            </a:r>
            <a:r>
              <a:rPr lang="en-US" sz="2000" dirty="0"/>
              <a:t>" verb="*" modules="</a:t>
            </a:r>
            <a:r>
              <a:rPr lang="en-US" sz="2000" dirty="0" err="1"/>
              <a:t>iisnode</a:t>
            </a:r>
            <a:r>
              <a:rPr lang="en-US" sz="2000" dirty="0"/>
              <a:t>"/&gt;</a:t>
            </a:r>
          </a:p>
          <a:p>
            <a:endParaRPr lang="en-US" sz="2000" dirty="0"/>
          </a:p>
          <a:p>
            <a:r>
              <a:rPr lang="en-US" sz="2000" dirty="0"/>
              <a:t>    &lt;/handlers&gt;</a:t>
            </a:r>
          </a:p>
        </p:txBody>
      </p:sp>
    </p:spTree>
    <p:extLst>
      <p:ext uri="{BB962C8B-B14F-4D97-AF65-F5344CB8AC3E}">
        <p14:creationId xmlns:p14="http://schemas.microsoft.com/office/powerpoint/2010/main" val="2634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var express = require('express')</a:t>
            </a:r>
            <a:r>
              <a:rPr lang="en-US" sz="2000" dirty="0" smtClean="0"/>
              <a:t>;</a:t>
            </a:r>
            <a:endParaRPr lang="en-US" sz="2000" dirty="0"/>
          </a:p>
          <a:p>
            <a:r>
              <a:rPr lang="en-US" sz="2000" dirty="0"/>
              <a:t>var app = express()</a:t>
            </a:r>
            <a:r>
              <a:rPr lang="en-US" sz="2000" dirty="0" smtClean="0"/>
              <a:t>;</a:t>
            </a:r>
            <a:endParaRPr lang="en-US" sz="2000" dirty="0"/>
          </a:p>
          <a:p>
            <a:r>
              <a:rPr lang="en-US" sz="2000" dirty="0"/>
              <a:t>var port = </a:t>
            </a:r>
            <a:r>
              <a:rPr lang="en-US" sz="2000" dirty="0" err="1"/>
              <a:t>process.env.port</a:t>
            </a:r>
            <a:r>
              <a:rPr lang="en-US" sz="2000" dirty="0"/>
              <a:t> || </a:t>
            </a:r>
            <a:r>
              <a:rPr lang="en-US" sz="2000" dirty="0" smtClean="0"/>
              <a:t>1337</a:t>
            </a:r>
            <a:endParaRPr lang="en-US" sz="2000" dirty="0"/>
          </a:p>
          <a:p>
            <a:endParaRPr lang="en-US" sz="2000" dirty="0"/>
          </a:p>
          <a:p>
            <a:r>
              <a:rPr lang="en-US" sz="2000" dirty="0" err="1"/>
              <a:t>app.get</a:t>
            </a:r>
            <a:r>
              <a:rPr lang="en-US" sz="2000" dirty="0"/>
              <a:t>('/', function (req, res) </a:t>
            </a:r>
            <a:r>
              <a:rPr lang="en-US" sz="2000" dirty="0" smtClean="0"/>
              <a:t>{</a:t>
            </a:r>
            <a:endParaRPr lang="en-US" sz="2000" dirty="0"/>
          </a:p>
          <a:p>
            <a:r>
              <a:rPr lang="en-US" sz="2000" dirty="0"/>
              <a:t>    </a:t>
            </a:r>
            <a:r>
              <a:rPr lang="en-US" sz="2000" dirty="0" err="1"/>
              <a:t>res.send</a:t>
            </a:r>
            <a:r>
              <a:rPr lang="en-US" sz="2000" dirty="0"/>
              <a:t>('Hello World!')</a:t>
            </a:r>
            <a:r>
              <a:rPr lang="en-US" sz="2000" dirty="0" smtClean="0"/>
              <a:t>;</a:t>
            </a:r>
            <a:endParaRPr lang="en-US" sz="2000" dirty="0"/>
          </a:p>
          <a:p>
            <a:r>
              <a:rPr lang="en-US" sz="2000" dirty="0"/>
              <a:t>});</a:t>
            </a:r>
          </a:p>
          <a:p>
            <a:endParaRPr lang="en-US" sz="2000" dirty="0"/>
          </a:p>
          <a:p>
            <a:r>
              <a:rPr lang="en-US" sz="2000" dirty="0"/>
              <a:t>var server = </a:t>
            </a:r>
            <a:r>
              <a:rPr lang="en-US" sz="2000" dirty="0" err="1"/>
              <a:t>app.listen</a:t>
            </a:r>
            <a:r>
              <a:rPr lang="en-US" sz="2000" dirty="0"/>
              <a:t>(port, function () </a:t>
            </a:r>
            <a:r>
              <a:rPr lang="en-US" sz="2000" dirty="0" smtClean="0"/>
              <a:t>{</a:t>
            </a:r>
            <a:endParaRPr lang="en-US" sz="2000" dirty="0"/>
          </a:p>
          <a:p>
            <a:r>
              <a:rPr lang="en-US" sz="2000" dirty="0"/>
              <a:t>    var host = </a:t>
            </a:r>
            <a:r>
              <a:rPr lang="en-US" sz="2000" dirty="0" err="1"/>
              <a:t>server.address</a:t>
            </a:r>
            <a:r>
              <a:rPr lang="en-US" sz="2000" dirty="0"/>
              <a:t>().address</a:t>
            </a:r>
            <a:r>
              <a:rPr lang="en-US" sz="2000" dirty="0" smtClean="0"/>
              <a:t>;</a:t>
            </a:r>
            <a:endParaRPr lang="en-US" sz="2000" dirty="0"/>
          </a:p>
          <a:p>
            <a:r>
              <a:rPr lang="en-US" sz="2000" dirty="0"/>
              <a:t>    var port = </a:t>
            </a:r>
            <a:r>
              <a:rPr lang="en-US" sz="2000" dirty="0" err="1"/>
              <a:t>server.address</a:t>
            </a:r>
            <a:r>
              <a:rPr lang="en-US" sz="2000" dirty="0"/>
              <a:t>().port</a:t>
            </a:r>
            <a:r>
              <a:rPr lang="en-US" sz="2000" dirty="0" smtClean="0"/>
              <a:t>;</a:t>
            </a:r>
            <a:endParaRPr lang="en-US" sz="2000" dirty="0"/>
          </a:p>
          <a:p>
            <a:r>
              <a:rPr lang="en-US" sz="2000" dirty="0"/>
              <a:t>    </a:t>
            </a:r>
            <a:r>
              <a:rPr lang="en-US" sz="2000" dirty="0" err="1"/>
              <a:t>console.log</a:t>
            </a:r>
            <a:r>
              <a:rPr lang="en-US" sz="2000" dirty="0"/>
              <a:t>('Example app listening at http://%s:%s', host, port)</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6483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4"/>
            <a:ext cx="12192000" cy="926229"/>
            <a:chOff x="0" y="1811656"/>
            <a:chExt cx="12192000" cy="548203"/>
          </a:xfrm>
        </p:grpSpPr>
        <p:sp>
          <p:nvSpPr>
            <p:cNvPr id="8" name="Rectangle 7"/>
            <p:cNvSpPr/>
            <p:nvPr/>
          </p:nvSpPr>
          <p:spPr bwMode="auto">
            <a:xfrm>
              <a:off x="0" y="1811656"/>
              <a:ext cx="12192000" cy="54820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a:solidFill>
                    <a:srgbClr val="FFFFFF"/>
                  </a:solidFill>
                </a:rPr>
                <a:t>http://hellojs2.azurewebsites.net/</a:t>
              </a:r>
            </a:p>
          </p:txBody>
        </p:sp>
      </p:grpSp>
      <p:sp>
        <p:nvSpPr>
          <p:cNvPr id="2" name="Title 1"/>
          <p:cNvSpPr>
            <a:spLocks noGrp="1"/>
          </p:cNvSpPr>
          <p:nvPr>
            <p:ph type="title"/>
          </p:nvPr>
        </p:nvSpPr>
        <p:spPr/>
        <p:txBody>
          <a:bodyPr/>
          <a:lstStyle/>
          <a:p>
            <a:r>
              <a:rPr lang="en-US" dirty="0" smtClean="0"/>
              <a:t>Hello World in Azure Example</a:t>
            </a:r>
            <a:endParaRPr lang="en-US" dirty="0"/>
          </a:p>
        </p:txBody>
      </p:sp>
      <p:grpSp>
        <p:nvGrpSpPr>
          <p:cNvPr id="12" name="Group 11"/>
          <p:cNvGrpSpPr/>
          <p:nvPr/>
        </p:nvGrpSpPr>
        <p:grpSpPr>
          <a:xfrm>
            <a:off x="-207492" y="2862713"/>
            <a:ext cx="12135267" cy="3759429"/>
            <a:chOff x="-207492" y="2862713"/>
            <a:chExt cx="12135267" cy="3759429"/>
          </a:xfrm>
        </p:grpSpPr>
        <p:grpSp>
          <p:nvGrpSpPr>
            <p:cNvPr id="5" name="Group 4"/>
            <p:cNvGrpSpPr/>
            <p:nvPr/>
          </p:nvGrpSpPr>
          <p:grpSpPr>
            <a:xfrm>
              <a:off x="-207492" y="2862713"/>
              <a:ext cx="6889105" cy="3759429"/>
              <a:chOff x="-251409" y="2862713"/>
              <a:chExt cx="6889105" cy="3759429"/>
            </a:xfrm>
          </p:grpSpPr>
          <p:pic>
            <p:nvPicPr>
              <p:cNvPr id="3" name="Picture 2" descr="Screenshot 2016-06-18 11.2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9" y="2862713"/>
                <a:ext cx="6889105" cy="3759429"/>
              </a:xfrm>
              <a:prstGeom prst="rect">
                <a:avLst/>
              </a:prstGeom>
            </p:spPr>
          </p:pic>
          <p:sp>
            <p:nvSpPr>
              <p:cNvPr id="10" name="TextBox 9"/>
              <p:cNvSpPr txBox="1"/>
              <p:nvPr/>
            </p:nvSpPr>
            <p:spPr>
              <a:xfrm>
                <a:off x="2286078" y="6210465"/>
                <a:ext cx="1814131" cy="369332"/>
              </a:xfrm>
              <a:prstGeom prst="rect">
                <a:avLst/>
              </a:prstGeom>
              <a:noFill/>
            </p:spPr>
            <p:txBody>
              <a:bodyPr wrap="none" rtlCol="0">
                <a:spAutoFit/>
              </a:bodyPr>
              <a:lstStyle/>
              <a:p>
                <a:r>
                  <a:rPr lang="en-US" dirty="0" smtClean="0"/>
                  <a:t>Google Chrome</a:t>
                </a:r>
                <a:endParaRPr lang="en-US" dirty="0"/>
              </a:p>
            </p:txBody>
          </p:sp>
        </p:grpSp>
        <p:grpSp>
          <p:nvGrpSpPr>
            <p:cNvPr id="6" name="Group 5"/>
            <p:cNvGrpSpPr/>
            <p:nvPr/>
          </p:nvGrpSpPr>
          <p:grpSpPr>
            <a:xfrm>
              <a:off x="6709980" y="3164292"/>
              <a:ext cx="5217795" cy="3288504"/>
              <a:chOff x="6571389" y="3291293"/>
              <a:chExt cx="5217795" cy="3288504"/>
            </a:xfrm>
          </p:grpSpPr>
          <p:pic>
            <p:nvPicPr>
              <p:cNvPr id="4" name="Picture 3" descr="7_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389" y="3291293"/>
                <a:ext cx="5217795" cy="2902268"/>
              </a:xfrm>
              <a:prstGeom prst="rect">
                <a:avLst/>
              </a:prstGeom>
            </p:spPr>
          </p:pic>
          <p:sp>
            <p:nvSpPr>
              <p:cNvPr id="11" name="TextBox 10"/>
              <p:cNvSpPr txBox="1"/>
              <p:nvPr/>
            </p:nvSpPr>
            <p:spPr>
              <a:xfrm>
                <a:off x="8318193" y="6210465"/>
                <a:ext cx="1724187" cy="369332"/>
              </a:xfrm>
              <a:prstGeom prst="rect">
                <a:avLst/>
              </a:prstGeom>
              <a:noFill/>
            </p:spPr>
            <p:txBody>
              <a:bodyPr wrap="none" rtlCol="0">
                <a:spAutoFit/>
              </a:bodyPr>
              <a:lstStyle/>
              <a:p>
                <a:r>
                  <a:rPr lang="en-US" dirty="0" smtClean="0"/>
                  <a:t>Microsoft Edge</a:t>
                </a:r>
              </a:p>
            </p:txBody>
          </p:sp>
        </p:grpSp>
      </p:grpSp>
    </p:spTree>
    <p:extLst>
      <p:ext uri="{BB962C8B-B14F-4D97-AF65-F5344CB8AC3E}">
        <p14:creationId xmlns:p14="http://schemas.microsoft.com/office/powerpoint/2010/main" val="207327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To Create </a:t>
              </a:r>
              <a:r>
                <a:rPr lang="en-US" sz="2800" dirty="0">
                  <a:solidFill>
                    <a:srgbClr val="FFFFFF"/>
                  </a:solidFill>
                </a:rPr>
                <a:t>an Azure Site</a:t>
              </a:r>
            </a:p>
            <a:p>
              <a:pPr marL="1316038" indent="-457200">
                <a:buFont typeface="Wingdings" charset="2"/>
                <a:buChar char="§"/>
              </a:pPr>
              <a:r>
                <a:rPr lang="en-US" sz="2800" dirty="0">
                  <a:solidFill>
                    <a:srgbClr val="FFFFFF"/>
                  </a:solidFill>
                </a:rPr>
                <a:t>Azure Deployment using </a:t>
              </a:r>
              <a:r>
                <a:rPr lang="en-US" sz="2800" dirty="0" err="1">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To interact </a:t>
              </a:r>
              <a:r>
                <a:rPr lang="en-US" sz="2800" dirty="0">
                  <a:solidFill>
                    <a:srgbClr val="FFFFFF"/>
                  </a:solidFill>
                </a:rPr>
                <a:t>with the Azure CLI </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Create </a:t>
              </a:r>
              <a:r>
                <a:rPr lang="en-US" sz="2800" dirty="0">
                  <a:solidFill>
                    <a:srgbClr val="FFFFFF"/>
                  </a:solidFill>
                </a:rPr>
                <a:t>an Azure Site</a:t>
              </a:r>
            </a:p>
            <a:p>
              <a:pPr marL="1316038" indent="-457200">
                <a:buFont typeface="Wingdings" charset="2"/>
                <a:buChar char="§"/>
              </a:pPr>
              <a:r>
                <a:rPr lang="en-US" sz="2800" dirty="0" smtClean="0">
                  <a:solidFill>
                    <a:srgbClr val="FFFFFF"/>
                  </a:solidFill>
                </a:rPr>
                <a:t>Understand Azure Deployment using </a:t>
              </a:r>
              <a:r>
                <a:rPr lang="en-US" sz="2800" dirty="0" err="1" smtClean="0">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Interact with the Azure CLI </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Hosting a Web App</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Need to </a:t>
              </a:r>
              <a:r>
                <a:rPr lang="en-US" sz="2800" dirty="0">
                  <a:solidFill>
                    <a:srgbClr val="FFFFFF"/>
                  </a:solidFill>
                </a:rPr>
                <a:t>b</a:t>
              </a:r>
              <a:r>
                <a:rPr lang="en-US" sz="2800" dirty="0" smtClean="0">
                  <a:solidFill>
                    <a:srgbClr val="FFFFFF"/>
                  </a:solidFill>
                </a:rPr>
                <a:t>uy hardware</a:t>
              </a:r>
              <a:endParaRPr lang="en-US" sz="2800" dirty="0">
                <a:solidFill>
                  <a:srgbClr val="FFFFFF"/>
                </a:solidFill>
              </a:endParaRPr>
            </a:p>
            <a:p>
              <a:pPr marL="457200" indent="-457200">
                <a:buFont typeface="Wingdings" charset="2"/>
                <a:buChar char="§"/>
              </a:pPr>
              <a:r>
                <a:rPr lang="en-US" sz="2800" dirty="0" smtClean="0">
                  <a:solidFill>
                    <a:srgbClr val="FFFFFF"/>
                  </a:solidFill>
                </a:rPr>
                <a:t>Need to configure and set up instances</a:t>
              </a:r>
            </a:p>
            <a:p>
              <a:pPr marL="457200" indent="-457200">
                <a:buFont typeface="Wingdings" charset="2"/>
                <a:buChar char="§"/>
              </a:pPr>
              <a:r>
                <a:rPr lang="en-US" sz="2800" dirty="0" smtClean="0">
                  <a:solidFill>
                    <a:srgbClr val="FFFFFF"/>
                  </a:solidFill>
                </a:rPr>
                <a:t>Need to monitor</a:t>
              </a:r>
            </a:p>
            <a:p>
              <a:pPr marL="457200" indent="-457200">
                <a:buFont typeface="Wingdings" charset="2"/>
                <a:buChar char="§"/>
              </a:pPr>
              <a:r>
                <a:rPr lang="en-US" sz="2800" dirty="0" smtClean="0">
                  <a:solidFill>
                    <a:srgbClr val="FFFFFF"/>
                  </a:solidFill>
                </a:rPr>
                <a:t>Need to repeat each time you need to scale (~few days to few months)</a:t>
              </a:r>
              <a:endParaRPr lang="en-US" sz="2800" dirty="0">
                <a:solidFill>
                  <a:srgbClr val="FFFFFF"/>
                </a:solidFill>
              </a:endParaRPr>
            </a:p>
          </p:txBody>
        </p:sp>
      </p:grpSp>
    </p:spTree>
    <p:extLst>
      <p:ext uri="{BB962C8B-B14F-4D97-AF65-F5344CB8AC3E}">
        <p14:creationId xmlns:p14="http://schemas.microsoft.com/office/powerpoint/2010/main" val="181006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Computing</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Virtual </a:t>
              </a:r>
              <a:r>
                <a:rPr lang="en-US" sz="2800" dirty="0">
                  <a:solidFill>
                    <a:srgbClr val="FFFFFF"/>
                  </a:solidFill>
                </a:rPr>
                <a:t>Machines</a:t>
              </a:r>
            </a:p>
            <a:p>
              <a:pPr marL="457200" indent="-457200">
                <a:buFont typeface="Wingdings" charset="2"/>
                <a:buChar char="§"/>
              </a:pPr>
              <a:r>
                <a:rPr lang="en-US" sz="2800" dirty="0" smtClean="0">
                  <a:solidFill>
                    <a:srgbClr val="FFFFFF"/>
                  </a:solidFill>
                </a:rPr>
                <a:t>Cloud </a:t>
              </a:r>
              <a:r>
                <a:rPr lang="en-US" sz="2800" dirty="0">
                  <a:solidFill>
                    <a:srgbClr val="FFFFFF"/>
                  </a:solidFill>
                </a:rPr>
                <a:t>Services</a:t>
              </a:r>
            </a:p>
            <a:p>
              <a:pPr marL="457200" indent="-457200">
                <a:buFont typeface="Wingdings" charset="2"/>
                <a:buChar char="§"/>
              </a:pPr>
              <a:r>
                <a:rPr lang="en-US" sz="2800" dirty="0" smtClean="0">
                  <a:solidFill>
                    <a:srgbClr val="FFFFFF"/>
                  </a:solidFill>
                </a:rPr>
                <a:t>App </a:t>
              </a:r>
              <a:r>
                <a:rPr lang="en-US" sz="2800" dirty="0">
                  <a:solidFill>
                    <a:srgbClr val="FFFFFF"/>
                  </a:solidFill>
                </a:rPr>
                <a:t>Services</a:t>
              </a:r>
            </a:p>
            <a:p>
              <a:pPr marL="457200" indent="-457200">
                <a:buFont typeface="Wingdings" charset="2"/>
                <a:buChar char="§"/>
              </a:pPr>
              <a:r>
                <a:rPr lang="en-US" sz="2800" dirty="0" smtClean="0">
                  <a:solidFill>
                    <a:srgbClr val="FFFFFF"/>
                  </a:solidFill>
                </a:rPr>
                <a:t>Service </a:t>
              </a:r>
              <a:r>
                <a:rPr lang="en-US" sz="2800" dirty="0">
                  <a:solidFill>
                    <a:srgbClr val="FFFFFF"/>
                  </a:solidFill>
                </a:rPr>
                <a:t>Fabric</a:t>
              </a:r>
            </a:p>
            <a:p>
              <a:pPr marL="457200" indent="-457200">
                <a:buFont typeface="Wingdings" charset="2"/>
                <a:buChar char="§"/>
              </a:pPr>
              <a:r>
                <a:rPr lang="en-US" sz="2800" dirty="0" smtClean="0">
                  <a:solidFill>
                    <a:srgbClr val="FFFFFF"/>
                  </a:solidFill>
                </a:rPr>
                <a:t>Azure </a:t>
              </a:r>
              <a:r>
                <a:rPr lang="en-US" sz="2800" dirty="0">
                  <a:solidFill>
                    <a:srgbClr val="FFFFFF"/>
                  </a:solidFill>
                </a:rPr>
                <a:t>Functions</a:t>
              </a:r>
            </a:p>
          </p:txBody>
        </p:sp>
      </p:grpSp>
    </p:spTree>
    <p:extLst>
      <p:ext uri="{BB962C8B-B14F-4D97-AF65-F5344CB8AC3E}">
        <p14:creationId xmlns:p14="http://schemas.microsoft.com/office/powerpoint/2010/main" val="4293186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and </a:t>
            </a:r>
            <a:r>
              <a:rPr lang="en-US" dirty="0" err="1" smtClean="0"/>
              <a:t>npm</a:t>
            </a:r>
            <a:endParaRPr lang="en-US" dirty="0"/>
          </a:p>
        </p:txBody>
      </p:sp>
      <p:sp>
        <p:nvSpPr>
          <p:cNvPr id="3" name="Content Placeholder 2"/>
          <p:cNvSpPr>
            <a:spLocks noGrp="1"/>
          </p:cNvSpPr>
          <p:nvPr>
            <p:ph idx="1"/>
          </p:nvPr>
        </p:nvSpPr>
        <p:spPr/>
        <p:txBody>
          <a:bodyPr>
            <a:normAutofit/>
          </a:bodyPr>
          <a:lstStyle/>
          <a:p>
            <a:r>
              <a:rPr lang="en-US" sz="2000" dirty="0"/>
              <a:t>node -v</a:t>
            </a:r>
          </a:p>
          <a:p>
            <a:r>
              <a:rPr lang="en-US" sz="2000" dirty="0" err="1"/>
              <a:t>npm</a:t>
            </a:r>
            <a:r>
              <a:rPr lang="en-US" sz="2000" dirty="0"/>
              <a:t> </a:t>
            </a:r>
            <a:r>
              <a:rPr lang="en-US" sz="2000" dirty="0" smtClean="0"/>
              <a:t>–v</a:t>
            </a:r>
          </a:p>
          <a:p>
            <a:endParaRPr lang="en-US" sz="2000" dirty="0"/>
          </a:p>
          <a:p>
            <a:r>
              <a:rPr lang="en-US" sz="2000" dirty="0" smtClean="0"/>
              <a:t>//Download Azure CLI:</a:t>
            </a:r>
          </a:p>
          <a:p>
            <a:r>
              <a:rPr lang="en-US" sz="2000" dirty="0" err="1"/>
              <a:t>npm</a:t>
            </a:r>
            <a:r>
              <a:rPr lang="en-US" sz="2000" dirty="0"/>
              <a:t> </a:t>
            </a:r>
            <a:r>
              <a:rPr lang="en-US" sz="2000" dirty="0" err="1"/>
              <a:t>i</a:t>
            </a:r>
            <a:r>
              <a:rPr lang="en-US" sz="2000" dirty="0"/>
              <a:t> -g azure-cli@0.10.1</a:t>
            </a:r>
          </a:p>
          <a:p>
            <a:endParaRPr lang="en-US" sz="2000" dirty="0"/>
          </a:p>
          <a:p>
            <a:endParaRPr lang="en-US" sz="2000" dirty="0"/>
          </a:p>
        </p:txBody>
      </p:sp>
    </p:spTree>
    <p:extLst>
      <p:ext uri="{BB962C8B-B14F-4D97-AF65-F5344CB8AC3E}">
        <p14:creationId xmlns:p14="http://schemas.microsoft.com/office/powerpoint/2010/main" val="31059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Login</a:t>
            </a:r>
            <a:endParaRPr lang="en-US" dirty="0"/>
          </a:p>
        </p:txBody>
      </p:sp>
      <p:sp>
        <p:nvSpPr>
          <p:cNvPr id="3" name="Content Placeholder 2"/>
          <p:cNvSpPr>
            <a:spLocks noGrp="1"/>
          </p:cNvSpPr>
          <p:nvPr>
            <p:ph idx="1"/>
          </p:nvPr>
        </p:nvSpPr>
        <p:spPr>
          <a:xfrm>
            <a:off x="838200" y="1500250"/>
            <a:ext cx="10515600" cy="873814"/>
          </a:xfrm>
        </p:spPr>
        <p:txBody>
          <a:bodyPr>
            <a:normAutofit/>
          </a:bodyPr>
          <a:lstStyle/>
          <a:p>
            <a:r>
              <a:rPr lang="en-US" sz="2000" dirty="0" smtClean="0"/>
              <a:t>azure login</a:t>
            </a:r>
          </a:p>
        </p:txBody>
      </p:sp>
      <p:sp>
        <p:nvSpPr>
          <p:cNvPr id="4" name="TextBox 3"/>
          <p:cNvSpPr txBox="1"/>
          <p:nvPr/>
        </p:nvSpPr>
        <p:spPr>
          <a:xfrm>
            <a:off x="832751" y="2852512"/>
            <a:ext cx="10513486" cy="1384995"/>
          </a:xfrm>
          <a:prstGeom prst="rect">
            <a:avLst/>
          </a:prstGeom>
          <a:noFill/>
        </p:spPr>
        <p:txBody>
          <a:bodyPr wrap="square" rtlCol="0">
            <a:spAutoFit/>
          </a:bodyPr>
          <a:lstStyle/>
          <a:p>
            <a:pPr marL="342900" indent="-342900">
              <a:buFont typeface="+mj-lt"/>
              <a:buAutoNum type="arabicPeriod"/>
            </a:pPr>
            <a:r>
              <a:rPr lang="en-US" sz="2800" dirty="0" smtClean="0"/>
              <a:t>Copy URL and open in browser</a:t>
            </a:r>
          </a:p>
          <a:p>
            <a:pPr marL="342900" indent="-342900">
              <a:buFont typeface="+mj-lt"/>
              <a:buAutoNum type="arabicPeriod"/>
            </a:pPr>
            <a:r>
              <a:rPr lang="en-US" sz="2800" dirty="0"/>
              <a:t>Enter code from the terminal</a:t>
            </a:r>
          </a:p>
          <a:p>
            <a:pPr marL="342900" indent="-342900">
              <a:buFont typeface="+mj-lt"/>
              <a:buAutoNum type="arabicPeriod"/>
            </a:pPr>
            <a:r>
              <a:rPr lang="en-US" sz="2800" dirty="0" smtClean="0"/>
              <a:t>Login </a:t>
            </a:r>
            <a:r>
              <a:rPr lang="en-US" sz="2800" dirty="0"/>
              <a:t>on the </a:t>
            </a:r>
            <a:r>
              <a:rPr lang="en-US" sz="2800" dirty="0" smtClean="0"/>
              <a:t>webpage</a:t>
            </a:r>
            <a:endParaRPr lang="en-US" sz="2800" dirty="0"/>
          </a:p>
        </p:txBody>
      </p:sp>
    </p:spTree>
    <p:extLst>
      <p:ext uri="{BB962C8B-B14F-4D97-AF65-F5344CB8AC3E}">
        <p14:creationId xmlns:p14="http://schemas.microsoft.com/office/powerpoint/2010/main" val="8588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Checklist</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a:t>
              </a:r>
              <a:r>
                <a:rPr lang="en-US" sz="2800" dirty="0" smtClean="0">
                  <a:solidFill>
                    <a:srgbClr val="FFFFFF"/>
                  </a:solidFill>
                </a:rPr>
                <a:t>all </a:t>
              </a:r>
              <a:r>
                <a:rPr lang="en-US" sz="2800" dirty="0">
                  <a:solidFill>
                    <a:srgbClr val="FFFFFF"/>
                  </a:solidFill>
                </a:rPr>
                <a:t>dependencies</a:t>
              </a:r>
            </a:p>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the </a:t>
              </a:r>
              <a:r>
                <a:rPr lang="en-US" sz="2800" dirty="0" smtClean="0">
                  <a:solidFill>
                    <a:srgbClr val="FFFFFF"/>
                  </a:solidFill>
                </a:rPr>
                <a:t>correct exact versions</a:t>
              </a:r>
              <a:endParaRPr lang="en-US" sz="2800" dirty="0">
                <a:solidFill>
                  <a:srgbClr val="FFFFFF"/>
                </a:solidFill>
              </a:endParaRPr>
            </a:p>
            <a:p>
              <a:pPr marL="457200" indent="-457200">
                <a:buFont typeface="Wingdings" charset="2"/>
                <a:buChar char="§"/>
              </a:pPr>
              <a:r>
                <a:rPr lang="en-US" sz="2800" dirty="0" smtClean="0">
                  <a:solidFill>
                    <a:srgbClr val="FFFFFF"/>
                  </a:solidFill>
                </a:rPr>
                <a:t>Prepare </a:t>
              </a:r>
              <a:r>
                <a:rPr lang="en-US" sz="2800" dirty="0">
                  <a:solidFill>
                    <a:srgbClr val="FFFFFF"/>
                  </a:solidFill>
                </a:rPr>
                <a:t>production API keys / databases / other cloud accounts</a:t>
              </a:r>
            </a:p>
            <a:p>
              <a:pPr marL="457200" indent="-457200">
                <a:buFont typeface="Wingdings" charset="2"/>
                <a:buChar char="§"/>
              </a:pPr>
              <a:r>
                <a:rPr lang="en-US" sz="2800" dirty="0" err="1" smtClean="0">
                  <a:solidFill>
                    <a:srgbClr val="FFFFFF"/>
                  </a:solidFill>
                </a:rPr>
                <a:t>Git</a:t>
              </a:r>
              <a:r>
                <a:rPr lang="en-US" sz="2800" dirty="0" smtClean="0">
                  <a:solidFill>
                    <a:srgbClr val="FFFFFF"/>
                  </a:solidFill>
                </a:rPr>
                <a:t> </a:t>
              </a:r>
              <a:r>
                <a:rPr lang="en-US" sz="2800" dirty="0">
                  <a:solidFill>
                    <a:srgbClr val="FFFFFF"/>
                  </a:solidFill>
                </a:rPr>
                <a:t>and Azure account (with SSH keys)</a:t>
              </a:r>
            </a:p>
          </p:txBody>
        </p:sp>
      </p:grpSp>
    </p:spTree>
    <p:extLst>
      <p:ext uri="{BB962C8B-B14F-4D97-AF65-F5344CB8AC3E}">
        <p14:creationId xmlns:p14="http://schemas.microsoft.com/office/powerpoint/2010/main" val="21249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/hello-world</a:t>
            </a:r>
          </a:p>
          <a:p>
            <a:r>
              <a:rPr lang="en-US" sz="2000" dirty="0"/>
              <a:t>  .</a:t>
            </a:r>
            <a:r>
              <a:rPr lang="en-US" sz="2000" dirty="0" err="1"/>
              <a:t>git</a:t>
            </a:r>
            <a:endParaRPr lang="en-US" sz="2000" dirty="0"/>
          </a:p>
          <a:p>
            <a:r>
              <a:rPr lang="en-US" sz="2000" dirty="0"/>
              <a:t>  </a:t>
            </a:r>
            <a:r>
              <a:rPr lang="en-US" sz="2000" dirty="0" err="1"/>
              <a:t>node_modules</a:t>
            </a:r>
            <a:endParaRPr lang="en-US" sz="2000" dirty="0"/>
          </a:p>
          <a:p>
            <a:r>
              <a:rPr lang="en-US" sz="2000" dirty="0"/>
              <a:t>  .</a:t>
            </a:r>
            <a:r>
              <a:rPr lang="en-US" sz="2000" dirty="0" err="1"/>
              <a:t>gitignore</a:t>
            </a:r>
            <a:endParaRPr lang="en-US" sz="2000" dirty="0"/>
          </a:p>
          <a:p>
            <a:r>
              <a:rPr lang="en-US" sz="2000" dirty="0"/>
              <a:t>  </a:t>
            </a:r>
            <a:r>
              <a:rPr lang="en-US" sz="2000" dirty="0" err="1"/>
              <a:t>package.json</a:t>
            </a:r>
            <a:endParaRPr lang="en-US" sz="2000" dirty="0"/>
          </a:p>
          <a:p>
            <a:r>
              <a:rPr lang="en-US" sz="2000" dirty="0"/>
              <a:t>  </a:t>
            </a:r>
            <a:r>
              <a:rPr lang="en-US" sz="2000" dirty="0" err="1" smtClean="0"/>
              <a:t>server.js</a:t>
            </a:r>
            <a:endParaRPr lang="en-US" sz="2000" dirty="0"/>
          </a:p>
        </p:txBody>
      </p:sp>
    </p:spTree>
    <p:extLst>
      <p:ext uri="{BB962C8B-B14F-4D97-AF65-F5344CB8AC3E}">
        <p14:creationId xmlns:p14="http://schemas.microsoft.com/office/powerpoint/2010/main" val="17396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11417</TotalTime>
  <Words>1801</Words>
  <Application>Microsoft Macintosh PowerPoint</Application>
  <PresentationFormat>Widescreen</PresentationFormat>
  <Paragraphs>316</Paragraphs>
  <Slides>28</Slides>
  <Notes>28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28</vt:i4>
      </vt:variant>
    </vt:vector>
  </HeadingPairs>
  <TitlesOfParts>
    <vt:vector size="42"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Problem: Hosting a Web App</vt:lpstr>
      <vt:lpstr>Azure Cloud Computing</vt:lpstr>
      <vt:lpstr>Node and npm</vt:lpstr>
      <vt:lpstr>Azure Login</vt:lpstr>
      <vt:lpstr>Deployment Checklist</vt:lpstr>
      <vt:lpstr>Hello World</vt:lpstr>
      <vt:lpstr>Hello World package.json</vt:lpstr>
      <vt:lpstr>Create Hello World Node App</vt:lpstr>
      <vt:lpstr>Create Azure Site</vt:lpstr>
      <vt:lpstr>Azure Site Create Example</vt:lpstr>
      <vt:lpstr>Sanity Check</vt:lpstr>
      <vt:lpstr>Azure Deploy Password</vt:lpstr>
      <vt:lpstr>Deploying “Hello World” to Azure PaaS</vt:lpstr>
      <vt:lpstr>Deploying to Windows Azure</vt:lpstr>
      <vt:lpstr>Adding Remotes Manually</vt:lpstr>
      <vt:lpstr>Push Code</vt:lpstr>
      <vt:lpstr>Adding Changes</vt:lpstr>
      <vt:lpstr>Useful Azure CLI Commands</vt:lpstr>
      <vt:lpstr>Putting Env Vars in the Cloud</vt:lpstr>
      <vt:lpstr>Managing Scaling</vt:lpstr>
      <vt:lpstr>Gulp and web.config</vt:lpstr>
      <vt:lpstr>Managing Scaling</vt:lpstr>
      <vt:lpstr>Managing Scaling</vt:lpstr>
      <vt:lpstr>Hello World in Azure Example</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887</cp:revision>
  <dcterms:created xsi:type="dcterms:W3CDTF">2015-09-13T19:29:02Z</dcterms:created>
  <dcterms:modified xsi:type="dcterms:W3CDTF">2016-12-21T02:36:51Z</dcterms:modified>
</cp:coreProperties>
</file>