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80" r:id="rId3"/>
    <p:sldId id="281"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2" r:id="rId20"/>
    <p:sldId id="273"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vin Gear" initials="GG" lastIdx="2" clrIdx="0"/>
  <p:cmAuthor id="1" name="Mary Kate Reid"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704" autoAdjust="0"/>
  </p:normalViewPr>
  <p:slideViewPr>
    <p:cSldViewPr snapToGrid="0" snapToObjects="1">
      <p:cViewPr varScale="1">
        <p:scale>
          <a:sx n="66" d="100"/>
          <a:sy n="66" d="100"/>
        </p:scale>
        <p:origin x="-816" y="-112"/>
      </p:cViewPr>
      <p:guideLst>
        <p:guide orient="horz" pos="2160"/>
        <p:guide pos="3840"/>
      </p:guideLst>
    </p:cSldViewPr>
  </p:slideViewPr>
  <p:notesTextViewPr>
    <p:cViewPr>
      <p:scale>
        <a:sx n="100" d="100"/>
        <a:sy n="100" d="100"/>
      </p:scale>
      <p:origin x="0" y="0"/>
    </p:cViewPr>
  </p:notesTextViewPr>
  <p:notesViewPr>
    <p:cSldViewPr snapToGrid="0" snapToObjects="1">
      <p:cViewPr varScale="1">
        <p:scale>
          <a:sx n="70" d="100"/>
          <a:sy n="70" d="100"/>
        </p:scale>
        <p:origin x="-253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B173BA-B17C-BC49-9732-4E5A18E89C75}" type="datetimeFigureOut">
              <a:rPr lang="en-US" smtClean="0"/>
              <a:t>7/12/16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CB14EA-9C3B-0945-BCE5-E6BC47FFD05D}" type="slidenum">
              <a:rPr lang="en-US" smtClean="0"/>
              <a:t>‹#›</a:t>
            </a:fld>
            <a:endParaRPr lang="en-US"/>
          </a:p>
        </p:txBody>
      </p:sp>
    </p:spTree>
    <p:extLst>
      <p:ext uri="{BB962C8B-B14F-4D97-AF65-F5344CB8AC3E}">
        <p14:creationId xmlns:p14="http://schemas.microsoft.com/office/powerpoint/2010/main" val="3783180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1C69C-83E3-0941-8C41-0F3DBE262B4F}" type="datetimeFigureOut">
              <a:rPr lang="en-US" smtClean="0"/>
              <a:t>7/12/16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8449F4-1C3C-714A-886B-853F0E87EACF}" type="slidenum">
              <a:rPr lang="en-US" smtClean="0"/>
              <a:t>‹#›</a:t>
            </a:fld>
            <a:endParaRPr lang="en-US"/>
          </a:p>
        </p:txBody>
      </p:sp>
    </p:spTree>
    <p:extLst>
      <p:ext uri="{BB962C8B-B14F-4D97-AF65-F5344CB8AC3E}">
        <p14:creationId xmlns:p14="http://schemas.microsoft.com/office/powerpoint/2010/main" val="30087397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409131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1" dirty="0"/>
              <a:t>Notes:</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dirty="0"/>
              <a:t>Intents</a:t>
            </a:r>
            <a:r>
              <a:rPr lang="en-US" baseline="0" dirty="0"/>
              <a:t> have built-in bundles.</a:t>
            </a:r>
          </a:p>
          <a:p>
            <a:pPr marL="0" indent="0">
              <a:buFont typeface="Arial"/>
              <a:buNone/>
            </a:pPr>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19</a:t>
            </a:fld>
            <a:endParaRPr lang="en-US"/>
          </a:p>
        </p:txBody>
      </p:sp>
    </p:spTree>
    <p:extLst>
      <p:ext uri="{BB962C8B-B14F-4D97-AF65-F5344CB8AC3E}">
        <p14:creationId xmlns:p14="http://schemas.microsoft.com/office/powerpoint/2010/main" val="2916975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1" dirty="0"/>
              <a:t>Notes:</a:t>
            </a:r>
            <a:endParaRPr lang="en-US" dirty="0"/>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dirty="0" err="1"/>
              <a:t>AdvancedAppLifecycleDemos</a:t>
            </a:r>
            <a:r>
              <a:rPr lang="en-US" dirty="0"/>
              <a:t> - </a:t>
            </a:r>
            <a:r>
              <a:rPr lang="en-US" dirty="0" err="1"/>
              <a:t>AppInstance</a:t>
            </a:r>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20</a:t>
            </a:fld>
            <a:endParaRPr lang="en-US"/>
          </a:p>
        </p:txBody>
      </p:sp>
    </p:spTree>
    <p:extLst>
      <p:ext uri="{BB962C8B-B14F-4D97-AF65-F5344CB8AC3E}">
        <p14:creationId xmlns:p14="http://schemas.microsoft.com/office/powerpoint/2010/main" val="1905371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21</a:t>
            </a:fld>
            <a:endParaRPr lang="en-US"/>
          </a:p>
        </p:txBody>
      </p:sp>
    </p:spTree>
    <p:extLst>
      <p:ext uri="{BB962C8B-B14F-4D97-AF65-F5344CB8AC3E}">
        <p14:creationId xmlns:p14="http://schemas.microsoft.com/office/powerpoint/2010/main" val="508849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Android resources: https://</a:t>
            </a:r>
            <a:r>
              <a:rPr lang="en-US" dirty="0" err="1"/>
              <a:t>developer.xamarin.com</a:t>
            </a:r>
            <a:r>
              <a:rPr lang="en-US" dirty="0"/>
              <a:t>/guides/android/</a:t>
            </a:r>
            <a:r>
              <a:rPr lang="en-US" dirty="0" err="1"/>
              <a:t>application_fundamentals</a:t>
            </a:r>
            <a:r>
              <a:rPr lang="en-US" dirty="0"/>
              <a:t>/</a:t>
            </a:r>
            <a:r>
              <a:rPr lang="en-US" dirty="0" err="1"/>
              <a:t>resources_in_android</a:t>
            </a:r>
            <a:r>
              <a:rPr lang="en-US" dirty="0"/>
              <a:t>/</a:t>
            </a:r>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1557575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Generated files are regenerated frequently.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Changes by the developer are subject to be overwritten</a:t>
            </a:r>
            <a:r>
              <a:rPr lang="en-US" dirty="0" smtClean="0"/>
              <a:t>.</a:t>
            </a:r>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1519874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Providing</a:t>
            </a:r>
            <a:r>
              <a:rPr lang="en-US" baseline="0" dirty="0" smtClean="0"/>
              <a:t> different layouts for different screen sizes may sometimes be necessary, it is supported in </a:t>
            </a:r>
            <a:r>
              <a:rPr lang="en-US" baseline="0" dirty="0" err="1" smtClean="0"/>
              <a:t>Xamarin</a:t>
            </a:r>
            <a:r>
              <a:rPr lang="is-IS" baseline="0" dirty="0" smtClean="0"/>
              <a:t>…</a:t>
            </a:r>
            <a:endParaRPr lang="en-US"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More information on different size layouts: https://</a:t>
            </a:r>
            <a:r>
              <a:rPr lang="en-US" baseline="0" dirty="0" err="1" smtClean="0"/>
              <a:t>developer.xamarin.com</a:t>
            </a:r>
            <a:r>
              <a:rPr lang="en-US" baseline="0" dirty="0" smtClean="0"/>
              <a:t>/guides/android/</a:t>
            </a:r>
            <a:r>
              <a:rPr lang="en-US" baseline="0" dirty="0" err="1" smtClean="0"/>
              <a:t>application_fundamentals</a:t>
            </a:r>
            <a:r>
              <a:rPr lang="en-US" baseline="0" dirty="0" smtClean="0"/>
              <a:t>/</a:t>
            </a:r>
            <a:r>
              <a:rPr lang="en-US" baseline="0" dirty="0" err="1" smtClean="0"/>
              <a:t>resources_in_android</a:t>
            </a:r>
            <a:r>
              <a:rPr lang="en-US" baseline="0" dirty="0" smtClean="0"/>
              <a:t>/part_4_-_creating_resources_for_varying_screens/#</a:t>
            </a:r>
            <a:r>
              <a:rPr lang="en-US" baseline="0" dirty="0" err="1" smtClean="0"/>
              <a:t>Provide_Alternate_Layouts_for_Different_Screen_Sizes</a:t>
            </a:r>
            <a:endParaRPr lang="en-US" baseline="0" dirty="0" smtClean="0"/>
          </a:p>
          <a:p>
            <a:endParaRPr lang="en-US" altLang="ko-KR" dirty="0"/>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903409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Right-click the Android project and select “Properties.”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Click “Android Manifest” on the left-hand menu</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Android Manifest in Xamarin: https://developer.xamarin.com/guides/android/advanced_topics/working_with_androidmanifest.xml/</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744264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b="0" dirty="0" smtClean="0"/>
          </a:p>
          <a:p>
            <a:pPr marL="171450" indent="-171450">
              <a:buFont typeface="Arial"/>
              <a:buChar char="•"/>
            </a:pPr>
            <a:r>
              <a:rPr lang="en-US" b="0" dirty="0" smtClean="0"/>
              <a:t>The</a:t>
            </a:r>
            <a:r>
              <a:rPr lang="en-US" b="0" baseline="0" dirty="0" smtClean="0"/>
              <a:t> Module 3 Lesson 5 Lab should be completed at this time:</a:t>
            </a:r>
          </a:p>
          <a:p>
            <a:pPr marL="628650" lvl="1" indent="-171450">
              <a:buFont typeface="Arial"/>
              <a:buChar char="•"/>
            </a:pPr>
            <a:r>
              <a:rPr lang="en-US" b="0" dirty="0" smtClean="0"/>
              <a:t>https://</a:t>
            </a:r>
            <a:r>
              <a:rPr lang="en-US" b="0" dirty="0" err="1" smtClean="0"/>
              <a:t>github.com</a:t>
            </a:r>
            <a:r>
              <a:rPr lang="en-US" b="0" dirty="0" smtClean="0"/>
              <a:t>/</a:t>
            </a:r>
            <a:r>
              <a:rPr lang="en-US" b="0" dirty="0" err="1" smtClean="0"/>
              <a:t>MSFTImagine</a:t>
            </a:r>
            <a:r>
              <a:rPr lang="en-US" b="0" dirty="0" smtClean="0"/>
              <a:t>/</a:t>
            </a:r>
            <a:r>
              <a:rPr lang="en-US" b="0" dirty="0" err="1" smtClean="0"/>
              <a:t>computerscience</a:t>
            </a:r>
            <a:r>
              <a:rPr lang="en-US" b="0" dirty="0" smtClean="0"/>
              <a:t>/tree/master/Complimentary%20Course%20Content/Module3/Labs</a:t>
            </a: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26</a:t>
            </a:fld>
            <a:endParaRPr lang="en-US"/>
          </a:p>
        </p:txBody>
      </p:sp>
    </p:spTree>
    <p:extLst>
      <p:ext uri="{BB962C8B-B14F-4D97-AF65-F5344CB8AC3E}">
        <p14:creationId xmlns:p14="http://schemas.microsoft.com/office/powerpoint/2010/main" val="3108011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smtClean="0">
                <a:solidFill>
                  <a:schemeClr val="tx1"/>
                </a:solidFill>
                <a:latin typeface="+mn-lt"/>
                <a:ea typeface="+mn-ea"/>
                <a:cs typeface="+mn-cs"/>
              </a:rPr>
              <a:t>Notes:</a:t>
            </a:r>
          </a:p>
          <a:p>
            <a:pPr marL="171450" indent="-171450">
              <a:buFont typeface="Arial"/>
              <a:buChar char="•"/>
            </a:pPr>
            <a:r>
              <a:rPr lang="en-US" sz="1200" b="0" i="0" u="none" strike="noStrike" kern="1200" baseline="0" dirty="0" err="1" smtClean="0">
                <a:solidFill>
                  <a:schemeClr val="tx1"/>
                </a:solidFill>
                <a:latin typeface="+mn-lt"/>
                <a:ea typeface="+mn-ea"/>
                <a:cs typeface="+mn-cs"/>
              </a:rPr>
              <a:t>ListView</a:t>
            </a:r>
            <a:r>
              <a:rPr lang="en-US" sz="1200" b="0" i="0" u="none" strike="noStrike" kern="1200" baseline="0" dirty="0" smtClean="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is a view group that displays a scrollable list of items. </a:t>
            </a:r>
            <a:r>
              <a:rPr lang="en-US" sz="1200" b="0" i="0" u="none" strike="noStrike" kern="1200" baseline="0" dirty="0" err="1">
                <a:solidFill>
                  <a:schemeClr val="tx1"/>
                </a:solidFill>
                <a:latin typeface="+mn-lt"/>
                <a:ea typeface="+mn-ea"/>
                <a:cs typeface="+mn-cs"/>
              </a:rPr>
              <a:t>ListViews</a:t>
            </a:r>
            <a:r>
              <a:rPr lang="en-US" sz="1200" b="0" i="0" u="none" strike="noStrike" kern="1200" baseline="0" dirty="0">
                <a:solidFill>
                  <a:schemeClr val="tx1"/>
                </a:solidFill>
                <a:latin typeface="+mn-lt"/>
                <a:ea typeface="+mn-ea"/>
                <a:cs typeface="+mn-cs"/>
              </a:rPr>
              <a:t> are bound to an Array, List, </a:t>
            </a:r>
            <a:r>
              <a:rPr lang="en-US" sz="1200" b="0" i="0" u="none" strike="noStrike" kern="1200" baseline="0" dirty="0" smtClean="0">
                <a:solidFill>
                  <a:schemeClr val="tx1"/>
                </a:solidFill>
                <a:latin typeface="+mn-lt"/>
                <a:ea typeface="+mn-ea"/>
                <a:cs typeface="+mn-cs"/>
              </a:rPr>
              <a:t>or data </a:t>
            </a:r>
            <a:r>
              <a:rPr lang="en-US" sz="1200" b="0" i="0" u="none" strike="noStrike" kern="1200" baseline="0" dirty="0">
                <a:solidFill>
                  <a:schemeClr val="tx1"/>
                </a:solidFill>
                <a:latin typeface="+mn-lt"/>
                <a:ea typeface="+mn-ea"/>
                <a:cs typeface="+mn-cs"/>
              </a:rPr>
              <a:t>model using an Adapter. </a:t>
            </a:r>
            <a:endParaRPr lang="en-US" sz="1200" b="0" i="0" u="none" strike="noStrike" kern="1200" baseline="0" dirty="0" smtClean="0">
              <a:solidFill>
                <a:schemeClr val="tx1"/>
              </a:solidFill>
              <a:latin typeface="+mn-lt"/>
              <a:ea typeface="+mn-ea"/>
              <a:cs typeface="+mn-cs"/>
            </a:endParaRPr>
          </a:p>
          <a:p>
            <a:pPr marL="171450" indent="-171450">
              <a:buFont typeface="Arial"/>
              <a:buChar char="•"/>
            </a:pPr>
            <a:r>
              <a:rPr lang="en-US" sz="1200" b="0" i="0" u="none" strike="noStrike" kern="1200" baseline="0" dirty="0" smtClean="0">
                <a:solidFill>
                  <a:schemeClr val="tx1"/>
                </a:solidFill>
                <a:latin typeface="+mn-lt"/>
                <a:ea typeface="+mn-ea"/>
                <a:cs typeface="+mn-cs"/>
              </a:rPr>
              <a:t>They </a:t>
            </a:r>
            <a:r>
              <a:rPr lang="en-US" sz="1200" b="0" i="0" u="none" strike="noStrike" kern="1200" baseline="0" dirty="0">
                <a:solidFill>
                  <a:schemeClr val="tx1"/>
                </a:solidFill>
                <a:latin typeface="+mn-lt"/>
                <a:ea typeface="+mn-ea"/>
                <a:cs typeface="+mn-cs"/>
              </a:rPr>
              <a:t>contain several built-in views containing one or two lines of text and </a:t>
            </a:r>
            <a:r>
              <a:rPr lang="en-US" sz="1200" b="0" i="0" u="none" strike="noStrike" kern="1200" baseline="0" dirty="0" smtClean="0">
                <a:solidFill>
                  <a:schemeClr val="tx1"/>
                </a:solidFill>
                <a:latin typeface="+mn-lt"/>
                <a:ea typeface="+mn-ea"/>
                <a:cs typeface="+mn-cs"/>
              </a:rPr>
              <a:t>an image</a:t>
            </a:r>
            <a:r>
              <a:rPr lang="en-US" sz="1200" b="0" i="0" u="none" strike="noStrike" kern="1200" baseline="0" dirty="0">
                <a:solidFill>
                  <a:schemeClr val="tx1"/>
                </a:solidFill>
                <a:latin typeface="+mn-lt"/>
                <a:ea typeface="+mn-ea"/>
                <a:cs typeface="+mn-cs"/>
              </a:rPr>
              <a:t>. </a:t>
            </a:r>
            <a:endParaRPr lang="en-US" sz="1200" b="0" i="0" u="none" strike="noStrike" kern="1200" baseline="0" dirty="0" smtClean="0">
              <a:solidFill>
                <a:schemeClr val="tx1"/>
              </a:solidFill>
              <a:latin typeface="+mn-lt"/>
              <a:ea typeface="+mn-ea"/>
              <a:cs typeface="+mn-cs"/>
            </a:endParaRPr>
          </a:p>
          <a:p>
            <a:pPr marL="171450" indent="-171450">
              <a:buFont typeface="Arial"/>
              <a:buChar char="•"/>
            </a:pPr>
            <a:r>
              <a:rPr lang="en-US" sz="1200" b="0" i="0" u="none" strike="noStrike" kern="1200" baseline="0" dirty="0" smtClean="0">
                <a:solidFill>
                  <a:schemeClr val="tx1"/>
                </a:solidFill>
                <a:latin typeface="+mn-lt"/>
                <a:ea typeface="+mn-ea"/>
                <a:cs typeface="+mn-cs"/>
              </a:rPr>
              <a:t>Custom </a:t>
            </a:r>
            <a:r>
              <a:rPr lang="en-US" sz="1200" b="0" i="0" u="none" strike="noStrike" kern="1200" baseline="0" dirty="0">
                <a:solidFill>
                  <a:schemeClr val="tx1"/>
                </a:solidFill>
                <a:latin typeface="+mn-lt"/>
                <a:ea typeface="+mn-ea"/>
                <a:cs typeface="+mn-cs"/>
              </a:rPr>
              <a:t>views can be constructed using </a:t>
            </a:r>
            <a:r>
              <a:rPr lang="en-US" sz="1200" b="0" i="0" u="none" strike="noStrike" kern="1200" baseline="0" dirty="0" err="1">
                <a:solidFill>
                  <a:schemeClr val="tx1"/>
                </a:solidFill>
                <a:latin typeface="+mn-lt"/>
                <a:ea typeface="+mn-ea"/>
                <a:cs typeface="+mn-cs"/>
              </a:rPr>
              <a:t>LinearLayout</a:t>
            </a:r>
            <a:r>
              <a:rPr lang="en-US" sz="1200" b="0" i="0" u="none" strike="noStrike" kern="1200" baseline="0" dirty="0">
                <a:solidFill>
                  <a:schemeClr val="tx1"/>
                </a:solidFill>
                <a:latin typeface="+mn-lt"/>
                <a:ea typeface="+mn-ea"/>
                <a:cs typeface="+mn-cs"/>
              </a:rPr>
              <a:t> at the expense of performance. </a:t>
            </a:r>
            <a:endParaRPr lang="en-US" sz="1200" b="0" i="0" u="none" strike="noStrike" kern="1200" baseline="0" dirty="0" smtClean="0">
              <a:solidFill>
                <a:schemeClr val="tx1"/>
              </a:solidFill>
              <a:latin typeface="+mn-lt"/>
              <a:ea typeface="+mn-ea"/>
              <a:cs typeface="+mn-cs"/>
            </a:endParaRPr>
          </a:p>
          <a:p>
            <a:pPr marL="171450" indent="-171450">
              <a:buFont typeface="Arial"/>
              <a:buChar char="•"/>
            </a:pPr>
            <a:r>
              <a:rPr lang="en-US" sz="1200" b="0" i="0" u="none" strike="noStrike" kern="1200" baseline="0" dirty="0" smtClean="0">
                <a:solidFill>
                  <a:schemeClr val="tx1"/>
                </a:solidFill>
                <a:latin typeface="+mn-lt"/>
                <a:ea typeface="+mn-ea"/>
                <a:cs typeface="+mn-cs"/>
              </a:rPr>
              <a:t>Used </a:t>
            </a:r>
            <a:r>
              <a:rPr lang="en-US" sz="1200" b="0" i="0" u="none" strike="noStrike" kern="1200" baseline="0" dirty="0">
                <a:solidFill>
                  <a:schemeClr val="tx1"/>
                </a:solidFill>
                <a:latin typeface="+mn-lt"/>
                <a:ea typeface="+mn-ea"/>
                <a:cs typeface="+mn-cs"/>
              </a:rPr>
              <a:t>in </a:t>
            </a:r>
            <a:r>
              <a:rPr lang="en-US" sz="1200" b="0" i="0" u="none" strike="noStrike" kern="1200" baseline="0" dirty="0" smtClean="0">
                <a:solidFill>
                  <a:schemeClr val="tx1"/>
                </a:solidFill>
                <a:latin typeface="+mn-lt"/>
                <a:ea typeface="+mn-ea"/>
                <a:cs typeface="+mn-cs"/>
              </a:rPr>
              <a:t>its basic </a:t>
            </a:r>
            <a:r>
              <a:rPr lang="en-US" sz="1200" b="0" i="0" u="none" strike="noStrike" kern="1200" baseline="0" dirty="0">
                <a:solidFill>
                  <a:schemeClr val="tx1"/>
                </a:solidFill>
                <a:latin typeface="+mn-lt"/>
                <a:ea typeface="+mn-ea"/>
                <a:cs typeface="+mn-cs"/>
              </a:rPr>
              <a:t>form, </a:t>
            </a:r>
            <a:r>
              <a:rPr lang="en-US" sz="1200" b="0" i="0" u="none" strike="noStrike" kern="1200" baseline="0" dirty="0" err="1">
                <a:solidFill>
                  <a:schemeClr val="tx1"/>
                </a:solidFill>
                <a:latin typeface="+mn-lt"/>
                <a:ea typeface="+mn-ea"/>
                <a:cs typeface="+mn-cs"/>
              </a:rPr>
              <a:t>ListView</a:t>
            </a:r>
            <a:r>
              <a:rPr lang="en-US" sz="1200" b="0" i="0" u="none" strike="noStrike" kern="1200" baseline="0" dirty="0">
                <a:solidFill>
                  <a:schemeClr val="tx1"/>
                </a:solidFill>
                <a:latin typeface="+mn-lt"/>
                <a:ea typeface="+mn-ea"/>
                <a:cs typeface="+mn-cs"/>
              </a:rPr>
              <a:t> is simple and fast.</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4026428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mn-lt"/>
                <a:ea typeface="+mn-ea"/>
                <a:cs typeface="+mn-cs"/>
              </a:rPr>
              <a:t>References: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i="0" u="none" strike="noStrike" kern="1200" baseline="0" dirty="0">
                <a:solidFill>
                  <a:schemeClr val="tx1"/>
                </a:solidFill>
                <a:latin typeface="+mn-lt"/>
                <a:ea typeface="+mn-ea"/>
                <a:cs typeface="+mn-cs"/>
              </a:rPr>
              <a:t>Images from </a:t>
            </a:r>
            <a:r>
              <a:rPr lang="en-US" sz="1200" b="0" i="1" u="none" strike="noStrike" kern="1200" baseline="0" dirty="0">
                <a:solidFill>
                  <a:schemeClr val="tx1"/>
                </a:solidFill>
                <a:latin typeface="+mn-lt"/>
                <a:ea typeface="+mn-ea"/>
                <a:cs typeface="+mn-cs"/>
              </a:rPr>
              <a:t>Xamarin Mobile Application Development </a:t>
            </a:r>
            <a:r>
              <a:rPr lang="en-US" sz="1200" b="0" i="0" u="none" strike="noStrike" kern="1200" baseline="0" dirty="0">
                <a:solidFill>
                  <a:schemeClr val="tx1"/>
                </a:solidFill>
                <a:latin typeface="+mn-lt"/>
                <a:ea typeface="+mn-ea"/>
                <a:cs typeface="+mn-cs"/>
              </a:rPr>
              <a:t>by Dan Hermes  http://amzn.to/1rowG7K</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315306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u="none" strike="noStrike" kern="1200" baseline="0" dirty="0">
                <a:solidFill>
                  <a:schemeClr val="tx1"/>
                </a:solidFill>
                <a:latin typeface="+mn-lt"/>
                <a:ea typeface="+mn-ea"/>
                <a:cs typeface="+mn-cs"/>
              </a:rPr>
              <a:t>Notes:</a:t>
            </a:r>
          </a:p>
          <a:p>
            <a:pPr marL="171450" indent="-171450">
              <a:buFont typeface="Arial"/>
              <a:buChar char="•"/>
            </a:pPr>
            <a:r>
              <a:rPr lang="en-US" sz="1200" b="0" i="0" u="none" strike="noStrike" kern="1200" baseline="0" dirty="0">
                <a:solidFill>
                  <a:schemeClr val="tx1"/>
                </a:solidFill>
                <a:latin typeface="+mn-lt"/>
                <a:ea typeface="+mn-ea"/>
                <a:cs typeface="+mn-cs"/>
              </a:rPr>
              <a:t>Here you bind the list to an </a:t>
            </a:r>
            <a:r>
              <a:rPr lang="en-US" sz="1200" b="0" i="0" u="none" strike="noStrike" kern="1200" baseline="0" dirty="0" err="1">
                <a:solidFill>
                  <a:schemeClr val="tx1"/>
                </a:solidFill>
                <a:latin typeface="+mn-lt"/>
                <a:ea typeface="+mn-ea"/>
                <a:cs typeface="+mn-cs"/>
              </a:rPr>
              <a:t>ArrayAdapter</a:t>
            </a:r>
            <a:r>
              <a:rPr lang="en-US" sz="1200" b="0" i="0" u="none" strike="noStrike" kern="1200" baseline="0" dirty="0">
                <a:solidFill>
                  <a:schemeClr val="tx1"/>
                </a:solidFill>
                <a:latin typeface="+mn-lt"/>
                <a:ea typeface="+mn-ea"/>
                <a:cs typeface="+mn-cs"/>
              </a:rPr>
              <a:t> referring to the array of string’s </a:t>
            </a:r>
            <a:r>
              <a:rPr lang="en-US" sz="1200" b="0" i="0" u="none" strike="noStrike" kern="1200" baseline="0" dirty="0" err="1">
                <a:solidFill>
                  <a:schemeClr val="tx1"/>
                </a:solidFill>
                <a:latin typeface="+mn-lt"/>
                <a:ea typeface="+mn-ea"/>
                <a:cs typeface="+mn-cs"/>
              </a:rPr>
              <a:t>listItems</a:t>
            </a:r>
            <a:r>
              <a:rPr lang="en-US" sz="1200" b="0" i="0" u="none" strike="noStrike" kern="1200" baseline="0" dirty="0">
                <a:solidFill>
                  <a:schemeClr val="tx1"/>
                </a:solidFill>
                <a:latin typeface="+mn-lt"/>
                <a:ea typeface="+mn-ea"/>
                <a:cs typeface="+mn-cs"/>
              </a:rPr>
              <a:t> using the</a:t>
            </a:r>
          </a:p>
          <a:p>
            <a:pPr marL="171450" indent="-171450">
              <a:buFont typeface="Arial"/>
              <a:buChar char="•"/>
            </a:pPr>
            <a:r>
              <a:rPr lang="en-US" sz="1200" b="0" i="0" u="none" strike="noStrike" kern="1200" baseline="0" dirty="0" err="1">
                <a:solidFill>
                  <a:schemeClr val="tx1"/>
                </a:solidFill>
                <a:latin typeface="+mn-lt"/>
                <a:ea typeface="+mn-ea"/>
                <a:cs typeface="+mn-cs"/>
              </a:rPr>
              <a:t>ListActivity’s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ListAdapter</a:t>
            </a:r>
            <a:r>
              <a:rPr lang="en-US" sz="1200" b="0" i="0" u="none" strike="noStrike" kern="1200" baseline="0" dirty="0">
                <a:solidFill>
                  <a:schemeClr val="tx1"/>
                </a:solidFill>
                <a:latin typeface="+mn-lt"/>
                <a:ea typeface="+mn-ea"/>
                <a:cs typeface="+mn-cs"/>
              </a:rPr>
              <a:t> property. SimpleListItem1 is a built-in view containing one heading per row.</a:t>
            </a:r>
          </a:p>
          <a:p>
            <a:pPr marL="171450" indent="-171450">
              <a:buFont typeface="Arial"/>
              <a:buChar char="•"/>
            </a:pPr>
            <a:r>
              <a:rPr lang="en-US" sz="1200" b="0" i="0" u="none" strike="noStrike" kern="1200" baseline="0" dirty="0">
                <a:solidFill>
                  <a:schemeClr val="tx1"/>
                </a:solidFill>
                <a:latin typeface="+mn-lt"/>
                <a:ea typeface="+mn-ea"/>
                <a:cs typeface="+mn-cs"/>
              </a:rPr>
              <a:t>We will discuss other built-in layouts later.</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3230431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u="none" strike="noStrike" kern="1200" baseline="0" dirty="0">
                <a:solidFill>
                  <a:schemeClr val="tx1"/>
                </a:solidFill>
                <a:latin typeface="+mn-lt"/>
                <a:ea typeface="+mn-ea"/>
                <a:cs typeface="+mn-cs"/>
              </a:rPr>
              <a:t>Notes:</a:t>
            </a:r>
          </a:p>
          <a:p>
            <a:pPr marL="171450" indent="-171450">
              <a:buFont typeface="Arial"/>
              <a:buChar char="•"/>
            </a:pPr>
            <a:r>
              <a:rPr lang="en-US" sz="1200" b="0" i="0" u="none" strike="noStrike" kern="1200" baseline="0" dirty="0">
                <a:solidFill>
                  <a:schemeClr val="tx1"/>
                </a:solidFill>
                <a:latin typeface="+mn-lt"/>
                <a:ea typeface="+mn-ea"/>
                <a:cs typeface="+mn-cs"/>
              </a:rPr>
              <a:t>User selection of a list item is handled by overriding the </a:t>
            </a:r>
            <a:r>
              <a:rPr lang="en-US" sz="1200" b="0" i="0" u="none" strike="noStrike" kern="1200" baseline="0" dirty="0" err="1">
                <a:solidFill>
                  <a:schemeClr val="tx1"/>
                </a:solidFill>
                <a:latin typeface="+mn-lt"/>
                <a:ea typeface="+mn-ea"/>
                <a:cs typeface="+mn-cs"/>
              </a:rPr>
              <a:t>OnListItemClick</a:t>
            </a:r>
            <a:r>
              <a:rPr lang="en-US" sz="1200" b="0" i="0" u="none" strike="noStrike" kern="1200" baseline="0" dirty="0">
                <a:solidFill>
                  <a:schemeClr val="tx1"/>
                </a:solidFill>
                <a:latin typeface="+mn-lt"/>
                <a:ea typeface="+mn-ea"/>
                <a:cs typeface="+mn-cs"/>
              </a:rPr>
              <a:t> method in the </a:t>
            </a:r>
            <a:r>
              <a:rPr lang="en-US" sz="1200" b="0" i="0" u="none" strike="noStrike" kern="1200" baseline="0" dirty="0" err="1">
                <a:solidFill>
                  <a:schemeClr val="tx1"/>
                </a:solidFill>
                <a:latin typeface="+mn-lt"/>
                <a:ea typeface="+mn-ea"/>
                <a:cs typeface="+mn-cs"/>
              </a:rPr>
              <a:t>ListActivity</a:t>
            </a:r>
            <a:r>
              <a:rPr lang="en-US" sz="1200" b="0" i="0" u="none" strike="noStrike" kern="1200" baseline="0" dirty="0">
                <a:solidFill>
                  <a:schemeClr val="tx1"/>
                </a:solidFill>
                <a:latin typeface="+mn-lt"/>
                <a:ea typeface="+mn-ea"/>
                <a:cs typeface="+mn-cs"/>
              </a:rPr>
              <a:t>. </a:t>
            </a:r>
          </a:p>
          <a:p>
            <a:pPr marL="171450" indent="-171450">
              <a:buFont typeface="Arial"/>
              <a:buChar char="•"/>
            </a:pPr>
            <a:r>
              <a:rPr lang="en-US" sz="1200" b="0" i="0" u="none" strike="noStrike" kern="1200" baseline="0" dirty="0">
                <a:solidFill>
                  <a:schemeClr val="tx1"/>
                </a:solidFill>
                <a:latin typeface="+mn-lt"/>
                <a:ea typeface="+mn-ea"/>
                <a:cs typeface="+mn-cs"/>
              </a:rPr>
              <a:t>The selected item index is passed in through the parameter called position.</a:t>
            </a:r>
          </a:p>
          <a:p>
            <a:pPr marL="171450" indent="-171450">
              <a:buFont typeface="Arial"/>
              <a:buChar char="•"/>
            </a:pPr>
            <a:r>
              <a:rPr lang="en-US" sz="1200" b="0" i="0" u="none" strike="noStrike" kern="1200" baseline="0" dirty="0">
                <a:solidFill>
                  <a:schemeClr val="tx1"/>
                </a:solidFill>
                <a:latin typeface="+mn-lt"/>
                <a:ea typeface="+mn-ea"/>
                <a:cs typeface="+mn-cs"/>
              </a:rPr>
              <a:t>Touching a list item will now cause a toast to appear and display the Title of the </a:t>
            </a:r>
            <a:r>
              <a:rPr lang="en-US" sz="1200" b="0" i="0" u="none" strike="noStrike" kern="1200" baseline="0" dirty="0" err="1">
                <a:solidFill>
                  <a:schemeClr val="tx1"/>
                </a:solidFill>
                <a:latin typeface="+mn-lt"/>
                <a:ea typeface="+mn-ea"/>
                <a:cs typeface="+mn-cs"/>
              </a:rPr>
              <a:t>ListItem</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3829136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US" dirty="0"/>
              <a:t> </a:t>
            </a:r>
          </a:p>
          <a:p>
            <a:r>
              <a:rPr lang="en-US" dirty="0"/>
              <a:t>Also</a:t>
            </a:r>
            <a:r>
              <a:rPr lang="en-US" baseline="0" dirty="0"/>
              <a:t> needed:</a:t>
            </a:r>
          </a:p>
          <a:p>
            <a:endParaRPr lang="en-US" dirty="0"/>
          </a:p>
          <a:p>
            <a:r>
              <a:rPr lang="en-US" dirty="0"/>
              <a:t>        public override </a:t>
            </a:r>
            <a:r>
              <a:rPr lang="en-US" dirty="0" err="1"/>
              <a:t>int</a:t>
            </a:r>
            <a:r>
              <a:rPr lang="en-US" dirty="0"/>
              <a:t> Count</a:t>
            </a:r>
          </a:p>
          <a:p>
            <a:r>
              <a:rPr lang="en-US" dirty="0"/>
              <a:t>        {</a:t>
            </a:r>
          </a:p>
          <a:p>
            <a:r>
              <a:rPr lang="en-US" dirty="0"/>
              <a:t>            get { return </a:t>
            </a:r>
            <a:r>
              <a:rPr lang="en-US" dirty="0" err="1"/>
              <a:t>itemList.Count</a:t>
            </a:r>
            <a:r>
              <a:rPr lang="en-US" dirty="0"/>
              <a:t>; }</a:t>
            </a:r>
          </a:p>
          <a:p>
            <a:r>
              <a:rPr lang="en-US" dirty="0"/>
              <a:t>        }</a:t>
            </a:r>
          </a:p>
          <a:p>
            <a:r>
              <a:rPr lang="en-US" dirty="0"/>
              <a:t>        public override </a:t>
            </a:r>
            <a:r>
              <a:rPr lang="en-US" dirty="0" err="1"/>
              <a:t>Java.Lang.Object</a:t>
            </a:r>
            <a:r>
              <a:rPr lang="en-US" dirty="0"/>
              <a:t> </a:t>
            </a:r>
            <a:r>
              <a:rPr lang="en-US" dirty="0" err="1"/>
              <a:t>GetItem</a:t>
            </a:r>
            <a:r>
              <a:rPr lang="en-US" dirty="0"/>
              <a:t>(</a:t>
            </a:r>
            <a:r>
              <a:rPr lang="en-US" dirty="0" err="1"/>
              <a:t>int</a:t>
            </a:r>
            <a:r>
              <a:rPr lang="en-US" dirty="0"/>
              <a:t> position)</a:t>
            </a:r>
          </a:p>
          <a:p>
            <a:r>
              <a:rPr lang="en-US" dirty="0"/>
              <a:t>        {</a:t>
            </a:r>
          </a:p>
          <a:p>
            <a:r>
              <a:rPr lang="en-US" dirty="0"/>
              <a:t>            throw new </a:t>
            </a:r>
            <a:r>
              <a:rPr lang="en-US" dirty="0" err="1"/>
              <a:t>NotImplementedException</a:t>
            </a:r>
            <a:r>
              <a:rPr lang="en-US" dirty="0"/>
              <a:t>();</a:t>
            </a:r>
          </a:p>
          <a:p>
            <a:r>
              <a:rPr lang="en-US" dirty="0"/>
              <a:t>        }</a:t>
            </a:r>
          </a:p>
          <a:p>
            <a:r>
              <a:rPr lang="en-US" dirty="0"/>
              <a:t>        public override long </a:t>
            </a:r>
            <a:r>
              <a:rPr lang="en-US" dirty="0" err="1"/>
              <a:t>GetItemId</a:t>
            </a:r>
            <a:r>
              <a:rPr lang="en-US" dirty="0"/>
              <a:t>(</a:t>
            </a:r>
            <a:r>
              <a:rPr lang="en-US" dirty="0" err="1"/>
              <a:t>int</a:t>
            </a:r>
            <a:r>
              <a:rPr lang="en-US" dirty="0"/>
              <a:t> position)</a:t>
            </a:r>
          </a:p>
          <a:p>
            <a:r>
              <a:rPr lang="en-US" dirty="0"/>
              <a:t>        {</a:t>
            </a:r>
          </a:p>
          <a:p>
            <a:r>
              <a:rPr lang="en-US" dirty="0"/>
              <a:t>            return position;</a:t>
            </a:r>
          </a:p>
          <a:p>
            <a:r>
              <a:rPr lang="en-US" dirty="0"/>
              <a:t>        }</a:t>
            </a:r>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3400851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Place </a:t>
            </a:r>
            <a:r>
              <a:rPr lang="en-US" sz="1200" dirty="0" err="1"/>
              <a:t>OnListItemClick</a:t>
            </a:r>
            <a:r>
              <a:rPr lang="en-US" sz="1200" baseline="0" dirty="0"/>
              <a:t> method</a:t>
            </a:r>
            <a:r>
              <a:rPr lang="en-US" dirty="0"/>
              <a:t> in </a:t>
            </a:r>
            <a:r>
              <a:rPr lang="en-US" dirty="0" err="1"/>
              <a:t>ListActivity</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1182407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This code attempts to use existing View rows before constructing new ones</a:t>
            </a:r>
            <a:r>
              <a:rPr lang="en-US" dirty="0" smtClean="0"/>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It is important to code for performance, which means cell reuse when possible. The </a:t>
            </a:r>
            <a:r>
              <a:rPr lang="en-US" sz="1200" kern="1200" dirty="0" err="1" smtClean="0">
                <a:solidFill>
                  <a:schemeClr val="tx1"/>
                </a:solidFill>
                <a:effectLst/>
                <a:latin typeface="+mn-lt"/>
                <a:ea typeface="+mn-ea"/>
                <a:cs typeface="+mn-cs"/>
              </a:rPr>
              <a:t>GetView</a:t>
            </a:r>
            <a:r>
              <a:rPr lang="en-US" sz="1200" kern="1200" dirty="0" smtClean="0">
                <a:solidFill>
                  <a:schemeClr val="tx1"/>
                </a:solidFill>
                <a:effectLst/>
                <a:latin typeface="+mn-lt"/>
                <a:ea typeface="+mn-ea"/>
                <a:cs typeface="+mn-cs"/>
              </a:rPr>
              <a:t> of the adapter constructs each row of the list as needed.  The View parameter contains an existing row, if one exists.  This should be used if possible.  If it is null, then a new row must be created, using the Inflate method.</a:t>
            </a:r>
            <a:r>
              <a:rPr lang="en-US" dirty="0" smtClean="0">
                <a:effectLst/>
              </a:rPr>
              <a:t> </a:t>
            </a:r>
            <a:endParaRPr lang="en-US" dirty="0" smtClean="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17</a:t>
            </a:fld>
            <a:endParaRPr lang="en-US"/>
          </a:p>
        </p:txBody>
      </p:sp>
    </p:spTree>
    <p:extLst>
      <p:ext uri="{BB962C8B-B14F-4D97-AF65-F5344CB8AC3E}">
        <p14:creationId xmlns:p14="http://schemas.microsoft.com/office/powerpoint/2010/main" val="3257133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1" dirty="0"/>
              <a:t>Notes:</a:t>
            </a:r>
          </a:p>
          <a:p>
            <a:pPr marL="171450" indent="-171450">
              <a:buFont typeface="Arial"/>
              <a:buChar char="•"/>
            </a:pPr>
            <a:r>
              <a:rPr lang="en-US" sz="1200" b="0" i="0" u="none" strike="noStrike" kern="1200" baseline="0" dirty="0">
                <a:solidFill>
                  <a:schemeClr val="tx1"/>
                </a:solidFill>
                <a:latin typeface="+mn-lt"/>
                <a:ea typeface="+mn-ea"/>
                <a:cs typeface="+mn-cs"/>
              </a:rPr>
              <a:t>Intents create and navigate to new screens on Android. Instantiate an intent with the parameter of </a:t>
            </a:r>
            <a:r>
              <a:rPr lang="en-US" sz="1200" b="0" i="0" u="none" strike="noStrike" kern="1200" baseline="0" dirty="0" smtClean="0">
                <a:solidFill>
                  <a:schemeClr val="tx1"/>
                </a:solidFill>
                <a:latin typeface="+mn-lt"/>
                <a:ea typeface="+mn-ea"/>
                <a:cs typeface="+mn-cs"/>
              </a:rPr>
              <a:t>the desired </a:t>
            </a:r>
            <a:r>
              <a:rPr lang="en-US" sz="1200" b="0" i="0" u="none" strike="noStrike" kern="1200" baseline="0" dirty="0">
                <a:solidFill>
                  <a:schemeClr val="tx1"/>
                </a:solidFill>
                <a:latin typeface="+mn-lt"/>
                <a:ea typeface="+mn-ea"/>
                <a:cs typeface="+mn-cs"/>
              </a:rPr>
              <a:t>new activity, and then call the </a:t>
            </a:r>
            <a:r>
              <a:rPr lang="en-US" sz="1200" b="0" i="0" u="none" strike="noStrike" kern="1200" baseline="0" dirty="0" err="1">
                <a:solidFill>
                  <a:schemeClr val="tx1"/>
                </a:solidFill>
                <a:latin typeface="+mn-lt"/>
                <a:ea typeface="+mn-ea"/>
                <a:cs typeface="+mn-cs"/>
              </a:rPr>
              <a:t>Activity.StartActivity</a:t>
            </a:r>
            <a:r>
              <a:rPr lang="en-US" sz="1200" b="0" i="0" u="none" strike="noStrike" kern="1200" baseline="0" dirty="0">
                <a:solidFill>
                  <a:schemeClr val="tx1"/>
                </a:solidFill>
                <a:latin typeface="+mn-lt"/>
                <a:ea typeface="+mn-ea"/>
                <a:cs typeface="+mn-cs"/>
              </a:rPr>
              <a:t> method, passing in the intent</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BA98A86F-EB23-4656-9EE3-F488F6F23FB7}" type="slidenum">
              <a:rPr lang="en-US" smtClean="0"/>
              <a:pPr>
                <a:defRPr/>
              </a:pPr>
              <a:t>18</a:t>
            </a:fld>
            <a:endParaRPr lang="en-US"/>
          </a:p>
        </p:txBody>
      </p:sp>
    </p:spTree>
    <p:extLst>
      <p:ext uri="{BB962C8B-B14F-4D97-AF65-F5344CB8AC3E}">
        <p14:creationId xmlns:p14="http://schemas.microsoft.com/office/powerpoint/2010/main" val="3040930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59C166-16D3-4A25-A2F8-C51E0E346B22}" type="datetimeFigureOut">
              <a:rPr lang="en-US" smtClean="0"/>
              <a:t>7/12/16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7/12/16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7/12/16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7/12/16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7/12/16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7/12/16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7/12/16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800">
                <a:solidFill>
                  <a:schemeClr val="bg1"/>
                </a:solidFill>
                <a:latin typeface="Consolas" panose="020B0609020204030204" pitchFamily="49" charset="0"/>
              </a:defRPr>
            </a:lvl1pPr>
            <a:lvl2pPr marL="457200" indent="0">
              <a:lnSpc>
                <a:spcPct val="50000"/>
              </a:lnSpc>
              <a:buNone/>
              <a:defRPr sz="1800">
                <a:solidFill>
                  <a:schemeClr val="bg1"/>
                </a:solidFill>
                <a:latin typeface="Consolas" panose="020B0609020204030204" pitchFamily="49" charset="0"/>
              </a:defRPr>
            </a:lvl2pPr>
            <a:lvl3pPr marL="914400" indent="0">
              <a:lnSpc>
                <a:spcPct val="50000"/>
              </a:lnSpc>
              <a:buNone/>
              <a:defRPr sz="1800">
                <a:solidFill>
                  <a:schemeClr val="bg1"/>
                </a:solidFill>
                <a:latin typeface="Consolas" panose="020B0609020204030204" pitchFamily="49" charset="0"/>
              </a:defRPr>
            </a:lvl3pPr>
            <a:lvl4pPr marL="1371600" indent="0">
              <a:lnSpc>
                <a:spcPct val="50000"/>
              </a:lnSpc>
              <a:buNone/>
              <a:defRPr sz="1800">
                <a:solidFill>
                  <a:schemeClr val="bg1"/>
                </a:solidFill>
                <a:latin typeface="Consolas" panose="020B0609020204030204" pitchFamily="49" charset="0"/>
              </a:defRPr>
            </a:lvl4pPr>
            <a:lvl5pPr marL="1828800" indent="0">
              <a:lnSpc>
                <a:spcPct val="50000"/>
              </a:lnSpc>
              <a:buNone/>
              <a:defRPr sz="1800">
                <a:solidFill>
                  <a:schemeClr val="bg1"/>
                </a:solidFill>
                <a:latin typeface="Consolas" panose="020B060902020403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800">
                <a:latin typeface="Lucida Console" panose="020B0609040504020204" pitchFamily="49" charset="0"/>
              </a:defRPr>
            </a:lvl1pPr>
            <a:lvl2pPr marL="457200" indent="0">
              <a:lnSpc>
                <a:spcPct val="90000"/>
              </a:lnSpc>
              <a:buNone/>
              <a:defRPr sz="1800">
                <a:latin typeface="Lucida Console" panose="020B0609040504020204" pitchFamily="49" charset="0"/>
              </a:defRPr>
            </a:lvl2pPr>
            <a:lvl3pPr marL="914400" indent="0">
              <a:lnSpc>
                <a:spcPct val="90000"/>
              </a:lnSpc>
              <a:buNone/>
              <a:defRPr sz="1800">
                <a:latin typeface="Lucida Console" panose="020B0609040504020204" pitchFamily="49" charset="0"/>
              </a:defRPr>
            </a:lvl3pPr>
            <a:lvl4pPr marL="1371600" indent="0">
              <a:lnSpc>
                <a:spcPct val="90000"/>
              </a:lnSpc>
              <a:buNone/>
              <a:defRPr sz="1800">
                <a:latin typeface="Lucida Console" panose="020B0609040504020204" pitchFamily="49" charset="0"/>
              </a:defRPr>
            </a:lvl4pPr>
            <a:lvl5pPr marL="1828800" indent="0">
              <a:lnSpc>
                <a:spcPct val="90000"/>
              </a:lnSpc>
              <a:buNone/>
              <a:defRPr sz="1800">
                <a:latin typeface="Lucida Console" panose="020B0609040504020204" pitchFamily="49"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7/12/16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7/12/16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Cross-Platform Mobile Application Development with </a:t>
            </a:r>
            <a:r>
              <a:rPr lang="en-US" sz="5400" dirty="0" err="1"/>
              <a:t>Xamarin</a:t>
            </a:r>
            <a:endParaRPr lang="en-US" sz="5400" dirty="0"/>
          </a:p>
        </p:txBody>
      </p:sp>
      <p:sp>
        <p:nvSpPr>
          <p:cNvPr id="3" name="Subtitle 2"/>
          <p:cNvSpPr>
            <a:spLocks noGrp="1"/>
          </p:cNvSpPr>
          <p:nvPr>
            <p:ph type="subTitle" idx="1"/>
          </p:nvPr>
        </p:nvSpPr>
        <p:spPr/>
        <p:txBody>
          <a:bodyPr>
            <a:normAutofit fontScale="92500" lnSpcReduction="10000"/>
          </a:bodyPr>
          <a:lstStyle/>
          <a:p>
            <a:r>
              <a:rPr lang="en-US" dirty="0"/>
              <a:t>Module 3, Lesson 5:</a:t>
            </a:r>
          </a:p>
          <a:p>
            <a:r>
              <a:rPr lang="en-US" dirty="0"/>
              <a:t>Developing Android Apps with </a:t>
            </a:r>
            <a:r>
              <a:rPr lang="en-US" dirty="0" err="1"/>
              <a:t>Xamarin</a:t>
            </a:r>
            <a:r>
              <a:rPr lang="en-US" dirty="0"/>
              <a:t> (Part 2)</a:t>
            </a:r>
          </a:p>
        </p:txBody>
      </p:sp>
    </p:spTree>
    <p:extLst>
      <p:ext uri="{BB962C8B-B14F-4D97-AF65-F5344CB8AC3E}">
        <p14:creationId xmlns:p14="http://schemas.microsoft.com/office/powerpoint/2010/main" val="1081008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Populating a </a:t>
            </a:r>
            <a:r>
              <a:rPr lang="en-US" dirty="0" err="1"/>
              <a:t>ListView</a:t>
            </a:r>
            <a:endParaRPr lang="en-US" dirty="0"/>
          </a:p>
        </p:txBody>
      </p:sp>
      <p:sp>
        <p:nvSpPr>
          <p:cNvPr id="3" name="Content Placeholder 2"/>
          <p:cNvSpPr>
            <a:spLocks noGrp="1"/>
          </p:cNvSpPr>
          <p:nvPr>
            <p:ph idx="1"/>
          </p:nvPr>
        </p:nvSpPr>
        <p:spPr>
          <a:xfrm>
            <a:off x="838200" y="2767734"/>
            <a:ext cx="10515600" cy="3300557"/>
          </a:xfrm>
        </p:spPr>
        <p:txBody>
          <a:bodyPr/>
          <a:lstStyle/>
          <a:p>
            <a:r>
              <a:rPr lang="en-US" dirty="0" err="1"/>
              <a:t>ArrayAdapter</a:t>
            </a:r>
            <a:endParaRPr lang="en-US" dirty="0"/>
          </a:p>
          <a:p>
            <a:r>
              <a:rPr lang="en-US" dirty="0"/>
              <a:t>Data Model</a:t>
            </a:r>
          </a:p>
        </p:txBody>
      </p:sp>
      <p:sp>
        <p:nvSpPr>
          <p:cNvPr id="5" name="Rectangle 4"/>
          <p:cNvSpPr/>
          <p:nvPr/>
        </p:nvSpPr>
        <p:spPr>
          <a:xfrm>
            <a:off x="0" y="1559561"/>
            <a:ext cx="12160222" cy="791753"/>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469180" y="1559560"/>
            <a:ext cx="12133729" cy="79175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l">
              <a:defRPr/>
            </a:pPr>
            <a:r>
              <a:rPr lang="en-US" sz="2800" i="0" dirty="0"/>
              <a:t>There are two common ways to populate a </a:t>
            </a:r>
            <a:r>
              <a:rPr lang="en-US" sz="2800" i="0" dirty="0" err="1"/>
              <a:t>ListView</a:t>
            </a:r>
            <a:r>
              <a:rPr lang="en-US" sz="2800" i="0" dirty="0"/>
              <a:t>.</a:t>
            </a:r>
          </a:p>
        </p:txBody>
      </p:sp>
    </p:spTree>
    <p:extLst>
      <p:ext uri="{BB962C8B-B14F-4D97-AF65-F5344CB8AC3E}">
        <p14:creationId xmlns:p14="http://schemas.microsoft.com/office/powerpoint/2010/main" val="1224285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ListView</a:t>
            </a:r>
            <a:r>
              <a:rPr lang="en-US" dirty="0"/>
              <a:t> from an </a:t>
            </a:r>
            <a:r>
              <a:rPr lang="en-US" dirty="0" err="1"/>
              <a:t>ArrayAdapter</a:t>
            </a:r>
            <a:endParaRPr lang="en-US" dirty="0"/>
          </a:p>
        </p:txBody>
      </p:sp>
      <p:sp>
        <p:nvSpPr>
          <p:cNvPr id="3" name="Content Placeholder 2"/>
          <p:cNvSpPr>
            <a:spLocks noGrp="1"/>
          </p:cNvSpPr>
          <p:nvPr>
            <p:ph idx="1"/>
          </p:nvPr>
        </p:nvSpPr>
        <p:spPr/>
        <p:txBody>
          <a:bodyPr>
            <a:noAutofit/>
          </a:bodyPr>
          <a:lstStyle/>
          <a:p>
            <a:pPr marL="0" indent="0">
              <a:buNone/>
            </a:pPr>
            <a:r>
              <a:rPr lang="en-US" sz="1800" dirty="0"/>
              <a:t> public class </a:t>
            </a:r>
            <a:r>
              <a:rPr lang="en-US" sz="1800" dirty="0" err="1"/>
              <a:t>ListActivityArray</a:t>
            </a:r>
            <a:r>
              <a:rPr lang="en-US" sz="1800" dirty="0"/>
              <a:t> : </a:t>
            </a:r>
            <a:r>
              <a:rPr lang="en-US" sz="1800" dirty="0" err="1"/>
              <a:t>ListActivity</a:t>
            </a:r>
            <a:endParaRPr lang="en-US" sz="1800" dirty="0"/>
          </a:p>
          <a:p>
            <a:pPr marL="0" indent="0">
              <a:buNone/>
            </a:pPr>
            <a:r>
              <a:rPr lang="en-US" sz="1800" dirty="0"/>
              <a:t>    {</a:t>
            </a:r>
          </a:p>
          <a:p>
            <a:pPr marL="0" indent="0">
              <a:buNone/>
            </a:pPr>
            <a:r>
              <a:rPr lang="en-US" sz="1800" dirty="0"/>
              <a:t>        string[] </a:t>
            </a:r>
            <a:r>
              <a:rPr lang="en-US" sz="1800" dirty="0" err="1"/>
              <a:t>listItems</a:t>
            </a:r>
            <a:r>
              <a:rPr lang="en-US" sz="1800" dirty="0"/>
              <a:t>;</a:t>
            </a:r>
          </a:p>
          <a:p>
            <a:pPr marL="0" indent="0">
              <a:buNone/>
            </a:pPr>
            <a:r>
              <a:rPr lang="en-US" sz="1800" dirty="0"/>
              <a:t>        protected override void </a:t>
            </a:r>
            <a:r>
              <a:rPr lang="en-US" sz="1800" dirty="0" err="1"/>
              <a:t>OnCreate</a:t>
            </a:r>
            <a:r>
              <a:rPr lang="en-US" sz="1800" dirty="0"/>
              <a:t>(Bundle bundle)</a:t>
            </a:r>
          </a:p>
          <a:p>
            <a:pPr marL="0" indent="0">
              <a:buNone/>
            </a:pPr>
            <a:r>
              <a:rPr lang="en-US" sz="1800" dirty="0"/>
              <a:t>        {</a:t>
            </a:r>
          </a:p>
          <a:p>
            <a:pPr marL="0" indent="0">
              <a:buNone/>
            </a:pPr>
            <a:r>
              <a:rPr lang="en-US" sz="1800" dirty="0"/>
              <a:t>            </a:t>
            </a:r>
            <a:r>
              <a:rPr lang="en-US" sz="1800" dirty="0" err="1"/>
              <a:t>base.OnCreate</a:t>
            </a:r>
            <a:r>
              <a:rPr lang="en-US" sz="1800" dirty="0"/>
              <a:t>(bundle);</a:t>
            </a:r>
          </a:p>
          <a:p>
            <a:pPr marL="0" indent="0">
              <a:buNone/>
            </a:pPr>
            <a:r>
              <a:rPr lang="en-US" sz="1800" dirty="0"/>
              <a:t>            </a:t>
            </a:r>
            <a:r>
              <a:rPr lang="en-US" sz="1800" dirty="0" err="1"/>
              <a:t>listItems</a:t>
            </a:r>
            <a:r>
              <a:rPr lang="en-US" sz="1800" dirty="0"/>
              <a:t> = new string[] { "First", "Second", "Third" };</a:t>
            </a:r>
          </a:p>
          <a:p>
            <a:pPr marL="0" indent="0">
              <a:buNone/>
            </a:pPr>
            <a:r>
              <a:rPr lang="en-US" sz="1800" dirty="0"/>
              <a:t>            </a:t>
            </a:r>
            <a:r>
              <a:rPr lang="en-US" sz="1800" dirty="0" err="1"/>
              <a:t>ListAdapter</a:t>
            </a:r>
            <a:r>
              <a:rPr lang="en-US" sz="1800" dirty="0"/>
              <a:t> = new </a:t>
            </a:r>
            <a:r>
              <a:rPr lang="en-US" sz="1800" dirty="0" err="1"/>
              <a:t>ArrayAdapter</a:t>
            </a:r>
            <a:r>
              <a:rPr lang="en-US" sz="1800" dirty="0"/>
              <a:t>&lt;String&gt;(this, Android.Resource.Layout.SimpleListItem1, </a:t>
            </a:r>
            <a:r>
              <a:rPr lang="en-US" sz="1800" dirty="0" err="1"/>
              <a:t>listItems</a:t>
            </a:r>
            <a:r>
              <a:rPr lang="en-US" sz="1800" dirty="0"/>
              <a:t>);</a:t>
            </a:r>
          </a:p>
          <a:p>
            <a:pPr marL="0" indent="0">
              <a:buNone/>
            </a:pPr>
            <a:r>
              <a:rPr lang="en-US" sz="1800" dirty="0"/>
              <a:t>        }</a:t>
            </a:r>
          </a:p>
          <a:p>
            <a:pPr marL="0" indent="0">
              <a:buNone/>
            </a:pPr>
            <a:r>
              <a:rPr lang="en-US" sz="1800" dirty="0"/>
              <a:t>    }</a:t>
            </a:r>
          </a:p>
        </p:txBody>
      </p:sp>
    </p:spTree>
    <p:extLst>
      <p:ext uri="{BB962C8B-B14F-4D97-AF65-F5344CB8AC3E}">
        <p14:creationId xmlns:p14="http://schemas.microsoft.com/office/powerpoint/2010/main" val="682032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ListView</a:t>
            </a:r>
            <a:r>
              <a:rPr lang="en-US" dirty="0"/>
              <a:t> from a Data Model</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Data Model - Create a data model containing the list items.   </a:t>
            </a:r>
          </a:p>
          <a:p>
            <a:pPr marL="457200" indent="-457200">
              <a:buFont typeface="+mj-lt"/>
              <a:buAutoNum type="arabicPeriod"/>
            </a:pPr>
            <a:r>
              <a:rPr lang="en-US" dirty="0"/>
              <a:t>Adapter - Create a custom list adapter to determine which fields to display in the list.</a:t>
            </a:r>
          </a:p>
          <a:p>
            <a:pPr marL="457200" indent="-457200">
              <a:buFont typeface="+mj-lt"/>
              <a:buAutoNum type="arabicPeriod"/>
            </a:pPr>
            <a:r>
              <a:rPr lang="en-US" dirty="0"/>
              <a:t>Activity - Populate the custom class and pass it into the custom list adapter constructor.  </a:t>
            </a:r>
          </a:p>
          <a:p>
            <a:pPr marL="457200" indent="-457200">
              <a:buFont typeface="+mj-lt"/>
              <a:buAutoNum type="arabicPeriod"/>
            </a:pPr>
            <a:r>
              <a:rPr lang="en-US" dirty="0"/>
              <a:t>Assign the adapter to the </a:t>
            </a:r>
            <a:r>
              <a:rPr lang="en-US" dirty="0" err="1"/>
              <a:t>ListActivity.ListAdapter</a:t>
            </a:r>
            <a:r>
              <a:rPr lang="en-US" dirty="0"/>
              <a:t>.</a:t>
            </a:r>
          </a:p>
        </p:txBody>
      </p:sp>
    </p:spTree>
    <p:extLst>
      <p:ext uri="{BB962C8B-B14F-4D97-AF65-F5344CB8AC3E}">
        <p14:creationId xmlns:p14="http://schemas.microsoft.com/office/powerpoint/2010/main" val="1485278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Create a Data Model</a:t>
            </a:r>
          </a:p>
        </p:txBody>
      </p:sp>
      <p:sp>
        <p:nvSpPr>
          <p:cNvPr id="3" name="Content Placeholder 2"/>
          <p:cNvSpPr>
            <a:spLocks noGrp="1"/>
          </p:cNvSpPr>
          <p:nvPr>
            <p:ph idx="1"/>
          </p:nvPr>
        </p:nvSpPr>
        <p:spPr/>
        <p:txBody>
          <a:bodyPr/>
          <a:lstStyle/>
          <a:p>
            <a:pPr marL="0" indent="0">
              <a:buNone/>
            </a:pPr>
            <a:r>
              <a:rPr lang="en-US" dirty="0"/>
              <a:t>public class </a:t>
            </a:r>
            <a:r>
              <a:rPr lang="en-US" dirty="0" err="1"/>
              <a:t>ListItem</a:t>
            </a:r>
            <a:endParaRPr lang="en-US" dirty="0"/>
          </a:p>
          <a:p>
            <a:pPr marL="0" indent="0">
              <a:buNone/>
            </a:pPr>
            <a:r>
              <a:rPr lang="en-US" dirty="0"/>
              <a:t>{</a:t>
            </a:r>
          </a:p>
          <a:p>
            <a:pPr marL="457200" lvl="1" indent="0">
              <a:buNone/>
            </a:pPr>
            <a:r>
              <a:rPr lang="en-US" dirty="0"/>
              <a:t>public string Title { get; set; }</a:t>
            </a:r>
          </a:p>
          <a:p>
            <a:pPr marL="457200" lvl="1" indent="0">
              <a:buNone/>
            </a:pPr>
            <a:r>
              <a:rPr lang="en-US" dirty="0"/>
              <a:t>public string Description { get; set; }</a:t>
            </a:r>
          </a:p>
          <a:p>
            <a:pPr marL="0" indent="0">
              <a:buNone/>
            </a:pPr>
            <a:r>
              <a:rPr lang="en-US" dirty="0"/>
              <a:t>}</a:t>
            </a:r>
          </a:p>
        </p:txBody>
      </p:sp>
    </p:spTree>
    <p:extLst>
      <p:ext uri="{BB962C8B-B14F-4D97-AF65-F5344CB8AC3E}">
        <p14:creationId xmlns:p14="http://schemas.microsoft.com/office/powerpoint/2010/main" val="3396501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Create an Adapter</a:t>
            </a:r>
          </a:p>
        </p:txBody>
      </p:sp>
      <p:sp>
        <p:nvSpPr>
          <p:cNvPr id="3" name="Content Placeholder 2"/>
          <p:cNvSpPr>
            <a:spLocks noGrp="1"/>
          </p:cNvSpPr>
          <p:nvPr>
            <p:ph idx="1"/>
          </p:nvPr>
        </p:nvSpPr>
        <p:spPr/>
        <p:txBody>
          <a:bodyPr>
            <a:noAutofit/>
          </a:bodyPr>
          <a:lstStyle/>
          <a:p>
            <a:pPr marL="0" indent="0">
              <a:spcBef>
                <a:spcPts val="0"/>
              </a:spcBef>
              <a:buNone/>
            </a:pPr>
            <a:r>
              <a:rPr lang="en-US" sz="1750" dirty="0"/>
              <a:t>public class </a:t>
            </a:r>
            <a:r>
              <a:rPr lang="en-US" sz="1750" dirty="0" err="1"/>
              <a:t>ListItemAdapter</a:t>
            </a:r>
            <a:r>
              <a:rPr lang="en-US" sz="1750" dirty="0"/>
              <a:t> : </a:t>
            </a:r>
            <a:r>
              <a:rPr lang="en-US" sz="1750" dirty="0" err="1"/>
              <a:t>BaseAdapter</a:t>
            </a:r>
            <a:endParaRPr lang="en-US" sz="1750" dirty="0"/>
          </a:p>
          <a:p>
            <a:pPr marL="0" indent="0">
              <a:spcBef>
                <a:spcPts val="0"/>
              </a:spcBef>
              <a:buNone/>
            </a:pPr>
            <a:r>
              <a:rPr lang="en-US" sz="1750" dirty="0"/>
              <a:t>    {</a:t>
            </a:r>
          </a:p>
          <a:p>
            <a:pPr marL="0" indent="0">
              <a:spcBef>
                <a:spcPts val="0"/>
              </a:spcBef>
              <a:buNone/>
            </a:pPr>
            <a:r>
              <a:rPr lang="en-US" sz="1750" dirty="0"/>
              <a:t>        private List&lt;</a:t>
            </a:r>
            <a:r>
              <a:rPr lang="en-US" sz="1750" dirty="0" err="1"/>
              <a:t>ListItem</a:t>
            </a:r>
            <a:r>
              <a:rPr lang="en-US" sz="1750" dirty="0"/>
              <a:t>&gt; </a:t>
            </a:r>
            <a:r>
              <a:rPr lang="en-US" sz="1750" dirty="0" err="1"/>
              <a:t>itemList</a:t>
            </a:r>
            <a:r>
              <a:rPr lang="en-US" sz="1750" dirty="0"/>
              <a:t>;</a:t>
            </a:r>
          </a:p>
          <a:p>
            <a:pPr marL="0" indent="0">
              <a:spcBef>
                <a:spcPts val="0"/>
              </a:spcBef>
              <a:buNone/>
            </a:pPr>
            <a:r>
              <a:rPr lang="en-US" sz="1750" dirty="0"/>
              <a:t>        private Activity context;</a:t>
            </a:r>
          </a:p>
          <a:p>
            <a:pPr marL="0" indent="0">
              <a:spcBef>
                <a:spcPts val="0"/>
              </a:spcBef>
              <a:buNone/>
            </a:pPr>
            <a:r>
              <a:rPr lang="en-US" sz="1750" dirty="0"/>
              <a:t>        public </a:t>
            </a:r>
            <a:r>
              <a:rPr lang="en-US" sz="1750" dirty="0" err="1"/>
              <a:t>ListItemAdapter</a:t>
            </a:r>
            <a:r>
              <a:rPr lang="en-US" sz="1750" dirty="0"/>
              <a:t>(Activity context, List&lt;</a:t>
            </a:r>
            <a:r>
              <a:rPr lang="en-US" sz="1750" dirty="0" err="1"/>
              <a:t>ListItem</a:t>
            </a:r>
            <a:r>
              <a:rPr lang="en-US" sz="1750" dirty="0"/>
              <a:t>&gt; items) : base()</a:t>
            </a:r>
          </a:p>
          <a:p>
            <a:pPr marL="0" indent="0">
              <a:spcBef>
                <a:spcPts val="0"/>
              </a:spcBef>
              <a:buNone/>
            </a:pPr>
            <a:r>
              <a:rPr lang="en-US" sz="1750" dirty="0"/>
              <a:t>        {</a:t>
            </a:r>
          </a:p>
          <a:p>
            <a:pPr marL="0" indent="0">
              <a:spcBef>
                <a:spcPts val="0"/>
              </a:spcBef>
              <a:buNone/>
            </a:pPr>
            <a:r>
              <a:rPr lang="en-US" sz="1750" dirty="0"/>
              <a:t>           </a:t>
            </a:r>
            <a:r>
              <a:rPr lang="en-US" sz="1750" dirty="0" err="1"/>
              <a:t>this.context</a:t>
            </a:r>
            <a:r>
              <a:rPr lang="en-US" sz="1750" dirty="0"/>
              <a:t> = context;</a:t>
            </a:r>
          </a:p>
          <a:p>
            <a:pPr marL="0" indent="0">
              <a:spcBef>
                <a:spcPts val="0"/>
              </a:spcBef>
              <a:buNone/>
            </a:pPr>
            <a:r>
              <a:rPr lang="en-US" sz="1750" dirty="0"/>
              <a:t>           </a:t>
            </a:r>
            <a:r>
              <a:rPr lang="en-US" sz="1750" dirty="0" err="1"/>
              <a:t>this.itemList</a:t>
            </a:r>
            <a:r>
              <a:rPr lang="en-US" sz="1750" dirty="0"/>
              <a:t> = items;</a:t>
            </a:r>
          </a:p>
          <a:p>
            <a:pPr marL="0" indent="0">
              <a:spcBef>
                <a:spcPts val="0"/>
              </a:spcBef>
              <a:buNone/>
            </a:pPr>
            <a:r>
              <a:rPr lang="en-US" sz="1750" dirty="0"/>
              <a:t>        }     </a:t>
            </a:r>
          </a:p>
          <a:p>
            <a:pPr marL="0" indent="0">
              <a:spcBef>
                <a:spcPts val="0"/>
              </a:spcBef>
              <a:buNone/>
            </a:pPr>
            <a:r>
              <a:rPr lang="en-US" sz="1750" dirty="0"/>
              <a:t>         // also implement Count, </a:t>
            </a:r>
            <a:r>
              <a:rPr lang="en-US" sz="1750" dirty="0" err="1"/>
              <a:t>GetItem</a:t>
            </a:r>
            <a:r>
              <a:rPr lang="en-US" sz="1750" dirty="0"/>
              <a:t>, and </a:t>
            </a:r>
            <a:r>
              <a:rPr lang="en-US" sz="1750" dirty="0" err="1"/>
              <a:t>GetItemId</a:t>
            </a:r>
            <a:endParaRPr lang="en-US" sz="1750" dirty="0"/>
          </a:p>
          <a:p>
            <a:pPr marL="0" indent="0">
              <a:spcBef>
                <a:spcPts val="0"/>
              </a:spcBef>
              <a:buNone/>
            </a:pPr>
            <a:r>
              <a:rPr lang="en-US" sz="1750" dirty="0"/>
              <a:t>        public override View </a:t>
            </a:r>
            <a:r>
              <a:rPr lang="en-US" sz="1750" dirty="0" err="1"/>
              <a:t>GetView</a:t>
            </a:r>
            <a:r>
              <a:rPr lang="en-US" sz="1750" dirty="0"/>
              <a:t>(</a:t>
            </a:r>
            <a:r>
              <a:rPr lang="en-US" sz="1750" dirty="0" err="1"/>
              <a:t>int</a:t>
            </a:r>
            <a:r>
              <a:rPr lang="en-US" sz="1750" dirty="0"/>
              <a:t> position, View </a:t>
            </a:r>
            <a:r>
              <a:rPr lang="en-US" sz="1750" dirty="0" err="1"/>
              <a:t>convertView</a:t>
            </a:r>
            <a:r>
              <a:rPr lang="en-US" sz="1750" dirty="0"/>
              <a:t>, </a:t>
            </a:r>
            <a:r>
              <a:rPr lang="en-US" sz="1750" dirty="0" err="1"/>
              <a:t>ViewGroup</a:t>
            </a:r>
            <a:r>
              <a:rPr lang="en-US" sz="1750" dirty="0"/>
              <a:t> parent)</a:t>
            </a:r>
          </a:p>
          <a:p>
            <a:pPr marL="0" indent="0">
              <a:spcBef>
                <a:spcPts val="0"/>
              </a:spcBef>
              <a:buNone/>
            </a:pPr>
            <a:r>
              <a:rPr lang="en-US" sz="1750" dirty="0"/>
              <a:t>        {</a:t>
            </a:r>
          </a:p>
          <a:p>
            <a:pPr marL="0" indent="0">
              <a:spcBef>
                <a:spcPts val="0"/>
              </a:spcBef>
              <a:buNone/>
            </a:pPr>
            <a:r>
              <a:rPr lang="en-US" sz="1750" dirty="0"/>
              <a:t>            View </a:t>
            </a:r>
            <a:r>
              <a:rPr lang="en-US" sz="1750" dirty="0" err="1"/>
              <a:t>view</a:t>
            </a:r>
            <a:r>
              <a:rPr lang="en-US" sz="1750" dirty="0"/>
              <a:t> = </a:t>
            </a:r>
            <a:r>
              <a:rPr lang="en-US" sz="1750" dirty="0" err="1"/>
              <a:t>convertView</a:t>
            </a:r>
            <a:r>
              <a:rPr lang="en-US" sz="1750" dirty="0"/>
              <a:t>; </a:t>
            </a:r>
          </a:p>
          <a:p>
            <a:pPr marL="0" indent="0">
              <a:spcBef>
                <a:spcPts val="0"/>
              </a:spcBef>
              <a:buNone/>
            </a:pPr>
            <a:r>
              <a:rPr lang="en-US" sz="1750" dirty="0"/>
              <a:t>            if (view == null) </a:t>
            </a:r>
          </a:p>
          <a:p>
            <a:pPr marL="0" indent="0">
              <a:spcBef>
                <a:spcPts val="0"/>
              </a:spcBef>
              <a:buNone/>
            </a:pPr>
            <a:r>
              <a:rPr lang="en-US" sz="1750" dirty="0"/>
              <a:t>                view = </a:t>
            </a:r>
            <a:r>
              <a:rPr lang="en-US" sz="1750" dirty="0" err="1"/>
              <a:t>context.LayoutInflater.Inflate</a:t>
            </a:r>
            <a:r>
              <a:rPr lang="en-US" sz="1750" dirty="0"/>
              <a:t>(Android.Resource.Layout.SimpleListItem1, null);</a:t>
            </a:r>
          </a:p>
          <a:p>
            <a:pPr marL="0" indent="0">
              <a:spcBef>
                <a:spcPts val="0"/>
              </a:spcBef>
              <a:buNone/>
            </a:pPr>
            <a:r>
              <a:rPr lang="en-US" sz="1750" dirty="0"/>
              <a:t>            </a:t>
            </a:r>
            <a:r>
              <a:rPr lang="en-US" sz="1750" dirty="0" err="1"/>
              <a:t>view.FindViewById</a:t>
            </a:r>
            <a:r>
              <a:rPr lang="en-US" sz="1750" dirty="0"/>
              <a:t>&lt;</a:t>
            </a:r>
            <a:r>
              <a:rPr lang="en-US" sz="1750" dirty="0" err="1"/>
              <a:t>TextView</a:t>
            </a:r>
            <a:r>
              <a:rPr lang="en-US" sz="1750" dirty="0"/>
              <a:t>&gt;(Android.Resource.Id.Text1).Text = </a:t>
            </a:r>
            <a:r>
              <a:rPr lang="en-US" sz="1750" dirty="0" err="1"/>
              <a:t>itemList</a:t>
            </a:r>
            <a:r>
              <a:rPr lang="en-US" sz="1750" dirty="0"/>
              <a:t>[position].Title;</a:t>
            </a:r>
          </a:p>
          <a:p>
            <a:pPr marL="0" indent="0">
              <a:spcBef>
                <a:spcPts val="0"/>
              </a:spcBef>
              <a:buNone/>
            </a:pPr>
            <a:r>
              <a:rPr lang="en-US" sz="1750" dirty="0"/>
              <a:t>            return view;</a:t>
            </a:r>
          </a:p>
          <a:p>
            <a:pPr marL="0" indent="0">
              <a:spcBef>
                <a:spcPts val="0"/>
              </a:spcBef>
              <a:buNone/>
            </a:pPr>
            <a:r>
              <a:rPr lang="en-US" sz="1750" dirty="0"/>
              <a:t>        }</a:t>
            </a:r>
          </a:p>
          <a:p>
            <a:pPr marL="0" indent="0">
              <a:spcBef>
                <a:spcPts val="0"/>
              </a:spcBef>
              <a:buNone/>
            </a:pPr>
            <a:r>
              <a:rPr lang="en-US" sz="1750" dirty="0"/>
              <a:t>    }</a:t>
            </a:r>
          </a:p>
        </p:txBody>
      </p:sp>
    </p:spTree>
    <p:extLst>
      <p:ext uri="{BB962C8B-B14F-4D97-AF65-F5344CB8AC3E}">
        <p14:creationId xmlns:p14="http://schemas.microsoft.com/office/powerpoint/2010/main" val="990144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Create an </a:t>
            </a:r>
            <a:r>
              <a:rPr lang="en-US" dirty="0" err="1">
                <a:solidFill>
                  <a:srgbClr val="FFFFFF"/>
                </a:solidFill>
              </a:rPr>
              <a:t>ListActivity</a:t>
            </a:r>
            <a:endParaRPr lang="en-US" dirty="0">
              <a:solidFill>
                <a:srgbClr val="FFFFFF"/>
              </a:solidFill>
            </a:endParaRPr>
          </a:p>
        </p:txBody>
      </p:sp>
      <p:sp>
        <p:nvSpPr>
          <p:cNvPr id="3" name="Content Placeholder 2"/>
          <p:cNvSpPr>
            <a:spLocks noGrp="1"/>
          </p:cNvSpPr>
          <p:nvPr>
            <p:ph idx="1"/>
          </p:nvPr>
        </p:nvSpPr>
        <p:spPr/>
        <p:txBody>
          <a:bodyPr>
            <a:noAutofit/>
          </a:bodyPr>
          <a:lstStyle/>
          <a:p>
            <a:pPr marL="0" indent="0">
              <a:buNone/>
            </a:pPr>
            <a:r>
              <a:rPr lang="en-US" sz="1800" dirty="0"/>
              <a:t>public class </a:t>
            </a:r>
            <a:r>
              <a:rPr lang="en-US" sz="1800" dirty="0" err="1"/>
              <a:t>MainActivity</a:t>
            </a:r>
            <a:r>
              <a:rPr lang="en-US" sz="1800" dirty="0"/>
              <a:t> : </a:t>
            </a:r>
            <a:r>
              <a:rPr lang="en-US" sz="1800" dirty="0" err="1"/>
              <a:t>ListActivity</a:t>
            </a:r>
            <a:endParaRPr lang="en-US" sz="1800" dirty="0"/>
          </a:p>
          <a:p>
            <a:pPr marL="0" indent="0">
              <a:buNone/>
            </a:pPr>
            <a:r>
              <a:rPr lang="en-US" sz="1800" dirty="0"/>
              <a:t>{</a:t>
            </a:r>
          </a:p>
          <a:p>
            <a:pPr marL="457200" lvl="1" indent="0">
              <a:buNone/>
            </a:pPr>
            <a:r>
              <a:rPr lang="en-US" sz="1800" dirty="0"/>
              <a:t>List&lt;</a:t>
            </a:r>
            <a:r>
              <a:rPr lang="en-US" sz="1800" dirty="0" err="1"/>
              <a:t>ListItem</a:t>
            </a:r>
            <a:r>
              <a:rPr lang="en-US" sz="1800" dirty="0"/>
              <a:t>&gt; </a:t>
            </a:r>
            <a:r>
              <a:rPr lang="en-US" sz="1800" dirty="0" err="1"/>
              <a:t>listItems</a:t>
            </a:r>
            <a:r>
              <a:rPr lang="en-US" sz="1800" dirty="0"/>
              <a:t>;</a:t>
            </a:r>
          </a:p>
          <a:p>
            <a:pPr marL="457200" lvl="1" indent="0">
              <a:buNone/>
            </a:pPr>
            <a:r>
              <a:rPr lang="en-US" sz="1800" dirty="0"/>
              <a:t>protected override void </a:t>
            </a:r>
            <a:r>
              <a:rPr lang="en-US" sz="1800" dirty="0" err="1"/>
              <a:t>OnCreate</a:t>
            </a:r>
            <a:r>
              <a:rPr lang="en-US" sz="1800" dirty="0"/>
              <a:t>(Bundle bundle)</a:t>
            </a:r>
          </a:p>
          <a:p>
            <a:pPr marL="457200" lvl="1" indent="0">
              <a:buNone/>
            </a:pPr>
            <a:r>
              <a:rPr lang="en-US" sz="1800" dirty="0"/>
              <a:t>{</a:t>
            </a:r>
          </a:p>
          <a:p>
            <a:pPr marL="914400" lvl="2" indent="0">
              <a:buNone/>
            </a:pPr>
            <a:r>
              <a:rPr lang="en-US" sz="1800" dirty="0" err="1"/>
              <a:t>base.OnCreate</a:t>
            </a:r>
            <a:r>
              <a:rPr lang="en-US" sz="1800" dirty="0"/>
              <a:t>(bundle);</a:t>
            </a:r>
          </a:p>
          <a:p>
            <a:pPr marL="914400" lvl="2" indent="0">
              <a:buNone/>
            </a:pPr>
            <a:r>
              <a:rPr lang="en-US" sz="1800" dirty="0"/>
              <a:t>List&lt;</a:t>
            </a:r>
            <a:r>
              <a:rPr lang="en-US" sz="1800" dirty="0" err="1"/>
              <a:t>ListItem</a:t>
            </a:r>
            <a:r>
              <a:rPr lang="en-US" sz="1800" dirty="0"/>
              <a:t>&gt; </a:t>
            </a:r>
            <a:r>
              <a:rPr lang="en-US" sz="1800" dirty="0" err="1"/>
              <a:t>listItems</a:t>
            </a:r>
            <a:r>
              <a:rPr lang="en-US" sz="1800" dirty="0"/>
              <a:t> = new List&lt;</a:t>
            </a:r>
            <a:r>
              <a:rPr lang="en-US" sz="1800" dirty="0" err="1"/>
              <a:t>ListItem</a:t>
            </a:r>
            <a:r>
              <a:rPr lang="en-US" sz="1800" dirty="0"/>
              <a:t>&gt; {</a:t>
            </a:r>
          </a:p>
          <a:p>
            <a:pPr marL="1371600" lvl="3" indent="0">
              <a:buNone/>
            </a:pPr>
            <a:r>
              <a:rPr lang="en-US" dirty="0"/>
              <a:t>new </a:t>
            </a:r>
            <a:r>
              <a:rPr lang="en-US" dirty="0" err="1"/>
              <a:t>ListItem</a:t>
            </a:r>
            <a:r>
              <a:rPr lang="en-US" dirty="0"/>
              <a:t> {Title = "First", Description="1st item"},</a:t>
            </a:r>
          </a:p>
          <a:p>
            <a:pPr marL="1371600" lvl="3" indent="0">
              <a:buNone/>
            </a:pPr>
            <a:r>
              <a:rPr lang="en-US" dirty="0"/>
              <a:t>new </a:t>
            </a:r>
            <a:r>
              <a:rPr lang="en-US" dirty="0" err="1"/>
              <a:t>ListItem</a:t>
            </a:r>
            <a:r>
              <a:rPr lang="en-US" dirty="0"/>
              <a:t> {Title = "Second", Description="2nd item"},</a:t>
            </a:r>
          </a:p>
          <a:p>
            <a:pPr marL="1371600" lvl="3" indent="0">
              <a:buNone/>
            </a:pPr>
            <a:r>
              <a:rPr lang="en-US" dirty="0"/>
              <a:t>new </a:t>
            </a:r>
            <a:r>
              <a:rPr lang="en-US" dirty="0" err="1"/>
              <a:t>ListItem</a:t>
            </a:r>
            <a:r>
              <a:rPr lang="en-US" dirty="0"/>
              <a:t> {Title = "Third", Description="3rd item"}</a:t>
            </a:r>
          </a:p>
          <a:p>
            <a:pPr marL="914400" lvl="2" indent="0">
              <a:buNone/>
            </a:pPr>
            <a:r>
              <a:rPr lang="en-US" sz="1800" dirty="0"/>
              <a:t>};</a:t>
            </a:r>
          </a:p>
          <a:p>
            <a:pPr marL="914400" lvl="2" indent="0">
              <a:buNone/>
            </a:pPr>
            <a:r>
              <a:rPr lang="en-US" sz="1800" dirty="0" err="1"/>
              <a:t>ListAdapter</a:t>
            </a:r>
            <a:r>
              <a:rPr lang="en-US" sz="1800" dirty="0"/>
              <a:t> = new </a:t>
            </a:r>
            <a:r>
              <a:rPr lang="en-US" sz="1800" dirty="0" err="1"/>
              <a:t>ListItemAdapter</a:t>
            </a:r>
            <a:r>
              <a:rPr lang="en-US" sz="1800" dirty="0"/>
              <a:t>(this, </a:t>
            </a:r>
            <a:r>
              <a:rPr lang="en-US" sz="1800" dirty="0" err="1"/>
              <a:t>listItems</a:t>
            </a:r>
            <a:r>
              <a:rPr lang="en-US" sz="1800" dirty="0"/>
              <a:t>);</a:t>
            </a:r>
          </a:p>
          <a:p>
            <a:pPr marL="457200" lvl="1" indent="0">
              <a:buNone/>
            </a:pPr>
            <a:r>
              <a:rPr lang="en-US" sz="1800" dirty="0"/>
              <a:t>}</a:t>
            </a:r>
          </a:p>
          <a:p>
            <a:pPr marL="0" indent="0">
              <a:buNone/>
            </a:pPr>
            <a:r>
              <a:rPr lang="en-US" sz="1800" dirty="0"/>
              <a:t>}</a:t>
            </a:r>
          </a:p>
        </p:txBody>
      </p:sp>
    </p:spTree>
    <p:extLst>
      <p:ext uri="{BB962C8B-B14F-4D97-AF65-F5344CB8AC3E}">
        <p14:creationId xmlns:p14="http://schemas.microsoft.com/office/powerpoint/2010/main" val="1089292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FFFF"/>
                </a:solidFill>
              </a:rPr>
              <a:t>ListView</a:t>
            </a:r>
            <a:r>
              <a:rPr lang="en-US" dirty="0">
                <a:solidFill>
                  <a:srgbClr val="FFFFFF"/>
                </a:solidFill>
              </a:rPr>
              <a:t> Selection</a:t>
            </a:r>
          </a:p>
        </p:txBody>
      </p:sp>
      <p:sp>
        <p:nvSpPr>
          <p:cNvPr id="3" name="Content Placeholder 2"/>
          <p:cNvSpPr>
            <a:spLocks noGrp="1"/>
          </p:cNvSpPr>
          <p:nvPr>
            <p:ph idx="1"/>
          </p:nvPr>
        </p:nvSpPr>
        <p:spPr/>
        <p:txBody>
          <a:bodyPr>
            <a:noAutofit/>
          </a:bodyPr>
          <a:lstStyle/>
          <a:p>
            <a:pPr marL="0" indent="0">
              <a:buNone/>
            </a:pPr>
            <a:r>
              <a:rPr lang="en-US" sz="1600" dirty="0"/>
              <a:t>protected override void </a:t>
            </a:r>
            <a:r>
              <a:rPr lang="en-US" sz="1600" dirty="0" err="1"/>
              <a:t>OnListItemClick</a:t>
            </a:r>
            <a:r>
              <a:rPr lang="en-US" sz="1600" dirty="0"/>
              <a:t>(</a:t>
            </a:r>
            <a:r>
              <a:rPr lang="en-US" sz="1600" dirty="0" err="1"/>
              <a:t>ListView</a:t>
            </a:r>
            <a:r>
              <a:rPr lang="en-US" sz="1600" dirty="0"/>
              <a:t> l, View v, </a:t>
            </a:r>
            <a:r>
              <a:rPr lang="en-US" sz="1600" dirty="0" err="1"/>
              <a:t>int</a:t>
            </a:r>
            <a:r>
              <a:rPr lang="en-US" sz="1600" dirty="0"/>
              <a:t> position, long id){</a:t>
            </a:r>
          </a:p>
          <a:p>
            <a:pPr marL="0" indent="0">
              <a:buNone/>
            </a:pPr>
            <a:r>
              <a:rPr lang="en-US" sz="1600" dirty="0"/>
              <a:t>    String </a:t>
            </a:r>
            <a:r>
              <a:rPr lang="en-US" sz="1600" dirty="0" err="1"/>
              <a:t>SelectedItem</a:t>
            </a:r>
            <a:r>
              <a:rPr lang="en-US" sz="1600" dirty="0"/>
              <a:t> = </a:t>
            </a:r>
            <a:r>
              <a:rPr lang="en-US" sz="1600" dirty="0" err="1"/>
              <a:t>listItems</a:t>
            </a:r>
            <a:r>
              <a:rPr lang="en-US" sz="1600" dirty="0"/>
              <a:t>[position];</a:t>
            </a:r>
          </a:p>
          <a:p>
            <a:pPr marL="0" indent="0">
              <a:buNone/>
            </a:pPr>
            <a:r>
              <a:rPr lang="en-US" sz="1600" dirty="0"/>
              <a:t>    </a:t>
            </a:r>
            <a:r>
              <a:rPr lang="en-US" sz="1600" dirty="0" err="1"/>
              <a:t>Android.Widget.Toast.MakeText</a:t>
            </a:r>
            <a:r>
              <a:rPr lang="en-US" sz="1600" dirty="0"/>
              <a:t>(this, </a:t>
            </a:r>
            <a:r>
              <a:rPr lang="en-US" sz="1600" dirty="0" err="1"/>
              <a:t>SelectedItem</a:t>
            </a:r>
            <a:r>
              <a:rPr lang="en-US" sz="1600" dirty="0"/>
              <a:t>,      	</a:t>
            </a:r>
            <a:r>
              <a:rPr lang="en-US" sz="1600" dirty="0" err="1"/>
              <a:t>Android.Widget.ToastLength.Short</a:t>
            </a:r>
            <a:r>
              <a:rPr lang="en-US" sz="1600" dirty="0"/>
              <a:t>).Show();</a:t>
            </a:r>
          </a:p>
          <a:p>
            <a:pPr marL="0" indent="0">
              <a:buNone/>
            </a:pPr>
            <a:r>
              <a:rPr lang="en-US" sz="1600" dirty="0"/>
              <a:t>}</a:t>
            </a:r>
          </a:p>
        </p:txBody>
      </p:sp>
    </p:spTree>
    <p:extLst>
      <p:ext uri="{BB962C8B-B14F-4D97-AF65-F5344CB8AC3E}">
        <p14:creationId xmlns:p14="http://schemas.microsoft.com/office/powerpoint/2010/main" val="1361222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Cell Reuse: It’s Faster</a:t>
            </a:r>
          </a:p>
        </p:txBody>
      </p:sp>
      <p:sp>
        <p:nvSpPr>
          <p:cNvPr id="3" name="Content Placeholder 2"/>
          <p:cNvSpPr>
            <a:spLocks noGrp="1"/>
          </p:cNvSpPr>
          <p:nvPr>
            <p:ph idx="1"/>
          </p:nvPr>
        </p:nvSpPr>
        <p:spPr/>
        <p:txBody>
          <a:bodyPr>
            <a:noAutofit/>
          </a:bodyPr>
          <a:lstStyle/>
          <a:p>
            <a:pPr marL="0" indent="0">
              <a:buNone/>
            </a:pPr>
            <a:r>
              <a:rPr lang="en-US" sz="1600" dirty="0"/>
              <a:t>public override View </a:t>
            </a:r>
            <a:r>
              <a:rPr lang="en-US" sz="1600" dirty="0" err="1"/>
              <a:t>GetView</a:t>
            </a:r>
            <a:r>
              <a:rPr lang="en-US" sz="1600" dirty="0"/>
              <a:t>(</a:t>
            </a:r>
            <a:r>
              <a:rPr lang="en-US" sz="1600" dirty="0" err="1"/>
              <a:t>int</a:t>
            </a:r>
            <a:r>
              <a:rPr lang="en-US" sz="1600" dirty="0"/>
              <a:t> position, View </a:t>
            </a:r>
            <a:r>
              <a:rPr lang="en-US" sz="1600" dirty="0" err="1"/>
              <a:t>convertView</a:t>
            </a:r>
            <a:r>
              <a:rPr lang="en-US" sz="1600" dirty="0"/>
              <a:t>, ViewGroup parent){</a:t>
            </a:r>
          </a:p>
          <a:p>
            <a:pPr marL="0" indent="0">
              <a:buNone/>
            </a:pPr>
            <a:r>
              <a:rPr lang="en-US" sz="1600" b="1" dirty="0"/>
              <a:t>    	view view = </a:t>
            </a:r>
            <a:r>
              <a:rPr lang="en-US" sz="1600" b="1" dirty="0" err="1"/>
              <a:t>convertView</a:t>
            </a:r>
            <a:r>
              <a:rPr lang="en-US" sz="1600" b="1" dirty="0"/>
              <a:t>; </a:t>
            </a:r>
          </a:p>
          <a:p>
            <a:pPr marL="0" indent="0">
              <a:buNone/>
            </a:pPr>
            <a:r>
              <a:rPr lang="en-US" sz="1600" b="1" dirty="0"/>
              <a:t>    	if (view == null) </a:t>
            </a:r>
          </a:p>
          <a:p>
            <a:pPr marL="0" indent="0">
              <a:buNone/>
            </a:pPr>
            <a:r>
              <a:rPr lang="en-US" sz="1600" b="1" dirty="0"/>
              <a:t>        view = </a:t>
            </a:r>
            <a:r>
              <a:rPr lang="en-US" sz="1600" b="1" dirty="0" err="1"/>
              <a:t>context.LayoutInflater.Inflate</a:t>
            </a:r>
            <a:r>
              <a:rPr lang="en-US" sz="1600" b="1" dirty="0"/>
              <a:t>( Android.Resource.Layout.SimpleListItem1, null);</a:t>
            </a:r>
          </a:p>
          <a:p>
            <a:pPr marL="0" indent="0">
              <a:buNone/>
            </a:pPr>
            <a:r>
              <a:rPr lang="en-US" sz="1600" dirty="0"/>
              <a:t>        </a:t>
            </a:r>
            <a:r>
              <a:rPr lang="en-US" sz="1600" dirty="0" err="1"/>
              <a:t>view.FindViewById</a:t>
            </a:r>
            <a:r>
              <a:rPr lang="en-US" sz="1600" dirty="0"/>
              <a:t>&lt;</a:t>
            </a:r>
            <a:r>
              <a:rPr lang="en-US" sz="1600" dirty="0" err="1"/>
              <a:t>TextView</a:t>
            </a:r>
            <a:r>
              <a:rPr lang="en-US" sz="1600" dirty="0"/>
              <a:t>&gt;(Android.Resource.Id.Text1).Text = </a:t>
            </a:r>
            <a:r>
              <a:rPr lang="en-US" sz="1600" dirty="0" err="1"/>
              <a:t>itemList</a:t>
            </a:r>
            <a:r>
              <a:rPr lang="en-US" sz="1600" dirty="0"/>
              <a:t>[position].Title;</a:t>
            </a:r>
          </a:p>
          <a:p>
            <a:pPr marL="0" indent="0">
              <a:buNone/>
            </a:pPr>
            <a:r>
              <a:rPr lang="en-US" sz="1600" dirty="0"/>
              <a:t>        return view;</a:t>
            </a:r>
          </a:p>
          <a:p>
            <a:pPr marL="0" indent="0">
              <a:buNone/>
            </a:pPr>
            <a:r>
              <a:rPr lang="en-US" sz="1600" dirty="0"/>
              <a:t>}</a:t>
            </a:r>
          </a:p>
          <a:p>
            <a:pPr marL="0" indent="0">
              <a:buNone/>
            </a:pPr>
            <a:endParaRPr lang="en-US" sz="1600" dirty="0"/>
          </a:p>
        </p:txBody>
      </p:sp>
    </p:spTree>
    <p:extLst>
      <p:ext uri="{BB962C8B-B14F-4D97-AF65-F5344CB8AC3E}">
        <p14:creationId xmlns:p14="http://schemas.microsoft.com/office/powerpoint/2010/main" val="2718414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Starting Activities: Intent</a:t>
            </a:r>
          </a:p>
        </p:txBody>
      </p:sp>
      <p:sp>
        <p:nvSpPr>
          <p:cNvPr id="3" name="Content Placeholder 2"/>
          <p:cNvSpPr>
            <a:spLocks noGrp="1"/>
          </p:cNvSpPr>
          <p:nvPr>
            <p:ph idx="1"/>
          </p:nvPr>
        </p:nvSpPr>
        <p:spPr>
          <a:xfrm>
            <a:off x="838200" y="2503055"/>
            <a:ext cx="10515600" cy="3673908"/>
          </a:xfrm>
        </p:spPr>
        <p:txBody>
          <a:bodyPr/>
          <a:lstStyle/>
          <a:p>
            <a:pPr marL="0" indent="0">
              <a:buNone/>
            </a:pPr>
            <a:r>
              <a:rPr lang="en-US" dirty="0"/>
              <a:t>	</a:t>
            </a:r>
            <a:br>
              <a:rPr lang="en-US" dirty="0"/>
            </a:br>
            <a:r>
              <a:rPr lang="en-US" dirty="0"/>
              <a:t>	Intent </a:t>
            </a:r>
            <a:r>
              <a:rPr lang="en-US" dirty="0" err="1"/>
              <a:t>intent</a:t>
            </a:r>
            <a:r>
              <a:rPr lang="en-US" dirty="0"/>
              <a:t> = new Intent(this, </a:t>
            </a:r>
            <a:r>
              <a:rPr lang="en-US" dirty="0" err="1"/>
              <a:t>typeof</a:t>
            </a:r>
            <a:r>
              <a:rPr lang="en-US" dirty="0"/>
              <a:t>(</a:t>
            </a:r>
            <a:r>
              <a:rPr lang="en-US" dirty="0" err="1"/>
              <a:t>IntentToActivity</a:t>
            </a:r>
            <a:r>
              <a:rPr lang="en-US" dirty="0"/>
              <a:t>));</a:t>
            </a:r>
          </a:p>
          <a:p>
            <a:pPr marL="0" indent="0">
              <a:buNone/>
            </a:pPr>
            <a:r>
              <a:rPr lang="en-US" dirty="0"/>
              <a:t>	</a:t>
            </a:r>
            <a:r>
              <a:rPr lang="en-US" dirty="0" err="1"/>
              <a:t>StartActivity</a:t>
            </a:r>
            <a:r>
              <a:rPr lang="en-US" dirty="0"/>
              <a:t> (intent);</a:t>
            </a:r>
          </a:p>
          <a:p>
            <a:pPr marL="0" indent="0">
              <a:buNone/>
            </a:pPr>
            <a:endParaRPr lang="en-US" dirty="0"/>
          </a:p>
          <a:p>
            <a:r>
              <a:rPr lang="en-US" dirty="0"/>
              <a:t>Abbreviate to this:</a:t>
            </a:r>
            <a:br>
              <a:rPr lang="en-US" dirty="0"/>
            </a:br>
            <a:endParaRPr lang="en-US" dirty="0"/>
          </a:p>
          <a:p>
            <a:pPr marL="0" indent="0">
              <a:buNone/>
            </a:pPr>
            <a:r>
              <a:rPr lang="en-US" dirty="0"/>
              <a:t>	</a:t>
            </a:r>
            <a:r>
              <a:rPr lang="en-US" dirty="0" err="1"/>
              <a:t>StartActivity</a:t>
            </a:r>
            <a:r>
              <a:rPr lang="en-US" dirty="0"/>
              <a:t>(</a:t>
            </a:r>
            <a:r>
              <a:rPr lang="en-US" dirty="0" err="1"/>
              <a:t>typeof</a:t>
            </a:r>
            <a:r>
              <a:rPr lang="en-US" dirty="0"/>
              <a:t>(</a:t>
            </a:r>
            <a:r>
              <a:rPr lang="en-US" dirty="0" err="1"/>
              <a:t>IntentToActivity</a:t>
            </a:r>
            <a:r>
              <a:rPr lang="en-US" dirty="0"/>
              <a:t>));</a:t>
            </a:r>
          </a:p>
        </p:txBody>
      </p:sp>
      <p:sp>
        <p:nvSpPr>
          <p:cNvPr id="4" name="Rectangle 3"/>
          <p:cNvSpPr/>
          <p:nvPr/>
        </p:nvSpPr>
        <p:spPr>
          <a:xfrm>
            <a:off x="0" y="1559561"/>
            <a:ext cx="12160222" cy="791753"/>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5" name="Content Placeholder 2"/>
          <p:cNvSpPr txBox="1">
            <a:spLocks/>
          </p:cNvSpPr>
          <p:nvPr/>
        </p:nvSpPr>
        <p:spPr>
          <a:xfrm>
            <a:off x="831573" y="1559560"/>
            <a:ext cx="11771336" cy="79175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Start New Activities Using Intents</a:t>
            </a:r>
          </a:p>
        </p:txBody>
      </p:sp>
    </p:spTree>
    <p:extLst>
      <p:ext uri="{BB962C8B-B14F-4D97-AF65-F5344CB8AC3E}">
        <p14:creationId xmlns:p14="http://schemas.microsoft.com/office/powerpoint/2010/main" val="243587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rPr>
              <a:t>Managing State: Bundle</a:t>
            </a:r>
          </a:p>
        </p:txBody>
      </p:sp>
      <p:sp>
        <p:nvSpPr>
          <p:cNvPr id="3" name="Content Placeholder 2"/>
          <p:cNvSpPr>
            <a:spLocks noGrp="1"/>
          </p:cNvSpPr>
          <p:nvPr>
            <p:ph idx="1"/>
          </p:nvPr>
        </p:nvSpPr>
        <p:spPr>
          <a:xfrm>
            <a:off x="838200" y="2503055"/>
            <a:ext cx="10515600" cy="3673908"/>
          </a:xfrm>
        </p:spPr>
        <p:txBody>
          <a:bodyPr/>
          <a:lstStyle/>
          <a:p>
            <a:r>
              <a:rPr lang="en-US" dirty="0"/>
              <a:t>Similar to Session variables that are Activity-specific</a:t>
            </a:r>
          </a:p>
          <a:p>
            <a:r>
              <a:rPr lang="en-US" dirty="0"/>
              <a:t>Accessible in the </a:t>
            </a:r>
            <a:r>
              <a:rPr lang="en-US" dirty="0" err="1"/>
              <a:t>OnCreate</a:t>
            </a:r>
            <a:r>
              <a:rPr lang="en-US" dirty="0"/>
              <a:t> event </a:t>
            </a:r>
          </a:p>
          <a:p>
            <a:r>
              <a:rPr lang="en-US" dirty="0"/>
              <a:t>Destroyed in the </a:t>
            </a:r>
            <a:r>
              <a:rPr lang="en-US" dirty="0" err="1"/>
              <a:t>OnDestroy</a:t>
            </a:r>
            <a:r>
              <a:rPr lang="en-US" dirty="0"/>
              <a:t> event</a:t>
            </a:r>
          </a:p>
          <a:p>
            <a:r>
              <a:rPr lang="en-US" dirty="0"/>
              <a:t>Can be saved in </a:t>
            </a:r>
            <a:r>
              <a:rPr lang="en-US" dirty="0" err="1"/>
              <a:t>OnSaveInstanceState</a:t>
            </a:r>
            <a:r>
              <a:rPr lang="en-US" dirty="0"/>
              <a:t> event</a:t>
            </a:r>
          </a:p>
          <a:p>
            <a:r>
              <a:rPr lang="en-US" dirty="0"/>
              <a:t>Most common use is in the Intent</a:t>
            </a:r>
          </a:p>
        </p:txBody>
      </p:sp>
      <p:sp>
        <p:nvSpPr>
          <p:cNvPr id="4" name="Rectangle 3"/>
          <p:cNvSpPr/>
          <p:nvPr/>
        </p:nvSpPr>
        <p:spPr>
          <a:xfrm>
            <a:off x="0" y="1559561"/>
            <a:ext cx="12160222" cy="791753"/>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5" name="Content Placeholder 2"/>
          <p:cNvSpPr txBox="1">
            <a:spLocks/>
          </p:cNvSpPr>
          <p:nvPr/>
        </p:nvSpPr>
        <p:spPr>
          <a:xfrm>
            <a:off x="831573" y="1559560"/>
            <a:ext cx="11771336" cy="79175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Transfer data between Activities inside a Bundle</a:t>
            </a:r>
          </a:p>
        </p:txBody>
      </p:sp>
    </p:spTree>
    <p:extLst>
      <p:ext uri="{BB962C8B-B14F-4D97-AF65-F5344CB8AC3E}">
        <p14:creationId xmlns:p14="http://schemas.microsoft.com/office/powerpoint/2010/main" val="230610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Coding for Android using C#</a:t>
            </a:r>
          </a:p>
          <a:p>
            <a:r>
              <a:rPr lang="en-US" dirty="0"/>
              <a:t>Android development fundamentals:</a:t>
            </a:r>
          </a:p>
          <a:p>
            <a:pPr marL="1719263" lvl="1" indent="-400050">
              <a:buFont typeface="Wingdings" charset="2"/>
              <a:buChar char="§"/>
            </a:pPr>
            <a:r>
              <a:rPr lang="en-US" sz="2800" dirty="0" err="1"/>
              <a:t>ListView</a:t>
            </a:r>
            <a:endParaRPr lang="en-US" sz="2800" dirty="0"/>
          </a:p>
          <a:p>
            <a:pPr marL="1719263" lvl="1" indent="-400050">
              <a:buFont typeface="Wingdings" charset="2"/>
              <a:buChar char="§"/>
            </a:pPr>
            <a:r>
              <a:rPr lang="en-US" sz="2800" dirty="0"/>
              <a:t>Managing State</a:t>
            </a:r>
          </a:p>
          <a:p>
            <a:pPr marL="1719263" lvl="1" indent="-400050">
              <a:buFont typeface="Wingdings" charset="2"/>
              <a:buChar char="§"/>
            </a:pPr>
            <a:r>
              <a:rPr lang="en-US" sz="2800" dirty="0"/>
              <a:t>Resources</a:t>
            </a:r>
          </a:p>
          <a:p>
            <a:r>
              <a:rPr lang="en-US" dirty="0"/>
              <a:t>Android user interfaces</a:t>
            </a:r>
          </a:p>
        </p:txBody>
      </p:sp>
    </p:spTree>
    <p:extLst>
      <p:ext uri="{BB962C8B-B14F-4D97-AF65-F5344CB8AC3E}">
        <p14:creationId xmlns:p14="http://schemas.microsoft.com/office/powerpoint/2010/main" val="2537148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Packing Intents</a:t>
            </a:r>
          </a:p>
        </p:txBody>
      </p:sp>
      <p:sp>
        <p:nvSpPr>
          <p:cNvPr id="3" name="Content Placeholder 2"/>
          <p:cNvSpPr>
            <a:spLocks noGrp="1"/>
          </p:cNvSpPr>
          <p:nvPr>
            <p:ph idx="1"/>
          </p:nvPr>
        </p:nvSpPr>
        <p:spPr/>
        <p:txBody>
          <a:bodyPr>
            <a:normAutofit/>
          </a:bodyPr>
          <a:lstStyle/>
          <a:p>
            <a:pPr marL="0" indent="0">
              <a:buNone/>
            </a:pPr>
            <a:r>
              <a:rPr lang="en-US" dirty="0"/>
              <a:t> Intent </a:t>
            </a:r>
            <a:r>
              <a:rPr lang="en-US" dirty="0" err="1"/>
              <a:t>intent</a:t>
            </a:r>
            <a:r>
              <a:rPr lang="en-US" dirty="0"/>
              <a:t> = new Intent(this, </a:t>
            </a:r>
            <a:r>
              <a:rPr lang="en-US" dirty="0" err="1"/>
              <a:t>typeof</a:t>
            </a:r>
            <a:r>
              <a:rPr lang="en-US" dirty="0"/>
              <a:t>(</a:t>
            </a:r>
            <a:r>
              <a:rPr lang="en-US" dirty="0" err="1"/>
              <a:t>SecondActivity</a:t>
            </a:r>
            <a:r>
              <a:rPr lang="en-US" dirty="0"/>
              <a:t>));</a:t>
            </a:r>
          </a:p>
          <a:p>
            <a:pPr marL="0" indent="0">
              <a:buNone/>
            </a:pPr>
            <a:r>
              <a:rPr lang="en-US" dirty="0"/>
              <a:t> </a:t>
            </a:r>
            <a:r>
              <a:rPr lang="en-US" dirty="0" err="1"/>
              <a:t>intent.PutExtra</a:t>
            </a:r>
            <a:r>
              <a:rPr lang="en-US" dirty="0"/>
              <a:t>("</a:t>
            </a:r>
            <a:r>
              <a:rPr lang="en-US" dirty="0" err="1"/>
              <a:t>click_count</a:t>
            </a:r>
            <a:r>
              <a:rPr lang="en-US" dirty="0"/>
              <a:t>", count);  </a:t>
            </a:r>
          </a:p>
          <a:p>
            <a:pPr marL="0" indent="0">
              <a:buNone/>
            </a:pPr>
            <a:r>
              <a:rPr lang="en-US" dirty="0"/>
              <a:t> </a:t>
            </a:r>
            <a:r>
              <a:rPr lang="en-US" dirty="0" err="1"/>
              <a:t>StartActivity</a:t>
            </a:r>
            <a:r>
              <a:rPr lang="en-US" dirty="0"/>
              <a:t>(intent);</a:t>
            </a:r>
          </a:p>
        </p:txBody>
      </p:sp>
    </p:spTree>
    <p:extLst>
      <p:ext uri="{BB962C8B-B14F-4D97-AF65-F5344CB8AC3E}">
        <p14:creationId xmlns:p14="http://schemas.microsoft.com/office/powerpoint/2010/main" val="1583963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Unpacking Intents</a:t>
            </a:r>
          </a:p>
        </p:txBody>
      </p:sp>
      <p:sp>
        <p:nvSpPr>
          <p:cNvPr id="3" name="Content Placeholder 2"/>
          <p:cNvSpPr>
            <a:spLocks noGrp="1"/>
          </p:cNvSpPr>
          <p:nvPr>
            <p:ph idx="1"/>
          </p:nvPr>
        </p:nvSpPr>
        <p:spPr/>
        <p:txBody>
          <a:bodyPr>
            <a:normAutofit/>
          </a:bodyPr>
          <a:lstStyle/>
          <a:p>
            <a:pPr marL="0" indent="0">
              <a:buNone/>
            </a:pPr>
            <a:r>
              <a:rPr lang="en-US" dirty="0" err="1"/>
              <a:t>CounterText.Text</a:t>
            </a:r>
            <a:r>
              <a:rPr lang="en-US" dirty="0"/>
              <a:t> = </a:t>
            </a:r>
            <a:r>
              <a:rPr lang="en-US" dirty="0" err="1"/>
              <a:t>Intent.GetIntExtra</a:t>
            </a:r>
            <a:r>
              <a:rPr lang="en-US" dirty="0"/>
              <a:t>(“m</a:t>
            </a:r>
            <a:r>
              <a:rPr lang="sv-SE" dirty="0"/>
              <a:t>yKey</a:t>
            </a:r>
            <a:r>
              <a:rPr lang="en-US" dirty="0"/>
              <a:t>", 0).</a:t>
            </a:r>
            <a:r>
              <a:rPr lang="en-US" dirty="0" err="1"/>
              <a:t>ToString</a:t>
            </a:r>
            <a:r>
              <a:rPr lang="en-US" dirty="0"/>
              <a:t>();</a:t>
            </a:r>
            <a:br>
              <a:rPr lang="en-US" dirty="0"/>
            </a:br>
            <a:endParaRPr lang="en-US" dirty="0"/>
          </a:p>
          <a:p>
            <a:pPr marL="0" indent="0">
              <a:buNone/>
            </a:pPr>
            <a:r>
              <a:rPr lang="en-US" dirty="0"/>
              <a:t>					OR</a:t>
            </a:r>
          </a:p>
          <a:p>
            <a:pPr marL="0" indent="0">
              <a:buNone/>
            </a:pPr>
            <a:r>
              <a:rPr lang="sv-SE" dirty="0"/>
              <a:t/>
            </a:r>
            <a:br>
              <a:rPr lang="sv-SE" dirty="0"/>
            </a:br>
            <a:r>
              <a:rPr lang="sv-SE" dirty="0"/>
              <a:t>Bundle extras = intent.getExtras(); </a:t>
            </a:r>
          </a:p>
          <a:p>
            <a:pPr marL="0" indent="0">
              <a:buNone/>
            </a:pPr>
            <a:r>
              <a:rPr lang="sv-SE" dirty="0"/>
              <a:t>String tmp = extras.getString("myKey");</a:t>
            </a:r>
          </a:p>
          <a:p>
            <a:pPr marL="0" indent="0">
              <a:buNone/>
            </a:pPr>
            <a:endParaRPr lang="en-US" dirty="0"/>
          </a:p>
          <a:p>
            <a:endParaRPr lang="en-US" dirty="0"/>
          </a:p>
        </p:txBody>
      </p:sp>
    </p:spTree>
    <p:extLst>
      <p:ext uri="{BB962C8B-B14F-4D97-AF65-F5344CB8AC3E}">
        <p14:creationId xmlns:p14="http://schemas.microsoft.com/office/powerpoint/2010/main" val="25082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4800" dirty="0"/>
              <a:t>Android Resources</a:t>
            </a:r>
            <a:endParaRPr lang="en-US" sz="4800" dirty="0"/>
          </a:p>
        </p:txBody>
      </p:sp>
      <p:graphicFrame>
        <p:nvGraphicFramePr>
          <p:cNvPr id="32" name="Table 31"/>
          <p:cNvGraphicFramePr>
            <a:graphicFrameLocks noGrp="1"/>
          </p:cNvGraphicFramePr>
          <p:nvPr>
            <p:extLst>
              <p:ext uri="{D42A27DB-BD31-4B8C-83A1-F6EECF244321}">
                <p14:modId xmlns:p14="http://schemas.microsoft.com/office/powerpoint/2010/main" val="3309594600"/>
              </p:ext>
            </p:extLst>
          </p:nvPr>
        </p:nvGraphicFramePr>
        <p:xfrm>
          <a:off x="904944" y="1690688"/>
          <a:ext cx="10448856" cy="3080253"/>
        </p:xfrm>
        <a:graphic>
          <a:graphicData uri="http://schemas.openxmlformats.org/drawingml/2006/table">
            <a:tbl>
              <a:tblPr firstRow="1">
                <a:tableStyleId>{21E4AEA4-8DFA-4A89-87EB-49C32662AFE0}</a:tableStyleId>
              </a:tblPr>
              <a:tblGrid>
                <a:gridCol w="3706437">
                  <a:extLst>
                    <a:ext uri="{9D8B030D-6E8A-4147-A177-3AD203B41FA5}">
                      <a16:colId xmlns:a16="http://schemas.microsoft.com/office/drawing/2014/main" xmlns="" val="48614039"/>
                    </a:ext>
                  </a:extLst>
                </a:gridCol>
                <a:gridCol w="6742419">
                  <a:extLst>
                    <a:ext uri="{9D8B030D-6E8A-4147-A177-3AD203B41FA5}">
                      <a16:colId xmlns:a16="http://schemas.microsoft.com/office/drawing/2014/main" xmlns="" val="1124546490"/>
                    </a:ext>
                  </a:extLst>
                </a:gridCol>
              </a:tblGrid>
              <a:tr h="537495">
                <a:tc>
                  <a:txBody>
                    <a:bodyPr/>
                    <a:lstStyle/>
                    <a:p>
                      <a:pPr algn="ctr"/>
                      <a:r>
                        <a:rPr lang="en-US" b="1" dirty="0">
                          <a:solidFill>
                            <a:schemeClr val="bg1"/>
                          </a:solidFill>
                        </a:rPr>
                        <a:t>Directory</a:t>
                      </a:r>
                    </a:p>
                  </a:txBody>
                  <a:tcPr anchor="ctr">
                    <a:solidFill>
                      <a:srgbClr val="0070C0"/>
                    </a:solidFill>
                  </a:tcPr>
                </a:tc>
                <a:tc>
                  <a:txBody>
                    <a:bodyPr/>
                    <a:lstStyle/>
                    <a:p>
                      <a:pPr algn="ctr"/>
                      <a:r>
                        <a:rPr lang="en-US" sz="1800" b="0" dirty="0">
                          <a:solidFill>
                            <a:schemeClr val="bg1"/>
                          </a:solidFill>
                        </a:rPr>
                        <a:t>Contents</a:t>
                      </a:r>
                      <a:endParaRPr lang="en-US" sz="2400" b="0" dirty="0">
                        <a:solidFill>
                          <a:schemeClr val="bg1"/>
                        </a:solidFill>
                      </a:endParaRPr>
                    </a:p>
                  </a:txBody>
                  <a:tcPr anchor="ctr">
                    <a:solidFill>
                      <a:srgbClr val="0070C0"/>
                    </a:solidFill>
                  </a:tcPr>
                </a:tc>
                <a:extLst>
                  <a:ext uri="{0D108BD9-81ED-4DB2-BD59-A6C34878D82A}">
                    <a16:rowId xmlns:a16="http://schemas.microsoft.com/office/drawing/2014/main" xmlns="" val="679667022"/>
                  </a:ext>
                </a:extLst>
              </a:tr>
              <a:tr h="847586">
                <a:tc>
                  <a:txBody>
                    <a:bodyPr/>
                    <a:lstStyle/>
                    <a:p>
                      <a:pPr algn="ctr"/>
                      <a:r>
                        <a:rPr lang="en-US" sz="1800" b="1" dirty="0"/>
                        <a:t>Layout</a:t>
                      </a:r>
                      <a:endParaRPr lang="en-US" b="1" dirty="0"/>
                    </a:p>
                  </a:txBody>
                  <a:tcPr anchor="ctr">
                    <a:solidFill>
                      <a:schemeClr val="bg1">
                        <a:lumMod val="85000"/>
                      </a:schemeClr>
                    </a:solidFill>
                  </a:tcPr>
                </a:tc>
                <a:tc>
                  <a:txBody>
                    <a:bodyPr/>
                    <a:lstStyle/>
                    <a:p>
                      <a:pPr algn="ctr"/>
                      <a:r>
                        <a:rPr lang="en-US" altLang="ko-KR" sz="1800" dirty="0"/>
                        <a:t>User interface XML files</a:t>
                      </a:r>
                    </a:p>
                  </a:txBody>
                  <a:tcPr anchor="ctr">
                    <a:solidFill>
                      <a:schemeClr val="bg1">
                        <a:lumMod val="85000"/>
                      </a:schemeClr>
                    </a:solidFill>
                  </a:tcPr>
                </a:tc>
                <a:extLst>
                  <a:ext uri="{0D108BD9-81ED-4DB2-BD59-A6C34878D82A}">
                    <a16:rowId xmlns:a16="http://schemas.microsoft.com/office/drawing/2014/main" xmlns="" val="2034482246"/>
                  </a:ext>
                </a:extLst>
              </a:tr>
              <a:tr h="847586">
                <a:tc>
                  <a:txBody>
                    <a:bodyPr/>
                    <a:lstStyle/>
                    <a:p>
                      <a:pPr algn="ctr"/>
                      <a:r>
                        <a:rPr lang="en-US" sz="1800" b="1" dirty="0" err="1"/>
                        <a:t>Drawable</a:t>
                      </a:r>
                      <a:endParaRPr lang="en-US" b="1" dirty="0"/>
                    </a:p>
                  </a:txBody>
                  <a:tcPr anchor="ctr">
                    <a:solidFill>
                      <a:schemeClr val="bg1">
                        <a:lumMod val="85000"/>
                      </a:schemeClr>
                    </a:solidFill>
                  </a:tcPr>
                </a:tc>
                <a:tc>
                  <a:txBody>
                    <a:bodyPr/>
                    <a:lstStyle/>
                    <a:p>
                      <a:pPr algn="ctr"/>
                      <a:r>
                        <a:rPr lang="en-US" altLang="ko-KR" sz="1800" dirty="0"/>
                        <a:t>Images</a:t>
                      </a:r>
                    </a:p>
                  </a:txBody>
                  <a:tcPr anchor="ctr">
                    <a:solidFill>
                      <a:schemeClr val="bg1">
                        <a:lumMod val="85000"/>
                      </a:schemeClr>
                    </a:solidFill>
                  </a:tcPr>
                </a:tc>
                <a:extLst>
                  <a:ext uri="{0D108BD9-81ED-4DB2-BD59-A6C34878D82A}">
                    <a16:rowId xmlns:a16="http://schemas.microsoft.com/office/drawing/2014/main" xmlns="" val="682465758"/>
                  </a:ext>
                </a:extLst>
              </a:tr>
              <a:tr h="847586">
                <a:tc>
                  <a:txBody>
                    <a:bodyPr/>
                    <a:lstStyle/>
                    <a:p>
                      <a:pPr algn="ctr"/>
                      <a:r>
                        <a:rPr lang="en-US" b="1" dirty="0"/>
                        <a:t>Values</a:t>
                      </a:r>
                    </a:p>
                  </a:txBody>
                  <a:tcPr anchor="ctr">
                    <a:solidFill>
                      <a:schemeClr val="bg1">
                        <a:lumMod val="85000"/>
                      </a:schemeClr>
                    </a:solidFill>
                  </a:tcPr>
                </a:tc>
                <a:tc>
                  <a:txBody>
                    <a:bodyPr/>
                    <a:lstStyle/>
                    <a:p>
                      <a:pPr algn="ctr"/>
                      <a:r>
                        <a:rPr lang="en-US" altLang="ko-KR" sz="1800" dirty="0"/>
                        <a:t>Localization files</a:t>
                      </a:r>
                    </a:p>
                  </a:txBody>
                  <a:tcPr anchor="ctr">
                    <a:solidFill>
                      <a:schemeClr val="bg1">
                        <a:lumMod val="85000"/>
                      </a:schemeClr>
                    </a:solidFill>
                  </a:tcPr>
                </a:tc>
                <a:extLst>
                  <a:ext uri="{0D108BD9-81ED-4DB2-BD59-A6C34878D82A}">
                    <a16:rowId xmlns:a16="http://schemas.microsoft.com/office/drawing/2014/main" xmlns="" val="4230228483"/>
                  </a:ext>
                </a:extLst>
              </a:tr>
            </a:tbl>
          </a:graphicData>
        </a:graphic>
      </p:graphicFrame>
    </p:spTree>
    <p:extLst>
      <p:ext uri="{BB962C8B-B14F-4D97-AF65-F5344CB8AC3E}">
        <p14:creationId xmlns:p14="http://schemas.microsoft.com/office/powerpoint/2010/main" val="2539655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Using Android Resources</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err="1"/>
                <a:t>Resources.designer.cs</a:t>
              </a:r>
              <a:endParaRPr lang="en-US" altLang="ko-KR" i="0" dirty="0"/>
            </a:p>
          </p:txBody>
        </p:sp>
      </p:grpSp>
      <p:sp>
        <p:nvSpPr>
          <p:cNvPr id="37" name="Rectangle 36"/>
          <p:cNvSpPr/>
          <p:nvPr/>
        </p:nvSpPr>
        <p:spPr>
          <a:xfrm>
            <a:off x="0" y="2351315"/>
            <a:ext cx="12192000" cy="1792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a:solidFill>
                  <a:srgbClr val="000000"/>
                </a:solidFill>
              </a:rPr>
              <a:t>Generated file</a:t>
            </a:r>
            <a:endParaRPr lang="en-US" altLang="ko-KR" sz="2400" dirty="0">
              <a:solidFill>
                <a:srgbClr val="000000"/>
              </a:solidFill>
            </a:endParaRPr>
          </a:p>
          <a:p>
            <a:pPr marL="1257300" lvl="2" indent="-342900">
              <a:buFont typeface="Wingdings" charset="2"/>
              <a:buChar char="§"/>
            </a:pPr>
            <a:r>
              <a:rPr lang="en-US" sz="2400" dirty="0">
                <a:solidFill>
                  <a:srgbClr val="000000"/>
                </a:solidFill>
              </a:rPr>
              <a:t>Located in Resources directory</a:t>
            </a:r>
            <a:endParaRPr lang="en-US" altLang="ko-KR" sz="2400" dirty="0">
              <a:solidFill>
                <a:srgbClr val="000000"/>
              </a:solidFill>
            </a:endParaRPr>
          </a:p>
          <a:p>
            <a:pPr marL="1257300" lvl="2" indent="-342900">
              <a:buFont typeface="Wingdings" charset="2"/>
              <a:buChar char="§"/>
            </a:pPr>
            <a:r>
              <a:rPr lang="en-US" sz="2400" dirty="0">
                <a:solidFill>
                  <a:srgbClr val="000000"/>
                </a:solidFill>
              </a:rPr>
              <a:t>Resources directory items represented by integers</a:t>
            </a:r>
          </a:p>
        </p:txBody>
      </p:sp>
    </p:spTree>
    <p:extLst>
      <p:ext uri="{BB962C8B-B14F-4D97-AF65-F5344CB8AC3E}">
        <p14:creationId xmlns:p14="http://schemas.microsoft.com/office/powerpoint/2010/main" val="2856249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007" y="132381"/>
            <a:ext cx="10515600" cy="1325563"/>
          </a:xfrm>
        </p:spPr>
        <p:txBody>
          <a:bodyPr>
            <a:normAutofit/>
          </a:bodyPr>
          <a:lstStyle/>
          <a:p>
            <a:r>
              <a:rPr lang="en-US" sz="4800" dirty="0"/>
              <a:t>Using Android Resources</a:t>
            </a:r>
          </a:p>
        </p:txBody>
      </p:sp>
      <p:grpSp>
        <p:nvGrpSpPr>
          <p:cNvPr id="30" name="Group 29"/>
          <p:cNvGrpSpPr/>
          <p:nvPr/>
        </p:nvGrpSpPr>
        <p:grpSpPr>
          <a:xfrm>
            <a:off x="1" y="1492067"/>
            <a:ext cx="12191999" cy="791753"/>
            <a:chOff x="979715" y="1950630"/>
            <a:chExt cx="9998962" cy="832911"/>
          </a:xfrm>
        </p:grpSpPr>
        <p:sp>
          <p:nvSpPr>
            <p:cNvPr id="33" name="Rectangle 32"/>
            <p:cNvSpPr/>
            <p:nvPr/>
          </p:nvSpPr>
          <p:spPr>
            <a:xfrm>
              <a:off x="979715" y="1950630"/>
              <a:ext cx="9998962"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555276" y="1950630"/>
              <a:ext cx="9295782"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err="1"/>
                <a:t>Drawable</a:t>
              </a:r>
              <a:r>
                <a:rPr lang="en-US" altLang="ko-KR" i="0" dirty="0"/>
                <a:t>/Layout directories</a:t>
              </a:r>
            </a:p>
          </p:txBody>
        </p:sp>
      </p:grpSp>
      <p:sp>
        <p:nvSpPr>
          <p:cNvPr id="54" name="Rectangle 53"/>
          <p:cNvSpPr/>
          <p:nvPr/>
        </p:nvSpPr>
        <p:spPr>
          <a:xfrm>
            <a:off x="0" y="2225737"/>
            <a:ext cx="12192000" cy="3187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0" lvl="2" indent="-346075">
              <a:buFont typeface="Wingdings" charset="2"/>
              <a:buChar char="§"/>
            </a:pPr>
            <a:r>
              <a:rPr lang="en-US" altLang="ko-KR" sz="2400" dirty="0">
                <a:solidFill>
                  <a:srgbClr val="000000"/>
                </a:solidFill>
              </a:rPr>
              <a:t>Resources.[directory].[file name without extension]</a:t>
            </a:r>
          </a:p>
          <a:p>
            <a:pPr marL="1257300" lvl="1" indent="-346075">
              <a:buFont typeface="Wingdings" charset="2"/>
              <a:buChar char="§"/>
            </a:pPr>
            <a:r>
              <a:rPr lang="en-US" altLang="ko-KR" sz="2400" dirty="0">
                <a:solidFill>
                  <a:srgbClr val="000000"/>
                </a:solidFill>
              </a:rPr>
              <a:t>Layout item IDs</a:t>
            </a:r>
          </a:p>
          <a:p>
            <a:pPr marL="1714500" lvl="2" indent="-346075">
              <a:buFont typeface="Wingdings" charset="2"/>
              <a:buChar char="§"/>
            </a:pPr>
            <a:r>
              <a:rPr lang="en-US" altLang="ko-KR" sz="2400" dirty="0">
                <a:solidFill>
                  <a:srgbClr val="000000"/>
                </a:solidFill>
              </a:rPr>
              <a:t>In .</a:t>
            </a:r>
            <a:r>
              <a:rPr lang="en-US" altLang="ko-KR" sz="2400" dirty="0" err="1">
                <a:solidFill>
                  <a:srgbClr val="000000"/>
                </a:solidFill>
              </a:rPr>
              <a:t>axml</a:t>
            </a:r>
            <a:r>
              <a:rPr lang="en-US" altLang="ko-KR" sz="2400" dirty="0">
                <a:solidFill>
                  <a:srgbClr val="000000"/>
                </a:solidFill>
              </a:rPr>
              <a:t> file: &lt;Button </a:t>
            </a:r>
            <a:r>
              <a:rPr lang="en-US" altLang="ko-KR" sz="2400" dirty="0" err="1">
                <a:solidFill>
                  <a:srgbClr val="000000"/>
                </a:solidFill>
              </a:rPr>
              <a:t>android:id</a:t>
            </a:r>
            <a:r>
              <a:rPr lang="en-US" altLang="ko-KR" sz="2400" dirty="0">
                <a:solidFill>
                  <a:srgbClr val="000000"/>
                </a:solidFill>
              </a:rPr>
              <a:t>="@+id/</a:t>
            </a:r>
            <a:r>
              <a:rPr lang="en-US" altLang="ko-KR" sz="2400" dirty="0" err="1">
                <a:solidFill>
                  <a:srgbClr val="000000"/>
                </a:solidFill>
              </a:rPr>
              <a:t>MyButton</a:t>
            </a:r>
            <a:r>
              <a:rPr lang="en-US" altLang="ko-KR" sz="2400" dirty="0">
                <a:solidFill>
                  <a:srgbClr val="000000"/>
                </a:solidFill>
              </a:rPr>
              <a:t>”</a:t>
            </a:r>
          </a:p>
          <a:p>
            <a:pPr marL="1714500" lvl="2" indent="-346075">
              <a:buFont typeface="Wingdings" charset="2"/>
              <a:buChar char="§"/>
            </a:pPr>
            <a:r>
              <a:rPr lang="en-US" altLang="ko-KR" sz="2400" dirty="0" err="1">
                <a:solidFill>
                  <a:srgbClr val="000000"/>
                </a:solidFill>
              </a:rPr>
              <a:t>Resource.Id.MyButton</a:t>
            </a:r>
            <a:endParaRPr lang="en-US" altLang="ko-KR" sz="2400" dirty="0">
              <a:solidFill>
                <a:srgbClr val="000000"/>
              </a:solidFill>
            </a:endParaRPr>
          </a:p>
          <a:p>
            <a:pPr marL="1257300" lvl="1" indent="-346075">
              <a:buFont typeface="Wingdings" charset="2"/>
              <a:buChar char="§"/>
            </a:pPr>
            <a:r>
              <a:rPr lang="en-US" altLang="ko-KR" sz="2400" dirty="0">
                <a:solidFill>
                  <a:srgbClr val="000000"/>
                </a:solidFill>
              </a:rPr>
              <a:t>Strings</a:t>
            </a:r>
          </a:p>
          <a:p>
            <a:pPr marL="1714500" lvl="2" indent="-346075">
              <a:buFont typeface="Wingdings" charset="2"/>
              <a:buChar char="§"/>
            </a:pPr>
            <a:r>
              <a:rPr lang="en-US" altLang="ko-KR" sz="2400" dirty="0">
                <a:solidFill>
                  <a:srgbClr val="000000"/>
                </a:solidFill>
              </a:rPr>
              <a:t>In .</a:t>
            </a:r>
            <a:r>
              <a:rPr lang="en-US" altLang="ko-KR" sz="2400" dirty="0" err="1">
                <a:solidFill>
                  <a:srgbClr val="000000"/>
                </a:solidFill>
              </a:rPr>
              <a:t>axml</a:t>
            </a:r>
            <a:r>
              <a:rPr lang="en-US" altLang="ko-KR" sz="2400" dirty="0">
                <a:solidFill>
                  <a:srgbClr val="000000"/>
                </a:solidFill>
              </a:rPr>
              <a:t> file: </a:t>
            </a:r>
            <a:r>
              <a:rPr lang="en-US" altLang="ko-KR" sz="2400" dirty="0" err="1">
                <a:solidFill>
                  <a:srgbClr val="000000"/>
                </a:solidFill>
              </a:rPr>
              <a:t>android:text</a:t>
            </a:r>
            <a:r>
              <a:rPr lang="en-US" altLang="ko-KR" sz="2400" dirty="0">
                <a:solidFill>
                  <a:srgbClr val="000000"/>
                </a:solidFill>
              </a:rPr>
              <a:t>="@string/Hello”</a:t>
            </a:r>
          </a:p>
          <a:p>
            <a:pPr marL="1714500" lvl="2" indent="-346075">
              <a:buFont typeface="Wingdings" charset="2"/>
              <a:buChar char="§"/>
            </a:pPr>
            <a:r>
              <a:rPr lang="en-US" altLang="ko-KR" sz="2400" dirty="0" err="1">
                <a:solidFill>
                  <a:srgbClr val="000000"/>
                </a:solidFill>
              </a:rPr>
              <a:t>Resource.String.Hello</a:t>
            </a:r>
            <a:endParaRPr lang="en-US" altLang="ko-KR" sz="2400" dirty="0">
              <a:solidFill>
                <a:srgbClr val="000000"/>
              </a:solidFill>
            </a:endParaRPr>
          </a:p>
          <a:p>
            <a:pPr marL="1714500" lvl="2" indent="-346075">
              <a:buFont typeface="Wingdings" charset="2"/>
              <a:buChar char="§"/>
            </a:pPr>
            <a:endParaRPr lang="en-US" altLang="ko-KR" sz="2400" dirty="0">
              <a:solidFill>
                <a:srgbClr val="000000"/>
              </a:solidFill>
            </a:endParaRPr>
          </a:p>
        </p:txBody>
      </p:sp>
    </p:spTree>
    <p:extLst>
      <p:ext uri="{BB962C8B-B14F-4D97-AF65-F5344CB8AC3E}">
        <p14:creationId xmlns:p14="http://schemas.microsoft.com/office/powerpoint/2010/main" val="3536699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Android Manifest</a:t>
            </a:r>
          </a:p>
        </p:txBody>
      </p:sp>
      <p:sp>
        <p:nvSpPr>
          <p:cNvPr id="4" name="Rectangle 3"/>
          <p:cNvSpPr/>
          <p:nvPr/>
        </p:nvSpPr>
        <p:spPr>
          <a:xfrm>
            <a:off x="1" y="1492067"/>
            <a:ext cx="12191999" cy="1737994"/>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 name="Content Placeholder 2"/>
          <p:cNvSpPr>
            <a:spLocks noGrp="1"/>
          </p:cNvSpPr>
          <p:nvPr>
            <p:ph idx="1"/>
          </p:nvPr>
        </p:nvSpPr>
        <p:spPr/>
        <p:txBody>
          <a:bodyPr>
            <a:normAutofit/>
          </a:bodyPr>
          <a:lstStyle/>
          <a:p>
            <a:pPr>
              <a:buFont typeface="Wingdings" charset="2"/>
              <a:buChar char="§"/>
            </a:pPr>
            <a:r>
              <a:rPr lang="en-US" dirty="0">
                <a:solidFill>
                  <a:srgbClr val="FFFFFF"/>
                </a:solidFill>
              </a:rPr>
              <a:t>Pulls together everything to explain it to the Android OS</a:t>
            </a:r>
          </a:p>
          <a:p>
            <a:pPr>
              <a:buFont typeface="Wingdings" charset="2"/>
              <a:buChar char="§"/>
            </a:pPr>
            <a:r>
              <a:rPr lang="en-US" dirty="0">
                <a:solidFill>
                  <a:srgbClr val="FFFFFF"/>
                </a:solidFill>
              </a:rPr>
              <a:t>Represented as a form in a tab of the project properties</a:t>
            </a:r>
          </a:p>
        </p:txBody>
      </p:sp>
    </p:spTree>
    <p:extLst>
      <p:ext uri="{BB962C8B-B14F-4D97-AF65-F5344CB8AC3E}">
        <p14:creationId xmlns:p14="http://schemas.microsoft.com/office/powerpoint/2010/main" val="691986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srgbClr val="000000"/>
                </a:solidFill>
              </a:rPr>
              <a:t>Summary</a:t>
            </a:r>
          </a:p>
        </p:txBody>
      </p:sp>
      <p:grpSp>
        <p:nvGrpSpPr>
          <p:cNvPr id="8" name="Group 7"/>
          <p:cNvGrpSpPr/>
          <p:nvPr/>
        </p:nvGrpSpPr>
        <p:grpSpPr>
          <a:xfrm>
            <a:off x="0" y="1950629"/>
            <a:ext cx="12192000" cy="4415989"/>
            <a:chOff x="0" y="1950630"/>
            <a:chExt cx="12192000" cy="344133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7" y="1950630"/>
                <a:ext cx="999819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In this lesson you have learned to:</a:t>
                </a:r>
              </a:p>
            </p:txBody>
          </p:sp>
        </p:grpSp>
        <p:sp>
          <p:nvSpPr>
            <p:cNvPr id="7" name="Rectangle 6"/>
            <p:cNvSpPr/>
            <p:nvPr/>
          </p:nvSpPr>
          <p:spPr>
            <a:xfrm>
              <a:off x="0" y="2783544"/>
              <a:ext cx="12192000" cy="260841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62063" indent="-400050">
                <a:buFont typeface="Wingdings" charset="2"/>
                <a:buChar char="§"/>
              </a:pPr>
              <a:r>
                <a:rPr lang="en-US" sz="2800" dirty="0"/>
                <a:t>Use </a:t>
              </a:r>
              <a:r>
                <a:rPr lang="en-US" sz="2800" dirty="0" err="1"/>
                <a:t>ListView</a:t>
              </a:r>
              <a:endParaRPr lang="en-US" sz="2800" dirty="0"/>
            </a:p>
            <a:p>
              <a:pPr marL="1262063" indent="-400050">
                <a:buFont typeface="Wingdings" charset="2"/>
                <a:buChar char="§"/>
              </a:pPr>
              <a:r>
                <a:rPr lang="en-US" sz="2800" dirty="0"/>
                <a:t>Manage States</a:t>
              </a:r>
            </a:p>
            <a:p>
              <a:pPr marL="1262063" indent="-400050">
                <a:buFont typeface="Wingdings" charset="2"/>
                <a:buChar char="§"/>
              </a:pPr>
              <a:r>
                <a:rPr lang="en-US" sz="2800" dirty="0"/>
                <a:t>Use Resources</a:t>
              </a:r>
            </a:p>
          </p:txBody>
        </p:sp>
      </p:grpSp>
    </p:spTree>
    <p:extLst>
      <p:ext uri="{BB962C8B-B14F-4D97-AF65-F5344CB8AC3E}">
        <p14:creationId xmlns:p14="http://schemas.microsoft.com/office/powerpoint/2010/main" val="2081165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srgbClr val="000000"/>
                </a:solidFill>
              </a:rPr>
              <a:t>Objectives</a:t>
            </a:r>
          </a:p>
        </p:txBody>
      </p:sp>
      <p:grpSp>
        <p:nvGrpSpPr>
          <p:cNvPr id="8" name="Group 7"/>
          <p:cNvGrpSpPr/>
          <p:nvPr/>
        </p:nvGrpSpPr>
        <p:grpSpPr>
          <a:xfrm>
            <a:off x="0" y="1950630"/>
            <a:ext cx="12192000" cy="3863574"/>
            <a:chOff x="0" y="1950630"/>
            <a:chExt cx="12192000" cy="35012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In this lesson you will learn about:</a:t>
                </a:r>
              </a:p>
            </p:txBody>
          </p:sp>
        </p:grpSp>
        <p:sp>
          <p:nvSpPr>
            <p:cNvPr id="7" name="Rectangle 6"/>
            <p:cNvSpPr/>
            <p:nvPr/>
          </p:nvSpPr>
          <p:spPr>
            <a:xfrm>
              <a:off x="0" y="2783543"/>
              <a:ext cx="12192000" cy="26683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62063" indent="-400050">
                <a:buFont typeface="Wingdings" charset="2"/>
                <a:buChar char="§"/>
              </a:pPr>
              <a:r>
                <a:rPr lang="en-US" sz="2800" dirty="0"/>
                <a:t>Building an Android application using Xamarin.Android</a:t>
              </a:r>
            </a:p>
            <a:p>
              <a:pPr marL="1262063" indent="-400050">
                <a:buFont typeface="Wingdings" charset="2"/>
                <a:buChar char="§"/>
              </a:pPr>
              <a:r>
                <a:rPr lang="en-US" sz="2800" dirty="0"/>
                <a:t>Basic Android development concepts</a:t>
              </a:r>
            </a:p>
            <a:p>
              <a:pPr marL="1262063" indent="-400050">
                <a:buFont typeface="Wingdings" charset="2"/>
                <a:buChar char="§"/>
              </a:pPr>
              <a:r>
                <a:rPr lang="en-US" sz="2800" dirty="0"/>
                <a:t>User interfaces on the Android platform</a:t>
              </a:r>
            </a:p>
          </p:txBody>
        </p:sp>
      </p:grpSp>
    </p:spTree>
    <p:extLst>
      <p:ext uri="{BB962C8B-B14F-4D97-AF65-F5344CB8AC3E}">
        <p14:creationId xmlns:p14="http://schemas.microsoft.com/office/powerpoint/2010/main" val="2028852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Basic Xamarin.Android Concepts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64954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solidFill>
                  <a:srgbClr val="000000"/>
                </a:solidFill>
              </a:rPr>
              <a:t>Android </a:t>
            </a:r>
            <a:r>
              <a:rPr lang="en-US" sz="4800" dirty="0" err="1">
                <a:solidFill>
                  <a:srgbClr val="000000"/>
                </a:solidFill>
              </a:rPr>
              <a:t>ListView</a:t>
            </a:r>
            <a:endParaRPr lang="en-US" sz="4800" dirty="0">
              <a:solidFill>
                <a:srgbClr val="000000"/>
              </a:solidFill>
            </a:endParaRPr>
          </a:p>
        </p:txBody>
      </p:sp>
      <p:grpSp>
        <p:nvGrpSpPr>
          <p:cNvPr id="30" name="Group 29"/>
          <p:cNvGrpSpPr/>
          <p:nvPr/>
        </p:nvGrpSpPr>
        <p:grpSpPr>
          <a:xfrm>
            <a:off x="0" y="1559560"/>
            <a:ext cx="12602909" cy="791754"/>
            <a:chOff x="1384300" y="1950629"/>
            <a:chExt cx="9766454" cy="832912"/>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1747885" y="1950629"/>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l">
                <a:defRPr/>
              </a:pPr>
              <a:r>
                <a:rPr lang="en-US" sz="2800" i="0" dirty="0" err="1"/>
                <a:t>ListView</a:t>
              </a:r>
              <a:r>
                <a:rPr lang="en-US" sz="2800" i="0" dirty="0"/>
                <a:t> is bound to an array or a data model using an Adapter.</a:t>
              </a:r>
            </a:p>
          </p:txBody>
        </p:sp>
      </p:grpSp>
      <p:sp>
        <p:nvSpPr>
          <p:cNvPr id="37" name="Rectangle 36"/>
          <p:cNvSpPr/>
          <p:nvPr/>
        </p:nvSpPr>
        <p:spPr>
          <a:xfrm>
            <a:off x="974221" y="2351314"/>
            <a:ext cx="11217779" cy="1775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1" indent="-342900">
              <a:buFont typeface="Wingdings" charset="2"/>
              <a:buChar char="§"/>
            </a:pPr>
            <a:r>
              <a:rPr lang="en-US" sz="2400" dirty="0">
                <a:solidFill>
                  <a:schemeClr val="tx1"/>
                </a:solidFill>
              </a:rPr>
              <a:t>There are two ways to create a </a:t>
            </a:r>
            <a:r>
              <a:rPr lang="en-US" sz="2400" dirty="0" err="1">
                <a:solidFill>
                  <a:schemeClr val="tx1"/>
                </a:solidFill>
              </a:rPr>
              <a:t>ListView</a:t>
            </a:r>
            <a:r>
              <a:rPr lang="en-US" sz="2400" dirty="0">
                <a:solidFill>
                  <a:schemeClr val="tx1"/>
                </a:solidFill>
              </a:rPr>
              <a:t>:</a:t>
            </a:r>
          </a:p>
          <a:p>
            <a:pPr lvl="2" indent="-457200">
              <a:buFont typeface="Wingdings" charset="2"/>
              <a:buChar char="§"/>
            </a:pPr>
            <a:r>
              <a:rPr lang="en-US" sz="2400" dirty="0">
                <a:solidFill>
                  <a:schemeClr val="tx1"/>
                </a:solidFill>
              </a:rPr>
              <a:t>Use the </a:t>
            </a:r>
            <a:r>
              <a:rPr lang="en-US" sz="2400" dirty="0" err="1">
                <a:solidFill>
                  <a:schemeClr val="tx1"/>
                </a:solidFill>
              </a:rPr>
              <a:t>ListActivity</a:t>
            </a:r>
            <a:r>
              <a:rPr lang="en-US" sz="2400" dirty="0">
                <a:solidFill>
                  <a:schemeClr val="tx1"/>
                </a:solidFill>
              </a:rPr>
              <a:t> class, which is an Activity containing a </a:t>
            </a:r>
            <a:r>
              <a:rPr lang="en-US" sz="2400" dirty="0" err="1">
                <a:solidFill>
                  <a:schemeClr val="tx1"/>
                </a:solidFill>
              </a:rPr>
              <a:t>ListView</a:t>
            </a:r>
            <a:endParaRPr lang="en-US" sz="2400" dirty="0">
              <a:solidFill>
                <a:schemeClr val="tx1"/>
              </a:solidFill>
            </a:endParaRPr>
          </a:p>
          <a:p>
            <a:pPr marL="914400" lvl="1" indent="-457200">
              <a:buFont typeface="Wingdings" charset="2"/>
              <a:buChar char="§"/>
            </a:pPr>
            <a:r>
              <a:rPr lang="en-US" sz="2400" dirty="0">
                <a:solidFill>
                  <a:schemeClr val="tx1"/>
                </a:solidFill>
              </a:rPr>
              <a:t>Use the </a:t>
            </a:r>
            <a:r>
              <a:rPr lang="en-US" sz="2400" dirty="0" err="1">
                <a:solidFill>
                  <a:schemeClr val="tx1"/>
                </a:solidFill>
              </a:rPr>
              <a:t>ListView</a:t>
            </a:r>
            <a:r>
              <a:rPr lang="en-US" sz="2400" dirty="0">
                <a:solidFill>
                  <a:schemeClr val="tx1"/>
                </a:solidFill>
              </a:rPr>
              <a:t> tag in a layout XML, often used for customizing a list</a:t>
            </a:r>
          </a:p>
        </p:txBody>
      </p:sp>
    </p:spTree>
    <p:extLst>
      <p:ext uri="{BB962C8B-B14F-4D97-AF65-F5344CB8AC3E}">
        <p14:creationId xmlns:p14="http://schemas.microsoft.com/office/powerpoint/2010/main" val="870141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000000"/>
                </a:solidFill>
              </a:rPr>
              <a:t>ListViews</a:t>
            </a:r>
            <a:endParaRPr lang="en-US" dirty="0">
              <a:solidFill>
                <a:srgbClr val="000000"/>
              </a:solidFill>
            </a:endParaRPr>
          </a:p>
        </p:txBody>
      </p:sp>
      <p:pic>
        <p:nvPicPr>
          <p:cNvPr id="4" name="Content Placeholder 3"/>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6462312" y="1690316"/>
            <a:ext cx="2344389" cy="4423082"/>
          </a:xfr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440378" y="1690688"/>
            <a:ext cx="2344192" cy="4422710"/>
          </a:xfrm>
          <a:prstGeom prst="rect">
            <a:avLst/>
          </a:prstGeom>
        </p:spPr>
      </p:pic>
    </p:spTree>
    <p:extLst>
      <p:ext uri="{BB962C8B-B14F-4D97-AF65-F5344CB8AC3E}">
        <p14:creationId xmlns:p14="http://schemas.microsoft.com/office/powerpoint/2010/main" val="2458790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 a </a:t>
            </a:r>
            <a:r>
              <a:rPr lang="en-US" dirty="0" err="1"/>
              <a:t>ListView</a:t>
            </a:r>
            <a:r>
              <a:rPr lang="en-US" dirty="0"/>
              <a:t> in a Layout</a:t>
            </a:r>
          </a:p>
        </p:txBody>
      </p:sp>
      <p:sp>
        <p:nvSpPr>
          <p:cNvPr id="3" name="Content Placeholder 2"/>
          <p:cNvSpPr>
            <a:spLocks noGrp="1"/>
          </p:cNvSpPr>
          <p:nvPr>
            <p:ph idx="1"/>
          </p:nvPr>
        </p:nvSpPr>
        <p:spPr/>
        <p:txBody>
          <a:bodyPr>
            <a:noAutofit/>
          </a:bodyPr>
          <a:lstStyle/>
          <a:p>
            <a:pPr marL="0" indent="0">
              <a:buNone/>
            </a:pPr>
            <a:r>
              <a:rPr lang="en-US" sz="1800" dirty="0"/>
              <a:t>&lt;?xml version="1.0" encoding="utf-8"?&gt;</a:t>
            </a:r>
          </a:p>
          <a:p>
            <a:pPr marL="0" indent="0">
              <a:buNone/>
            </a:pPr>
            <a:r>
              <a:rPr lang="en-US" sz="1800" dirty="0"/>
              <a:t>&lt;</a:t>
            </a:r>
            <a:r>
              <a:rPr lang="en-US" sz="1800" dirty="0" err="1"/>
              <a:t>LinearLayout</a:t>
            </a:r>
            <a:r>
              <a:rPr lang="en-US" sz="1800" dirty="0"/>
              <a:t> </a:t>
            </a:r>
            <a:r>
              <a:rPr lang="en-US" sz="1800" dirty="0" err="1"/>
              <a:t>xmlns:android</a:t>
            </a:r>
            <a:r>
              <a:rPr lang="en-US" sz="1800" dirty="0"/>
              <a:t>="http://schemas.android.com/</a:t>
            </a:r>
            <a:r>
              <a:rPr lang="en-US" sz="1800" dirty="0" err="1"/>
              <a:t>apk</a:t>
            </a:r>
            <a:r>
              <a:rPr lang="en-US" sz="1800" dirty="0"/>
              <a:t>/res/android"</a:t>
            </a:r>
          </a:p>
          <a:p>
            <a:pPr marL="0" indent="0">
              <a:buNone/>
            </a:pPr>
            <a:r>
              <a:rPr lang="en-US" sz="1800" dirty="0"/>
              <a:t>    </a:t>
            </a:r>
            <a:r>
              <a:rPr lang="en-US" sz="1800" dirty="0" err="1"/>
              <a:t>android:orientation</a:t>
            </a:r>
            <a:r>
              <a:rPr lang="en-US" sz="1800" dirty="0"/>
              <a:t>="vertical"</a:t>
            </a:r>
          </a:p>
          <a:p>
            <a:pPr marL="0" indent="0">
              <a:buNone/>
            </a:pPr>
            <a:r>
              <a:rPr lang="en-US" sz="1800" dirty="0"/>
              <a:t>    </a:t>
            </a:r>
            <a:r>
              <a:rPr lang="en-US" sz="1800" dirty="0" err="1"/>
              <a:t>android:layout_width</a:t>
            </a:r>
            <a:r>
              <a:rPr lang="en-US" sz="1800" dirty="0"/>
              <a:t>="</a:t>
            </a:r>
            <a:r>
              <a:rPr lang="en-US" sz="1800" dirty="0" err="1"/>
              <a:t>fill_parent</a:t>
            </a:r>
            <a:r>
              <a:rPr lang="en-US" sz="1800" dirty="0"/>
              <a:t>"</a:t>
            </a:r>
          </a:p>
          <a:p>
            <a:pPr marL="0" indent="0">
              <a:buNone/>
            </a:pPr>
            <a:r>
              <a:rPr lang="en-US" sz="1800" dirty="0"/>
              <a:t>    </a:t>
            </a:r>
            <a:r>
              <a:rPr lang="en-US" sz="1800" dirty="0" err="1"/>
              <a:t>android:layout_height</a:t>
            </a:r>
            <a:r>
              <a:rPr lang="en-US" sz="1800" dirty="0"/>
              <a:t>="</a:t>
            </a:r>
            <a:r>
              <a:rPr lang="en-US" sz="1800" dirty="0" err="1"/>
              <a:t>fill_parent</a:t>
            </a:r>
            <a:r>
              <a:rPr lang="en-US" sz="1800" dirty="0"/>
              <a:t>"&gt;</a:t>
            </a:r>
          </a:p>
          <a:p>
            <a:pPr marL="0" indent="0">
              <a:buNone/>
            </a:pPr>
            <a:r>
              <a:rPr lang="en-US" sz="1800" dirty="0"/>
              <a:t>&lt;</a:t>
            </a:r>
            <a:r>
              <a:rPr lang="en-US" sz="1800" dirty="0" err="1"/>
              <a:t>ListView</a:t>
            </a:r>
            <a:endParaRPr lang="en-US" sz="1800" dirty="0"/>
          </a:p>
          <a:p>
            <a:pPr marL="0" indent="0">
              <a:buNone/>
            </a:pPr>
            <a:r>
              <a:rPr lang="en-US" sz="1800" dirty="0"/>
              <a:t>        </a:t>
            </a:r>
            <a:r>
              <a:rPr lang="en-US" sz="1800" dirty="0" err="1"/>
              <a:t>android:minWidth</a:t>
            </a:r>
            <a:r>
              <a:rPr lang="en-US" sz="1800" dirty="0"/>
              <a:t>="25px"</a:t>
            </a:r>
          </a:p>
          <a:p>
            <a:pPr marL="0" indent="0">
              <a:buNone/>
            </a:pPr>
            <a:r>
              <a:rPr lang="en-US" sz="1800" dirty="0"/>
              <a:t>        </a:t>
            </a:r>
            <a:r>
              <a:rPr lang="en-US" sz="1800" dirty="0" err="1"/>
              <a:t>android:minHeight</a:t>
            </a:r>
            <a:r>
              <a:rPr lang="en-US" sz="1800" dirty="0"/>
              <a:t>="25px"</a:t>
            </a:r>
          </a:p>
          <a:p>
            <a:pPr marL="0" indent="0">
              <a:buNone/>
            </a:pPr>
            <a:r>
              <a:rPr lang="en-US" sz="1800" dirty="0"/>
              <a:t>        </a:t>
            </a:r>
            <a:r>
              <a:rPr lang="en-US" sz="1800" dirty="0" err="1"/>
              <a:t>android:layout_width</a:t>
            </a:r>
            <a:r>
              <a:rPr lang="en-US" sz="1800" dirty="0"/>
              <a:t>="</a:t>
            </a:r>
            <a:r>
              <a:rPr lang="en-US" sz="1800" dirty="0" err="1"/>
              <a:t>match_parent</a:t>
            </a:r>
            <a:r>
              <a:rPr lang="en-US" sz="1800" dirty="0"/>
              <a:t>"</a:t>
            </a:r>
          </a:p>
          <a:p>
            <a:pPr marL="0" indent="0">
              <a:buNone/>
            </a:pPr>
            <a:r>
              <a:rPr lang="en-US" sz="1800" dirty="0"/>
              <a:t>        </a:t>
            </a:r>
            <a:r>
              <a:rPr lang="en-US" sz="1800" dirty="0" err="1"/>
              <a:t>android:layout_height</a:t>
            </a:r>
            <a:r>
              <a:rPr lang="en-US" sz="1800" dirty="0"/>
              <a:t>="</a:t>
            </a:r>
            <a:r>
              <a:rPr lang="en-US" sz="1800" dirty="0" err="1"/>
              <a:t>wrap_content</a:t>
            </a:r>
            <a:r>
              <a:rPr lang="en-US" sz="1800" dirty="0"/>
              <a:t>"</a:t>
            </a:r>
          </a:p>
          <a:p>
            <a:pPr marL="0" indent="0">
              <a:buNone/>
            </a:pPr>
            <a:r>
              <a:rPr lang="en-US" sz="1800" dirty="0"/>
              <a:t>        </a:t>
            </a:r>
            <a:r>
              <a:rPr lang="en-US" sz="1800" dirty="0" err="1"/>
              <a:t>android:id</a:t>
            </a:r>
            <a:r>
              <a:rPr lang="en-US" sz="1800" dirty="0"/>
              <a:t>="@+id/</a:t>
            </a:r>
            <a:r>
              <a:rPr lang="en-US" sz="1800" dirty="0" err="1"/>
              <a:t>listItems</a:t>
            </a:r>
            <a:r>
              <a:rPr lang="en-US" sz="1800" dirty="0"/>
              <a:t>" /&gt;</a:t>
            </a:r>
          </a:p>
          <a:p>
            <a:pPr marL="0" indent="0">
              <a:buNone/>
            </a:pPr>
            <a:r>
              <a:rPr lang="en-US" sz="1800" dirty="0"/>
              <a:t>&lt;/</a:t>
            </a:r>
            <a:r>
              <a:rPr lang="en-US" sz="1800" dirty="0" err="1"/>
              <a:t>LinearLayout</a:t>
            </a:r>
            <a:r>
              <a:rPr lang="en-US" sz="1800" dirty="0"/>
              <a:t>&gt;</a:t>
            </a:r>
          </a:p>
        </p:txBody>
      </p:sp>
    </p:spTree>
    <p:extLst>
      <p:ext uri="{BB962C8B-B14F-4D97-AF65-F5344CB8AC3E}">
        <p14:creationId xmlns:p14="http://schemas.microsoft.com/office/powerpoint/2010/main" val="48448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FFFF"/>
                </a:solidFill>
              </a:rPr>
              <a:t>ListView</a:t>
            </a:r>
            <a:r>
              <a:rPr lang="en-US" dirty="0">
                <a:solidFill>
                  <a:srgbClr val="FFFFFF"/>
                </a:solidFill>
              </a:rPr>
              <a:t> Using </a:t>
            </a:r>
            <a:r>
              <a:rPr lang="en-US" dirty="0" err="1">
                <a:solidFill>
                  <a:srgbClr val="FFFFFF"/>
                </a:solidFill>
              </a:rPr>
              <a:t>ListActivity</a:t>
            </a:r>
            <a:endParaRPr lang="en-US" dirty="0">
              <a:solidFill>
                <a:srgbClr val="FFFFFF"/>
              </a:solidFill>
            </a:endParaRPr>
          </a:p>
        </p:txBody>
      </p:sp>
      <p:sp>
        <p:nvSpPr>
          <p:cNvPr id="3" name="Content Placeholder 2"/>
          <p:cNvSpPr>
            <a:spLocks noGrp="1"/>
          </p:cNvSpPr>
          <p:nvPr>
            <p:ph idx="1"/>
          </p:nvPr>
        </p:nvSpPr>
        <p:spPr/>
        <p:txBody>
          <a:bodyPr>
            <a:normAutofit/>
          </a:bodyPr>
          <a:lstStyle/>
          <a:p>
            <a:pPr marL="0" indent="0">
              <a:buNone/>
            </a:pPr>
            <a:r>
              <a:rPr lang="en-US" sz="2000" dirty="0"/>
              <a:t>public class </a:t>
            </a:r>
            <a:r>
              <a:rPr lang="en-US" sz="2000" dirty="0" err="1"/>
              <a:t>MainActivity</a:t>
            </a:r>
            <a:r>
              <a:rPr lang="en-US" sz="2000" dirty="0"/>
              <a:t> : </a:t>
            </a:r>
            <a:r>
              <a:rPr lang="en-US" sz="2000" dirty="0" err="1"/>
              <a:t>ListActivity</a:t>
            </a:r>
            <a:endParaRPr lang="en-US" sz="2000" dirty="0"/>
          </a:p>
          <a:p>
            <a:pPr marL="0" indent="0">
              <a:buNone/>
            </a:pPr>
            <a:r>
              <a:rPr lang="en-US" sz="2000" dirty="0"/>
              <a:t>{</a:t>
            </a:r>
          </a:p>
          <a:p>
            <a:pPr marL="457200" lvl="1" indent="0">
              <a:buNone/>
            </a:pPr>
            <a:r>
              <a:rPr lang="en-US" sz="2000" dirty="0"/>
              <a:t>string[] </a:t>
            </a:r>
            <a:r>
              <a:rPr lang="en-US" sz="2000" dirty="0" err="1"/>
              <a:t>listItems</a:t>
            </a:r>
            <a:r>
              <a:rPr lang="en-US" sz="2000" dirty="0"/>
              <a:t>;</a:t>
            </a:r>
          </a:p>
          <a:p>
            <a:pPr marL="457200" lvl="1" indent="0">
              <a:buNone/>
            </a:pPr>
            <a:r>
              <a:rPr lang="en-US" sz="2000" dirty="0"/>
              <a:t>protected override void </a:t>
            </a:r>
            <a:r>
              <a:rPr lang="en-US" sz="2000" dirty="0" err="1"/>
              <a:t>OnCreate</a:t>
            </a:r>
            <a:r>
              <a:rPr lang="en-US" sz="2000" dirty="0"/>
              <a:t>(Bundle bundle)</a:t>
            </a:r>
          </a:p>
          <a:p>
            <a:pPr marL="457200" lvl="1" indent="0">
              <a:buNone/>
            </a:pPr>
            <a:r>
              <a:rPr lang="en-US" sz="2000" dirty="0"/>
              <a:t>{</a:t>
            </a:r>
          </a:p>
          <a:p>
            <a:pPr marL="914400" lvl="2" indent="0">
              <a:buNone/>
            </a:pPr>
            <a:r>
              <a:rPr lang="en-US" dirty="0" err="1"/>
              <a:t>base.OnCreate</a:t>
            </a:r>
            <a:r>
              <a:rPr lang="en-US" dirty="0"/>
              <a:t>(bundle);</a:t>
            </a:r>
          </a:p>
          <a:p>
            <a:pPr marL="914400" lvl="2" indent="0">
              <a:buNone/>
            </a:pPr>
            <a:r>
              <a:rPr lang="en-US" dirty="0" err="1"/>
              <a:t>listItems</a:t>
            </a:r>
            <a:r>
              <a:rPr lang="en-US" dirty="0"/>
              <a:t> = new string[] { "First", "Second", "Third"};</a:t>
            </a:r>
          </a:p>
          <a:p>
            <a:pPr marL="914400" lvl="2" indent="0">
              <a:buNone/>
            </a:pPr>
            <a:r>
              <a:rPr lang="en-US" dirty="0" err="1"/>
              <a:t>ListAdapter</a:t>
            </a:r>
            <a:r>
              <a:rPr lang="en-US" dirty="0"/>
              <a:t> = new </a:t>
            </a:r>
            <a:r>
              <a:rPr lang="en-US" dirty="0" err="1"/>
              <a:t>ArrayAdapter</a:t>
            </a:r>
            <a:r>
              <a:rPr lang="en-US" dirty="0"/>
              <a:t>&lt;String&gt;(this, </a:t>
            </a:r>
            <a:r>
              <a:rPr lang="en-US" dirty="0" err="1"/>
              <a:t>Android.Resource.Layout</a:t>
            </a:r>
            <a:r>
              <a:rPr lang="en-US" dirty="0"/>
              <a:t>.</a:t>
            </a:r>
          </a:p>
          <a:p>
            <a:pPr marL="914400" lvl="2" indent="0">
              <a:buNone/>
            </a:pPr>
            <a:r>
              <a:rPr lang="en-US" dirty="0"/>
              <a:t>SimpleListItem1, </a:t>
            </a:r>
            <a:r>
              <a:rPr lang="en-US" dirty="0" err="1"/>
              <a:t>listItems</a:t>
            </a:r>
            <a:r>
              <a:rPr lang="en-US" dirty="0"/>
              <a:t>);</a:t>
            </a:r>
          </a:p>
          <a:p>
            <a:pPr marL="457200" lvl="1" indent="0">
              <a:buNone/>
            </a:pPr>
            <a:r>
              <a:rPr lang="en-US" sz="2000" dirty="0"/>
              <a:t>}</a:t>
            </a:r>
          </a:p>
          <a:p>
            <a:pPr marL="0" indent="0">
              <a:buNone/>
            </a:pPr>
            <a:r>
              <a:rPr lang="en-US" sz="2000" dirty="0"/>
              <a:t>}</a:t>
            </a:r>
          </a:p>
        </p:txBody>
      </p:sp>
    </p:spTree>
    <p:extLst>
      <p:ext uri="{BB962C8B-B14F-4D97-AF65-F5344CB8AC3E}">
        <p14:creationId xmlns:p14="http://schemas.microsoft.com/office/powerpoint/2010/main" val="163518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FFFF"/>
                </a:solidFill>
              </a:rPr>
              <a:t>ListView</a:t>
            </a:r>
            <a:r>
              <a:rPr lang="en-US" dirty="0">
                <a:solidFill>
                  <a:srgbClr val="FFFFFF"/>
                </a:solidFill>
              </a:rPr>
              <a:t>: Selecting an Item</a:t>
            </a:r>
          </a:p>
        </p:txBody>
      </p:sp>
      <p:sp>
        <p:nvSpPr>
          <p:cNvPr id="3" name="Content Placeholder 2"/>
          <p:cNvSpPr>
            <a:spLocks noGrp="1"/>
          </p:cNvSpPr>
          <p:nvPr>
            <p:ph idx="1"/>
          </p:nvPr>
        </p:nvSpPr>
        <p:spPr/>
        <p:txBody>
          <a:bodyPr>
            <a:normAutofit/>
          </a:bodyPr>
          <a:lstStyle/>
          <a:p>
            <a:pPr marL="0" indent="0">
              <a:buNone/>
            </a:pPr>
            <a:r>
              <a:rPr lang="en-US" sz="2000" dirty="0"/>
              <a:t>protected override void </a:t>
            </a:r>
            <a:r>
              <a:rPr lang="en-US" sz="2000" dirty="0" err="1"/>
              <a:t>OnListItemClick</a:t>
            </a:r>
            <a:r>
              <a:rPr lang="en-US" sz="2000" dirty="0"/>
              <a:t>(</a:t>
            </a:r>
            <a:r>
              <a:rPr lang="en-US" sz="2000" dirty="0" err="1"/>
              <a:t>ListView</a:t>
            </a:r>
            <a:r>
              <a:rPr lang="en-US" sz="2000" dirty="0"/>
              <a:t> l, View v, </a:t>
            </a:r>
            <a:r>
              <a:rPr lang="en-US" sz="2000" dirty="0" err="1"/>
              <a:t>int</a:t>
            </a:r>
            <a:r>
              <a:rPr lang="en-US" sz="2000" dirty="0"/>
              <a:t> position, long id)</a:t>
            </a:r>
          </a:p>
          <a:p>
            <a:pPr marL="0" indent="0">
              <a:buNone/>
            </a:pPr>
            <a:r>
              <a:rPr lang="en-US" sz="2000" dirty="0"/>
              <a:t>{</a:t>
            </a:r>
          </a:p>
          <a:p>
            <a:pPr marL="457200" lvl="1" indent="0">
              <a:buNone/>
            </a:pPr>
            <a:r>
              <a:rPr lang="en-US" sz="2000" dirty="0"/>
              <a:t>String </a:t>
            </a:r>
            <a:r>
              <a:rPr lang="en-US" sz="2000" dirty="0" err="1"/>
              <a:t>SelectedItem</a:t>
            </a:r>
            <a:r>
              <a:rPr lang="en-US" sz="2000" dirty="0"/>
              <a:t> = </a:t>
            </a:r>
            <a:r>
              <a:rPr lang="en-US" sz="2000" dirty="0" err="1"/>
              <a:t>listItems</a:t>
            </a:r>
            <a:r>
              <a:rPr lang="en-US" sz="2000" dirty="0"/>
              <a:t>[position];</a:t>
            </a:r>
          </a:p>
          <a:p>
            <a:pPr marL="457200" lvl="1" indent="0">
              <a:buNone/>
            </a:pPr>
            <a:r>
              <a:rPr lang="en-US" sz="2000" dirty="0" err="1"/>
              <a:t>Android.Widget.Toast.MakeText</a:t>
            </a:r>
            <a:r>
              <a:rPr lang="en-US" sz="2000" dirty="0"/>
              <a:t>(this, </a:t>
            </a:r>
            <a:r>
              <a:rPr lang="en-US" sz="2000" dirty="0" err="1"/>
              <a:t>SelectedItem</a:t>
            </a:r>
            <a:r>
              <a:rPr lang="en-US" sz="2000" dirty="0"/>
              <a:t>,</a:t>
            </a:r>
          </a:p>
          <a:p>
            <a:pPr marL="457200" lvl="1" indent="0">
              <a:buNone/>
            </a:pPr>
            <a:r>
              <a:rPr lang="en-US" sz="2000" dirty="0" err="1"/>
              <a:t>Android.Widget.ToastLength.Short</a:t>
            </a:r>
            <a:r>
              <a:rPr lang="en-US" sz="2000" dirty="0"/>
              <a:t>).Show();</a:t>
            </a:r>
          </a:p>
          <a:p>
            <a:pPr marL="0" indent="0">
              <a:buNone/>
            </a:pPr>
            <a:r>
              <a:rPr lang="en-US" sz="2000" dirty="0"/>
              <a:t>}</a:t>
            </a:r>
          </a:p>
        </p:txBody>
      </p:sp>
    </p:spTree>
    <p:extLst>
      <p:ext uri="{BB962C8B-B14F-4D97-AF65-F5344CB8AC3E}">
        <p14:creationId xmlns:p14="http://schemas.microsoft.com/office/powerpoint/2010/main" val="101967975"/>
      </p:ext>
    </p:extLst>
  </p:cSld>
  <p:clrMapOvr>
    <a:masterClrMapping/>
  </p:clrMapOvr>
</p:sld>
</file>

<file path=ppt/theme/theme1.xml><?xml version="1.0" encoding="utf-8"?>
<a:theme xmlns:a="http://schemas.openxmlformats.org/drawingml/2006/main" name="Clean Azur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Clean Azure Theme.thmx</Template>
  <TotalTime>100</TotalTime>
  <Words>1600</Words>
  <Application>Microsoft Macintosh PowerPoint</Application>
  <PresentationFormat>Custom</PresentationFormat>
  <Paragraphs>259</Paragraphs>
  <Slides>26</Slides>
  <Notes>17</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Clean Azure Theme</vt:lpstr>
      <vt:lpstr>Cross-Platform Mobile Application Development with Xamarin</vt:lpstr>
      <vt:lpstr>Topics</vt:lpstr>
      <vt:lpstr>PowerPoint Presentation</vt:lpstr>
      <vt:lpstr>Basic Xamarin.Android Concepts</vt:lpstr>
      <vt:lpstr>Android ListView</vt:lpstr>
      <vt:lpstr>ListViews</vt:lpstr>
      <vt:lpstr>Place a ListView in a Layout</vt:lpstr>
      <vt:lpstr>ListView Using ListActivity</vt:lpstr>
      <vt:lpstr>ListView: Selecting an Item</vt:lpstr>
      <vt:lpstr>Populating a ListView</vt:lpstr>
      <vt:lpstr>ListView from an ArrayAdapter</vt:lpstr>
      <vt:lpstr>ListView from a Data Model</vt:lpstr>
      <vt:lpstr>Create a Data Model</vt:lpstr>
      <vt:lpstr>Create an Adapter</vt:lpstr>
      <vt:lpstr>Create an ListActivity</vt:lpstr>
      <vt:lpstr>ListView Selection</vt:lpstr>
      <vt:lpstr>Cell Reuse: It’s Faster</vt:lpstr>
      <vt:lpstr>Starting Activities: Intent</vt:lpstr>
      <vt:lpstr>Managing State: Bundle</vt:lpstr>
      <vt:lpstr>Packing Intents</vt:lpstr>
      <vt:lpstr>Unpacking Intents</vt:lpstr>
      <vt:lpstr>Android Resources</vt:lpstr>
      <vt:lpstr>Using Android Resources</vt:lpstr>
      <vt:lpstr>Using Android Resources</vt:lpstr>
      <vt:lpstr>Android Manifest</vt:lpstr>
      <vt:lpstr>PowerPoint Presentation</vt:lpstr>
    </vt:vector>
  </TitlesOfParts>
  <Company>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Cross-Platform Mobile Application Development with Xamarin</dc:title>
  <dc:creator>Mary Kate Reid</dc:creator>
  <cp:lastModifiedBy>Mary Kate Reid</cp:lastModifiedBy>
  <cp:revision>12</cp:revision>
  <dcterms:created xsi:type="dcterms:W3CDTF">2016-06-16T20:21:48Z</dcterms:created>
  <dcterms:modified xsi:type="dcterms:W3CDTF">2016-07-12T19:50:47Z</dcterms:modified>
</cp:coreProperties>
</file>