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7" r:id="rId3"/>
    <p:sldMasterId id="2147483689" r:id="rId4"/>
    <p:sldMasterId id="2147483701" r:id="rId5"/>
  </p:sldMasterIdLst>
  <p:notesMasterIdLst>
    <p:notesMasterId r:id="rId41"/>
  </p:notesMasterIdLst>
  <p:sldIdLst>
    <p:sldId id="328" r:id="rId6"/>
    <p:sldId id="329" r:id="rId7"/>
    <p:sldId id="330" r:id="rId8"/>
    <p:sldId id="332" r:id="rId9"/>
    <p:sldId id="331" r:id="rId10"/>
    <p:sldId id="340" r:id="rId11"/>
    <p:sldId id="336" r:id="rId12"/>
    <p:sldId id="338" r:id="rId13"/>
    <p:sldId id="334" r:id="rId14"/>
    <p:sldId id="310" r:id="rId15"/>
    <p:sldId id="311" r:id="rId16"/>
    <p:sldId id="312" r:id="rId17"/>
    <p:sldId id="313" r:id="rId18"/>
    <p:sldId id="314" r:id="rId19"/>
    <p:sldId id="333" r:id="rId20"/>
    <p:sldId id="316" r:id="rId21"/>
    <p:sldId id="341" r:id="rId22"/>
    <p:sldId id="348" r:id="rId23"/>
    <p:sldId id="347" r:id="rId24"/>
    <p:sldId id="342" r:id="rId25"/>
    <p:sldId id="343" r:id="rId26"/>
    <p:sldId id="344" r:id="rId27"/>
    <p:sldId id="346" r:id="rId28"/>
    <p:sldId id="351" r:id="rId29"/>
    <p:sldId id="349" r:id="rId30"/>
    <p:sldId id="352" r:id="rId31"/>
    <p:sldId id="345" r:id="rId32"/>
    <p:sldId id="355" r:id="rId33"/>
    <p:sldId id="358" r:id="rId34"/>
    <p:sldId id="359" r:id="rId35"/>
    <p:sldId id="361" r:id="rId36"/>
    <p:sldId id="360" r:id="rId37"/>
    <p:sldId id="362" r:id="rId38"/>
    <p:sldId id="364" r:id="rId39"/>
    <p:sldId id="33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y Kate Reid" initials="" lastIdx="1" clrIdx="0"/>
  <p:cmAuthor id="1" name="Gavin Gear" initials="GG" lastIdx="8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7491" autoAdjust="0"/>
  </p:normalViewPr>
  <p:slideViewPr>
    <p:cSldViewPr snapToGrid="0">
      <p:cViewPr varScale="1">
        <p:scale>
          <a:sx n="70" d="100"/>
          <a:sy n="70" d="100"/>
        </p:scale>
        <p:origin x="-68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commentAuthors" Target="commentAuthors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pPr/>
              <a:t>7/12/16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4169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41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 smtClean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No</a:t>
            </a:r>
            <a:r>
              <a:rPr lang="en-US" baseline="0" dirty="0" smtClean="0"/>
              <a:t> interaction with UI when app is </a:t>
            </a:r>
            <a:r>
              <a:rPr lang="en-US" baseline="0" dirty="0" err="1" smtClean="0"/>
              <a:t>backgrounded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24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37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u="none" dirty="0">
                <a:solidFill>
                  <a:schemeClr val="hlink"/>
                </a:solidFill>
              </a:rPr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u="none" dirty="0">
                <a:solidFill>
                  <a:schemeClr val="hlink"/>
                </a:solidFill>
              </a:rPr>
              <a:t>Custom Resource</a:t>
            </a:r>
            <a:r>
              <a:rPr lang="en-US" b="0" u="none" baseline="0" dirty="0">
                <a:solidFill>
                  <a:schemeClr val="hlink"/>
                </a:solidFill>
              </a:rPr>
              <a:t> Management</a:t>
            </a:r>
            <a:r>
              <a:rPr lang="en-US" b="1" u="none" baseline="0" dirty="0">
                <a:solidFill>
                  <a:schemeClr val="hlink"/>
                </a:solidFill>
              </a:rPr>
              <a:t>: </a:t>
            </a:r>
            <a:r>
              <a:rPr lang="en-US" dirty="0"/>
              <a:t>Will place in root directory upon application build</a:t>
            </a:r>
            <a:endParaRPr lang="en-US" u="none" dirty="0">
              <a:solidFill>
                <a:schemeClr val="hlink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u="none" dirty="0" err="1">
                <a:solidFill>
                  <a:schemeClr val="hlink"/>
                </a:solidFill>
              </a:rPr>
              <a:t>UIImage</a:t>
            </a:r>
            <a:r>
              <a:rPr lang="en-US" u="none" dirty="0">
                <a:solidFill>
                  <a:schemeClr val="hlink"/>
                </a:solidFill>
              </a:rPr>
              <a:t>: The UI control that hosts an image.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u="none" dirty="0">
                <a:solidFill>
                  <a:schemeClr val="hlink"/>
                </a:solidFill>
              </a:rPr>
              <a:t>“</a:t>
            </a:r>
            <a:r>
              <a:rPr lang="en-US" u="none" dirty="0" err="1">
                <a:solidFill>
                  <a:schemeClr val="hlink"/>
                </a:solidFill>
              </a:rPr>
              <a:t>MyImageName</a:t>
            </a:r>
            <a:r>
              <a:rPr lang="en-US" u="none" dirty="0">
                <a:solidFill>
                  <a:schemeClr val="hlink"/>
                </a:solidFill>
              </a:rPr>
              <a:t>” will have the appropriate size attached to the name.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u="none" dirty="0">
              <a:solidFill>
                <a:schemeClr val="hlink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u="none" dirty="0">
                <a:solidFill>
                  <a:schemeClr val="hlink"/>
                </a:solidFill>
              </a:rPr>
              <a:t>References:</a:t>
            </a:r>
            <a:endParaRPr lang="en-US" b="0" u="none" dirty="0">
              <a:solidFill>
                <a:schemeClr val="hlink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u="none" dirty="0">
                <a:solidFill>
                  <a:schemeClr val="hlink"/>
                </a:solidFill>
              </a:rPr>
              <a:t>https://developer.xamarin.com/api/type/MonoTouch.UIKit.UIImage/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u="none" dirty="0">
                <a:solidFill>
                  <a:schemeClr val="hlink"/>
                </a:solidFill>
              </a:rPr>
              <a:t>https://developer.xamarin.com/guides/ios/application_fundamentals/working_with_images/sizes-and-filenames/</a:t>
            </a:r>
            <a:endParaRPr lang="en-US" b="1" u="none" dirty="0">
              <a:solidFill>
                <a:schemeClr val="hlin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26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This</a:t>
            </a:r>
            <a:r>
              <a:rPr lang="en-US" baseline="0" dirty="0" smtClean="0"/>
              <a:t> section covers the following topics: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err="1" smtClean="0"/>
              <a:t>iOS</a:t>
            </a:r>
            <a:r>
              <a:rPr lang="en-US" dirty="0" smtClean="0"/>
              <a:t> User Interfaces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Designer Tools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Layouts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Controls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64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Storyboards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groups of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classes represented by XML layout files strung together into an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by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a designer tool. Each storyboard screen, called a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scene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is made up of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codebehind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UIViewController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Each XML layout is typically instantiated into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automatically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 requiring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in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UIViewController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do that. Storyboard constructs called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segues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transitions to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layouts, also without code. When using storyboards, y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 don’t need to do much C# coding for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 navigation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iOS.</a:t>
            </a:r>
            <a:endParaRPr lang="en-US" b="1" u="none" dirty="0">
              <a:solidFill>
                <a:schemeClr val="hlink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u="none" dirty="0">
              <a:solidFill>
                <a:schemeClr val="hlink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u="none" dirty="0">
                <a:solidFill>
                  <a:schemeClr val="hlink"/>
                </a:solidFill>
              </a:rPr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u="none" dirty="0">
                <a:solidFill>
                  <a:schemeClr val="hlink"/>
                </a:solidFill>
              </a:rPr>
              <a:t>More on Storyboards: https://</a:t>
            </a:r>
            <a:r>
              <a:rPr lang="en-US" u="none" dirty="0" err="1">
                <a:solidFill>
                  <a:schemeClr val="hlink"/>
                </a:solidFill>
              </a:rPr>
              <a:t>developer.xamarin.com</a:t>
            </a:r>
            <a:r>
              <a:rPr lang="en-US" u="none" dirty="0">
                <a:solidFill>
                  <a:schemeClr val="hlink"/>
                </a:solidFill>
              </a:rPr>
              <a:t>/guides/</a:t>
            </a:r>
            <a:r>
              <a:rPr lang="en-US" u="none" dirty="0" err="1">
                <a:solidFill>
                  <a:schemeClr val="hlink"/>
                </a:solidFill>
              </a:rPr>
              <a:t>ios</a:t>
            </a:r>
            <a:r>
              <a:rPr lang="en-US" u="none" dirty="0">
                <a:solidFill>
                  <a:schemeClr val="hlink"/>
                </a:solidFill>
              </a:rPr>
              <a:t>/</a:t>
            </a:r>
            <a:r>
              <a:rPr lang="en-US" u="none" dirty="0" err="1">
                <a:solidFill>
                  <a:schemeClr val="hlink"/>
                </a:solidFill>
              </a:rPr>
              <a:t>user_interface</a:t>
            </a:r>
            <a:r>
              <a:rPr lang="en-US" u="none" dirty="0">
                <a:solidFill>
                  <a:schemeClr val="hlink"/>
                </a:solidFill>
              </a:rPr>
              <a:t>/</a:t>
            </a:r>
            <a:r>
              <a:rPr lang="en-US" u="none" dirty="0" err="1">
                <a:solidFill>
                  <a:schemeClr val="hlink"/>
                </a:solidFill>
              </a:rPr>
              <a:t>introduction_to_storyboards</a:t>
            </a:r>
            <a:r>
              <a:rPr lang="en-US" u="none" dirty="0">
                <a:solidFill>
                  <a:schemeClr val="hlink"/>
                </a:solidFill>
              </a:rPr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u="none" dirty="0">
                <a:solidFill>
                  <a:schemeClr val="hlink"/>
                </a:solidFill>
              </a:rPr>
              <a:t>More on Segues: https://developer.xamarin.com/guides/ios/user_interface/introduction_to_storyboards/#Segues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u="none" dirty="0">
              <a:solidFill>
                <a:schemeClr val="hlin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5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developers create iOS layouts by using designer tools such as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Xcode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Interface Builder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Designer for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 are added as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subviews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using one of two techniques: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AutoLayout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Frames.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AutoLayout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technique uses constraints to create relative horizontal and vertical relationships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views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Frames technique uses rectangles to bound the view, assigning them to the Frame property of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Location and size are absolute when using Frames and relative when using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AutoLayout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 UI can be coded by hand in C#, but developers often opt for the designer tools.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66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 UI using storyboards, scenes, and segues in Xamarin iOS Designer.  This is the Xamarin option to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Xcode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interface builder.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courtesy of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https://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developer.xamarin.com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/guides/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user_interface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/controls/part_1_-_creating_user_interface_objects/Images/Image2b.png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220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 are added as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subviews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using one of two techniques: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AutoLayout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Frames. The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AutoLayout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technique uses constraints to create relative horizontal and vertical relationships between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views. The Frames technique uses rectangles to bound the view, assigning them to the Frame property of the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view. Location and size are absolute when using Frames and relative when using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AutoLayout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3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added as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subviews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using one of two techniques: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AutoLayout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Frames. The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AutoLayout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technique uses constraints to create relative horizontal and vertical relationships between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views. The Frames technique uses rectangles to bound the view, assigning them to the Frame property of the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view. Location and size are absolute when using Frames and relative when using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AutoLayout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38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8903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UIViewController’s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ViewDidLoad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method, instantiate a text box by using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UITextField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Then add size and location constraints to it before adding it to the parent view.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677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add constraints to the control and to the view. This is accomplished using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AddConstraints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control, which uses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NSLayoutConstraint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AddConstraints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specify the size of the text field. Build the constraints using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NSLayoutConstraint.Create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 specifying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NSLayoutAttribute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 this case Height and Width. The Add method adds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view.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View.AddConstraints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specify the location of the text field. Constrain the control to the top-level view by using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AddConstraints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View.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NSLayoutAttribute.Left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allows us to place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10 points from the left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NSLayoutAttribute.Top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allows us to specify 30 points from the top.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 Mobile Application Development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http://amzn.to/1rowG7K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280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b="0" smtClean="0"/>
              <a:t>The</a:t>
            </a:r>
            <a:r>
              <a:rPr lang="en-US" b="0" baseline="0" smtClean="0"/>
              <a:t> image here is an example of UITextView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955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77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three ways to handle control events remains the same across platforms.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25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Alerts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notifications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typically small modal pop-up dialog boxes containing real-time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feedback to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and one or more buttons to allow the user to dismiss or choose an option in response.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UIAlertController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 title and message are included in the alert with the Create method, and buttons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added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AddAction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method.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  <a:endParaRPr lang="en-US" altLang="ko-KR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Xamarin Mobile Application Development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http://amzn.to/1rowG7K</a:t>
            </a:r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664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most common iOS selection controls are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UIPickerView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UIDatePicker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UIStepper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UISlider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UISwitch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UIPickerView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supplies a drop-down list,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UIStepper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gives a plus/minus button for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changing numeric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values, and the rest are self-explanatory.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Similar to Android, iOS controls don’t produce a modal dialog box by default, but produce only an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inline dialog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Use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UITextField.InputView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modal dialog technique.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 Mobile Application Development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Dan Hermes  http://amzn.to/1rowG7K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888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iOS are created using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UITableView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control bound to an array or a data model.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UITableView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groupings, headers, footers, images, and indexes. Each list requires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UITableView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the view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subclassed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UITableViewSource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assigned to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UITableView.Source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property, and a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such as an array or data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526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 Mobile Application Development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Dan Hermes  http://amzn.to/1rowG7K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324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new file of type iPhone View Controller called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ListArrayViewController.cs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this file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instantiate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UITableView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add it to a view in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ViewDidLoad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of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ViewController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Populate the data source. In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ViewController’s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ViewDidLoad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method, create an array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strings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pass it into the constructor for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assign the new adapter to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Source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property on the table. This binds the array to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UITableView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Add the completed table to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ViewController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create an adapter…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5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The Foundation namespace includes the basic data types in Objective-C.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The </a:t>
            </a:r>
            <a:r>
              <a:rPr lang="en-US" dirty="0" err="1"/>
              <a:t>UIKit</a:t>
            </a:r>
            <a:r>
              <a:rPr lang="en-US" dirty="0"/>
              <a:t> namespace includes all of the UI components in </a:t>
            </a:r>
            <a:r>
              <a:rPr lang="en-US" dirty="0" err="1"/>
              <a:t>CocoaTouch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err="1"/>
              <a:t>CocoaTouch</a:t>
            </a:r>
            <a:r>
              <a:rPr lang="en-US" dirty="0"/>
              <a:t> is the MVC framework for </a:t>
            </a:r>
            <a:r>
              <a:rPr lang="en-US" dirty="0" err="1"/>
              <a:t>iOS</a:t>
            </a:r>
            <a:r>
              <a:rPr lang="en-US" dirty="0"/>
              <a:t> UIs.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References:</a:t>
            </a:r>
            <a:endParaRPr lang="en-US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MonoTouch.ObjCRuntime</a:t>
            </a:r>
            <a:r>
              <a:rPr lang="en-US" dirty="0"/>
              <a:t>: https://</a:t>
            </a:r>
            <a:r>
              <a:rPr lang="en-US" dirty="0" err="1"/>
              <a:t>developer.xamarin.com</a:t>
            </a:r>
            <a:r>
              <a:rPr lang="en-US" dirty="0"/>
              <a:t>/guides/</a:t>
            </a:r>
            <a:r>
              <a:rPr lang="en-US" dirty="0" err="1"/>
              <a:t>ios</a:t>
            </a:r>
            <a:r>
              <a:rPr lang="en-US" dirty="0"/>
              <a:t>/</a:t>
            </a:r>
            <a:r>
              <a:rPr lang="en-US" dirty="0" err="1"/>
              <a:t>under_the_hood</a:t>
            </a:r>
            <a:r>
              <a:rPr lang="en-US" dirty="0"/>
              <a:t>/</a:t>
            </a:r>
            <a:r>
              <a:rPr lang="en-US" dirty="0" err="1"/>
              <a:t>api_design</a:t>
            </a:r>
            <a:r>
              <a:rPr lang="en-US" dirty="0"/>
              <a:t>/#</a:t>
            </a:r>
            <a:r>
              <a:rPr lang="en-US" dirty="0" err="1"/>
              <a:t>MonoTouch.ObjCRuntime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developer.xamarin.com</a:t>
            </a:r>
            <a:r>
              <a:rPr lang="en-US" dirty="0"/>
              <a:t>/guides/</a:t>
            </a:r>
            <a:r>
              <a:rPr lang="en-US" dirty="0" err="1"/>
              <a:t>ios</a:t>
            </a:r>
            <a:r>
              <a:rPr lang="en-US" dirty="0"/>
              <a:t>/</a:t>
            </a:r>
            <a:r>
              <a:rPr lang="en-US" dirty="0" err="1"/>
              <a:t>under_the_hood</a:t>
            </a:r>
            <a:r>
              <a:rPr lang="en-US" dirty="0"/>
              <a:t>/</a:t>
            </a:r>
            <a:r>
              <a:rPr lang="en-US" dirty="0" err="1"/>
              <a:t>api_design</a:t>
            </a:r>
            <a:r>
              <a:rPr lang="en-US" dirty="0"/>
              <a:t>/#Foundation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developer.xamarin.com</a:t>
            </a:r>
            <a:r>
              <a:rPr lang="en-US" dirty="0"/>
              <a:t>/guides/</a:t>
            </a:r>
            <a:r>
              <a:rPr lang="en-US" dirty="0" err="1"/>
              <a:t>ios</a:t>
            </a:r>
            <a:r>
              <a:rPr lang="en-US" dirty="0"/>
              <a:t>/</a:t>
            </a:r>
            <a:r>
              <a:rPr lang="en-US" dirty="0" err="1"/>
              <a:t>under_the_hood</a:t>
            </a:r>
            <a:r>
              <a:rPr lang="en-US" dirty="0"/>
              <a:t>/</a:t>
            </a:r>
            <a:r>
              <a:rPr lang="en-US" dirty="0" err="1"/>
              <a:t>api_design</a:t>
            </a:r>
            <a:r>
              <a:rPr lang="en-US" dirty="0"/>
              <a:t>/#</a:t>
            </a:r>
            <a:r>
              <a:rPr lang="en-US" dirty="0" err="1"/>
              <a:t>UIKit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MVC: https://</a:t>
            </a:r>
            <a:r>
              <a:rPr lang="en-US" dirty="0" err="1"/>
              <a:t>en.wikipedia.org</a:t>
            </a:r>
            <a:r>
              <a:rPr lang="en-US" dirty="0"/>
              <a:t>/wiki/Model%E2%80%93view%E2%80%93controller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082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adapter, create a new empty class called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ListSourceFromArray.cs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subclass it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UITableViewSource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create a constructor, and override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RowsInSection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GetCell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methods. Create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array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strings called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listItems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bind to the list’s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TextLabel.Text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property.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RowsInSection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 returns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length of the entire list, as shown in Listing 5-19.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 reuse in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GetCell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improves performance, thereby making scrolling faster with fewer skipped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frames. As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row is retrieved,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DequeueReusableCell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checks to see if a cell (memory location for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row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already exists for that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If it comes back null then instantiate a new cell, otherwise use it.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 is scrolled, this method is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create more rows to display on the screen, recycling cells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possible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Type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NSIndexPath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comes from the Foundation library in the using.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262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previous code.</a:t>
            </a:r>
          </a:p>
          <a:p>
            <a:pPr marL="0" indent="0">
              <a:buFont typeface="Arial"/>
              <a:buNone/>
            </a:pP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Xamarin Mobile Application Development by Dan Hermes  http://amzn.to/1rowG7K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771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Selection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list item is handled by overriding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RowSelected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event in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UITableViewSource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subclass.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indexPath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denotes the index of the row.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DeselectRow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removes the highlight from the selected row.</a:t>
            </a:r>
          </a:p>
          <a:p>
            <a:pPr marL="0" indent="0">
              <a:buFont typeface="Arial"/>
              <a:buNone/>
            </a:pP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 Mobile Application Development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Dan Hermes  http://amzn.to/1rowG7K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118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The Module 3 Lesson 6 Lab should be completed</a:t>
            </a:r>
            <a:r>
              <a:rPr lang="en-US" baseline="0" dirty="0" smtClean="0"/>
              <a:t> at this time: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MSFTImagine</a:t>
            </a:r>
            <a:r>
              <a:rPr lang="en-US" dirty="0" smtClean="0"/>
              <a:t>/</a:t>
            </a:r>
            <a:r>
              <a:rPr lang="en-US" dirty="0" err="1" smtClean="0"/>
              <a:t>computerscience</a:t>
            </a:r>
            <a:r>
              <a:rPr lang="en-US" dirty="0" smtClean="0"/>
              <a:t>/tree/master/Complimentary%20Course%20Content/Module3/Labs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8903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This</a:t>
            </a:r>
            <a:r>
              <a:rPr lang="en-US" baseline="0" dirty="0" smtClean="0"/>
              <a:t> section covers the following topics: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err="1" smtClean="0"/>
              <a:t>UIView</a:t>
            </a:r>
            <a:endParaRPr lang="en-US" dirty="0" smtClean="0"/>
          </a:p>
          <a:p>
            <a:pPr marL="628650" lvl="1" indent="-171450">
              <a:buFont typeface="Arial"/>
              <a:buChar char="•"/>
            </a:pPr>
            <a:r>
              <a:rPr lang="en-US" dirty="0" err="1" smtClean="0"/>
              <a:t>UIViewController</a:t>
            </a:r>
            <a:endParaRPr lang="en-US" dirty="0" smtClean="0"/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Life Cycle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Resources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12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The Foundation namespace includes the basic data types in Objective-C.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The </a:t>
            </a:r>
            <a:r>
              <a:rPr lang="en-US" dirty="0" err="1"/>
              <a:t>UIKit</a:t>
            </a:r>
            <a:r>
              <a:rPr lang="en-US" dirty="0"/>
              <a:t> namespace includes all of the UI components in </a:t>
            </a:r>
            <a:r>
              <a:rPr lang="en-US" dirty="0" err="1"/>
              <a:t>CocoaTouch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err="1"/>
              <a:t>CocoaTouch</a:t>
            </a:r>
            <a:r>
              <a:rPr lang="en-US" dirty="0"/>
              <a:t> is the MVC framework for </a:t>
            </a:r>
            <a:r>
              <a:rPr lang="en-US" dirty="0" err="1"/>
              <a:t>iOS</a:t>
            </a:r>
            <a:r>
              <a:rPr lang="en-US" dirty="0"/>
              <a:t> UIs.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References:</a:t>
            </a:r>
            <a:endParaRPr lang="en-US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MonoTouch.ObjCRuntime</a:t>
            </a:r>
            <a:r>
              <a:rPr lang="en-US" dirty="0"/>
              <a:t>: https://</a:t>
            </a:r>
            <a:r>
              <a:rPr lang="en-US" dirty="0" err="1"/>
              <a:t>developer.xamarin.com</a:t>
            </a:r>
            <a:r>
              <a:rPr lang="en-US" dirty="0"/>
              <a:t>/guides/</a:t>
            </a:r>
            <a:r>
              <a:rPr lang="en-US" dirty="0" err="1"/>
              <a:t>ios</a:t>
            </a:r>
            <a:r>
              <a:rPr lang="en-US" dirty="0"/>
              <a:t>/</a:t>
            </a:r>
            <a:r>
              <a:rPr lang="en-US" dirty="0" err="1"/>
              <a:t>under_the_hood</a:t>
            </a:r>
            <a:r>
              <a:rPr lang="en-US" dirty="0"/>
              <a:t>/</a:t>
            </a:r>
            <a:r>
              <a:rPr lang="en-US" dirty="0" err="1"/>
              <a:t>api_design</a:t>
            </a:r>
            <a:r>
              <a:rPr lang="en-US" dirty="0"/>
              <a:t>/#</a:t>
            </a:r>
            <a:r>
              <a:rPr lang="en-US" dirty="0" err="1"/>
              <a:t>MonoTouch.ObjCRuntime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developer.xamarin.com</a:t>
            </a:r>
            <a:r>
              <a:rPr lang="en-US" dirty="0"/>
              <a:t>/guides/</a:t>
            </a:r>
            <a:r>
              <a:rPr lang="en-US" dirty="0" err="1"/>
              <a:t>ios</a:t>
            </a:r>
            <a:r>
              <a:rPr lang="en-US" dirty="0"/>
              <a:t>/</a:t>
            </a:r>
            <a:r>
              <a:rPr lang="en-US" dirty="0" err="1"/>
              <a:t>under_the_hood</a:t>
            </a:r>
            <a:r>
              <a:rPr lang="en-US" dirty="0"/>
              <a:t>/</a:t>
            </a:r>
            <a:r>
              <a:rPr lang="en-US" dirty="0" err="1"/>
              <a:t>api_design</a:t>
            </a:r>
            <a:r>
              <a:rPr lang="en-US" dirty="0"/>
              <a:t>/#Foundation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developer.xamarin.com</a:t>
            </a:r>
            <a:r>
              <a:rPr lang="en-US" dirty="0"/>
              <a:t>/guides/</a:t>
            </a:r>
            <a:r>
              <a:rPr lang="en-US" dirty="0" err="1"/>
              <a:t>ios</a:t>
            </a:r>
            <a:r>
              <a:rPr lang="en-US" dirty="0"/>
              <a:t>/</a:t>
            </a:r>
            <a:r>
              <a:rPr lang="en-US" dirty="0" err="1"/>
              <a:t>under_the_hood</a:t>
            </a:r>
            <a:r>
              <a:rPr lang="en-US" dirty="0"/>
              <a:t>/</a:t>
            </a:r>
            <a:r>
              <a:rPr lang="en-US" dirty="0" err="1"/>
              <a:t>api_design</a:t>
            </a:r>
            <a:r>
              <a:rPr lang="en-US" dirty="0"/>
              <a:t>/#</a:t>
            </a:r>
            <a:r>
              <a:rPr lang="en-US" dirty="0" err="1"/>
              <a:t>UIKit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MVC: https://</a:t>
            </a:r>
            <a:r>
              <a:rPr lang="en-US" dirty="0" err="1"/>
              <a:t>en.wikipedia.org</a:t>
            </a:r>
            <a:r>
              <a:rPr lang="en-US" dirty="0"/>
              <a:t>/wiki/Model%E2%80%93view%E2%80%93controller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69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15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62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Note:</a:t>
            </a:r>
            <a:r>
              <a:rPr lang="en-US" b="0" baseline="0" dirty="0"/>
              <a:t>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baseline="0" dirty="0"/>
              <a:t>The next few slides will explain the </a:t>
            </a:r>
            <a:r>
              <a:rPr lang="en-US" b="0" baseline="0" dirty="0" err="1"/>
              <a:t>iOS</a:t>
            </a:r>
            <a:r>
              <a:rPr lang="en-US" b="0" baseline="0" dirty="0"/>
              <a:t> application lifecycle.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Further explanation of the </a:t>
            </a:r>
            <a:r>
              <a:rPr lang="en-US" dirty="0" err="1"/>
              <a:t>iOS</a:t>
            </a:r>
            <a:r>
              <a:rPr lang="en-US" dirty="0"/>
              <a:t> application lifecycle: https://</a:t>
            </a:r>
            <a:r>
              <a:rPr lang="en-US" dirty="0" err="1"/>
              <a:t>developer.xamarin.com</a:t>
            </a:r>
            <a:r>
              <a:rPr lang="en-US" dirty="0"/>
              <a:t>/guides/</a:t>
            </a:r>
            <a:r>
              <a:rPr lang="en-US" dirty="0" err="1"/>
              <a:t>ios</a:t>
            </a:r>
            <a:r>
              <a:rPr lang="en-US" dirty="0"/>
              <a:t>/</a:t>
            </a:r>
            <a:r>
              <a:rPr lang="en-US" dirty="0" err="1"/>
              <a:t>application_fundamentals</a:t>
            </a:r>
            <a:r>
              <a:rPr lang="en-US" dirty="0"/>
              <a:t>/</a:t>
            </a:r>
            <a:r>
              <a:rPr lang="en-US" dirty="0" err="1"/>
              <a:t>backgrounding</a:t>
            </a:r>
            <a:r>
              <a:rPr lang="en-US" dirty="0"/>
              <a:t>/part_1_introduction_to_backgrounding_in_ios/#</a:t>
            </a:r>
            <a:r>
              <a:rPr lang="en-US" dirty="0" err="1"/>
              <a:t>Application_States_and_Application_Delegate_Methods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16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04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8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7/12/16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670952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7/12/16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598242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>
                <a:solidFill>
                  <a:prstClr val="white"/>
                </a:solidFill>
                <a:latin typeface="Segoe UI"/>
              </a:rPr>
              <a:pPr/>
              <a:t>7/12/16</a:t>
            </a:fld>
            <a:endParaRPr lang="en-US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>
                <a:solidFill>
                  <a:prstClr val="white"/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white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269410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9927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7/12/16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en-US" sz="1200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en-US" sz="3600" i="1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24510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en-US" sz="1200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2451041"/>
          </a:xfrm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7538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7/12/16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en-US" sz="1200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en-US" sz="3600" i="1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en-US" sz="1200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1359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81933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679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7/12/16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6671159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7/12/16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8333324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7/12/16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76799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7/12/16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965443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7/12/16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714376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7/12/16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001773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7/12/16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468525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7/12/16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114332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7/12/16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280089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7/12/16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29515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>
                <a:solidFill>
                  <a:prstClr val="white"/>
                </a:solidFill>
                <a:latin typeface="Segoe UI"/>
              </a:rPr>
              <a:pPr/>
              <a:t>7/12/16</a:t>
            </a:fld>
            <a:endParaRPr lang="en-US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>
                <a:solidFill>
                  <a:prstClr val="white"/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white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5543237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7/12/16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0450385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7/12/16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669444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7/12/16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9680837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7/12/16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8403770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7/12/16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096369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7/12/16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3577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7/12/16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610563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7/12/16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24769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7/12/16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44619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7/12/16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92921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>
                <a:solidFill>
                  <a:prstClr val="white"/>
                </a:solidFill>
                <a:latin typeface="Segoe UI"/>
              </a:rPr>
              <a:pPr/>
              <a:t>7/12/16</a:t>
            </a:fld>
            <a:endParaRPr lang="en-US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>
                <a:solidFill>
                  <a:prstClr val="white"/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white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4908474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7/12/16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3263305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7/12/16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733055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7/12/16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672684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7/12/16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743667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7/12/16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9941475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7/12/16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2345120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7/12/16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24348362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7/12/16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82442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7/12/16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4328020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7/12/16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9117027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>
                <a:solidFill>
                  <a:prstClr val="white"/>
                </a:solidFill>
                <a:latin typeface="Segoe UI"/>
              </a:rPr>
              <a:pPr/>
              <a:t>7/12/16</a:t>
            </a:fld>
            <a:endParaRPr lang="en-US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>
                <a:solidFill>
                  <a:prstClr val="white"/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white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9108421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7/12/16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35262662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7/12/16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4050318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7/12/16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8419546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7/12/16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5996086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7/12/16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031339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7/12/16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96236433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7/12/16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5885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7/12/16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7086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8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9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Relationship Id="rId9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0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50.xml"/><Relationship Id="rId2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7.xml"/><Relationship Id="rId9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7/12/16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52990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7/12/16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20720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7/12/16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9682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7/12/16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1558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Cross-Platform Mobile Application Development with </a:t>
            </a:r>
            <a:r>
              <a:rPr lang="en-US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Module 3, </a:t>
            </a:r>
            <a:r>
              <a:rPr lang="en-US" sz="4000">
                <a:solidFill>
                  <a:srgbClr val="FFFF00"/>
                </a:solidFill>
              </a:rPr>
              <a:t>Lesson </a:t>
            </a:r>
            <a:r>
              <a:rPr lang="en-US" dirty="0"/>
              <a:t>6</a:t>
            </a:r>
            <a:r>
              <a:rPr lang="en-US" sz="4000" smtClean="0">
                <a:solidFill>
                  <a:srgbClr val="FFFF00"/>
                </a:solidFill>
              </a:rPr>
              <a:t>: </a:t>
            </a:r>
            <a:endParaRPr lang="en-US" sz="4000" dirty="0">
              <a:solidFill>
                <a:srgbClr val="FFFF00"/>
              </a:solidFill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Developing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iOS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Apps with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Xamarin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30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Application: Active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7479890" cy="435133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Application’s code is running</a:t>
            </a:r>
          </a:p>
          <a:p>
            <a:pPr>
              <a:buFont typeface="Wingdings" charset="2"/>
              <a:buChar char="§"/>
            </a:pPr>
            <a:r>
              <a:rPr lang="en-US" dirty="0"/>
              <a:t>Application is in the foreground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68811" y="1851987"/>
            <a:ext cx="2797689" cy="4324976"/>
            <a:chOff x="8568811" y="1851987"/>
            <a:chExt cx="2797689" cy="4324976"/>
          </a:xfrm>
        </p:grpSpPr>
        <p:sp>
          <p:nvSpPr>
            <p:cNvPr id="19" name="Rectangle 18"/>
            <p:cNvSpPr/>
            <p:nvPr/>
          </p:nvSpPr>
          <p:spPr>
            <a:xfrm>
              <a:off x="8568811" y="1851987"/>
              <a:ext cx="2788920" cy="661069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sz="2800" dirty="0">
                  <a:solidFill>
                    <a:prstClr val="white"/>
                  </a:solidFill>
                </a:rPr>
                <a:t>Active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568812" y="5456566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68814" y="5555154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Suspended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568811" y="3059250"/>
              <a:ext cx="2784987" cy="720397"/>
            </a:xfrm>
            <a:prstGeom prst="rect">
              <a:avLst/>
            </a:prstGeom>
            <a:solidFill>
              <a:srgbClr val="2E75B6"/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568813" y="3157838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Inactive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568811" y="4292875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68813" y="4391463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Backgrounded</a:t>
              </a:r>
            </a:p>
          </p:txBody>
        </p:sp>
        <p:cxnSp>
          <p:nvCxnSpPr>
            <p:cNvPr id="30" name="Straight Arrow Connector 29"/>
            <p:cNvCxnSpPr>
              <a:endCxn id="14" idx="0"/>
            </p:cNvCxnSpPr>
            <p:nvPr/>
          </p:nvCxnSpPr>
          <p:spPr>
            <a:xfrm>
              <a:off x="9961305" y="2546021"/>
              <a:ext cx="0" cy="513229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16" idx="0"/>
            </p:cNvCxnSpPr>
            <p:nvPr/>
          </p:nvCxnSpPr>
          <p:spPr>
            <a:xfrm>
              <a:off x="9961304" y="3779647"/>
              <a:ext cx="1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17" idx="1"/>
            </p:cNvCxnSpPr>
            <p:nvPr/>
          </p:nvCxnSpPr>
          <p:spPr>
            <a:xfrm rot="10800000" flipH="1">
              <a:off x="8568812" y="2185823"/>
              <a:ext cx="1" cy="2467250"/>
            </a:xfrm>
            <a:prstGeom prst="bentConnector3">
              <a:avLst>
                <a:gd name="adj1" fmla="val -22860000000"/>
              </a:avLst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6" idx="2"/>
              <a:endCxn id="12" idx="0"/>
            </p:cNvCxnSpPr>
            <p:nvPr/>
          </p:nvCxnSpPr>
          <p:spPr>
            <a:xfrm>
              <a:off x="9961305" y="5013272"/>
              <a:ext cx="1" cy="4432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flipV="1">
              <a:off x="11353800" y="2185823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1534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Application: Inactive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7479890" cy="435133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Application is interrupted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Phone call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Text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Other interruption</a:t>
            </a:r>
          </a:p>
          <a:p>
            <a:pPr>
              <a:buFont typeface="Wingdings" charset="2"/>
              <a:buChar char="§"/>
            </a:pPr>
            <a:r>
              <a:rPr lang="en-US" dirty="0"/>
              <a:t>Is a temporary state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To allow for event handling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Will transition to </a:t>
            </a:r>
            <a:r>
              <a:rPr lang="en-US" dirty="0" err="1"/>
              <a:t>backgrounded</a:t>
            </a:r>
            <a:r>
              <a:rPr lang="en-US" dirty="0"/>
              <a:t> state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68811" y="1825624"/>
            <a:ext cx="2797689" cy="4351339"/>
            <a:chOff x="8568811" y="1825624"/>
            <a:chExt cx="2797689" cy="4351339"/>
          </a:xfrm>
        </p:grpSpPr>
        <p:sp>
          <p:nvSpPr>
            <p:cNvPr id="8" name="Rectangle 7"/>
            <p:cNvSpPr/>
            <p:nvPr/>
          </p:nvSpPr>
          <p:spPr>
            <a:xfrm>
              <a:off x="8568811" y="1825624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568814" y="1924213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Active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568812" y="5456566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68814" y="5555154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Suspended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568811" y="4292875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68813" y="4391463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Backgrounded</a:t>
              </a:r>
            </a:p>
          </p:txBody>
        </p:sp>
        <p:cxnSp>
          <p:nvCxnSpPr>
            <p:cNvPr id="30" name="Straight Arrow Connector 29"/>
            <p:cNvCxnSpPr>
              <a:stCxn id="8" idx="2"/>
            </p:cNvCxnSpPr>
            <p:nvPr/>
          </p:nvCxnSpPr>
          <p:spPr>
            <a:xfrm>
              <a:off x="9961305" y="2546021"/>
              <a:ext cx="0" cy="513229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16" idx="0"/>
            </p:cNvCxnSpPr>
            <p:nvPr/>
          </p:nvCxnSpPr>
          <p:spPr>
            <a:xfrm>
              <a:off x="9961304" y="3779647"/>
              <a:ext cx="1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17" idx="1"/>
              <a:endCxn id="9" idx="1"/>
            </p:cNvCxnSpPr>
            <p:nvPr/>
          </p:nvCxnSpPr>
          <p:spPr>
            <a:xfrm rot="10800000" flipH="1">
              <a:off x="8568812" y="2185823"/>
              <a:ext cx="1" cy="2467250"/>
            </a:xfrm>
            <a:prstGeom prst="bentConnector3">
              <a:avLst>
                <a:gd name="adj1" fmla="val -22860000000"/>
              </a:avLst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6" idx="2"/>
              <a:endCxn id="12" idx="0"/>
            </p:cNvCxnSpPr>
            <p:nvPr/>
          </p:nvCxnSpPr>
          <p:spPr>
            <a:xfrm>
              <a:off x="9961305" y="5013272"/>
              <a:ext cx="1" cy="443294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flipV="1">
              <a:off x="11353800" y="2185823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8568811" y="3095289"/>
              <a:ext cx="2788920" cy="722376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sz="2800" dirty="0">
                  <a:solidFill>
                    <a:prstClr val="white"/>
                  </a:solidFill>
                </a:rPr>
                <a:t>Inactive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711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Application: Backgrounded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7479890" cy="435133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Application moved to background</a:t>
            </a:r>
          </a:p>
          <a:p>
            <a:pPr>
              <a:buFont typeface="Wingdings" charset="2"/>
              <a:buChar char="§"/>
            </a:pPr>
            <a:r>
              <a:rPr lang="en-US" dirty="0"/>
              <a:t>Can still run background code</a:t>
            </a:r>
          </a:p>
          <a:p>
            <a:pPr>
              <a:buFont typeface="Wingdings" charset="2"/>
              <a:buChar char="§"/>
            </a:pPr>
            <a:r>
              <a:rPr lang="en-US" dirty="0"/>
              <a:t>May move to suspended state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If background code completes</a:t>
            </a:r>
          </a:p>
          <a:p>
            <a:pPr>
              <a:buFont typeface="Wingdings" charset="2"/>
              <a:buChar char="§"/>
            </a:pPr>
            <a:r>
              <a:rPr lang="en-US" dirty="0"/>
              <a:t>May move to active state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When a user returns to a backgrounded app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568811" y="1825624"/>
            <a:ext cx="2797689" cy="4351339"/>
            <a:chOff x="8568811" y="1825624"/>
            <a:chExt cx="2797689" cy="4351339"/>
          </a:xfrm>
        </p:grpSpPr>
        <p:sp>
          <p:nvSpPr>
            <p:cNvPr id="8" name="Rectangle 7"/>
            <p:cNvSpPr/>
            <p:nvPr/>
          </p:nvSpPr>
          <p:spPr>
            <a:xfrm>
              <a:off x="8568811" y="1825624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568814" y="1924213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Active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568812" y="5456566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68814" y="5555154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Suspended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568811" y="3059250"/>
              <a:ext cx="2784987" cy="720397"/>
            </a:xfrm>
            <a:prstGeom prst="rect">
              <a:avLst/>
            </a:prstGeom>
            <a:solidFill>
              <a:srgbClr val="2E75B6"/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568813" y="3157838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Inactive</a:t>
              </a:r>
            </a:p>
          </p:txBody>
        </p:sp>
        <p:cxnSp>
          <p:nvCxnSpPr>
            <p:cNvPr id="30" name="Straight Arrow Connector 29"/>
            <p:cNvCxnSpPr>
              <a:stCxn id="8" idx="2"/>
              <a:endCxn id="14" idx="0"/>
            </p:cNvCxnSpPr>
            <p:nvPr/>
          </p:nvCxnSpPr>
          <p:spPr>
            <a:xfrm>
              <a:off x="9961305" y="2546021"/>
              <a:ext cx="0" cy="513229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9961304" y="3779647"/>
              <a:ext cx="1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endCxn id="9" idx="1"/>
            </p:cNvCxnSpPr>
            <p:nvPr/>
          </p:nvCxnSpPr>
          <p:spPr>
            <a:xfrm rot="10800000" flipH="1">
              <a:off x="8568812" y="2185823"/>
              <a:ext cx="1" cy="2467250"/>
            </a:xfrm>
            <a:prstGeom prst="bentConnector3">
              <a:avLst>
                <a:gd name="adj1" fmla="val -22860000000"/>
              </a:avLst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12" idx="0"/>
            </p:cNvCxnSpPr>
            <p:nvPr/>
          </p:nvCxnSpPr>
          <p:spPr>
            <a:xfrm>
              <a:off x="9961305" y="5013272"/>
              <a:ext cx="1" cy="443294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flipV="1">
              <a:off x="11353800" y="2185823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8568811" y="4312137"/>
              <a:ext cx="2788920" cy="722376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sz="2800" dirty="0" err="1">
                  <a:solidFill>
                    <a:prstClr val="white"/>
                  </a:solidFill>
                </a:rPr>
                <a:t>Backgrounded</a:t>
              </a:r>
              <a:endParaRPr lang="en-US" sz="28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166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Application: Suspended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7479890" cy="435133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Process is still alive</a:t>
            </a:r>
          </a:p>
          <a:p>
            <a:pPr>
              <a:buFont typeface="Wingdings" charset="2"/>
              <a:buChar char="§"/>
            </a:pPr>
            <a:r>
              <a:rPr lang="en-US" dirty="0"/>
              <a:t>Cannot execute code</a:t>
            </a:r>
          </a:p>
          <a:p>
            <a:pPr>
              <a:buFont typeface="Wingdings" charset="2"/>
              <a:buChar char="§"/>
            </a:pPr>
            <a:r>
              <a:rPr lang="en-US" dirty="0"/>
              <a:t>Could be terminated if memory is low</a:t>
            </a:r>
          </a:p>
          <a:p>
            <a:pPr>
              <a:buFont typeface="Wingdings" charset="2"/>
              <a:buChar char="§"/>
            </a:pPr>
            <a:r>
              <a:rPr lang="en-US" dirty="0"/>
              <a:t>Can be activated like a backgrounded app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68811" y="1825624"/>
            <a:ext cx="2797689" cy="4372831"/>
            <a:chOff x="8568811" y="1825624"/>
            <a:chExt cx="2797689" cy="4372831"/>
          </a:xfrm>
        </p:grpSpPr>
        <p:sp>
          <p:nvSpPr>
            <p:cNvPr id="8" name="Rectangle 7"/>
            <p:cNvSpPr/>
            <p:nvPr/>
          </p:nvSpPr>
          <p:spPr>
            <a:xfrm>
              <a:off x="8568811" y="1825624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568814" y="1924213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Active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568811" y="3059250"/>
              <a:ext cx="2784987" cy="720397"/>
            </a:xfrm>
            <a:prstGeom prst="rect">
              <a:avLst/>
            </a:prstGeom>
            <a:solidFill>
              <a:srgbClr val="2E75B6"/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568813" y="3157838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Inactive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568811" y="4292875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68813" y="4391463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Backgrounded</a:t>
              </a:r>
            </a:p>
          </p:txBody>
        </p:sp>
        <p:cxnSp>
          <p:nvCxnSpPr>
            <p:cNvPr id="30" name="Straight Arrow Connector 29"/>
            <p:cNvCxnSpPr>
              <a:stCxn id="8" idx="2"/>
              <a:endCxn id="14" idx="0"/>
            </p:cNvCxnSpPr>
            <p:nvPr/>
          </p:nvCxnSpPr>
          <p:spPr>
            <a:xfrm>
              <a:off x="9961305" y="2546021"/>
              <a:ext cx="0" cy="513229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16" idx="0"/>
            </p:cNvCxnSpPr>
            <p:nvPr/>
          </p:nvCxnSpPr>
          <p:spPr>
            <a:xfrm>
              <a:off x="9961304" y="3779647"/>
              <a:ext cx="1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17" idx="1"/>
              <a:endCxn id="9" idx="1"/>
            </p:cNvCxnSpPr>
            <p:nvPr/>
          </p:nvCxnSpPr>
          <p:spPr>
            <a:xfrm rot="10800000" flipH="1">
              <a:off x="8568812" y="2185823"/>
              <a:ext cx="1" cy="2467250"/>
            </a:xfrm>
            <a:prstGeom prst="bentConnector3">
              <a:avLst>
                <a:gd name="adj1" fmla="val -22860000000"/>
              </a:avLst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6" idx="2"/>
            </p:cNvCxnSpPr>
            <p:nvPr/>
          </p:nvCxnSpPr>
          <p:spPr>
            <a:xfrm>
              <a:off x="9961305" y="5013272"/>
              <a:ext cx="1" cy="443294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>
              <a:endCxn id="9" idx="3"/>
            </p:cNvCxnSpPr>
            <p:nvPr/>
          </p:nvCxnSpPr>
          <p:spPr>
            <a:xfrm flipV="1">
              <a:off x="11353800" y="2185823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8568811" y="5476079"/>
              <a:ext cx="2788920" cy="722376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sz="2800" dirty="0">
                  <a:solidFill>
                    <a:prstClr val="white"/>
                  </a:solidFill>
                </a:rPr>
                <a:t>Suspended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3350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Resources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68284" y="3966666"/>
            <a:ext cx="10505099" cy="97876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UIImage.FromBundle</a:t>
            </a:r>
            <a:r>
              <a:rPr lang="en-US" sz="2000" dirty="0">
                <a:latin typeface="Lucida Console" panose="020B0609040504020204" pitchFamily="49" charset="0"/>
              </a:rPr>
              <a:t>("</a:t>
            </a:r>
            <a:r>
              <a:rPr lang="en-US" sz="2000" dirty="0" err="1">
                <a:latin typeface="Lucida Console" panose="020B0609040504020204" pitchFamily="49" charset="0"/>
              </a:rPr>
              <a:t>MyImageName</a:t>
            </a:r>
            <a:r>
              <a:rPr lang="en-US" sz="2000" dirty="0">
                <a:latin typeface="Lucida Console" panose="020B0609040504020204" pitchFamily="49" charset="0"/>
              </a:rPr>
              <a:t>")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1631293"/>
            <a:ext cx="12192000" cy="2027741"/>
            <a:chOff x="1384300" y="1950630"/>
            <a:chExt cx="9423400" cy="832911"/>
          </a:xfrm>
        </p:grpSpPr>
        <p:sp>
          <p:nvSpPr>
            <p:cNvPr id="7" name="Rectangle 6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2032159" y="1950630"/>
              <a:ext cx="8775541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i="0" dirty="0" err="1"/>
                <a:t>iOS</a:t>
              </a:r>
              <a:r>
                <a:rPr lang="en-US" i="0" dirty="0"/>
                <a:t> requires icons/launch images to be in root directory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i="0" dirty="0" err="1"/>
                <a:t>Xamarin</a:t>
              </a:r>
              <a:r>
                <a:rPr lang="en-US" i="0" dirty="0"/>
                <a:t> allows for custom resource management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i="0" dirty="0"/>
                <a:t>Consuming resources: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0065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iOS</a:t>
            </a:r>
            <a:r>
              <a:rPr lang="en-US" dirty="0"/>
              <a:t> User Interfaces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099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iOS User Interfaces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799069"/>
              </p:ext>
            </p:extLst>
          </p:nvPr>
        </p:nvGraphicFramePr>
        <p:xfrm>
          <a:off x="904944" y="1690688"/>
          <a:ext cx="10448856" cy="4420009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786355">
                  <a:extLst>
                    <a:ext uri="{9D8B030D-6E8A-4147-A177-3AD203B41FA5}">
                      <a16:colId xmlns:a16="http://schemas.microsoft.com/office/drawing/2014/main" xmlns="" val="48614039"/>
                    </a:ext>
                  </a:extLst>
                </a:gridCol>
                <a:gridCol w="5662501">
                  <a:extLst>
                    <a:ext uri="{9D8B030D-6E8A-4147-A177-3AD203B41FA5}">
                      <a16:colId xmlns:a16="http://schemas.microsoft.com/office/drawing/2014/main" xmlns="" val="1124546490"/>
                    </a:ext>
                  </a:extLst>
                </a:gridCol>
              </a:tblGrid>
              <a:tr h="75490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Interface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Attributes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667022"/>
                  </a:ext>
                </a:extLst>
              </a:tr>
              <a:tr h="128426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Storyboards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lvl="1" indent="0" algn="ctr"/>
                      <a:r>
                        <a:rPr lang="en-US" dirty="0" err="1"/>
                        <a:t>iOS</a:t>
                      </a:r>
                      <a:r>
                        <a:rPr lang="en-US" dirty="0"/>
                        <a:t> uses Storyboards to define application screens</a:t>
                      </a:r>
                    </a:p>
                    <a:p>
                      <a:pPr marL="3175" lvl="1" indent="0" algn="ctr"/>
                      <a:r>
                        <a:rPr lang="en-US" dirty="0"/>
                        <a:t>Visual representation of all screens</a:t>
                      </a:r>
                    </a:p>
                    <a:p>
                      <a:pPr marL="3175" lvl="1" indent="0" algn="ctr"/>
                      <a:r>
                        <a:rPr lang="en-US" dirty="0"/>
                        <a:t>Defines transitions between screens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4482246"/>
                  </a:ext>
                </a:extLst>
              </a:tr>
              <a:tr h="119042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Scenes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View controller</a:t>
                      </a: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One or more Views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2465758"/>
                  </a:ext>
                </a:extLst>
              </a:tr>
              <a:tr h="119042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Segues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Represents transitions between Scenes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228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085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iOS UI Designer Tools</a:t>
            </a:r>
            <a:endParaRPr lang="en-US" sz="4800" dirty="0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192000" cy="791753"/>
            <a:chOff x="1384300" y="1950630"/>
            <a:chExt cx="9448026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48026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980590" y="1950630"/>
              <a:ext cx="8620648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algn="l"/>
              <a:r>
                <a:rPr lang="en-US" i="0" dirty="0"/>
                <a:t>iOS UI is typically built using UI designer tools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888336" y="2346924"/>
            <a:ext cx="10765183" cy="2034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Xamarin </a:t>
            </a:r>
            <a:r>
              <a:rPr lang="en-US" sz="2400" dirty="0" err="1">
                <a:solidFill>
                  <a:schemeClr val="tx1"/>
                </a:solidFill>
              </a:rPr>
              <a:t>iOS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Designer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400" dirty="0" err="1">
                <a:solidFill>
                  <a:schemeClr val="tx1"/>
                </a:solidFill>
              </a:rPr>
              <a:t>Xcode</a:t>
            </a:r>
            <a:r>
              <a:rPr lang="en-US" sz="2400" dirty="0">
                <a:solidFill>
                  <a:schemeClr val="tx1"/>
                </a:solidFill>
              </a:rPr>
              <a:t> Interface Builder</a:t>
            </a:r>
          </a:p>
        </p:txBody>
      </p:sp>
    </p:spTree>
    <p:extLst>
      <p:ext uri="{BB962C8B-B14F-4D97-AF65-F5344CB8AC3E}">
        <p14:creationId xmlns:p14="http://schemas.microsoft.com/office/powerpoint/2010/main" val="2902176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Xamarin iOS Designer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50" y="1462089"/>
            <a:ext cx="6743700" cy="4934704"/>
          </a:xfrm>
        </p:spPr>
      </p:pic>
    </p:spTree>
    <p:extLst>
      <p:ext uri="{BB962C8B-B14F-4D97-AF65-F5344CB8AC3E}">
        <p14:creationId xmlns:p14="http://schemas.microsoft.com/office/powerpoint/2010/main" val="1810835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iOS Layouts</a:t>
            </a:r>
            <a:endParaRPr lang="en-US" sz="4800" dirty="0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192000" cy="791753"/>
            <a:chOff x="1384300" y="1950630"/>
            <a:chExt cx="9448026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48026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980590" y="1950630"/>
              <a:ext cx="8447746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algn="l"/>
              <a:r>
                <a:rPr lang="en-US" i="0" dirty="0"/>
                <a:t>Two approaches to iOS UI layout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769470" y="2295443"/>
            <a:ext cx="10849723" cy="1891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charset="2"/>
              <a:buChar char="§"/>
            </a:pPr>
            <a:r>
              <a:rPr lang="en-US" sz="2400" dirty="0" err="1">
                <a:solidFill>
                  <a:schemeClr val="tx1"/>
                </a:solidFill>
              </a:rPr>
              <a:t>AutoLayout</a:t>
            </a:r>
            <a:r>
              <a:rPr lang="en-US" sz="2400" dirty="0">
                <a:solidFill>
                  <a:schemeClr val="tx1"/>
                </a:solidFill>
              </a:rPr>
              <a:t> uses constraints  (Most common approach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Frames use rectangles to bound the view</a:t>
            </a:r>
          </a:p>
        </p:txBody>
      </p:sp>
    </p:spTree>
    <p:extLst>
      <p:ext uri="{BB962C8B-B14F-4D97-AF65-F5344CB8AC3E}">
        <p14:creationId xmlns:p14="http://schemas.microsoft.com/office/powerpoint/2010/main" val="252095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423812"/>
            <a:ext cx="12192000" cy="2782733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en-US" sz="4000" i="1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35" y="534063"/>
            <a:ext cx="3519421" cy="96846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7081"/>
            <a:ext cx="10515600" cy="22337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Coding for iOS using C#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iOS development fundamentals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iOS</a:t>
            </a:r>
            <a:r>
              <a:rPr lang="en-US" dirty="0">
                <a:solidFill>
                  <a:schemeClr val="bg1"/>
                </a:solidFill>
              </a:rPr>
              <a:t> user interfaces</a:t>
            </a:r>
          </a:p>
        </p:txBody>
      </p:sp>
    </p:spTree>
    <p:extLst>
      <p:ext uri="{BB962C8B-B14F-4D97-AF65-F5344CB8AC3E}">
        <p14:creationId xmlns:p14="http://schemas.microsoft.com/office/powerpoint/2010/main" val="219983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AutoLayout</a:t>
            </a:r>
            <a:endParaRPr lang="en-US" sz="4800" dirty="0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192000" cy="791753"/>
            <a:chOff x="1384300" y="1950630"/>
            <a:chExt cx="9448026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48026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980590" y="1950630"/>
              <a:ext cx="8740348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algn="l"/>
              <a:r>
                <a:rPr lang="en-US" i="0" dirty="0"/>
                <a:t>Most commonly with </a:t>
              </a:r>
              <a:r>
                <a:rPr lang="en-US" i="0" dirty="0" err="1"/>
                <a:t>UIViews</a:t>
              </a:r>
              <a:r>
                <a:rPr lang="en-US" i="0" dirty="0"/>
                <a:t> with </a:t>
              </a:r>
              <a:r>
                <a:rPr lang="en-US" i="0" dirty="0" err="1"/>
                <a:t>AutoLayout</a:t>
              </a:r>
              <a:endParaRPr lang="en-US" i="0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888336" y="2364088"/>
            <a:ext cx="9992858" cy="1840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charset="2"/>
              <a:buChar char="§"/>
            </a:pPr>
            <a:r>
              <a:rPr lang="en-US" sz="2400" dirty="0" err="1">
                <a:solidFill>
                  <a:schemeClr val="tx1"/>
                </a:solidFill>
              </a:rPr>
              <a:t>AutoLayout</a:t>
            </a:r>
            <a:r>
              <a:rPr lang="en-US" sz="2400" dirty="0">
                <a:solidFill>
                  <a:schemeClr val="tx1"/>
                </a:solidFill>
              </a:rPr>
              <a:t> uses </a:t>
            </a:r>
            <a:r>
              <a:rPr lang="en-US" sz="2400" dirty="0" smtClean="0">
                <a:solidFill>
                  <a:schemeClr val="tx1"/>
                </a:solidFill>
              </a:rPr>
              <a:t>constraints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Frames use rectangles to bound the view</a:t>
            </a:r>
          </a:p>
        </p:txBody>
      </p:sp>
    </p:spTree>
    <p:extLst>
      <p:ext uri="{BB962C8B-B14F-4D97-AF65-F5344CB8AC3E}">
        <p14:creationId xmlns:p14="http://schemas.microsoft.com/office/powerpoint/2010/main" val="3397394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Define a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//In </a:t>
            </a:r>
            <a:r>
              <a:rPr lang="en-US" sz="1800" dirty="0"/>
              <a:t>the </a:t>
            </a:r>
            <a:r>
              <a:rPr lang="en-US" sz="1800" dirty="0" err="1"/>
              <a:t>UIViewController</a:t>
            </a:r>
            <a:r>
              <a:rPr lang="en-US" sz="1800" dirty="0"/>
              <a:t>:</a:t>
            </a:r>
            <a:br>
              <a:rPr lang="en-US" sz="1800" dirty="0"/>
            </a:br>
            <a:endParaRPr lang="en-US" sz="1800" dirty="0"/>
          </a:p>
          <a:p>
            <a:pPr marL="0" lvl="1">
              <a:buNone/>
            </a:pPr>
            <a:r>
              <a:rPr lang="en-US" sz="1800" dirty="0"/>
              <a:t>public override void </a:t>
            </a:r>
            <a:r>
              <a:rPr lang="en-US" sz="1800" dirty="0" err="1"/>
              <a:t>ViewDidLoad</a:t>
            </a:r>
            <a:r>
              <a:rPr lang="en-US" sz="1800" dirty="0"/>
              <a:t> (</a:t>
            </a:r>
            <a:r>
              <a:rPr lang="en-US" sz="1800" dirty="0" smtClean="0"/>
              <a:t>) {</a:t>
            </a:r>
            <a:endParaRPr lang="en-US" sz="1800" dirty="0"/>
          </a:p>
          <a:p>
            <a:pPr marL="0" lvl="2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base.ViewDidLoad</a:t>
            </a:r>
            <a:r>
              <a:rPr lang="en-US" sz="1800" dirty="0" smtClean="0"/>
              <a:t> </a:t>
            </a:r>
            <a:r>
              <a:rPr lang="en-US" sz="1800" dirty="0"/>
              <a:t>();</a:t>
            </a:r>
          </a:p>
          <a:p>
            <a:pPr marL="0" lvl="2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/>
              <a:t>textView</a:t>
            </a:r>
            <a:r>
              <a:rPr lang="en-US" sz="1800" dirty="0"/>
              <a:t> = new </a:t>
            </a:r>
            <a:r>
              <a:rPr lang="en-US" sz="1800" dirty="0" err="1" smtClean="0"/>
              <a:t>UITextField</a:t>
            </a:r>
            <a:r>
              <a:rPr lang="en-US" sz="1800" dirty="0"/>
              <a:t> </a:t>
            </a:r>
            <a:r>
              <a:rPr lang="en-US" sz="1800" dirty="0" smtClean="0"/>
              <a:t>{</a:t>
            </a:r>
            <a:endParaRPr lang="en-US" sz="1800" dirty="0"/>
          </a:p>
          <a:p>
            <a:pPr marL="0" lvl="3">
              <a:buNone/>
            </a:pPr>
            <a:r>
              <a:rPr lang="en-US" sz="1800" dirty="0" smtClean="0"/>
              <a:t>        Placeholder </a:t>
            </a:r>
            <a:r>
              <a:rPr lang="en-US" sz="1800" dirty="0"/>
              <a:t>= "Your name",</a:t>
            </a:r>
          </a:p>
          <a:p>
            <a:pPr marL="0" lvl="3"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BorderStyle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 smtClean="0"/>
              <a:t>UITextBorderStyle.RoundedRect</a:t>
            </a:r>
            <a:endParaRPr lang="en-US" sz="1800" dirty="0" smtClean="0"/>
          </a:p>
          <a:p>
            <a:pPr marL="0" lvl="3">
              <a:buNone/>
            </a:pPr>
            <a:r>
              <a:rPr lang="en-US" sz="1800" dirty="0" smtClean="0"/>
              <a:t>    }</a:t>
            </a:r>
            <a:endParaRPr lang="en-US" sz="1800" dirty="0"/>
          </a:p>
          <a:p>
            <a:pPr marL="0" lvl="2">
              <a:buNone/>
            </a:pPr>
            <a:r>
              <a:rPr lang="en-US" sz="1800" dirty="0"/>
              <a:t>}</a:t>
            </a:r>
            <a:r>
              <a:rPr lang="en-US" sz="1800" dirty="0" smtClean="0"/>
              <a:t>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2234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/>
              <a:t>textView.AddConstraints</a:t>
            </a:r>
            <a:r>
              <a:rPr lang="en-US" sz="1600" dirty="0"/>
              <a:t> (new[] {</a:t>
            </a:r>
          </a:p>
          <a:p>
            <a:pPr marL="457200" lvl="1" indent="0">
              <a:buNone/>
            </a:pPr>
            <a:r>
              <a:rPr lang="en-US" sz="1600" dirty="0" err="1"/>
              <a:t>NSLayoutConstraint.Create</a:t>
            </a:r>
            <a:r>
              <a:rPr lang="en-US" sz="1600" dirty="0"/>
              <a:t> (</a:t>
            </a:r>
            <a:r>
              <a:rPr lang="en-US" sz="1600" dirty="0" err="1"/>
              <a:t>textView</a:t>
            </a:r>
            <a:r>
              <a:rPr lang="en-US" sz="1600" dirty="0"/>
              <a:t> , </a:t>
            </a:r>
            <a:r>
              <a:rPr lang="en-US" sz="1600" dirty="0" err="1"/>
              <a:t>NSLayoutAttribute.Height</a:t>
            </a:r>
            <a:r>
              <a:rPr lang="en-US" sz="1600" dirty="0"/>
              <a:t>,</a:t>
            </a:r>
          </a:p>
          <a:p>
            <a:pPr marL="457200" lvl="1" indent="0">
              <a:buNone/>
            </a:pPr>
            <a:r>
              <a:rPr lang="en-US" sz="1600" dirty="0" err="1"/>
              <a:t>NSLayoutRelation.Equal</a:t>
            </a:r>
            <a:r>
              <a:rPr lang="en-US" sz="1600" dirty="0"/>
              <a:t>, null, </a:t>
            </a:r>
            <a:r>
              <a:rPr lang="en-US" sz="1600" dirty="0" err="1"/>
              <a:t>NSLayoutAttribute.NoAttribute</a:t>
            </a:r>
            <a:r>
              <a:rPr lang="en-US" sz="1600" dirty="0"/>
              <a:t>,</a:t>
            </a:r>
          </a:p>
          <a:p>
            <a:pPr marL="457200" lvl="1" indent="0">
              <a:buNone/>
            </a:pPr>
            <a:r>
              <a:rPr lang="en-US" sz="1600" dirty="0"/>
              <a:t>1, 50),</a:t>
            </a:r>
          </a:p>
          <a:p>
            <a:pPr marL="457200" lvl="1" indent="0">
              <a:buNone/>
            </a:pPr>
            <a:r>
              <a:rPr lang="en-US" sz="1600" dirty="0" err="1"/>
              <a:t>NSLayoutConstraint.Create</a:t>
            </a:r>
            <a:r>
              <a:rPr lang="en-US" sz="1600" dirty="0"/>
              <a:t> (</a:t>
            </a:r>
            <a:r>
              <a:rPr lang="en-US" sz="1600" dirty="0" err="1"/>
              <a:t>textView</a:t>
            </a:r>
            <a:r>
              <a:rPr lang="en-US" sz="1600" dirty="0"/>
              <a:t> , </a:t>
            </a:r>
            <a:r>
              <a:rPr lang="en-US" sz="1600" dirty="0" err="1"/>
              <a:t>NSLayoutAttribute.Width</a:t>
            </a:r>
            <a:r>
              <a:rPr lang="en-US" sz="1600" dirty="0"/>
              <a:t>,</a:t>
            </a:r>
          </a:p>
          <a:p>
            <a:pPr marL="457200" lvl="1" indent="0">
              <a:buNone/>
            </a:pPr>
            <a:r>
              <a:rPr lang="en-US" sz="1600" dirty="0" err="1"/>
              <a:t>NSLayoutRelation.Equal</a:t>
            </a:r>
            <a:r>
              <a:rPr lang="en-US" sz="1600" dirty="0"/>
              <a:t>, null, </a:t>
            </a:r>
            <a:r>
              <a:rPr lang="en-US" sz="1600" dirty="0" err="1"/>
              <a:t>NSLayoutAttribute.NoAttribute</a:t>
            </a:r>
            <a:r>
              <a:rPr lang="en-US" sz="1600" dirty="0"/>
              <a:t>,</a:t>
            </a:r>
          </a:p>
          <a:p>
            <a:pPr marL="457200" lvl="1" indent="0">
              <a:buNone/>
            </a:pPr>
            <a:r>
              <a:rPr lang="en-US" sz="1600" dirty="0"/>
              <a:t>1, 200),</a:t>
            </a:r>
          </a:p>
          <a:p>
            <a:pPr marL="0" indent="0">
              <a:buNone/>
            </a:pPr>
            <a:r>
              <a:rPr lang="en-US" sz="1600" dirty="0"/>
              <a:t>});</a:t>
            </a:r>
          </a:p>
          <a:p>
            <a:pPr marL="0" indent="0">
              <a:buNone/>
            </a:pPr>
            <a:r>
              <a:rPr lang="en-US" sz="1600" dirty="0"/>
              <a:t>Add(</a:t>
            </a:r>
            <a:r>
              <a:rPr lang="en-US" sz="1600" dirty="0" err="1"/>
              <a:t>textView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 err="1"/>
              <a:t>View.AddConstraints</a:t>
            </a:r>
            <a:r>
              <a:rPr lang="en-US" sz="1600" dirty="0"/>
              <a:t> (new[] {</a:t>
            </a:r>
          </a:p>
          <a:p>
            <a:pPr marL="457200" lvl="1" indent="0">
              <a:buNone/>
            </a:pPr>
            <a:r>
              <a:rPr lang="en-US" sz="1600" dirty="0"/>
              <a:t>//Location</a:t>
            </a:r>
          </a:p>
          <a:p>
            <a:pPr marL="457200" lvl="1" indent="0">
              <a:buNone/>
            </a:pPr>
            <a:r>
              <a:rPr lang="en-US" sz="1600" dirty="0" err="1"/>
              <a:t>NSLayoutConstraint.Create</a:t>
            </a:r>
            <a:r>
              <a:rPr lang="en-US" sz="1600" dirty="0"/>
              <a:t> (</a:t>
            </a:r>
            <a:r>
              <a:rPr lang="en-US" sz="1600" dirty="0" err="1"/>
              <a:t>textView</a:t>
            </a:r>
            <a:r>
              <a:rPr lang="en-US" sz="1600" dirty="0"/>
              <a:t>, </a:t>
            </a:r>
            <a:r>
              <a:rPr lang="en-US" sz="1600" dirty="0" err="1"/>
              <a:t>NSLayoutAttribute.Left</a:t>
            </a:r>
            <a:r>
              <a:rPr lang="en-US" sz="1600" dirty="0"/>
              <a:t>,</a:t>
            </a:r>
          </a:p>
          <a:p>
            <a:pPr marL="457200" lvl="1" indent="0">
              <a:buNone/>
            </a:pPr>
            <a:r>
              <a:rPr lang="en-US" sz="1600" dirty="0" err="1"/>
              <a:t>NSLayoutRelation.Equal</a:t>
            </a:r>
            <a:r>
              <a:rPr lang="en-US" sz="1600" dirty="0"/>
              <a:t>, View, </a:t>
            </a:r>
            <a:r>
              <a:rPr lang="en-US" sz="1600" dirty="0" err="1"/>
              <a:t>NSLayoutAttribute.Left</a:t>
            </a:r>
            <a:r>
              <a:rPr lang="en-US" sz="1600" dirty="0"/>
              <a:t>, 1, 10),</a:t>
            </a:r>
          </a:p>
          <a:p>
            <a:pPr marL="457200" lvl="1" indent="0">
              <a:buNone/>
            </a:pPr>
            <a:r>
              <a:rPr lang="en-US" sz="1600" dirty="0" err="1"/>
              <a:t>NSLayoutConstraint.Create</a:t>
            </a:r>
            <a:r>
              <a:rPr lang="en-US" sz="1600" dirty="0"/>
              <a:t> (</a:t>
            </a:r>
            <a:r>
              <a:rPr lang="en-US" sz="1600" dirty="0" err="1"/>
              <a:t>textView</a:t>
            </a:r>
            <a:r>
              <a:rPr lang="en-US" sz="1600" dirty="0"/>
              <a:t>, </a:t>
            </a:r>
            <a:r>
              <a:rPr lang="en-US" sz="1600" dirty="0" err="1"/>
              <a:t>NSLayoutAttribute.Top</a:t>
            </a:r>
            <a:r>
              <a:rPr lang="en-US" sz="1600" dirty="0"/>
              <a:t>,</a:t>
            </a:r>
          </a:p>
          <a:p>
            <a:pPr marL="457200" lvl="1" indent="0">
              <a:buNone/>
            </a:pPr>
            <a:r>
              <a:rPr lang="en-US" sz="1600" dirty="0" err="1"/>
              <a:t>NSLayoutRelation.Equal</a:t>
            </a:r>
            <a:r>
              <a:rPr lang="en-US" sz="1600" dirty="0"/>
              <a:t>, View, </a:t>
            </a:r>
            <a:r>
              <a:rPr lang="en-US" sz="1600" dirty="0" err="1"/>
              <a:t>NSLayoutAttribute.Top</a:t>
            </a:r>
            <a:r>
              <a:rPr lang="en-US" sz="1600" dirty="0"/>
              <a:t>, 1, 30)</a:t>
            </a:r>
          </a:p>
          <a:p>
            <a:pPr marL="0" indent="0">
              <a:buNone/>
            </a:pPr>
            <a:r>
              <a:rPr lang="en-US" sz="16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212241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Controls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1598550"/>
            <a:ext cx="12192000" cy="2230515"/>
            <a:chOff x="1384300" y="1950630"/>
            <a:chExt cx="9423400" cy="832911"/>
          </a:xfrm>
        </p:grpSpPr>
        <p:sp>
          <p:nvSpPr>
            <p:cNvPr id="5" name="Rectangle 4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2032159" y="1950630"/>
              <a:ext cx="8775541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i="0" dirty="0" err="1"/>
                <a:t>UIButton</a:t>
              </a:r>
              <a:r>
                <a:rPr lang="en-US" i="0" dirty="0"/>
                <a:t> 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i="0" dirty="0" err="1"/>
                <a:t>UILabel</a:t>
              </a:r>
              <a:r>
                <a:rPr lang="en-US" i="0" dirty="0"/>
                <a:t> – read-only text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i="0" dirty="0" err="1"/>
                <a:t>UITextView</a:t>
              </a:r>
              <a:r>
                <a:rPr lang="en-US" i="0" dirty="0"/>
                <a:t> - editable text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i="0" dirty="0" err="1"/>
                <a:t>UIImage</a:t>
              </a:r>
              <a:endParaRPr lang="en-US" i="0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56" y="4159075"/>
            <a:ext cx="4629689" cy="1638388"/>
          </a:xfrm>
          <a:prstGeom prst="rect">
            <a:avLst/>
          </a:prstGeom>
          <a:ln>
            <a:solidFill>
              <a:srgbClr val="D9D9D9"/>
            </a:solidFill>
          </a:ln>
        </p:spPr>
      </p:pic>
    </p:spTree>
    <p:extLst>
      <p:ext uri="{BB962C8B-B14F-4D97-AF65-F5344CB8AC3E}">
        <p14:creationId xmlns:p14="http://schemas.microsoft.com/office/powerpoint/2010/main" val="2279208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Define a Control</a:t>
            </a:r>
            <a:endParaRPr lang="en-US" sz="4800" dirty="0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192000" cy="791753"/>
            <a:chOff x="1384300" y="1950630"/>
            <a:chExt cx="9448026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48026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980590" y="1950630"/>
              <a:ext cx="8647247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algn="l"/>
              <a:r>
                <a:rPr lang="en-US" i="0" dirty="0"/>
                <a:t>Two ways to define controls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896471" y="2323859"/>
            <a:ext cx="9950397" cy="1777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Add controls to a </a:t>
            </a:r>
            <a:r>
              <a:rPr lang="en-US" sz="2400" dirty="0" err="1">
                <a:solidFill>
                  <a:schemeClr val="tx1"/>
                </a:solidFill>
              </a:rPr>
              <a:t>UIView</a:t>
            </a:r>
            <a:r>
              <a:rPr lang="en-US" sz="2400" dirty="0">
                <a:solidFill>
                  <a:schemeClr val="tx1"/>
                </a:solidFill>
              </a:rPr>
              <a:t> using a designer </a:t>
            </a:r>
            <a:r>
              <a:rPr lang="en-US" sz="2400" dirty="0" smtClean="0">
                <a:solidFill>
                  <a:schemeClr val="tx1"/>
                </a:solidFill>
              </a:rPr>
              <a:t>tool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Add control by coding in the </a:t>
            </a:r>
            <a:r>
              <a:rPr lang="en-US" sz="2400" dirty="0" err="1">
                <a:solidFill>
                  <a:schemeClr val="tx1"/>
                </a:solidFill>
              </a:rPr>
              <a:t>UIViewController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5539" y="4312144"/>
            <a:ext cx="9817669" cy="1254065"/>
          </a:xfrm>
          <a:prstGeom prst="rect">
            <a:avLst/>
          </a:prstGeom>
          <a:solidFill>
            <a:srgbClr val="D9D9D9"/>
          </a:solidFill>
        </p:spPr>
        <p:txBody>
          <a:bodyPr anchor="ctr">
            <a:spAutoFit/>
          </a:bodyPr>
          <a:lstStyle/>
          <a:p>
            <a:pPr lvl="1"/>
            <a:r>
              <a:rPr lang="en-US" sz="2000" dirty="0" err="1">
                <a:latin typeface="Consolas"/>
                <a:cs typeface="Consolas"/>
              </a:rPr>
              <a:t>var</a:t>
            </a:r>
            <a:r>
              <a:rPr lang="en-US" sz="2000" dirty="0">
                <a:latin typeface="Consolas"/>
                <a:cs typeface="Consolas"/>
              </a:rPr>
              <a:t> button = </a:t>
            </a:r>
            <a:r>
              <a:rPr lang="en-US" sz="2000" dirty="0" err="1">
                <a:latin typeface="Consolas"/>
                <a:cs typeface="Consolas"/>
              </a:rPr>
              <a:t>UIButton.FromType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UIButtonType.System</a:t>
            </a:r>
            <a:r>
              <a:rPr lang="en-US" sz="2000" dirty="0">
                <a:latin typeface="Consolas"/>
                <a:cs typeface="Consolas"/>
              </a:rPr>
              <a:t>);    </a:t>
            </a:r>
          </a:p>
          <a:p>
            <a:pPr lvl="1"/>
            <a:r>
              <a:rPr lang="en-US" sz="2000" dirty="0" err="1" smtClean="0">
                <a:latin typeface="Consolas"/>
                <a:cs typeface="Consolas"/>
              </a:rPr>
              <a:t>button.SetTitle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(“Push Me", </a:t>
            </a:r>
            <a:r>
              <a:rPr lang="en-US" sz="2000" dirty="0" err="1">
                <a:latin typeface="Consolas"/>
                <a:cs typeface="Consolas"/>
              </a:rPr>
              <a:t>UIControlState.Normal</a:t>
            </a:r>
            <a:r>
              <a:rPr lang="en-US" sz="2000" dirty="0">
                <a:latin typeface="Consolas"/>
                <a:cs typeface="Consolas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42769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Handling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71" y="3060849"/>
            <a:ext cx="10515600" cy="2182353"/>
          </a:xfrm>
          <a:solidFill>
            <a:srgbClr val="D9D9D9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/>
                <a:cs typeface="Consolas"/>
              </a:rPr>
              <a:t>button.TouchUpInside</a:t>
            </a:r>
            <a:r>
              <a:rPr lang="en-US" sz="2400" dirty="0">
                <a:latin typeface="Consolas"/>
                <a:cs typeface="Consolas"/>
              </a:rPr>
              <a:t> += (object sender, </a:t>
            </a:r>
            <a:r>
              <a:rPr lang="en-US" sz="2400" dirty="0" err="1">
                <a:latin typeface="Consolas"/>
                <a:cs typeface="Consolas"/>
              </a:rPr>
              <a:t>EventArgs</a:t>
            </a:r>
            <a:r>
              <a:rPr lang="en-US" sz="2400" dirty="0">
                <a:latin typeface="Consolas"/>
                <a:cs typeface="Consolas"/>
              </a:rPr>
              <a:t> e) =&gt; {…</a:t>
            </a:r>
            <a:r>
              <a:rPr lang="en-US" sz="2400" dirty="0" smtClean="0">
                <a:latin typeface="Consolas"/>
                <a:cs typeface="Consolas"/>
              </a:rPr>
              <a:t>}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>
                <a:latin typeface="Consolas"/>
                <a:cs typeface="Consolas"/>
              </a:rPr>
              <a:t>button.TouchUpInside</a:t>
            </a:r>
            <a:r>
              <a:rPr lang="en-US" sz="2400" dirty="0">
                <a:latin typeface="Consolas"/>
                <a:cs typeface="Consolas"/>
              </a:rPr>
              <a:t> += delegate {…</a:t>
            </a:r>
            <a:r>
              <a:rPr lang="en-US" sz="2400" dirty="0" smtClean="0">
                <a:latin typeface="Consolas"/>
                <a:cs typeface="Consolas"/>
              </a:rPr>
              <a:t>}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>
                <a:latin typeface="Consolas"/>
                <a:cs typeface="Consolas"/>
              </a:rPr>
              <a:t>button.TouchUpInside</a:t>
            </a:r>
            <a:r>
              <a:rPr lang="en-US" sz="2400" dirty="0">
                <a:latin typeface="Consolas"/>
                <a:cs typeface="Consolas"/>
              </a:rPr>
              <a:t> += </a:t>
            </a:r>
            <a:r>
              <a:rPr lang="en-US" sz="2400" dirty="0" err="1">
                <a:latin typeface="Consolas"/>
                <a:cs typeface="Consolas"/>
              </a:rPr>
              <a:t>buttonClickHandler</a:t>
            </a:r>
            <a:r>
              <a:rPr lang="en-US" sz="2400" dirty="0">
                <a:latin typeface="Consolas"/>
                <a:cs typeface="Consolas"/>
              </a:rPr>
              <a:t>()</a:t>
            </a:r>
            <a:r>
              <a:rPr lang="en-US" sz="2400" dirty="0" smtClean="0">
                <a:latin typeface="Consolas"/>
                <a:cs typeface="Consolas"/>
              </a:rPr>
              <a:t>;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815935"/>
            <a:ext cx="12160223" cy="791753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96471" y="1815935"/>
            <a:ext cx="12133729" cy="79175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0" dirty="0"/>
              <a:t>There are three ways to handle </a:t>
            </a:r>
            <a:r>
              <a:rPr lang="en-US" altLang="ko-KR" i="0" dirty="0" smtClean="0"/>
              <a:t>events:</a:t>
            </a:r>
            <a:endParaRPr lang="en-US" altLang="ko-KR" i="0" dirty="0"/>
          </a:p>
        </p:txBody>
      </p:sp>
    </p:spTree>
    <p:extLst>
      <p:ext uri="{BB962C8B-B14F-4D97-AF65-F5344CB8AC3E}">
        <p14:creationId xmlns:p14="http://schemas.microsoft.com/office/powerpoint/2010/main" val="828650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UIAlertController</a:t>
            </a:r>
            <a:endParaRPr lang="en-US" sz="4800" dirty="0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2314649"/>
            <a:ext cx="12192000" cy="791753"/>
            <a:chOff x="1384300" y="1950630"/>
            <a:chExt cx="9448026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48026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980590" y="1950630"/>
              <a:ext cx="7543343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algn="l"/>
              <a:r>
                <a:rPr lang="en-US" i="0" dirty="0"/>
                <a:t>Customizable modal dialog box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737999" y="3397896"/>
            <a:ext cx="10572263" cy="310615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 alert =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UIAlertController.Create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("Important", "Are you sure you want to do this irreversible thing?",</a:t>
            </a:r>
          </a:p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UIAlertControllerStyle.Alert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alert.AddAction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UIAlertAction.Create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("Cancel",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UIAlertActionStyle.Cancel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alertAction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 =&gt; {}));</a:t>
            </a:r>
          </a:p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alert.AddAction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UIAlertAction.Create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("Yes",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UIAlertActionStyle.Default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alertAction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 =&gt; {}));</a:t>
            </a:r>
          </a:p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this.PresentViewController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(alert, true, null);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274" y="85805"/>
            <a:ext cx="4299517" cy="214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32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Selection Controls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381125"/>
            <a:ext cx="10515600" cy="47958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UIStepper</a:t>
            </a:r>
            <a:r>
              <a:rPr lang="en-US" dirty="0"/>
              <a:t>                        </a:t>
            </a:r>
            <a:r>
              <a:rPr lang="en-US" dirty="0" err="1"/>
              <a:t>UIPickerView</a:t>
            </a:r>
            <a:r>
              <a:rPr lang="en-US" dirty="0"/>
              <a:t>           </a:t>
            </a:r>
            <a:r>
              <a:rPr lang="en-US" dirty="0" err="1"/>
              <a:t>UIDatePicker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UISlider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UISwitch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160" y="5245570"/>
            <a:ext cx="1309205" cy="8888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706" y="1933212"/>
            <a:ext cx="2249774" cy="45951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055" y="1933212"/>
            <a:ext cx="2249774" cy="45951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37052"/>
            <a:ext cx="3119126" cy="11510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062" y="1837962"/>
            <a:ext cx="1839513" cy="97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08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in Xamarin.iOS</a:t>
            </a:r>
            <a:br>
              <a:rPr lang="en-US" dirty="0"/>
            </a:br>
            <a:r>
              <a:rPr lang="en-US" dirty="0"/>
              <a:t>Using </a:t>
            </a:r>
            <a:r>
              <a:rPr lang="en-US" dirty="0" err="1"/>
              <a:t>UITableView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86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iOS </a:t>
            </a:r>
            <a:r>
              <a:rPr lang="en-US" sz="4800" dirty="0" err="1">
                <a:solidFill>
                  <a:srgbClr val="000000"/>
                </a:solidFill>
              </a:rPr>
              <a:t>UITableView</a:t>
            </a:r>
            <a:endParaRPr lang="en-US" sz="4800" dirty="0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1559560"/>
            <a:ext cx="12192000" cy="791754"/>
            <a:chOff x="1384300" y="1950629"/>
            <a:chExt cx="9448026" cy="832912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48026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747885" y="1950629"/>
              <a:ext cx="8933153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algn="l">
                <a:defRPr/>
              </a:pPr>
              <a:r>
                <a:rPr lang="en-US" sz="2800" i="0" dirty="0" err="1"/>
                <a:t>UITableView</a:t>
              </a:r>
              <a:r>
                <a:rPr lang="en-US" sz="2800" i="0" dirty="0"/>
                <a:t> is a flexible, all-purpose list-building class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974222" y="2351314"/>
            <a:ext cx="10644972" cy="2878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-4572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Instantiate a </a:t>
            </a:r>
            <a:r>
              <a:rPr lang="en-US" sz="2800" dirty="0" err="1">
                <a:solidFill>
                  <a:schemeClr val="tx1"/>
                </a:solidFill>
              </a:rPr>
              <a:t>UITableView</a:t>
            </a:r>
            <a:endParaRPr lang="en-US" sz="2800" dirty="0">
              <a:solidFill>
                <a:schemeClr val="tx1"/>
              </a:solidFill>
            </a:endParaRPr>
          </a:p>
          <a:p>
            <a:pPr marL="457200" indent="-4572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Create an adapter </a:t>
            </a:r>
            <a:r>
              <a:rPr lang="en-US" sz="2800" dirty="0" err="1">
                <a:solidFill>
                  <a:schemeClr val="tx1"/>
                </a:solidFill>
              </a:rPr>
              <a:t>subclassed</a:t>
            </a:r>
            <a:r>
              <a:rPr lang="en-US" sz="2800" dirty="0">
                <a:solidFill>
                  <a:schemeClr val="tx1"/>
                </a:solidFill>
              </a:rPr>
              <a:t> from </a:t>
            </a:r>
            <a:r>
              <a:rPr lang="en-US" sz="2800" dirty="0" err="1">
                <a:solidFill>
                  <a:schemeClr val="tx1"/>
                </a:solidFill>
              </a:rPr>
              <a:t>UITableViewSource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Assign the adapter instance to the </a:t>
            </a:r>
            <a:r>
              <a:rPr lang="en-US" sz="2800" dirty="0" err="1">
                <a:solidFill>
                  <a:schemeClr val="tx1"/>
                </a:solidFill>
              </a:rPr>
              <a:t>UITableView.Source</a:t>
            </a:r>
            <a:r>
              <a:rPr lang="en-US" sz="2800" dirty="0">
                <a:solidFill>
                  <a:schemeClr val="tx1"/>
                </a:solidFill>
              </a:rPr>
              <a:t> property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Use a data source, such as an array or data model</a:t>
            </a:r>
          </a:p>
        </p:txBody>
      </p:sp>
    </p:spTree>
    <p:extLst>
      <p:ext uri="{BB962C8B-B14F-4D97-AF65-F5344CB8AC3E}">
        <p14:creationId xmlns:p14="http://schemas.microsoft.com/office/powerpoint/2010/main" val="24510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/>
              </a:rPr>
              <a:t>Objectives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4210200"/>
            <a:chOff x="0" y="1950630"/>
            <a:chExt cx="12192000" cy="3815385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sz="4000" i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>
                    <a:solidFill>
                      <a:prstClr val="white"/>
                    </a:solidFill>
                    <a:latin typeface="Segoe UI"/>
                  </a:rPr>
                  <a:t>In this lesson you will learn about: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98247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Building an iOS app using Xamarin.iOS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Basic </a:t>
              </a:r>
              <a:r>
                <a:rPr lang="en-US" sz="2800" dirty="0" err="1">
                  <a:solidFill>
                    <a:prstClr val="white"/>
                  </a:solidFill>
                </a:rPr>
                <a:t>iOS</a:t>
              </a:r>
              <a:r>
                <a:rPr lang="en-US" sz="2800" dirty="0">
                  <a:solidFill>
                    <a:prstClr val="white"/>
                  </a:solidFill>
                </a:rPr>
                <a:t> development </a:t>
              </a:r>
              <a:r>
                <a:rPr lang="en-US" sz="2800" dirty="0" smtClean="0">
                  <a:solidFill>
                    <a:prstClr val="white"/>
                  </a:solidFill>
                </a:rPr>
                <a:t>concepts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prstClr val="white"/>
                  </a:solidFill>
                </a:rPr>
                <a:t>User </a:t>
              </a:r>
              <a:r>
                <a:rPr lang="en-US" sz="2800" dirty="0">
                  <a:solidFill>
                    <a:prstClr val="white"/>
                  </a:solidFill>
                </a:rPr>
                <a:t>interfaces on the </a:t>
              </a:r>
              <a:r>
                <a:rPr lang="en-US" sz="2800" dirty="0" err="1">
                  <a:solidFill>
                    <a:prstClr val="white"/>
                  </a:solidFill>
                </a:rPr>
                <a:t>iOS</a:t>
              </a:r>
              <a:r>
                <a:rPr lang="en-US" sz="2800" dirty="0">
                  <a:solidFill>
                    <a:prstClr val="white"/>
                  </a:solidFill>
                </a:rPr>
                <a:t> platform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870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</a:rPr>
              <a:t>UITableViews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814" y="1565524"/>
            <a:ext cx="3131345" cy="291048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276" y="902246"/>
            <a:ext cx="2695447" cy="5505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262734"/>
            <a:ext cx="3447558" cy="15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63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UITableView</a:t>
            </a:r>
            <a:r>
              <a:rPr lang="en-US" dirty="0"/>
              <a:t> and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public override void </a:t>
            </a:r>
            <a:r>
              <a:rPr lang="en-US" sz="2000" dirty="0" err="1"/>
              <a:t>ViewDidLoad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457200" lvl="1" indent="0">
              <a:buNone/>
            </a:pPr>
            <a:r>
              <a:rPr lang="en-US" sz="2000" dirty="0" err="1"/>
              <a:t>base.ViewDidLoad</a:t>
            </a:r>
            <a:r>
              <a:rPr lang="en-US" sz="2000" dirty="0"/>
              <a:t>();</a:t>
            </a:r>
          </a:p>
          <a:p>
            <a:pPr marL="457200" lvl="1" indent="0">
              <a:buNone/>
            </a:pPr>
            <a:r>
              <a:rPr lang="en-US" sz="2000" dirty="0" err="1"/>
              <a:t>UITableView</a:t>
            </a:r>
            <a:r>
              <a:rPr lang="en-US" sz="2000" dirty="0"/>
              <a:t> table = new </a:t>
            </a:r>
            <a:r>
              <a:rPr lang="en-US" sz="2000" dirty="0" err="1"/>
              <a:t>UITableView</a:t>
            </a:r>
            <a:r>
              <a:rPr lang="en-US" sz="2000" dirty="0"/>
              <a:t>(</a:t>
            </a:r>
            <a:r>
              <a:rPr lang="en-US" sz="2000" dirty="0" err="1"/>
              <a:t>View.Bounds</a:t>
            </a:r>
            <a:r>
              <a:rPr lang="en-US" sz="2000" dirty="0"/>
              <a:t>);</a:t>
            </a:r>
          </a:p>
          <a:p>
            <a:pPr marL="457200" lvl="1" indent="0">
              <a:buNone/>
            </a:pPr>
            <a:r>
              <a:rPr lang="en-US" sz="2000" dirty="0"/>
              <a:t>string[] </a:t>
            </a:r>
            <a:r>
              <a:rPr lang="en-US" sz="2000" dirty="0" err="1"/>
              <a:t>tableItems</a:t>
            </a:r>
            <a:r>
              <a:rPr lang="en-US" sz="2000" dirty="0"/>
              <a:t> = new string[] {"</a:t>
            </a:r>
            <a:r>
              <a:rPr lang="en-US" sz="2000" dirty="0" err="1"/>
              <a:t>First","Second","Third","Fourth","Fifth</a:t>
            </a:r>
            <a:r>
              <a:rPr lang="en-US" sz="2000" dirty="0"/>
              <a:t>"};</a:t>
            </a:r>
          </a:p>
          <a:p>
            <a:pPr marL="457200" lvl="1" indent="0">
              <a:buNone/>
            </a:pPr>
            <a:r>
              <a:rPr lang="en-US" sz="2000" dirty="0" err="1"/>
              <a:t>table.Source</a:t>
            </a:r>
            <a:r>
              <a:rPr lang="en-US" sz="2000" dirty="0"/>
              <a:t> = new </a:t>
            </a:r>
            <a:r>
              <a:rPr lang="en-US" sz="2000" dirty="0" err="1"/>
              <a:t>ListSource</a:t>
            </a:r>
            <a:r>
              <a:rPr lang="en-US" sz="2000" dirty="0"/>
              <a:t>(</a:t>
            </a:r>
            <a:r>
              <a:rPr lang="en-US" sz="2000" dirty="0" err="1"/>
              <a:t>tableItems</a:t>
            </a:r>
            <a:r>
              <a:rPr lang="en-US" sz="2000" dirty="0"/>
              <a:t>);</a:t>
            </a:r>
          </a:p>
          <a:p>
            <a:pPr marL="457200" lvl="1" indent="0">
              <a:buNone/>
            </a:pPr>
            <a:r>
              <a:rPr lang="en-US" sz="2000" dirty="0"/>
              <a:t>Add (table);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6303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UITableViewSource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public class </a:t>
            </a:r>
            <a:r>
              <a:rPr lang="en-US" sz="1800" dirty="0" err="1"/>
              <a:t>ListSource</a:t>
            </a:r>
            <a:r>
              <a:rPr lang="en-US" sz="1800" dirty="0"/>
              <a:t> : </a:t>
            </a:r>
            <a:r>
              <a:rPr lang="en-US" sz="1800" dirty="0" err="1"/>
              <a:t>UITableViewSource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protected string[] </a:t>
            </a:r>
            <a:r>
              <a:rPr lang="en-US" sz="1800" dirty="0" err="1"/>
              <a:t>listItems</a:t>
            </a:r>
            <a:r>
              <a:rPr lang="en-US" sz="1800" dirty="0"/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protected string </a:t>
            </a:r>
            <a:r>
              <a:rPr lang="en-US" sz="1800" dirty="0" err="1"/>
              <a:t>CellId</a:t>
            </a:r>
            <a:r>
              <a:rPr lang="en-US" sz="1800" dirty="0"/>
              <a:t>= "</a:t>
            </a:r>
            <a:r>
              <a:rPr lang="en-US" sz="1800" dirty="0" err="1"/>
              <a:t>TableCell</a:t>
            </a:r>
            <a:r>
              <a:rPr lang="en-US" sz="1800" dirty="0"/>
              <a:t>";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public </a:t>
            </a:r>
            <a:r>
              <a:rPr lang="en-US" sz="1800" dirty="0" err="1"/>
              <a:t>ListSourceFromArray</a:t>
            </a:r>
            <a:r>
              <a:rPr lang="en-US" sz="1800" dirty="0"/>
              <a:t>(string[] items)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err="1"/>
              <a:t>listItems</a:t>
            </a:r>
            <a:r>
              <a:rPr lang="en-US" sz="1800" dirty="0"/>
              <a:t> = items;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public override </a:t>
            </a:r>
            <a:r>
              <a:rPr lang="en-US" sz="1800" dirty="0" err="1"/>
              <a:t>nint</a:t>
            </a:r>
            <a:r>
              <a:rPr lang="en-US" sz="1800" dirty="0"/>
              <a:t> </a:t>
            </a:r>
            <a:r>
              <a:rPr lang="en-US" sz="1800" dirty="0" err="1"/>
              <a:t>RowsInSection</a:t>
            </a:r>
            <a:r>
              <a:rPr lang="en-US" sz="1800" dirty="0"/>
              <a:t> (</a:t>
            </a:r>
            <a:r>
              <a:rPr lang="en-US" sz="1800" dirty="0" err="1"/>
              <a:t>UITableView</a:t>
            </a:r>
            <a:r>
              <a:rPr lang="en-US" sz="1800" dirty="0"/>
              <a:t> </a:t>
            </a:r>
            <a:r>
              <a:rPr lang="en-US" sz="1800" dirty="0" err="1"/>
              <a:t>tableview</a:t>
            </a:r>
            <a:r>
              <a:rPr lang="en-US" sz="1800" dirty="0"/>
              <a:t>, </a:t>
            </a:r>
            <a:r>
              <a:rPr lang="en-US" sz="1800" dirty="0" err="1"/>
              <a:t>nint</a:t>
            </a:r>
            <a:r>
              <a:rPr lang="en-US" sz="1800" dirty="0"/>
              <a:t> section)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	return </a:t>
            </a:r>
            <a:r>
              <a:rPr lang="en-US" sz="1800" dirty="0" err="1"/>
              <a:t>listItems.Length</a:t>
            </a:r>
            <a:r>
              <a:rPr lang="en-US" sz="1800" dirty="0"/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public override </a:t>
            </a:r>
            <a:r>
              <a:rPr lang="en-US" sz="1800" dirty="0" err="1"/>
              <a:t>UITableViewCell</a:t>
            </a:r>
            <a:r>
              <a:rPr lang="en-US" sz="1800" dirty="0"/>
              <a:t> </a:t>
            </a:r>
            <a:r>
              <a:rPr lang="en-US" sz="1800" dirty="0" err="1"/>
              <a:t>GetCell</a:t>
            </a:r>
            <a:r>
              <a:rPr lang="en-US" sz="1800" dirty="0"/>
              <a:t> (</a:t>
            </a:r>
            <a:r>
              <a:rPr lang="en-US" sz="1800" dirty="0" err="1"/>
              <a:t>UITableView</a:t>
            </a:r>
            <a:r>
              <a:rPr lang="en-US" sz="1800" dirty="0"/>
              <a:t> </a:t>
            </a:r>
            <a:r>
              <a:rPr lang="en-US" sz="1800" dirty="0" err="1"/>
              <a:t>tableView</a:t>
            </a:r>
            <a:r>
              <a:rPr lang="en-US" sz="1800" dirty="0"/>
              <a:t>, </a:t>
            </a:r>
            <a:r>
              <a:rPr lang="en-US" sz="1800" dirty="0" err="1"/>
              <a:t>NSIndexPath</a:t>
            </a:r>
            <a:r>
              <a:rPr lang="en-US" sz="1800" dirty="0"/>
              <a:t> </a:t>
            </a:r>
            <a:r>
              <a:rPr lang="en-US" sz="1800" dirty="0" err="1"/>
              <a:t>indexPath</a:t>
            </a:r>
            <a:r>
              <a:rPr lang="en-US" sz="1800" dirty="0"/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dirty="0" err="1"/>
              <a:t>UITableViewCell</a:t>
            </a:r>
            <a:r>
              <a:rPr lang="en-US" sz="1800" dirty="0"/>
              <a:t> cell = </a:t>
            </a:r>
            <a:r>
              <a:rPr lang="en-US" sz="1800" dirty="0" err="1"/>
              <a:t>tableView.DequeueReusableCell</a:t>
            </a:r>
            <a:r>
              <a:rPr lang="en-US" sz="1800" dirty="0"/>
              <a:t> (</a:t>
            </a:r>
            <a:r>
              <a:rPr lang="en-US" sz="1800" dirty="0" err="1"/>
              <a:t>CellId</a:t>
            </a:r>
            <a:r>
              <a:rPr lang="en-US" sz="1800" dirty="0"/>
              <a:t>);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dirty="0"/>
              <a:t>if (cell == null) cell = new </a:t>
            </a:r>
            <a:r>
              <a:rPr lang="en-US" sz="1800" dirty="0" err="1"/>
              <a:t>UITableViewCell</a:t>
            </a:r>
            <a:r>
              <a:rPr lang="en-US" sz="1800" dirty="0"/>
              <a:t> (</a:t>
            </a:r>
            <a:r>
              <a:rPr lang="en-US" sz="1800" dirty="0" err="1"/>
              <a:t>UITableViewCellStyle.Default</a:t>
            </a:r>
            <a:r>
              <a:rPr lang="en-US" sz="1800" dirty="0"/>
              <a:t>, </a:t>
            </a:r>
            <a:r>
              <a:rPr lang="en-US" sz="1800" dirty="0" err="1"/>
              <a:t>CellId</a:t>
            </a:r>
            <a:r>
              <a:rPr lang="en-US" sz="1800" dirty="0"/>
              <a:t>);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dirty="0" err="1"/>
              <a:t>cell.TextLabel.Text</a:t>
            </a:r>
            <a:r>
              <a:rPr lang="en-US" sz="1800" dirty="0"/>
              <a:t> = </a:t>
            </a:r>
            <a:r>
              <a:rPr lang="en-US" sz="1800" dirty="0" err="1"/>
              <a:t>listItems</a:t>
            </a:r>
            <a:r>
              <a:rPr lang="en-US" sz="1800" dirty="0"/>
              <a:t>[</a:t>
            </a:r>
            <a:r>
              <a:rPr lang="en-US" sz="1800" dirty="0" err="1"/>
              <a:t>indexPath.Row</a:t>
            </a:r>
            <a:r>
              <a:rPr lang="en-US" sz="1800" dirty="0"/>
              <a:t>];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dirty="0"/>
              <a:t>return cell;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828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UITableView</a:t>
            </a:r>
            <a:r>
              <a:rPr lang="en-US" dirty="0"/>
              <a:t> Result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12" y="2010957"/>
            <a:ext cx="4543202" cy="32736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826" y="1702035"/>
            <a:ext cx="2316862" cy="473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15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UITableView</a:t>
            </a:r>
            <a:r>
              <a:rPr lang="en-US" dirty="0">
                <a:solidFill>
                  <a:srgbClr val="000000"/>
                </a:solidFill>
              </a:rPr>
              <a:t> Selection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0"/>
            <a:ext cx="12602909" cy="791754"/>
            <a:chOff x="1384300" y="1950629"/>
            <a:chExt cx="9766454" cy="832912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747885" y="1950629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algn="l">
                <a:defRPr/>
              </a:pPr>
              <a:r>
                <a:rPr lang="en-US" sz="2800" i="0" dirty="0"/>
                <a:t>Override the </a:t>
              </a:r>
              <a:r>
                <a:rPr lang="en-US" sz="2800" i="0" dirty="0" err="1"/>
                <a:t>RowSelected</a:t>
              </a:r>
              <a:r>
                <a:rPr lang="en-US" sz="2800" i="0" dirty="0"/>
                <a:t> event in the </a:t>
              </a:r>
              <a:r>
                <a:rPr lang="en-US" sz="2800" i="0" dirty="0" err="1"/>
                <a:t>UITableViewSource</a:t>
              </a:r>
              <a:r>
                <a:rPr lang="en-US" sz="2800" i="0" dirty="0"/>
                <a:t> subclass</a:t>
              </a:r>
              <a:endParaRPr lang="en-US" sz="3200" i="0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881881" y="2867895"/>
            <a:ext cx="10478448" cy="287871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public override void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RowSelected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 (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UITableView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tableView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NSIndexPath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indexPath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new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UIAlertView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("Row Selected",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listItems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 [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indexPath.Row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], null, "OK", null).Show();</a:t>
            </a:r>
          </a:p>
          <a:p>
            <a:pPr lvl="1"/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tableView.DeselectRow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 (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indexPath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, true);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}</a:t>
            </a:r>
          </a:p>
          <a:p>
            <a:pPr marL="0" lvl="1"/>
            <a:endParaRPr lang="en-US" sz="20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542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/>
              </a:rPr>
              <a:t>Summary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sz="4000" i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es-MX" i="0" dirty="0">
                    <a:solidFill>
                      <a:prstClr val="white"/>
                    </a:solidFill>
                    <a:latin typeface="Segoe UI"/>
                  </a:rPr>
                  <a:t>In this lesson, you have learned: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How </a:t>
              </a:r>
              <a:r>
                <a:rPr lang="en-US" sz="2800" dirty="0" err="1">
                  <a:solidFill>
                    <a:prstClr val="white"/>
                  </a:solidFill>
                </a:rPr>
                <a:t>Xamarin</a:t>
              </a:r>
              <a:r>
                <a:rPr lang="en-US" sz="2800" dirty="0">
                  <a:solidFill>
                    <a:prstClr val="white"/>
                  </a:solidFill>
                </a:rPr>
                <a:t> code builds an </a:t>
              </a:r>
              <a:r>
                <a:rPr lang="en-US" sz="2800" dirty="0" err="1">
                  <a:solidFill>
                    <a:prstClr val="white"/>
                  </a:solidFill>
                </a:rPr>
                <a:t>iOS</a:t>
              </a:r>
              <a:r>
                <a:rPr lang="en-US" sz="2800" dirty="0">
                  <a:solidFill>
                    <a:prstClr val="white"/>
                  </a:solidFill>
                </a:rPr>
                <a:t> application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Basic </a:t>
              </a:r>
              <a:r>
                <a:rPr lang="en-US" sz="2800" dirty="0" err="1">
                  <a:solidFill>
                    <a:prstClr val="white"/>
                  </a:solidFill>
                </a:rPr>
                <a:t>iOS</a:t>
              </a:r>
              <a:r>
                <a:rPr lang="en-US" sz="2800" dirty="0">
                  <a:solidFill>
                    <a:prstClr val="white"/>
                  </a:solidFill>
                </a:rPr>
                <a:t> development concepts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User interfaces on the </a:t>
              </a:r>
              <a:r>
                <a:rPr lang="en-US" sz="2800" dirty="0" err="1">
                  <a:solidFill>
                    <a:prstClr val="white"/>
                  </a:solidFill>
                </a:rPr>
                <a:t>iOS</a:t>
              </a:r>
              <a:r>
                <a:rPr lang="en-US" sz="2800" dirty="0">
                  <a:solidFill>
                    <a:prstClr val="white"/>
                  </a:solidFill>
                </a:rPr>
                <a:t> platform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36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435" y="359436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/>
              <a:t>How Does a C# App Talk to iOS?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Xamarin.iOS is a C# binding to the iOS SDK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6"/>
            <a:ext cx="12192000" cy="1854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1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MonoTouch.ObjCRuntime</a:t>
            </a:r>
            <a:endParaRPr lang="en-US" sz="2400" dirty="0">
              <a:solidFill>
                <a:srgbClr val="000000"/>
              </a:solidFill>
            </a:endParaRPr>
          </a:p>
          <a:p>
            <a:pPr marL="2171700" lvl="4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Provides wrappers for Foundation, </a:t>
            </a:r>
            <a:r>
              <a:rPr lang="en-US" sz="2400" dirty="0" err="1">
                <a:solidFill>
                  <a:srgbClr val="000000"/>
                </a:solidFill>
              </a:rPr>
              <a:t>UIKit</a:t>
            </a:r>
            <a:r>
              <a:rPr lang="en-US" sz="2400" dirty="0">
                <a:solidFill>
                  <a:srgbClr val="000000"/>
                </a:solidFill>
              </a:rPr>
              <a:t> namespaces</a:t>
            </a:r>
          </a:p>
          <a:p>
            <a:pPr marL="2171700" lvl="4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Communicates directly to Objective-C Runtime</a:t>
            </a:r>
          </a:p>
        </p:txBody>
      </p:sp>
    </p:spTree>
    <p:extLst>
      <p:ext uri="{BB962C8B-B14F-4D97-AF65-F5344CB8AC3E}">
        <p14:creationId xmlns:p14="http://schemas.microsoft.com/office/powerpoint/2010/main" val="2487674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iOS</a:t>
            </a:r>
            <a:r>
              <a:rPr lang="en-US" dirty="0"/>
              <a:t> Development Concepts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3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435" y="359436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iOS Apps Are Built Using MVC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The MVC architecture is built into iOS apps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6"/>
            <a:ext cx="12192000" cy="1956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1" indent="-342900">
              <a:buFont typeface="Wingdings" charset="2"/>
              <a:buChar char="§"/>
            </a:pPr>
            <a:r>
              <a:rPr lang="en-US" sz="2800" dirty="0" err="1">
                <a:solidFill>
                  <a:srgbClr val="000000"/>
                </a:solidFill>
              </a:rPr>
              <a:t>UIView</a:t>
            </a:r>
            <a:r>
              <a:rPr lang="en-US" sz="2800" dirty="0">
                <a:solidFill>
                  <a:srgbClr val="000000"/>
                </a:solidFill>
              </a:rPr>
              <a:t> is the View </a:t>
            </a:r>
            <a:r>
              <a:rPr lang="en-US" sz="2800" dirty="0" smtClean="0">
                <a:solidFill>
                  <a:srgbClr val="000000"/>
                </a:solidFill>
              </a:rPr>
              <a:t>class</a:t>
            </a:r>
            <a:endParaRPr lang="en-US" sz="2800" dirty="0">
              <a:solidFill>
                <a:srgbClr val="000000"/>
              </a:solidFill>
            </a:endParaRPr>
          </a:p>
          <a:p>
            <a:pPr marL="1257300" lvl="1" indent="-342900">
              <a:buFont typeface="Wingdings" charset="2"/>
              <a:buChar char="§"/>
            </a:pPr>
            <a:r>
              <a:rPr lang="en-US" sz="2800" dirty="0" err="1">
                <a:solidFill>
                  <a:srgbClr val="000000"/>
                </a:solidFill>
              </a:rPr>
              <a:t>UIViewController</a:t>
            </a:r>
            <a:r>
              <a:rPr lang="en-US" sz="2800" dirty="0">
                <a:solidFill>
                  <a:srgbClr val="000000"/>
                </a:solidFill>
              </a:rPr>
              <a:t> is a View-Controller or a </a:t>
            </a:r>
            <a:r>
              <a:rPr lang="en-US" sz="2800" dirty="0" smtClean="0">
                <a:solidFill>
                  <a:srgbClr val="000000"/>
                </a:solidFill>
              </a:rPr>
              <a:t>Controller</a:t>
            </a:r>
            <a:endParaRPr lang="en-US" sz="2800" dirty="0">
              <a:solidFill>
                <a:srgbClr val="000000"/>
              </a:solidFill>
            </a:endParaRPr>
          </a:p>
          <a:p>
            <a:pPr marL="1257300" lvl="1" indent="-342900">
              <a:buFont typeface="Wingdings" charset="2"/>
              <a:buChar char="§"/>
            </a:pPr>
            <a:r>
              <a:rPr lang="en-US" sz="2800" dirty="0">
                <a:solidFill>
                  <a:srgbClr val="000000"/>
                </a:solidFill>
              </a:rPr>
              <a:t>Models are built by hand to represent data structures </a:t>
            </a:r>
          </a:p>
        </p:txBody>
      </p:sp>
    </p:spTree>
    <p:extLst>
      <p:ext uri="{BB962C8B-B14F-4D97-AF65-F5344CB8AC3E}">
        <p14:creationId xmlns:p14="http://schemas.microsoft.com/office/powerpoint/2010/main" val="110562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UIView</a:t>
            </a:r>
            <a:endParaRPr lang="en-US" sz="4800" dirty="0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903198" cy="791753"/>
            <a:chOff x="1384300" y="1950630"/>
            <a:chExt cx="9999159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980590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algn="l"/>
              <a:r>
                <a:rPr lang="en-US" i="0" dirty="0"/>
                <a:t>The View in iOS’s MVC pattern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46924"/>
            <a:ext cx="12192000" cy="289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Base container class for </a:t>
            </a:r>
            <a:r>
              <a:rPr lang="en-US" sz="2800" dirty="0" err="1">
                <a:solidFill>
                  <a:schemeClr val="tx1"/>
                </a:solidFill>
              </a:rPr>
              <a:t>iOS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controls</a:t>
            </a:r>
            <a:endParaRPr lang="en-US" sz="2800" dirty="0">
              <a:solidFill>
                <a:schemeClr val="tx1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Represents a rectangular area on the </a:t>
            </a:r>
            <a:r>
              <a:rPr lang="en-US" sz="2800" dirty="0" smtClean="0">
                <a:solidFill>
                  <a:schemeClr val="tx1"/>
                </a:solidFill>
              </a:rPr>
              <a:t>screen</a:t>
            </a:r>
            <a:endParaRPr lang="en-US" sz="2800" dirty="0">
              <a:solidFill>
                <a:schemeClr val="tx1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Can contain other </a:t>
            </a:r>
            <a:r>
              <a:rPr lang="en-US" sz="2800" dirty="0" err="1" smtClean="0">
                <a:solidFill>
                  <a:schemeClr val="tx1"/>
                </a:solidFill>
              </a:rPr>
              <a:t>UIViews</a:t>
            </a:r>
            <a:endParaRPr lang="en-US" sz="2800" dirty="0">
              <a:solidFill>
                <a:schemeClr val="tx1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Handles events such as gestures</a:t>
            </a:r>
          </a:p>
          <a:p>
            <a:pPr lvl="2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060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UIViewController</a:t>
            </a:r>
            <a:endParaRPr lang="en-US" sz="4800" dirty="0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903198" cy="791753"/>
            <a:chOff x="1384300" y="1950630"/>
            <a:chExt cx="9999159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980590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algn="l"/>
              <a:r>
                <a:rPr lang="en-US" i="0" dirty="0"/>
                <a:t>The Controller in iOS’s MVC pattern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64087"/>
            <a:ext cx="12192000" cy="2441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C# class containing a single user action 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Generally paired with a </a:t>
            </a:r>
            <a:r>
              <a:rPr lang="en-US" sz="2800" dirty="0" err="1">
                <a:solidFill>
                  <a:schemeClr val="tx1"/>
                </a:solidFill>
              </a:rPr>
              <a:t>UIView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Acts as a Controller or View-</a:t>
            </a:r>
            <a:r>
              <a:rPr lang="en-US" sz="2800" dirty="0" smtClean="0">
                <a:solidFill>
                  <a:schemeClr val="tx1"/>
                </a:solidFill>
              </a:rPr>
              <a:t>Controller</a:t>
            </a:r>
            <a:endParaRPr lang="en-US" sz="2800" dirty="0">
              <a:solidFill>
                <a:schemeClr val="tx1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At least one must be declared as the application’s entry </a:t>
            </a:r>
            <a:r>
              <a:rPr lang="en-US" sz="2800" dirty="0" smtClean="0">
                <a:solidFill>
                  <a:schemeClr val="tx1"/>
                </a:solidFill>
              </a:rPr>
              <a:t>point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14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iOS</a:t>
            </a:r>
            <a:r>
              <a:rPr lang="en-US" dirty="0"/>
              <a:t> Application Lifecycle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679014" y="1693357"/>
            <a:ext cx="2797689" cy="4351339"/>
            <a:chOff x="8568811" y="1825624"/>
            <a:chExt cx="2797689" cy="4351339"/>
          </a:xfrm>
        </p:grpSpPr>
        <p:sp>
          <p:nvSpPr>
            <p:cNvPr id="26" name="Rectangle 25"/>
            <p:cNvSpPr/>
            <p:nvPr/>
          </p:nvSpPr>
          <p:spPr>
            <a:xfrm>
              <a:off x="8568811" y="1825624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568814" y="1924213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Active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568812" y="5456566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568814" y="5555154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Suspended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568811" y="3059250"/>
              <a:ext cx="2784987" cy="720397"/>
            </a:xfrm>
            <a:prstGeom prst="rect">
              <a:avLst/>
            </a:prstGeom>
            <a:solidFill>
              <a:srgbClr val="2E75B6"/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68813" y="3157838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Inactive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568811" y="4292875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568813" y="4391463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Backgrounded</a:t>
              </a:r>
            </a:p>
          </p:txBody>
        </p:sp>
        <p:cxnSp>
          <p:nvCxnSpPr>
            <p:cNvPr id="46" name="Straight Arrow Connector 45"/>
            <p:cNvCxnSpPr>
              <a:stCxn id="26" idx="2"/>
              <a:endCxn id="42" idx="0"/>
            </p:cNvCxnSpPr>
            <p:nvPr/>
          </p:nvCxnSpPr>
          <p:spPr>
            <a:xfrm>
              <a:off x="9961305" y="2546021"/>
              <a:ext cx="0" cy="513229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44" idx="0"/>
            </p:cNvCxnSpPr>
            <p:nvPr/>
          </p:nvCxnSpPr>
          <p:spPr>
            <a:xfrm>
              <a:off x="9961304" y="3779647"/>
              <a:ext cx="1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45" idx="1"/>
              <a:endCxn id="30" idx="1"/>
            </p:cNvCxnSpPr>
            <p:nvPr/>
          </p:nvCxnSpPr>
          <p:spPr>
            <a:xfrm rot="10800000" flipH="1">
              <a:off x="8568812" y="2185823"/>
              <a:ext cx="1" cy="2467250"/>
            </a:xfrm>
            <a:prstGeom prst="bentConnector3">
              <a:avLst>
                <a:gd name="adj1" fmla="val -22860000000"/>
              </a:avLst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4" idx="2"/>
              <a:endCxn id="37" idx="0"/>
            </p:cNvCxnSpPr>
            <p:nvPr/>
          </p:nvCxnSpPr>
          <p:spPr>
            <a:xfrm>
              <a:off x="9961305" y="5013272"/>
              <a:ext cx="1" cy="443294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/>
            <p:nvPr/>
          </p:nvCxnSpPr>
          <p:spPr>
            <a:xfrm flipV="1">
              <a:off x="11353800" y="2185823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4900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2E75B5"/>
      </a:accent2>
      <a:accent3>
        <a:srgbClr val="1E4E7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65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4563</TotalTime>
  <Words>2630</Words>
  <Application>Microsoft Macintosh PowerPoint</Application>
  <PresentationFormat>Custom</PresentationFormat>
  <Paragraphs>377</Paragraphs>
  <Slides>35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Office Theme</vt:lpstr>
      <vt:lpstr>1_Office Theme</vt:lpstr>
      <vt:lpstr>2_Office Theme</vt:lpstr>
      <vt:lpstr>3_Office Theme</vt:lpstr>
      <vt:lpstr>4_Office Theme</vt:lpstr>
      <vt:lpstr>Cross-Platform Mobile Application Development with Xamarin</vt:lpstr>
      <vt:lpstr>Topics</vt:lpstr>
      <vt:lpstr>PowerPoint Presentation</vt:lpstr>
      <vt:lpstr>How Does a C# App Talk to iOS?</vt:lpstr>
      <vt:lpstr>Basic iOS Development Concepts</vt:lpstr>
      <vt:lpstr>iOS Apps Are Built Using MVC</vt:lpstr>
      <vt:lpstr>UIView</vt:lpstr>
      <vt:lpstr>UIViewController</vt:lpstr>
      <vt:lpstr>iOS Application Lifecycle</vt:lpstr>
      <vt:lpstr>iOS Application: Active</vt:lpstr>
      <vt:lpstr>iOS Application: Inactive</vt:lpstr>
      <vt:lpstr>iOS Application: Backgrounded</vt:lpstr>
      <vt:lpstr>iOS Application: Suspended</vt:lpstr>
      <vt:lpstr>iOS Resources</vt:lpstr>
      <vt:lpstr>iOS User Interfaces</vt:lpstr>
      <vt:lpstr>iOS User Interfaces</vt:lpstr>
      <vt:lpstr>iOS UI Designer Tools</vt:lpstr>
      <vt:lpstr>Xamarin iOS Designer</vt:lpstr>
      <vt:lpstr>iOS Layouts</vt:lpstr>
      <vt:lpstr>AutoLayout</vt:lpstr>
      <vt:lpstr>Define a Control</vt:lpstr>
      <vt:lpstr>Add Constraints</vt:lpstr>
      <vt:lpstr>Basic Controls</vt:lpstr>
      <vt:lpstr>Define a Control</vt:lpstr>
      <vt:lpstr>Handling Events</vt:lpstr>
      <vt:lpstr>UIAlertController</vt:lpstr>
      <vt:lpstr>Selection Controls</vt:lpstr>
      <vt:lpstr>Lists in Xamarin.iOS Using UITableView</vt:lpstr>
      <vt:lpstr>iOS UITableView</vt:lpstr>
      <vt:lpstr>UITableViews</vt:lpstr>
      <vt:lpstr>UITableView and Data Model</vt:lpstr>
      <vt:lpstr>UITableViewSource</vt:lpstr>
      <vt:lpstr>UITableView Result</vt:lpstr>
      <vt:lpstr>UITableView Selection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Gear</dc:creator>
  <cp:lastModifiedBy>Mary Kate Reid</cp:lastModifiedBy>
  <cp:revision>156</cp:revision>
  <dcterms:created xsi:type="dcterms:W3CDTF">2016-04-21T18:51:19Z</dcterms:created>
  <dcterms:modified xsi:type="dcterms:W3CDTF">2016-07-12T19:51:38Z</dcterms:modified>
</cp:coreProperties>
</file>