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56" r:id="rId3"/>
    <p:sldId id="346" r:id="rId4"/>
    <p:sldId id="318" r:id="rId5"/>
    <p:sldId id="321" r:id="rId6"/>
    <p:sldId id="326" r:id="rId7"/>
    <p:sldId id="322" r:id="rId8"/>
    <p:sldId id="323" r:id="rId9"/>
    <p:sldId id="347" r:id="rId10"/>
    <p:sldId id="324" r:id="rId11"/>
    <p:sldId id="325" r:id="rId12"/>
    <p:sldId id="327" r:id="rId13"/>
    <p:sldId id="328" r:id="rId14"/>
    <p:sldId id="329" r:id="rId15"/>
    <p:sldId id="330" r:id="rId16"/>
    <p:sldId id="332" r:id="rId17"/>
    <p:sldId id="348" r:id="rId18"/>
    <p:sldId id="333" r:id="rId19"/>
    <p:sldId id="338" r:id="rId20"/>
    <p:sldId id="349" r:id="rId21"/>
    <p:sldId id="337" r:id="rId22"/>
    <p:sldId id="339" r:id="rId23"/>
    <p:sldId id="340" r:id="rId24"/>
    <p:sldId id="341" r:id="rId25"/>
    <p:sldId id="342" r:id="rId26"/>
    <p:sldId id="344" r:id="rId27"/>
    <p:sldId id="345" r:id="rId28"/>
    <p:sldId id="313" r:id="rId29"/>
    <p:sldId id="343"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77787" autoAdjust="0"/>
  </p:normalViewPr>
  <p:slideViewPr>
    <p:cSldViewPr snapToGrid="0">
      <p:cViewPr>
        <p:scale>
          <a:sx n="80" d="100"/>
          <a:sy n="80" d="100"/>
        </p:scale>
        <p:origin x="-2952" y="-8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cordova.apache.org/docs/en/2.4.0/"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cordova.apache.org/docs/en/2.4.0/"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code snippet uses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and the server is already in the desired state, then nothing happens.  If the server is not in the desired state, then the server is put into the desired state.</a:t>
            </a:r>
            <a:br>
              <a:rPr lang="en-US" baseline="0" dirty="0" smtClean="0"/>
            </a:b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dirty="0" smtClean="0"/>
              <a:t>The instructor should</a:t>
            </a:r>
            <a:r>
              <a:rPr lang="en-US" baseline="0" dirty="0" smtClean="0"/>
              <a:t> not get too confused by the mathematics definition of </a:t>
            </a:r>
            <a:r>
              <a:rPr lang="en-US" baseline="0" dirty="0" err="1" smtClean="0"/>
              <a:t>idempotence</a:t>
            </a:r>
            <a:r>
              <a:rPr lang="en-US" baseline="0" dirty="0" smtClean="0"/>
              <a:t>. We’re talking about the ability to execute a script multiple times without harming the state of the system. This also implies that if a call to a script is made multiple times, changes are only made when the server has strayed from the “desired state”. </a:t>
            </a:r>
          </a:p>
          <a:p>
            <a:pPr marL="171450" indent="-171450">
              <a:buFont typeface="Arial"/>
              <a:buChar char="•"/>
            </a:pPr>
            <a:endParaRPr lang="en-US" baseline="0" dirty="0" smtClean="0"/>
          </a:p>
          <a:p>
            <a:pPr marL="171450" indent="-171450">
              <a:buFont typeface="Arial"/>
              <a:buChar char="•"/>
            </a:pPr>
            <a:r>
              <a:rPr lang="en-US" baseline="0" dirty="0" smtClean="0"/>
              <a:t>This means that changes are only made when a new feature is released or rolled out</a:t>
            </a:r>
            <a:r>
              <a:rPr lang="en-US" baseline="0" dirty="0" smtClean="0"/>
              <a:t>!</a:t>
            </a:r>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a:t>
            </a:r>
            <a:r>
              <a:rPr lang="en-US" dirty="0" err="1" smtClean="0"/>
              <a:t>www.restapitutorial.com</a:t>
            </a:r>
            <a:r>
              <a:rPr lang="en-US" dirty="0" smtClean="0"/>
              <a:t>/lessons/</a:t>
            </a:r>
            <a:r>
              <a:rPr lang="en-US" dirty="0" err="1" smtClean="0"/>
              <a:t>idempotency.html</a:t>
            </a:r>
            <a:endParaRPr lang="en-US" dirty="0" smtClean="0"/>
          </a:p>
          <a:p>
            <a:pPr marL="171450" indent="-171450">
              <a:buFont typeface="Arial"/>
              <a:buChar char="•"/>
            </a:pPr>
            <a:r>
              <a:rPr lang="en-US" dirty="0" smtClean="0"/>
              <a:t>https://</a:t>
            </a:r>
            <a:r>
              <a:rPr lang="en-US" dirty="0" err="1" smtClean="0"/>
              <a:t>en.wikipedia.org</a:t>
            </a:r>
            <a:r>
              <a:rPr lang="en-US" dirty="0" smtClean="0"/>
              <a:t>/wiki/</a:t>
            </a:r>
            <a:r>
              <a:rPr lang="en-US" dirty="0" err="1" smtClean="0"/>
              <a:t>Idempotence</a:t>
            </a:r>
            <a:endParaRPr lang="en-US" dirty="0" smtClean="0"/>
          </a:p>
          <a:p>
            <a:pPr marL="171450" indent="-171450">
              <a:buFont typeface="Arial"/>
              <a:buChar char="•"/>
            </a:pPr>
            <a:endParaRPr lang="en-US" baseline="0" dirty="0" smtClean="0"/>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smtClean="0"/>
              <a:t>://</a:t>
            </a:r>
            <a:r>
              <a:rPr lang="en-US" dirty="0" err="1" smtClean="0"/>
              <a:t>en.wikipedia.org</a:t>
            </a:r>
            <a:r>
              <a:rPr lang="en-US" dirty="0" smtClean="0"/>
              <a:t>/wiki/</a:t>
            </a:r>
            <a:r>
              <a:rPr lang="en-US" dirty="0" err="1" smtClean="0"/>
              <a:t>Infrastructure_as_Code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DSC can be managed by Chef or Puppet, or can</a:t>
            </a:r>
            <a:r>
              <a:rPr lang="en-US" b="0" baseline="0" dirty="0" smtClean="0"/>
              <a:t> be </a:t>
            </a:r>
            <a:r>
              <a:rPr lang="en-US" b="0" dirty="0" smtClean="0"/>
              <a:t>run independently</a:t>
            </a:r>
          </a:p>
          <a:p>
            <a:pPr marL="171450" indent="-171450">
              <a:buFont typeface="Arial"/>
              <a:buChar char="•"/>
            </a:pPr>
            <a:r>
              <a:rPr lang="en-US" b="0" dirty="0" smtClean="0"/>
              <a:t>Client</a:t>
            </a:r>
            <a:r>
              <a:rPr lang="en-US" b="0" baseline="0" dirty="0" smtClean="0"/>
              <a:t> servers have to be running Windows Management Framework (WMF) version 4 </a:t>
            </a:r>
            <a:r>
              <a:rPr lang="en-US" b="0" baseline="0" smtClean="0"/>
              <a:t>or higher</a:t>
            </a:r>
            <a:endParaRPr lang="en-US" b="0" smtClean="0"/>
          </a:p>
          <a:p>
            <a:pPr marL="171450" indent="-171450">
              <a:buFont typeface="Arial"/>
              <a:buChar char="•"/>
            </a:pPr>
            <a:endParaRPr lang="en-US" b="0" baseline="0" dirty="0" smtClean="0"/>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Chef is used throughout this module for examples.</a:t>
            </a:r>
          </a:p>
          <a:p>
            <a:pPr marL="228600" indent="-228600">
              <a:buFont typeface="Arial"/>
              <a:buChar char="•"/>
            </a:pPr>
            <a:r>
              <a:rPr lang="en-US" sz="1200" dirty="0" smtClean="0">
                <a:solidFill>
                  <a:srgbClr val="000000"/>
                </a:solidFill>
              </a:rPr>
              <a:t>Chef’s large community allows you to leverage community resources instead of writing your own</a:t>
            </a:r>
            <a:endParaRPr lang="en-US" dirty="0" smtClean="0"/>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 computing defines compute resources that are owned by another entity (such as Microsoft Azure or Amazon Web Services) but that can be “rented” for low cost and no commitment </a:t>
            </a:r>
          </a:p>
          <a:p>
            <a:pPr marL="171450" indent="-171450">
              <a:buFont typeface="Arial"/>
              <a:buChar char="•"/>
            </a:pPr>
            <a:r>
              <a:rPr lang="en-US" sz="1200" dirty="0" smtClean="0"/>
              <a:t>Clouds enable DevOps engineers to launch thousands of servers, use them for a few hours, and then terminate those servers when no longer needed, with no upfront cost before using these resources and no additional cost after they are terminated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Over 1000 servers could be launched, all configured the same, then terminated with a single command.</a:t>
            </a:r>
          </a:p>
          <a:p>
            <a:pPr marL="228600" indent="-228600">
              <a:buFont typeface="Arial"/>
              <a:buChar char="•"/>
            </a:pPr>
            <a:r>
              <a:rPr lang="en-US" baseline="0" dirty="0" smtClean="0"/>
              <a:t>This has huge implications for education, research, enterprise and SMB businesses, allowing them to dynamically scale computing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It is much</a:t>
            </a:r>
            <a:r>
              <a:rPr lang="en-US" baseline="0" dirty="0" smtClean="0"/>
              <a:t> cheaper to automate server configuration than to pay someone to manually configure a server.</a:t>
            </a:r>
          </a:p>
          <a:p>
            <a:pPr marL="228600" indent="-228600">
              <a:buFont typeface="Arial"/>
              <a:buChar char="•"/>
            </a:pPr>
            <a:r>
              <a:rPr lang="en-US" baseline="0" dirty="0" smtClean="0"/>
              <a:t>Example of a catastrophic event: A database master server is having increasing hardware failures.  With CM, a new replacement master </a:t>
            </a:r>
            <a:r>
              <a:rPr lang="en-US" baseline="0" dirty="0" err="1" smtClean="0"/>
              <a:t>Db</a:t>
            </a:r>
            <a:r>
              <a:rPr lang="en-US" baseline="0" dirty="0" smtClean="0"/>
              <a:t> can be launched and failover can be done for the new instance. The old instance can then be terminated with very little effect to customers and virtually no cost.</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Articles</a:t>
            </a:r>
            <a:r>
              <a:rPr lang="en-US" baseline="0" dirty="0" smtClean="0"/>
              <a:t> to understand examples of potential uses for configuration management:</a:t>
            </a:r>
            <a:endParaRPr lang="en-US" dirty="0" smtClean="0"/>
          </a:p>
          <a:p>
            <a:endParaRPr lang="en-US" dirty="0" smtClean="0"/>
          </a:p>
          <a:p>
            <a:r>
              <a:rPr lang="en-US" dirty="0" smtClean="0"/>
              <a:t>https://</a:t>
            </a:r>
            <a:r>
              <a:rPr lang="en-US" dirty="0" err="1" smtClean="0"/>
              <a:t>en.wikipedia.org</a:t>
            </a:r>
            <a:r>
              <a:rPr lang="en-US" dirty="0" smtClean="0"/>
              <a:t>/wiki/</a:t>
            </a:r>
            <a:r>
              <a:rPr lang="en-US" dirty="0" err="1" smtClean="0"/>
              <a:t>Configuration_management</a:t>
            </a:r>
            <a:endParaRPr lang="en-US" dirty="0" smtClean="0"/>
          </a:p>
          <a:p>
            <a:endParaRPr lang="en-US" dirty="0" smtClean="0"/>
          </a:p>
          <a:p>
            <a:r>
              <a:rPr lang="en-US" dirty="0" smtClean="0"/>
              <a:t>https://</a:t>
            </a:r>
            <a:r>
              <a:rPr lang="en-US" dirty="0" err="1" smtClean="0"/>
              <a:t>www.upguard.com</a:t>
            </a:r>
            <a:r>
              <a:rPr lang="en-US" dirty="0" smtClean="0"/>
              <a:t>/blog/5-configuration-management-boss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 action [:enable , :start] 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IIS web server is installed and started, and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891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a:t>
            </a:r>
          </a:p>
          <a:p>
            <a:pPr marL="228600" indent="-228600">
              <a:buFont typeface="Arial"/>
              <a:buChar char="•"/>
            </a:pPr>
            <a:r>
              <a:rPr lang="en-US" baseline="0" dirty="0" smtClean="0"/>
              <a:t>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53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278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135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311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96266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49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451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2038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38747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145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33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72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7261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smtClean="0"/>
              <a:t>Idempotency</a:t>
            </a:r>
            <a:endParaRPr lang="en-US" sz="4400" dirty="0"/>
          </a:p>
        </p:txBody>
      </p:sp>
      <p:grpSp>
        <p:nvGrpSpPr>
          <p:cNvPr id="8" name="Group 7"/>
          <p:cNvGrpSpPr/>
          <p:nvPr/>
        </p:nvGrpSpPr>
        <p:grpSpPr>
          <a:xfrm>
            <a:off x="0" y="1950630"/>
            <a:ext cx="12192000" cy="4907370"/>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a:t>
                </a:r>
                <a:r>
                  <a:rPr lang="en-US" sz="2800" kern="0" dirty="0" err="1" smtClean="0">
                    <a:solidFill>
                      <a:prstClr val="white"/>
                    </a:solidFill>
                    <a:latin typeface="+mj-lt"/>
                  </a:rPr>
                  <a:t>idempotency</a:t>
                </a:r>
                <a:r>
                  <a:rPr lang="en-US" sz="2800" kern="0" dirty="0" smtClean="0">
                    <a:solidFill>
                      <a:prstClr val="white"/>
                    </a:solidFill>
                    <a:latin typeface="+mj-lt"/>
                  </a:rPr>
                  <a: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 Computer Science, </a:t>
              </a:r>
              <a:r>
                <a:rPr lang="en-US" sz="2800" dirty="0" err="1" smtClean="0">
                  <a:solidFill>
                    <a:srgbClr val="000000"/>
                  </a:solidFill>
                </a:rPr>
                <a:t>idempotence</a:t>
              </a:r>
              <a:r>
                <a:rPr lang="en-US" sz="2800" dirty="0" smtClean="0">
                  <a:solidFill>
                    <a:srgbClr val="000000"/>
                  </a:solidFill>
                </a:rPr>
                <a:t> refers to the ability to run the same script multiple times, with the same result</a:t>
              </a:r>
            </a:p>
            <a:p>
              <a:pPr marL="1371600" lvl="2" indent="-457200">
                <a:buFont typeface="Wingdings" charset="2"/>
                <a:buChar char="§"/>
              </a:pPr>
              <a:r>
                <a:rPr lang="en-US" sz="2800" dirty="0" smtClean="0">
                  <a:solidFill>
                    <a:srgbClr val="000000"/>
                  </a:solidFill>
                </a:rPr>
                <a:t>If the </a:t>
              </a:r>
              <a:r>
                <a:rPr lang="en-US" sz="2800" dirty="0">
                  <a:solidFill>
                    <a:srgbClr val="000000"/>
                  </a:solidFill>
                </a:rPr>
                <a:t>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 when a configuration is applied</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Configuration As Code</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Applying the power of code to infrastructure management</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Configuration management describes the state of your </a:t>
            </a:r>
            <a:br>
              <a:rPr lang="en-US" sz="2800" dirty="0" smtClean="0">
                <a:solidFill>
                  <a:schemeClr val="tx1"/>
                </a:solidFill>
              </a:rPr>
            </a:br>
            <a:r>
              <a:rPr lang="en-US" sz="2800" dirty="0" smtClean="0">
                <a:solidFill>
                  <a:schemeClr val="tx1"/>
                </a:solidFill>
              </a:rPr>
              <a:t>infrastructure through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These policies can be versioned, tested, reproduced, </a:t>
            </a:r>
            <a:br>
              <a:rPr lang="en-US" sz="2800" dirty="0" smtClean="0">
                <a:solidFill>
                  <a:schemeClr val="tx1"/>
                </a:solidFill>
              </a:rPr>
            </a:br>
            <a:r>
              <a:rPr lang="en-US" sz="2800" dirty="0" smtClean="0">
                <a:solidFill>
                  <a:schemeClr val="tx1"/>
                </a:solidFill>
              </a:rPr>
              <a:t>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Through this code, consistency can be ensured across servers</a:t>
            </a:r>
            <a:endParaRPr lang="en-US" sz="2800" dirty="0">
              <a:solidFill>
                <a:schemeClr val="tx1"/>
              </a:solidFill>
            </a:endParaRPr>
          </a:p>
        </p:txBody>
      </p:sp>
    </p:spTree>
    <p:extLst>
      <p:ext uri="{BB962C8B-B14F-4D97-AF65-F5344CB8AC3E}">
        <p14:creationId xmlns:p14="http://schemas.microsoft.com/office/powerpoint/2010/main" val="14685786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Azure DSC Pull Server</a:t>
              </a:r>
            </a:p>
            <a:p>
              <a:pPr marL="1371600" lvl="2" indent="-457200">
                <a:buFont typeface="Wingdings" charset="2"/>
                <a:buChar char="§"/>
              </a:pPr>
              <a:r>
                <a:rPr lang="en-US" sz="2800" dirty="0">
                  <a:solidFill>
                    <a:srgbClr val="000000"/>
                  </a:solidFill>
                </a:rPr>
                <a:t>Puppet</a:t>
              </a:r>
            </a:p>
            <a:p>
              <a:pPr marL="1371600" lvl="2" indent="-457200">
                <a:buFont typeface="Wingdings" charset="2"/>
                <a:buChar char="§"/>
              </a:pPr>
              <a:r>
                <a:rPr lang="en-US" sz="2800" dirty="0">
                  <a:solidFill>
                    <a:srgbClr val="000000"/>
                  </a:solidFill>
                </a:rPr>
                <a:t>Chef</a:t>
              </a:r>
            </a:p>
            <a:p>
              <a:pPr marL="1371600" lvl="2" indent="-457200">
                <a:buFont typeface="Wingdings" charset="2"/>
                <a:buChar char="§"/>
              </a:pPr>
              <a:r>
                <a:rPr lang="en-US" sz="2800" dirty="0" err="1">
                  <a:solidFill>
                    <a:srgbClr val="000000"/>
                  </a:solidFill>
                </a:rPr>
                <a:t>Ansible</a:t>
              </a:r>
              <a:endParaRPr lang="en-US" sz="2800" dirty="0">
                <a:solidFill>
                  <a:srgbClr val="000000"/>
                </a:solidFill>
              </a:endParaRPr>
            </a:p>
            <a:p>
              <a:pPr marL="1371600" lvl="2" indent="-457200">
                <a:buFont typeface="Wingdings" charset="2"/>
                <a:buChar char="§"/>
              </a:pPr>
              <a:r>
                <a:rPr lang="en-US" sz="2800" dirty="0">
                  <a:solidFill>
                    <a:srgbClr val="000000"/>
                  </a:solidFill>
                </a:rPr>
                <a:t>Salt</a:t>
              </a:r>
            </a:p>
            <a:p>
              <a:pPr marL="1371600" lvl="2" indent="-457200">
                <a:buFont typeface="Wingdings" charset="2"/>
                <a:buChar char="§"/>
              </a:pPr>
              <a:r>
                <a:rPr lang="en-US" sz="2800" dirty="0" err="1">
                  <a:solidFill>
                    <a:srgbClr val="000000"/>
                  </a:solidFill>
                </a:rPr>
                <a:t>RightScale</a:t>
              </a:r>
              <a:endParaRPr lang="en-US" sz="2800" dirty="0">
                <a:solidFill>
                  <a:srgbClr val="000000"/>
                </a:solidFill>
              </a:endParaRPr>
            </a:p>
            <a:p>
              <a:pPr marL="1371600" lvl="2" indent="-457200">
                <a:buFont typeface="Wingdings" charset="2"/>
                <a:buChar char="§"/>
              </a:pPr>
              <a:r>
                <a:rPr lang="en-US" sz="2800" dirty="0" err="1">
                  <a:solidFill>
                    <a:srgbClr val="000000"/>
                  </a:solidFill>
                </a:rPr>
                <a:t>CFEngine</a:t>
              </a:r>
              <a:endParaRPr lang="en-US" sz="2800" dirty="0">
                <a:solidFill>
                  <a:srgbClr val="000000"/>
                </a:solidFill>
              </a:endParaRPr>
            </a:p>
            <a:p>
              <a:pPr marL="1371600" lvl="2" indent="-457200">
                <a:buFont typeface="Wingdings" charset="2"/>
                <a:buChar char="§"/>
              </a:pPr>
              <a:r>
                <a:rPr lang="en-US" sz="2800" dirty="0">
                  <a:solidFill>
                    <a:srgbClr val="000000"/>
                  </a:solidFill>
                </a:rPr>
                <a:t>DIY</a:t>
              </a: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DSC Pull Server</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Manages Microsoft’s Desired State Configuration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Allows multiple servers and devices across a network to be configured from a central location</a:t>
              </a:r>
            </a:p>
            <a:p>
              <a:pPr marL="1371600" lvl="2" indent="-457200">
                <a:buFont typeface="Wingdings" charset="2"/>
                <a:buChar char="§"/>
              </a:pPr>
              <a:r>
                <a:rPr lang="en-US" sz="2800" dirty="0" smtClean="0">
                  <a:solidFill>
                    <a:srgbClr val="000000"/>
                  </a:solidFill>
                </a:rPr>
                <a:t>Controls server environments, software versions and registries</a:t>
              </a:r>
            </a:p>
            <a:p>
              <a:pPr marL="1371600" lvl="2" indent="-457200">
                <a:buFont typeface="Wingdings" charset="2"/>
                <a:buChar char="§"/>
              </a:pPr>
              <a:r>
                <a:rPr lang="en-US" sz="2800" dirty="0" smtClean="0">
                  <a:solidFill>
                    <a:srgbClr val="000000"/>
                  </a:solidFill>
                </a:rPr>
                <a:t>Can also monitor DSC controlled servers</a:t>
              </a:r>
            </a:p>
            <a:p>
              <a:pPr marL="1371600" lvl="2" indent="-457200">
                <a:buFont typeface="Wingdings" charset="2"/>
                <a:buChar char="§"/>
              </a:pPr>
              <a:r>
                <a:rPr lang="en-US" sz="2800" dirty="0" smtClean="0">
                  <a:solidFill>
                    <a:srgbClr val="000000"/>
                  </a:solidFill>
                </a:rPr>
                <a:t>Stops configuration drift (the change in a server’s configuration over time)</a:t>
              </a:r>
              <a:endParaRPr lang="en-US" sz="2800" dirty="0">
                <a:solidFill>
                  <a:srgbClr val="000000"/>
                </a:solidFill>
              </a:endParaRPr>
            </a:p>
          </p:txBody>
        </p:sp>
      </p:grpSp>
    </p:spTree>
    <p:extLst>
      <p:ext uri="{BB962C8B-B14F-4D97-AF65-F5344CB8AC3E}">
        <p14:creationId xmlns:p14="http://schemas.microsoft.com/office/powerpoint/2010/main" val="1739463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No programming knowledge needed</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Developers can write their own configuration management scripts</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Integration with “The Cloud”</a:t>
            </a:r>
            <a:endParaRPr lang="en-US" sz="4400" dirty="0"/>
          </a:p>
        </p:txBody>
      </p:sp>
      <p:grpSp>
        <p:nvGrpSpPr>
          <p:cNvPr id="8" name="Group 7"/>
          <p:cNvGrpSpPr/>
          <p:nvPr/>
        </p:nvGrpSpPr>
        <p:grpSpPr>
          <a:xfrm>
            <a:off x="0" y="1950630"/>
            <a:ext cx="12192000" cy="4907370"/>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that are owned by another entity such as: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828800" lvl="3" indent="-457200">
                <a:buFont typeface="Wingdings" charset="2"/>
                <a:buChar char="§"/>
              </a:pPr>
              <a:r>
                <a:rPr lang="en-US" sz="2800" dirty="0" smtClean="0">
                  <a:solidFill>
                    <a:srgbClr val="000000"/>
                  </a:solidFill>
                </a:rPr>
                <a:t>Google Cloud Compute</a:t>
              </a:r>
            </a:p>
            <a:p>
              <a:pPr marL="1371600" lvl="2" indent="-457200">
                <a:buFont typeface="Wingdings" charset="2"/>
                <a:buChar char="§"/>
              </a:pPr>
              <a:r>
                <a:rPr lang="en-US" sz="2800" dirty="0" smtClean="0">
                  <a:solidFill>
                    <a:srgbClr val="000000"/>
                  </a:solidFill>
                </a:rPr>
                <a:t>These resources can be “rented”, usually by the hour with no long-term commitment </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how integration with the cloud changes implementation</a:t>
              </a:r>
            </a:p>
            <a:p>
              <a:pPr marL="1371600" lvl="2" indent="-457200">
                <a:buFont typeface="Wingdings" charset="2"/>
                <a:buChar char="§"/>
              </a:pPr>
              <a:r>
                <a:rPr lang="en-US" sz="2800"/>
                <a:t>Review configuration management examples</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Explain the purpose of configuration management and infrastructure automation</a:t>
              </a:r>
              <a:endParaRPr lang="en-US" sz="2800" dirty="0"/>
            </a:p>
            <a:p>
              <a:pPr marL="1371600" lvl="2" indent="-457200">
                <a:buFont typeface="Wingdings" charset="2"/>
                <a:buChar char="§"/>
              </a:pPr>
              <a:r>
                <a:rPr lang="en-US" sz="2800" dirty="0" smtClean="0"/>
                <a:t>Recognize the top configuration management platforms</a:t>
              </a:r>
              <a:endParaRPr lang="en-US" sz="2800" dirty="0"/>
            </a:p>
            <a:p>
              <a:pPr marL="1371600" lvl="2" indent="-457200">
                <a:buFont typeface="Wingdings" charset="2"/>
                <a:buChar char="§"/>
              </a:pPr>
              <a:r>
                <a:rPr lang="en-US" sz="2800" dirty="0" smtClean="0"/>
                <a:t>Review configuration management examples</a:t>
              </a:r>
            </a:p>
            <a:p>
              <a:pPr marL="1371600" lvl="2" indent="-457200">
                <a:buFont typeface="Wingdings" charset="2"/>
                <a:buChar char="§"/>
              </a:pPr>
              <a:r>
                <a:rPr lang="en-US" sz="2800" dirty="0" smtClean="0"/>
                <a:t>Discuss implementation in the Cloud</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benefits can include: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614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A many times return on investment as a result of:</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a:solidFill>
                    <a:srgbClr val="000000"/>
                  </a:solidFill>
                </a:rPr>
                <a:t>C</a:t>
              </a:r>
              <a:r>
                <a:rPr lang="en-US" sz="2800" dirty="0" smtClean="0">
                  <a:solidFill>
                    <a:srgbClr val="000000"/>
                  </a:solidFill>
                </a:rPr>
                <a:t>atastrophic events prevention and recovery</a:t>
              </a:r>
            </a:p>
            <a:p>
              <a:pPr marL="1828800" lvl="3" indent="-457200">
                <a:buFont typeface="Wingdings" charset="2"/>
                <a:buChar char="§"/>
              </a:pPr>
              <a:r>
                <a:rPr lang="en-US" sz="2800" dirty="0" smtClean="0">
                  <a:solidFill>
                    <a:srgbClr val="000000"/>
                  </a:solidFill>
                </a:rPr>
                <a:t>Reusable code</a:t>
              </a:r>
            </a:p>
            <a:p>
              <a:pPr marL="1828800" lvl="3" indent="-457200">
                <a:buFont typeface="Wingdings" charset="2"/>
                <a:buChar char="§"/>
              </a:pPr>
              <a:r>
                <a:rPr lang="en-US" sz="2800" dirty="0" smtClean="0">
                  <a:solidFill>
                    <a:srgbClr val="000000"/>
                  </a:solidFill>
                </a:rPr>
                <a:t>Graphical representation and monitoring of the state of your nodes</a:t>
              </a:r>
            </a:p>
            <a:p>
              <a:pPr marL="1828800" lvl="3" indent="-457200">
                <a:buFont typeface="Wingdings" charset="2"/>
                <a:buChar char="§"/>
              </a:pPr>
              <a:endParaRPr lang="en-US" sz="2800" dirty="0" smtClean="0">
                <a:solidFill>
                  <a:srgbClr val="000000"/>
                </a:solidFill>
              </a:endParaRP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29"/>
            <a:ext cx="12192000" cy="4578507"/>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and configure a database server, such as MySQL or MongoDB.</a:t>
              </a:r>
            </a:p>
            <a:p>
              <a:pPr marL="1371600" lvl="2" indent="-457200">
                <a:buFont typeface="Wingdings" charset="2"/>
                <a:buChar char="§"/>
              </a:pPr>
              <a:r>
                <a:rPr lang="en-US" sz="2800" dirty="0" smtClean="0">
                  <a:solidFill>
                    <a:srgbClr val="000000"/>
                  </a:solidFill>
                </a:rPr>
                <a:t>Maintenance of OS configuration files</a:t>
              </a:r>
            </a:p>
            <a:p>
              <a:pPr marL="1371600" lvl="2" indent="-457200">
                <a:buFont typeface="Wingdings" charset="2"/>
                <a:buChar char="§"/>
              </a:pPr>
              <a:r>
                <a:rPr lang="en-US" sz="2800" dirty="0" smtClean="0">
                  <a:solidFill>
                    <a:srgbClr val="000000"/>
                  </a:solidFill>
                </a:rPr>
                <a:t>Installing Apache and configuring a web application</a:t>
              </a:r>
              <a:endParaRPr lang="en-US" sz="2800" dirty="0"/>
            </a:p>
            <a:p>
              <a:pPr marL="1371600" lvl="2" indent="-457200">
                <a:buFont typeface="Wingdings" charset="2"/>
                <a:buChar char="§"/>
              </a:pPr>
              <a:r>
                <a:rPr lang="en-US" sz="2800" dirty="0" smtClean="0">
                  <a:solidFill>
                    <a:srgbClr val="000000"/>
                  </a:solidFill>
                </a:rPr>
                <a:t>Rolling out changes to an application on a schedule (Continuous Delivery)</a:t>
              </a:r>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113155"/>
          </a:xfrm>
        </p:spPr>
        <p:txBody>
          <a:bodyPr>
            <a:normAutofit fontScale="90000"/>
          </a:bodyPr>
          <a:lstStyle/>
          <a:p>
            <a:r>
              <a:rPr lang="en-US" sz="4800" dirty="0" smtClean="0"/>
              <a:t>Internet Information Server (IIS) </a:t>
            </a:r>
            <a:br>
              <a:rPr lang="en-US" sz="4800" dirty="0" smtClean="0"/>
            </a:br>
            <a:r>
              <a:rPr lang="en-US" sz="4800" dirty="0" smtClean="0"/>
              <a:t>Installation Example</a:t>
            </a:r>
            <a:endParaRPr lang="en-US" sz="4800" dirty="0"/>
          </a:p>
        </p:txBody>
      </p:sp>
      <p:sp>
        <p:nvSpPr>
          <p:cNvPr id="4" name="Content Placeholder 3"/>
          <p:cNvSpPr>
            <a:spLocks noGrp="1"/>
          </p:cNvSpPr>
          <p:nvPr>
            <p:ph idx="1"/>
          </p:nvPr>
        </p:nvSpPr>
        <p:spPr>
          <a:xfrm>
            <a:off x="838200" y="1397000"/>
            <a:ext cx="10515600" cy="5252720"/>
          </a:xfrm>
        </p:spPr>
        <p:txBody>
          <a:bodyPr>
            <a:normAutofit fontScale="92500" lnSpcReduction="20000"/>
          </a:bodyPr>
          <a:lstStyle/>
          <a:p>
            <a:r>
              <a:rPr lang="en-US" sz="2000" dirty="0" err="1"/>
              <a:t>powershell_script</a:t>
            </a:r>
            <a:r>
              <a:rPr lang="en-US" sz="2000" dirty="0"/>
              <a:t> 'Install IIS' do</a:t>
            </a:r>
          </a:p>
          <a:p>
            <a:r>
              <a:rPr lang="en-US" sz="2000" dirty="0"/>
              <a:t>  code 'Add-</a:t>
            </a:r>
            <a:r>
              <a:rPr lang="en-US" sz="2000" dirty="0" err="1"/>
              <a:t>WindowsFeature</a:t>
            </a:r>
            <a:r>
              <a:rPr lang="en-US" sz="2000" dirty="0"/>
              <a:t> Web-Server'</a:t>
            </a:r>
          </a:p>
          <a:p>
            <a:r>
              <a:rPr lang="en-US" sz="2000" dirty="0"/>
              <a:t>  </a:t>
            </a:r>
            <a:r>
              <a:rPr lang="en-US" sz="2000" dirty="0" err="1"/>
              <a:t>guard_interpreter</a:t>
            </a:r>
            <a:r>
              <a:rPr lang="en-US" sz="2000" dirty="0"/>
              <a:t> :</a:t>
            </a:r>
            <a:r>
              <a:rPr lang="en-US" sz="2000" dirty="0" err="1"/>
              <a:t>powershell_script</a:t>
            </a:r>
            <a:endParaRPr lang="en-US" sz="2000" dirty="0"/>
          </a:p>
          <a:p>
            <a:r>
              <a:rPr lang="en-US" sz="2000" dirty="0"/>
              <a:t>  </a:t>
            </a:r>
            <a:r>
              <a:rPr lang="en-US" sz="2000" dirty="0" err="1"/>
              <a:t>not_if</a:t>
            </a:r>
            <a:r>
              <a:rPr lang="en-US" sz="2000" dirty="0"/>
              <a:t> "(Get-</a:t>
            </a:r>
            <a:r>
              <a:rPr lang="en-US" sz="2000" dirty="0" err="1"/>
              <a:t>WindowsFeature</a:t>
            </a:r>
            <a:r>
              <a:rPr lang="en-US" sz="2000" dirty="0"/>
              <a:t> -Name Web-Server).Installed"</a:t>
            </a:r>
          </a:p>
          <a:p>
            <a:r>
              <a:rPr lang="en-US" sz="2000" dirty="0"/>
              <a:t>  action :run</a:t>
            </a:r>
          </a:p>
          <a:p>
            <a:r>
              <a:rPr lang="en-US" sz="2000" dirty="0"/>
              <a:t>end</a:t>
            </a:r>
          </a:p>
          <a:p>
            <a:endParaRPr lang="en-US" sz="2000" dirty="0"/>
          </a:p>
          <a:p>
            <a:r>
              <a:rPr lang="en-US" sz="2000" dirty="0"/>
              <a:t>file 'c:\</a:t>
            </a:r>
            <a:r>
              <a:rPr lang="en-US" sz="2000" dirty="0" err="1"/>
              <a:t>inetpub</a:t>
            </a:r>
            <a:r>
              <a:rPr lang="en-US" sz="2000" dirty="0"/>
              <a:t>\</a:t>
            </a:r>
            <a:r>
              <a:rPr lang="en-US" sz="2000" dirty="0" err="1"/>
              <a:t>wwwroot</a:t>
            </a:r>
            <a:r>
              <a:rPr lang="en-US" sz="2000" dirty="0"/>
              <a:t>\</a:t>
            </a:r>
            <a:r>
              <a:rPr lang="en-US" sz="2000" dirty="0" err="1"/>
              <a:t>Default.htm</a:t>
            </a:r>
            <a:r>
              <a:rPr lang="en-US" sz="2000" dirty="0"/>
              <a:t>' do</a:t>
            </a:r>
          </a:p>
          <a:p>
            <a:r>
              <a:rPr lang="en-US" sz="2000" dirty="0"/>
              <a:t>  content '&lt;html&gt;&lt;body&gt;&lt;h1&gt;Hello World&lt;/h1&gt;&lt;/body&gt;&lt;/html&gt;'</a:t>
            </a:r>
          </a:p>
          <a:p>
            <a:r>
              <a:rPr lang="en-US" sz="2000" dirty="0"/>
              <a:t>  action :create</a:t>
            </a:r>
          </a:p>
          <a:p>
            <a:r>
              <a:rPr lang="en-US" sz="2000" dirty="0"/>
              <a:t>end</a:t>
            </a:r>
          </a:p>
          <a:p>
            <a:endParaRPr lang="en-US" sz="2000" dirty="0"/>
          </a:p>
          <a:p>
            <a:r>
              <a:rPr lang="en-US" sz="2000" dirty="0"/>
              <a:t>service 'w3svc' do</a:t>
            </a:r>
          </a:p>
          <a:p>
            <a:r>
              <a:rPr lang="en-US" sz="2000" dirty="0"/>
              <a:t>  action [:enable, :start]</a:t>
            </a:r>
          </a:p>
          <a:p>
            <a:r>
              <a:rPr lang="en-US" sz="2000" dirty="0"/>
              <a:t>end</a:t>
            </a:r>
          </a:p>
          <a:p>
            <a:endParaRPr lang="en-US" dirty="0"/>
          </a:p>
        </p:txBody>
      </p:sp>
    </p:spTree>
    <p:extLst>
      <p:ext uri="{BB962C8B-B14F-4D97-AF65-F5344CB8AC3E}">
        <p14:creationId xmlns:p14="http://schemas.microsoft.com/office/powerpoint/2010/main" val="1564906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any number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a:solidFill>
                    <a:srgbClr val="000000"/>
                  </a:solidFill>
                </a:rPr>
                <a:t>previous code example can be applied to </a:t>
              </a:r>
              <a:r>
                <a:rPr lang="en-US" sz="2800" dirty="0" smtClean="0">
                  <a:solidFill>
                    <a:srgbClr val="000000"/>
                  </a:solidFill>
                </a:rPr>
                <a:t>a single </a:t>
              </a:r>
              <a:r>
                <a:rPr lang="en-US" sz="2800" dirty="0">
                  <a:solidFill>
                    <a:srgbClr val="000000"/>
                  </a:solidFill>
                </a:rPr>
                <a:t>server or to </a:t>
              </a:r>
              <a:r>
                <a:rPr lang="en-US" sz="2800" dirty="0" smtClean="0">
                  <a:solidFill>
                    <a:srgbClr val="000000"/>
                  </a:solidFill>
                </a:rPr>
                <a:t>ten</a:t>
              </a:r>
              <a:r>
                <a:rPr lang="en-US" sz="2800" dirty="0">
                  <a:solidFill>
                    <a:srgbClr val="000000"/>
                  </a:solidFill>
                </a:rPr>
                <a:t>-thousand </a:t>
              </a:r>
              <a:r>
                <a:rPr lang="en-US" sz="2800" dirty="0" smtClean="0">
                  <a:solidFill>
                    <a:srgbClr val="000000"/>
                  </a:solidFill>
                </a:rPr>
                <a:t>servers</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properly tested and deployed, each server will be configured identically</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4027</TotalTime>
  <Words>2136</Words>
  <Application>Microsoft Macintosh PowerPoint</Application>
  <PresentationFormat>Custom</PresentationFormat>
  <Paragraphs>293</Paragraphs>
  <Slides>29</Slides>
  <Notes>28</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Clean Azure Theme</vt:lpstr>
      <vt:lpstr>1_Clean Azure Theme</vt:lpstr>
      <vt:lpstr>DevOps</vt:lpstr>
      <vt:lpstr>Topics</vt:lpstr>
      <vt:lpstr>PowerPoint Presentation</vt:lpstr>
      <vt:lpstr>PowerPoint Presentation</vt:lpstr>
      <vt:lpstr>PowerPoint Presentation</vt:lpstr>
      <vt:lpstr>PowerPoint Presentation</vt:lpstr>
      <vt:lpstr>Apache Server Installation Example</vt:lpstr>
      <vt:lpstr>Internet Information Server (IIS)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Configuration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172</cp:revision>
  <cp:lastPrinted>2016-05-11T04:19:31Z</cp:lastPrinted>
  <dcterms:created xsi:type="dcterms:W3CDTF">2016-04-21T18:51:19Z</dcterms:created>
  <dcterms:modified xsi:type="dcterms:W3CDTF">2016-07-27T15:52:17Z</dcterms:modified>
</cp:coreProperties>
</file>