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6" autoAdjust="0"/>
    <p:restoredTop sz="77688" autoAdjust="0"/>
  </p:normalViewPr>
  <p:slideViewPr>
    <p:cSldViewPr snapToGrid="0">
      <p:cViewPr varScale="1">
        <p:scale>
          <a:sx n="95" d="100"/>
          <a:sy n="95" d="100"/>
        </p:scale>
        <p:origin x="-104" y="-55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stores cookbooks, the policies that are applied to nodes, and metadata that describes each registered node that is being managed by the chef-client.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Nodes use the chef-client to ask the Chef server for configuration details, such as recipes, templates, and file distributions.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chef-client then does as much of the configuration work as possible on the nodes themselves (and not on the Chef 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This means the nodes do the heavy-lifting of configuring themselves, not the Chef Server itself. The Chef Server is highly scalable because of this distributed model.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can scale to the size of any enterprise and is sometimes referred to as </a:t>
            </a:r>
            <a:r>
              <a:rPr lang="en-US" b="0" dirty="0" err="1" smtClean="0"/>
              <a:t>Erchef</a:t>
            </a:r>
            <a:r>
              <a:rPr lang="en-US" b="0" dirty="0" smtClean="0"/>
              <a:t>.</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Hosted Chef Server is a multi-tenant Chef Server that organizations can host as a service. </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You can easily get started with Hosted Chef, a service maintained by Chef itself,</a:t>
            </a:r>
            <a:r>
              <a:rPr lang="en-US" sz="1200" baseline="0" dirty="0" smtClean="0">
                <a:solidFill>
                  <a:schemeClr val="tx1"/>
                </a:solidFill>
              </a:rPr>
              <a:t> </a:t>
            </a:r>
            <a:r>
              <a:rPr lang="en-US" sz="1200" dirty="0" smtClean="0">
                <a:solidFill>
                  <a:schemeClr val="tx1"/>
                </a:solidFill>
              </a:rPr>
              <a:t>Visit </a:t>
            </a:r>
            <a:r>
              <a:rPr lang="en-US" sz="1200" dirty="0" err="1" smtClean="0">
                <a:solidFill>
                  <a:schemeClr val="tx1"/>
                </a:solidFill>
              </a:rPr>
              <a:t>manage.chef.io</a:t>
            </a:r>
            <a:r>
              <a:rPr lang="en-US" sz="1200" dirty="0" smtClean="0">
                <a:solidFill>
                  <a:schemeClr val="tx1"/>
                </a:solidFill>
              </a:rPr>
              <a:t> to check sign up and manage up to 25 nodes for free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above diagram shows the various stages that occur during the chef-client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In Chef, a Resource is a “statement of configuration policy”. It describes the desired state of a system component or configuration item. These are the fundamental Chef building blocks.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dirty="0" smtClean="0">
                <a:solidFill>
                  <a:schemeClr val="tx1"/>
                </a:solidFill>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contents of this block contains attributes (and other things) that help describe the state of the resource. In this instance, the content attribute here specifies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resource has a type. This describes the smallest configurable elements of your system. Example types are file, package, service, template, and execute.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Name. This is the first parameter being passed to the resource. In the case of a file or a template, the name is also the relative file path. It might also refer to the name of a package available through rpm, a windows </a:t>
            </a:r>
            <a:r>
              <a:rPr lang="en-US" b="0" dirty="0" err="1" smtClean="0"/>
              <a:t>powershell</a:t>
            </a:r>
            <a:r>
              <a:rPr lang="en-US" b="0" dirty="0" smtClean="0"/>
              <a:t> feature, or a service.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have actions taken on them. This involves changing a system resource into the desired state. Actions are taken with the defined attributes. For instance, in the example the file is created with the name attribute “</a:t>
            </a:r>
            <a:r>
              <a:rPr lang="en-US" b="0" dirty="0" err="1" smtClean="0"/>
              <a:t>hello.txt</a:t>
            </a:r>
            <a:r>
              <a:rPr lang="en-US" b="0" dirty="0" smtClean="0"/>
              <a:t>”, and the content attribute changes the checksum of the file to the string value “Hello, world!”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 Students will need to know the basics of Ruby to get started with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 and `end` keywords here define the beginning of a ruby block. The ruby block and all the contents of it are the second attributes to our resource, after the name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 of this block contains attributes (and other things) that help describe the state of the resource. In this instance, the content attribute here specifies the contents of the file. Service resources are often defined with two actions. The action method can only take one parameter so to provide two actions you need to specify the two actions within an 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laid out with the name of the attributes followed by a space and then the value for the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have ‘default’ actions. For instance, the package resource’s default action is :install.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like service, do not have default actions.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these examples,</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the fundamental configuration element for any Node under management by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essentially collections of resources and any needed Ruby logic as helper code.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They are stored and distributed with cookbooks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Resources are included in recipes.  </a:t>
            </a:r>
          </a:p>
          <a:p>
            <a:pPr marL="171450" indent="-171450">
              <a:buFont typeface="Arial"/>
              <a:buChar char="•"/>
            </a:pPr>
            <a:r>
              <a:rPr lang="en-US" sz="1200" b="0" dirty="0" smtClean="0"/>
              <a:t>Recipes are Ruby files (.</a:t>
            </a:r>
            <a:r>
              <a:rPr lang="en-US" sz="1200" b="0" dirty="0" err="1" smtClean="0"/>
              <a:t>rb</a:t>
            </a:r>
            <a:r>
              <a:rPr lang="en-US" sz="1200" b="0" dirty="0" smtClean="0"/>
              <a:t> extension) in which you include the code that defines your infrastructure. Later we will organize our recipes using</a:t>
            </a:r>
            <a:r>
              <a:rPr lang="en-US" sz="1200" b="0" baseline="0" dirty="0" smtClean="0"/>
              <a:t> cookbooks.</a:t>
            </a:r>
            <a:endParaRPr lang="en-US" b="0" dirty="0" smtClean="0"/>
          </a:p>
          <a:p>
            <a:pPr marL="171450" indent="-171450">
              <a:buFont typeface="Arial"/>
              <a:buChar char="•"/>
            </a:pPr>
            <a:r>
              <a:rPr lang="en-US" b="0" baseline="0" dirty="0" smtClean="0"/>
              <a:t>Ruby files are read top-to-bottom, left-to-right. The resources in a recipe will be compiled and executed in the order in which they appear.</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Chef cookbook is the fundamental unit of configuration and policy distribution.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Students</a:t>
            </a:r>
            <a:r>
              <a:rPr lang="en-US" b="0" baseline="0" dirty="0" smtClean="0"/>
              <a:t> should open the documentation and have it available as they work with Chef.</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first three paragraphs give a good understanding of the purpose of the organizational structure of a cookbook, and the various components it might contain.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documentation will be referenced often, as it provides a concise, clear view of what each Chef component is used for. Encourage students to check the docs before referring to other forms of support like online forums.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It’s important to understand that the supermarket is managed by individuals, not by Chef. Chef neither verifies or approves cookbooks. These instructions solve known infrastructure challenges, like building a proxy server or a database. However it’s important that your organization vet community code for security concerns, just like other freely available code available through places like </a:t>
            </a:r>
            <a:r>
              <a:rPr lang="en-US" b="0" dirty="0" err="1" smtClean="0"/>
              <a:t>Github</a:t>
            </a:r>
            <a:r>
              <a:rPr lang="en-US" b="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Even if a cookbook doesn’t function in its entirety for your particular ecosystem, sourcing the code can still be invaluable.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run-list is an ordered list of recipes and/or roles that are run in 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It is not </a:t>
            </a:r>
            <a:r>
              <a:rPr lang="en-US" i="0" dirty="0" smtClean="0"/>
              <a:t>necessary </a:t>
            </a:r>
            <a:r>
              <a:rPr lang="en-US" i="0" dirty="0" smtClean="0"/>
              <a:t>to use a Chef Server.</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IIS is installed. Consider platforms like Exchange and SharePoint that need IIS as prerequisite software, Web farm deployments, testing environments, and development environments. More time is spent installing IIS than people think.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Add to this the need for disaster recovery automation. Can your Web farm be brought back online in minutes? Installing and configuring IIS along with Web sites is a simple task, but it is a long and boring process if there are many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Chocolatey</a:t>
            </a:r>
            <a:r>
              <a:rPr lang="en-US" b="0" u="none" baseline="0" dirty="0" smtClean="0"/>
              <a:t> 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used later in this course</a:t>
            </a:r>
            <a:r>
              <a:rPr lang="en-US" baseline="0" dirty="0" smtClean="0"/>
              <a:t>. </a:t>
            </a:r>
            <a:r>
              <a:rPr lang="en-US" dirty="0" smtClean="0"/>
              <a:t>When using this architecture, the Chef tools</a:t>
            </a:r>
            <a:r>
              <a:rPr lang="en-US" baseline="0" dirty="0" smtClean="0"/>
              <a:t> will be installed on students’ laptops and they will perform configurations locally before pushing them to the Chef server and ultimately to the nodes they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the course is completed, they will</a:t>
            </a:r>
            <a:r>
              <a:rPr lang="en-US" dirty="0" smtClean="0"/>
              <a:t> have a code repository </a:t>
            </a:r>
            <a:r>
              <a:rPr lang="en-US" baseline="0" dirty="0" smtClean="0"/>
              <a:t>on their laptops </a:t>
            </a:r>
            <a:r>
              <a:rPr lang="en-US" dirty="0" smtClean="0"/>
              <a:t>that can be used and modified to solve real business problems.</a:t>
            </a:r>
          </a:p>
          <a:p>
            <a:pPr marL="171450" indent="-171450">
              <a:buFont typeface="Arial"/>
              <a:buChar char="•"/>
            </a:pPr>
            <a:r>
              <a:rPr lang="en-US" baseline="0" dirty="0" smtClean="0"/>
              <a:t>The items in this architecture will be discussed in more detail later in this class. For now, let’s get set up with a workstation and write some code</a:t>
            </a:r>
            <a:r>
              <a:rPr lang="en-US" baseline="0" dirty="0" smtClean="0"/>
              <a:t>.</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http://</a:t>
            </a:r>
            <a:r>
              <a:rPr lang="en-US" baseline="0" dirty="0" err="1" smtClean="0"/>
              <a:t>docs.chef.io</a:t>
            </a:r>
            <a:r>
              <a:rPr lang="en-US" baseline="0" dirty="0" smtClean="0"/>
              <a:t>/</a:t>
            </a:r>
            <a:r>
              <a:rPr lang="en-US" baseline="0" dirty="0" err="1" smtClean="0"/>
              <a:t>server_components.html</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7/25/16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7/25/16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7/25/16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Chef Workstation is where code is developed and tested</a:t>
              </a:r>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cookbooks 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Chef 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the hub 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128230" y="2323418"/>
            <a:ext cx="11935541" cy="3586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Most 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77235" y="1391182"/>
            <a:ext cx="1031365" cy="1266906"/>
            <a:chOff x="3116302" y="2445252"/>
            <a:chExt cx="1031365"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116302" y="3250493"/>
              <a:ext cx="834784"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661247" y="2823350"/>
            <a:ext cx="1551901"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dirty="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Resources:</a:t>
            </a:r>
          </a:p>
          <a:p>
            <a:pPr marL="1714500" lvl="3" indent="-342900">
              <a:buFont typeface="Wingdings" charset="2"/>
              <a:buChar char="§"/>
            </a:pPr>
            <a:r>
              <a:rPr lang="en-US" sz="2400" dirty="0" smtClean="0">
                <a:solidFill>
                  <a:schemeClr val="tx1"/>
                </a:solidFill>
              </a:rPr>
              <a:t>Describe the “desired state” of a configuration item</a:t>
            </a:r>
          </a:p>
          <a:p>
            <a:pPr marL="1714500" lvl="3" indent="-342900">
              <a:buFont typeface="Wingdings" charset="2"/>
              <a:buChar char="§"/>
            </a:pPr>
            <a:r>
              <a:rPr lang="en-US" sz="2400" dirty="0" smtClean="0">
                <a:solidFill>
                  <a:schemeClr val="tx1"/>
                </a:solidFill>
              </a:rPr>
              <a:t>Declares the steps needed to bring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 are files that contain resources:</a:t>
              </a:r>
              <a:endParaRPr lang="en-US" i="0" dirty="0"/>
            </a:p>
          </p:txBody>
        </p:sp>
      </p:grpSp>
      <p:sp>
        <p:nvSpPr>
          <p:cNvPr id="54" name="Rectangle 53"/>
          <p:cNvSpPr/>
          <p:nvPr/>
        </p:nvSpPr>
        <p:spPr>
          <a:xfrm>
            <a:off x="1" y="2277948"/>
            <a:ext cx="12192000" cy="3713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authored using Ruby, and have a .</a:t>
            </a:r>
            <a:r>
              <a:rPr lang="en-US" sz="2800" dirty="0" err="1" smtClean="0">
                <a:solidFill>
                  <a:schemeClr val="tx1"/>
                </a:solidFill>
              </a:rPr>
              <a:t>rb</a:t>
            </a:r>
            <a:r>
              <a:rPr lang="en-US" sz="2800" dirty="0" smtClean="0">
                <a:solidFill>
                  <a:schemeClr val="tx1"/>
                </a:solidFill>
              </a:rPr>
              <a:t> file extension</a:t>
            </a:r>
          </a:p>
          <a:p>
            <a:pPr marL="1257300" lvl="2" indent="-342900">
              <a:buFont typeface="Wingdings" charset="2"/>
              <a:buChar char="§"/>
            </a:pPr>
            <a:r>
              <a:rPr lang="en-US" sz="2800" dirty="0" smtClean="0">
                <a:solidFill>
                  <a:schemeClr val="tx1"/>
                </a:solidFill>
              </a:rPr>
              <a:t>Group configuration tasks into logical units</a:t>
            </a:r>
          </a:p>
          <a:p>
            <a:pPr marL="1257300" lvl="2" indent="-342900">
              <a:buFont typeface="Wingdings" charset="2"/>
              <a:buChar char="§"/>
            </a:pPr>
            <a:r>
              <a:rPr lang="en-US" sz="2800" dirty="0" smtClean="0">
                <a:solidFill>
                  <a:schemeClr val="tx1"/>
                </a:solidFill>
              </a:rPr>
              <a:t>May include or call other recipes using the </a:t>
            </a:r>
            <a:r>
              <a:rPr lang="en-US" sz="2800" dirty="0" err="1" smtClean="0">
                <a:solidFill>
                  <a:schemeClr val="tx1"/>
                </a:solidFill>
              </a:rPr>
              <a:t>include_recipe</a:t>
            </a:r>
            <a:r>
              <a:rPr lang="en-US" sz="2800" dirty="0" smtClean="0">
                <a:solidFill>
                  <a:schemeClr val="tx1"/>
                </a:solidFill>
              </a:rPr>
              <a:t> method</a:t>
            </a:r>
          </a:p>
          <a:p>
            <a:pPr marL="1257300" lvl="2" indent="-342900">
              <a:buFont typeface="Wingdings" charset="2"/>
              <a:buChar char="§"/>
            </a:pPr>
            <a:r>
              <a:rPr lang="en-US" sz="2800" dirty="0" smtClean="0">
                <a:solidFill>
                  <a:schemeClr val="tx1"/>
                </a:solidFill>
              </a:rPr>
              <a:t>Have direct access to the Chef Server’s indexes via the search method</a:t>
            </a:r>
          </a:p>
          <a:p>
            <a:pPr marL="1257300" lvl="2" indent="-342900">
              <a:buFont typeface="Wingdings" charset="2"/>
              <a:buChar char="§"/>
            </a:pPr>
            <a:r>
              <a:rPr lang="en-US" sz="2800" dirty="0" smtClean="0">
                <a:solidFill>
                  <a:schemeClr val="tx1"/>
                </a:solidFill>
              </a:rPr>
              <a:t>added to the Run-list for any node</a:t>
            </a: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 are containers for recipes and supporting policies or files</a:t>
              </a:r>
              <a:endParaRPr lang="en-US" i="0" dirty="0"/>
            </a:p>
          </p:txBody>
        </p:sp>
      </p:grpSp>
      <p:sp>
        <p:nvSpPr>
          <p:cNvPr id="54" name="Rectangle 53"/>
          <p:cNvSpPr/>
          <p:nvPr/>
        </p:nvSpPr>
        <p:spPr>
          <a:xfrm>
            <a:off x="0" y="2285380"/>
            <a:ext cx="12192000" cy="3542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2" indent="-292100">
              <a:buFont typeface="Wingdings" charset="2"/>
              <a:buChar char="§"/>
            </a:pPr>
            <a:r>
              <a:rPr lang="en-US" sz="2800" dirty="0" smtClean="0">
                <a:solidFill>
                  <a:schemeClr val="tx1"/>
                </a:solidFill>
              </a:rPr>
              <a:t>May contain many recipes</a:t>
            </a:r>
          </a:p>
          <a:p>
            <a:pPr marL="976313" lvl="2" indent="-292100">
              <a:buFont typeface="Wingdings" charset="2"/>
              <a:buChar char="§"/>
            </a:pPr>
            <a:r>
              <a:rPr lang="en-US" sz="2800" dirty="0" smtClean="0">
                <a:solidFill>
                  <a:schemeClr val="tx1"/>
                </a:solidFill>
              </a:rPr>
              <a:t>Define a scenario, and contain all the components needed to support that scenario</a:t>
            </a:r>
          </a:p>
          <a:p>
            <a:pPr marL="1485900" lvl="3" indent="-342900">
              <a:buFont typeface="Wingdings" charset="2"/>
              <a:buChar char="§"/>
            </a:pPr>
            <a:r>
              <a:rPr lang="en-US" sz="2800" dirty="0" smtClean="0">
                <a:solidFill>
                  <a:schemeClr val="tx1"/>
                </a:solidFill>
              </a:rPr>
              <a:t>For example, all the components and instructions for setting up MySQL</a:t>
            </a:r>
          </a:p>
          <a:p>
            <a:pPr marL="979488" lvl="2" indent="-342900">
              <a:buFont typeface="Wingdings" charset="2"/>
              <a:buChar char="§"/>
            </a:pPr>
            <a:r>
              <a:rPr lang="en-US" sz="2800" dirty="0" smtClean="0">
                <a:solidFill>
                  <a:schemeClr val="tx1"/>
                </a:solidFill>
              </a:rPr>
              <a:t>Are 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or found in the </a:t>
            </a:r>
            <a:r>
              <a:rPr lang="en-US" sz="2400" dirty="0">
                <a:solidFill>
                  <a:schemeClr val="tx1"/>
                </a:solidFill>
              </a:rPr>
              <a:t>vast </a:t>
            </a:r>
            <a:r>
              <a:rPr lang="en-US" sz="2400" dirty="0" smtClean="0">
                <a:solidFill>
                  <a:schemeClr val="tx1"/>
                </a:solidFill>
              </a:rPr>
              <a:t>community </a:t>
            </a:r>
            <a:r>
              <a:rPr lang="en-US" sz="2400" dirty="0">
                <a:solidFill>
                  <a:schemeClr val="tx1"/>
                </a:solidFill>
              </a:rPr>
              <a:t>cookbooks </a:t>
            </a:r>
            <a:r>
              <a:rPr lang="en-US" sz="2400" dirty="0" smtClean="0">
                <a:solidFill>
                  <a:schemeClr val="tx1"/>
                </a:solidFill>
              </a:rPr>
              <a:t>in the Chef 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save 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 like GitHub, the Supermarket is managed by individuals, not Chef!</a:t>
            </a: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Attributes </a:t>
              </a:r>
              <a:r>
                <a:rPr lang="en-US" i="0" dirty="0" smtClean="0"/>
                <a:t>contain </a:t>
              </a:r>
              <a:r>
                <a:rPr lang="en-US" i="0" dirty="0"/>
                <a:t>the details of specific </a:t>
              </a:r>
              <a:r>
                <a:rPr lang="en-US" i="0" dirty="0" smtClean="0"/>
                <a:t>nodes</a:t>
              </a:r>
              <a:endParaRPr lang="en-US" i="0" dirty="0"/>
            </a:p>
          </p:txBody>
        </p:sp>
      </p:grpSp>
      <p:sp>
        <p:nvSpPr>
          <p:cNvPr id="54" name="Rectangle 53"/>
          <p:cNvSpPr/>
          <p:nvPr/>
        </p:nvSpPr>
        <p:spPr>
          <a:xfrm>
            <a:off x="0" y="2291752"/>
            <a:ext cx="12192000" cy="402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1" indent="-342900">
              <a:buFont typeface="Wingdings" charset="2"/>
              <a:buChar char="§"/>
            </a:pPr>
            <a:r>
              <a:rPr lang="en-US" sz="2800" dirty="0" smtClean="0">
                <a:solidFill>
                  <a:schemeClr val="tx1"/>
                </a:solidFill>
              </a:rPr>
              <a:t>Reflect the current state of the node the attribute belongs to</a:t>
            </a:r>
          </a:p>
          <a:p>
            <a:pPr marL="1035050" lvl="1" indent="-342900">
              <a:buFont typeface="Wingdings" charset="2"/>
              <a:buChar char="§"/>
            </a:pPr>
            <a:r>
              <a:rPr lang="en-US" sz="2800" dirty="0" smtClean="0">
                <a:solidFill>
                  <a:schemeClr val="tx1"/>
                </a:solidFill>
              </a:rPr>
              <a:t>Inventory host-specific details, such as IP Address, hostname, memory, CPU speed</a:t>
            </a:r>
          </a:p>
          <a:p>
            <a:pPr marL="1035050" lvl="1" indent="-342900">
              <a:buFont typeface="Wingdings" charset="2"/>
              <a:buChar char="§"/>
            </a:pPr>
            <a:r>
              <a:rPr lang="en-US" sz="2800" dirty="0" smtClean="0">
                <a:solidFill>
                  <a:schemeClr val="tx1"/>
                </a:solidFill>
              </a:rPr>
              <a:t>Are stored and indexed by a Chef Server</a:t>
            </a:r>
          </a:p>
          <a:p>
            <a:pPr marL="1035050" lvl="1" indent="-342900">
              <a:buFont typeface="Wingdings" charset="2"/>
              <a:buChar char="§"/>
            </a:pPr>
            <a:r>
              <a:rPr lang="en-US" sz="2800" dirty="0" smtClean="0">
                <a:solidFill>
                  <a:schemeClr val="tx1"/>
                </a:solidFill>
              </a:rPr>
              <a:t>Can be utilized and referenced (often as variables) inside of recipes and resources</a:t>
            </a:r>
            <a:endParaRPr lang="en-US" sz="2400" dirty="0" smtClean="0">
              <a:solidFill>
                <a:schemeClr val="tx1"/>
              </a:solidFill>
            </a:endParaRP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Chef code (</a:t>
            </a:r>
            <a:r>
              <a:rPr lang="en-US" sz="2400" dirty="0">
                <a:solidFill>
                  <a:schemeClr val="tx1"/>
                </a:solidFill>
              </a:rPr>
              <a:t>policy) </a:t>
            </a:r>
            <a:r>
              <a:rPr lang="en-US" sz="2400" dirty="0" smtClean="0">
                <a:solidFill>
                  <a:schemeClr val="tx1"/>
                </a:solidFill>
              </a:rPr>
              <a:t>is authored </a:t>
            </a:r>
            <a:r>
              <a:rPr lang="en-US" sz="2400" dirty="0">
                <a:solidFill>
                  <a:schemeClr val="tx1"/>
                </a:solidFill>
              </a:rPr>
              <a:t>and </a:t>
            </a:r>
            <a:r>
              <a:rPr lang="en-US" sz="2400" dirty="0" smtClean="0">
                <a:solidFill>
                  <a:schemeClr val="tx1"/>
                </a:solidFill>
              </a:rPr>
              <a:t>tested </a:t>
            </a:r>
          </a:p>
          <a:p>
            <a:pPr marL="1257300" lvl="2" indent="-342900">
              <a:buFont typeface="Wingdings" charset="2"/>
              <a:buChar char="§"/>
            </a:pPr>
            <a:r>
              <a:rPr lang="en-US" sz="2400" dirty="0" smtClean="0">
                <a:solidFill>
                  <a:schemeClr val="tx1"/>
                </a:solidFill>
              </a:rPr>
              <a:t>After testing, code is uploaded to and stored by a Chef Server</a:t>
            </a:r>
          </a:p>
          <a:p>
            <a:pPr marL="1257300" lvl="2" indent="-342900">
              <a:buFont typeface="Wingdings" charset="2"/>
              <a:buChar char="§"/>
            </a:pPr>
            <a:r>
              <a:rPr lang="en-US" sz="2400" dirty="0" smtClean="0">
                <a:solidFill>
                  <a:schemeClr val="tx1"/>
                </a:solidFill>
              </a:rPr>
              <a:t>The Chef Server then distributes the policy 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To </a:t>
            </a:r>
            <a:r>
              <a:rPr lang="en-US" sz="4800" dirty="0"/>
              <a:t>G</a:t>
            </a:r>
            <a:r>
              <a:rPr lang="en-US" sz="4800" dirty="0" smtClean="0"/>
              <a:t>o </a:t>
            </a:r>
            <a:r>
              <a:rPr lang="en-US" sz="4800" dirty="0"/>
              <a:t>F</a:t>
            </a:r>
            <a:r>
              <a:rPr lang="en-US" sz="4800" dirty="0" smtClean="0"/>
              <a:t>rom </a:t>
            </a:r>
            <a:r>
              <a:rPr lang="en-US" sz="4800" dirty="0"/>
              <a:t>H</a:t>
            </a:r>
            <a:r>
              <a:rPr lang="en-US" sz="4800" dirty="0" smtClean="0"/>
              <a:t>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t>
              </a:r>
              <a:r>
                <a:rPr lang="en-US" sz="2800" dirty="0" smtClean="0"/>
                <a:t>architecture</a:t>
              </a:r>
              <a:endParaRPr lang="en-US" sz="2800" dirty="0"/>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Script </a:t>
            </a:r>
            <a:r>
              <a:rPr lang="en-US" dirty="0"/>
              <a:t>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Resources 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Chocolatey</a:t>
            </a:r>
            <a:r>
              <a:rPr lang="en-US" sz="2400" dirty="0" smtClean="0">
                <a:solidFill>
                  <a:schemeClr val="tx1"/>
                </a:solidFill>
              </a:rPr>
              <a:t> 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646331"/>
          </a:xfrm>
          <a:prstGeom prst="rect">
            <a:avLst/>
          </a:prstGeom>
          <a:noFill/>
        </p:spPr>
        <p:txBody>
          <a:bodyPr wrap="square" rtlCol="0">
            <a:spAutoFit/>
          </a:bodyPr>
          <a:lstStyle/>
          <a:p>
            <a:r>
              <a:rPr lang="en-US" dirty="0" smtClean="0"/>
              <a:t>Recipes, Cookbooks, </a:t>
            </a:r>
            <a:r>
              <a:rPr lang="en-US" dirty="0" err="1" smtClean="0"/>
              <a:t>etc</a:t>
            </a:r>
            <a:r>
              <a:rPr lang="is-IS" dirty="0" smtClean="0"/>
              <a:t>…</a:t>
            </a:r>
            <a:endParaRPr lang="en-US"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4837</TotalTime>
  <Words>6206</Words>
  <Application>Microsoft Macintosh PowerPoint</Application>
  <PresentationFormat>Custom</PresentationFormat>
  <Paragraphs>529</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150</cp:revision>
  <cp:lastPrinted>2016-05-11T04:19:31Z</cp:lastPrinted>
  <dcterms:created xsi:type="dcterms:W3CDTF">2016-04-21T18:51:19Z</dcterms:created>
  <dcterms:modified xsi:type="dcterms:W3CDTF">2016-07-25T20:14:39Z</dcterms:modified>
</cp:coreProperties>
</file>