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99" r:id="rId4"/>
    <p:sldId id="300" r:id="rId5"/>
    <p:sldId id="315" r:id="rId6"/>
    <p:sldId id="303" r:id="rId7"/>
    <p:sldId id="306" r:id="rId8"/>
    <p:sldId id="309" r:id="rId9"/>
    <p:sldId id="305" r:id="rId10"/>
    <p:sldId id="310" r:id="rId11"/>
    <p:sldId id="313" r:id="rId12"/>
    <p:sldId id="325" r:id="rId13"/>
    <p:sldId id="291" r:id="rId14"/>
    <p:sldId id="326" r:id="rId15"/>
    <p:sldId id="319" r:id="rId16"/>
    <p:sldId id="321" r:id="rId17"/>
    <p:sldId id="324" r:id="rId18"/>
    <p:sldId id="323" r:id="rId19"/>
    <p:sldId id="311" r:id="rId20"/>
    <p:sldId id="322" r:id="rId21"/>
    <p:sldId id="317" r:id="rId22"/>
    <p:sldId id="312" r:id="rId23"/>
    <p:sldId id="30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ren Z" initials="KZ [3]" lastIdx="2" clrIdx="0"/>
  <p:cmAuthor id="1" name="Mary Kate Reid" initials="" lastIdx="2" clrIdx="1"/>
  <p:cmAuthor id="2" name="Gavin Gear" initials="GG" lastIdx="5" clrIdx="2">
    <p:extLst/>
  </p:cmAuthor>
  <p:cmAuthor id="3" name="Dan Hermes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49AFEF"/>
    <a:srgbClr val="336FC0"/>
    <a:srgbClr val="130665"/>
    <a:srgbClr val="13157A"/>
    <a:srgbClr val="121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245" autoAdjust="0"/>
  </p:normalViewPr>
  <p:slideViewPr>
    <p:cSldViewPr snapToGrid="0">
      <p:cViewPr>
        <p:scale>
          <a:sx n="90" d="100"/>
          <a:sy n="90" d="100"/>
        </p:scale>
        <p:origin x="11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Cross-platform mobile frameworks do not necessarily support all phones.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Obscure device features often not supported.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Some frameworks are very close to native in their performance, while others are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https</a:t>
            </a:r>
            <a:r>
              <a:rPr lang="en-US" dirty="0"/>
              <a:t>://developer.xamarin.com/guides/cross-platform/fsharp/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 </a:t>
            </a:r>
            <a:r>
              <a:rPr lang="en-US" dirty="0"/>
              <a:t>Backend is mostly shared code, though some platform-specific backend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lesson). Otherwise, the UI code is platform-specific.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and will also be explained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/>
              <a:t>Platform-specific</a:t>
            </a:r>
            <a:r>
              <a:rPr lang="en-US" altLang="en-US" baseline="0" dirty="0"/>
              <a:t> is sometimes called Traditional architecture, and uses Xamarin.Android or Xamarin.iOS.</a:t>
            </a: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758EF-1FE7-4D04-A486-9B7A2D5750E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4569-3EE5-440D-A74A-B27CFF9D682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81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4BEF-8773-4E7E-B8C1-B3C5D3F0C10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9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/>
              <a:t>is free with all versions of Visual Studio, even the free</a:t>
            </a:r>
            <a:r>
              <a:rPr lang="en-US" baseline="0" dirty="0"/>
              <a:t> Community Edition.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Android Player is also included in this image.</a:t>
            </a:r>
            <a:r>
              <a:rPr lang="en-US" baseline="0" dirty="0"/>
              <a:t>  Downloaded separately (but free).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 err="1" smtClean="0"/>
              <a:t>Xamarin</a:t>
            </a:r>
            <a:r>
              <a:rPr lang="en-US" b="0" dirty="0" smtClean="0"/>
              <a:t> Studio is available for</a:t>
            </a:r>
            <a:r>
              <a:rPr lang="en-US" b="0" baseline="0" dirty="0" smtClean="0"/>
              <a:t> both Mac and PC</a:t>
            </a:r>
          </a:p>
          <a:p>
            <a:pPr marL="171450" indent="-171450">
              <a:buFont typeface="Arial"/>
              <a:buChar char="•"/>
            </a:pPr>
            <a:r>
              <a:rPr lang="en-US" b="0" dirty="0" smtClean="0"/>
              <a:t>Pictured here on a Mac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reinterpreted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1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Determine what code needs to call platform APIs and isolate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Create parent interfaces or abstract classes to define protocols for platform-specific implementations.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 smtClean="0"/>
              <a:t>Image </a:t>
            </a:r>
            <a:r>
              <a:rPr lang="en-US" altLang="en-US" dirty="0"/>
              <a:t>courtesy of Xamarin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A8B87-6704-439B-93A3-CE32E441AE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 smtClean="0"/>
              <a:t>Benefits </a:t>
            </a:r>
            <a:r>
              <a:rPr lang="en-US" b="0" dirty="0"/>
              <a:t>of C#: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Object-oriented, type-safe programming language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Developed by Microsoft, released in 2000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Became an ECMA standard in 2002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Syntactically similar to C and C+</a:t>
            </a:r>
            <a:r>
              <a:rPr lang="en-US" dirty="0" smtClean="0"/>
              <a:t>+</a:t>
            </a:r>
          </a:p>
          <a:p>
            <a:pPr marL="457200" lvl="1" indent="0">
              <a:buFont typeface="Arial"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C# introduction from Microsoft: https://</a:t>
            </a:r>
            <a:r>
              <a:rPr lang="en-US" dirty="0" err="1"/>
              <a:t>msdn.microsoft.com</a:t>
            </a:r>
            <a:r>
              <a:rPr lang="en-US" dirty="0"/>
              <a:t>/en-us/library/aa645597(v=vs.71).</a:t>
            </a:r>
            <a:r>
              <a:rPr lang="en-US" dirty="0" err="1"/>
              <a:t>aspx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Object-oriented programming: https://</a:t>
            </a:r>
            <a:r>
              <a:rPr lang="en-US" dirty="0" err="1"/>
              <a:t>en.wikipedia.org</a:t>
            </a:r>
            <a:r>
              <a:rPr lang="en-US" dirty="0"/>
              <a:t>/wiki/Object-</a:t>
            </a:r>
            <a:r>
              <a:rPr lang="en-US" dirty="0" err="1"/>
              <a:t>oriented_programming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Type safety: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Type_safety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ECMA standardization: http://</a:t>
            </a:r>
            <a:r>
              <a:rPr lang="en-US" dirty="0" err="1"/>
              <a:t>www.ecma-international.org</a:t>
            </a:r>
            <a:r>
              <a:rPr lang="en-US" dirty="0"/>
              <a:t>/publications/files/ECMA-ST-WITHDRAWN/ECMA-334,%202nd%20edition,%20December%202002.pdf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Following the ECMA standard allows for the reading of C# code</a:t>
            </a:r>
            <a:r>
              <a:rPr lang="en-US" baseline="0" dirty="0"/>
              <a:t> and interpreting it for any platform.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After its </a:t>
            </a:r>
            <a:r>
              <a:rPr lang="en-US" baseline="0" dirty="0"/>
              <a:t>acquisition, Microsoft folded </a:t>
            </a:r>
            <a:r>
              <a:rPr lang="en-US" baseline="0" dirty="0" err="1"/>
              <a:t>Xamarin</a:t>
            </a:r>
            <a:r>
              <a:rPr lang="en-US" baseline="0" dirty="0"/>
              <a:t> into the Microsoft ecosystem.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baseline="0" dirty="0" err="1"/>
              <a:t>Xamarin</a:t>
            </a:r>
            <a:r>
              <a:rPr lang="en-US" baseline="0" dirty="0"/>
              <a:t> is included for free in Microsoft Developer Network (MSDN) subscriptions.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MSDN subscriptions allow subscribers to download and install most Microsoft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35" y="1428452"/>
            <a:ext cx="9144000" cy="2767151"/>
          </a:xfrm>
        </p:spPr>
        <p:txBody>
          <a:bodyPr anchor="ctr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588" y="4320016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2: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Understanding </a:t>
            </a:r>
            <a:r>
              <a:rPr lang="en-US" sz="4000" dirty="0" err="1">
                <a:solidFill>
                  <a:srgbClr val="FFFF00"/>
                </a:solidFill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Makes the app as native as possible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Binds C# code to native platform API calls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Each app ships with subset of .NET language to perform shared logic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Follow established ECMA standard</a:t>
            </a:r>
          </a:p>
          <a:p>
            <a:pPr marL="1260475" indent="-349250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Other Approaches:</a:t>
            </a:r>
          </a:p>
          <a:p>
            <a:pPr marL="1830388" lvl="1" indent="-461963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shell, JavaScript logic</a:t>
            </a:r>
          </a:p>
          <a:p>
            <a:pPr marL="1835150" lvl="1" indent="-46672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Host a locally-installed website in a native browser (</a:t>
            </a:r>
            <a:r>
              <a:rPr lang="en-US" sz="2400" dirty="0" err="1">
                <a:solidFill>
                  <a:srgbClr val="000000"/>
                </a:solidFill>
              </a:rPr>
              <a:t>WebView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 supports F#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F# is a strongly-typed, functional, imperative programming language 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Designed to run on .NET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Made possible since Xamarin supports the core .NET libraries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Approach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58433"/>
          </a:xfrm>
        </p:spPr>
        <p:txBody>
          <a:bodyPr>
            <a:normAutofit/>
          </a:bodyPr>
          <a:lstStyle/>
          <a:p>
            <a:r>
              <a:rPr lang="en-US" dirty="0"/>
              <a:t>As much shared code as possible</a:t>
            </a:r>
          </a:p>
          <a:p>
            <a:r>
              <a:rPr lang="en-US" dirty="0"/>
              <a:t>As little platform-specific code as needed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" y="1550691"/>
            <a:ext cx="12191999" cy="1748205"/>
            <a:chOff x="1031792" y="1035984"/>
            <a:chExt cx="9998962" cy="832911"/>
          </a:xfrm>
        </p:grpSpPr>
        <p:sp>
          <p:nvSpPr>
            <p:cNvPr id="51" name="Rectangle 50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much shared code as possible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little platform-specific code as needed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19108" y="3279511"/>
            <a:ext cx="12192000" cy="2132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Combine data access layer and business logic into shared code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Consider Xamarin.Forms vs. Platform-specific approaches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Xamarin.Forms allows UI code sharing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Platform-specific approach provides greater access to OS UI </a:t>
            </a:r>
            <a:r>
              <a:rPr lang="en-US" sz="2400" dirty="0" smtClean="0">
                <a:solidFill>
                  <a:srgbClr val="000000"/>
                </a:solidFill>
              </a:rPr>
              <a:t>APIs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8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9097" y="3128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Xamarin Platform-specific</a:t>
            </a:r>
            <a:b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</a:br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App Architecture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88" y="2536776"/>
            <a:ext cx="5415604" cy="3527107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Segoe UI"/>
                <a:cs typeface="Segoe UI"/>
              </a:rPr>
              <a:t>Platform-specific UI code in C#, XAML, XML, Storyboards, and XIBs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Shared app logic code in </a:t>
            </a:r>
            <a:r>
              <a:rPr lang="en-US" sz="2400">
                <a:latin typeface="Segoe UI"/>
                <a:cs typeface="Segoe UI"/>
              </a:rPr>
              <a:t>C#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>
                <a:latin typeface="Segoe UI"/>
                <a:cs typeface="Segoe UI"/>
              </a:rPr>
              <a:t>100</a:t>
            </a:r>
            <a:r>
              <a:rPr lang="en-US" sz="2400" dirty="0">
                <a:latin typeface="Segoe UI"/>
                <a:cs typeface="Segoe UI"/>
              </a:rPr>
              <a:t>% access to OS UI APIs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Good for apps with sophisticated UX requirements (complicated gestures, animations, design)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46980" y="3343035"/>
            <a:ext cx="5679331" cy="2543958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54875" y="3966091"/>
              <a:ext cx="82896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2424" y="3941791"/>
              <a:ext cx="105825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95214" y="3970993"/>
              <a:ext cx="1122471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6" name="Rectangle 25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Using </a:t>
              </a:r>
              <a:r>
                <a:rPr lang="en-US" altLang="en-US" i="0" dirty="0" err="1">
                  <a:cs typeface="Segoe UI"/>
                </a:rPr>
                <a:t>Xamarin.iOS</a:t>
              </a:r>
              <a:r>
                <a:rPr lang="en-US" altLang="en-US" i="0" dirty="0">
                  <a:cs typeface="Segoe UI"/>
                </a:rPr>
                <a:t> and </a:t>
              </a:r>
              <a:r>
                <a:rPr lang="en-US" altLang="en-US" i="0" dirty="0" err="1">
                  <a:cs typeface="Segoe UI"/>
                </a:rPr>
                <a:t>Xamarin.Android</a:t>
              </a:r>
              <a:r>
                <a:rPr lang="en-US" altLang="en-US" i="0" dirty="0">
                  <a:cs typeface="Segoe UI"/>
                </a:rPr>
                <a:t> platform-specific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13144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Xamarin.Forms App Architecture</a:t>
            </a:r>
          </a:p>
        </p:txBody>
      </p:sp>
      <p:sp>
        <p:nvSpPr>
          <p:cNvPr id="66564" name="Content Placeholder 2"/>
          <p:cNvSpPr txBox="1">
            <a:spLocks/>
          </p:cNvSpPr>
          <p:nvPr/>
        </p:nvSpPr>
        <p:spPr bwMode="auto">
          <a:xfrm>
            <a:off x="6811964" y="3960813"/>
            <a:ext cx="268763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6565" name="Content Placeholder 2"/>
          <p:cNvSpPr txBox="1">
            <a:spLocks/>
          </p:cNvSpPr>
          <p:nvPr/>
        </p:nvSpPr>
        <p:spPr bwMode="auto">
          <a:xfrm>
            <a:off x="7215188" y="2946401"/>
            <a:ext cx="19415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Xamarin.Forms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686" y="2703029"/>
            <a:ext cx="5573486" cy="378564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Shared in C#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or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XAML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app logic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Mix-and-Match the use of </a:t>
            </a:r>
            <a:r>
              <a:rPr 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with platform-specific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code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Good for forms-based apps with a lot of data entry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screens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Easy to learn API makes you productive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immediately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, without platform-specific knowledge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89596" y="3079929"/>
            <a:ext cx="3934452" cy="2915671"/>
            <a:chOff x="3943949" y="3415308"/>
            <a:chExt cx="6950471" cy="3123214"/>
          </a:xfrm>
        </p:grpSpPr>
        <p:sp>
          <p:nvSpPr>
            <p:cNvPr id="9" name="Rectangle 8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43949" y="3415308"/>
              <a:ext cx="6950471" cy="3123214"/>
              <a:chOff x="7854360" y="1269101"/>
              <a:chExt cx="3526323" cy="26266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2E75B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7081" y="1269101"/>
                <a:ext cx="3493602" cy="831802"/>
                <a:chOff x="7887081" y="1394540"/>
                <a:chExt cx="3493602" cy="83180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7887081" y="1394540"/>
                  <a:ext cx="1019103" cy="83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App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056420" y="1394541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230314" y="1394540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3" name="Rectangle 2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Increase Code Sharing Up to 100% and Deliver a Fully Native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50511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 App Architectures</a:t>
            </a:r>
          </a:p>
        </p:txBody>
      </p:sp>
      <p:sp>
        <p:nvSpPr>
          <p:cNvPr id="69636" name="Content Placeholder 2"/>
          <p:cNvSpPr txBox="1">
            <a:spLocks/>
          </p:cNvSpPr>
          <p:nvPr/>
        </p:nvSpPr>
        <p:spPr bwMode="auto">
          <a:xfrm>
            <a:off x="2165350" y="2695575"/>
            <a:ext cx="9159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iOS C# UI</a:t>
            </a:r>
          </a:p>
        </p:txBody>
      </p:sp>
      <p:sp>
        <p:nvSpPr>
          <p:cNvPr id="69637" name="Content Placeholder 2"/>
          <p:cNvSpPr txBox="1">
            <a:spLocks/>
          </p:cNvSpPr>
          <p:nvPr/>
        </p:nvSpPr>
        <p:spPr bwMode="auto">
          <a:xfrm>
            <a:off x="3346450" y="2695576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Android C# UI</a:t>
            </a:r>
          </a:p>
        </p:txBody>
      </p:sp>
      <p:sp>
        <p:nvSpPr>
          <p:cNvPr id="69638" name="Content Placeholder 2"/>
          <p:cNvSpPr txBox="1">
            <a:spLocks/>
          </p:cNvSpPr>
          <p:nvPr/>
        </p:nvSpPr>
        <p:spPr bwMode="auto">
          <a:xfrm>
            <a:off x="4686301" y="2708276"/>
            <a:ext cx="1370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Windows C# UI</a:t>
            </a:r>
          </a:p>
        </p:txBody>
      </p:sp>
      <p:sp>
        <p:nvSpPr>
          <p:cNvPr id="69639" name="Content Placeholder 2"/>
          <p:cNvSpPr txBox="1">
            <a:spLocks/>
          </p:cNvSpPr>
          <p:nvPr/>
        </p:nvSpPr>
        <p:spPr bwMode="auto">
          <a:xfrm>
            <a:off x="2901950" y="3768725"/>
            <a:ext cx="22304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9643" name="TextBox 19"/>
          <p:cNvSpPr txBox="1">
            <a:spLocks noChangeArrowheads="1"/>
          </p:cNvSpPr>
          <p:nvPr/>
        </p:nvSpPr>
        <p:spPr bwMode="auto">
          <a:xfrm>
            <a:off x="366260" y="5183386"/>
            <a:ext cx="366871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Platform-specific</a:t>
            </a:r>
          </a:p>
        </p:txBody>
      </p:sp>
      <p:sp>
        <p:nvSpPr>
          <p:cNvPr id="69644" name="TextBox 20"/>
          <p:cNvSpPr txBox="1">
            <a:spLocks noChangeArrowheads="1"/>
          </p:cNvSpPr>
          <p:nvPr/>
        </p:nvSpPr>
        <p:spPr bwMode="auto">
          <a:xfrm>
            <a:off x="6261585" y="5183386"/>
            <a:ext cx="367030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958" y="1828810"/>
            <a:ext cx="5626410" cy="3161933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86022" y="1850485"/>
            <a:ext cx="5653799" cy="3140258"/>
            <a:chOff x="3943949" y="3512490"/>
            <a:chExt cx="6950471" cy="3026031"/>
          </a:xfrm>
        </p:grpSpPr>
        <p:sp>
          <p:nvSpPr>
            <p:cNvPr id="27" name="Rectangle 26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43949" y="3512490"/>
              <a:ext cx="6950471" cy="3026031"/>
              <a:chOff x="7854360" y="1350831"/>
              <a:chExt cx="3526323" cy="25449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887081" y="1350831"/>
                <a:ext cx="3493602" cy="764070"/>
                <a:chOff x="7887081" y="1476270"/>
                <a:chExt cx="3493602" cy="764070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887081" y="1512734"/>
                  <a:ext cx="1019103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App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056420" y="1476270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230314" y="1518137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#/XAML UI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1376793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Visual Studio with Xamarin Plug-in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49" y="1538246"/>
            <a:ext cx="7682103" cy="5184077"/>
          </a:xfrm>
        </p:spPr>
      </p:pic>
    </p:spTree>
    <p:extLst>
      <p:ext uri="{BB962C8B-B14F-4D97-AF65-F5344CB8AC3E}">
        <p14:creationId xmlns:p14="http://schemas.microsoft.com/office/powerpoint/2010/main" val="242430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Studio</a:t>
            </a:r>
          </a:p>
        </p:txBody>
      </p:sp>
      <p:pic>
        <p:nvPicPr>
          <p:cNvPr id="5" name="Picture 4" descr="Screen Shot 2016-06-27 at 5.15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6"/>
          <a:stretch/>
        </p:blipFill>
        <p:spPr>
          <a:xfrm>
            <a:off x="1758086" y="1363191"/>
            <a:ext cx="8675829" cy="5367809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107419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Xamarin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history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approach to cross-platform mobile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2681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Xamarin Platform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820" y="1684999"/>
            <a:ext cx="1044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Xamarin platform is a collection of bindings around SDKs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49" y="2737177"/>
            <a:ext cx="10151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 provides the core functionality of .NET using C</a:t>
            </a:r>
            <a:r>
              <a:rPr lang="en-US" sz="2400" dirty="0" smtClean="0"/>
              <a:t>#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Xamarin.Android binds to the Android </a:t>
            </a:r>
            <a:r>
              <a:rPr lang="en-US" sz="2400" dirty="0" smtClean="0"/>
              <a:t>SDK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Xamarin.iOS binds to the </a:t>
            </a:r>
            <a:r>
              <a:rPr lang="en-US" sz="2400" dirty="0" err="1"/>
              <a:t>iOS</a:t>
            </a:r>
            <a:r>
              <a:rPr lang="en-US" sz="2400" dirty="0"/>
              <a:t> </a:t>
            </a:r>
            <a:r>
              <a:rPr lang="en-US" sz="2400" dirty="0" err="1" smtClean="0"/>
              <a:t>UIKit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Xamarin.Forms binds to Xamarin.Android, Xamarin.iOS, </a:t>
            </a:r>
            <a:r>
              <a:rPr lang="en-US" sz="2400" i="1" dirty="0"/>
              <a:t>and</a:t>
            </a:r>
            <a:r>
              <a:rPr lang="en-US" sz="2400" dirty="0"/>
              <a:t> Windows Phone </a:t>
            </a:r>
            <a:r>
              <a:rPr lang="en-US" sz="2400" dirty="0" smtClean="0"/>
              <a:t>SDK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49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Xamarin APIs and Native SDKs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45157" y="2313087"/>
            <a:ext cx="5301687" cy="3691281"/>
            <a:chOff x="6461296" y="2313087"/>
            <a:chExt cx="5301687" cy="3691281"/>
          </a:xfrm>
        </p:grpSpPr>
        <p:sp>
          <p:nvSpPr>
            <p:cNvPr id="3" name="Rectangle 2"/>
            <p:cNvSpPr/>
            <p:nvPr/>
          </p:nvSpPr>
          <p:spPr>
            <a:xfrm>
              <a:off x="6461296" y="2313087"/>
              <a:ext cx="5286568" cy="2408916"/>
            </a:xfrm>
            <a:prstGeom prst="rect">
              <a:avLst/>
            </a:prstGeom>
            <a:solidFill>
              <a:srgbClr val="336F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Xamarin</a:t>
              </a:r>
              <a:endParaRPr lang="en-US" sz="2800" dirty="0" smtClean="0"/>
            </a:p>
            <a:p>
              <a:pPr algn="ctr"/>
              <a:endParaRPr lang="en-US" sz="2800" dirty="0"/>
            </a:p>
            <a:p>
              <a:pPr algn="ctr"/>
              <a:endParaRPr lang="en-US" sz="2800" dirty="0" smtClean="0"/>
            </a:p>
            <a:p>
              <a:pPr algn="ctr"/>
              <a:endParaRPr lang="en-US" sz="2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46258" y="3341125"/>
              <a:ext cx="4932381" cy="1232930"/>
            </a:xfrm>
            <a:prstGeom prst="rect">
              <a:avLst/>
            </a:prstGeom>
            <a:solidFill>
              <a:srgbClr val="1306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Xamarin.Forms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11764" y="4006327"/>
              <a:ext cx="1563359" cy="544256"/>
            </a:xfrm>
            <a:prstGeom prst="rect">
              <a:avLst/>
            </a:prstGeom>
            <a:solidFill>
              <a:srgbClr val="D9D9D9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Xamarin.iOS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7808" y="4007545"/>
              <a:ext cx="1891665" cy="544256"/>
            </a:xfrm>
            <a:prstGeom prst="rect">
              <a:avLst/>
            </a:prstGeom>
            <a:solidFill>
              <a:srgbClr val="A6A6A6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Xamarin.Android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1297" y="4793694"/>
              <a:ext cx="1718361" cy="1208238"/>
            </a:xfrm>
            <a:prstGeom prst="rect">
              <a:avLst/>
            </a:prstGeom>
            <a:solidFill>
              <a:srgbClr val="D9D9D9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iOS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UIKit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61725" y="4794912"/>
              <a:ext cx="1822992" cy="1208238"/>
            </a:xfrm>
            <a:prstGeom prst="rect">
              <a:avLst/>
            </a:prstGeom>
            <a:solidFill>
              <a:srgbClr val="A6A6A6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SDK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83108" y="4796130"/>
              <a:ext cx="1579875" cy="1208238"/>
            </a:xfrm>
            <a:prstGeom prst="rect">
              <a:avLst/>
            </a:prstGeom>
            <a:solidFill>
              <a:srgbClr val="130665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Windows Phone </a:t>
              </a:r>
            </a:p>
            <a:p>
              <a:pPr algn="ctr"/>
              <a:r>
                <a:rPr lang="en-US" dirty="0" smtClean="0"/>
                <a:t>SDK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91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Code Reuse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One main benefit of cross-platform mobile development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Maximize Code Reuse whenever possible: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Saves time and money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Promotes good programming practices: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Encapsulation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Separation of concerns (</a:t>
            </a:r>
            <a:r>
              <a:rPr lang="en-US" sz="2400" dirty="0" err="1">
                <a:solidFill>
                  <a:srgbClr val="000000"/>
                </a:solidFill>
              </a:rPr>
              <a:t>SoC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99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Application Architecture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29614" y="1825626"/>
            <a:ext cx="6664714" cy="457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/>
              <a:t>Isolate and minimize platform-specific </a:t>
            </a:r>
            <a:r>
              <a:rPr lang="en-US" sz="2400" dirty="0" smtClean="0"/>
              <a:t>code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/>
              <a:t>Abstract platform-specific logic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Separate, platform-specific implementations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API/UI </a:t>
            </a:r>
            <a:r>
              <a:rPr lang="en-US" dirty="0" smtClean="0"/>
              <a:t>layers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Reuse data access, business logic, and back end web and data services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Most or all of this code should be reusable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9975" y="1231988"/>
            <a:ext cx="3514799" cy="4973658"/>
            <a:chOff x="7849975" y="1231988"/>
            <a:chExt cx="3514799" cy="4973658"/>
          </a:xfrm>
        </p:grpSpPr>
        <p:sp>
          <p:nvSpPr>
            <p:cNvPr id="39" name="Rectangle 38"/>
            <p:cNvSpPr/>
            <p:nvPr/>
          </p:nvSpPr>
          <p:spPr>
            <a:xfrm>
              <a:off x="7849975" y="3290995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white"/>
                  </a:solidFill>
                </a:rPr>
                <a:t>Reusable Business Logic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61269" y="4290110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Data Access Code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54933" y="1231988"/>
              <a:ext cx="3509841" cy="4973658"/>
              <a:chOff x="7854933" y="1357427"/>
              <a:chExt cx="3509841" cy="49736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269423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55083" y="1357427"/>
                <a:ext cx="1069383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57640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54933" y="1503880"/>
                <a:ext cx="101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iOS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56420" y="1502458"/>
                <a:ext cx="107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Android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14405" y="1518137"/>
                <a:ext cx="11503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Windows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57641" y="5363331"/>
                <a:ext cx="3481630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75801" y="5662542"/>
                <a:ext cx="246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Data Services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854360" y="2354599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/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8773" y="1446331"/>
            <a:ext cx="5441609" cy="4533044"/>
            <a:chOff x="875576" y="1434003"/>
            <a:chExt cx="5441609" cy="4533044"/>
          </a:xfrm>
        </p:grpSpPr>
        <p:grpSp>
          <p:nvGrpSpPr>
            <p:cNvPr id="3" name="Group 2"/>
            <p:cNvGrpSpPr/>
            <p:nvPr/>
          </p:nvGrpSpPr>
          <p:grpSpPr>
            <a:xfrm>
              <a:off x="1008732" y="3865552"/>
              <a:ext cx="5175296" cy="2101495"/>
              <a:chOff x="1008732" y="3865552"/>
              <a:chExt cx="5175296" cy="2101495"/>
            </a:xfrm>
          </p:grpSpPr>
          <p:pic>
            <p:nvPicPr>
              <p:cNvPr id="35842" name="Picture 18" descr="uniqu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07"/>
              <a:stretch>
                <a:fillRect/>
              </a:stretch>
            </p:blipFill>
            <p:spPr bwMode="auto">
              <a:xfrm>
                <a:off x="1008732" y="3865552"/>
                <a:ext cx="5175296" cy="2101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47" name="TextBox 19"/>
              <p:cNvSpPr txBox="1">
                <a:spLocks noChangeArrowheads="1"/>
              </p:cNvSpPr>
              <p:nvPr/>
            </p:nvSpPr>
            <p:spPr bwMode="auto">
              <a:xfrm>
                <a:off x="1344511" y="5222875"/>
                <a:ext cx="45037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Shared App Logic in C#</a:t>
                </a:r>
              </a:p>
            </p:txBody>
          </p:sp>
        </p:grpSp>
        <p:pic>
          <p:nvPicPr>
            <p:cNvPr id="35844" name="Picture 3" descr="crm-ap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6" y="1434003"/>
              <a:ext cx="5441609" cy="36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93738" y="724130"/>
            <a:ext cx="8229600" cy="395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Xamarin’s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658610" y="2037972"/>
            <a:ext cx="4885537" cy="37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Fully native apps written </a:t>
            </a:r>
            <a:b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</a:b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entirely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solidFill>
                  <a:srgbClr val="000000"/>
                </a:solidFill>
                <a:latin typeface="Segoe UI"/>
                <a:cs typeface="Segoe UI"/>
              </a:rPr>
              <a:t>Xamarin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delivers fully native user interfaces and app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functionality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Complete access to 100% of the native APIs for </a:t>
            </a:r>
            <a:r>
              <a:rPr lang="en-US" alt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iOS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, Android and Windows in C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Share app logic and UI code across device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platforms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0919882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Background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Cross-platform mobile development framework that uses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Compiles to respective native executables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8385" y="3634367"/>
            <a:ext cx="9469306" cy="2906092"/>
            <a:chOff x="443033" y="3616438"/>
            <a:chExt cx="9469306" cy="2906092"/>
          </a:xfrm>
        </p:grpSpPr>
        <p:grpSp>
          <p:nvGrpSpPr>
            <p:cNvPr id="13" name="Group 12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172214" y="3760360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192212" y="375398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219400" y="374761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79" y="4279699"/>
              <a:ext cx="2677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3430768" y="4324346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3" y="5226971"/>
              <a:ext cx="2562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Xamarin</a:t>
            </a:r>
            <a:r>
              <a:rPr lang="en-US" dirty="0">
                <a:solidFill>
                  <a:srgbClr val="000000"/>
                </a:solidFill>
              </a:rPr>
              <a:t> History: Mono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27108"/>
              </p:ext>
            </p:extLst>
          </p:nvPr>
        </p:nvGraphicFramePr>
        <p:xfrm>
          <a:off x="904944" y="1690688"/>
          <a:ext cx="10448856" cy="392783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Result/Implication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Miguel de </a:t>
                      </a:r>
                      <a:r>
                        <a:rPr lang="en-US" b="1" dirty="0" err="1"/>
                        <a:t>Icaza</a:t>
                      </a:r>
                      <a:r>
                        <a:rPr lang="en-US" b="1" dirty="0"/>
                        <a:t> of </a:t>
                      </a:r>
                      <a:r>
                        <a:rPr lang="en-US" b="1" dirty="0" err="1"/>
                        <a:t>Ximian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founded Mono </a:t>
                      </a:r>
                      <a:r>
                        <a:rPr lang="en-US" b="1" dirty="0" smtClean="0"/>
                        <a:t>project 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Brought C# compiler and CLR to Linux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Follows the ECMA standard for C</a:t>
                      </a:r>
                      <a:r>
                        <a:rPr lang="en-US" b="1" dirty="0" smtClean="0"/>
                        <a:t>#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Compiles C# code, maps to native Linux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Mono for Android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Maps C# code to native Android calls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MonoTouch</a:t>
                      </a:r>
                      <a:r>
                        <a:rPr lang="en-US" b="1" dirty="0"/>
                        <a:t> (for iPhone)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Maps C# code to native iPhone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9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History: Founding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0064"/>
              </p:ext>
            </p:extLst>
          </p:nvPr>
        </p:nvGraphicFramePr>
        <p:xfrm>
          <a:off x="904944" y="1690686"/>
          <a:ext cx="10446296" cy="431471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446296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</a:tblGrid>
              <a:tr h="75290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Ximian</a:t>
                      </a:r>
                      <a:r>
                        <a:rPr lang="en-US" dirty="0"/>
                        <a:t> acquired by Novell (2003)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Novell acquired by Attachmate in (2011)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founded </a:t>
                      </a: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to continue/expand Mono </a:t>
                      </a:r>
                      <a:r>
                        <a:rPr lang="en-US" dirty="0" smtClean="0"/>
                        <a:t>project (2011)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Xamarin History: Establishment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70374"/>
              </p:ext>
            </p:extLst>
          </p:nvPr>
        </p:nvGraphicFramePr>
        <p:xfrm>
          <a:off x="904944" y="1690688"/>
          <a:ext cx="10448856" cy="42049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615388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Event (Year)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Results/Implications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Xamarin.Mac (2012)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Maps C# code to OS 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648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 2.0 Announced (2013)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IDE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Visual Studio plugin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MonoTouch</a:t>
                      </a:r>
                      <a:r>
                        <a:rPr lang="en-US" altLang="ko-KR" sz="1800" dirty="0"/>
                        <a:t> becomes </a:t>
                      </a:r>
                      <a:r>
                        <a:rPr lang="en-US" altLang="ko-KR" sz="1800" dirty="0" err="1"/>
                        <a:t>Xamarin.iOS</a:t>
                      </a:r>
                      <a:endParaRPr lang="en-US" altLang="ko-KR" sz="1800" dirty="0"/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Mono for Android becomes </a:t>
                      </a:r>
                      <a:r>
                        <a:rPr lang="en-US" altLang="ko-KR" sz="1800" dirty="0" err="1"/>
                        <a:t>Xamarin.Android</a:t>
                      </a:r>
                      <a:endParaRPr lang="en-US" altLang="ko-KR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Xamarin</a:t>
                      </a:r>
                      <a:r>
                        <a:rPr lang="en-US" b="1" dirty="0" smtClean="0"/>
                        <a:t> Acquired </a:t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by Microsoft (2016)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Included in MSDN subscription</a:t>
                      </a:r>
                    </a:p>
                    <a:p>
                      <a:pPr algn="ctr"/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Community Edition (free)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1465</Words>
  <Application>Microsoft Macintosh PowerPoint</Application>
  <PresentationFormat>Custom</PresentationFormat>
  <Paragraphs>274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Cross-Platform Mobile Application Development with Xamarin</vt:lpstr>
      <vt:lpstr>Topics</vt:lpstr>
      <vt:lpstr>PowerPoint Presentation</vt:lpstr>
      <vt:lpstr>What is Xamarin?</vt:lpstr>
      <vt:lpstr>Xamarin’s Approach</vt:lpstr>
      <vt:lpstr>Xamarin Background</vt:lpstr>
      <vt:lpstr>Xamarin History: Mono</vt:lpstr>
      <vt:lpstr>Xamarin History: Founding</vt:lpstr>
      <vt:lpstr>Xamarin History: Establishment</vt:lpstr>
      <vt:lpstr>The Xamarin Approach</vt:lpstr>
      <vt:lpstr>Xamarin Approach</vt:lpstr>
      <vt:lpstr>Xamarin Approach</vt:lpstr>
      <vt:lpstr>Xamarin Approach</vt:lpstr>
      <vt:lpstr>Xamarin Platform-specific App Architecture</vt:lpstr>
      <vt:lpstr>Xamarin.Forms App Architecture</vt:lpstr>
      <vt:lpstr>Xamarin App Architectures</vt:lpstr>
      <vt:lpstr>Visual Studio with Xamarin Plug-in</vt:lpstr>
      <vt:lpstr>Xamarin Studio</vt:lpstr>
      <vt:lpstr>Basic Xamarin Concepts</vt:lpstr>
      <vt:lpstr>Xamarin Platform</vt:lpstr>
      <vt:lpstr>Xamarin APIs and Native SDKs</vt:lpstr>
      <vt:lpstr>Code Reuse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133</cp:revision>
  <dcterms:created xsi:type="dcterms:W3CDTF">2016-04-21T18:51:19Z</dcterms:created>
  <dcterms:modified xsi:type="dcterms:W3CDTF">2016-06-30T18:16:51Z</dcterms:modified>
</cp:coreProperties>
</file>