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5"/>
  </p:notesMasterIdLst>
  <p:sldIdLst>
    <p:sldId id="294" r:id="rId2"/>
    <p:sldId id="293" r:id="rId3"/>
    <p:sldId id="311" r:id="rId4"/>
    <p:sldId id="363" r:id="rId5"/>
    <p:sldId id="364" r:id="rId6"/>
    <p:sldId id="358" r:id="rId7"/>
    <p:sldId id="366" r:id="rId8"/>
    <p:sldId id="365" r:id="rId9"/>
    <p:sldId id="367" r:id="rId10"/>
    <p:sldId id="368" r:id="rId11"/>
    <p:sldId id="339" r:id="rId12"/>
    <p:sldId id="356" r:id="rId13"/>
    <p:sldId id="338" r:id="rId14"/>
    <p:sldId id="357" r:id="rId15"/>
    <p:sldId id="359" r:id="rId16"/>
    <p:sldId id="360" r:id="rId17"/>
    <p:sldId id="351" r:id="rId18"/>
    <p:sldId id="349" r:id="rId19"/>
    <p:sldId id="352" r:id="rId20"/>
    <p:sldId id="350" r:id="rId21"/>
    <p:sldId id="353" r:id="rId22"/>
    <p:sldId id="316" r:id="rId23"/>
    <p:sldId id="35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Hermes" initials="DH" lastIdx="5" clrIdx="0">
    <p:extLst/>
  </p:cmAuthor>
  <p:cmAuthor id="2" name="Mary Kate Reid"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FC0"/>
    <a:srgbClr val="49AFEF"/>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5274" autoAdjust="0"/>
  </p:normalViewPr>
  <p:slideViewPr>
    <p:cSldViewPr snapToGrid="0">
      <p:cViewPr varScale="1">
        <p:scale>
          <a:sx n="83" d="100"/>
          <a:sy n="83" d="100"/>
        </p:scale>
        <p:origin x="-256"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1" dirty="0" smtClean="0">
                <a:effectLst/>
                <a:latin typeface="Segoe UI" panose="020B0502040204020203" pitchFamily="34" charset="0"/>
              </a:rPr>
              <a:t>Notes:</a:t>
            </a:r>
            <a:endParaRPr lang="en-US" sz="1000" dirty="0">
              <a:effectLst/>
            </a:endParaRPr>
          </a:p>
          <a:p>
            <a:pPr marL="171450" indent="-171450" rtl="0">
              <a:buFontTx/>
              <a:buChar char="•"/>
            </a:pPr>
            <a:r>
              <a:rPr lang="en-US" dirty="0">
                <a:effectLst/>
              </a:rPr>
              <a:t>There are two forms of </a:t>
            </a:r>
            <a:r>
              <a:rPr lang="en-US" dirty="0" err="1">
                <a:effectLst/>
              </a:rPr>
              <a:t>auth</a:t>
            </a:r>
            <a:r>
              <a:rPr lang="en-US" dirty="0">
                <a:effectLst/>
              </a:rPr>
              <a:t> and the</a:t>
            </a:r>
            <a:r>
              <a:rPr lang="en-US" baseline="0" dirty="0">
                <a:effectLst/>
              </a:rPr>
              <a:t> first we’ll talk about is server </a:t>
            </a:r>
            <a:r>
              <a:rPr lang="en-US" baseline="0" dirty="0" err="1">
                <a:effectLst/>
              </a:rPr>
              <a:t>auth</a:t>
            </a:r>
            <a:endParaRPr lang="en-US" baseline="0" dirty="0">
              <a:effectLst/>
            </a:endParaRPr>
          </a:p>
          <a:p>
            <a:pPr marL="171450" indent="-171450" rtl="0">
              <a:buFontTx/>
              <a:buChar char="•"/>
            </a:pPr>
            <a:r>
              <a:rPr lang="en-US" baseline="0" dirty="0">
                <a:effectLst/>
              </a:rPr>
              <a:t>This is a basic </a:t>
            </a:r>
            <a:r>
              <a:rPr lang="en-US" baseline="0" dirty="0" err="1">
                <a:effectLst/>
              </a:rPr>
              <a:t>Oauth</a:t>
            </a:r>
            <a:r>
              <a:rPr lang="en-US" baseline="0" dirty="0">
                <a:effectLst/>
              </a:rPr>
              <a:t> flow</a:t>
            </a:r>
          </a:p>
          <a:p>
            <a:pPr marL="171450" indent="-171450" rtl="0">
              <a:buFontTx/>
              <a:buChar char="•"/>
            </a:pPr>
            <a:r>
              <a:rPr lang="en-US" baseline="0" dirty="0">
                <a:effectLst/>
              </a:rPr>
              <a:t>The client device calls a method in the SDK which opens a </a:t>
            </a:r>
            <a:r>
              <a:rPr lang="en-US" baseline="0" dirty="0" err="1">
                <a:effectLst/>
              </a:rPr>
              <a:t>webview</a:t>
            </a:r>
            <a:r>
              <a:rPr lang="en-US" baseline="0" dirty="0">
                <a:effectLst/>
              </a:rPr>
              <a:t> which goes to a specific </a:t>
            </a:r>
            <a:r>
              <a:rPr lang="en-US" baseline="0" dirty="0" err="1">
                <a:effectLst/>
              </a:rPr>
              <a:t>auth</a:t>
            </a:r>
            <a:r>
              <a:rPr lang="en-US" baseline="0" dirty="0">
                <a:effectLst/>
              </a:rPr>
              <a:t> provider</a:t>
            </a:r>
          </a:p>
          <a:p>
            <a:pPr marL="171450" indent="-171450" rtl="0">
              <a:buFontTx/>
              <a:buChar char="•"/>
            </a:pPr>
            <a:r>
              <a:rPr lang="en-US" baseline="0" dirty="0">
                <a:effectLst/>
              </a:rPr>
              <a:t>The user authenticates</a:t>
            </a:r>
          </a:p>
          <a:p>
            <a:pPr marL="171450" indent="-171450" rtl="0">
              <a:buFontTx/>
              <a:buChar char="•"/>
            </a:pPr>
            <a:r>
              <a:rPr lang="en-US" baseline="0" dirty="0">
                <a:effectLst/>
              </a:rPr>
              <a:t>The provider hands back information to the Mobile Service</a:t>
            </a:r>
          </a:p>
          <a:p>
            <a:pPr marL="171450" indent="-171450" rtl="0">
              <a:buFontTx/>
              <a:buChar char="•"/>
            </a:pPr>
            <a:r>
              <a:rPr lang="en-US" baseline="0" dirty="0">
                <a:effectLst/>
              </a:rPr>
              <a:t>The Mobile Service creates an identity which it hands back to the client</a:t>
            </a:r>
          </a:p>
          <a:p>
            <a:pPr marL="171450" indent="-171450" rtl="0">
              <a:buFontTx/>
              <a:buChar char="•"/>
            </a:pPr>
            <a:r>
              <a:rPr lang="en-US" baseline="0" dirty="0">
                <a:effectLst/>
              </a:rPr>
              <a:t>Future requests from the client contain that identity (though it needs to be cached locally for app restarts)</a:t>
            </a:r>
          </a:p>
          <a:p>
            <a:pPr marL="171450" indent="-171450" rtl="0">
              <a:buFontTx/>
              <a:buChar char="•"/>
            </a:pPr>
            <a:r>
              <a:rPr lang="en-US" baseline="0" dirty="0">
                <a:effectLst/>
              </a:rPr>
              <a:t>The Mobile Service now has Graph access to the provider</a:t>
            </a:r>
            <a:endParaRPr lang="en-US" dirty="0">
              <a:effectLst/>
            </a:endParaRP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542571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Push notifications can occur whether or not an application is in use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Push notification capabilities include connecting to Apple, Google, Windows, Windows Phone, Amazon and Baidu</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Must enter proper authentication credentials (such as an API key for Google) and then the feature will be added to your downloadable apps with sample usage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wizard-like, step-by-step process can help set up push notifications for web, mobile and API apps in App Service</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3236944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1" dirty="0" smtClean="0">
                <a:effectLst/>
                <a:latin typeface="Segoe UI" panose="020B0502040204020203" pitchFamily="34" charset="0"/>
              </a:rPr>
              <a:t>Notes:</a:t>
            </a:r>
            <a:endParaRPr lang="en-US" sz="1000" dirty="0">
              <a:effectLst/>
            </a:endParaRPr>
          </a:p>
          <a:p>
            <a:pPr marL="171450" indent="-171450" rtl="0">
              <a:buFontTx/>
              <a:buChar char="•"/>
            </a:pPr>
            <a:r>
              <a:rPr lang="en-US" dirty="0">
                <a:effectLst/>
              </a:rPr>
              <a:t>Regardless of what client platform you’re building an app for, this flow is going</a:t>
            </a:r>
            <a:r>
              <a:rPr lang="en-US" baseline="0" dirty="0">
                <a:effectLst/>
              </a:rPr>
              <a:t> to be the same</a:t>
            </a:r>
          </a:p>
          <a:p>
            <a:pPr marL="171450" indent="-171450" rtl="0">
              <a:buFontTx/>
              <a:buChar char="•"/>
            </a:pPr>
            <a:r>
              <a:rPr lang="en-US" baseline="0" dirty="0">
                <a:effectLst/>
              </a:rPr>
              <a:t>Client talks to a Push Notification Service (such as Google Cloud Messaging, Amazon Device Messaging, </a:t>
            </a:r>
            <a:r>
              <a:rPr lang="en-US" baseline="0" dirty="0" err="1">
                <a:effectLst/>
              </a:rPr>
              <a:t>Baidu</a:t>
            </a:r>
            <a:r>
              <a:rPr lang="en-US" baseline="0" dirty="0">
                <a:effectLst/>
              </a:rPr>
              <a:t>)</a:t>
            </a:r>
          </a:p>
          <a:p>
            <a:pPr marL="171450" indent="-171450" rtl="0">
              <a:buFontTx/>
              <a:buChar char="•"/>
            </a:pPr>
            <a:r>
              <a:rPr lang="en-US" baseline="0" dirty="0">
                <a:effectLst/>
              </a:rPr>
              <a:t>Client gets a registration ID that identifies Device and App (but only to PNS)</a:t>
            </a:r>
          </a:p>
          <a:p>
            <a:pPr marL="171450" indent="-171450" rtl="0">
              <a:buFontTx/>
              <a:buChar char="•"/>
            </a:pPr>
            <a:r>
              <a:rPr lang="en-US" baseline="0" dirty="0">
                <a:effectLst/>
              </a:rPr>
              <a:t>Client sends </a:t>
            </a:r>
            <a:r>
              <a:rPr lang="en-US" baseline="0" dirty="0" err="1">
                <a:effectLst/>
              </a:rPr>
              <a:t>reg</a:t>
            </a:r>
            <a:r>
              <a:rPr lang="en-US" baseline="0" dirty="0">
                <a:effectLst/>
              </a:rPr>
              <a:t> ID to Mobile Service</a:t>
            </a:r>
          </a:p>
          <a:p>
            <a:pPr marL="171450" indent="-171450" rtl="0">
              <a:buFontTx/>
              <a:buChar char="•"/>
            </a:pPr>
            <a:r>
              <a:rPr lang="en-US" baseline="0" dirty="0">
                <a:effectLst/>
              </a:rPr>
              <a:t>Mobile Service can then request the PNS to send a </a:t>
            </a:r>
            <a:r>
              <a:rPr lang="en-US" baseline="0" dirty="0" smtClean="0">
                <a:effectLst/>
              </a:rPr>
              <a:t>push</a:t>
            </a:r>
            <a:endParaRPr lang="en-US" baseline="0" dirty="0">
              <a:effectLst/>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454956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1" dirty="0" smtClean="0">
                <a:effectLst/>
                <a:latin typeface="Segoe UI" panose="020B0502040204020203" pitchFamily="34" charset="0"/>
              </a:rPr>
              <a:t>Notes:</a:t>
            </a:r>
            <a:endParaRPr lang="en-US" sz="1000" dirty="0">
              <a:effectLst/>
            </a:endParaRPr>
          </a:p>
          <a:p>
            <a:pPr marL="171450" indent="-171450" rtl="0">
              <a:buFontTx/>
              <a:buChar char="•"/>
            </a:pPr>
            <a:r>
              <a:rPr lang="en-US" dirty="0">
                <a:effectLst/>
              </a:rPr>
              <a:t>Mobile Services is actually using Notification Hubs behind the scenes</a:t>
            </a:r>
          </a:p>
          <a:p>
            <a:pPr marL="171450" indent="-171450" rtl="0">
              <a:buFontTx/>
              <a:buChar char="•"/>
            </a:pPr>
            <a:r>
              <a:rPr lang="en-US" dirty="0">
                <a:effectLst/>
              </a:rPr>
              <a:t>However, Notification</a:t>
            </a:r>
            <a:r>
              <a:rPr lang="en-US" baseline="0" dirty="0">
                <a:effectLst/>
              </a:rPr>
              <a:t> Hubs is a separate feature and can be used independently of Mobile Services (or any compute in Azure)</a:t>
            </a:r>
          </a:p>
          <a:p>
            <a:pPr marL="171450" indent="-171450" rtl="0">
              <a:buFontTx/>
              <a:buChar char="•"/>
            </a:pPr>
            <a:r>
              <a:rPr lang="en-US" baseline="0" dirty="0">
                <a:effectLst/>
              </a:rPr>
              <a:t>Hubs provides for extremely scalable (millions in minutes) of push notifications</a:t>
            </a:r>
          </a:p>
          <a:p>
            <a:pPr marL="171450" indent="-171450" rtl="0">
              <a:buFontTx/>
              <a:buChar char="•"/>
            </a:pPr>
            <a:r>
              <a:rPr lang="en-US" baseline="0" dirty="0">
                <a:effectLst/>
              </a:rPr>
              <a:t>Supports many platforms (</a:t>
            </a:r>
            <a:r>
              <a:rPr lang="en-US" baseline="0" dirty="0" err="1">
                <a:effectLst/>
              </a:rPr>
              <a:t>iOS</a:t>
            </a:r>
            <a:r>
              <a:rPr lang="en-US" baseline="0" dirty="0">
                <a:effectLst/>
              </a:rPr>
              <a:t>, Android, Kindle, Windows Phone, Windows Server)</a:t>
            </a:r>
          </a:p>
          <a:p>
            <a:pPr marL="171450" indent="-171450" rtl="0">
              <a:buFontTx/>
              <a:buChar char="•"/>
            </a:pPr>
            <a:r>
              <a:rPr lang="en-US" baseline="0" dirty="0">
                <a:effectLst/>
              </a:rPr>
              <a:t>Tags enable push filtering (who receives it)</a:t>
            </a:r>
          </a:p>
          <a:p>
            <a:pPr marL="171450" indent="-171450" rtl="0">
              <a:buFontTx/>
              <a:buChar char="•"/>
            </a:pPr>
            <a:r>
              <a:rPr lang="en-US" baseline="0" dirty="0">
                <a:effectLst/>
              </a:rPr>
              <a:t>Templates enable single request push to all platforms (hubs puts data in the right format for each PNS)</a:t>
            </a:r>
          </a:p>
          <a:p>
            <a:pPr marL="171450" indent="-171450" rtl="0">
              <a:buFontTx/>
              <a:buChar char="•"/>
            </a:pPr>
            <a:endParaRPr lang="en-US" dirty="0">
              <a:effectLst/>
            </a:endParaRP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520143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Easy APIs is a feature in App Service that allows for quick connection to an Azure-hosted API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You can create a blank API in the same wizard-like interface in App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To edit the API, you click on the “Edit script” in the API’s “blade” in App Service. Then Visual Studio Online opens in a new tab in your browser, editing a file that defines your API</a:t>
            </a:r>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719297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Select New &gt; Web + Mobile &gt; Mobile App</a:t>
            </a:r>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2643869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Select New &gt; Web + Mobile &gt; Mobile App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1 Connect to a Database (create a DB connection)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2 Create a table API </a:t>
            </a:r>
            <a:r>
              <a:rPr lang="en-US" baseline="0" dirty="0" smtClean="0"/>
              <a:t>(C# or </a:t>
            </a:r>
            <a:r>
              <a:rPr lang="en-US" baseline="0" dirty="0" err="1" smtClean="0"/>
              <a:t>Node.js</a:t>
            </a:r>
            <a:r>
              <a:rPr lang="en-US" baseline="0" dirty="0" smtClean="0"/>
              <a:t>)</a:t>
            </a: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3 Configure your client application</a:t>
            </a:r>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835425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231707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200" b="1" i="0" kern="1200" dirty="0">
                <a:solidFill>
                  <a:schemeClr val="tx1"/>
                </a:solidFill>
                <a:effectLst/>
                <a:latin typeface="+mn-lt"/>
                <a:ea typeface="+mn-ea"/>
                <a:cs typeface="+mn-cs"/>
              </a:rPr>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a:solidFill>
                  <a:schemeClr val="tx1"/>
                </a:solidFill>
                <a:effectLst/>
                <a:latin typeface="+mn-lt"/>
                <a:ea typeface="+mn-ea"/>
                <a:cs typeface="+mn-cs"/>
              </a:rPr>
              <a:t>You can download the solution to a Mac and open it in Xamarin Studio, or you can download the solution to a Windows computer and open it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in Visual Studio using a networked Mac for building the iOS app.</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a:solidFill>
                  <a:schemeClr val="tx1"/>
                </a:solidFill>
                <a:effectLst/>
                <a:latin typeface="+mn-lt"/>
                <a:ea typeface="+mn-ea"/>
                <a:cs typeface="+mn-cs"/>
              </a:rPr>
              <a:t>Extract the project that you downloaded, and then open it in Xamarin Studio or Visual Studio.</a:t>
            </a: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466674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Some of the items in the store are free and some are available for a fee. The fees charged can also be based on the level of service, frequently revolving around volume of use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items in the store are pieces of a larger or enterprise-level app that may be helpful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Email sending/management with </a:t>
            </a:r>
            <a:r>
              <a:rPr lang="en-US" baseline="0" dirty="0" err="1"/>
              <a:t>SendGrid</a:t>
            </a:r>
            <a:r>
              <a:rPr lang="en-US" baseline="0" dirty="0"/>
              <a:t> or Office365</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Enterprise-level third-party integration with services like SharePoint, </a:t>
            </a:r>
            <a:r>
              <a:rPr lang="en-US" baseline="0" dirty="0" err="1"/>
              <a:t>SalesForce</a:t>
            </a:r>
            <a:r>
              <a:rPr lang="en-US" baseline="0" dirty="0"/>
              <a:t> and QuickBooks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API access for enterprise-level data services like Bing Search or Global Address Validation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Some items are entire Azure-configured applications or content management systems (</a:t>
            </a:r>
            <a:r>
              <a:rPr lang="en-US" baseline="0" dirty="0" err="1"/>
              <a:t>CMSes</a:t>
            </a:r>
            <a:r>
              <a:rPr lang="en-US" baseline="0" dirty="0"/>
              <a:t>) like WordPress, Umbraco, Drupal,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This can speed up the application development process and save time and money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Most of the items in the Azure Marketplace are built with cloud-computing and Azure in mind, removing some of the common Azure-related development tasks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Azure Active Directory is Microsoft’s multi-tenant, cloud-based directory and identity management service. It provides single sign on access to all integrated apps and services. It includes identity management functionality such as multi-factor authentication, password management, role based access control, auditing and security monitoring and alerting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More on the Azure Marketplace: https://azure.microsoft.com/en-us/marketplace/</a:t>
            </a:r>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4026952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You can add enterprise features to your app through App Service via a step-by-step, wizard-like setup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After creating a web or mobile app or backend, you can then add features to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four features on this slide will be explained in the subsequent slides</a:t>
            </a:r>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23</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App Service aims to automate the creation of very common line-of-business mobile and web functionality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developers can focus on developing the parts of the app that are unique as opposed to the boilerplate, typical scenarios that must be re-created for each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76199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By following the step-by-step wizard-like process in App Service in the browser, you can add common functionality that’s pre-configured to work with your Azure instance and other apps and services you’ve built in your Azure instance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3668996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1" dirty="0">
                <a:effectLst/>
                <a:latin typeface="Segoe UI" panose="020B0502040204020203" pitchFamily="34" charset="0"/>
              </a:rPr>
              <a:t>Notes:</a:t>
            </a:r>
            <a:endParaRPr lang="en-US" sz="1000" dirty="0">
              <a:effectLst/>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effectLst/>
              </a:rPr>
              <a:t>Azure</a:t>
            </a:r>
            <a:r>
              <a:rPr lang="en-US" baseline="0" dirty="0">
                <a:effectLst/>
              </a:rPr>
              <a:t> Mobile Apps is an app type of </a:t>
            </a:r>
            <a:r>
              <a:rPr lang="en-US" dirty="0"/>
              <a:t>Azure App Service (</a:t>
            </a:r>
            <a:r>
              <a:rPr lang="en-US"/>
              <a:t>others</a:t>
            </a:r>
            <a:r>
              <a:rPr lang="en-US" baseline="0"/>
              <a:t> types </a:t>
            </a:r>
            <a:r>
              <a:rPr lang="en-US" baseline="0" dirty="0"/>
              <a:t>include Web Apps, API Apps, and Logic Apps)</a:t>
            </a:r>
            <a:r>
              <a:rPr lang="en-US" dirty="0"/>
              <a:t/>
            </a:r>
            <a:br>
              <a:rPr lang="en-US" dirty="0"/>
            </a:br>
            <a:endParaRPr lang="en-US" dirty="0"/>
          </a:p>
          <a:p>
            <a:pPr marL="171450" indent="-171450" rtl="0">
              <a:buFontTx/>
              <a:buChar char="•"/>
            </a:pPr>
            <a:r>
              <a:rPr lang="en-US" dirty="0">
                <a:effectLst/>
              </a:rPr>
              <a:t>Users don’t</a:t>
            </a:r>
            <a:r>
              <a:rPr lang="en-US" baseline="0" dirty="0">
                <a:effectLst/>
              </a:rPr>
              <a:t> really care (and usually don’t know) what a mobile app is using for it’s backend</a:t>
            </a:r>
          </a:p>
          <a:p>
            <a:pPr marL="171450" indent="-171450" rtl="0">
              <a:buFontTx/>
              <a:buChar char="•"/>
            </a:pPr>
            <a:r>
              <a:rPr lang="en-US" baseline="0" dirty="0">
                <a:effectLst/>
              </a:rPr>
              <a:t>Users care most about enjoying the app experience</a:t>
            </a:r>
          </a:p>
          <a:p>
            <a:pPr marL="171450" indent="-171450" rtl="0">
              <a:buFontTx/>
              <a:buChar char="•"/>
            </a:pPr>
            <a:r>
              <a:rPr lang="en-US" baseline="0" dirty="0" err="1">
                <a:effectLst/>
              </a:rPr>
              <a:t>Devs</a:t>
            </a:r>
            <a:r>
              <a:rPr lang="en-US" baseline="0" dirty="0">
                <a:effectLst/>
              </a:rPr>
              <a:t> should therefore spend most of their time building the best client experience they can</a:t>
            </a:r>
          </a:p>
          <a:p>
            <a:pPr marL="171450" indent="-171450" rtl="0">
              <a:buFontTx/>
              <a:buChar char="•"/>
            </a:pPr>
            <a:r>
              <a:rPr lang="en-US" baseline="0" dirty="0">
                <a:effectLst/>
              </a:rPr>
              <a:t>Azure Mobile Apps helps </a:t>
            </a:r>
            <a:r>
              <a:rPr lang="en-US" baseline="0" dirty="0" err="1">
                <a:effectLst/>
              </a:rPr>
              <a:t>devs</a:t>
            </a:r>
            <a:r>
              <a:rPr lang="en-US" baseline="0" dirty="0">
                <a:effectLst/>
              </a:rPr>
              <a:t> by providing common mobile app backend features in a turnkey manner</a:t>
            </a:r>
          </a:p>
          <a:p>
            <a:pPr marL="628650" lvl="1" indent="-171450" rtl="0">
              <a:buFontTx/>
              <a:buChar char="•"/>
            </a:pPr>
            <a:r>
              <a:rPr lang="en-US" baseline="0" dirty="0">
                <a:effectLst/>
              </a:rPr>
              <a:t>Data storage powered by SQL Database (but you don’t have to be a Database Admin to use it)</a:t>
            </a:r>
          </a:p>
          <a:p>
            <a:pPr marL="628650" lvl="1" indent="-171450" rtl="0">
              <a:buFontTx/>
              <a:buChar char="•"/>
            </a:pPr>
            <a:r>
              <a:rPr lang="en-US" baseline="0" dirty="0">
                <a:effectLst/>
              </a:rPr>
              <a:t>User Authentication and Data Authorization</a:t>
            </a:r>
          </a:p>
          <a:p>
            <a:pPr marL="628650" lvl="1" indent="-171450" rtl="0">
              <a:buFontTx/>
              <a:buChar char="•"/>
            </a:pPr>
            <a:r>
              <a:rPr lang="en-US" baseline="0" dirty="0">
                <a:effectLst/>
              </a:rPr>
              <a:t>Push Notifications (using services built into Android, iOS, Windows Phone, and more)</a:t>
            </a:r>
            <a:br>
              <a:rPr lang="en-US" baseline="0" dirty="0">
                <a:effectLst/>
              </a:rPr>
            </a:br>
            <a:endParaRPr lang="en-US" baseline="0" dirty="0">
              <a:effectLst/>
            </a:endParaRPr>
          </a:p>
          <a:p>
            <a:pPr marL="0" lvl="0" indent="0" rtl="0">
              <a:buFontTx/>
              <a:buNone/>
            </a:pPr>
            <a:r>
              <a:rPr lang="en-US" baseline="0" dirty="0">
                <a:effectLst/>
              </a:rPr>
              <a:t>Other topics not covered in this lesson:</a:t>
            </a:r>
          </a:p>
          <a:p>
            <a:pPr marL="628650" lvl="1" indent="-171450" rtl="0">
              <a:buFontTx/>
              <a:buChar char="•"/>
            </a:pPr>
            <a:r>
              <a:rPr lang="en-US" baseline="0" dirty="0">
                <a:effectLst/>
              </a:rPr>
              <a:t>Backend job processing using the scheduler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effectLst/>
              </a:rPr>
              <a:t>Backend Logic</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effectLst/>
              </a:rPr>
              <a:t>Image and text courtesy of Microsoft</a:t>
            </a:r>
          </a:p>
          <a:p>
            <a:pPr marL="628650" lvl="1" indent="-171450" rtl="0">
              <a:buFontTx/>
              <a:buChar char="•"/>
            </a:pPr>
            <a:endParaRPr lang="en-US" baseline="0" dirty="0">
              <a:effectLst/>
            </a:endParaRPr>
          </a:p>
          <a:p>
            <a:pPr marL="171450" indent="-171450" rtl="0">
              <a:buFontTx/>
              <a:buChar char="•"/>
            </a:pPr>
            <a:endParaRPr lang="en-US" dirty="0">
              <a:effectLst/>
            </a:endParaRP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078022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Image courtesy of Microsoft</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4129960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Easy Tables is a feature in App Service that allows for quick connection to an Azure-hosted table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You can create the table and modify its schema in the same wizard-like interface in App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When sending records to an Easy Table, any properties on the record are mapped to columns. Any properties that do not map to columns in the table will trigger an addition of a column with the same name as that property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Walkthrough of Easy Tables: https://blog.xamarin.com/getting-started-azure-mobile-apps-easy-tables/</a:t>
            </a: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120185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Authentication and authorization capabilities include integration with Azure Active Directory, Twitter, Facebook, Google and Microsoft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This allows for people to use their accounts for each of these sites in lieu of creating an account just for your site or app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wizard-like, step-by-step process can help set up authentication and authorization for web, mobile and API apps in App Service</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4158116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a:t>Video</a:t>
            </a:r>
          </a:p>
        </p:txBody>
      </p:sp>
    </p:spTree>
    <p:extLst>
      <p:ext uri="{BB962C8B-B14F-4D97-AF65-F5344CB8AC3E}">
        <p14:creationId xmlns:p14="http://schemas.microsoft.com/office/powerpoint/2010/main" val="1504507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a:t>subject</a:t>
            </a:r>
          </a:p>
        </p:txBody>
      </p:sp>
    </p:spTree>
    <p:extLst>
      <p:ext uri="{BB962C8B-B14F-4D97-AF65-F5344CB8AC3E}">
        <p14:creationId xmlns:p14="http://schemas.microsoft.com/office/powerpoint/2010/main" val="3811699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2014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130300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6/30/16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11" name="Rectangle 10"/>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12" name="Rectangle 11"/>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11" name="Rectangle 10"/>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12" name="Rectangle 11"/>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6/30/16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0" r:id="rId12"/>
    <p:sldLayoutId id="2147483663" r:id="rId13"/>
    <p:sldLayoutId id="2147483664" r:id="rId14"/>
    <p:sldLayoutId id="2147483662" r:id="rId15"/>
    <p:sldLayoutId id="2147483661" r:id="rId16"/>
    <p:sldLayoutId id="2147483680" r:id="rId17"/>
    <p:sldLayoutId id="2147483682" r:id="rId18"/>
    <p:sldLayoutId id="2147483688"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Cross-Platform Mobile Application Development with Xamarin</a:t>
            </a:r>
          </a:p>
        </p:txBody>
      </p:sp>
      <p:sp>
        <p:nvSpPr>
          <p:cNvPr id="5" name="Subtitle 4"/>
          <p:cNvSpPr>
            <a:spLocks noGrp="1"/>
          </p:cNvSpPr>
          <p:nvPr>
            <p:ph type="subTitle" idx="1"/>
          </p:nvPr>
        </p:nvSpPr>
        <p:spPr>
          <a:xfrm>
            <a:off x="1524000" y="3602037"/>
            <a:ext cx="9144000" cy="2376731"/>
          </a:xfrm>
        </p:spPr>
        <p:txBody>
          <a:bodyPr>
            <a:normAutofit/>
          </a:bodyPr>
          <a:lstStyle/>
          <a:p>
            <a:r>
              <a:rPr lang="en-US" sz="4000" dirty="0">
                <a:solidFill>
                  <a:srgbClr val="FFFF00"/>
                </a:solidFill>
              </a:rPr>
              <a:t>Module 3, </a:t>
            </a:r>
            <a:r>
              <a:rPr lang="en-US" sz="4000">
                <a:solidFill>
                  <a:srgbClr val="FFFF00"/>
                </a:solidFill>
              </a:rPr>
              <a:t>Lesson 12:</a:t>
            </a:r>
            <a:endParaRPr lang="en-US" sz="4000" dirty="0">
              <a:solidFill>
                <a:srgbClr val="FFFF00"/>
              </a:solidFill>
            </a:endParaRPr>
          </a:p>
          <a:p>
            <a:r>
              <a:rPr lang="en-US" dirty="0"/>
              <a:t>Mobile Apps with Microsoft Azure App Service</a:t>
            </a:r>
            <a:endParaRPr lang="en-US" sz="4000" dirty="0">
              <a:solidFill>
                <a:srgbClr val="FFFF00"/>
              </a:solidFill>
            </a:endParaRPr>
          </a:p>
        </p:txBody>
      </p:sp>
    </p:spTree>
    <p:extLst>
      <p:ext uri="{BB962C8B-B14F-4D97-AF65-F5344CB8AC3E}">
        <p14:creationId xmlns:p14="http://schemas.microsoft.com/office/powerpoint/2010/main" val="218142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Easy Tables</a:t>
            </a:r>
          </a:p>
        </p:txBody>
      </p:sp>
      <p:sp>
        <p:nvSpPr>
          <p:cNvPr id="4" name="Content Placeholder 3"/>
          <p:cNvSpPr>
            <a:spLocks noGrp="1"/>
          </p:cNvSpPr>
          <p:nvPr>
            <p:ph idx="1"/>
          </p:nvPr>
        </p:nvSpPr>
        <p:spPr/>
        <p:txBody>
          <a:bodyPr>
            <a:normAutofit/>
          </a:bodyPr>
          <a:lstStyle/>
          <a:p>
            <a:r>
              <a:rPr lang="en-US"/>
              <a:t>Add </a:t>
            </a:r>
            <a:r>
              <a:rPr lang="en-US" dirty="0"/>
              <a:t>an Easy Table through App Service</a:t>
            </a:r>
          </a:p>
          <a:p>
            <a:pPr lvl="1"/>
            <a:r>
              <a:rPr lang="en-US" dirty="0"/>
              <a:t>No code to write</a:t>
            </a:r>
          </a:p>
          <a:p>
            <a:pPr lvl="1"/>
            <a:r>
              <a:rPr lang="en-US" dirty="0"/>
              <a:t>Add, modify columns through App Service</a:t>
            </a:r>
          </a:p>
          <a:p>
            <a:pPr lvl="1"/>
            <a:r>
              <a:rPr lang="en-US" dirty="0"/>
              <a:t>Generated app will now have API support for this table</a:t>
            </a:r>
          </a:p>
          <a:p>
            <a:r>
              <a:rPr lang="en-US" dirty="0"/>
              <a:t>Properties of objects sent to an Easy Table map to columns</a:t>
            </a:r>
          </a:p>
          <a:p>
            <a:pPr lvl="1"/>
            <a:r>
              <a:rPr lang="en-US" dirty="0"/>
              <a:t>Missing columns are added</a:t>
            </a:r>
          </a:p>
        </p:txBody>
      </p:sp>
    </p:spTree>
    <p:extLst>
      <p:ext uri="{BB962C8B-B14F-4D97-AF65-F5344CB8AC3E}">
        <p14:creationId xmlns:p14="http://schemas.microsoft.com/office/powerpoint/2010/main" val="1488904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Authorization</a:t>
            </a:r>
          </a:p>
        </p:txBody>
      </p:sp>
      <p:sp>
        <p:nvSpPr>
          <p:cNvPr id="4" name="Content Placeholder 3"/>
          <p:cNvSpPr>
            <a:spLocks noGrp="1"/>
          </p:cNvSpPr>
          <p:nvPr>
            <p:ph idx="1"/>
          </p:nvPr>
        </p:nvSpPr>
        <p:spPr>
          <a:xfrm>
            <a:off x="838200" y="3951111"/>
            <a:ext cx="10515600" cy="2225852"/>
          </a:xfrm>
        </p:spPr>
        <p:txBody>
          <a:bodyPr>
            <a:normAutofit/>
          </a:bodyPr>
          <a:lstStyle/>
          <a:p>
            <a:pPr lvl="1"/>
            <a:r>
              <a:rPr lang="en-US" dirty="0" smtClean="0"/>
              <a:t>Azure </a:t>
            </a:r>
            <a:r>
              <a:rPr lang="en-US" dirty="0"/>
              <a:t>Active Directory</a:t>
            </a:r>
          </a:p>
          <a:p>
            <a:pPr lvl="1"/>
            <a:r>
              <a:rPr lang="en-US" dirty="0"/>
              <a:t>Twitter</a:t>
            </a:r>
          </a:p>
          <a:p>
            <a:pPr lvl="1"/>
            <a:r>
              <a:rPr lang="en-US" dirty="0"/>
              <a:t>Facebook</a:t>
            </a:r>
          </a:p>
          <a:p>
            <a:pPr lvl="1"/>
            <a:r>
              <a:rPr lang="en-US" dirty="0"/>
              <a:t>Google</a:t>
            </a:r>
          </a:p>
          <a:p>
            <a:pPr lvl="1"/>
            <a:r>
              <a:rPr lang="en-US" dirty="0"/>
              <a:t>Microsoft</a:t>
            </a:r>
          </a:p>
        </p:txBody>
      </p:sp>
      <p:grpSp>
        <p:nvGrpSpPr>
          <p:cNvPr id="5" name="Group 4"/>
          <p:cNvGrpSpPr/>
          <p:nvPr/>
        </p:nvGrpSpPr>
        <p:grpSpPr>
          <a:xfrm>
            <a:off x="0" y="1457698"/>
            <a:ext cx="12192000" cy="2409661"/>
            <a:chOff x="0" y="1740835"/>
            <a:chExt cx="12192000" cy="1645831"/>
          </a:xfrm>
        </p:grpSpPr>
        <p:sp>
          <p:nvSpPr>
            <p:cNvPr id="6" name="Rectangle 5"/>
            <p:cNvSpPr/>
            <p:nvPr/>
          </p:nvSpPr>
          <p:spPr>
            <a:xfrm>
              <a:off x="0" y="1740835"/>
              <a:ext cx="12192000" cy="1645831"/>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 name="Rectangle 6"/>
            <p:cNvSpPr/>
            <p:nvPr/>
          </p:nvSpPr>
          <p:spPr>
            <a:xfrm>
              <a:off x="834388" y="1847301"/>
              <a:ext cx="9817669" cy="1390225"/>
            </a:xfrm>
            <a:prstGeom prst="rect">
              <a:avLst/>
            </a:prstGeom>
          </p:spPr>
          <p:txBody>
            <a:bodyPr>
              <a:spAutoFit/>
            </a:bodyPr>
            <a:lstStyle/>
            <a:p>
              <a:pPr marL="228600" lvl="0" indent="-228600">
                <a:lnSpc>
                  <a:spcPct val="90000"/>
                </a:lnSpc>
                <a:spcBef>
                  <a:spcPts val="1000"/>
                </a:spcBef>
                <a:buFont typeface="Wingdings" charset="2"/>
                <a:buChar char="§"/>
              </a:pPr>
              <a:r>
                <a:rPr lang="en-US" sz="2800" dirty="0">
                  <a:solidFill>
                    <a:srgbClr val="FFFFFF"/>
                  </a:solidFill>
                </a:rPr>
                <a:t>Authentication verifies who you are</a:t>
              </a:r>
            </a:p>
            <a:p>
              <a:pPr marL="228600" lvl="0" indent="-228600">
                <a:lnSpc>
                  <a:spcPct val="90000"/>
                </a:lnSpc>
                <a:spcBef>
                  <a:spcPts val="1000"/>
                </a:spcBef>
                <a:buFont typeface="Wingdings" charset="2"/>
                <a:buChar char="§"/>
              </a:pPr>
              <a:r>
                <a:rPr lang="en-US" sz="2800" dirty="0">
                  <a:solidFill>
                    <a:srgbClr val="FFFFFF"/>
                  </a:solidFill>
                </a:rPr>
                <a:t>Authorization verifies what an authenticated user can do</a:t>
              </a:r>
            </a:p>
            <a:p>
              <a:pPr marL="228600" lvl="0" indent="-228600">
                <a:lnSpc>
                  <a:spcPct val="90000"/>
                </a:lnSpc>
                <a:spcBef>
                  <a:spcPts val="1000"/>
                </a:spcBef>
                <a:buFont typeface="Wingdings" charset="2"/>
                <a:buChar char="§"/>
              </a:pPr>
              <a:r>
                <a:rPr lang="en-US" sz="2800" dirty="0">
                  <a:solidFill>
                    <a:srgbClr val="FFFFFF"/>
                  </a:solidFill>
                </a:rPr>
                <a:t>Available in mobile apps and web apps </a:t>
              </a:r>
            </a:p>
            <a:p>
              <a:pPr marL="228600" lvl="0" indent="-228600">
                <a:lnSpc>
                  <a:spcPct val="90000"/>
                </a:lnSpc>
                <a:spcBef>
                  <a:spcPts val="1000"/>
                </a:spcBef>
                <a:buFont typeface="Wingdings" charset="2"/>
                <a:buChar char="§"/>
              </a:pPr>
              <a:r>
                <a:rPr lang="en-US" sz="2800" dirty="0">
                  <a:solidFill>
                    <a:srgbClr val="FFFFFF"/>
                  </a:solidFill>
                </a:rPr>
                <a:t>App Service can integrate with many providers:</a:t>
              </a:r>
            </a:p>
          </p:txBody>
        </p:sp>
      </p:grpSp>
    </p:spTree>
    <p:extLst>
      <p:ext uri="{BB962C8B-B14F-4D97-AF65-F5344CB8AC3E}">
        <p14:creationId xmlns:p14="http://schemas.microsoft.com/office/powerpoint/2010/main" val="1999688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t>
            </a:r>
            <a:r>
              <a:rPr lang="en-US" dirty="0" err="1"/>
              <a:t>Auth</a:t>
            </a:r>
            <a:r>
              <a:rPr lang="en-US" dirty="0"/>
              <a:t> Flow (server)</a:t>
            </a:r>
          </a:p>
        </p:txBody>
      </p:sp>
      <p:sp>
        <p:nvSpPr>
          <p:cNvPr id="7" name="Rectangle 6"/>
          <p:cNvSpPr/>
          <p:nvPr/>
        </p:nvSpPr>
        <p:spPr bwMode="auto">
          <a:xfrm>
            <a:off x="8656637" y="1515604"/>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GOOGLE</a:t>
            </a:r>
          </a:p>
        </p:txBody>
      </p:sp>
      <p:sp>
        <p:nvSpPr>
          <p:cNvPr id="9" name="Rectangle 8"/>
          <p:cNvSpPr/>
          <p:nvPr/>
        </p:nvSpPr>
        <p:spPr bwMode="auto">
          <a:xfrm>
            <a:off x="8656637" y="2582404"/>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FACEBOOK</a:t>
            </a:r>
          </a:p>
        </p:txBody>
      </p:sp>
      <p:sp>
        <p:nvSpPr>
          <p:cNvPr id="10" name="Rectangle 9"/>
          <p:cNvSpPr/>
          <p:nvPr/>
        </p:nvSpPr>
        <p:spPr bwMode="auto">
          <a:xfrm>
            <a:off x="8656637" y="3649204"/>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TWITTER</a:t>
            </a:r>
          </a:p>
        </p:txBody>
      </p:sp>
      <p:sp>
        <p:nvSpPr>
          <p:cNvPr id="11" name="Rectangle 10"/>
          <p:cNvSpPr/>
          <p:nvPr/>
        </p:nvSpPr>
        <p:spPr bwMode="auto">
          <a:xfrm>
            <a:off x="4465637" y="5783262"/>
            <a:ext cx="4254611"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  MOBILE SERVICE</a:t>
            </a:r>
          </a:p>
        </p:txBody>
      </p:sp>
      <p:sp>
        <p:nvSpPr>
          <p:cNvPr id="12" name="Rectangle 11"/>
          <p:cNvSpPr/>
          <p:nvPr/>
        </p:nvSpPr>
        <p:spPr bwMode="auto">
          <a:xfrm>
            <a:off x="1112837" y="2557005"/>
            <a:ext cx="2399191" cy="913604"/>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chemeClr val="accent1"/>
                </a:solidFill>
                <a:effectLst/>
                <a:uLnTx/>
                <a:uFillTx/>
              </a:rPr>
              <a:t>  </a:t>
            </a:r>
            <a:r>
              <a:rPr kumimoji="0" lang="en-US" sz="3200" b="0" i="0" u="none" strike="noStrike" kern="0" cap="none" spc="0" normalizeH="0" baseline="0" noProof="0" dirty="0">
                <a:ln>
                  <a:noFill/>
                </a:ln>
                <a:solidFill>
                  <a:schemeClr val="bg1"/>
                </a:solidFill>
                <a:effectLst/>
                <a:uLnTx/>
                <a:uFillTx/>
              </a:rPr>
              <a:t>DEVICE</a:t>
            </a:r>
          </a:p>
        </p:txBody>
      </p:sp>
      <p:grpSp>
        <p:nvGrpSpPr>
          <p:cNvPr id="13" name="Group 12"/>
          <p:cNvGrpSpPr/>
          <p:nvPr/>
        </p:nvGrpSpPr>
        <p:grpSpPr>
          <a:xfrm>
            <a:off x="3512028" y="1708831"/>
            <a:ext cx="5144609" cy="1304976"/>
            <a:chOff x="3969228" y="1686100"/>
            <a:chExt cx="5144609" cy="1304976"/>
          </a:xfrm>
        </p:grpSpPr>
        <p:cxnSp>
          <p:nvCxnSpPr>
            <p:cNvPr id="14" name="Straight Arrow Connector 13"/>
            <p:cNvCxnSpPr>
              <a:stCxn id="12" idx="3"/>
              <a:endCxn id="7" idx="1"/>
            </p:cNvCxnSpPr>
            <p:nvPr/>
          </p:nvCxnSpPr>
          <p:spPr>
            <a:xfrm flipV="1">
              <a:off x="3969228" y="1950073"/>
              <a:ext cx="5144609" cy="1041003"/>
            </a:xfrm>
            <a:prstGeom prst="straightConnector1">
              <a:avLst/>
            </a:prstGeom>
            <a:ln w="92075">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20924657">
              <a:off x="4399493" y="1686100"/>
              <a:ext cx="3280008" cy="960263"/>
            </a:xfrm>
            <a:prstGeom prst="rect">
              <a:avLst/>
            </a:prstGeom>
            <a:noFill/>
            <a:ln>
              <a:noFill/>
            </a:ln>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000000"/>
                  </a:solidFill>
                  <a:effectLst/>
                  <a:uLnTx/>
                  <a:uFillTx/>
                </a:rPr>
                <a:t>CREDENTIALS </a:t>
              </a:r>
              <a:br>
                <a:rPr kumimoji="0" lang="en-US" sz="2400" b="0" i="0" u="none" strike="noStrike" kern="0" cap="none" spc="0" normalizeH="0" baseline="0" noProof="0" dirty="0">
                  <a:ln>
                    <a:noFill/>
                  </a:ln>
                  <a:solidFill>
                    <a:srgbClr val="000000"/>
                  </a:solidFill>
                  <a:effectLst/>
                  <a:uLnTx/>
                  <a:uFillTx/>
                </a:rPr>
              </a:br>
              <a:r>
                <a:rPr kumimoji="0" lang="en-US" sz="2400" b="0" i="0" u="none" strike="noStrike" kern="0" cap="none" spc="0" normalizeH="0" baseline="0" noProof="0" dirty="0">
                  <a:ln>
                    <a:noFill/>
                  </a:ln>
                  <a:solidFill>
                    <a:srgbClr val="000000"/>
                  </a:solidFill>
                  <a:effectLst/>
                  <a:uLnTx/>
                  <a:uFillTx/>
                </a:rPr>
                <a:t>(via </a:t>
              </a:r>
              <a:r>
                <a:rPr kumimoji="0" lang="en-US" sz="2400" b="0" i="0" u="none" strike="noStrike" kern="0" cap="none" spc="0" normalizeH="0" baseline="0" noProof="0" dirty="0" err="1">
                  <a:ln>
                    <a:noFill/>
                  </a:ln>
                  <a:solidFill>
                    <a:srgbClr val="000000"/>
                  </a:solidFill>
                  <a:effectLst/>
                  <a:uLnTx/>
                  <a:uFillTx/>
                </a:rPr>
                <a:t>oAuth</a:t>
              </a:r>
              <a:r>
                <a:rPr kumimoji="0" lang="en-US" sz="2400" b="0" i="0" u="none" strike="noStrike" kern="0" cap="none" spc="0" normalizeH="0" baseline="0" noProof="0" dirty="0">
                  <a:ln>
                    <a:noFill/>
                  </a:ln>
                  <a:solidFill>
                    <a:srgbClr val="000000"/>
                  </a:solidFill>
                  <a:effectLst/>
                  <a:uLnTx/>
                  <a:uFillTx/>
                </a:rPr>
                <a:t>/</a:t>
              </a:r>
              <a:r>
                <a:rPr kumimoji="0" lang="en-US" sz="2400" b="0" i="0" u="none" strike="noStrike" kern="0" cap="none" spc="0" normalizeH="0" baseline="0" noProof="0" dirty="0" err="1">
                  <a:ln>
                    <a:noFill/>
                  </a:ln>
                  <a:solidFill>
                    <a:srgbClr val="000000"/>
                  </a:solidFill>
                  <a:effectLst/>
                  <a:uLnTx/>
                  <a:uFillTx/>
                </a:rPr>
                <a:t>WebView</a:t>
              </a:r>
              <a:r>
                <a:rPr kumimoji="0" lang="en-US" sz="2400" b="0" i="0" u="none" strike="noStrike" kern="0" cap="none" spc="0" normalizeH="0" baseline="0" noProof="0" dirty="0">
                  <a:ln>
                    <a:noFill/>
                  </a:ln>
                  <a:solidFill>
                    <a:srgbClr val="000000"/>
                  </a:solidFill>
                  <a:effectLst/>
                  <a:uLnTx/>
                  <a:uFillTx/>
                </a:rPr>
                <a:t>) </a:t>
              </a:r>
            </a:p>
          </p:txBody>
        </p:sp>
      </p:grpSp>
      <p:sp>
        <p:nvSpPr>
          <p:cNvPr id="16" name="Rectangle 15"/>
          <p:cNvSpPr/>
          <p:nvPr/>
        </p:nvSpPr>
        <p:spPr bwMode="auto">
          <a:xfrm>
            <a:off x="8656637" y="4716004"/>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MICROSOFT</a:t>
            </a:r>
          </a:p>
        </p:txBody>
      </p:sp>
      <p:grpSp>
        <p:nvGrpSpPr>
          <p:cNvPr id="18" name="Group 17"/>
          <p:cNvGrpSpPr/>
          <p:nvPr/>
        </p:nvGrpSpPr>
        <p:grpSpPr>
          <a:xfrm>
            <a:off x="3512028" y="3013807"/>
            <a:ext cx="3080915" cy="2769455"/>
            <a:chOff x="3969228" y="2991076"/>
            <a:chExt cx="3080915" cy="2769455"/>
          </a:xfrm>
        </p:grpSpPr>
        <p:cxnSp>
          <p:nvCxnSpPr>
            <p:cNvPr id="20" name="Straight Arrow Connector 19"/>
            <p:cNvCxnSpPr>
              <a:stCxn id="11" idx="0"/>
              <a:endCxn id="12" idx="3"/>
            </p:cNvCxnSpPr>
            <p:nvPr/>
          </p:nvCxnSpPr>
          <p:spPr>
            <a:xfrm flipH="1" flipV="1">
              <a:off x="3969228" y="2991076"/>
              <a:ext cx="3080915" cy="2769455"/>
            </a:xfrm>
            <a:prstGeom prst="straightConnector1">
              <a:avLst/>
            </a:prstGeom>
            <a:ln w="92075">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2509262">
              <a:off x="4247451" y="4133339"/>
              <a:ext cx="1921950" cy="634020"/>
            </a:xfrm>
            <a:prstGeom prst="rect">
              <a:avLst/>
            </a:prstGeom>
            <a:noFill/>
            <a:ln>
              <a:noFill/>
            </a:ln>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000000"/>
                  </a:solidFill>
                  <a:effectLst/>
                  <a:uLnTx/>
                  <a:uFillTx/>
                </a:rPr>
                <a:t>IDENTITY</a:t>
              </a:r>
            </a:p>
          </p:txBody>
        </p:sp>
      </p:grpSp>
      <p:grpSp>
        <p:nvGrpSpPr>
          <p:cNvPr id="23" name="Group 22"/>
          <p:cNvGrpSpPr/>
          <p:nvPr/>
        </p:nvGrpSpPr>
        <p:grpSpPr>
          <a:xfrm>
            <a:off x="6592943" y="1972804"/>
            <a:ext cx="2063694" cy="3810458"/>
            <a:chOff x="7050143" y="1542812"/>
            <a:chExt cx="2063694" cy="3810458"/>
          </a:xfrm>
        </p:grpSpPr>
        <p:cxnSp>
          <p:nvCxnSpPr>
            <p:cNvPr id="25" name="Straight Arrow Connector 24"/>
            <p:cNvCxnSpPr>
              <a:stCxn id="7" idx="1"/>
              <a:endCxn id="11" idx="0"/>
            </p:cNvCxnSpPr>
            <p:nvPr/>
          </p:nvCxnSpPr>
          <p:spPr>
            <a:xfrm flipH="1">
              <a:off x="7050143" y="1542812"/>
              <a:ext cx="2063694" cy="3810458"/>
            </a:xfrm>
            <a:prstGeom prst="straightConnector1">
              <a:avLst/>
            </a:prstGeom>
            <a:ln w="92075">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17890773">
              <a:off x="6316510" y="2923284"/>
              <a:ext cx="2860997" cy="634020"/>
            </a:xfrm>
            <a:prstGeom prst="rect">
              <a:avLst/>
            </a:prstGeom>
            <a:noFill/>
            <a:ln>
              <a:noFill/>
            </a:ln>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effectLst/>
                  <a:uLnTx/>
                  <a:uFillTx/>
                </a:rPr>
                <a:t>AUTH TOKEN</a:t>
              </a:r>
            </a:p>
          </p:txBody>
        </p:sp>
      </p:grpSp>
    </p:spTree>
    <p:extLst>
      <p:ext uri="{BB962C8B-B14F-4D97-AF65-F5344CB8AC3E}">
        <p14:creationId xmlns:p14="http://schemas.microsoft.com/office/powerpoint/2010/main" val="1297811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Push Notifications</a:t>
            </a:r>
          </a:p>
        </p:txBody>
      </p:sp>
      <p:sp>
        <p:nvSpPr>
          <p:cNvPr id="4" name="Content Placeholder 3"/>
          <p:cNvSpPr>
            <a:spLocks noGrp="1"/>
          </p:cNvSpPr>
          <p:nvPr>
            <p:ph idx="1"/>
          </p:nvPr>
        </p:nvSpPr>
        <p:spPr>
          <a:xfrm>
            <a:off x="838200" y="3428999"/>
            <a:ext cx="11238186" cy="2747963"/>
          </a:xfrm>
        </p:spPr>
        <p:txBody>
          <a:bodyPr>
            <a:normAutofit/>
          </a:bodyPr>
          <a:lstStyle/>
          <a:p>
            <a:pPr lvl="1"/>
            <a:r>
              <a:rPr lang="en-US" sz="2800" dirty="0" smtClean="0"/>
              <a:t>Apple</a:t>
            </a:r>
            <a:endParaRPr lang="en-US" sz="2800" dirty="0"/>
          </a:p>
          <a:p>
            <a:pPr lvl="1"/>
            <a:r>
              <a:rPr lang="en-US" sz="2800" dirty="0"/>
              <a:t>Google</a:t>
            </a:r>
          </a:p>
          <a:p>
            <a:pPr lvl="1"/>
            <a:r>
              <a:rPr lang="en-US" sz="2800" dirty="0"/>
              <a:t>Windows</a:t>
            </a:r>
          </a:p>
          <a:p>
            <a:pPr lvl="1"/>
            <a:r>
              <a:rPr lang="en-US" sz="2800" dirty="0"/>
              <a:t>Windows Phone</a:t>
            </a:r>
          </a:p>
          <a:p>
            <a:pPr lvl="1"/>
            <a:r>
              <a:rPr lang="en-US" sz="2800" dirty="0"/>
              <a:t>Amazon</a:t>
            </a:r>
          </a:p>
          <a:p>
            <a:pPr lvl="1"/>
            <a:r>
              <a:rPr lang="en-US" sz="2800" dirty="0" err="1" smtClean="0"/>
              <a:t>Baidu</a:t>
            </a:r>
            <a:endParaRPr lang="en-US" sz="2800" dirty="0"/>
          </a:p>
        </p:txBody>
      </p:sp>
      <p:grpSp>
        <p:nvGrpSpPr>
          <p:cNvPr id="5" name="Group 4"/>
          <p:cNvGrpSpPr/>
          <p:nvPr/>
        </p:nvGrpSpPr>
        <p:grpSpPr>
          <a:xfrm>
            <a:off x="0" y="1740835"/>
            <a:ext cx="12192000" cy="1645831"/>
            <a:chOff x="0" y="1740835"/>
            <a:chExt cx="12192000" cy="1645831"/>
          </a:xfrm>
        </p:grpSpPr>
        <p:sp>
          <p:nvSpPr>
            <p:cNvPr id="6" name="Rectangle 5"/>
            <p:cNvSpPr/>
            <p:nvPr/>
          </p:nvSpPr>
          <p:spPr>
            <a:xfrm>
              <a:off x="0" y="1740835"/>
              <a:ext cx="12192000" cy="1645831"/>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 name="Rectangle 6"/>
            <p:cNvSpPr/>
            <p:nvPr/>
          </p:nvSpPr>
          <p:spPr>
            <a:xfrm>
              <a:off x="834388" y="1868175"/>
              <a:ext cx="9817669" cy="1391150"/>
            </a:xfrm>
            <a:prstGeom prst="rect">
              <a:avLst/>
            </a:prstGeom>
          </p:spPr>
          <p:txBody>
            <a:bodyPr>
              <a:spAutoFit/>
            </a:bodyPr>
            <a:lstStyle/>
            <a:p>
              <a:pPr marL="228600" lvl="0" indent="-228600">
                <a:lnSpc>
                  <a:spcPct val="90000"/>
                </a:lnSpc>
                <a:spcBef>
                  <a:spcPts val="1000"/>
                </a:spcBef>
                <a:buFont typeface="Wingdings" charset="2"/>
                <a:buChar char="§"/>
              </a:pPr>
              <a:r>
                <a:rPr lang="en-US" sz="2800" dirty="0">
                  <a:solidFill>
                    <a:srgbClr val="FFFFFF"/>
                  </a:solidFill>
                </a:rPr>
                <a:t>Let app notify of messages or events, including when app not in use</a:t>
              </a:r>
            </a:p>
            <a:p>
              <a:pPr marL="228600" lvl="0" indent="-228600">
                <a:lnSpc>
                  <a:spcPct val="90000"/>
                </a:lnSpc>
                <a:spcBef>
                  <a:spcPts val="1000"/>
                </a:spcBef>
                <a:buFont typeface="Wingdings" charset="2"/>
                <a:buChar char="§"/>
              </a:pPr>
              <a:r>
                <a:rPr lang="en-US" sz="2800" dirty="0">
                  <a:solidFill>
                    <a:srgbClr val="FFFFFF"/>
                  </a:solidFill>
                </a:rPr>
                <a:t>App Service allows for connecting to many providers:</a:t>
              </a:r>
            </a:p>
          </p:txBody>
        </p:sp>
      </p:grpSp>
    </p:spTree>
    <p:extLst>
      <p:ext uri="{BB962C8B-B14F-4D97-AF65-F5344CB8AC3E}">
        <p14:creationId xmlns:p14="http://schemas.microsoft.com/office/powerpoint/2010/main" val="2616732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Notification Flow</a:t>
            </a:r>
          </a:p>
        </p:txBody>
      </p:sp>
      <p:sp>
        <p:nvSpPr>
          <p:cNvPr id="54" name="Content Placeholder 53"/>
          <p:cNvSpPr>
            <a:spLocks noGrp="1"/>
          </p:cNvSpPr>
          <p:nvPr>
            <p:ph sz="half" idx="1"/>
          </p:nvPr>
        </p:nvSpPr>
        <p:spPr/>
        <p:txBody>
          <a:bodyPr/>
          <a:lstStyle/>
          <a:p>
            <a:pPr marL="514350" indent="-514350">
              <a:buFont typeface="+mj-lt"/>
              <a:buAutoNum type="arabicPeriod"/>
            </a:pPr>
            <a:r>
              <a:rPr lang="en-US" dirty="0"/>
              <a:t>Register for push </a:t>
            </a:r>
          </a:p>
          <a:p>
            <a:pPr marL="514350" indent="-514350">
              <a:buFont typeface="+mj-lt"/>
              <a:buAutoNum type="arabicPeriod"/>
            </a:pPr>
            <a:r>
              <a:rPr lang="en-US" dirty="0"/>
              <a:t>Send ID</a:t>
            </a:r>
          </a:p>
          <a:p>
            <a:pPr marL="514350" indent="-514350">
              <a:buFont typeface="+mj-lt"/>
              <a:buAutoNum type="arabicPeriod"/>
            </a:pPr>
            <a:r>
              <a:rPr lang="en-US" dirty="0"/>
              <a:t>Request push</a:t>
            </a:r>
          </a:p>
          <a:p>
            <a:pPr marL="514350" indent="-514350">
              <a:buFont typeface="+mj-lt"/>
              <a:buAutoNum type="arabicPeriod"/>
            </a:pPr>
            <a:r>
              <a:rPr lang="en-US" dirty="0" smtClean="0"/>
              <a:t>Push</a:t>
            </a:r>
            <a:endParaRPr lang="en-US" dirty="0"/>
          </a:p>
        </p:txBody>
      </p:sp>
      <p:grpSp>
        <p:nvGrpSpPr>
          <p:cNvPr id="7" name="Group 6"/>
          <p:cNvGrpSpPr/>
          <p:nvPr/>
        </p:nvGrpSpPr>
        <p:grpSpPr>
          <a:xfrm>
            <a:off x="5884799" y="1329664"/>
            <a:ext cx="5739063" cy="5160684"/>
            <a:chOff x="5884799" y="1329664"/>
            <a:chExt cx="5739063" cy="5160684"/>
          </a:xfrm>
        </p:grpSpPr>
        <p:sp>
          <p:nvSpPr>
            <p:cNvPr id="9" name="Rounded Rectangle 22"/>
            <p:cNvSpPr/>
            <p:nvPr/>
          </p:nvSpPr>
          <p:spPr bwMode="auto">
            <a:xfrm>
              <a:off x="5884799" y="1554309"/>
              <a:ext cx="1899615" cy="2139459"/>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spcCol="0" rtlCol="0" anchor="t" anchorCtr="0" compatLnSpc="1">
              <a:prstTxWarp prst="textNoShape">
                <a:avLst/>
              </a:prstTxWarp>
            </a:bodyPr>
            <a:lstStyle/>
            <a:p>
              <a:pPr marL="0" marR="0" lvl="0" indent="0" algn="ctr" defTabSz="913521" eaLnBrk="1" fontAlgn="base" latinLnBrk="0" hangingPunct="1">
                <a:lnSpc>
                  <a:spcPct val="100000"/>
                </a:lnSpc>
                <a:spcBef>
                  <a:spcPts val="600"/>
                </a:spcBef>
                <a:spcAft>
                  <a:spcPts val="600"/>
                </a:spcAft>
                <a:buClrTx/>
                <a:buSzTx/>
                <a:buFontTx/>
                <a:buNone/>
                <a:tabLst/>
                <a:defRPr/>
              </a:pPr>
              <a:r>
                <a:rPr kumimoji="0" lang="en-US" sz="2800" b="0" i="0" u="none" strike="noStrike" kern="0" cap="none" spc="-151" normalizeH="0" baseline="0" noProof="0" dirty="0">
                  <a:ln>
                    <a:noFill/>
                  </a:ln>
                  <a:solidFill>
                    <a:srgbClr val="000000">
                      <a:alpha val="99000"/>
                    </a:srgbClr>
                  </a:solidFill>
                  <a:effectLst/>
                  <a:uLnTx/>
                  <a:uFillTx/>
                  <a:latin typeface="Segoe UI Light" pitchFamily="34" charset="0"/>
                </a:rPr>
                <a:t>Client</a:t>
              </a:r>
            </a:p>
          </p:txBody>
        </p:sp>
        <p:sp>
          <p:nvSpPr>
            <p:cNvPr id="11" name="Rounded Rectangle 21"/>
            <p:cNvSpPr/>
            <p:nvPr/>
          </p:nvSpPr>
          <p:spPr bwMode="auto">
            <a:xfrm>
              <a:off x="9520742" y="1329664"/>
              <a:ext cx="2103120" cy="2103120"/>
            </a:xfrm>
            <a:prstGeom prst="rect">
              <a:avLst/>
            </a:prstGeom>
            <a:solidFill>
              <a:srgbClr val="336FC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p>
              <a:pPr marL="0" marR="0" lvl="0" indent="0" defTabSz="1218581" eaLnBrk="1" fontAlgn="base" latinLnBrk="0" hangingPunct="1">
                <a:lnSpc>
                  <a:spcPct val="90000"/>
                </a:lnSpc>
                <a:spcBef>
                  <a:spcPct val="0"/>
                </a:spcBef>
                <a:spcAft>
                  <a:spcPct val="0"/>
                </a:spcAft>
                <a:buClrTx/>
                <a:buSzTx/>
                <a:buFontTx/>
                <a:buNone/>
                <a:tabLst/>
                <a:defRPr/>
              </a:pPr>
              <a:r>
                <a:rPr kumimoji="0" lang="en-US" sz="2000" b="0" i="0" u="none" strike="noStrike" kern="0" cap="none" spc="-51" normalizeH="0" baseline="0" noProof="0" dirty="0">
                  <a:ln>
                    <a:solidFill>
                      <a:srgbClr val="FFFFFF">
                        <a:alpha val="0"/>
                      </a:srgbClr>
                    </a:solidFill>
                  </a:ln>
                  <a:solidFill>
                    <a:srgbClr val="FFFFFF">
                      <a:alpha val="99000"/>
                    </a:srgbClr>
                  </a:solidFill>
                  <a:effectLst/>
                  <a:uLnTx/>
                  <a:uFillTx/>
                  <a:latin typeface="Segoe UI "/>
                  <a:ea typeface="Segoe UI" pitchFamily="34" charset="0"/>
                  <a:cs typeface="Segoe UI "/>
                </a:rPr>
                <a:t>Mobile Services</a:t>
              </a:r>
            </a:p>
          </p:txBody>
        </p:sp>
        <p:sp>
          <p:nvSpPr>
            <p:cNvPr id="14" name="Up-Down Arrow 13"/>
            <p:cNvSpPr/>
            <p:nvPr/>
          </p:nvSpPr>
          <p:spPr bwMode="auto">
            <a:xfrm rot="18607569">
              <a:off x="8046645" y="3263501"/>
              <a:ext cx="393192" cy="3071558"/>
            </a:xfrm>
            <a:prstGeom prst="upDownArrow">
              <a:avLst>
                <a:gd name="adj1" fmla="val 38893"/>
                <a:gd name="adj2" fmla="val 50000"/>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3833"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gradFill>
                  <a:gsLst>
                    <a:gs pos="0">
                      <a:srgbClr val="292929"/>
                    </a:gs>
                    <a:gs pos="100000">
                      <a:srgbClr val="292929"/>
                    </a:gs>
                  </a:gsLst>
                  <a:lin ang="5400000" scaled="0"/>
                </a:gradFill>
                <a:effectLst/>
                <a:uLnTx/>
                <a:uFillTx/>
              </a:endParaRPr>
            </a:p>
          </p:txBody>
        </p:sp>
        <p:sp>
          <p:nvSpPr>
            <p:cNvPr id="17" name="Up-Down Arrow 16"/>
            <p:cNvSpPr/>
            <p:nvPr/>
          </p:nvSpPr>
          <p:spPr bwMode="auto">
            <a:xfrm rot="5400000">
              <a:off x="8438278" y="1977348"/>
              <a:ext cx="393192"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3833"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gradFill>
                  <a:gsLst>
                    <a:gs pos="0">
                      <a:srgbClr val="292929"/>
                    </a:gs>
                    <a:gs pos="100000">
                      <a:srgbClr val="292929"/>
                    </a:gs>
                  </a:gsLst>
                  <a:lin ang="5400000" scaled="0"/>
                </a:gradFill>
                <a:effectLst/>
                <a:uLnTx/>
                <a:uFillTx/>
              </a:endParaRPr>
            </a:p>
          </p:txBody>
        </p:sp>
        <p:sp>
          <p:nvSpPr>
            <p:cNvPr id="20" name="Down Arrow 19"/>
            <p:cNvSpPr/>
            <p:nvPr/>
          </p:nvSpPr>
          <p:spPr bwMode="auto">
            <a:xfrm>
              <a:off x="10349398" y="3449496"/>
              <a:ext cx="393192" cy="954443"/>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3833"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gradFill>
                  <a:gsLst>
                    <a:gs pos="0">
                      <a:srgbClr val="292929"/>
                    </a:gs>
                    <a:gs pos="100000">
                      <a:srgbClr val="292929"/>
                    </a:gs>
                  </a:gsLst>
                  <a:lin ang="5400000" scaled="0"/>
                </a:gradFill>
                <a:effectLst/>
                <a:uLnTx/>
                <a:uFillTx/>
              </a:endParaRPr>
            </a:p>
          </p:txBody>
        </p:sp>
        <p:sp>
          <p:nvSpPr>
            <p:cNvPr id="23" name="Down Arrow 22"/>
            <p:cNvSpPr/>
            <p:nvPr/>
          </p:nvSpPr>
          <p:spPr bwMode="auto">
            <a:xfrm rot="7140000">
              <a:off x="8437519" y="3271244"/>
              <a:ext cx="393192" cy="1773936"/>
            </a:xfrm>
            <a:prstGeom prst="downArrow">
              <a:avLst>
                <a:gd name="adj1" fmla="val 50000"/>
                <a:gd name="adj2" fmla="val 58537"/>
              </a:avLst>
            </a:prstGeom>
            <a:solidFill>
              <a:srgbClr val="49AFEF"/>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3833"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gradFill>
                  <a:gsLst>
                    <a:gs pos="0">
                      <a:srgbClr val="292929"/>
                    </a:gs>
                    <a:gs pos="100000">
                      <a:srgbClr val="292929"/>
                    </a:gs>
                  </a:gsLst>
                  <a:lin ang="5400000" scaled="0"/>
                </a:gradFill>
                <a:effectLst/>
                <a:uLnTx/>
                <a:uFillTx/>
              </a:endParaRPr>
            </a:p>
          </p:txBody>
        </p:sp>
        <p:sp>
          <p:nvSpPr>
            <p:cNvPr id="25" name="Freeform 7"/>
            <p:cNvSpPr>
              <a:spLocks/>
            </p:cNvSpPr>
            <p:nvPr/>
          </p:nvSpPr>
          <p:spPr bwMode="auto">
            <a:xfrm>
              <a:off x="9861540" y="1893802"/>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12" tIns="45707" rIns="91412" bIns="45707" numCol="1" anchor="t" anchorCtr="0" compatLnSpc="1">
              <a:prstTxWarp prst="textNoShape">
                <a:avLst/>
              </a:prstTxWarp>
            </a:bodyPr>
            <a:lstStyle/>
            <a:p>
              <a:pPr marL="0" marR="0" lvl="0" indent="0" defTabSz="9140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92929"/>
                </a:solidFill>
                <a:effectLst/>
                <a:uLnTx/>
                <a:uFillTx/>
              </a:endParaRPr>
            </a:p>
          </p:txBody>
        </p:sp>
        <p:grpSp>
          <p:nvGrpSpPr>
            <p:cNvPr id="31" name="Group 30"/>
            <p:cNvGrpSpPr>
              <a:grpSpLocks noChangeAspect="1"/>
            </p:cNvGrpSpPr>
            <p:nvPr/>
          </p:nvGrpSpPr>
          <p:grpSpPr>
            <a:xfrm>
              <a:off x="6399258" y="2097975"/>
              <a:ext cx="870696" cy="1521334"/>
              <a:chOff x="692152" y="3629546"/>
              <a:chExt cx="768348" cy="1342504"/>
            </a:xfrm>
          </p:grpSpPr>
          <p:sp>
            <p:nvSpPr>
              <p:cNvPr id="32" name="Rectangle 31"/>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Rectangle 32"/>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4" name="Oval 33"/>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Oval 34"/>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36" name="Straight Connector 35"/>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9520742" y="4387228"/>
              <a:ext cx="2103120" cy="2103120"/>
              <a:chOff x="9520742" y="4387228"/>
              <a:chExt cx="2103120" cy="2103120"/>
            </a:xfrm>
          </p:grpSpPr>
          <p:sp>
            <p:nvSpPr>
              <p:cNvPr id="12" name="Rounded Rectangle 18"/>
              <p:cNvSpPr/>
              <p:nvPr/>
            </p:nvSpPr>
            <p:spPr bwMode="auto">
              <a:xfrm>
                <a:off x="9520742" y="4387228"/>
                <a:ext cx="2103120" cy="2103120"/>
              </a:xfrm>
              <a:prstGeom prst="rect">
                <a:avLst/>
              </a:prstGeom>
              <a:solidFill>
                <a:srgbClr val="49AFEF"/>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0" bIns="91412" numCol="1" rtlCol="0" anchor="b" anchorCtr="0" compatLnSpc="1">
                <a:prstTxWarp prst="textNoShape">
                  <a:avLst/>
                </a:prstTxWarp>
              </a:bodyPr>
              <a:lstStyle/>
              <a:p>
                <a:pPr marL="0" marR="0" lvl="0" indent="0" defTabSz="1218581" eaLnBrk="1" fontAlgn="base" latinLnBrk="0" hangingPunct="1">
                  <a:lnSpc>
                    <a:spcPct val="90000"/>
                  </a:lnSpc>
                  <a:spcBef>
                    <a:spcPct val="0"/>
                  </a:spcBef>
                  <a:spcAft>
                    <a:spcPct val="0"/>
                  </a:spcAft>
                  <a:buClrTx/>
                  <a:buSzTx/>
                  <a:buFontTx/>
                  <a:buNone/>
                  <a:tabLst/>
                  <a:defRPr/>
                </a:pPr>
                <a:r>
                  <a:rPr kumimoji="0" lang="en-US" sz="2000" b="0" i="0" u="none" strike="noStrike" kern="0" cap="none" spc="-51" normalizeH="0" baseline="0" noProof="0" dirty="0">
                    <a:ln>
                      <a:solidFill>
                        <a:srgbClr val="FFFFFF">
                          <a:alpha val="0"/>
                        </a:srgbClr>
                      </a:solidFill>
                    </a:ln>
                    <a:solidFill>
                      <a:srgbClr val="FFFFFF">
                        <a:alpha val="99000"/>
                      </a:srgbClr>
                    </a:solidFill>
                    <a:effectLst/>
                    <a:uLnTx/>
                    <a:uFillTx/>
                    <a:latin typeface="Segoe UI"/>
                    <a:ea typeface="Segoe UI" pitchFamily="34" charset="0"/>
                    <a:cs typeface="Segoe UI"/>
                  </a:rPr>
                  <a:t>PNS</a:t>
                </a:r>
              </a:p>
            </p:txBody>
          </p:sp>
          <p:grpSp>
            <p:nvGrpSpPr>
              <p:cNvPr id="3" name="Group 2"/>
              <p:cNvGrpSpPr>
                <a:grpSpLocks noChangeAspect="1"/>
              </p:cNvGrpSpPr>
              <p:nvPr/>
            </p:nvGrpSpPr>
            <p:grpSpPr>
              <a:xfrm>
                <a:off x="10257246" y="5376390"/>
                <a:ext cx="630112" cy="736325"/>
                <a:chOff x="5734733" y="5619670"/>
                <a:chExt cx="345394" cy="403618"/>
              </a:xfrm>
            </p:grpSpPr>
            <p:sp>
              <p:nvSpPr>
                <p:cNvPr id="40" name="Freeform 5"/>
                <p:cNvSpPr>
                  <a:spLocks noEditPoints="1"/>
                </p:cNvSpPr>
                <p:nvPr/>
              </p:nvSpPr>
              <p:spPr bwMode="auto">
                <a:xfrm>
                  <a:off x="5734733" y="5746972"/>
                  <a:ext cx="345394" cy="147039"/>
                </a:xfrm>
                <a:custGeom>
                  <a:avLst/>
                  <a:gdLst>
                    <a:gd name="T0" fmla="*/ 395 w 425"/>
                    <a:gd name="T1" fmla="*/ 0 h 181"/>
                    <a:gd name="T2" fmla="*/ 365 w 425"/>
                    <a:gd name="T3" fmla="*/ 30 h 181"/>
                    <a:gd name="T4" fmla="*/ 365 w 425"/>
                    <a:gd name="T5" fmla="*/ 150 h 181"/>
                    <a:gd name="T6" fmla="*/ 395 w 425"/>
                    <a:gd name="T7" fmla="*/ 181 h 181"/>
                    <a:gd name="T8" fmla="*/ 425 w 425"/>
                    <a:gd name="T9" fmla="*/ 150 h 181"/>
                    <a:gd name="T10" fmla="*/ 425 w 425"/>
                    <a:gd name="T11" fmla="*/ 30 h 181"/>
                    <a:gd name="T12" fmla="*/ 395 w 425"/>
                    <a:gd name="T13" fmla="*/ 0 h 181"/>
                    <a:gd name="T14" fmla="*/ 30 w 425"/>
                    <a:gd name="T15" fmla="*/ 0 h 181"/>
                    <a:gd name="T16" fmla="*/ 0 w 425"/>
                    <a:gd name="T17" fmla="*/ 30 h 181"/>
                    <a:gd name="T18" fmla="*/ 0 w 425"/>
                    <a:gd name="T19" fmla="*/ 150 h 181"/>
                    <a:gd name="T20" fmla="*/ 30 w 425"/>
                    <a:gd name="T21" fmla="*/ 181 h 181"/>
                    <a:gd name="T22" fmla="*/ 61 w 425"/>
                    <a:gd name="T23" fmla="*/ 150 h 181"/>
                    <a:gd name="T24" fmla="*/ 61 w 425"/>
                    <a:gd name="T25" fmla="*/ 30 h 181"/>
                    <a:gd name="T26" fmla="*/ 30 w 425"/>
                    <a:gd name="T2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5" h="181">
                      <a:moveTo>
                        <a:pt x="395" y="0"/>
                      </a:moveTo>
                      <a:cubicBezTo>
                        <a:pt x="378" y="0"/>
                        <a:pt x="365" y="13"/>
                        <a:pt x="365" y="30"/>
                      </a:cubicBezTo>
                      <a:cubicBezTo>
                        <a:pt x="365" y="150"/>
                        <a:pt x="365" y="150"/>
                        <a:pt x="365" y="150"/>
                      </a:cubicBezTo>
                      <a:cubicBezTo>
                        <a:pt x="365" y="167"/>
                        <a:pt x="378" y="181"/>
                        <a:pt x="395" y="181"/>
                      </a:cubicBezTo>
                      <a:cubicBezTo>
                        <a:pt x="411" y="181"/>
                        <a:pt x="425" y="167"/>
                        <a:pt x="425" y="150"/>
                      </a:cubicBezTo>
                      <a:cubicBezTo>
                        <a:pt x="425" y="30"/>
                        <a:pt x="425" y="30"/>
                        <a:pt x="425" y="30"/>
                      </a:cubicBezTo>
                      <a:cubicBezTo>
                        <a:pt x="425" y="13"/>
                        <a:pt x="411" y="0"/>
                        <a:pt x="395" y="0"/>
                      </a:cubicBezTo>
                      <a:close/>
                      <a:moveTo>
                        <a:pt x="30" y="0"/>
                      </a:moveTo>
                      <a:cubicBezTo>
                        <a:pt x="14" y="0"/>
                        <a:pt x="0" y="13"/>
                        <a:pt x="0" y="30"/>
                      </a:cubicBezTo>
                      <a:cubicBezTo>
                        <a:pt x="0" y="150"/>
                        <a:pt x="0" y="150"/>
                        <a:pt x="0" y="150"/>
                      </a:cubicBezTo>
                      <a:cubicBezTo>
                        <a:pt x="0" y="167"/>
                        <a:pt x="14" y="181"/>
                        <a:pt x="30" y="181"/>
                      </a:cubicBezTo>
                      <a:cubicBezTo>
                        <a:pt x="47" y="181"/>
                        <a:pt x="61" y="167"/>
                        <a:pt x="61" y="150"/>
                      </a:cubicBezTo>
                      <a:cubicBezTo>
                        <a:pt x="61" y="30"/>
                        <a:pt x="61" y="30"/>
                        <a:pt x="61" y="30"/>
                      </a:cubicBezTo>
                      <a:cubicBezTo>
                        <a:pt x="61" y="13"/>
                        <a:pt x="47" y="0"/>
                        <a:pt x="3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6"/>
                <p:cNvSpPr>
                  <a:spLocks/>
                </p:cNvSpPr>
                <p:nvPr/>
              </p:nvSpPr>
              <p:spPr bwMode="auto">
                <a:xfrm>
                  <a:off x="5798878" y="5747959"/>
                  <a:ext cx="219078" cy="275329"/>
                </a:xfrm>
                <a:custGeom>
                  <a:avLst/>
                  <a:gdLst>
                    <a:gd name="T0" fmla="*/ 0 w 269"/>
                    <a:gd name="T1" fmla="*/ 0 h 340"/>
                    <a:gd name="T2" fmla="*/ 0 w 269"/>
                    <a:gd name="T3" fmla="*/ 219 h 340"/>
                    <a:gd name="T4" fmla="*/ 23 w 269"/>
                    <a:gd name="T5" fmla="*/ 242 h 340"/>
                    <a:gd name="T6" fmla="*/ 50 w 269"/>
                    <a:gd name="T7" fmla="*/ 242 h 340"/>
                    <a:gd name="T8" fmla="*/ 50 w 269"/>
                    <a:gd name="T9" fmla="*/ 309 h 340"/>
                    <a:gd name="T10" fmla="*/ 80 w 269"/>
                    <a:gd name="T11" fmla="*/ 340 h 340"/>
                    <a:gd name="T12" fmla="*/ 111 w 269"/>
                    <a:gd name="T13" fmla="*/ 309 h 340"/>
                    <a:gd name="T14" fmla="*/ 111 w 269"/>
                    <a:gd name="T15" fmla="*/ 242 h 340"/>
                    <a:gd name="T16" fmla="*/ 158 w 269"/>
                    <a:gd name="T17" fmla="*/ 242 h 340"/>
                    <a:gd name="T18" fmla="*/ 158 w 269"/>
                    <a:gd name="T19" fmla="*/ 309 h 340"/>
                    <a:gd name="T20" fmla="*/ 188 w 269"/>
                    <a:gd name="T21" fmla="*/ 340 h 340"/>
                    <a:gd name="T22" fmla="*/ 218 w 269"/>
                    <a:gd name="T23" fmla="*/ 309 h 340"/>
                    <a:gd name="T24" fmla="*/ 218 w 269"/>
                    <a:gd name="T25" fmla="*/ 242 h 340"/>
                    <a:gd name="T26" fmla="*/ 245 w 269"/>
                    <a:gd name="T27" fmla="*/ 242 h 340"/>
                    <a:gd name="T28" fmla="*/ 269 w 269"/>
                    <a:gd name="T29" fmla="*/ 219 h 340"/>
                    <a:gd name="T30" fmla="*/ 269 w 269"/>
                    <a:gd name="T31" fmla="*/ 0 h 340"/>
                    <a:gd name="T32" fmla="*/ 0 w 269"/>
                    <a:gd name="T33"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9" h="340">
                      <a:moveTo>
                        <a:pt x="0" y="0"/>
                      </a:moveTo>
                      <a:cubicBezTo>
                        <a:pt x="0" y="219"/>
                        <a:pt x="0" y="219"/>
                        <a:pt x="0" y="219"/>
                      </a:cubicBezTo>
                      <a:cubicBezTo>
                        <a:pt x="0" y="232"/>
                        <a:pt x="10" y="242"/>
                        <a:pt x="23" y="242"/>
                      </a:cubicBezTo>
                      <a:cubicBezTo>
                        <a:pt x="50" y="242"/>
                        <a:pt x="50" y="242"/>
                        <a:pt x="50" y="242"/>
                      </a:cubicBezTo>
                      <a:cubicBezTo>
                        <a:pt x="50" y="309"/>
                        <a:pt x="50" y="309"/>
                        <a:pt x="50" y="309"/>
                      </a:cubicBezTo>
                      <a:cubicBezTo>
                        <a:pt x="50" y="326"/>
                        <a:pt x="64" y="340"/>
                        <a:pt x="80" y="340"/>
                      </a:cubicBezTo>
                      <a:cubicBezTo>
                        <a:pt x="97" y="340"/>
                        <a:pt x="111" y="326"/>
                        <a:pt x="111" y="309"/>
                      </a:cubicBezTo>
                      <a:cubicBezTo>
                        <a:pt x="111" y="242"/>
                        <a:pt x="111" y="242"/>
                        <a:pt x="111" y="242"/>
                      </a:cubicBezTo>
                      <a:cubicBezTo>
                        <a:pt x="158" y="242"/>
                        <a:pt x="158" y="242"/>
                        <a:pt x="158" y="242"/>
                      </a:cubicBezTo>
                      <a:cubicBezTo>
                        <a:pt x="158" y="309"/>
                        <a:pt x="158" y="309"/>
                        <a:pt x="158" y="309"/>
                      </a:cubicBezTo>
                      <a:cubicBezTo>
                        <a:pt x="158" y="326"/>
                        <a:pt x="171" y="340"/>
                        <a:pt x="188" y="340"/>
                      </a:cubicBezTo>
                      <a:cubicBezTo>
                        <a:pt x="205" y="340"/>
                        <a:pt x="218" y="326"/>
                        <a:pt x="218" y="309"/>
                      </a:cubicBezTo>
                      <a:cubicBezTo>
                        <a:pt x="218" y="242"/>
                        <a:pt x="218" y="242"/>
                        <a:pt x="218" y="242"/>
                      </a:cubicBezTo>
                      <a:cubicBezTo>
                        <a:pt x="245" y="242"/>
                        <a:pt x="245" y="242"/>
                        <a:pt x="245" y="242"/>
                      </a:cubicBezTo>
                      <a:cubicBezTo>
                        <a:pt x="258" y="242"/>
                        <a:pt x="269" y="232"/>
                        <a:pt x="269" y="219"/>
                      </a:cubicBezTo>
                      <a:cubicBezTo>
                        <a:pt x="269" y="0"/>
                        <a:pt x="269" y="0"/>
                        <a:pt x="269" y="0"/>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7"/>
                <p:cNvSpPr>
                  <a:spLocks noEditPoints="1"/>
                </p:cNvSpPr>
                <p:nvPr/>
              </p:nvSpPr>
              <p:spPr bwMode="auto">
                <a:xfrm>
                  <a:off x="5797891" y="5619670"/>
                  <a:ext cx="219078" cy="112500"/>
                </a:xfrm>
                <a:custGeom>
                  <a:avLst/>
                  <a:gdLst>
                    <a:gd name="T0" fmla="*/ 198 w 269"/>
                    <a:gd name="T1" fmla="*/ 44 h 138"/>
                    <a:gd name="T2" fmla="*/ 223 w 269"/>
                    <a:gd name="T3" fmla="*/ 8 h 138"/>
                    <a:gd name="T4" fmla="*/ 222 w 269"/>
                    <a:gd name="T5" fmla="*/ 2 h 138"/>
                    <a:gd name="T6" fmla="*/ 216 w 269"/>
                    <a:gd name="T7" fmla="*/ 3 h 138"/>
                    <a:gd name="T8" fmla="*/ 190 w 269"/>
                    <a:gd name="T9" fmla="*/ 41 h 138"/>
                    <a:gd name="T10" fmla="*/ 135 w 269"/>
                    <a:gd name="T11" fmla="*/ 30 h 138"/>
                    <a:gd name="T12" fmla="*/ 79 w 269"/>
                    <a:gd name="T13" fmla="*/ 41 h 138"/>
                    <a:gd name="T14" fmla="*/ 53 w 269"/>
                    <a:gd name="T15" fmla="*/ 3 h 138"/>
                    <a:gd name="T16" fmla="*/ 47 w 269"/>
                    <a:gd name="T17" fmla="*/ 2 h 138"/>
                    <a:gd name="T18" fmla="*/ 46 w 269"/>
                    <a:gd name="T19" fmla="*/ 8 h 138"/>
                    <a:gd name="T20" fmla="*/ 71 w 269"/>
                    <a:gd name="T21" fmla="*/ 44 h 138"/>
                    <a:gd name="T22" fmla="*/ 0 w 269"/>
                    <a:gd name="T23" fmla="*/ 138 h 138"/>
                    <a:gd name="T24" fmla="*/ 269 w 269"/>
                    <a:gd name="T25" fmla="*/ 138 h 138"/>
                    <a:gd name="T26" fmla="*/ 198 w 269"/>
                    <a:gd name="T27" fmla="*/ 44 h 138"/>
                    <a:gd name="T28" fmla="*/ 78 w 269"/>
                    <a:gd name="T29" fmla="*/ 101 h 138"/>
                    <a:gd name="T30" fmla="*/ 63 w 269"/>
                    <a:gd name="T31" fmla="*/ 86 h 138"/>
                    <a:gd name="T32" fmla="*/ 78 w 269"/>
                    <a:gd name="T33" fmla="*/ 71 h 138"/>
                    <a:gd name="T34" fmla="*/ 93 w 269"/>
                    <a:gd name="T35" fmla="*/ 86 h 138"/>
                    <a:gd name="T36" fmla="*/ 78 w 269"/>
                    <a:gd name="T37" fmla="*/ 101 h 138"/>
                    <a:gd name="T38" fmla="*/ 193 w 269"/>
                    <a:gd name="T39" fmla="*/ 101 h 138"/>
                    <a:gd name="T40" fmla="*/ 178 w 269"/>
                    <a:gd name="T41" fmla="*/ 86 h 138"/>
                    <a:gd name="T42" fmla="*/ 193 w 269"/>
                    <a:gd name="T43" fmla="*/ 71 h 138"/>
                    <a:gd name="T44" fmla="*/ 208 w 269"/>
                    <a:gd name="T45" fmla="*/ 86 h 138"/>
                    <a:gd name="T46" fmla="*/ 193 w 269"/>
                    <a:gd name="T47" fmla="*/ 10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 h="138">
                      <a:moveTo>
                        <a:pt x="198" y="44"/>
                      </a:moveTo>
                      <a:cubicBezTo>
                        <a:pt x="223" y="8"/>
                        <a:pt x="223" y="8"/>
                        <a:pt x="223" y="8"/>
                      </a:cubicBezTo>
                      <a:cubicBezTo>
                        <a:pt x="225" y="6"/>
                        <a:pt x="224" y="3"/>
                        <a:pt x="222" y="2"/>
                      </a:cubicBezTo>
                      <a:cubicBezTo>
                        <a:pt x="220" y="0"/>
                        <a:pt x="218" y="1"/>
                        <a:pt x="216" y="3"/>
                      </a:cubicBezTo>
                      <a:cubicBezTo>
                        <a:pt x="190" y="41"/>
                        <a:pt x="190" y="41"/>
                        <a:pt x="190" y="41"/>
                      </a:cubicBezTo>
                      <a:cubicBezTo>
                        <a:pt x="173" y="34"/>
                        <a:pt x="154" y="30"/>
                        <a:pt x="135" y="30"/>
                      </a:cubicBezTo>
                      <a:cubicBezTo>
                        <a:pt x="115" y="30"/>
                        <a:pt x="96" y="34"/>
                        <a:pt x="79" y="41"/>
                      </a:cubicBezTo>
                      <a:cubicBezTo>
                        <a:pt x="53" y="3"/>
                        <a:pt x="53" y="3"/>
                        <a:pt x="53" y="3"/>
                      </a:cubicBezTo>
                      <a:cubicBezTo>
                        <a:pt x="52" y="1"/>
                        <a:pt x="49" y="0"/>
                        <a:pt x="47" y="2"/>
                      </a:cubicBezTo>
                      <a:cubicBezTo>
                        <a:pt x="45" y="3"/>
                        <a:pt x="45" y="6"/>
                        <a:pt x="46" y="8"/>
                      </a:cubicBezTo>
                      <a:cubicBezTo>
                        <a:pt x="71" y="44"/>
                        <a:pt x="71" y="44"/>
                        <a:pt x="71" y="44"/>
                      </a:cubicBezTo>
                      <a:cubicBezTo>
                        <a:pt x="31" y="62"/>
                        <a:pt x="4" y="97"/>
                        <a:pt x="0" y="138"/>
                      </a:cubicBezTo>
                      <a:cubicBezTo>
                        <a:pt x="269" y="138"/>
                        <a:pt x="269" y="138"/>
                        <a:pt x="269" y="138"/>
                      </a:cubicBezTo>
                      <a:cubicBezTo>
                        <a:pt x="265" y="97"/>
                        <a:pt x="238" y="62"/>
                        <a:pt x="198" y="44"/>
                      </a:cubicBezTo>
                      <a:close/>
                      <a:moveTo>
                        <a:pt x="78" y="101"/>
                      </a:moveTo>
                      <a:cubicBezTo>
                        <a:pt x="70" y="101"/>
                        <a:pt x="63" y="94"/>
                        <a:pt x="63" y="86"/>
                      </a:cubicBezTo>
                      <a:cubicBezTo>
                        <a:pt x="63" y="78"/>
                        <a:pt x="70" y="71"/>
                        <a:pt x="78" y="71"/>
                      </a:cubicBezTo>
                      <a:cubicBezTo>
                        <a:pt x="86" y="71"/>
                        <a:pt x="93" y="78"/>
                        <a:pt x="93" y="86"/>
                      </a:cubicBezTo>
                      <a:cubicBezTo>
                        <a:pt x="93" y="94"/>
                        <a:pt x="86" y="101"/>
                        <a:pt x="78" y="101"/>
                      </a:cubicBezTo>
                      <a:close/>
                      <a:moveTo>
                        <a:pt x="193" y="101"/>
                      </a:moveTo>
                      <a:cubicBezTo>
                        <a:pt x="185" y="101"/>
                        <a:pt x="178" y="94"/>
                        <a:pt x="178" y="86"/>
                      </a:cubicBezTo>
                      <a:cubicBezTo>
                        <a:pt x="178" y="78"/>
                        <a:pt x="185" y="71"/>
                        <a:pt x="193" y="71"/>
                      </a:cubicBezTo>
                      <a:cubicBezTo>
                        <a:pt x="201" y="71"/>
                        <a:pt x="208" y="78"/>
                        <a:pt x="208" y="86"/>
                      </a:cubicBezTo>
                      <a:cubicBezTo>
                        <a:pt x="208" y="94"/>
                        <a:pt x="201" y="101"/>
                        <a:pt x="193" y="1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8"/>
                <p:cNvSpPr>
                  <a:spLocks noEditPoints="1"/>
                </p:cNvSpPr>
                <p:nvPr/>
              </p:nvSpPr>
              <p:spPr bwMode="auto">
                <a:xfrm>
                  <a:off x="5734733" y="5746972"/>
                  <a:ext cx="345394" cy="147039"/>
                </a:xfrm>
                <a:custGeom>
                  <a:avLst/>
                  <a:gdLst>
                    <a:gd name="T0" fmla="*/ 395 w 425"/>
                    <a:gd name="T1" fmla="*/ 0 h 181"/>
                    <a:gd name="T2" fmla="*/ 365 w 425"/>
                    <a:gd name="T3" fmla="*/ 30 h 181"/>
                    <a:gd name="T4" fmla="*/ 365 w 425"/>
                    <a:gd name="T5" fmla="*/ 150 h 181"/>
                    <a:gd name="T6" fmla="*/ 395 w 425"/>
                    <a:gd name="T7" fmla="*/ 181 h 181"/>
                    <a:gd name="T8" fmla="*/ 425 w 425"/>
                    <a:gd name="T9" fmla="*/ 150 h 181"/>
                    <a:gd name="T10" fmla="*/ 425 w 425"/>
                    <a:gd name="T11" fmla="*/ 30 h 181"/>
                    <a:gd name="T12" fmla="*/ 395 w 425"/>
                    <a:gd name="T13" fmla="*/ 0 h 181"/>
                    <a:gd name="T14" fmla="*/ 30 w 425"/>
                    <a:gd name="T15" fmla="*/ 0 h 181"/>
                    <a:gd name="T16" fmla="*/ 0 w 425"/>
                    <a:gd name="T17" fmla="*/ 30 h 181"/>
                    <a:gd name="T18" fmla="*/ 0 w 425"/>
                    <a:gd name="T19" fmla="*/ 150 h 181"/>
                    <a:gd name="T20" fmla="*/ 30 w 425"/>
                    <a:gd name="T21" fmla="*/ 181 h 181"/>
                    <a:gd name="T22" fmla="*/ 61 w 425"/>
                    <a:gd name="T23" fmla="*/ 150 h 181"/>
                    <a:gd name="T24" fmla="*/ 61 w 425"/>
                    <a:gd name="T25" fmla="*/ 30 h 181"/>
                    <a:gd name="T26" fmla="*/ 30 w 425"/>
                    <a:gd name="T2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5" h="181">
                      <a:moveTo>
                        <a:pt x="395" y="0"/>
                      </a:moveTo>
                      <a:cubicBezTo>
                        <a:pt x="378" y="0"/>
                        <a:pt x="365" y="13"/>
                        <a:pt x="365" y="30"/>
                      </a:cubicBezTo>
                      <a:cubicBezTo>
                        <a:pt x="365" y="150"/>
                        <a:pt x="365" y="150"/>
                        <a:pt x="365" y="150"/>
                      </a:cubicBezTo>
                      <a:cubicBezTo>
                        <a:pt x="365" y="167"/>
                        <a:pt x="378" y="181"/>
                        <a:pt x="395" y="181"/>
                      </a:cubicBezTo>
                      <a:cubicBezTo>
                        <a:pt x="411" y="181"/>
                        <a:pt x="425" y="167"/>
                        <a:pt x="425" y="150"/>
                      </a:cubicBezTo>
                      <a:cubicBezTo>
                        <a:pt x="425" y="30"/>
                        <a:pt x="425" y="30"/>
                        <a:pt x="425" y="30"/>
                      </a:cubicBezTo>
                      <a:cubicBezTo>
                        <a:pt x="425" y="13"/>
                        <a:pt x="411" y="0"/>
                        <a:pt x="395" y="0"/>
                      </a:cubicBezTo>
                      <a:close/>
                      <a:moveTo>
                        <a:pt x="30" y="0"/>
                      </a:moveTo>
                      <a:cubicBezTo>
                        <a:pt x="14" y="0"/>
                        <a:pt x="0" y="13"/>
                        <a:pt x="0" y="30"/>
                      </a:cubicBezTo>
                      <a:cubicBezTo>
                        <a:pt x="0" y="150"/>
                        <a:pt x="0" y="150"/>
                        <a:pt x="0" y="150"/>
                      </a:cubicBezTo>
                      <a:cubicBezTo>
                        <a:pt x="0" y="167"/>
                        <a:pt x="14" y="181"/>
                        <a:pt x="30" y="181"/>
                      </a:cubicBezTo>
                      <a:cubicBezTo>
                        <a:pt x="47" y="181"/>
                        <a:pt x="61" y="167"/>
                        <a:pt x="61" y="150"/>
                      </a:cubicBezTo>
                      <a:cubicBezTo>
                        <a:pt x="61" y="30"/>
                        <a:pt x="61" y="30"/>
                        <a:pt x="61" y="30"/>
                      </a:cubicBezTo>
                      <a:cubicBezTo>
                        <a:pt x="61" y="13"/>
                        <a:pt x="47" y="0"/>
                        <a:pt x="3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9"/>
                <p:cNvSpPr>
                  <a:spLocks/>
                </p:cNvSpPr>
                <p:nvPr/>
              </p:nvSpPr>
              <p:spPr bwMode="auto">
                <a:xfrm>
                  <a:off x="5798878" y="5747959"/>
                  <a:ext cx="219078" cy="275329"/>
                </a:xfrm>
                <a:custGeom>
                  <a:avLst/>
                  <a:gdLst>
                    <a:gd name="T0" fmla="*/ 0 w 269"/>
                    <a:gd name="T1" fmla="*/ 0 h 340"/>
                    <a:gd name="T2" fmla="*/ 0 w 269"/>
                    <a:gd name="T3" fmla="*/ 219 h 340"/>
                    <a:gd name="T4" fmla="*/ 23 w 269"/>
                    <a:gd name="T5" fmla="*/ 242 h 340"/>
                    <a:gd name="T6" fmla="*/ 50 w 269"/>
                    <a:gd name="T7" fmla="*/ 242 h 340"/>
                    <a:gd name="T8" fmla="*/ 50 w 269"/>
                    <a:gd name="T9" fmla="*/ 309 h 340"/>
                    <a:gd name="T10" fmla="*/ 80 w 269"/>
                    <a:gd name="T11" fmla="*/ 340 h 340"/>
                    <a:gd name="T12" fmla="*/ 111 w 269"/>
                    <a:gd name="T13" fmla="*/ 309 h 340"/>
                    <a:gd name="T14" fmla="*/ 111 w 269"/>
                    <a:gd name="T15" fmla="*/ 242 h 340"/>
                    <a:gd name="T16" fmla="*/ 158 w 269"/>
                    <a:gd name="T17" fmla="*/ 242 h 340"/>
                    <a:gd name="T18" fmla="*/ 158 w 269"/>
                    <a:gd name="T19" fmla="*/ 309 h 340"/>
                    <a:gd name="T20" fmla="*/ 188 w 269"/>
                    <a:gd name="T21" fmla="*/ 340 h 340"/>
                    <a:gd name="T22" fmla="*/ 218 w 269"/>
                    <a:gd name="T23" fmla="*/ 309 h 340"/>
                    <a:gd name="T24" fmla="*/ 218 w 269"/>
                    <a:gd name="T25" fmla="*/ 242 h 340"/>
                    <a:gd name="T26" fmla="*/ 245 w 269"/>
                    <a:gd name="T27" fmla="*/ 242 h 340"/>
                    <a:gd name="T28" fmla="*/ 269 w 269"/>
                    <a:gd name="T29" fmla="*/ 219 h 340"/>
                    <a:gd name="T30" fmla="*/ 269 w 269"/>
                    <a:gd name="T31" fmla="*/ 0 h 340"/>
                    <a:gd name="T32" fmla="*/ 0 w 269"/>
                    <a:gd name="T33"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9" h="340">
                      <a:moveTo>
                        <a:pt x="0" y="0"/>
                      </a:moveTo>
                      <a:cubicBezTo>
                        <a:pt x="0" y="219"/>
                        <a:pt x="0" y="219"/>
                        <a:pt x="0" y="219"/>
                      </a:cubicBezTo>
                      <a:cubicBezTo>
                        <a:pt x="0" y="232"/>
                        <a:pt x="10" y="242"/>
                        <a:pt x="23" y="242"/>
                      </a:cubicBezTo>
                      <a:cubicBezTo>
                        <a:pt x="50" y="242"/>
                        <a:pt x="50" y="242"/>
                        <a:pt x="50" y="242"/>
                      </a:cubicBezTo>
                      <a:cubicBezTo>
                        <a:pt x="50" y="309"/>
                        <a:pt x="50" y="309"/>
                        <a:pt x="50" y="309"/>
                      </a:cubicBezTo>
                      <a:cubicBezTo>
                        <a:pt x="50" y="326"/>
                        <a:pt x="64" y="340"/>
                        <a:pt x="80" y="340"/>
                      </a:cubicBezTo>
                      <a:cubicBezTo>
                        <a:pt x="97" y="340"/>
                        <a:pt x="111" y="326"/>
                        <a:pt x="111" y="309"/>
                      </a:cubicBezTo>
                      <a:cubicBezTo>
                        <a:pt x="111" y="242"/>
                        <a:pt x="111" y="242"/>
                        <a:pt x="111" y="242"/>
                      </a:cubicBezTo>
                      <a:cubicBezTo>
                        <a:pt x="158" y="242"/>
                        <a:pt x="158" y="242"/>
                        <a:pt x="158" y="242"/>
                      </a:cubicBezTo>
                      <a:cubicBezTo>
                        <a:pt x="158" y="309"/>
                        <a:pt x="158" y="309"/>
                        <a:pt x="158" y="309"/>
                      </a:cubicBezTo>
                      <a:cubicBezTo>
                        <a:pt x="158" y="326"/>
                        <a:pt x="171" y="340"/>
                        <a:pt x="188" y="340"/>
                      </a:cubicBezTo>
                      <a:cubicBezTo>
                        <a:pt x="205" y="340"/>
                        <a:pt x="218" y="326"/>
                        <a:pt x="218" y="309"/>
                      </a:cubicBezTo>
                      <a:cubicBezTo>
                        <a:pt x="218" y="242"/>
                        <a:pt x="218" y="242"/>
                        <a:pt x="218" y="242"/>
                      </a:cubicBezTo>
                      <a:cubicBezTo>
                        <a:pt x="245" y="242"/>
                        <a:pt x="245" y="242"/>
                        <a:pt x="245" y="242"/>
                      </a:cubicBezTo>
                      <a:cubicBezTo>
                        <a:pt x="258" y="242"/>
                        <a:pt x="269" y="232"/>
                        <a:pt x="269" y="219"/>
                      </a:cubicBezTo>
                      <a:cubicBezTo>
                        <a:pt x="269" y="0"/>
                        <a:pt x="269" y="0"/>
                        <a:pt x="269" y="0"/>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0"/>
                <p:cNvSpPr>
                  <a:spLocks noEditPoints="1"/>
                </p:cNvSpPr>
                <p:nvPr/>
              </p:nvSpPr>
              <p:spPr bwMode="auto">
                <a:xfrm>
                  <a:off x="5797891" y="5619670"/>
                  <a:ext cx="219078" cy="112500"/>
                </a:xfrm>
                <a:custGeom>
                  <a:avLst/>
                  <a:gdLst>
                    <a:gd name="T0" fmla="*/ 198 w 269"/>
                    <a:gd name="T1" fmla="*/ 44 h 138"/>
                    <a:gd name="T2" fmla="*/ 223 w 269"/>
                    <a:gd name="T3" fmla="*/ 8 h 138"/>
                    <a:gd name="T4" fmla="*/ 222 w 269"/>
                    <a:gd name="T5" fmla="*/ 2 h 138"/>
                    <a:gd name="T6" fmla="*/ 216 w 269"/>
                    <a:gd name="T7" fmla="*/ 3 h 138"/>
                    <a:gd name="T8" fmla="*/ 190 w 269"/>
                    <a:gd name="T9" fmla="*/ 41 h 138"/>
                    <a:gd name="T10" fmla="*/ 135 w 269"/>
                    <a:gd name="T11" fmla="*/ 30 h 138"/>
                    <a:gd name="T12" fmla="*/ 79 w 269"/>
                    <a:gd name="T13" fmla="*/ 41 h 138"/>
                    <a:gd name="T14" fmla="*/ 53 w 269"/>
                    <a:gd name="T15" fmla="*/ 3 h 138"/>
                    <a:gd name="T16" fmla="*/ 47 w 269"/>
                    <a:gd name="T17" fmla="*/ 2 h 138"/>
                    <a:gd name="T18" fmla="*/ 46 w 269"/>
                    <a:gd name="T19" fmla="*/ 8 h 138"/>
                    <a:gd name="T20" fmla="*/ 71 w 269"/>
                    <a:gd name="T21" fmla="*/ 44 h 138"/>
                    <a:gd name="T22" fmla="*/ 0 w 269"/>
                    <a:gd name="T23" fmla="*/ 138 h 138"/>
                    <a:gd name="T24" fmla="*/ 269 w 269"/>
                    <a:gd name="T25" fmla="*/ 138 h 138"/>
                    <a:gd name="T26" fmla="*/ 198 w 269"/>
                    <a:gd name="T27" fmla="*/ 44 h 138"/>
                    <a:gd name="T28" fmla="*/ 78 w 269"/>
                    <a:gd name="T29" fmla="*/ 101 h 138"/>
                    <a:gd name="T30" fmla="*/ 63 w 269"/>
                    <a:gd name="T31" fmla="*/ 86 h 138"/>
                    <a:gd name="T32" fmla="*/ 78 w 269"/>
                    <a:gd name="T33" fmla="*/ 71 h 138"/>
                    <a:gd name="T34" fmla="*/ 93 w 269"/>
                    <a:gd name="T35" fmla="*/ 86 h 138"/>
                    <a:gd name="T36" fmla="*/ 78 w 269"/>
                    <a:gd name="T37" fmla="*/ 101 h 138"/>
                    <a:gd name="T38" fmla="*/ 193 w 269"/>
                    <a:gd name="T39" fmla="*/ 101 h 138"/>
                    <a:gd name="T40" fmla="*/ 178 w 269"/>
                    <a:gd name="T41" fmla="*/ 86 h 138"/>
                    <a:gd name="T42" fmla="*/ 193 w 269"/>
                    <a:gd name="T43" fmla="*/ 71 h 138"/>
                    <a:gd name="T44" fmla="*/ 208 w 269"/>
                    <a:gd name="T45" fmla="*/ 86 h 138"/>
                    <a:gd name="T46" fmla="*/ 193 w 269"/>
                    <a:gd name="T47" fmla="*/ 10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 h="138">
                      <a:moveTo>
                        <a:pt x="198" y="44"/>
                      </a:moveTo>
                      <a:cubicBezTo>
                        <a:pt x="223" y="8"/>
                        <a:pt x="223" y="8"/>
                        <a:pt x="223" y="8"/>
                      </a:cubicBezTo>
                      <a:cubicBezTo>
                        <a:pt x="225" y="6"/>
                        <a:pt x="224" y="3"/>
                        <a:pt x="222" y="2"/>
                      </a:cubicBezTo>
                      <a:cubicBezTo>
                        <a:pt x="220" y="0"/>
                        <a:pt x="218" y="1"/>
                        <a:pt x="216" y="3"/>
                      </a:cubicBezTo>
                      <a:cubicBezTo>
                        <a:pt x="190" y="41"/>
                        <a:pt x="190" y="41"/>
                        <a:pt x="190" y="41"/>
                      </a:cubicBezTo>
                      <a:cubicBezTo>
                        <a:pt x="173" y="34"/>
                        <a:pt x="154" y="30"/>
                        <a:pt x="135" y="30"/>
                      </a:cubicBezTo>
                      <a:cubicBezTo>
                        <a:pt x="115" y="30"/>
                        <a:pt x="96" y="34"/>
                        <a:pt x="79" y="41"/>
                      </a:cubicBezTo>
                      <a:cubicBezTo>
                        <a:pt x="53" y="3"/>
                        <a:pt x="53" y="3"/>
                        <a:pt x="53" y="3"/>
                      </a:cubicBezTo>
                      <a:cubicBezTo>
                        <a:pt x="52" y="1"/>
                        <a:pt x="49" y="0"/>
                        <a:pt x="47" y="2"/>
                      </a:cubicBezTo>
                      <a:cubicBezTo>
                        <a:pt x="45" y="3"/>
                        <a:pt x="45" y="6"/>
                        <a:pt x="46" y="8"/>
                      </a:cubicBezTo>
                      <a:cubicBezTo>
                        <a:pt x="71" y="44"/>
                        <a:pt x="71" y="44"/>
                        <a:pt x="71" y="44"/>
                      </a:cubicBezTo>
                      <a:cubicBezTo>
                        <a:pt x="31" y="62"/>
                        <a:pt x="4" y="97"/>
                        <a:pt x="0" y="138"/>
                      </a:cubicBezTo>
                      <a:cubicBezTo>
                        <a:pt x="269" y="138"/>
                        <a:pt x="269" y="138"/>
                        <a:pt x="269" y="138"/>
                      </a:cubicBezTo>
                      <a:cubicBezTo>
                        <a:pt x="265" y="97"/>
                        <a:pt x="238" y="62"/>
                        <a:pt x="198" y="44"/>
                      </a:cubicBezTo>
                      <a:close/>
                      <a:moveTo>
                        <a:pt x="78" y="101"/>
                      </a:moveTo>
                      <a:cubicBezTo>
                        <a:pt x="70" y="101"/>
                        <a:pt x="63" y="94"/>
                        <a:pt x="63" y="86"/>
                      </a:cubicBezTo>
                      <a:cubicBezTo>
                        <a:pt x="63" y="78"/>
                        <a:pt x="70" y="71"/>
                        <a:pt x="78" y="71"/>
                      </a:cubicBezTo>
                      <a:cubicBezTo>
                        <a:pt x="86" y="71"/>
                        <a:pt x="93" y="78"/>
                        <a:pt x="93" y="86"/>
                      </a:cubicBezTo>
                      <a:cubicBezTo>
                        <a:pt x="93" y="94"/>
                        <a:pt x="86" y="101"/>
                        <a:pt x="78" y="101"/>
                      </a:cubicBezTo>
                      <a:close/>
                      <a:moveTo>
                        <a:pt x="193" y="101"/>
                      </a:moveTo>
                      <a:cubicBezTo>
                        <a:pt x="185" y="101"/>
                        <a:pt x="178" y="94"/>
                        <a:pt x="178" y="86"/>
                      </a:cubicBezTo>
                      <a:cubicBezTo>
                        <a:pt x="178" y="78"/>
                        <a:pt x="185" y="71"/>
                        <a:pt x="193" y="71"/>
                      </a:cubicBezTo>
                      <a:cubicBezTo>
                        <a:pt x="201" y="71"/>
                        <a:pt x="208" y="78"/>
                        <a:pt x="208" y="86"/>
                      </a:cubicBezTo>
                      <a:cubicBezTo>
                        <a:pt x="208" y="94"/>
                        <a:pt x="201" y="101"/>
                        <a:pt x="193" y="1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 name="Group 4"/>
              <p:cNvGrpSpPr>
                <a:grpSpLocks noChangeAspect="1"/>
              </p:cNvGrpSpPr>
              <p:nvPr/>
            </p:nvGrpSpPr>
            <p:grpSpPr>
              <a:xfrm>
                <a:off x="9663444" y="4537636"/>
                <a:ext cx="656847" cy="736325"/>
                <a:chOff x="5238397" y="5877894"/>
                <a:chExt cx="318343" cy="356852"/>
              </a:xfrm>
            </p:grpSpPr>
            <p:sp>
              <p:nvSpPr>
                <p:cNvPr id="46" name="Freeform 14"/>
                <p:cNvSpPr>
                  <a:spLocks/>
                </p:cNvSpPr>
                <p:nvPr/>
              </p:nvSpPr>
              <p:spPr bwMode="auto">
                <a:xfrm>
                  <a:off x="5238397" y="5961331"/>
                  <a:ext cx="318343" cy="273415"/>
                </a:xfrm>
                <a:custGeom>
                  <a:avLst/>
                  <a:gdLst>
                    <a:gd name="T0" fmla="*/ 603 w 603"/>
                    <a:gd name="T1" fmla="*/ 340 h 521"/>
                    <a:gd name="T2" fmla="*/ 559 w 603"/>
                    <a:gd name="T3" fmla="*/ 422 h 521"/>
                    <a:gd name="T4" fmla="*/ 439 w 603"/>
                    <a:gd name="T5" fmla="*/ 521 h 521"/>
                    <a:gd name="T6" fmla="*/ 323 w 603"/>
                    <a:gd name="T7" fmla="*/ 492 h 521"/>
                    <a:gd name="T8" fmla="*/ 206 w 603"/>
                    <a:gd name="T9" fmla="*/ 521 h 521"/>
                    <a:gd name="T10" fmla="*/ 88 w 603"/>
                    <a:gd name="T11" fmla="*/ 428 h 521"/>
                    <a:gd name="T12" fmla="*/ 49 w 603"/>
                    <a:gd name="T13" fmla="*/ 86 h 521"/>
                    <a:gd name="T14" fmla="*/ 192 w 603"/>
                    <a:gd name="T15" fmla="*/ 0 h 521"/>
                    <a:gd name="T16" fmla="*/ 322 w 603"/>
                    <a:gd name="T17" fmla="*/ 29 h 521"/>
                    <a:gd name="T18" fmla="*/ 452 w 603"/>
                    <a:gd name="T19" fmla="*/ 0 h 521"/>
                    <a:gd name="T20" fmla="*/ 583 w 603"/>
                    <a:gd name="T21" fmla="*/ 69 h 521"/>
                    <a:gd name="T22" fmla="*/ 603 w 603"/>
                    <a:gd name="T23" fmla="*/ 34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3" h="521">
                      <a:moveTo>
                        <a:pt x="603" y="340"/>
                      </a:moveTo>
                      <a:cubicBezTo>
                        <a:pt x="587" y="375"/>
                        <a:pt x="579" y="391"/>
                        <a:pt x="559" y="422"/>
                      </a:cubicBezTo>
                      <a:cubicBezTo>
                        <a:pt x="530" y="466"/>
                        <a:pt x="490" y="520"/>
                        <a:pt x="439" y="521"/>
                      </a:cubicBezTo>
                      <a:cubicBezTo>
                        <a:pt x="395" y="521"/>
                        <a:pt x="384" y="492"/>
                        <a:pt x="323" y="492"/>
                      </a:cubicBezTo>
                      <a:cubicBezTo>
                        <a:pt x="263" y="493"/>
                        <a:pt x="250" y="521"/>
                        <a:pt x="206" y="521"/>
                      </a:cubicBezTo>
                      <a:cubicBezTo>
                        <a:pt x="155" y="520"/>
                        <a:pt x="117" y="471"/>
                        <a:pt x="88" y="428"/>
                      </a:cubicBezTo>
                      <a:cubicBezTo>
                        <a:pt x="8" y="306"/>
                        <a:pt x="0" y="162"/>
                        <a:pt x="49" y="86"/>
                      </a:cubicBezTo>
                      <a:cubicBezTo>
                        <a:pt x="85" y="32"/>
                        <a:pt x="140" y="0"/>
                        <a:pt x="192" y="0"/>
                      </a:cubicBezTo>
                      <a:cubicBezTo>
                        <a:pt x="245" y="0"/>
                        <a:pt x="279" y="29"/>
                        <a:pt x="322" y="29"/>
                      </a:cubicBezTo>
                      <a:cubicBezTo>
                        <a:pt x="365" y="29"/>
                        <a:pt x="391" y="0"/>
                        <a:pt x="452" y="0"/>
                      </a:cubicBezTo>
                      <a:cubicBezTo>
                        <a:pt x="499" y="0"/>
                        <a:pt x="548" y="26"/>
                        <a:pt x="583" y="69"/>
                      </a:cubicBezTo>
                      <a:cubicBezTo>
                        <a:pt x="468" y="132"/>
                        <a:pt x="487" y="296"/>
                        <a:pt x="603" y="3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5"/>
                <p:cNvSpPr>
                  <a:spLocks/>
                </p:cNvSpPr>
                <p:nvPr/>
              </p:nvSpPr>
              <p:spPr bwMode="auto">
                <a:xfrm>
                  <a:off x="5393718" y="5877894"/>
                  <a:ext cx="79586" cy="86646"/>
                </a:xfrm>
                <a:custGeom>
                  <a:avLst/>
                  <a:gdLst>
                    <a:gd name="T0" fmla="*/ 112 w 151"/>
                    <a:gd name="T1" fmla="*/ 110 h 165"/>
                    <a:gd name="T2" fmla="*/ 145 w 151"/>
                    <a:gd name="T3" fmla="*/ 0 h 165"/>
                    <a:gd name="T4" fmla="*/ 41 w 151"/>
                    <a:gd name="T5" fmla="*/ 56 h 165"/>
                    <a:gd name="T6" fmla="*/ 7 w 151"/>
                    <a:gd name="T7" fmla="*/ 164 h 165"/>
                    <a:gd name="T8" fmla="*/ 112 w 151"/>
                    <a:gd name="T9" fmla="*/ 110 h 165"/>
                  </a:gdLst>
                  <a:ahLst/>
                  <a:cxnLst>
                    <a:cxn ang="0">
                      <a:pos x="T0" y="T1"/>
                    </a:cxn>
                    <a:cxn ang="0">
                      <a:pos x="T2" y="T3"/>
                    </a:cxn>
                    <a:cxn ang="0">
                      <a:pos x="T4" y="T5"/>
                    </a:cxn>
                    <a:cxn ang="0">
                      <a:pos x="T6" y="T7"/>
                    </a:cxn>
                    <a:cxn ang="0">
                      <a:pos x="T8" y="T9"/>
                    </a:cxn>
                  </a:cxnLst>
                  <a:rect l="0" t="0" r="r" b="b"/>
                  <a:pathLst>
                    <a:path w="151" h="165">
                      <a:moveTo>
                        <a:pt x="112" y="110"/>
                      </a:moveTo>
                      <a:cubicBezTo>
                        <a:pt x="134" y="82"/>
                        <a:pt x="151" y="41"/>
                        <a:pt x="145" y="0"/>
                      </a:cubicBezTo>
                      <a:cubicBezTo>
                        <a:pt x="109" y="3"/>
                        <a:pt x="66" y="26"/>
                        <a:pt x="41" y="56"/>
                      </a:cubicBezTo>
                      <a:cubicBezTo>
                        <a:pt x="18" y="83"/>
                        <a:pt x="0" y="124"/>
                        <a:pt x="7" y="164"/>
                      </a:cubicBezTo>
                      <a:cubicBezTo>
                        <a:pt x="47" y="165"/>
                        <a:pt x="88" y="141"/>
                        <a:pt x="112" y="1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 name="Group 5"/>
              <p:cNvGrpSpPr>
                <a:grpSpLocks noChangeAspect="1"/>
              </p:cNvGrpSpPr>
              <p:nvPr/>
            </p:nvGrpSpPr>
            <p:grpSpPr>
              <a:xfrm>
                <a:off x="10758288" y="4537636"/>
                <a:ext cx="735280" cy="736325"/>
                <a:chOff x="7267155" y="5165403"/>
                <a:chExt cx="299052" cy="299486"/>
              </a:xfrm>
            </p:grpSpPr>
            <p:sp>
              <p:nvSpPr>
                <p:cNvPr id="49" name="Freeform 19"/>
                <p:cNvSpPr>
                  <a:spLocks/>
                </p:cNvSpPr>
                <p:nvPr/>
              </p:nvSpPr>
              <p:spPr bwMode="auto">
                <a:xfrm>
                  <a:off x="7404076" y="5165403"/>
                  <a:ext cx="162131" cy="143223"/>
                </a:xfrm>
                <a:custGeom>
                  <a:avLst/>
                  <a:gdLst>
                    <a:gd name="T0" fmla="*/ 0 w 911"/>
                    <a:gd name="T1" fmla="*/ 136 h 807"/>
                    <a:gd name="T2" fmla="*/ 911 w 911"/>
                    <a:gd name="T3" fmla="*/ 0 h 807"/>
                    <a:gd name="T4" fmla="*/ 911 w 911"/>
                    <a:gd name="T5" fmla="*/ 13 h 807"/>
                    <a:gd name="T6" fmla="*/ 911 w 911"/>
                    <a:gd name="T7" fmla="*/ 801 h 807"/>
                    <a:gd name="T8" fmla="*/ 0 w 911"/>
                    <a:gd name="T9" fmla="*/ 807 h 807"/>
                    <a:gd name="T10" fmla="*/ 0 w 911"/>
                    <a:gd name="T11" fmla="*/ 136 h 807"/>
                    <a:gd name="T12" fmla="*/ 0 w 911"/>
                    <a:gd name="T13" fmla="*/ 136 h 807"/>
                  </a:gdLst>
                  <a:ahLst/>
                  <a:cxnLst>
                    <a:cxn ang="0">
                      <a:pos x="T0" y="T1"/>
                    </a:cxn>
                    <a:cxn ang="0">
                      <a:pos x="T2" y="T3"/>
                    </a:cxn>
                    <a:cxn ang="0">
                      <a:pos x="T4" y="T5"/>
                    </a:cxn>
                    <a:cxn ang="0">
                      <a:pos x="T6" y="T7"/>
                    </a:cxn>
                    <a:cxn ang="0">
                      <a:pos x="T8" y="T9"/>
                    </a:cxn>
                    <a:cxn ang="0">
                      <a:pos x="T10" y="T11"/>
                    </a:cxn>
                    <a:cxn ang="0">
                      <a:pos x="T12" y="T13"/>
                    </a:cxn>
                  </a:cxnLst>
                  <a:rect l="0" t="0" r="r" b="b"/>
                  <a:pathLst>
                    <a:path w="911" h="807">
                      <a:moveTo>
                        <a:pt x="0" y="136"/>
                      </a:moveTo>
                      <a:cubicBezTo>
                        <a:pt x="302" y="87"/>
                        <a:pt x="610" y="44"/>
                        <a:pt x="911" y="0"/>
                      </a:cubicBezTo>
                      <a:cubicBezTo>
                        <a:pt x="911" y="13"/>
                        <a:pt x="911" y="13"/>
                        <a:pt x="911" y="13"/>
                      </a:cubicBezTo>
                      <a:cubicBezTo>
                        <a:pt x="911" y="801"/>
                        <a:pt x="911" y="801"/>
                        <a:pt x="911" y="801"/>
                      </a:cubicBezTo>
                      <a:cubicBezTo>
                        <a:pt x="610" y="801"/>
                        <a:pt x="302" y="807"/>
                        <a:pt x="0" y="807"/>
                      </a:cubicBezTo>
                      <a:cubicBezTo>
                        <a:pt x="0" y="585"/>
                        <a:pt x="0" y="358"/>
                        <a:pt x="0" y="136"/>
                      </a:cubicBezTo>
                      <a:cubicBezTo>
                        <a:pt x="0" y="136"/>
                        <a:pt x="0" y="136"/>
                        <a:pt x="0" y="13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0"/>
                <p:cNvSpPr>
                  <a:spLocks/>
                </p:cNvSpPr>
                <p:nvPr/>
              </p:nvSpPr>
              <p:spPr bwMode="auto">
                <a:xfrm>
                  <a:off x="7267155" y="5191700"/>
                  <a:ext cx="122577" cy="118012"/>
                </a:xfrm>
                <a:custGeom>
                  <a:avLst/>
                  <a:gdLst>
                    <a:gd name="T0" fmla="*/ 0 w 689"/>
                    <a:gd name="T1" fmla="*/ 93 h 665"/>
                    <a:gd name="T2" fmla="*/ 689 w 689"/>
                    <a:gd name="T3" fmla="*/ 0 h 665"/>
                    <a:gd name="T4" fmla="*/ 689 w 689"/>
                    <a:gd name="T5" fmla="*/ 659 h 665"/>
                    <a:gd name="T6" fmla="*/ 0 w 689"/>
                    <a:gd name="T7" fmla="*/ 665 h 665"/>
                    <a:gd name="T8" fmla="*/ 0 w 689"/>
                    <a:gd name="T9" fmla="*/ 93 h 665"/>
                    <a:gd name="T10" fmla="*/ 0 w 689"/>
                    <a:gd name="T11" fmla="*/ 93 h 665"/>
                  </a:gdLst>
                  <a:ahLst/>
                  <a:cxnLst>
                    <a:cxn ang="0">
                      <a:pos x="T0" y="T1"/>
                    </a:cxn>
                    <a:cxn ang="0">
                      <a:pos x="T2" y="T3"/>
                    </a:cxn>
                    <a:cxn ang="0">
                      <a:pos x="T4" y="T5"/>
                    </a:cxn>
                    <a:cxn ang="0">
                      <a:pos x="T6" y="T7"/>
                    </a:cxn>
                    <a:cxn ang="0">
                      <a:pos x="T8" y="T9"/>
                    </a:cxn>
                    <a:cxn ang="0">
                      <a:pos x="T10" y="T11"/>
                    </a:cxn>
                  </a:cxnLst>
                  <a:rect l="0" t="0" r="r" b="b"/>
                  <a:pathLst>
                    <a:path w="689" h="665">
                      <a:moveTo>
                        <a:pt x="0" y="93"/>
                      </a:moveTo>
                      <a:cubicBezTo>
                        <a:pt x="227" y="56"/>
                        <a:pt x="455" y="25"/>
                        <a:pt x="689" y="0"/>
                      </a:cubicBezTo>
                      <a:cubicBezTo>
                        <a:pt x="689" y="222"/>
                        <a:pt x="689" y="437"/>
                        <a:pt x="689" y="659"/>
                      </a:cubicBezTo>
                      <a:cubicBezTo>
                        <a:pt x="455" y="659"/>
                        <a:pt x="227" y="665"/>
                        <a:pt x="0" y="665"/>
                      </a:cubicBezTo>
                      <a:cubicBezTo>
                        <a:pt x="0" y="93"/>
                        <a:pt x="0" y="93"/>
                        <a:pt x="0" y="93"/>
                      </a:cubicBezTo>
                      <a:cubicBezTo>
                        <a:pt x="0" y="93"/>
                        <a:pt x="0" y="93"/>
                        <a:pt x="0" y="9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1"/>
                <p:cNvSpPr>
                  <a:spLocks/>
                </p:cNvSpPr>
                <p:nvPr/>
              </p:nvSpPr>
              <p:spPr bwMode="auto">
                <a:xfrm>
                  <a:off x="7267155" y="5321666"/>
                  <a:ext cx="122577" cy="118012"/>
                </a:xfrm>
                <a:custGeom>
                  <a:avLst/>
                  <a:gdLst>
                    <a:gd name="T0" fmla="*/ 0 w 689"/>
                    <a:gd name="T1" fmla="*/ 0 h 665"/>
                    <a:gd name="T2" fmla="*/ 689 w 689"/>
                    <a:gd name="T3" fmla="*/ 0 h 665"/>
                    <a:gd name="T4" fmla="*/ 689 w 689"/>
                    <a:gd name="T5" fmla="*/ 665 h 665"/>
                    <a:gd name="T6" fmla="*/ 0 w 689"/>
                    <a:gd name="T7" fmla="*/ 573 h 665"/>
                    <a:gd name="T8" fmla="*/ 0 w 689"/>
                    <a:gd name="T9" fmla="*/ 0 h 665"/>
                  </a:gdLst>
                  <a:ahLst/>
                  <a:cxnLst>
                    <a:cxn ang="0">
                      <a:pos x="T0" y="T1"/>
                    </a:cxn>
                    <a:cxn ang="0">
                      <a:pos x="T2" y="T3"/>
                    </a:cxn>
                    <a:cxn ang="0">
                      <a:pos x="T4" y="T5"/>
                    </a:cxn>
                    <a:cxn ang="0">
                      <a:pos x="T6" y="T7"/>
                    </a:cxn>
                    <a:cxn ang="0">
                      <a:pos x="T8" y="T9"/>
                    </a:cxn>
                  </a:cxnLst>
                  <a:rect l="0" t="0" r="r" b="b"/>
                  <a:pathLst>
                    <a:path w="689" h="665">
                      <a:moveTo>
                        <a:pt x="0" y="0"/>
                      </a:moveTo>
                      <a:cubicBezTo>
                        <a:pt x="227" y="0"/>
                        <a:pt x="455" y="6"/>
                        <a:pt x="689" y="0"/>
                      </a:cubicBezTo>
                      <a:cubicBezTo>
                        <a:pt x="689" y="222"/>
                        <a:pt x="689" y="443"/>
                        <a:pt x="689" y="665"/>
                      </a:cubicBezTo>
                      <a:cubicBezTo>
                        <a:pt x="455" y="634"/>
                        <a:pt x="227" y="603"/>
                        <a:pt x="0" y="573"/>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2"/>
                <p:cNvSpPr>
                  <a:spLocks/>
                </p:cNvSpPr>
                <p:nvPr/>
              </p:nvSpPr>
              <p:spPr bwMode="auto">
                <a:xfrm>
                  <a:off x="7404076" y="5322753"/>
                  <a:ext cx="162131" cy="142136"/>
                </a:xfrm>
                <a:custGeom>
                  <a:avLst/>
                  <a:gdLst>
                    <a:gd name="T0" fmla="*/ 0 w 911"/>
                    <a:gd name="T1" fmla="*/ 0 h 801"/>
                    <a:gd name="T2" fmla="*/ 911 w 911"/>
                    <a:gd name="T3" fmla="*/ 0 h 801"/>
                    <a:gd name="T4" fmla="*/ 911 w 911"/>
                    <a:gd name="T5" fmla="*/ 764 h 801"/>
                    <a:gd name="T6" fmla="*/ 911 w 911"/>
                    <a:gd name="T7" fmla="*/ 801 h 801"/>
                    <a:gd name="T8" fmla="*/ 0 w 911"/>
                    <a:gd name="T9" fmla="*/ 671 h 801"/>
                    <a:gd name="T10" fmla="*/ 0 w 911"/>
                    <a:gd name="T11" fmla="*/ 0 h 801"/>
                  </a:gdLst>
                  <a:ahLst/>
                  <a:cxnLst>
                    <a:cxn ang="0">
                      <a:pos x="T0" y="T1"/>
                    </a:cxn>
                    <a:cxn ang="0">
                      <a:pos x="T2" y="T3"/>
                    </a:cxn>
                    <a:cxn ang="0">
                      <a:pos x="T4" y="T5"/>
                    </a:cxn>
                    <a:cxn ang="0">
                      <a:pos x="T6" y="T7"/>
                    </a:cxn>
                    <a:cxn ang="0">
                      <a:pos x="T8" y="T9"/>
                    </a:cxn>
                    <a:cxn ang="0">
                      <a:pos x="T10" y="T11"/>
                    </a:cxn>
                  </a:cxnLst>
                  <a:rect l="0" t="0" r="r" b="b"/>
                  <a:pathLst>
                    <a:path w="911" h="801">
                      <a:moveTo>
                        <a:pt x="0" y="0"/>
                      </a:moveTo>
                      <a:cubicBezTo>
                        <a:pt x="302" y="0"/>
                        <a:pt x="610" y="0"/>
                        <a:pt x="911" y="0"/>
                      </a:cubicBezTo>
                      <a:cubicBezTo>
                        <a:pt x="911" y="764"/>
                        <a:pt x="911" y="764"/>
                        <a:pt x="911" y="764"/>
                      </a:cubicBezTo>
                      <a:cubicBezTo>
                        <a:pt x="911" y="801"/>
                        <a:pt x="911" y="801"/>
                        <a:pt x="911" y="801"/>
                      </a:cubicBezTo>
                      <a:cubicBezTo>
                        <a:pt x="610" y="751"/>
                        <a:pt x="302" y="714"/>
                        <a:pt x="0" y="671"/>
                      </a:cubicBezTo>
                      <a:cubicBezTo>
                        <a:pt x="0" y="450"/>
                        <a:pt x="0" y="228"/>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320066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Notification Hubs</a:t>
            </a:r>
          </a:p>
        </p:txBody>
      </p:sp>
      <p:sp>
        <p:nvSpPr>
          <p:cNvPr id="3" name="Content Placeholder 2"/>
          <p:cNvSpPr>
            <a:spLocks noGrp="1"/>
          </p:cNvSpPr>
          <p:nvPr>
            <p:ph idx="1"/>
          </p:nvPr>
        </p:nvSpPr>
        <p:spPr/>
        <p:txBody>
          <a:bodyPr>
            <a:noAutofit/>
          </a:bodyPr>
          <a:lstStyle/>
          <a:p>
            <a:r>
              <a:rPr lang="en-US" sz="2800" dirty="0"/>
              <a:t>Separate from Mobile </a:t>
            </a:r>
            <a:r>
              <a:rPr lang="en-US" sz="2800" dirty="0" smtClean="0"/>
              <a:t>Apps</a:t>
            </a:r>
            <a:endParaRPr lang="en-US" sz="2800" dirty="0"/>
          </a:p>
          <a:p>
            <a:pPr lvl="1"/>
            <a:r>
              <a:rPr lang="en-US" sz="2000" dirty="0"/>
              <a:t>Can be used regardless of whether you’re storing data in Azure</a:t>
            </a:r>
          </a:p>
          <a:p>
            <a:r>
              <a:rPr lang="en-US" sz="2400" dirty="0"/>
              <a:t>Extremely scalable push notifications</a:t>
            </a:r>
          </a:p>
          <a:p>
            <a:r>
              <a:rPr lang="en-US" sz="2400" dirty="0"/>
              <a:t>Cross platform support</a:t>
            </a:r>
          </a:p>
          <a:p>
            <a:pPr lvl="1"/>
            <a:r>
              <a:rPr lang="en-US" sz="2000" dirty="0"/>
              <a:t>Push to </a:t>
            </a:r>
            <a:r>
              <a:rPr lang="en-US" sz="2000" dirty="0" err="1"/>
              <a:t>iOS</a:t>
            </a:r>
            <a:r>
              <a:rPr lang="en-US" sz="2000" dirty="0"/>
              <a:t>, Android, Kindle, Windows Phone, Windows Store</a:t>
            </a:r>
          </a:p>
          <a:p>
            <a:r>
              <a:rPr lang="en-US" sz="2400" dirty="0"/>
              <a:t>Tags (i.e. tie my registration to this topic or user ID)</a:t>
            </a:r>
          </a:p>
          <a:p>
            <a:r>
              <a:rPr lang="en-US" sz="2400" dirty="0"/>
              <a:t>Templates (i.e. when I get a push, send it in this format)</a:t>
            </a:r>
          </a:p>
        </p:txBody>
      </p:sp>
    </p:spTree>
    <p:extLst>
      <p:ext uri="{BB962C8B-B14F-4D97-AF65-F5344CB8AC3E}">
        <p14:creationId xmlns:p14="http://schemas.microsoft.com/office/powerpoint/2010/main" val="242127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to Use</a:t>
            </a:r>
            <a:br>
              <a:rPr lang="en-US" dirty="0"/>
            </a:br>
            <a:r>
              <a:rPr lang="en-US" dirty="0"/>
              <a:t>Azure Mobile Apps </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13272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70280"/>
            <a:ext cx="12192000" cy="1836615"/>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Title 2"/>
          <p:cNvSpPr>
            <a:spLocks noGrp="1"/>
          </p:cNvSpPr>
          <p:nvPr>
            <p:ph type="title"/>
          </p:nvPr>
        </p:nvSpPr>
        <p:spPr/>
        <p:txBody>
          <a:bodyPr/>
          <a:lstStyle/>
          <a:p>
            <a:r>
              <a:rPr lang="en-US" dirty="0">
                <a:solidFill>
                  <a:srgbClr val="000000"/>
                </a:solidFill>
              </a:rPr>
              <a:t>How to Use Azure Mobile Apps</a:t>
            </a:r>
          </a:p>
        </p:txBody>
      </p:sp>
      <p:sp>
        <p:nvSpPr>
          <p:cNvPr id="4" name="Content Placeholder 3"/>
          <p:cNvSpPr>
            <a:spLocks noGrp="1"/>
          </p:cNvSpPr>
          <p:nvPr>
            <p:ph idx="1"/>
          </p:nvPr>
        </p:nvSpPr>
        <p:spPr/>
        <p:txBody>
          <a:bodyPr>
            <a:normAutofit/>
          </a:bodyPr>
          <a:lstStyle/>
          <a:p>
            <a:r>
              <a:rPr lang="en-US" dirty="0">
                <a:solidFill>
                  <a:schemeClr val="bg1"/>
                </a:solidFill>
              </a:rPr>
              <a:t>Create a new Azure Mobile App backend</a:t>
            </a:r>
          </a:p>
          <a:p>
            <a:r>
              <a:rPr lang="en-US" dirty="0">
                <a:solidFill>
                  <a:schemeClr val="bg1"/>
                </a:solidFill>
              </a:rPr>
              <a:t>Build, upload, and test the server project</a:t>
            </a:r>
          </a:p>
          <a:p>
            <a:r>
              <a:rPr lang="en-US" dirty="0">
                <a:solidFill>
                  <a:schemeClr val="bg1"/>
                </a:solidFill>
              </a:rPr>
              <a:t>Create a client mobile application</a:t>
            </a:r>
          </a:p>
          <a:p>
            <a:endParaRPr lang="en-US" dirty="0">
              <a:solidFill>
                <a:schemeClr val="bg1"/>
              </a:solidFill>
            </a:endParaRPr>
          </a:p>
        </p:txBody>
      </p:sp>
    </p:spTree>
    <p:extLst>
      <p:ext uri="{BB962C8B-B14F-4D97-AF65-F5344CB8AC3E}">
        <p14:creationId xmlns:p14="http://schemas.microsoft.com/office/powerpoint/2010/main" val="2483215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Create a new Azure Mobile App backend</a:t>
            </a: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4793" y="1584992"/>
            <a:ext cx="8007471" cy="4996437"/>
          </a:xfrm>
        </p:spPr>
      </p:pic>
      <p:sp>
        <p:nvSpPr>
          <p:cNvPr id="4" name="Rectangle 3"/>
          <p:cNvSpPr/>
          <p:nvPr/>
        </p:nvSpPr>
        <p:spPr>
          <a:xfrm>
            <a:off x="6750821" y="5046886"/>
            <a:ext cx="2940952" cy="935847"/>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5" name="Rectangle 4"/>
          <p:cNvSpPr/>
          <p:nvPr/>
        </p:nvSpPr>
        <p:spPr>
          <a:xfrm>
            <a:off x="3759740" y="3676540"/>
            <a:ext cx="2991081" cy="350942"/>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6" name="Rectangle 5"/>
          <p:cNvSpPr/>
          <p:nvPr/>
        </p:nvSpPr>
        <p:spPr>
          <a:xfrm>
            <a:off x="1704415" y="2272770"/>
            <a:ext cx="2122164" cy="384366"/>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205853985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Quick Start in Settings and Connect a DB</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0160" y="1488740"/>
            <a:ext cx="8471563" cy="5206263"/>
          </a:xfrm>
          <a:ln>
            <a:solidFill>
              <a:srgbClr val="8D8787"/>
            </a:solidFill>
          </a:ln>
        </p:spPr>
      </p:pic>
      <p:sp>
        <p:nvSpPr>
          <p:cNvPr id="2" name="Rectangle 1"/>
          <p:cNvSpPr/>
          <p:nvPr/>
        </p:nvSpPr>
        <p:spPr>
          <a:xfrm>
            <a:off x="2673593" y="6066291"/>
            <a:ext cx="2005194" cy="284096"/>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 name="Rectangle 3"/>
          <p:cNvSpPr/>
          <p:nvPr/>
        </p:nvSpPr>
        <p:spPr>
          <a:xfrm>
            <a:off x="4929436" y="4980040"/>
            <a:ext cx="1955065" cy="267385"/>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183054657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Microsoft Azure</a:t>
            </a:r>
          </a:p>
          <a:p>
            <a:r>
              <a:rPr lang="en-US" dirty="0"/>
              <a:t>Azure App Service</a:t>
            </a:r>
          </a:p>
          <a:p>
            <a:r>
              <a:rPr lang="en-US" dirty="0"/>
              <a:t>Cloud-based mobile enterprise features</a:t>
            </a:r>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Create a Table API using C#</a:t>
            </a:r>
          </a:p>
        </p:txBody>
      </p:sp>
      <p:sp>
        <p:nvSpPr>
          <p:cNvPr id="4" name="Content Placeholder 3"/>
          <p:cNvSpPr>
            <a:spLocks noGrp="1"/>
          </p:cNvSpPr>
          <p:nvPr>
            <p:ph idx="1"/>
          </p:nvPr>
        </p:nvSpPr>
        <p:spPr/>
        <p:txBody>
          <a:bodyPr>
            <a:normAutofit/>
          </a:bodyPr>
          <a:lstStyle/>
          <a:p>
            <a:r>
              <a:rPr lang="en-US" dirty="0"/>
              <a:t>Step 2: Click Download</a:t>
            </a:r>
          </a:p>
          <a:p>
            <a:r>
              <a:rPr lang="en-US" dirty="0"/>
              <a:t>Open the extracted solution in Visual Studio</a:t>
            </a:r>
          </a:p>
          <a:p>
            <a:r>
              <a:rPr lang="en-US" dirty="0"/>
              <a:t>Build the project to restore </a:t>
            </a:r>
            <a:r>
              <a:rPr lang="en-US" dirty="0" err="1"/>
              <a:t>NuGet</a:t>
            </a:r>
            <a:r>
              <a:rPr lang="en-US" dirty="0"/>
              <a:t> packages</a:t>
            </a:r>
          </a:p>
          <a:p>
            <a:r>
              <a:rPr lang="en-US" dirty="0"/>
              <a:t>Deploy the project to Azure</a:t>
            </a:r>
          </a:p>
        </p:txBody>
      </p:sp>
    </p:spTree>
    <p:extLst>
      <p:ext uri="{BB962C8B-B14F-4D97-AF65-F5344CB8AC3E}">
        <p14:creationId xmlns:p14="http://schemas.microsoft.com/office/powerpoint/2010/main" val="251292949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Create a client mobile application</a:t>
            </a:r>
          </a:p>
        </p:txBody>
      </p:sp>
      <p:sp>
        <p:nvSpPr>
          <p:cNvPr id="4" name="Content Placeholder 3"/>
          <p:cNvSpPr>
            <a:spLocks noGrp="1"/>
          </p:cNvSpPr>
          <p:nvPr>
            <p:ph idx="1"/>
          </p:nvPr>
        </p:nvSpPr>
        <p:spPr>
          <a:xfrm>
            <a:off x="838200" y="1825625"/>
            <a:ext cx="4533746" cy="4351338"/>
          </a:xfrm>
        </p:spPr>
        <p:txBody>
          <a:bodyPr>
            <a:normAutofit/>
          </a:bodyPr>
          <a:lstStyle/>
          <a:p>
            <a:r>
              <a:rPr lang="en-US" dirty="0"/>
              <a:t>Step 3, click Create a new app </a:t>
            </a:r>
          </a:p>
          <a:p>
            <a:r>
              <a:rPr lang="en-US" dirty="0"/>
              <a:t>Click the Download button</a:t>
            </a:r>
          </a:p>
          <a:p>
            <a:r>
              <a:rPr lang="en-US" dirty="0"/>
              <a:t>Open Solution in Visual Studio or Xamarin Studio</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9893" y="1780957"/>
            <a:ext cx="6822107" cy="4144571"/>
          </a:xfrm>
          <a:prstGeom prst="rect">
            <a:avLst/>
          </a:prstGeom>
          <a:ln>
            <a:solidFill>
              <a:srgbClr val="979191"/>
            </a:solidFill>
          </a:ln>
        </p:spPr>
      </p:pic>
      <p:sp>
        <p:nvSpPr>
          <p:cNvPr id="5" name="Rectangle 4"/>
          <p:cNvSpPr/>
          <p:nvPr/>
        </p:nvSpPr>
        <p:spPr>
          <a:xfrm>
            <a:off x="5347185" y="2038808"/>
            <a:ext cx="2222424" cy="300808"/>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6" name="Rectangle 5"/>
          <p:cNvSpPr/>
          <p:nvPr/>
        </p:nvSpPr>
        <p:spPr>
          <a:xfrm>
            <a:off x="8288137" y="4528829"/>
            <a:ext cx="902338" cy="300807"/>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2381747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Marketplace</a:t>
            </a:r>
          </a:p>
        </p:txBody>
      </p:sp>
      <p:sp>
        <p:nvSpPr>
          <p:cNvPr id="4" name="Content Placeholder 3"/>
          <p:cNvSpPr>
            <a:spLocks noGrp="1"/>
          </p:cNvSpPr>
          <p:nvPr>
            <p:ph sz="half" idx="1"/>
          </p:nvPr>
        </p:nvSpPr>
        <p:spPr>
          <a:xfrm>
            <a:off x="206561" y="1825625"/>
            <a:ext cx="5181600" cy="4351338"/>
          </a:xfrm>
        </p:spPr>
        <p:txBody>
          <a:bodyPr>
            <a:normAutofit/>
          </a:bodyPr>
          <a:lstStyle/>
          <a:p>
            <a:pPr>
              <a:buFont typeface="Wingdings" charset="2"/>
              <a:buChar char="§"/>
            </a:pPr>
            <a:r>
              <a:rPr lang="en-US" dirty="0"/>
              <a:t>Online store for Azure-configured apps and services</a:t>
            </a:r>
          </a:p>
          <a:p>
            <a:pPr>
              <a:buFont typeface="Wingdings" charset="2"/>
              <a:buChar char="§"/>
            </a:pPr>
            <a:r>
              <a:rPr lang="en-US" dirty="0"/>
              <a:t>May have components for your app to use or include</a:t>
            </a:r>
          </a:p>
          <a:p>
            <a:pPr lvl="1">
              <a:buFont typeface="Wingdings" charset="2"/>
              <a:buChar char="§"/>
            </a:pPr>
            <a:r>
              <a:rPr lang="en-US" dirty="0"/>
              <a:t>API services and apps for many enterprise-level services</a:t>
            </a:r>
          </a:p>
          <a:p>
            <a:pPr lvl="1">
              <a:buFont typeface="Wingdings" charset="2"/>
              <a:buChar char="§"/>
            </a:pPr>
            <a:r>
              <a:rPr lang="en-US" dirty="0"/>
              <a:t>Azure Active Directory-connected apps</a:t>
            </a:r>
          </a:p>
        </p:txBody>
      </p:sp>
      <p:pic>
        <p:nvPicPr>
          <p:cNvPr id="6" name="Picture 5" descr="Screen Shot 2016-06-28 at 1.56.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722" y="1471314"/>
            <a:ext cx="6390718" cy="4684105"/>
          </a:xfrm>
          <a:prstGeom prst="rect">
            <a:avLst/>
          </a:prstGeom>
          <a:ln>
            <a:solidFill>
              <a:srgbClr val="979191"/>
            </a:solidFill>
          </a:ln>
        </p:spPr>
      </p:pic>
    </p:spTree>
    <p:extLst>
      <p:ext uri="{BB962C8B-B14F-4D97-AF65-F5344CB8AC3E}">
        <p14:creationId xmlns:p14="http://schemas.microsoft.com/office/powerpoint/2010/main" val="2761579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rPr>
                  <a:t>After completing this lesson, you should understand:</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SQL Databases</a:t>
              </a:r>
            </a:p>
            <a:p>
              <a:pPr marL="1252538" indent="-457200">
                <a:buFont typeface="Wingdings" charset="2"/>
                <a:buChar char="§"/>
              </a:pPr>
              <a:r>
                <a:rPr lang="en-US" sz="2800" dirty="0">
                  <a:solidFill>
                    <a:prstClr val="white"/>
                  </a:solidFill>
                </a:rPr>
                <a:t>Authentication, authorization</a:t>
              </a:r>
            </a:p>
            <a:p>
              <a:pPr marL="1252538" indent="-457200">
                <a:buFont typeface="Wingdings" charset="2"/>
                <a:buChar char="§"/>
              </a:pPr>
              <a:r>
                <a:rPr lang="en-US" sz="2800" dirty="0">
                  <a:solidFill>
                    <a:prstClr val="white"/>
                  </a:solidFill>
                </a:rPr>
                <a:t>Push notifications</a:t>
              </a:r>
            </a:p>
            <a:p>
              <a:pPr marL="1252538" indent="-457200">
                <a:buFont typeface="Wingdings" charset="2"/>
                <a:buChar char="§"/>
              </a:pPr>
              <a:r>
                <a:rPr lang="en-US" sz="2800" dirty="0">
                  <a:solidFill>
                    <a:prstClr val="white"/>
                  </a:solidFill>
                </a:rPr>
                <a:t>Mobile App Setup Using the Azure Portal</a:t>
              </a:r>
            </a:p>
          </p:txBody>
        </p:sp>
      </p:grpSp>
    </p:spTree>
    <p:extLst>
      <p:ext uri="{BB962C8B-B14F-4D97-AF65-F5344CB8AC3E}">
        <p14:creationId xmlns:p14="http://schemas.microsoft.com/office/powerpoint/2010/main" val="3832650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understand:</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SQL Databases</a:t>
              </a:r>
            </a:p>
            <a:p>
              <a:pPr marL="1252538" indent="-457200">
                <a:buFont typeface="Wingdings" charset="2"/>
                <a:buChar char="§"/>
              </a:pPr>
              <a:r>
                <a:rPr lang="en-US" sz="2800" dirty="0">
                  <a:solidFill>
                    <a:prstClr val="white"/>
                  </a:solidFill>
                </a:rPr>
                <a:t>Authentication, authorization</a:t>
              </a:r>
            </a:p>
            <a:p>
              <a:pPr marL="1252538" indent="-457200">
                <a:buFont typeface="Wingdings" charset="2"/>
                <a:buChar char="§"/>
              </a:pPr>
              <a:r>
                <a:rPr lang="en-US" sz="2800" dirty="0">
                  <a:solidFill>
                    <a:prstClr val="white"/>
                  </a:solidFill>
                </a:rPr>
                <a:t>Push notifications</a:t>
              </a:r>
            </a:p>
            <a:p>
              <a:pPr marL="1252538" indent="-457200">
                <a:buFont typeface="Wingdings" charset="2"/>
                <a:buChar char="§"/>
              </a:pPr>
              <a:r>
                <a:rPr lang="en-US" sz="2800" dirty="0">
                  <a:solidFill>
                    <a:prstClr val="white"/>
                  </a:solidFill>
                </a:rPr>
                <a:t>Mobile App Setup Using the Azure Portal</a:t>
              </a:r>
            </a:p>
          </p:txBody>
        </p:sp>
      </p:grpSp>
    </p:spTree>
    <p:extLst>
      <p:ext uri="{BB962C8B-B14F-4D97-AF65-F5344CB8AC3E}">
        <p14:creationId xmlns:p14="http://schemas.microsoft.com/office/powerpoint/2010/main" val="1152852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Microsoft Azure App Service?</a:t>
            </a:r>
          </a:p>
        </p:txBody>
      </p:sp>
      <p:sp>
        <p:nvSpPr>
          <p:cNvPr id="4" name="Content Placeholder 3"/>
          <p:cNvSpPr>
            <a:spLocks noGrp="1"/>
          </p:cNvSpPr>
          <p:nvPr>
            <p:ph idx="1"/>
          </p:nvPr>
        </p:nvSpPr>
        <p:spPr>
          <a:xfrm>
            <a:off x="838200" y="3527777"/>
            <a:ext cx="10515600" cy="2649185"/>
          </a:xfrm>
        </p:spPr>
        <p:txBody>
          <a:bodyPr>
            <a:normAutofit/>
          </a:bodyPr>
          <a:lstStyle/>
          <a:p>
            <a:pPr lvl="1"/>
            <a:r>
              <a:rPr lang="en-US" sz="2800" dirty="0" smtClean="0"/>
              <a:t>Data </a:t>
            </a:r>
            <a:r>
              <a:rPr lang="en-US" sz="2800" dirty="0"/>
              <a:t>storage with Azure SQL Database</a:t>
            </a:r>
          </a:p>
          <a:p>
            <a:pPr lvl="1"/>
            <a:r>
              <a:rPr lang="en-US" sz="2800" dirty="0"/>
              <a:t>API creation</a:t>
            </a:r>
          </a:p>
          <a:p>
            <a:pPr lvl="1"/>
            <a:r>
              <a:rPr lang="en-US" sz="2800" dirty="0"/>
              <a:t>Authentication and Authorization</a:t>
            </a:r>
          </a:p>
          <a:p>
            <a:pPr lvl="1"/>
            <a:r>
              <a:rPr lang="en-US" sz="2800" dirty="0"/>
              <a:t>Push Notifications</a:t>
            </a:r>
          </a:p>
          <a:p>
            <a:pPr lvl="1"/>
            <a:r>
              <a:rPr lang="en-US" sz="2800" dirty="0"/>
              <a:t>Job processing</a:t>
            </a:r>
          </a:p>
        </p:txBody>
      </p:sp>
      <p:grpSp>
        <p:nvGrpSpPr>
          <p:cNvPr id="6" name="Group 5"/>
          <p:cNvGrpSpPr/>
          <p:nvPr/>
        </p:nvGrpSpPr>
        <p:grpSpPr>
          <a:xfrm>
            <a:off x="0" y="1670281"/>
            <a:ext cx="12192000" cy="1801052"/>
            <a:chOff x="0" y="1670281"/>
            <a:chExt cx="12192000" cy="1801052"/>
          </a:xfrm>
        </p:grpSpPr>
        <p:sp>
          <p:nvSpPr>
            <p:cNvPr id="5" name="Rectangle 4"/>
            <p:cNvSpPr/>
            <p:nvPr/>
          </p:nvSpPr>
          <p:spPr>
            <a:xfrm>
              <a:off x="0" y="1670281"/>
              <a:ext cx="12192000" cy="1801052"/>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2" name="Rectangle 1"/>
            <p:cNvSpPr/>
            <p:nvPr/>
          </p:nvSpPr>
          <p:spPr>
            <a:xfrm>
              <a:off x="837392" y="1878100"/>
              <a:ext cx="10799436" cy="1391150"/>
            </a:xfrm>
            <a:prstGeom prst="rect">
              <a:avLst/>
            </a:prstGeom>
          </p:spPr>
          <p:txBody>
            <a:bodyPr>
              <a:spAutoFit/>
            </a:bodyPr>
            <a:lstStyle/>
            <a:p>
              <a:pPr marL="228600" lvl="0" indent="-228600">
                <a:lnSpc>
                  <a:spcPct val="90000"/>
                </a:lnSpc>
                <a:spcBef>
                  <a:spcPts val="1000"/>
                </a:spcBef>
                <a:buFont typeface="Wingdings" charset="2"/>
                <a:buChar char="§"/>
              </a:pPr>
              <a:r>
                <a:rPr lang="en-US" sz="2800" dirty="0">
                  <a:solidFill>
                    <a:schemeClr val="bg1"/>
                  </a:solidFill>
                </a:rPr>
                <a:t>A platform-as-a-service (</a:t>
              </a:r>
              <a:r>
                <a:rPr lang="en-US" sz="2800" dirty="0" err="1">
                  <a:solidFill>
                    <a:schemeClr val="bg1"/>
                  </a:solidFill>
                </a:rPr>
                <a:t>PaaS</a:t>
              </a:r>
              <a:r>
                <a:rPr lang="en-US" sz="2800" dirty="0">
                  <a:solidFill>
                    <a:schemeClr val="bg1"/>
                  </a:solidFill>
                </a:rPr>
                <a:t>) offering of Microsoft Azure</a:t>
              </a:r>
            </a:p>
            <a:p>
              <a:pPr marL="228600" lvl="0" indent="-228600">
                <a:lnSpc>
                  <a:spcPct val="90000"/>
                </a:lnSpc>
                <a:spcBef>
                  <a:spcPts val="1000"/>
                </a:spcBef>
                <a:buFont typeface="Wingdings" charset="2"/>
                <a:buChar char="§"/>
              </a:pPr>
              <a:r>
                <a:rPr lang="en-US" sz="2800" dirty="0">
                  <a:solidFill>
                    <a:schemeClr val="bg1"/>
                  </a:solidFill>
                </a:rPr>
                <a:t>Provides a ready made back-end so the developer can focus on the app</a:t>
              </a:r>
            </a:p>
          </p:txBody>
        </p:sp>
      </p:grpSp>
    </p:spTree>
    <p:extLst>
      <p:ext uri="{BB962C8B-B14F-4D97-AF65-F5344CB8AC3E}">
        <p14:creationId xmlns:p14="http://schemas.microsoft.com/office/powerpoint/2010/main" val="2929430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Do I Use Azure App Service?</a:t>
            </a:r>
          </a:p>
        </p:txBody>
      </p:sp>
      <p:sp>
        <p:nvSpPr>
          <p:cNvPr id="5" name="Rectangle 4"/>
          <p:cNvSpPr/>
          <p:nvPr/>
        </p:nvSpPr>
        <p:spPr>
          <a:xfrm>
            <a:off x="0" y="1670280"/>
            <a:ext cx="12192000" cy="1836615"/>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Content Placeholder 3"/>
          <p:cNvSpPr>
            <a:spLocks noGrp="1"/>
          </p:cNvSpPr>
          <p:nvPr>
            <p:ph idx="1"/>
          </p:nvPr>
        </p:nvSpPr>
        <p:spPr/>
        <p:txBody>
          <a:bodyPr>
            <a:normAutofit/>
          </a:bodyPr>
          <a:lstStyle/>
          <a:p>
            <a:r>
              <a:rPr lang="en-US" dirty="0">
                <a:solidFill>
                  <a:srgbClr val="FFFFFF"/>
                </a:solidFill>
              </a:rPr>
              <a:t>Azure Portal for configuration of entities</a:t>
            </a:r>
          </a:p>
          <a:p>
            <a:r>
              <a:rPr lang="en-US" dirty="0">
                <a:solidFill>
                  <a:srgbClr val="FFFFFF"/>
                </a:solidFill>
              </a:rPr>
              <a:t>Server SDK in C# or Node.JS</a:t>
            </a:r>
          </a:p>
          <a:p>
            <a:r>
              <a:rPr lang="fr-FR" dirty="0">
                <a:solidFill>
                  <a:srgbClr val="FFFFFF"/>
                </a:solidFill>
              </a:rPr>
              <a:t>Client SDKs for Xamarin</a:t>
            </a:r>
            <a:r>
              <a:rPr lang="en-US" dirty="0">
                <a:solidFill>
                  <a:srgbClr val="FFFFFF"/>
                </a:solidFill>
              </a:rPr>
              <a:t> and third-party </a:t>
            </a:r>
            <a:r>
              <a:rPr lang="en-US" dirty="0" smtClean="0">
                <a:solidFill>
                  <a:srgbClr val="FFFFFF"/>
                </a:solidFill>
              </a:rPr>
              <a:t>products</a:t>
            </a:r>
            <a:endParaRPr lang="en-US" dirty="0">
              <a:solidFill>
                <a:srgbClr val="FFFFFF"/>
              </a:solidFill>
            </a:endParaRPr>
          </a:p>
        </p:txBody>
      </p:sp>
    </p:spTree>
    <p:extLst>
      <p:ext uri="{BB962C8B-B14F-4D97-AF65-F5344CB8AC3E}">
        <p14:creationId xmlns:p14="http://schemas.microsoft.com/office/powerpoint/2010/main" val="3292432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Azure Mobile Apps?</a:t>
            </a:r>
          </a:p>
        </p:txBody>
      </p:sp>
      <p:grpSp>
        <p:nvGrpSpPr>
          <p:cNvPr id="22" name="Group 21"/>
          <p:cNvGrpSpPr/>
          <p:nvPr/>
        </p:nvGrpSpPr>
        <p:grpSpPr>
          <a:xfrm>
            <a:off x="1584442" y="2271676"/>
            <a:ext cx="9324256" cy="3409083"/>
            <a:chOff x="1584442" y="2271676"/>
            <a:chExt cx="9324256" cy="3409083"/>
          </a:xfrm>
        </p:grpSpPr>
        <p:grpSp>
          <p:nvGrpSpPr>
            <p:cNvPr id="14" name="Group 13"/>
            <p:cNvGrpSpPr/>
            <p:nvPr/>
          </p:nvGrpSpPr>
          <p:grpSpPr>
            <a:xfrm>
              <a:off x="6665440" y="2271676"/>
              <a:ext cx="4243258" cy="3409083"/>
              <a:chOff x="7710223" y="1947121"/>
              <a:chExt cx="4243258" cy="3409083"/>
            </a:xfrm>
          </p:grpSpPr>
          <p:pic>
            <p:nvPicPr>
              <p:cNvPr id="19" name="Picture 18" descr="SQL Database (Windows Azur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3169" y="1947121"/>
                <a:ext cx="780288" cy="780288"/>
              </a:xfrm>
              <a:prstGeom prst="rect">
                <a:avLst/>
              </a:prstGeom>
            </p:spPr>
          </p:pic>
          <p:sp>
            <p:nvSpPr>
              <p:cNvPr id="3" name="TextBox 2"/>
              <p:cNvSpPr txBox="1"/>
              <p:nvPr/>
            </p:nvSpPr>
            <p:spPr>
              <a:xfrm>
                <a:off x="8897420" y="2044877"/>
                <a:ext cx="3056061" cy="58477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ysClr val="windowText" lastClr="000000"/>
                    </a:solidFill>
                    <a:effectLst/>
                    <a:uLnTx/>
                    <a:uFillTx/>
                  </a:rPr>
                  <a:t>Storage</a:t>
                </a:r>
                <a:endParaRPr kumimoji="0" lang="en-US" sz="4000" b="0" i="0" u="none" strike="noStrike" kern="0" cap="none" spc="0" normalizeH="0" baseline="0" noProof="0" dirty="0">
                  <a:ln>
                    <a:noFill/>
                  </a:ln>
                  <a:solidFill>
                    <a:sysClr val="windowText" lastClr="000000"/>
                  </a:solidFill>
                  <a:effectLst/>
                  <a:uLnTx/>
                  <a:uFillTx/>
                </a:endParaRPr>
              </a:p>
            </p:txBody>
          </p:sp>
          <p:grpSp>
            <p:nvGrpSpPr>
              <p:cNvPr id="13" name="Group 12"/>
              <p:cNvGrpSpPr/>
              <p:nvPr/>
            </p:nvGrpSpPr>
            <p:grpSpPr>
              <a:xfrm>
                <a:off x="7710223" y="3254404"/>
                <a:ext cx="4243258" cy="2101800"/>
                <a:chOff x="7710223" y="3254404"/>
                <a:chExt cx="4243258" cy="2101800"/>
              </a:xfrm>
            </p:grpSpPr>
            <p:pic>
              <p:nvPicPr>
                <p:cNvPr id="9" name="Picture 8" descr="Access Contro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10223" y="3254404"/>
                  <a:ext cx="780288" cy="780288"/>
                </a:xfrm>
                <a:prstGeom prst="rect">
                  <a:avLst/>
                </a:prstGeom>
              </p:spPr>
            </p:pic>
            <p:sp>
              <p:nvSpPr>
                <p:cNvPr id="25" name="TextBox 24"/>
                <p:cNvSpPr txBox="1"/>
                <p:nvPr/>
              </p:nvSpPr>
              <p:spPr>
                <a:xfrm>
                  <a:off x="8897420" y="3352160"/>
                  <a:ext cx="3056061" cy="58477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ysClr val="windowText" lastClr="000000"/>
                      </a:solidFill>
                      <a:effectLst/>
                      <a:uLnTx/>
                      <a:uFillTx/>
                    </a:rPr>
                    <a:t>Authentication</a:t>
                  </a:r>
                </a:p>
              </p:txBody>
            </p:sp>
            <p:grpSp>
              <p:nvGrpSpPr>
                <p:cNvPr id="12" name="Group 11"/>
                <p:cNvGrpSpPr/>
                <p:nvPr/>
              </p:nvGrpSpPr>
              <p:grpSpPr>
                <a:xfrm>
                  <a:off x="7759271" y="4575916"/>
                  <a:ext cx="4194210" cy="780288"/>
                  <a:chOff x="7759271" y="4575916"/>
                  <a:chExt cx="4194210" cy="780288"/>
                </a:xfrm>
              </p:grpSpPr>
              <p:pic>
                <p:nvPicPr>
                  <p:cNvPr id="16" name="Picture 15" descr="Notification Hub.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59271" y="4575916"/>
                    <a:ext cx="780288" cy="780288"/>
                  </a:xfrm>
                  <a:prstGeom prst="rect">
                    <a:avLst/>
                  </a:prstGeom>
                </p:spPr>
              </p:pic>
              <p:sp>
                <p:nvSpPr>
                  <p:cNvPr id="28" name="TextBox 27"/>
                  <p:cNvSpPr txBox="1"/>
                  <p:nvPr/>
                </p:nvSpPr>
                <p:spPr>
                  <a:xfrm>
                    <a:off x="8897420" y="4673672"/>
                    <a:ext cx="3056061" cy="58477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ysClr val="windowText" lastClr="000000"/>
                        </a:solidFill>
                        <a:effectLst/>
                        <a:uLnTx/>
                        <a:uFillTx/>
                      </a:rPr>
                      <a:t>Push</a:t>
                    </a:r>
                  </a:p>
                </p:txBody>
              </p:sp>
            </p:grpSp>
          </p:grpSp>
        </p:grpSp>
        <p:grpSp>
          <p:nvGrpSpPr>
            <p:cNvPr id="18" name="Group 17"/>
            <p:cNvGrpSpPr/>
            <p:nvPr/>
          </p:nvGrpSpPr>
          <p:grpSpPr>
            <a:xfrm>
              <a:off x="1584442" y="2540453"/>
              <a:ext cx="4764994" cy="2871528"/>
              <a:chOff x="1584442" y="2540453"/>
              <a:chExt cx="4764994" cy="2871528"/>
            </a:xfrm>
          </p:grpSpPr>
          <p:pic>
            <p:nvPicPr>
              <p:cNvPr id="8" name="Picture 7" descr="mobile services (feature).png"/>
              <p:cNvPicPr>
                <a:picLocks noChangeAspect="1"/>
              </p:cNvPicPr>
              <p:nvPr/>
            </p:nvPicPr>
            <p:blipFill rotWithShape="1">
              <a:blip r:embed="rId6" cstate="print">
                <a:extLst>
                  <a:ext uri="{28A0092B-C50C-407E-A947-70E740481C1C}">
                    <a14:useLocalDpi xmlns:a14="http://schemas.microsoft.com/office/drawing/2010/main" val="0"/>
                  </a:ext>
                </a:extLst>
              </a:blip>
              <a:srcRect l="19657" r="19888"/>
              <a:stretch/>
            </p:blipFill>
            <p:spPr>
              <a:xfrm>
                <a:off x="4613768" y="2540453"/>
                <a:ext cx="1735668" cy="2871528"/>
              </a:xfrm>
              <a:prstGeom prst="rect">
                <a:avLst/>
              </a:prstGeom>
            </p:spPr>
          </p:pic>
          <p:grpSp>
            <p:nvGrpSpPr>
              <p:cNvPr id="6" name="Group 5"/>
              <p:cNvGrpSpPr/>
              <p:nvPr/>
            </p:nvGrpSpPr>
            <p:grpSpPr>
              <a:xfrm>
                <a:off x="2476446" y="3726504"/>
                <a:ext cx="1724467" cy="499427"/>
                <a:chOff x="1584165" y="3777597"/>
                <a:chExt cx="3360497" cy="499427"/>
              </a:xfrm>
            </p:grpSpPr>
            <p:sp>
              <p:nvSpPr>
                <p:cNvPr id="5" name="Chevron 4"/>
                <p:cNvSpPr/>
                <p:nvPr/>
              </p:nvSpPr>
              <p:spPr>
                <a:xfrm>
                  <a:off x="2237895" y="3777597"/>
                  <a:ext cx="2706767" cy="499427"/>
                </a:xfrm>
                <a:prstGeom prst="chevron">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7" name="Chevron 16"/>
                <p:cNvSpPr/>
                <p:nvPr/>
              </p:nvSpPr>
              <p:spPr>
                <a:xfrm rot="10800000">
                  <a:off x="1584165" y="3777597"/>
                  <a:ext cx="2670849" cy="499427"/>
                </a:xfrm>
                <a:prstGeom prst="chevron">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grpSp>
            <p:nvGrpSpPr>
              <p:cNvPr id="15" name="Group 14"/>
              <p:cNvGrpSpPr/>
              <p:nvPr/>
            </p:nvGrpSpPr>
            <p:grpSpPr>
              <a:xfrm>
                <a:off x="1584442" y="2540453"/>
                <a:ext cx="450067" cy="2871528"/>
                <a:chOff x="1584442" y="2540453"/>
                <a:chExt cx="450067" cy="2871528"/>
              </a:xfrm>
            </p:grpSpPr>
            <p:grpSp>
              <p:nvGrpSpPr>
                <p:cNvPr id="10" name="Group 9"/>
                <p:cNvGrpSpPr/>
                <p:nvPr/>
              </p:nvGrpSpPr>
              <p:grpSpPr>
                <a:xfrm>
                  <a:off x="1584442" y="3583025"/>
                  <a:ext cx="450067" cy="786384"/>
                  <a:chOff x="1584442" y="3583025"/>
                  <a:chExt cx="450067" cy="786384"/>
                </a:xfrm>
              </p:grpSpPr>
              <p:grpSp>
                <p:nvGrpSpPr>
                  <p:cNvPr id="33" name="Group 32"/>
                  <p:cNvGrpSpPr>
                    <a:grpSpLocks noChangeAspect="1"/>
                  </p:cNvGrpSpPr>
                  <p:nvPr/>
                </p:nvGrpSpPr>
                <p:grpSpPr>
                  <a:xfrm>
                    <a:off x="1584442" y="3583025"/>
                    <a:ext cx="450067" cy="786384"/>
                    <a:chOff x="692152" y="3629546"/>
                    <a:chExt cx="768348" cy="1342504"/>
                  </a:xfrm>
                </p:grpSpPr>
                <p:sp>
                  <p:nvSpPr>
                    <p:cNvPr id="34" name="Rectangle 33"/>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Rectangle 34"/>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Oval 35"/>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7" name="Oval 36"/>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38" name="Straight Connector 37"/>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1" name="Group 60"/>
                  <p:cNvGrpSpPr>
                    <a:grpSpLocks noChangeAspect="1"/>
                  </p:cNvGrpSpPr>
                  <p:nvPr/>
                </p:nvGrpSpPr>
                <p:grpSpPr>
                  <a:xfrm>
                    <a:off x="1662499" y="3804467"/>
                    <a:ext cx="293952" cy="343501"/>
                    <a:chOff x="5734733" y="5619670"/>
                    <a:chExt cx="345394" cy="403618"/>
                  </a:xfrm>
                </p:grpSpPr>
                <p:sp>
                  <p:nvSpPr>
                    <p:cNvPr id="62" name="Freeform 5"/>
                    <p:cNvSpPr>
                      <a:spLocks noEditPoints="1"/>
                    </p:cNvSpPr>
                    <p:nvPr/>
                  </p:nvSpPr>
                  <p:spPr bwMode="auto">
                    <a:xfrm>
                      <a:off x="5734733" y="5746972"/>
                      <a:ext cx="345394" cy="147039"/>
                    </a:xfrm>
                    <a:custGeom>
                      <a:avLst/>
                      <a:gdLst>
                        <a:gd name="T0" fmla="*/ 395 w 425"/>
                        <a:gd name="T1" fmla="*/ 0 h 181"/>
                        <a:gd name="T2" fmla="*/ 365 w 425"/>
                        <a:gd name="T3" fmla="*/ 30 h 181"/>
                        <a:gd name="T4" fmla="*/ 365 w 425"/>
                        <a:gd name="T5" fmla="*/ 150 h 181"/>
                        <a:gd name="T6" fmla="*/ 395 w 425"/>
                        <a:gd name="T7" fmla="*/ 181 h 181"/>
                        <a:gd name="T8" fmla="*/ 425 w 425"/>
                        <a:gd name="T9" fmla="*/ 150 h 181"/>
                        <a:gd name="T10" fmla="*/ 425 w 425"/>
                        <a:gd name="T11" fmla="*/ 30 h 181"/>
                        <a:gd name="T12" fmla="*/ 395 w 425"/>
                        <a:gd name="T13" fmla="*/ 0 h 181"/>
                        <a:gd name="T14" fmla="*/ 30 w 425"/>
                        <a:gd name="T15" fmla="*/ 0 h 181"/>
                        <a:gd name="T16" fmla="*/ 0 w 425"/>
                        <a:gd name="T17" fmla="*/ 30 h 181"/>
                        <a:gd name="T18" fmla="*/ 0 w 425"/>
                        <a:gd name="T19" fmla="*/ 150 h 181"/>
                        <a:gd name="T20" fmla="*/ 30 w 425"/>
                        <a:gd name="T21" fmla="*/ 181 h 181"/>
                        <a:gd name="T22" fmla="*/ 61 w 425"/>
                        <a:gd name="T23" fmla="*/ 150 h 181"/>
                        <a:gd name="T24" fmla="*/ 61 w 425"/>
                        <a:gd name="T25" fmla="*/ 30 h 181"/>
                        <a:gd name="T26" fmla="*/ 30 w 425"/>
                        <a:gd name="T2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5" h="181">
                          <a:moveTo>
                            <a:pt x="395" y="0"/>
                          </a:moveTo>
                          <a:cubicBezTo>
                            <a:pt x="378" y="0"/>
                            <a:pt x="365" y="13"/>
                            <a:pt x="365" y="30"/>
                          </a:cubicBezTo>
                          <a:cubicBezTo>
                            <a:pt x="365" y="150"/>
                            <a:pt x="365" y="150"/>
                            <a:pt x="365" y="150"/>
                          </a:cubicBezTo>
                          <a:cubicBezTo>
                            <a:pt x="365" y="167"/>
                            <a:pt x="378" y="181"/>
                            <a:pt x="395" y="181"/>
                          </a:cubicBezTo>
                          <a:cubicBezTo>
                            <a:pt x="411" y="181"/>
                            <a:pt x="425" y="167"/>
                            <a:pt x="425" y="150"/>
                          </a:cubicBezTo>
                          <a:cubicBezTo>
                            <a:pt x="425" y="30"/>
                            <a:pt x="425" y="30"/>
                            <a:pt x="425" y="30"/>
                          </a:cubicBezTo>
                          <a:cubicBezTo>
                            <a:pt x="425" y="13"/>
                            <a:pt x="411" y="0"/>
                            <a:pt x="395" y="0"/>
                          </a:cubicBezTo>
                          <a:close/>
                          <a:moveTo>
                            <a:pt x="30" y="0"/>
                          </a:moveTo>
                          <a:cubicBezTo>
                            <a:pt x="14" y="0"/>
                            <a:pt x="0" y="13"/>
                            <a:pt x="0" y="30"/>
                          </a:cubicBezTo>
                          <a:cubicBezTo>
                            <a:pt x="0" y="150"/>
                            <a:pt x="0" y="150"/>
                            <a:pt x="0" y="150"/>
                          </a:cubicBezTo>
                          <a:cubicBezTo>
                            <a:pt x="0" y="167"/>
                            <a:pt x="14" y="181"/>
                            <a:pt x="30" y="181"/>
                          </a:cubicBezTo>
                          <a:cubicBezTo>
                            <a:pt x="47" y="181"/>
                            <a:pt x="61" y="167"/>
                            <a:pt x="61" y="150"/>
                          </a:cubicBezTo>
                          <a:cubicBezTo>
                            <a:pt x="61" y="30"/>
                            <a:pt x="61" y="30"/>
                            <a:pt x="61" y="30"/>
                          </a:cubicBezTo>
                          <a:cubicBezTo>
                            <a:pt x="61" y="13"/>
                            <a:pt x="47" y="0"/>
                            <a:pt x="3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
                    <p:cNvSpPr>
                      <a:spLocks/>
                    </p:cNvSpPr>
                    <p:nvPr/>
                  </p:nvSpPr>
                  <p:spPr bwMode="auto">
                    <a:xfrm>
                      <a:off x="5798878" y="5747959"/>
                      <a:ext cx="219078" cy="275329"/>
                    </a:xfrm>
                    <a:custGeom>
                      <a:avLst/>
                      <a:gdLst>
                        <a:gd name="T0" fmla="*/ 0 w 269"/>
                        <a:gd name="T1" fmla="*/ 0 h 340"/>
                        <a:gd name="T2" fmla="*/ 0 w 269"/>
                        <a:gd name="T3" fmla="*/ 219 h 340"/>
                        <a:gd name="T4" fmla="*/ 23 w 269"/>
                        <a:gd name="T5" fmla="*/ 242 h 340"/>
                        <a:gd name="T6" fmla="*/ 50 w 269"/>
                        <a:gd name="T7" fmla="*/ 242 h 340"/>
                        <a:gd name="T8" fmla="*/ 50 w 269"/>
                        <a:gd name="T9" fmla="*/ 309 h 340"/>
                        <a:gd name="T10" fmla="*/ 80 w 269"/>
                        <a:gd name="T11" fmla="*/ 340 h 340"/>
                        <a:gd name="T12" fmla="*/ 111 w 269"/>
                        <a:gd name="T13" fmla="*/ 309 h 340"/>
                        <a:gd name="T14" fmla="*/ 111 w 269"/>
                        <a:gd name="T15" fmla="*/ 242 h 340"/>
                        <a:gd name="T16" fmla="*/ 158 w 269"/>
                        <a:gd name="T17" fmla="*/ 242 h 340"/>
                        <a:gd name="T18" fmla="*/ 158 w 269"/>
                        <a:gd name="T19" fmla="*/ 309 h 340"/>
                        <a:gd name="T20" fmla="*/ 188 w 269"/>
                        <a:gd name="T21" fmla="*/ 340 h 340"/>
                        <a:gd name="T22" fmla="*/ 218 w 269"/>
                        <a:gd name="T23" fmla="*/ 309 h 340"/>
                        <a:gd name="T24" fmla="*/ 218 w 269"/>
                        <a:gd name="T25" fmla="*/ 242 h 340"/>
                        <a:gd name="T26" fmla="*/ 245 w 269"/>
                        <a:gd name="T27" fmla="*/ 242 h 340"/>
                        <a:gd name="T28" fmla="*/ 269 w 269"/>
                        <a:gd name="T29" fmla="*/ 219 h 340"/>
                        <a:gd name="T30" fmla="*/ 269 w 269"/>
                        <a:gd name="T31" fmla="*/ 0 h 340"/>
                        <a:gd name="T32" fmla="*/ 0 w 269"/>
                        <a:gd name="T33"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9" h="340">
                          <a:moveTo>
                            <a:pt x="0" y="0"/>
                          </a:moveTo>
                          <a:cubicBezTo>
                            <a:pt x="0" y="219"/>
                            <a:pt x="0" y="219"/>
                            <a:pt x="0" y="219"/>
                          </a:cubicBezTo>
                          <a:cubicBezTo>
                            <a:pt x="0" y="232"/>
                            <a:pt x="10" y="242"/>
                            <a:pt x="23" y="242"/>
                          </a:cubicBezTo>
                          <a:cubicBezTo>
                            <a:pt x="50" y="242"/>
                            <a:pt x="50" y="242"/>
                            <a:pt x="50" y="242"/>
                          </a:cubicBezTo>
                          <a:cubicBezTo>
                            <a:pt x="50" y="309"/>
                            <a:pt x="50" y="309"/>
                            <a:pt x="50" y="309"/>
                          </a:cubicBezTo>
                          <a:cubicBezTo>
                            <a:pt x="50" y="326"/>
                            <a:pt x="64" y="340"/>
                            <a:pt x="80" y="340"/>
                          </a:cubicBezTo>
                          <a:cubicBezTo>
                            <a:pt x="97" y="340"/>
                            <a:pt x="111" y="326"/>
                            <a:pt x="111" y="309"/>
                          </a:cubicBezTo>
                          <a:cubicBezTo>
                            <a:pt x="111" y="242"/>
                            <a:pt x="111" y="242"/>
                            <a:pt x="111" y="242"/>
                          </a:cubicBezTo>
                          <a:cubicBezTo>
                            <a:pt x="158" y="242"/>
                            <a:pt x="158" y="242"/>
                            <a:pt x="158" y="242"/>
                          </a:cubicBezTo>
                          <a:cubicBezTo>
                            <a:pt x="158" y="309"/>
                            <a:pt x="158" y="309"/>
                            <a:pt x="158" y="309"/>
                          </a:cubicBezTo>
                          <a:cubicBezTo>
                            <a:pt x="158" y="326"/>
                            <a:pt x="171" y="340"/>
                            <a:pt x="188" y="340"/>
                          </a:cubicBezTo>
                          <a:cubicBezTo>
                            <a:pt x="205" y="340"/>
                            <a:pt x="218" y="326"/>
                            <a:pt x="218" y="309"/>
                          </a:cubicBezTo>
                          <a:cubicBezTo>
                            <a:pt x="218" y="242"/>
                            <a:pt x="218" y="242"/>
                            <a:pt x="218" y="242"/>
                          </a:cubicBezTo>
                          <a:cubicBezTo>
                            <a:pt x="245" y="242"/>
                            <a:pt x="245" y="242"/>
                            <a:pt x="245" y="242"/>
                          </a:cubicBezTo>
                          <a:cubicBezTo>
                            <a:pt x="258" y="242"/>
                            <a:pt x="269" y="232"/>
                            <a:pt x="269" y="219"/>
                          </a:cubicBezTo>
                          <a:cubicBezTo>
                            <a:pt x="269" y="0"/>
                            <a:pt x="269" y="0"/>
                            <a:pt x="269" y="0"/>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7"/>
                    <p:cNvSpPr>
                      <a:spLocks noEditPoints="1"/>
                    </p:cNvSpPr>
                    <p:nvPr/>
                  </p:nvSpPr>
                  <p:spPr bwMode="auto">
                    <a:xfrm>
                      <a:off x="5797891" y="5619670"/>
                      <a:ext cx="219078" cy="112500"/>
                    </a:xfrm>
                    <a:custGeom>
                      <a:avLst/>
                      <a:gdLst>
                        <a:gd name="T0" fmla="*/ 198 w 269"/>
                        <a:gd name="T1" fmla="*/ 44 h 138"/>
                        <a:gd name="T2" fmla="*/ 223 w 269"/>
                        <a:gd name="T3" fmla="*/ 8 h 138"/>
                        <a:gd name="T4" fmla="*/ 222 w 269"/>
                        <a:gd name="T5" fmla="*/ 2 h 138"/>
                        <a:gd name="T6" fmla="*/ 216 w 269"/>
                        <a:gd name="T7" fmla="*/ 3 h 138"/>
                        <a:gd name="T8" fmla="*/ 190 w 269"/>
                        <a:gd name="T9" fmla="*/ 41 h 138"/>
                        <a:gd name="T10" fmla="*/ 135 w 269"/>
                        <a:gd name="T11" fmla="*/ 30 h 138"/>
                        <a:gd name="T12" fmla="*/ 79 w 269"/>
                        <a:gd name="T13" fmla="*/ 41 h 138"/>
                        <a:gd name="T14" fmla="*/ 53 w 269"/>
                        <a:gd name="T15" fmla="*/ 3 h 138"/>
                        <a:gd name="T16" fmla="*/ 47 w 269"/>
                        <a:gd name="T17" fmla="*/ 2 h 138"/>
                        <a:gd name="T18" fmla="*/ 46 w 269"/>
                        <a:gd name="T19" fmla="*/ 8 h 138"/>
                        <a:gd name="T20" fmla="*/ 71 w 269"/>
                        <a:gd name="T21" fmla="*/ 44 h 138"/>
                        <a:gd name="T22" fmla="*/ 0 w 269"/>
                        <a:gd name="T23" fmla="*/ 138 h 138"/>
                        <a:gd name="T24" fmla="*/ 269 w 269"/>
                        <a:gd name="T25" fmla="*/ 138 h 138"/>
                        <a:gd name="T26" fmla="*/ 198 w 269"/>
                        <a:gd name="T27" fmla="*/ 44 h 138"/>
                        <a:gd name="T28" fmla="*/ 78 w 269"/>
                        <a:gd name="T29" fmla="*/ 101 h 138"/>
                        <a:gd name="T30" fmla="*/ 63 w 269"/>
                        <a:gd name="T31" fmla="*/ 86 h 138"/>
                        <a:gd name="T32" fmla="*/ 78 w 269"/>
                        <a:gd name="T33" fmla="*/ 71 h 138"/>
                        <a:gd name="T34" fmla="*/ 93 w 269"/>
                        <a:gd name="T35" fmla="*/ 86 h 138"/>
                        <a:gd name="T36" fmla="*/ 78 w 269"/>
                        <a:gd name="T37" fmla="*/ 101 h 138"/>
                        <a:gd name="T38" fmla="*/ 193 w 269"/>
                        <a:gd name="T39" fmla="*/ 101 h 138"/>
                        <a:gd name="T40" fmla="*/ 178 w 269"/>
                        <a:gd name="T41" fmla="*/ 86 h 138"/>
                        <a:gd name="T42" fmla="*/ 193 w 269"/>
                        <a:gd name="T43" fmla="*/ 71 h 138"/>
                        <a:gd name="T44" fmla="*/ 208 w 269"/>
                        <a:gd name="T45" fmla="*/ 86 h 138"/>
                        <a:gd name="T46" fmla="*/ 193 w 269"/>
                        <a:gd name="T47" fmla="*/ 10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 h="138">
                          <a:moveTo>
                            <a:pt x="198" y="44"/>
                          </a:moveTo>
                          <a:cubicBezTo>
                            <a:pt x="223" y="8"/>
                            <a:pt x="223" y="8"/>
                            <a:pt x="223" y="8"/>
                          </a:cubicBezTo>
                          <a:cubicBezTo>
                            <a:pt x="225" y="6"/>
                            <a:pt x="224" y="3"/>
                            <a:pt x="222" y="2"/>
                          </a:cubicBezTo>
                          <a:cubicBezTo>
                            <a:pt x="220" y="0"/>
                            <a:pt x="218" y="1"/>
                            <a:pt x="216" y="3"/>
                          </a:cubicBezTo>
                          <a:cubicBezTo>
                            <a:pt x="190" y="41"/>
                            <a:pt x="190" y="41"/>
                            <a:pt x="190" y="41"/>
                          </a:cubicBezTo>
                          <a:cubicBezTo>
                            <a:pt x="173" y="34"/>
                            <a:pt x="154" y="30"/>
                            <a:pt x="135" y="30"/>
                          </a:cubicBezTo>
                          <a:cubicBezTo>
                            <a:pt x="115" y="30"/>
                            <a:pt x="96" y="34"/>
                            <a:pt x="79" y="41"/>
                          </a:cubicBezTo>
                          <a:cubicBezTo>
                            <a:pt x="53" y="3"/>
                            <a:pt x="53" y="3"/>
                            <a:pt x="53" y="3"/>
                          </a:cubicBezTo>
                          <a:cubicBezTo>
                            <a:pt x="52" y="1"/>
                            <a:pt x="49" y="0"/>
                            <a:pt x="47" y="2"/>
                          </a:cubicBezTo>
                          <a:cubicBezTo>
                            <a:pt x="45" y="3"/>
                            <a:pt x="45" y="6"/>
                            <a:pt x="46" y="8"/>
                          </a:cubicBezTo>
                          <a:cubicBezTo>
                            <a:pt x="71" y="44"/>
                            <a:pt x="71" y="44"/>
                            <a:pt x="71" y="44"/>
                          </a:cubicBezTo>
                          <a:cubicBezTo>
                            <a:pt x="31" y="62"/>
                            <a:pt x="4" y="97"/>
                            <a:pt x="0" y="138"/>
                          </a:cubicBezTo>
                          <a:cubicBezTo>
                            <a:pt x="269" y="138"/>
                            <a:pt x="269" y="138"/>
                            <a:pt x="269" y="138"/>
                          </a:cubicBezTo>
                          <a:cubicBezTo>
                            <a:pt x="265" y="97"/>
                            <a:pt x="238" y="62"/>
                            <a:pt x="198" y="44"/>
                          </a:cubicBezTo>
                          <a:close/>
                          <a:moveTo>
                            <a:pt x="78" y="101"/>
                          </a:moveTo>
                          <a:cubicBezTo>
                            <a:pt x="70" y="101"/>
                            <a:pt x="63" y="94"/>
                            <a:pt x="63" y="86"/>
                          </a:cubicBezTo>
                          <a:cubicBezTo>
                            <a:pt x="63" y="78"/>
                            <a:pt x="70" y="71"/>
                            <a:pt x="78" y="71"/>
                          </a:cubicBezTo>
                          <a:cubicBezTo>
                            <a:pt x="86" y="71"/>
                            <a:pt x="93" y="78"/>
                            <a:pt x="93" y="86"/>
                          </a:cubicBezTo>
                          <a:cubicBezTo>
                            <a:pt x="93" y="94"/>
                            <a:pt x="86" y="101"/>
                            <a:pt x="78" y="101"/>
                          </a:cubicBezTo>
                          <a:close/>
                          <a:moveTo>
                            <a:pt x="193" y="101"/>
                          </a:moveTo>
                          <a:cubicBezTo>
                            <a:pt x="185" y="101"/>
                            <a:pt x="178" y="94"/>
                            <a:pt x="178" y="86"/>
                          </a:cubicBezTo>
                          <a:cubicBezTo>
                            <a:pt x="178" y="78"/>
                            <a:pt x="185" y="71"/>
                            <a:pt x="193" y="71"/>
                          </a:cubicBezTo>
                          <a:cubicBezTo>
                            <a:pt x="201" y="71"/>
                            <a:pt x="208" y="78"/>
                            <a:pt x="208" y="86"/>
                          </a:cubicBezTo>
                          <a:cubicBezTo>
                            <a:pt x="208" y="94"/>
                            <a:pt x="201" y="101"/>
                            <a:pt x="193" y="1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8"/>
                    <p:cNvSpPr>
                      <a:spLocks noEditPoints="1"/>
                    </p:cNvSpPr>
                    <p:nvPr/>
                  </p:nvSpPr>
                  <p:spPr bwMode="auto">
                    <a:xfrm>
                      <a:off x="5734733" y="5746972"/>
                      <a:ext cx="345394" cy="147039"/>
                    </a:xfrm>
                    <a:custGeom>
                      <a:avLst/>
                      <a:gdLst>
                        <a:gd name="T0" fmla="*/ 395 w 425"/>
                        <a:gd name="T1" fmla="*/ 0 h 181"/>
                        <a:gd name="T2" fmla="*/ 365 w 425"/>
                        <a:gd name="T3" fmla="*/ 30 h 181"/>
                        <a:gd name="T4" fmla="*/ 365 w 425"/>
                        <a:gd name="T5" fmla="*/ 150 h 181"/>
                        <a:gd name="T6" fmla="*/ 395 w 425"/>
                        <a:gd name="T7" fmla="*/ 181 h 181"/>
                        <a:gd name="T8" fmla="*/ 425 w 425"/>
                        <a:gd name="T9" fmla="*/ 150 h 181"/>
                        <a:gd name="T10" fmla="*/ 425 w 425"/>
                        <a:gd name="T11" fmla="*/ 30 h 181"/>
                        <a:gd name="T12" fmla="*/ 395 w 425"/>
                        <a:gd name="T13" fmla="*/ 0 h 181"/>
                        <a:gd name="T14" fmla="*/ 30 w 425"/>
                        <a:gd name="T15" fmla="*/ 0 h 181"/>
                        <a:gd name="T16" fmla="*/ 0 w 425"/>
                        <a:gd name="T17" fmla="*/ 30 h 181"/>
                        <a:gd name="T18" fmla="*/ 0 w 425"/>
                        <a:gd name="T19" fmla="*/ 150 h 181"/>
                        <a:gd name="T20" fmla="*/ 30 w 425"/>
                        <a:gd name="T21" fmla="*/ 181 h 181"/>
                        <a:gd name="T22" fmla="*/ 61 w 425"/>
                        <a:gd name="T23" fmla="*/ 150 h 181"/>
                        <a:gd name="T24" fmla="*/ 61 w 425"/>
                        <a:gd name="T25" fmla="*/ 30 h 181"/>
                        <a:gd name="T26" fmla="*/ 30 w 425"/>
                        <a:gd name="T2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5" h="181">
                          <a:moveTo>
                            <a:pt x="395" y="0"/>
                          </a:moveTo>
                          <a:cubicBezTo>
                            <a:pt x="378" y="0"/>
                            <a:pt x="365" y="13"/>
                            <a:pt x="365" y="30"/>
                          </a:cubicBezTo>
                          <a:cubicBezTo>
                            <a:pt x="365" y="150"/>
                            <a:pt x="365" y="150"/>
                            <a:pt x="365" y="150"/>
                          </a:cubicBezTo>
                          <a:cubicBezTo>
                            <a:pt x="365" y="167"/>
                            <a:pt x="378" y="181"/>
                            <a:pt x="395" y="181"/>
                          </a:cubicBezTo>
                          <a:cubicBezTo>
                            <a:pt x="411" y="181"/>
                            <a:pt x="425" y="167"/>
                            <a:pt x="425" y="150"/>
                          </a:cubicBezTo>
                          <a:cubicBezTo>
                            <a:pt x="425" y="30"/>
                            <a:pt x="425" y="30"/>
                            <a:pt x="425" y="30"/>
                          </a:cubicBezTo>
                          <a:cubicBezTo>
                            <a:pt x="425" y="13"/>
                            <a:pt x="411" y="0"/>
                            <a:pt x="395" y="0"/>
                          </a:cubicBezTo>
                          <a:close/>
                          <a:moveTo>
                            <a:pt x="30" y="0"/>
                          </a:moveTo>
                          <a:cubicBezTo>
                            <a:pt x="14" y="0"/>
                            <a:pt x="0" y="13"/>
                            <a:pt x="0" y="30"/>
                          </a:cubicBezTo>
                          <a:cubicBezTo>
                            <a:pt x="0" y="150"/>
                            <a:pt x="0" y="150"/>
                            <a:pt x="0" y="150"/>
                          </a:cubicBezTo>
                          <a:cubicBezTo>
                            <a:pt x="0" y="167"/>
                            <a:pt x="14" y="181"/>
                            <a:pt x="30" y="181"/>
                          </a:cubicBezTo>
                          <a:cubicBezTo>
                            <a:pt x="47" y="181"/>
                            <a:pt x="61" y="167"/>
                            <a:pt x="61" y="150"/>
                          </a:cubicBezTo>
                          <a:cubicBezTo>
                            <a:pt x="61" y="30"/>
                            <a:pt x="61" y="30"/>
                            <a:pt x="61" y="30"/>
                          </a:cubicBezTo>
                          <a:cubicBezTo>
                            <a:pt x="61" y="13"/>
                            <a:pt x="47" y="0"/>
                            <a:pt x="3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9"/>
                    <p:cNvSpPr>
                      <a:spLocks/>
                    </p:cNvSpPr>
                    <p:nvPr/>
                  </p:nvSpPr>
                  <p:spPr bwMode="auto">
                    <a:xfrm>
                      <a:off x="5798878" y="5747959"/>
                      <a:ext cx="219078" cy="275329"/>
                    </a:xfrm>
                    <a:custGeom>
                      <a:avLst/>
                      <a:gdLst>
                        <a:gd name="T0" fmla="*/ 0 w 269"/>
                        <a:gd name="T1" fmla="*/ 0 h 340"/>
                        <a:gd name="T2" fmla="*/ 0 w 269"/>
                        <a:gd name="T3" fmla="*/ 219 h 340"/>
                        <a:gd name="T4" fmla="*/ 23 w 269"/>
                        <a:gd name="T5" fmla="*/ 242 h 340"/>
                        <a:gd name="T6" fmla="*/ 50 w 269"/>
                        <a:gd name="T7" fmla="*/ 242 h 340"/>
                        <a:gd name="T8" fmla="*/ 50 w 269"/>
                        <a:gd name="T9" fmla="*/ 309 h 340"/>
                        <a:gd name="T10" fmla="*/ 80 w 269"/>
                        <a:gd name="T11" fmla="*/ 340 h 340"/>
                        <a:gd name="T12" fmla="*/ 111 w 269"/>
                        <a:gd name="T13" fmla="*/ 309 h 340"/>
                        <a:gd name="T14" fmla="*/ 111 w 269"/>
                        <a:gd name="T15" fmla="*/ 242 h 340"/>
                        <a:gd name="T16" fmla="*/ 158 w 269"/>
                        <a:gd name="T17" fmla="*/ 242 h 340"/>
                        <a:gd name="T18" fmla="*/ 158 w 269"/>
                        <a:gd name="T19" fmla="*/ 309 h 340"/>
                        <a:gd name="T20" fmla="*/ 188 w 269"/>
                        <a:gd name="T21" fmla="*/ 340 h 340"/>
                        <a:gd name="T22" fmla="*/ 218 w 269"/>
                        <a:gd name="T23" fmla="*/ 309 h 340"/>
                        <a:gd name="T24" fmla="*/ 218 w 269"/>
                        <a:gd name="T25" fmla="*/ 242 h 340"/>
                        <a:gd name="T26" fmla="*/ 245 w 269"/>
                        <a:gd name="T27" fmla="*/ 242 h 340"/>
                        <a:gd name="T28" fmla="*/ 269 w 269"/>
                        <a:gd name="T29" fmla="*/ 219 h 340"/>
                        <a:gd name="T30" fmla="*/ 269 w 269"/>
                        <a:gd name="T31" fmla="*/ 0 h 340"/>
                        <a:gd name="T32" fmla="*/ 0 w 269"/>
                        <a:gd name="T33"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9" h="340">
                          <a:moveTo>
                            <a:pt x="0" y="0"/>
                          </a:moveTo>
                          <a:cubicBezTo>
                            <a:pt x="0" y="219"/>
                            <a:pt x="0" y="219"/>
                            <a:pt x="0" y="219"/>
                          </a:cubicBezTo>
                          <a:cubicBezTo>
                            <a:pt x="0" y="232"/>
                            <a:pt x="10" y="242"/>
                            <a:pt x="23" y="242"/>
                          </a:cubicBezTo>
                          <a:cubicBezTo>
                            <a:pt x="50" y="242"/>
                            <a:pt x="50" y="242"/>
                            <a:pt x="50" y="242"/>
                          </a:cubicBezTo>
                          <a:cubicBezTo>
                            <a:pt x="50" y="309"/>
                            <a:pt x="50" y="309"/>
                            <a:pt x="50" y="309"/>
                          </a:cubicBezTo>
                          <a:cubicBezTo>
                            <a:pt x="50" y="326"/>
                            <a:pt x="64" y="340"/>
                            <a:pt x="80" y="340"/>
                          </a:cubicBezTo>
                          <a:cubicBezTo>
                            <a:pt x="97" y="340"/>
                            <a:pt x="111" y="326"/>
                            <a:pt x="111" y="309"/>
                          </a:cubicBezTo>
                          <a:cubicBezTo>
                            <a:pt x="111" y="242"/>
                            <a:pt x="111" y="242"/>
                            <a:pt x="111" y="242"/>
                          </a:cubicBezTo>
                          <a:cubicBezTo>
                            <a:pt x="158" y="242"/>
                            <a:pt x="158" y="242"/>
                            <a:pt x="158" y="242"/>
                          </a:cubicBezTo>
                          <a:cubicBezTo>
                            <a:pt x="158" y="309"/>
                            <a:pt x="158" y="309"/>
                            <a:pt x="158" y="309"/>
                          </a:cubicBezTo>
                          <a:cubicBezTo>
                            <a:pt x="158" y="326"/>
                            <a:pt x="171" y="340"/>
                            <a:pt x="188" y="340"/>
                          </a:cubicBezTo>
                          <a:cubicBezTo>
                            <a:pt x="205" y="340"/>
                            <a:pt x="218" y="326"/>
                            <a:pt x="218" y="309"/>
                          </a:cubicBezTo>
                          <a:cubicBezTo>
                            <a:pt x="218" y="242"/>
                            <a:pt x="218" y="242"/>
                            <a:pt x="218" y="242"/>
                          </a:cubicBezTo>
                          <a:cubicBezTo>
                            <a:pt x="245" y="242"/>
                            <a:pt x="245" y="242"/>
                            <a:pt x="245" y="242"/>
                          </a:cubicBezTo>
                          <a:cubicBezTo>
                            <a:pt x="258" y="242"/>
                            <a:pt x="269" y="232"/>
                            <a:pt x="269" y="219"/>
                          </a:cubicBezTo>
                          <a:cubicBezTo>
                            <a:pt x="269" y="0"/>
                            <a:pt x="269" y="0"/>
                            <a:pt x="269" y="0"/>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0"/>
                    <p:cNvSpPr>
                      <a:spLocks noEditPoints="1"/>
                    </p:cNvSpPr>
                    <p:nvPr/>
                  </p:nvSpPr>
                  <p:spPr bwMode="auto">
                    <a:xfrm>
                      <a:off x="5797891" y="5619670"/>
                      <a:ext cx="219078" cy="112500"/>
                    </a:xfrm>
                    <a:custGeom>
                      <a:avLst/>
                      <a:gdLst>
                        <a:gd name="T0" fmla="*/ 198 w 269"/>
                        <a:gd name="T1" fmla="*/ 44 h 138"/>
                        <a:gd name="T2" fmla="*/ 223 w 269"/>
                        <a:gd name="T3" fmla="*/ 8 h 138"/>
                        <a:gd name="T4" fmla="*/ 222 w 269"/>
                        <a:gd name="T5" fmla="*/ 2 h 138"/>
                        <a:gd name="T6" fmla="*/ 216 w 269"/>
                        <a:gd name="T7" fmla="*/ 3 h 138"/>
                        <a:gd name="T8" fmla="*/ 190 w 269"/>
                        <a:gd name="T9" fmla="*/ 41 h 138"/>
                        <a:gd name="T10" fmla="*/ 135 w 269"/>
                        <a:gd name="T11" fmla="*/ 30 h 138"/>
                        <a:gd name="T12" fmla="*/ 79 w 269"/>
                        <a:gd name="T13" fmla="*/ 41 h 138"/>
                        <a:gd name="T14" fmla="*/ 53 w 269"/>
                        <a:gd name="T15" fmla="*/ 3 h 138"/>
                        <a:gd name="T16" fmla="*/ 47 w 269"/>
                        <a:gd name="T17" fmla="*/ 2 h 138"/>
                        <a:gd name="T18" fmla="*/ 46 w 269"/>
                        <a:gd name="T19" fmla="*/ 8 h 138"/>
                        <a:gd name="T20" fmla="*/ 71 w 269"/>
                        <a:gd name="T21" fmla="*/ 44 h 138"/>
                        <a:gd name="T22" fmla="*/ 0 w 269"/>
                        <a:gd name="T23" fmla="*/ 138 h 138"/>
                        <a:gd name="T24" fmla="*/ 269 w 269"/>
                        <a:gd name="T25" fmla="*/ 138 h 138"/>
                        <a:gd name="T26" fmla="*/ 198 w 269"/>
                        <a:gd name="T27" fmla="*/ 44 h 138"/>
                        <a:gd name="T28" fmla="*/ 78 w 269"/>
                        <a:gd name="T29" fmla="*/ 101 h 138"/>
                        <a:gd name="T30" fmla="*/ 63 w 269"/>
                        <a:gd name="T31" fmla="*/ 86 h 138"/>
                        <a:gd name="T32" fmla="*/ 78 w 269"/>
                        <a:gd name="T33" fmla="*/ 71 h 138"/>
                        <a:gd name="T34" fmla="*/ 93 w 269"/>
                        <a:gd name="T35" fmla="*/ 86 h 138"/>
                        <a:gd name="T36" fmla="*/ 78 w 269"/>
                        <a:gd name="T37" fmla="*/ 101 h 138"/>
                        <a:gd name="T38" fmla="*/ 193 w 269"/>
                        <a:gd name="T39" fmla="*/ 101 h 138"/>
                        <a:gd name="T40" fmla="*/ 178 w 269"/>
                        <a:gd name="T41" fmla="*/ 86 h 138"/>
                        <a:gd name="T42" fmla="*/ 193 w 269"/>
                        <a:gd name="T43" fmla="*/ 71 h 138"/>
                        <a:gd name="T44" fmla="*/ 208 w 269"/>
                        <a:gd name="T45" fmla="*/ 86 h 138"/>
                        <a:gd name="T46" fmla="*/ 193 w 269"/>
                        <a:gd name="T47" fmla="*/ 10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 h="138">
                          <a:moveTo>
                            <a:pt x="198" y="44"/>
                          </a:moveTo>
                          <a:cubicBezTo>
                            <a:pt x="223" y="8"/>
                            <a:pt x="223" y="8"/>
                            <a:pt x="223" y="8"/>
                          </a:cubicBezTo>
                          <a:cubicBezTo>
                            <a:pt x="225" y="6"/>
                            <a:pt x="224" y="3"/>
                            <a:pt x="222" y="2"/>
                          </a:cubicBezTo>
                          <a:cubicBezTo>
                            <a:pt x="220" y="0"/>
                            <a:pt x="218" y="1"/>
                            <a:pt x="216" y="3"/>
                          </a:cubicBezTo>
                          <a:cubicBezTo>
                            <a:pt x="190" y="41"/>
                            <a:pt x="190" y="41"/>
                            <a:pt x="190" y="41"/>
                          </a:cubicBezTo>
                          <a:cubicBezTo>
                            <a:pt x="173" y="34"/>
                            <a:pt x="154" y="30"/>
                            <a:pt x="135" y="30"/>
                          </a:cubicBezTo>
                          <a:cubicBezTo>
                            <a:pt x="115" y="30"/>
                            <a:pt x="96" y="34"/>
                            <a:pt x="79" y="41"/>
                          </a:cubicBezTo>
                          <a:cubicBezTo>
                            <a:pt x="53" y="3"/>
                            <a:pt x="53" y="3"/>
                            <a:pt x="53" y="3"/>
                          </a:cubicBezTo>
                          <a:cubicBezTo>
                            <a:pt x="52" y="1"/>
                            <a:pt x="49" y="0"/>
                            <a:pt x="47" y="2"/>
                          </a:cubicBezTo>
                          <a:cubicBezTo>
                            <a:pt x="45" y="3"/>
                            <a:pt x="45" y="6"/>
                            <a:pt x="46" y="8"/>
                          </a:cubicBezTo>
                          <a:cubicBezTo>
                            <a:pt x="71" y="44"/>
                            <a:pt x="71" y="44"/>
                            <a:pt x="71" y="44"/>
                          </a:cubicBezTo>
                          <a:cubicBezTo>
                            <a:pt x="31" y="62"/>
                            <a:pt x="4" y="97"/>
                            <a:pt x="0" y="138"/>
                          </a:cubicBezTo>
                          <a:cubicBezTo>
                            <a:pt x="269" y="138"/>
                            <a:pt x="269" y="138"/>
                            <a:pt x="269" y="138"/>
                          </a:cubicBezTo>
                          <a:cubicBezTo>
                            <a:pt x="265" y="97"/>
                            <a:pt x="238" y="62"/>
                            <a:pt x="198" y="44"/>
                          </a:cubicBezTo>
                          <a:close/>
                          <a:moveTo>
                            <a:pt x="78" y="101"/>
                          </a:moveTo>
                          <a:cubicBezTo>
                            <a:pt x="70" y="101"/>
                            <a:pt x="63" y="94"/>
                            <a:pt x="63" y="86"/>
                          </a:cubicBezTo>
                          <a:cubicBezTo>
                            <a:pt x="63" y="78"/>
                            <a:pt x="70" y="71"/>
                            <a:pt x="78" y="71"/>
                          </a:cubicBezTo>
                          <a:cubicBezTo>
                            <a:pt x="86" y="71"/>
                            <a:pt x="93" y="78"/>
                            <a:pt x="93" y="86"/>
                          </a:cubicBezTo>
                          <a:cubicBezTo>
                            <a:pt x="93" y="94"/>
                            <a:pt x="86" y="101"/>
                            <a:pt x="78" y="101"/>
                          </a:cubicBezTo>
                          <a:close/>
                          <a:moveTo>
                            <a:pt x="193" y="101"/>
                          </a:moveTo>
                          <a:cubicBezTo>
                            <a:pt x="185" y="101"/>
                            <a:pt x="178" y="94"/>
                            <a:pt x="178" y="86"/>
                          </a:cubicBezTo>
                          <a:cubicBezTo>
                            <a:pt x="178" y="78"/>
                            <a:pt x="185" y="71"/>
                            <a:pt x="193" y="71"/>
                          </a:cubicBezTo>
                          <a:cubicBezTo>
                            <a:pt x="201" y="71"/>
                            <a:pt x="208" y="78"/>
                            <a:pt x="208" y="86"/>
                          </a:cubicBezTo>
                          <a:cubicBezTo>
                            <a:pt x="208" y="94"/>
                            <a:pt x="201" y="101"/>
                            <a:pt x="193" y="1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 name="Group 10"/>
                <p:cNvGrpSpPr/>
                <p:nvPr/>
              </p:nvGrpSpPr>
              <p:grpSpPr>
                <a:xfrm>
                  <a:off x="1584442" y="4625597"/>
                  <a:ext cx="450067" cy="786384"/>
                  <a:chOff x="1584442" y="4625597"/>
                  <a:chExt cx="450067" cy="786384"/>
                </a:xfrm>
              </p:grpSpPr>
              <p:grpSp>
                <p:nvGrpSpPr>
                  <p:cNvPr id="39" name="Group 38"/>
                  <p:cNvGrpSpPr>
                    <a:grpSpLocks noChangeAspect="1"/>
                  </p:cNvGrpSpPr>
                  <p:nvPr/>
                </p:nvGrpSpPr>
                <p:grpSpPr>
                  <a:xfrm>
                    <a:off x="1584442" y="4625597"/>
                    <a:ext cx="450067" cy="786384"/>
                    <a:chOff x="692152" y="3629546"/>
                    <a:chExt cx="768348" cy="1342504"/>
                  </a:xfrm>
                </p:grpSpPr>
                <p:sp>
                  <p:nvSpPr>
                    <p:cNvPr id="40" name="Rectangle 39"/>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 name="Rectangle 40"/>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 name="Oval 41"/>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 name="Oval 42"/>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4" name="Straight Connector 43"/>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a:grpSpLocks noChangeAspect="1"/>
                  </p:cNvGrpSpPr>
                  <p:nvPr/>
                </p:nvGrpSpPr>
                <p:grpSpPr>
                  <a:xfrm>
                    <a:off x="1670192" y="4862652"/>
                    <a:ext cx="278567" cy="312274"/>
                    <a:chOff x="5238397" y="5877894"/>
                    <a:chExt cx="318343" cy="356852"/>
                  </a:xfrm>
                </p:grpSpPr>
                <p:sp>
                  <p:nvSpPr>
                    <p:cNvPr id="69" name="Freeform 14"/>
                    <p:cNvSpPr>
                      <a:spLocks/>
                    </p:cNvSpPr>
                    <p:nvPr/>
                  </p:nvSpPr>
                  <p:spPr bwMode="auto">
                    <a:xfrm>
                      <a:off x="5238397" y="5961331"/>
                      <a:ext cx="318343" cy="273415"/>
                    </a:xfrm>
                    <a:custGeom>
                      <a:avLst/>
                      <a:gdLst>
                        <a:gd name="T0" fmla="*/ 603 w 603"/>
                        <a:gd name="T1" fmla="*/ 340 h 521"/>
                        <a:gd name="T2" fmla="*/ 559 w 603"/>
                        <a:gd name="T3" fmla="*/ 422 h 521"/>
                        <a:gd name="T4" fmla="*/ 439 w 603"/>
                        <a:gd name="T5" fmla="*/ 521 h 521"/>
                        <a:gd name="T6" fmla="*/ 323 w 603"/>
                        <a:gd name="T7" fmla="*/ 492 h 521"/>
                        <a:gd name="T8" fmla="*/ 206 w 603"/>
                        <a:gd name="T9" fmla="*/ 521 h 521"/>
                        <a:gd name="T10" fmla="*/ 88 w 603"/>
                        <a:gd name="T11" fmla="*/ 428 h 521"/>
                        <a:gd name="T12" fmla="*/ 49 w 603"/>
                        <a:gd name="T13" fmla="*/ 86 h 521"/>
                        <a:gd name="T14" fmla="*/ 192 w 603"/>
                        <a:gd name="T15" fmla="*/ 0 h 521"/>
                        <a:gd name="T16" fmla="*/ 322 w 603"/>
                        <a:gd name="T17" fmla="*/ 29 h 521"/>
                        <a:gd name="T18" fmla="*/ 452 w 603"/>
                        <a:gd name="T19" fmla="*/ 0 h 521"/>
                        <a:gd name="T20" fmla="*/ 583 w 603"/>
                        <a:gd name="T21" fmla="*/ 69 h 521"/>
                        <a:gd name="T22" fmla="*/ 603 w 603"/>
                        <a:gd name="T23" fmla="*/ 34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3" h="521">
                          <a:moveTo>
                            <a:pt x="603" y="340"/>
                          </a:moveTo>
                          <a:cubicBezTo>
                            <a:pt x="587" y="375"/>
                            <a:pt x="579" y="391"/>
                            <a:pt x="559" y="422"/>
                          </a:cubicBezTo>
                          <a:cubicBezTo>
                            <a:pt x="530" y="466"/>
                            <a:pt x="490" y="520"/>
                            <a:pt x="439" y="521"/>
                          </a:cubicBezTo>
                          <a:cubicBezTo>
                            <a:pt x="395" y="521"/>
                            <a:pt x="384" y="492"/>
                            <a:pt x="323" y="492"/>
                          </a:cubicBezTo>
                          <a:cubicBezTo>
                            <a:pt x="263" y="493"/>
                            <a:pt x="250" y="521"/>
                            <a:pt x="206" y="521"/>
                          </a:cubicBezTo>
                          <a:cubicBezTo>
                            <a:pt x="155" y="520"/>
                            <a:pt x="117" y="471"/>
                            <a:pt x="88" y="428"/>
                          </a:cubicBezTo>
                          <a:cubicBezTo>
                            <a:pt x="8" y="306"/>
                            <a:pt x="0" y="162"/>
                            <a:pt x="49" y="86"/>
                          </a:cubicBezTo>
                          <a:cubicBezTo>
                            <a:pt x="85" y="32"/>
                            <a:pt x="140" y="0"/>
                            <a:pt x="192" y="0"/>
                          </a:cubicBezTo>
                          <a:cubicBezTo>
                            <a:pt x="245" y="0"/>
                            <a:pt x="279" y="29"/>
                            <a:pt x="322" y="29"/>
                          </a:cubicBezTo>
                          <a:cubicBezTo>
                            <a:pt x="365" y="29"/>
                            <a:pt x="391" y="0"/>
                            <a:pt x="452" y="0"/>
                          </a:cubicBezTo>
                          <a:cubicBezTo>
                            <a:pt x="499" y="0"/>
                            <a:pt x="548" y="26"/>
                            <a:pt x="583" y="69"/>
                          </a:cubicBezTo>
                          <a:cubicBezTo>
                            <a:pt x="468" y="132"/>
                            <a:pt x="487" y="296"/>
                            <a:pt x="603" y="3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5"/>
                    <p:cNvSpPr>
                      <a:spLocks/>
                    </p:cNvSpPr>
                    <p:nvPr/>
                  </p:nvSpPr>
                  <p:spPr bwMode="auto">
                    <a:xfrm>
                      <a:off x="5393718" y="5877894"/>
                      <a:ext cx="79586" cy="86646"/>
                    </a:xfrm>
                    <a:custGeom>
                      <a:avLst/>
                      <a:gdLst>
                        <a:gd name="T0" fmla="*/ 112 w 151"/>
                        <a:gd name="T1" fmla="*/ 110 h 165"/>
                        <a:gd name="T2" fmla="*/ 145 w 151"/>
                        <a:gd name="T3" fmla="*/ 0 h 165"/>
                        <a:gd name="T4" fmla="*/ 41 w 151"/>
                        <a:gd name="T5" fmla="*/ 56 h 165"/>
                        <a:gd name="T6" fmla="*/ 7 w 151"/>
                        <a:gd name="T7" fmla="*/ 164 h 165"/>
                        <a:gd name="T8" fmla="*/ 112 w 151"/>
                        <a:gd name="T9" fmla="*/ 110 h 165"/>
                      </a:gdLst>
                      <a:ahLst/>
                      <a:cxnLst>
                        <a:cxn ang="0">
                          <a:pos x="T0" y="T1"/>
                        </a:cxn>
                        <a:cxn ang="0">
                          <a:pos x="T2" y="T3"/>
                        </a:cxn>
                        <a:cxn ang="0">
                          <a:pos x="T4" y="T5"/>
                        </a:cxn>
                        <a:cxn ang="0">
                          <a:pos x="T6" y="T7"/>
                        </a:cxn>
                        <a:cxn ang="0">
                          <a:pos x="T8" y="T9"/>
                        </a:cxn>
                      </a:cxnLst>
                      <a:rect l="0" t="0" r="r" b="b"/>
                      <a:pathLst>
                        <a:path w="151" h="165">
                          <a:moveTo>
                            <a:pt x="112" y="110"/>
                          </a:moveTo>
                          <a:cubicBezTo>
                            <a:pt x="134" y="82"/>
                            <a:pt x="151" y="41"/>
                            <a:pt x="145" y="0"/>
                          </a:cubicBezTo>
                          <a:cubicBezTo>
                            <a:pt x="109" y="3"/>
                            <a:pt x="66" y="26"/>
                            <a:pt x="41" y="56"/>
                          </a:cubicBezTo>
                          <a:cubicBezTo>
                            <a:pt x="18" y="83"/>
                            <a:pt x="0" y="124"/>
                            <a:pt x="7" y="164"/>
                          </a:cubicBezTo>
                          <a:cubicBezTo>
                            <a:pt x="47" y="165"/>
                            <a:pt x="88" y="141"/>
                            <a:pt x="112" y="1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 name="Group 6"/>
                <p:cNvGrpSpPr/>
                <p:nvPr/>
              </p:nvGrpSpPr>
              <p:grpSpPr>
                <a:xfrm>
                  <a:off x="1584442" y="2540453"/>
                  <a:ext cx="450067" cy="786384"/>
                  <a:chOff x="1584442" y="2540453"/>
                  <a:chExt cx="450067" cy="786384"/>
                </a:xfrm>
              </p:grpSpPr>
              <p:grpSp>
                <p:nvGrpSpPr>
                  <p:cNvPr id="26" name="Group 25"/>
                  <p:cNvGrpSpPr>
                    <a:grpSpLocks noChangeAspect="1"/>
                  </p:cNvGrpSpPr>
                  <p:nvPr/>
                </p:nvGrpSpPr>
                <p:grpSpPr>
                  <a:xfrm>
                    <a:off x="1584442" y="2540453"/>
                    <a:ext cx="450067" cy="786384"/>
                    <a:chOff x="692152" y="3629546"/>
                    <a:chExt cx="768348" cy="1342504"/>
                  </a:xfrm>
                </p:grpSpPr>
                <p:sp>
                  <p:nvSpPr>
                    <p:cNvPr id="27" name="Rectangle 26"/>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Rectangle 28"/>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Oval 29"/>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Oval 30"/>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32" name="Straight Connector 31"/>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a:grpSpLocks noChangeAspect="1"/>
                  </p:cNvGrpSpPr>
                  <p:nvPr/>
                </p:nvGrpSpPr>
                <p:grpSpPr>
                  <a:xfrm>
                    <a:off x="1680620" y="2804607"/>
                    <a:ext cx="257711" cy="258077"/>
                    <a:chOff x="7267155" y="5165403"/>
                    <a:chExt cx="299052" cy="299486"/>
                  </a:xfrm>
                </p:grpSpPr>
                <p:sp>
                  <p:nvSpPr>
                    <p:cNvPr id="72" name="Freeform 19"/>
                    <p:cNvSpPr>
                      <a:spLocks/>
                    </p:cNvSpPr>
                    <p:nvPr/>
                  </p:nvSpPr>
                  <p:spPr bwMode="auto">
                    <a:xfrm>
                      <a:off x="7404076" y="5165403"/>
                      <a:ext cx="162131" cy="143223"/>
                    </a:xfrm>
                    <a:custGeom>
                      <a:avLst/>
                      <a:gdLst>
                        <a:gd name="T0" fmla="*/ 0 w 911"/>
                        <a:gd name="T1" fmla="*/ 136 h 807"/>
                        <a:gd name="T2" fmla="*/ 911 w 911"/>
                        <a:gd name="T3" fmla="*/ 0 h 807"/>
                        <a:gd name="T4" fmla="*/ 911 w 911"/>
                        <a:gd name="T5" fmla="*/ 13 h 807"/>
                        <a:gd name="T6" fmla="*/ 911 w 911"/>
                        <a:gd name="T7" fmla="*/ 801 h 807"/>
                        <a:gd name="T8" fmla="*/ 0 w 911"/>
                        <a:gd name="T9" fmla="*/ 807 h 807"/>
                        <a:gd name="T10" fmla="*/ 0 w 911"/>
                        <a:gd name="T11" fmla="*/ 136 h 807"/>
                        <a:gd name="T12" fmla="*/ 0 w 911"/>
                        <a:gd name="T13" fmla="*/ 136 h 807"/>
                      </a:gdLst>
                      <a:ahLst/>
                      <a:cxnLst>
                        <a:cxn ang="0">
                          <a:pos x="T0" y="T1"/>
                        </a:cxn>
                        <a:cxn ang="0">
                          <a:pos x="T2" y="T3"/>
                        </a:cxn>
                        <a:cxn ang="0">
                          <a:pos x="T4" y="T5"/>
                        </a:cxn>
                        <a:cxn ang="0">
                          <a:pos x="T6" y="T7"/>
                        </a:cxn>
                        <a:cxn ang="0">
                          <a:pos x="T8" y="T9"/>
                        </a:cxn>
                        <a:cxn ang="0">
                          <a:pos x="T10" y="T11"/>
                        </a:cxn>
                        <a:cxn ang="0">
                          <a:pos x="T12" y="T13"/>
                        </a:cxn>
                      </a:cxnLst>
                      <a:rect l="0" t="0" r="r" b="b"/>
                      <a:pathLst>
                        <a:path w="911" h="807">
                          <a:moveTo>
                            <a:pt x="0" y="136"/>
                          </a:moveTo>
                          <a:cubicBezTo>
                            <a:pt x="302" y="87"/>
                            <a:pt x="610" y="44"/>
                            <a:pt x="911" y="0"/>
                          </a:cubicBezTo>
                          <a:cubicBezTo>
                            <a:pt x="911" y="13"/>
                            <a:pt x="911" y="13"/>
                            <a:pt x="911" y="13"/>
                          </a:cubicBezTo>
                          <a:cubicBezTo>
                            <a:pt x="911" y="801"/>
                            <a:pt x="911" y="801"/>
                            <a:pt x="911" y="801"/>
                          </a:cubicBezTo>
                          <a:cubicBezTo>
                            <a:pt x="610" y="801"/>
                            <a:pt x="302" y="807"/>
                            <a:pt x="0" y="807"/>
                          </a:cubicBezTo>
                          <a:cubicBezTo>
                            <a:pt x="0" y="585"/>
                            <a:pt x="0" y="358"/>
                            <a:pt x="0" y="136"/>
                          </a:cubicBezTo>
                          <a:cubicBezTo>
                            <a:pt x="0" y="136"/>
                            <a:pt x="0" y="136"/>
                            <a:pt x="0" y="13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0"/>
                    <p:cNvSpPr>
                      <a:spLocks/>
                    </p:cNvSpPr>
                    <p:nvPr/>
                  </p:nvSpPr>
                  <p:spPr bwMode="auto">
                    <a:xfrm>
                      <a:off x="7267155" y="5191700"/>
                      <a:ext cx="122577" cy="118012"/>
                    </a:xfrm>
                    <a:custGeom>
                      <a:avLst/>
                      <a:gdLst>
                        <a:gd name="T0" fmla="*/ 0 w 689"/>
                        <a:gd name="T1" fmla="*/ 93 h 665"/>
                        <a:gd name="T2" fmla="*/ 689 w 689"/>
                        <a:gd name="T3" fmla="*/ 0 h 665"/>
                        <a:gd name="T4" fmla="*/ 689 w 689"/>
                        <a:gd name="T5" fmla="*/ 659 h 665"/>
                        <a:gd name="T6" fmla="*/ 0 w 689"/>
                        <a:gd name="T7" fmla="*/ 665 h 665"/>
                        <a:gd name="T8" fmla="*/ 0 w 689"/>
                        <a:gd name="T9" fmla="*/ 93 h 665"/>
                        <a:gd name="T10" fmla="*/ 0 w 689"/>
                        <a:gd name="T11" fmla="*/ 93 h 665"/>
                      </a:gdLst>
                      <a:ahLst/>
                      <a:cxnLst>
                        <a:cxn ang="0">
                          <a:pos x="T0" y="T1"/>
                        </a:cxn>
                        <a:cxn ang="0">
                          <a:pos x="T2" y="T3"/>
                        </a:cxn>
                        <a:cxn ang="0">
                          <a:pos x="T4" y="T5"/>
                        </a:cxn>
                        <a:cxn ang="0">
                          <a:pos x="T6" y="T7"/>
                        </a:cxn>
                        <a:cxn ang="0">
                          <a:pos x="T8" y="T9"/>
                        </a:cxn>
                        <a:cxn ang="0">
                          <a:pos x="T10" y="T11"/>
                        </a:cxn>
                      </a:cxnLst>
                      <a:rect l="0" t="0" r="r" b="b"/>
                      <a:pathLst>
                        <a:path w="689" h="665">
                          <a:moveTo>
                            <a:pt x="0" y="93"/>
                          </a:moveTo>
                          <a:cubicBezTo>
                            <a:pt x="227" y="56"/>
                            <a:pt x="455" y="25"/>
                            <a:pt x="689" y="0"/>
                          </a:cubicBezTo>
                          <a:cubicBezTo>
                            <a:pt x="689" y="222"/>
                            <a:pt x="689" y="437"/>
                            <a:pt x="689" y="659"/>
                          </a:cubicBezTo>
                          <a:cubicBezTo>
                            <a:pt x="455" y="659"/>
                            <a:pt x="227" y="665"/>
                            <a:pt x="0" y="665"/>
                          </a:cubicBezTo>
                          <a:cubicBezTo>
                            <a:pt x="0" y="93"/>
                            <a:pt x="0" y="93"/>
                            <a:pt x="0" y="93"/>
                          </a:cubicBezTo>
                          <a:cubicBezTo>
                            <a:pt x="0" y="93"/>
                            <a:pt x="0" y="93"/>
                            <a:pt x="0" y="9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1"/>
                    <p:cNvSpPr>
                      <a:spLocks/>
                    </p:cNvSpPr>
                    <p:nvPr/>
                  </p:nvSpPr>
                  <p:spPr bwMode="auto">
                    <a:xfrm>
                      <a:off x="7267155" y="5321666"/>
                      <a:ext cx="122577" cy="118012"/>
                    </a:xfrm>
                    <a:custGeom>
                      <a:avLst/>
                      <a:gdLst>
                        <a:gd name="T0" fmla="*/ 0 w 689"/>
                        <a:gd name="T1" fmla="*/ 0 h 665"/>
                        <a:gd name="T2" fmla="*/ 689 w 689"/>
                        <a:gd name="T3" fmla="*/ 0 h 665"/>
                        <a:gd name="T4" fmla="*/ 689 w 689"/>
                        <a:gd name="T5" fmla="*/ 665 h 665"/>
                        <a:gd name="T6" fmla="*/ 0 w 689"/>
                        <a:gd name="T7" fmla="*/ 573 h 665"/>
                        <a:gd name="T8" fmla="*/ 0 w 689"/>
                        <a:gd name="T9" fmla="*/ 0 h 665"/>
                      </a:gdLst>
                      <a:ahLst/>
                      <a:cxnLst>
                        <a:cxn ang="0">
                          <a:pos x="T0" y="T1"/>
                        </a:cxn>
                        <a:cxn ang="0">
                          <a:pos x="T2" y="T3"/>
                        </a:cxn>
                        <a:cxn ang="0">
                          <a:pos x="T4" y="T5"/>
                        </a:cxn>
                        <a:cxn ang="0">
                          <a:pos x="T6" y="T7"/>
                        </a:cxn>
                        <a:cxn ang="0">
                          <a:pos x="T8" y="T9"/>
                        </a:cxn>
                      </a:cxnLst>
                      <a:rect l="0" t="0" r="r" b="b"/>
                      <a:pathLst>
                        <a:path w="689" h="665">
                          <a:moveTo>
                            <a:pt x="0" y="0"/>
                          </a:moveTo>
                          <a:cubicBezTo>
                            <a:pt x="227" y="0"/>
                            <a:pt x="455" y="6"/>
                            <a:pt x="689" y="0"/>
                          </a:cubicBezTo>
                          <a:cubicBezTo>
                            <a:pt x="689" y="222"/>
                            <a:pt x="689" y="443"/>
                            <a:pt x="689" y="665"/>
                          </a:cubicBezTo>
                          <a:cubicBezTo>
                            <a:pt x="455" y="634"/>
                            <a:pt x="227" y="603"/>
                            <a:pt x="0" y="573"/>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2"/>
                    <p:cNvSpPr>
                      <a:spLocks/>
                    </p:cNvSpPr>
                    <p:nvPr/>
                  </p:nvSpPr>
                  <p:spPr bwMode="auto">
                    <a:xfrm>
                      <a:off x="7404076" y="5322753"/>
                      <a:ext cx="162131" cy="142136"/>
                    </a:xfrm>
                    <a:custGeom>
                      <a:avLst/>
                      <a:gdLst>
                        <a:gd name="T0" fmla="*/ 0 w 911"/>
                        <a:gd name="T1" fmla="*/ 0 h 801"/>
                        <a:gd name="T2" fmla="*/ 911 w 911"/>
                        <a:gd name="T3" fmla="*/ 0 h 801"/>
                        <a:gd name="T4" fmla="*/ 911 w 911"/>
                        <a:gd name="T5" fmla="*/ 764 h 801"/>
                        <a:gd name="T6" fmla="*/ 911 w 911"/>
                        <a:gd name="T7" fmla="*/ 801 h 801"/>
                        <a:gd name="T8" fmla="*/ 0 w 911"/>
                        <a:gd name="T9" fmla="*/ 671 h 801"/>
                        <a:gd name="T10" fmla="*/ 0 w 911"/>
                        <a:gd name="T11" fmla="*/ 0 h 801"/>
                      </a:gdLst>
                      <a:ahLst/>
                      <a:cxnLst>
                        <a:cxn ang="0">
                          <a:pos x="T0" y="T1"/>
                        </a:cxn>
                        <a:cxn ang="0">
                          <a:pos x="T2" y="T3"/>
                        </a:cxn>
                        <a:cxn ang="0">
                          <a:pos x="T4" y="T5"/>
                        </a:cxn>
                        <a:cxn ang="0">
                          <a:pos x="T6" y="T7"/>
                        </a:cxn>
                        <a:cxn ang="0">
                          <a:pos x="T8" y="T9"/>
                        </a:cxn>
                        <a:cxn ang="0">
                          <a:pos x="T10" y="T11"/>
                        </a:cxn>
                      </a:cxnLst>
                      <a:rect l="0" t="0" r="r" b="b"/>
                      <a:pathLst>
                        <a:path w="911" h="801">
                          <a:moveTo>
                            <a:pt x="0" y="0"/>
                          </a:moveTo>
                          <a:cubicBezTo>
                            <a:pt x="302" y="0"/>
                            <a:pt x="610" y="0"/>
                            <a:pt x="911" y="0"/>
                          </a:cubicBezTo>
                          <a:cubicBezTo>
                            <a:pt x="911" y="764"/>
                            <a:pt x="911" y="764"/>
                            <a:pt x="911" y="764"/>
                          </a:cubicBezTo>
                          <a:cubicBezTo>
                            <a:pt x="911" y="801"/>
                            <a:pt x="911" y="801"/>
                            <a:pt x="911" y="801"/>
                          </a:cubicBezTo>
                          <a:cubicBezTo>
                            <a:pt x="610" y="751"/>
                            <a:pt x="302" y="714"/>
                            <a:pt x="0" y="671"/>
                          </a:cubicBezTo>
                          <a:cubicBezTo>
                            <a:pt x="0" y="450"/>
                            <a:pt x="0" y="228"/>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grpSp>
    </p:spTree>
    <p:extLst>
      <p:ext uri="{BB962C8B-B14F-4D97-AF65-F5344CB8AC3E}">
        <p14:creationId xmlns:p14="http://schemas.microsoft.com/office/powerpoint/2010/main" val="34268967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a:t>Storage, Authentication, </a:t>
            </a:r>
            <a:br>
              <a:rPr lang="en-US" sz="4000" dirty="0"/>
            </a:br>
            <a:r>
              <a:rPr lang="en-US" sz="4000" dirty="0"/>
              <a:t>and Push Notifications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704" y="2042325"/>
            <a:ext cx="8290049" cy="4351338"/>
          </a:xfrm>
          <a:prstGeom prst="rect">
            <a:avLst/>
          </a:prstGeom>
        </p:spPr>
      </p:pic>
    </p:spTree>
    <p:extLst>
      <p:ext uri="{BB962C8B-B14F-4D97-AF65-F5344CB8AC3E}">
        <p14:creationId xmlns:p14="http://schemas.microsoft.com/office/powerpoint/2010/main" val="535607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SQL Database</a:t>
            </a:r>
          </a:p>
        </p:txBody>
      </p:sp>
      <p:sp>
        <p:nvSpPr>
          <p:cNvPr id="3" name="Content Placeholder 2"/>
          <p:cNvSpPr>
            <a:spLocks noGrp="1"/>
          </p:cNvSpPr>
          <p:nvPr>
            <p:ph idx="1"/>
          </p:nvPr>
        </p:nvSpPr>
        <p:spPr>
          <a:xfrm>
            <a:off x="838200" y="3457221"/>
            <a:ext cx="10515600" cy="2719741"/>
          </a:xfrm>
        </p:spPr>
        <p:txBody>
          <a:bodyPr>
            <a:normAutofit/>
          </a:bodyPr>
          <a:lstStyle/>
          <a:p>
            <a:pPr lvl="1"/>
            <a:r>
              <a:rPr lang="en-US" dirty="0" smtClean="0"/>
              <a:t>Azure </a:t>
            </a:r>
            <a:r>
              <a:rPr lang="en-US" dirty="0"/>
              <a:t>Portal</a:t>
            </a:r>
          </a:p>
          <a:p>
            <a:pPr lvl="1"/>
            <a:r>
              <a:rPr lang="en-US" dirty="0"/>
              <a:t>SQL Portal (Silverlight)</a:t>
            </a:r>
          </a:p>
          <a:p>
            <a:pPr lvl="1"/>
            <a:r>
              <a:rPr lang="en-US" dirty="0"/>
              <a:t>SQL Management Studio</a:t>
            </a:r>
          </a:p>
          <a:p>
            <a:pPr lvl="1"/>
            <a:r>
              <a:rPr lang="en-US" dirty="0"/>
              <a:t>REST API</a:t>
            </a:r>
          </a:p>
          <a:p>
            <a:pPr lvl="1"/>
            <a:r>
              <a:rPr lang="en-US" dirty="0"/>
              <a:t>Azure CLI Tools</a:t>
            </a:r>
          </a:p>
          <a:p>
            <a:pPr lvl="1"/>
            <a:r>
              <a:rPr lang="en-US" dirty="0"/>
              <a:t>SQL </a:t>
            </a:r>
            <a:r>
              <a:rPr lang="en-US" dirty="0" smtClean="0"/>
              <a:t>CLI</a:t>
            </a:r>
            <a:endParaRPr lang="en-US" dirty="0"/>
          </a:p>
        </p:txBody>
      </p:sp>
      <p:grpSp>
        <p:nvGrpSpPr>
          <p:cNvPr id="7" name="Group 6"/>
          <p:cNvGrpSpPr/>
          <p:nvPr/>
        </p:nvGrpSpPr>
        <p:grpSpPr>
          <a:xfrm>
            <a:off x="0" y="1740835"/>
            <a:ext cx="12192000" cy="1645831"/>
            <a:chOff x="0" y="1740835"/>
            <a:chExt cx="12192000" cy="1645831"/>
          </a:xfrm>
        </p:grpSpPr>
        <p:sp>
          <p:nvSpPr>
            <p:cNvPr id="4" name="Rectangle 3"/>
            <p:cNvSpPr/>
            <p:nvPr/>
          </p:nvSpPr>
          <p:spPr>
            <a:xfrm>
              <a:off x="0" y="1740835"/>
              <a:ext cx="12192000" cy="1645831"/>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 name="Rectangle 5"/>
            <p:cNvSpPr/>
            <p:nvPr/>
          </p:nvSpPr>
          <p:spPr>
            <a:xfrm>
              <a:off x="834388" y="1804055"/>
              <a:ext cx="9817669" cy="1519390"/>
            </a:xfrm>
            <a:prstGeom prst="rect">
              <a:avLst/>
            </a:prstGeom>
          </p:spPr>
          <p:txBody>
            <a:bodyPr>
              <a:spAutoFit/>
            </a:bodyPr>
            <a:lstStyle/>
            <a:p>
              <a:pPr marL="228600" lvl="0" indent="-228600">
                <a:lnSpc>
                  <a:spcPct val="90000"/>
                </a:lnSpc>
                <a:spcBef>
                  <a:spcPts val="1000"/>
                </a:spcBef>
                <a:buFont typeface="Wingdings" charset="2"/>
                <a:buChar char="§"/>
              </a:pPr>
              <a:r>
                <a:rPr lang="en-US" sz="2800" dirty="0">
                  <a:solidFill>
                    <a:srgbClr val="FFFFFF"/>
                  </a:solidFill>
                </a:rPr>
                <a:t>Table-based SQL database</a:t>
              </a:r>
            </a:p>
            <a:p>
              <a:pPr marL="228600" lvl="0" indent="-228600">
                <a:lnSpc>
                  <a:spcPct val="90000"/>
                </a:lnSpc>
                <a:spcBef>
                  <a:spcPts val="1000"/>
                </a:spcBef>
                <a:buFont typeface="Wingdings" charset="2"/>
                <a:buChar char="§"/>
              </a:pPr>
              <a:r>
                <a:rPr lang="en-US" sz="2800" dirty="0">
                  <a:solidFill>
                    <a:srgbClr val="FFFFFF"/>
                  </a:solidFill>
                </a:rPr>
                <a:t>Instances configurable using the Azure portal</a:t>
              </a:r>
            </a:p>
            <a:p>
              <a:pPr marL="228600" lvl="0" indent="-228600">
                <a:lnSpc>
                  <a:spcPct val="90000"/>
                </a:lnSpc>
                <a:spcBef>
                  <a:spcPts val="1000"/>
                </a:spcBef>
                <a:buFont typeface="Wingdings" charset="2"/>
                <a:buChar char="§"/>
              </a:pPr>
              <a:r>
                <a:rPr lang="en-US" sz="2800" dirty="0">
                  <a:solidFill>
                    <a:srgbClr val="FFFFFF"/>
                  </a:solidFill>
                </a:rPr>
                <a:t>Data management in:</a:t>
              </a:r>
            </a:p>
          </p:txBody>
        </p:sp>
      </p:grpSp>
    </p:spTree>
    <p:extLst>
      <p:ext uri="{BB962C8B-B14F-4D97-AF65-F5344CB8AC3E}">
        <p14:creationId xmlns:p14="http://schemas.microsoft.com/office/powerpoint/2010/main" val="281712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SQL Database</a:t>
            </a:r>
          </a:p>
        </p:txBody>
      </p:sp>
      <p:sp>
        <p:nvSpPr>
          <p:cNvPr id="3" name="Content Placeholder 2"/>
          <p:cNvSpPr>
            <a:spLocks noGrp="1"/>
          </p:cNvSpPr>
          <p:nvPr>
            <p:ph idx="1"/>
          </p:nvPr>
        </p:nvSpPr>
        <p:spPr/>
        <p:txBody>
          <a:bodyPr/>
          <a:lstStyle/>
          <a:p>
            <a:r>
              <a:rPr lang="en-US" dirty="0"/>
              <a:t>Threat detection and alerts</a:t>
            </a:r>
          </a:p>
          <a:p>
            <a:pPr lvl="1"/>
            <a:r>
              <a:rPr lang="en-US" dirty="0"/>
              <a:t>Auditing</a:t>
            </a:r>
          </a:p>
          <a:p>
            <a:pPr lvl="1"/>
            <a:r>
              <a:rPr lang="en-US" dirty="0"/>
              <a:t>Email upon anomaly detection</a:t>
            </a:r>
          </a:p>
          <a:p>
            <a:r>
              <a:rPr lang="en-US" dirty="0"/>
              <a:t>Automatic tuning</a:t>
            </a:r>
          </a:p>
          <a:p>
            <a:pPr lvl="1"/>
            <a:r>
              <a:rPr lang="en-US" dirty="0"/>
              <a:t>Index(create and drop), query parameter, schema recommendations</a:t>
            </a:r>
          </a:p>
          <a:p>
            <a:r>
              <a:rPr lang="en-US" dirty="0"/>
              <a:t>No administration required</a:t>
            </a:r>
          </a:p>
          <a:p>
            <a:pPr lvl="1"/>
            <a:r>
              <a:rPr lang="en-US" dirty="0"/>
              <a:t>Automatic backups and updates</a:t>
            </a:r>
          </a:p>
        </p:txBody>
      </p:sp>
    </p:spTree>
    <p:extLst>
      <p:ext uri="{BB962C8B-B14F-4D97-AF65-F5344CB8AC3E}">
        <p14:creationId xmlns:p14="http://schemas.microsoft.com/office/powerpoint/2010/main" val="1422425030"/>
      </p:ext>
    </p:extLst>
  </p:cSld>
  <p:clrMapOvr>
    <a:masterClrMapping/>
  </p:clrMapOvr>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24843</TotalTime>
  <Words>1729</Words>
  <Application>Microsoft Macintosh PowerPoint</Application>
  <PresentationFormat>Custom</PresentationFormat>
  <Paragraphs>235</Paragraphs>
  <Slides>23</Slides>
  <Notes>20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Clean Azure Theme</vt:lpstr>
      <vt:lpstr>Cross-Platform Mobile Application Development with Xamarin</vt:lpstr>
      <vt:lpstr>Topics</vt:lpstr>
      <vt:lpstr>PowerPoint Presentation</vt:lpstr>
      <vt:lpstr>What is Microsoft Azure App Service?</vt:lpstr>
      <vt:lpstr>How Do I Use Azure App Service?</vt:lpstr>
      <vt:lpstr>What are Azure Mobile Apps?</vt:lpstr>
      <vt:lpstr>Storage, Authentication,  and Push Notifications</vt:lpstr>
      <vt:lpstr>Azure SQL Database</vt:lpstr>
      <vt:lpstr>Azure SQL Database</vt:lpstr>
      <vt:lpstr>Easy Tables</vt:lpstr>
      <vt:lpstr>Authentication, Authorization</vt:lpstr>
      <vt:lpstr>User Auth Flow (server)</vt:lpstr>
      <vt:lpstr>Push Notifications</vt:lpstr>
      <vt:lpstr>Push Notification Flow</vt:lpstr>
      <vt:lpstr>Notification Hubs</vt:lpstr>
      <vt:lpstr>How to Use Azure Mobile Apps </vt:lpstr>
      <vt:lpstr>How to Use Azure Mobile Apps</vt:lpstr>
      <vt:lpstr>Create a new Azure Mobile App backend</vt:lpstr>
      <vt:lpstr>Quick Start in Settings and Connect a DB</vt:lpstr>
      <vt:lpstr>Create a Table API using C#</vt:lpstr>
      <vt:lpstr>Create a client mobile application</vt:lpstr>
      <vt:lpstr>Azure Marketplace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545</cp:revision>
  <dcterms:created xsi:type="dcterms:W3CDTF">2016-04-21T18:51:19Z</dcterms:created>
  <dcterms:modified xsi:type="dcterms:W3CDTF">2016-06-30T18:15:22Z</dcterms:modified>
</cp:coreProperties>
</file>