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8"/>
  </p:notesMasterIdLst>
  <p:handoutMasterIdLst>
    <p:handoutMasterId r:id="rId29"/>
  </p:handoutMasterIdLst>
  <p:sldIdLst>
    <p:sldId id="330" r:id="rId4"/>
    <p:sldId id="331" r:id="rId5"/>
    <p:sldId id="332" r:id="rId6"/>
    <p:sldId id="387" r:id="rId7"/>
    <p:sldId id="374" r:id="rId8"/>
    <p:sldId id="378" r:id="rId9"/>
    <p:sldId id="379" r:id="rId10"/>
    <p:sldId id="377" r:id="rId11"/>
    <p:sldId id="380" r:id="rId12"/>
    <p:sldId id="384" r:id="rId13"/>
    <p:sldId id="381" r:id="rId14"/>
    <p:sldId id="386" r:id="rId15"/>
    <p:sldId id="388" r:id="rId16"/>
    <p:sldId id="389" r:id="rId17"/>
    <p:sldId id="390" r:id="rId18"/>
    <p:sldId id="391" r:id="rId19"/>
    <p:sldId id="394" r:id="rId20"/>
    <p:sldId id="395" r:id="rId21"/>
    <p:sldId id="397" r:id="rId22"/>
    <p:sldId id="398" r:id="rId23"/>
    <p:sldId id="400" r:id="rId24"/>
    <p:sldId id="401" r:id="rId25"/>
    <p:sldId id="402"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7"/>
            <p14:sldId id="374"/>
            <p14:sldId id="378"/>
            <p14:sldId id="379"/>
            <p14:sldId id="377"/>
            <p14:sldId id="380"/>
            <p14:sldId id="384"/>
            <p14:sldId id="381"/>
            <p14:sldId id="386"/>
            <p14:sldId id="388"/>
            <p14:sldId id="389"/>
            <p14:sldId id="390"/>
            <p14:sldId id="391"/>
            <p14:sldId id="394"/>
            <p14:sldId id="395"/>
            <p14:sldId id="397"/>
            <p14:sldId id="398"/>
            <p14:sldId id="400"/>
            <p14:sldId id="401"/>
            <p14:sldId id="402"/>
            <p14:sldId id="333"/>
          </p14:sldIdLst>
        </p14:section>
      </p14:sectionLst>
    </p:ex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060"/>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83160" autoAdjust="0"/>
  </p:normalViewPr>
  <p:slideViewPr>
    <p:cSldViewPr snapToGrid="0">
      <p:cViewPr varScale="1">
        <p:scale>
          <a:sx n="41" d="100"/>
          <a:sy n="41" d="100"/>
        </p:scale>
        <p:origin x="-96" y="-144"/>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You can have multiple Input</a:t>
            </a:r>
            <a:r>
              <a:rPr lang="en-US" baseline="0" dirty="0"/>
              <a:t> and multiple Output</a:t>
            </a:r>
            <a:endParaRPr lang="en-US" dirty="0"/>
          </a:p>
          <a:p>
            <a:pPr marL="171450" indent="-171450">
              <a:buFont typeface="Arial" panose="020B0604020202020204" pitchFamily="34" charset="0"/>
              <a:buChar char="•"/>
            </a:pPr>
            <a:r>
              <a:rPr lang="en-US" dirty="0"/>
              <a:t>Stream Analytics connects directly to Azure Event Hubs and Azure IOT Hubs for stream ingestion, and the Azure Blob service to ingest historical data. </a:t>
            </a:r>
          </a:p>
          <a:p>
            <a:pPr marL="171450" indent="-171450">
              <a:buFont typeface="Arial" panose="020B0604020202020204" pitchFamily="34" charset="0"/>
              <a:buChar char="•"/>
            </a:pPr>
            <a:r>
              <a:rPr lang="en-US" dirty="0"/>
              <a:t>Results can be written from Stream Analytics to Azure Storage Blobs or Tables, Azure SQL DB, Event Hubs, Azure Service Bus Topics or Queues, and Power BI</a:t>
            </a:r>
          </a:p>
          <a:p>
            <a:pPr marL="171450" indent="-171450">
              <a:buFont typeface="Arial" panose="020B0604020202020204" pitchFamily="34" charset="0"/>
              <a:buChar char="•"/>
            </a:pPr>
            <a:r>
              <a:rPr lang="en-US" dirty="0"/>
              <a:t>It can then be visualized, further processed by workflows, used in batch analytics via Azure HDInsight or processed again as a series of events. </a:t>
            </a:r>
          </a:p>
          <a:p>
            <a:pPr marL="171450" indent="-171450">
              <a:buFont typeface="Arial" panose="020B0604020202020204" pitchFamily="34" charset="0"/>
              <a:buChar char="•"/>
            </a:pPr>
            <a:r>
              <a:rPr lang="en-US" dirty="0"/>
              <a:t>When using Event Hubs it is possible to compose multiple Stream Analytics together with other data sources and processing engines without losing the streaming nature of the computations.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Azure</a:t>
            </a:r>
            <a:r>
              <a:rPr lang="en-US" baseline="0" dirty="0"/>
              <a:t> Service Bus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Service Bus is a generic, cloud-based messaging system for connecting just about anything—applications, services, and devices.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Connect apps running on Azure, on-premises systems, or both.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use Service Bus to connect household appliances, sensors, and other devices like tablets or phones to a central application or to each other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azure.microsoft.com</a:t>
            </a:r>
            <a:r>
              <a:rPr lang="en-US" dirty="0" smtClean="0"/>
              <a:t>/en-us/documentation/articles/stream-analytics-introduction/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93190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a:t>
            </a:r>
            <a:r>
              <a:rPr lang="en-US" sz="1200" b="0" i="0" kern="1200" baseline="0" dirty="0">
                <a:solidFill>
                  <a:schemeClr val="tx1"/>
                </a:solidFill>
                <a:effectLst/>
                <a:latin typeface="+mn-lt"/>
                <a:ea typeface="+mn-ea"/>
                <a:cs typeface="+mn-cs"/>
              </a:rPr>
              <a:t> this slide, we drill into some of the black boxes we looked at in slide 9</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We also combine the ASA connectivity from slid 10 and show both events and reference data as input to the analytics</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A key point in this slide is the Transformation section, where we show some sample functionality in the Stream Analytics Query Language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video.ch9.ms/sessions/</a:t>
            </a:r>
            <a:r>
              <a:rPr lang="en-US" sz="1200" b="0" i="0" kern="1200" dirty="0" err="1" smtClean="0">
                <a:solidFill>
                  <a:schemeClr val="tx1"/>
                </a:solidFill>
                <a:effectLst/>
                <a:latin typeface="+mn-lt"/>
                <a:ea typeface="+mn-ea"/>
                <a:cs typeface="+mn-cs"/>
              </a:rPr>
              <a:t>teched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eu</a:t>
            </a:r>
            <a:r>
              <a:rPr lang="en-US" sz="1200" b="0" i="0" kern="1200" dirty="0" smtClean="0">
                <a:solidFill>
                  <a:schemeClr val="tx1"/>
                </a:solidFill>
                <a:effectLst/>
                <a:latin typeface="+mn-lt"/>
                <a:ea typeface="+mn-ea"/>
                <a:cs typeface="+mn-cs"/>
              </a:rPr>
              <a:t>/2014/DBI-B316.pptx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83489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Basically </a:t>
            </a:r>
            <a:r>
              <a:rPr lang="en-US" dirty="0"/>
              <a:t>SQL but with additional features to deal with the streaming</a:t>
            </a:r>
            <a:r>
              <a:rPr lang="en-US" baseline="0" dirty="0"/>
              <a:t> nature of the data as well additional functionality</a:t>
            </a:r>
          </a:p>
          <a:p>
            <a:pPr marL="171450" indent="-171450">
              <a:buFont typeface="Arial" panose="020B0604020202020204" pitchFamily="34" charset="0"/>
              <a:buChar char="•"/>
            </a:pPr>
            <a:r>
              <a:rPr lang="en-US" baseline="0" dirty="0"/>
              <a:t>We will look at temporal properties in next slide so wait till then</a:t>
            </a:r>
          </a:p>
          <a:p>
            <a:pPr marL="171450" indent="-171450">
              <a:buFont typeface="Arial" panose="020B0604020202020204" pitchFamily="34" charset="0"/>
              <a:buChar char="•"/>
            </a:pPr>
            <a:r>
              <a:rPr lang="en-US" baseline="0" dirty="0"/>
              <a:t>We saw that both events as well as blobs can be inputs to ASA.   In addition, the analysis often requires a machine learning functionality.</a:t>
            </a:r>
          </a:p>
          <a:p>
            <a:pPr marL="628650" lvl="1" indent="-171450">
              <a:buFont typeface="Arial" panose="020B0604020202020204" pitchFamily="34" charset="0"/>
              <a:buChar char="•"/>
            </a:pPr>
            <a:r>
              <a:rPr lang="en-US" baseline="0" dirty="0"/>
              <a:t>ASA takes advantage of many of the build in models from Azure Machine Learning to provide additional functionality</a:t>
            </a:r>
          </a:p>
          <a:p>
            <a:pPr marL="628650" lvl="1" indent="-171450">
              <a:buFont typeface="Arial" panose="020B0604020202020204" pitchFamily="34" charset="0"/>
              <a:buChar char="•"/>
            </a:pPr>
            <a:r>
              <a:rPr lang="en-US" baseline="0" dirty="0"/>
              <a:t>For example,  Select sentiment(</a:t>
            </a:r>
            <a:r>
              <a:rPr lang="en-US" baseline="0" dirty="0" err="1"/>
              <a:t>chat_text</a:t>
            </a:r>
            <a:r>
              <a:rPr lang="en-US" baseline="0" dirty="0"/>
              <a:t>) From </a:t>
            </a:r>
            <a:r>
              <a:rPr lang="en-US" baseline="0" dirty="0" err="1"/>
              <a:t>TweetInputStream</a:t>
            </a:r>
            <a:r>
              <a:rPr lang="en-US" baseline="0" dirty="0"/>
              <a:t>; would provide the sentimental analysis machine learning model to do a sentimental analysis of a tweet input stream</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30690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It is important to understand that time plays a very important</a:t>
            </a:r>
            <a:r>
              <a:rPr lang="en-US" baseline="0" dirty="0"/>
              <a:t> role in streaming analytics</a:t>
            </a:r>
          </a:p>
          <a:p>
            <a:pPr marL="171450" indent="-171450">
              <a:buFont typeface="Arial" panose="020B0604020202020204" pitchFamily="34" charset="0"/>
              <a:buChar char="•"/>
            </a:pPr>
            <a:r>
              <a:rPr lang="en-US" baseline="0" dirty="0"/>
              <a:t>Every event has system timestamp.  The event arrival time is automatically recorded where it can have different meanings depending on where the data came from</a:t>
            </a:r>
          </a:p>
          <a:p>
            <a:pPr marL="628650" lvl="1" indent="-171450">
              <a:buFont typeface="Arial" panose="020B0604020202020204" pitchFamily="34" charset="0"/>
              <a:buChar char="•"/>
            </a:pPr>
            <a:r>
              <a:rPr lang="en-US" baseline="0" dirty="0"/>
              <a:t>In the Event Hub, it would be the timestamp assigned within the Event Hub</a:t>
            </a:r>
          </a:p>
          <a:p>
            <a:pPr marL="628650" lvl="1" indent="-171450">
              <a:buFont typeface="Arial" panose="020B0604020202020204" pitchFamily="34" charset="0"/>
              <a:buChar char="•"/>
            </a:pPr>
            <a:r>
              <a:rPr lang="en-US" baseline="0" dirty="0"/>
              <a:t>For stored data in a storage blob, it would be the last modified date and time</a:t>
            </a:r>
          </a:p>
          <a:p>
            <a:pPr marL="171450" lvl="0" indent="-171450">
              <a:buFont typeface="Arial" panose="020B0604020202020204" pitchFamily="34" charset="0"/>
              <a:buChar char="•"/>
            </a:pPr>
            <a:r>
              <a:rPr lang="en-US" baseline="0" dirty="0"/>
              <a:t>We will see how TIMESTAMP BY allows users to specify either an application timestamp or the arrival time as the event timestamp</a:t>
            </a:r>
          </a:p>
          <a:p>
            <a:pPr marL="0" lvl="0" indent="0">
              <a:buFont typeface="Arial" panose="020B0604020202020204" pitchFamily="34" charset="0"/>
              <a:buNone/>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/library/azure/dn834998.aspx</a:t>
            </a:r>
          </a:p>
          <a:p>
            <a:pPr marL="0" lv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422153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Using TIMESTAMP</a:t>
            </a:r>
            <a:r>
              <a:rPr lang="en-US" baseline="0" dirty="0"/>
              <a:t> BY is recommended as best practices</a:t>
            </a:r>
          </a:p>
          <a:p>
            <a:pPr marL="171450" indent="-171450">
              <a:buFont typeface="Arial" panose="020B0604020202020204" pitchFamily="34" charset="0"/>
              <a:buChar char="•"/>
            </a:pPr>
            <a:r>
              <a:rPr lang="en-US" baseline="0" dirty="0"/>
              <a:t>This gives better control to user</a:t>
            </a:r>
          </a:p>
          <a:p>
            <a:pPr marL="171450" indent="-171450">
              <a:buFont typeface="Arial" panose="020B0604020202020204" pitchFamily="34" charset="0"/>
              <a:buChar char="•"/>
            </a:pPr>
            <a:r>
              <a:rPr lang="en-US" baseline="0" dirty="0"/>
              <a:t>Arrival time can have different values depending on the input source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In the example SQL, we are receiving data from a toll gate where vehicles have a RFID tag to pay their tolls.  The time the vehicle entered the toll is used as the event timestamp</a:t>
            </a:r>
          </a:p>
          <a:p>
            <a:pPr marL="0" lvl="0" indent="0">
              <a:buFont typeface="Arial" panose="020B0604020202020204" pitchFamily="34" charset="0"/>
              <a:buNone/>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/library/azure/dn834998.aspx</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13587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Stream Analytics query language extends SQL syntax to enable complex computations over streams of events.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Stream Analytics provides language constructs to deal with the temporal aspects of the data.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it is possible to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assign custom timestamps to the stream events,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specify time window for aggregations,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specify allowed time difference between two streams of data for JOIN operation,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lvl="0" indent="0">
              <a:buFont typeface="Arial" panose="020B0604020202020204" pitchFamily="34" charset="0"/>
              <a:buNone/>
            </a:pPr>
            <a:r>
              <a:rPr lang="en-US"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msdn.microsoft.com</a:t>
            </a:r>
            <a:r>
              <a:rPr lang="en-US" dirty="0" smtClean="0"/>
              <a:t>/en-us/library/azure/mt582045.aspx</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14277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It</a:t>
            </a:r>
            <a:r>
              <a:rPr lang="en-US" baseline="0" dirty="0"/>
              <a:t> is important in analyzing streams that JOINS return a finite amount of data since the data is in motion and endless.</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we show DATEDIFF</a:t>
            </a:r>
            <a:r>
              <a:rPr lang="en-US" baseline="0" dirty="0"/>
              <a:t> used as a regular function as well as a boundary in the JOIN statement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DATEDIFF used in the SELECT statement uses the general syntax where we pass a </a:t>
            </a:r>
            <a:r>
              <a:rPr lang="en-US" sz="1200" b="0" i="0" kern="1200" dirty="0" err="1">
                <a:solidFill>
                  <a:schemeClr val="tx1"/>
                </a:solidFill>
                <a:effectLst/>
                <a:latin typeface="+mn-lt"/>
                <a:ea typeface="+mn-ea"/>
                <a:cs typeface="+mn-cs"/>
              </a:rPr>
              <a:t>datetime</a:t>
            </a:r>
            <a:r>
              <a:rPr lang="en-US" sz="1200" b="0" i="0" kern="1200" dirty="0">
                <a:solidFill>
                  <a:schemeClr val="tx1"/>
                </a:solidFill>
                <a:effectLst/>
                <a:latin typeface="+mn-lt"/>
                <a:ea typeface="+mn-ea"/>
                <a:cs typeface="+mn-cs"/>
              </a:rPr>
              <a:t> column or expression as the second and third parameter.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But when we use the DATEDIFF function inside the JOIN condition, we pass the </a:t>
            </a:r>
            <a:r>
              <a:rPr lang="en-US" sz="1200" b="0" i="0" kern="1200" dirty="0" err="1">
                <a:solidFill>
                  <a:schemeClr val="tx1"/>
                </a:solidFill>
                <a:effectLst/>
                <a:latin typeface="+mn-lt"/>
                <a:ea typeface="+mn-ea"/>
                <a:cs typeface="+mn-cs"/>
              </a:rPr>
              <a:t>input_source</a:t>
            </a:r>
            <a:r>
              <a:rPr lang="en-US" sz="1200" b="0" i="0" kern="1200" dirty="0">
                <a:solidFill>
                  <a:schemeClr val="tx1"/>
                </a:solidFill>
                <a:effectLst/>
                <a:latin typeface="+mn-lt"/>
                <a:ea typeface="+mn-ea"/>
                <a:cs typeface="+mn-cs"/>
              </a:rPr>
              <a:t> name or its alias.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Internally the timestamp associated for each event in that source is picked.</a:t>
            </a: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In the example SQL, we are receiving data from a toll gate where vehicles have a RFID tag to pay their tolls. </a:t>
            </a:r>
          </a:p>
          <a:p>
            <a:pPr marL="171450" indent="-171450">
              <a:buFont typeface="Arial" panose="020B0604020202020204" pitchFamily="34" charset="0"/>
              <a:buChar char="•"/>
            </a:pPr>
            <a:r>
              <a:rPr lang="en-US" baseline="0" dirty="0"/>
              <a:t>There are two event streams</a:t>
            </a:r>
          </a:p>
          <a:p>
            <a:pPr marL="628650" lvl="1" indent="-171450">
              <a:buFont typeface="Arial" panose="020B0604020202020204" pitchFamily="34" charset="0"/>
              <a:buChar char="•"/>
            </a:pPr>
            <a:r>
              <a:rPr lang="en-US" baseline="0" dirty="0"/>
              <a:t>Input1 or I1 captures the event as vehicles enter the toll</a:t>
            </a:r>
          </a:p>
          <a:p>
            <a:pPr marL="628650" lvl="1" indent="-171450">
              <a:buFont typeface="Arial" panose="020B0604020202020204" pitchFamily="34" charset="0"/>
              <a:buChar char="•"/>
            </a:pPr>
            <a:r>
              <a:rPr lang="en-US" baseline="0" dirty="0"/>
              <a:t>Input2 or I2 captures the event as vehicles exit the toll</a:t>
            </a:r>
          </a:p>
          <a:p>
            <a:pPr marL="171450" indent="-171450">
              <a:buFont typeface="Arial" panose="020B0604020202020204" pitchFamily="34" charset="0"/>
              <a:buChar char="•"/>
            </a:pPr>
            <a:r>
              <a:rPr lang="en-US" baseline="0" dirty="0"/>
              <a:t>Here the join condition above will result in a match if and only if the </a:t>
            </a:r>
            <a:r>
              <a:rPr lang="en-US" baseline="0" dirty="0" err="1"/>
              <a:t>ExitTime</a:t>
            </a:r>
            <a:r>
              <a:rPr lang="en-US" baseline="0" dirty="0"/>
              <a:t> occurs after the </a:t>
            </a:r>
            <a:r>
              <a:rPr lang="en-US" baseline="0" dirty="0" err="1"/>
              <a:t>EntryTime</a:t>
            </a:r>
            <a:r>
              <a:rPr lang="en-US" baseline="0" dirty="0"/>
              <a:t>, but no more than 15 minutes </a:t>
            </a:r>
            <a:r>
              <a:rPr lang="en-US" baseline="0" dirty="0" smtClean="0"/>
              <a:t>later</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dirty="0" smtClean="0"/>
              <a:t>References:</a:t>
            </a:r>
          </a:p>
          <a:p>
            <a:pPr marL="171450" indent="-171450">
              <a:buFont typeface="Arial" panose="020B0604020202020204" pitchFamily="34" charset="0"/>
              <a:buChar char="•"/>
            </a:pPr>
            <a:r>
              <a:rPr lang="en-US" dirty="0" smtClean="0"/>
              <a:t>https://</a:t>
            </a:r>
            <a:r>
              <a:rPr lang="en-US" dirty="0" err="1" smtClean="0"/>
              <a:t>msdn.microsoft.com</a:t>
            </a:r>
            <a:r>
              <a:rPr lang="en-US" dirty="0" smtClean="0"/>
              <a:t>/en-us/library/azure/dn835026.aspx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99959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r>
              <a:rPr lang="en-US" dirty="0" smtClean="0"/>
              <a:t>:</a:t>
            </a:r>
            <a:r>
              <a:rPr lang="en-US" dirty="0"/>
              <a:t>	</a:t>
            </a:r>
            <a:endParaRPr lang="en-US" dirty="0" smtClean="0"/>
          </a:p>
          <a:p>
            <a:pPr marL="171450" indent="-171450">
              <a:buFont typeface="Arial" panose="020B0604020202020204" pitchFamily="34" charset="0"/>
              <a:buChar char="•"/>
            </a:pPr>
            <a:r>
              <a:rPr lang="en-US" dirty="0" smtClean="0"/>
              <a:t>https</a:t>
            </a:r>
            <a:r>
              <a:rPr lang="en-US" dirty="0"/>
              <a:t>://msdn.microsoft.com/en-us/library/azure/dn835019.aspx</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88407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Here we</a:t>
            </a:r>
            <a:r>
              <a:rPr lang="en-US" baseline="0" dirty="0"/>
              <a:t> show an example of windowing on a continuous stream of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window contains event data along a timeline and enables you to perform various operations against the events within that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you may want to sum the values of payload fields in a given window as shown above.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window operation outputs event at the end of the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windows of Azure Stream Analytics are opened at the window start time and closed at the window end time.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if you have a 5 minute window from 12:00 AM to 12:05 AM all events with timestamp greater than 12:00 AM and up to timestamp 12:05 AM inclusive will be included within this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output of the window will be a single event based on the aggregate function used with a timestamp equal to the window end </a:t>
            </a:r>
            <a:r>
              <a:rPr lang="en-US" sz="1200" b="0" i="0" kern="1200" dirty="0" smtClean="0">
                <a:solidFill>
                  <a:schemeClr val="tx1"/>
                </a:solidFill>
                <a:effectLst/>
                <a:latin typeface="+mn-lt"/>
                <a:ea typeface="+mn-ea"/>
                <a:cs typeface="+mn-cs"/>
              </a:rPr>
              <a:t>time</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msdn.microsoft.com</a:t>
            </a:r>
            <a:r>
              <a:rPr lang="en-US" dirty="0" smtClean="0"/>
              <a:t>/en-us/library/azure/dn835019.aspx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3769165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://msdn.microsoft.com/en-us/library/azure/dn835055.aspx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55274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://msdn.microsoft.com/en-us/library/azure/dn835041.aspx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411534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://msdn.microsoft.com/en-us/library/azure/dn835051.aspx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26904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Instructor</a:t>
            </a:r>
            <a:r>
              <a:rPr lang="en-US" baseline="0" dirty="0" smtClean="0"/>
              <a:t> </a:t>
            </a:r>
            <a:r>
              <a:rPr lang="en-US" baseline="0" dirty="0"/>
              <a:t>should prompt students to name some examples of the two categories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22628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35428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4404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08405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err="1" smtClean="0"/>
              <a:t>PaaS</a:t>
            </a:r>
            <a:r>
              <a:rPr lang="en-US" dirty="0" smtClean="0"/>
              <a:t> </a:t>
            </a:r>
            <a:r>
              <a:rPr lang="en-US" dirty="0"/>
              <a:t>– platform as a service.  Please refer</a:t>
            </a:r>
            <a:r>
              <a:rPr lang="en-US" baseline="0" dirty="0"/>
              <a:t> to module 1 – Cloud computing – for additional information</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5464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Here we examine the big picture</a:t>
            </a:r>
            <a:r>
              <a:rPr lang="en-US" baseline="0" dirty="0"/>
              <a:t> work flow of how data/events are collected, transformed, stored and presented.</a:t>
            </a:r>
            <a:endParaRPr lang="en-US" dirty="0"/>
          </a:p>
          <a:p>
            <a:pPr marL="171450" indent="-171450">
              <a:buFont typeface="Arial" panose="020B0604020202020204" pitchFamily="34" charset="0"/>
              <a:buChar char="•"/>
            </a:pPr>
            <a:r>
              <a:rPr lang="en-US" dirty="0"/>
              <a:t>Data is collected from event producers of various </a:t>
            </a:r>
            <a:r>
              <a:rPr lang="en-US" dirty="0" smtClean="0"/>
              <a:t>sources.</a:t>
            </a:r>
            <a:endParaRPr lang="en-US" dirty="0"/>
          </a:p>
          <a:p>
            <a:pPr marL="171450" indent="-171450">
              <a:buFont typeface="Arial" panose="020B0604020202020204" pitchFamily="34" charset="0"/>
              <a:buChar char="•"/>
            </a:pPr>
            <a:r>
              <a:rPr lang="en-US" dirty="0"/>
              <a:t>Azure</a:t>
            </a:r>
            <a:r>
              <a:rPr lang="en-US" baseline="0" dirty="0"/>
              <a:t> Event Hubs is used to manage and ingest all these events </a:t>
            </a:r>
          </a:p>
          <a:p>
            <a:pPr marL="171450" indent="-171450">
              <a:buFont typeface="Arial" panose="020B0604020202020204" pitchFamily="34" charset="0"/>
              <a:buChar char="•"/>
            </a:pPr>
            <a:r>
              <a:rPr lang="en-US" baseline="0" dirty="0"/>
              <a:t>These events are passed to Stream Analytics where users can create queries to transform these events into long term storable data.</a:t>
            </a:r>
          </a:p>
          <a:p>
            <a:pPr marL="628650" lvl="1" indent="-171450">
              <a:buFont typeface="Arial" panose="020B0604020202020204" pitchFamily="34" charset="0"/>
              <a:buChar char="•"/>
            </a:pPr>
            <a:r>
              <a:rPr lang="en-US" baseline="0" dirty="0"/>
              <a:t>Stream Analytics Query Language is used as the query language</a:t>
            </a:r>
          </a:p>
          <a:p>
            <a:pPr marL="628650" lvl="1" indent="-171450">
              <a:buFont typeface="Arial" panose="020B0604020202020204" pitchFamily="34" charset="0"/>
              <a:buChar char="•"/>
            </a:pPr>
            <a:r>
              <a:rPr lang="en-US" baseline="0" dirty="0"/>
              <a:t>It is a subset of T-SQL syntax</a:t>
            </a:r>
          </a:p>
          <a:p>
            <a:pPr marL="171450" lvl="0" indent="-171450">
              <a:buFont typeface="Arial" panose="020B0604020202020204" pitchFamily="34" charset="0"/>
              <a:buChar char="•"/>
            </a:pPr>
            <a:r>
              <a:rPr lang="en-US" baseline="0" dirty="0"/>
              <a:t>This data can be stored in various platforms</a:t>
            </a:r>
          </a:p>
          <a:p>
            <a:pPr marL="171450" lvl="0" indent="-171450">
              <a:buFont typeface="Arial" panose="020B0604020202020204" pitchFamily="34" charset="0"/>
              <a:buChar char="•"/>
            </a:pPr>
            <a:r>
              <a:rPr lang="en-US" baseline="0" dirty="0"/>
              <a:t>Finally, the data is sent to a presentation/business intelligence tool for visualization and </a:t>
            </a:r>
            <a:r>
              <a:rPr lang="en-US" baseline="0" dirty="0" smtClean="0"/>
              <a:t>presentation</a:t>
            </a:r>
          </a:p>
          <a:p>
            <a:pPr marL="171450" lvl="0" indent="-171450">
              <a:buFont typeface="Arial" panose="020B0604020202020204" pitchFamily="34" charset="0"/>
              <a:buChar char="•"/>
            </a:pPr>
            <a:endParaRPr lang="en-US" baseline="0" dirty="0" smtClean="0"/>
          </a:p>
          <a:p>
            <a:r>
              <a:rPr lang="en-US" b="1" dirty="0" smtClean="0"/>
              <a:t>References: 	</a:t>
            </a:r>
          </a:p>
          <a:p>
            <a:pPr marL="171450" indent="-171450">
              <a:buFont typeface="Arial"/>
              <a:buChar char="•"/>
            </a:pPr>
            <a:r>
              <a:rPr lang="en-US" dirty="0" smtClean="0"/>
              <a:t>https://</a:t>
            </a:r>
            <a:r>
              <a:rPr lang="en-US" dirty="0" err="1" smtClean="0"/>
              <a:t>blogs.technet.microsoft.com</a:t>
            </a:r>
            <a:r>
              <a:rPr lang="en-US" dirty="0" smtClean="0"/>
              <a:t>/</a:t>
            </a:r>
            <a:r>
              <a:rPr lang="en-US" dirty="0" err="1" smtClean="0"/>
              <a:t>machinelearning</a:t>
            </a:r>
            <a:r>
              <a:rPr lang="en-US" dirty="0" smtClean="0"/>
              <a:t>/2014/10/31/the-ins-and-outs-of-azure-stream-analytics-real-time-event-processing/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9240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1.wdp"/><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Streaming Analytics on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06" y="88825"/>
            <a:ext cx="10515600" cy="1325563"/>
          </a:xfrm>
        </p:spPr>
        <p:txBody>
          <a:bodyPr/>
          <a:lstStyle/>
          <a:p>
            <a:r>
              <a:rPr lang="en-US" dirty="0"/>
              <a:t>Event Driven Work Flow </a:t>
            </a:r>
          </a:p>
        </p:txBody>
      </p:sp>
      <p:sp>
        <p:nvSpPr>
          <p:cNvPr id="10" name="Rectangle 9"/>
          <p:cNvSpPr/>
          <p:nvPr/>
        </p:nvSpPr>
        <p:spPr bwMode="auto">
          <a:xfrm>
            <a:off x="538681"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1" name="Rectangle 10"/>
          <p:cNvSpPr/>
          <p:nvPr/>
        </p:nvSpPr>
        <p:spPr bwMode="auto">
          <a:xfrm>
            <a:off x="2368965"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2" name="Rectangle 11"/>
          <p:cNvSpPr/>
          <p:nvPr/>
        </p:nvSpPr>
        <p:spPr bwMode="auto">
          <a:xfrm>
            <a:off x="4199249"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3" name="Rectangle 12"/>
          <p:cNvSpPr/>
          <p:nvPr/>
        </p:nvSpPr>
        <p:spPr bwMode="auto">
          <a:xfrm>
            <a:off x="6029532"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7859816"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9693376" y="2070520"/>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3" name="Oval 72"/>
          <p:cNvSpPr/>
          <p:nvPr/>
        </p:nvSpPr>
        <p:spPr bwMode="auto">
          <a:xfrm>
            <a:off x="2535077" y="2308586"/>
            <a:ext cx="6822260" cy="4117009"/>
          </a:xfrm>
          <a:prstGeom prst="ellipse">
            <a:avLst/>
          </a:prstGeom>
          <a:solidFill>
            <a:srgbClr val="00B0F0">
              <a:alpha val="3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4" name="Freeform 9"/>
          <p:cNvSpPr>
            <a:spLocks/>
          </p:cNvSpPr>
          <p:nvPr/>
        </p:nvSpPr>
        <p:spPr bwMode="auto">
          <a:xfrm>
            <a:off x="4585120" y="3863575"/>
            <a:ext cx="3704181" cy="1574391"/>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3"/>
          <p:cNvSpPr>
            <a:spLocks/>
          </p:cNvSpPr>
          <p:nvPr/>
        </p:nvSpPr>
        <p:spPr bwMode="auto">
          <a:xfrm>
            <a:off x="5318735" y="2905510"/>
            <a:ext cx="1409466" cy="784957"/>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7"/>
          <p:cNvSpPr>
            <a:spLocks/>
          </p:cNvSpPr>
          <p:nvPr/>
        </p:nvSpPr>
        <p:spPr bwMode="auto">
          <a:xfrm>
            <a:off x="3474587" y="3369620"/>
            <a:ext cx="1823930" cy="1071481"/>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Rectangle 61"/>
          <p:cNvSpPr/>
          <p:nvPr/>
        </p:nvSpPr>
        <p:spPr bwMode="auto">
          <a:xfrm>
            <a:off x="4199249"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err="1">
                <a:gradFill>
                  <a:gsLst>
                    <a:gs pos="0">
                      <a:srgbClr val="FFFFFF"/>
                    </a:gs>
                    <a:gs pos="100000">
                      <a:srgbClr val="FFFFFF"/>
                    </a:gs>
                  </a:gsLst>
                  <a:lin ang="5400000" scaled="1"/>
                </a:gradFill>
                <a:ea typeface="Segoe UI" pitchFamily="34" charset="0"/>
                <a:cs typeface="Segoe UI" pitchFamily="34" charset="0"/>
              </a:rPr>
              <a:t>Ingestor</a:t>
            </a:r>
            <a:r>
              <a:rPr lang="en-US" dirty="0">
                <a:gradFill>
                  <a:gsLst>
                    <a:gs pos="0">
                      <a:srgbClr val="FFFFFF"/>
                    </a:gs>
                    <a:gs pos="100000">
                      <a:srgbClr val="FFFFFF"/>
                    </a:gs>
                  </a:gsLst>
                  <a:lin ang="5400000" scaled="1"/>
                </a:gradFill>
                <a:ea typeface="Segoe UI" pitchFamily="34" charset="0"/>
                <a:cs typeface="Segoe UI" pitchFamily="34" charset="0"/>
              </a:rPr>
              <a:t> (broker)</a:t>
            </a:r>
          </a:p>
        </p:txBody>
      </p:sp>
      <p:sp>
        <p:nvSpPr>
          <p:cNvPr id="63" name="Right Arrow 62"/>
          <p:cNvSpPr/>
          <p:nvPr/>
        </p:nvSpPr>
        <p:spPr bwMode="auto">
          <a:xfrm>
            <a:off x="3924606"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Rectangle 63"/>
          <p:cNvSpPr/>
          <p:nvPr/>
        </p:nvSpPr>
        <p:spPr bwMode="auto">
          <a:xfrm>
            <a:off x="2368965"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65" name="Right Arrow 64"/>
          <p:cNvSpPr/>
          <p:nvPr/>
        </p:nvSpPr>
        <p:spPr bwMode="auto">
          <a:xfrm>
            <a:off x="2094322"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6" name="Rectangle 65"/>
          <p:cNvSpPr/>
          <p:nvPr/>
        </p:nvSpPr>
        <p:spPr bwMode="auto">
          <a:xfrm>
            <a:off x="9690102"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67" name="Right Arrow 66"/>
          <p:cNvSpPr/>
          <p:nvPr/>
        </p:nvSpPr>
        <p:spPr bwMode="auto">
          <a:xfrm>
            <a:off x="9415459"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8" name="Rectangle 67"/>
          <p:cNvSpPr/>
          <p:nvPr/>
        </p:nvSpPr>
        <p:spPr bwMode="auto">
          <a:xfrm>
            <a:off x="538681"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69" name="Rectangle 68"/>
          <p:cNvSpPr/>
          <p:nvPr/>
        </p:nvSpPr>
        <p:spPr bwMode="auto">
          <a:xfrm>
            <a:off x="6029532"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sz="1600"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70" name="Rectangle 69"/>
          <p:cNvSpPr/>
          <p:nvPr/>
        </p:nvSpPr>
        <p:spPr bwMode="auto">
          <a:xfrm>
            <a:off x="7859816"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71" name="Left-Right Arrow 70"/>
          <p:cNvSpPr/>
          <p:nvPr/>
        </p:nvSpPr>
        <p:spPr bwMode="auto">
          <a:xfrm>
            <a:off x="5754889" y="1660921"/>
            <a:ext cx="382635" cy="257872"/>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dirty="0" err="1">
              <a:gradFill>
                <a:gsLst>
                  <a:gs pos="0">
                    <a:srgbClr val="FFFFFF"/>
                  </a:gs>
                  <a:gs pos="100000">
                    <a:srgbClr val="FFFFFF"/>
                  </a:gs>
                </a:gsLst>
                <a:lin ang="5400000" scaled="1"/>
              </a:gradFill>
              <a:ea typeface="Segoe UI" pitchFamily="34" charset="0"/>
              <a:cs typeface="Segoe UI" pitchFamily="34" charset="0"/>
            </a:endParaRPr>
          </a:p>
        </p:txBody>
      </p:sp>
      <p:sp>
        <p:nvSpPr>
          <p:cNvPr id="72" name="Left-Right Arrow 71"/>
          <p:cNvSpPr/>
          <p:nvPr/>
        </p:nvSpPr>
        <p:spPr bwMode="auto">
          <a:xfrm>
            <a:off x="7585173" y="1660921"/>
            <a:ext cx="382635" cy="257872"/>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0" name="Oval 59"/>
          <p:cNvSpPr/>
          <p:nvPr/>
        </p:nvSpPr>
        <p:spPr bwMode="auto">
          <a:xfrm>
            <a:off x="4368250" y="3682159"/>
            <a:ext cx="1357995" cy="1445123"/>
          </a:xfrm>
          <a:prstGeom prst="ellipse">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dirty="0">
                <a:gradFill>
                  <a:gsLst>
                    <a:gs pos="0">
                      <a:srgbClr val="FFFFFF"/>
                    </a:gs>
                    <a:gs pos="100000">
                      <a:srgbClr val="FFFFFF"/>
                    </a:gs>
                  </a:gsLst>
                  <a:lin ang="5400000" scaled="1"/>
                </a:gradFill>
                <a:ea typeface="Segoe UI" pitchFamily="34" charset="0"/>
                <a:cs typeface="Segoe UI" pitchFamily="34" charset="0"/>
              </a:rPr>
              <a:t>Event hubs</a:t>
            </a:r>
          </a:p>
        </p:txBody>
      </p:sp>
      <p:sp>
        <p:nvSpPr>
          <p:cNvPr id="61" name="Freeform 5"/>
          <p:cNvSpPr>
            <a:spLocks noEditPoints="1"/>
          </p:cNvSpPr>
          <p:nvPr/>
        </p:nvSpPr>
        <p:spPr bwMode="auto">
          <a:xfrm>
            <a:off x="4784052" y="4432216"/>
            <a:ext cx="563209" cy="681987"/>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87"/>
          <p:cNvSpPr>
            <a:spLocks noChangeAspect="1" noEditPoints="1"/>
          </p:cNvSpPr>
          <p:nvPr/>
        </p:nvSpPr>
        <p:spPr bwMode="black">
          <a:xfrm flipH="1">
            <a:off x="6028665" y="4882809"/>
            <a:ext cx="748634" cy="629362"/>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TextBox 58"/>
          <p:cNvSpPr txBox="1"/>
          <p:nvPr/>
        </p:nvSpPr>
        <p:spPr>
          <a:xfrm>
            <a:off x="6832057" y="4944000"/>
            <a:ext cx="898308" cy="503215"/>
          </a:xfrm>
          <a:prstGeom prst="rect">
            <a:avLst/>
          </a:prstGeom>
          <a:noFill/>
        </p:spPr>
        <p:txBody>
          <a:bodyPr wrap="none" lIns="0" tIns="0" rIns="0" bIns="0" rtlCol="0">
            <a:spAutoFit/>
          </a:bodyPr>
          <a:lstStyle/>
          <a:p>
            <a:pPr>
              <a:lnSpc>
                <a:spcPct val="90000"/>
              </a:lnSpc>
              <a:spcAft>
                <a:spcPts val="600"/>
              </a:spcAft>
            </a:pPr>
            <a:r>
              <a:rPr lang="en-US" dirty="0"/>
              <a:t>Storage </a:t>
            </a:r>
            <a:br>
              <a:rPr lang="en-US" dirty="0"/>
            </a:br>
            <a:r>
              <a:rPr lang="en-US" dirty="0"/>
              <a:t>adapters</a:t>
            </a:r>
          </a:p>
        </p:txBody>
      </p:sp>
      <p:sp>
        <p:nvSpPr>
          <p:cNvPr id="20" name="TextBox 19"/>
          <p:cNvSpPr txBox="1"/>
          <p:nvPr/>
        </p:nvSpPr>
        <p:spPr>
          <a:xfrm>
            <a:off x="6209951" y="4241622"/>
            <a:ext cx="1116291" cy="503215"/>
          </a:xfrm>
          <a:prstGeom prst="rect">
            <a:avLst/>
          </a:prstGeom>
          <a:noFill/>
        </p:spPr>
        <p:txBody>
          <a:bodyPr wrap="none" lIns="0" tIns="0" rIns="0" bIns="0" rtlCol="0">
            <a:spAutoFit/>
          </a:bodyPr>
          <a:lstStyle/>
          <a:p>
            <a:pPr algn="ctr">
              <a:lnSpc>
                <a:spcPct val="90000"/>
              </a:lnSpc>
              <a:spcAft>
                <a:spcPts val="600"/>
              </a:spcAft>
            </a:pPr>
            <a:r>
              <a:rPr lang="en-US" dirty="0"/>
              <a:t>Stream </a:t>
            </a:r>
            <a:br>
              <a:rPr lang="en-US" dirty="0"/>
            </a:br>
            <a:r>
              <a:rPr lang="en-US" dirty="0"/>
              <a:t>processing</a:t>
            </a:r>
          </a:p>
        </p:txBody>
      </p:sp>
      <p:sp>
        <p:nvSpPr>
          <p:cNvPr id="56" name="TextBox 55"/>
          <p:cNvSpPr txBox="1"/>
          <p:nvPr/>
        </p:nvSpPr>
        <p:spPr>
          <a:xfrm>
            <a:off x="2473198" y="4283061"/>
            <a:ext cx="1642427" cy="503215"/>
          </a:xfrm>
          <a:prstGeom prst="rect">
            <a:avLst/>
          </a:prstGeom>
          <a:noFill/>
        </p:spPr>
        <p:txBody>
          <a:bodyPr wrap="none" lIns="0" tIns="0" rIns="0" bIns="0" rtlCol="0">
            <a:spAutoFit/>
          </a:bodyPr>
          <a:lstStyle/>
          <a:p>
            <a:pPr>
              <a:lnSpc>
                <a:spcPct val="90000"/>
              </a:lnSpc>
              <a:spcAft>
                <a:spcPts val="600"/>
              </a:spcAft>
            </a:pPr>
            <a:r>
              <a:rPr lang="en-US" dirty="0"/>
              <a:t>Cloud gateways</a:t>
            </a:r>
            <a:br>
              <a:rPr lang="en-US" dirty="0"/>
            </a:br>
            <a:r>
              <a:rPr lang="en-US" dirty="0"/>
              <a:t>(web APIs)</a:t>
            </a:r>
          </a:p>
        </p:txBody>
      </p:sp>
      <p:sp>
        <p:nvSpPr>
          <p:cNvPr id="57" name="Freeform 30"/>
          <p:cNvSpPr>
            <a:spLocks noChangeAspect="1" noEditPoints="1"/>
          </p:cNvSpPr>
          <p:nvPr/>
        </p:nvSpPr>
        <p:spPr bwMode="auto">
          <a:xfrm>
            <a:off x="2635027" y="3589059"/>
            <a:ext cx="1081361" cy="716341"/>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TextBox 53"/>
          <p:cNvSpPr txBox="1"/>
          <p:nvPr/>
        </p:nvSpPr>
        <p:spPr>
          <a:xfrm>
            <a:off x="3209996" y="5986540"/>
            <a:ext cx="975177" cy="503215"/>
          </a:xfrm>
          <a:prstGeom prst="rect">
            <a:avLst/>
          </a:prstGeom>
          <a:noFill/>
        </p:spPr>
        <p:txBody>
          <a:bodyPr wrap="none" lIns="0" tIns="0" rIns="0" bIns="0" rtlCol="0">
            <a:spAutoFit/>
          </a:bodyPr>
          <a:lstStyle/>
          <a:p>
            <a:pPr>
              <a:lnSpc>
                <a:spcPct val="90000"/>
              </a:lnSpc>
              <a:spcAft>
                <a:spcPts val="600"/>
              </a:spcAft>
            </a:pPr>
            <a:r>
              <a:rPr lang="en-US" dirty="0"/>
              <a:t>Field </a:t>
            </a:r>
            <a:br>
              <a:rPr lang="en-US" dirty="0"/>
            </a:br>
            <a:r>
              <a:rPr lang="en-US" dirty="0"/>
              <a:t>gateways</a:t>
            </a:r>
          </a:p>
        </p:txBody>
      </p:sp>
      <p:sp>
        <p:nvSpPr>
          <p:cNvPr id="55" name="Freeform 58"/>
          <p:cNvSpPr>
            <a:spLocks noChangeAspect="1" noEditPoints="1"/>
          </p:cNvSpPr>
          <p:nvPr/>
        </p:nvSpPr>
        <p:spPr bwMode="black">
          <a:xfrm>
            <a:off x="2535076" y="5839370"/>
            <a:ext cx="594887" cy="65888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0C0"/>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sp>
        <p:nvSpPr>
          <p:cNvPr id="52" name="Freeform 34"/>
          <p:cNvSpPr>
            <a:spLocks noChangeAspect="1" noEditPoints="1"/>
          </p:cNvSpPr>
          <p:nvPr/>
        </p:nvSpPr>
        <p:spPr bwMode="auto">
          <a:xfrm>
            <a:off x="1033813" y="2458537"/>
            <a:ext cx="673367" cy="685036"/>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rgbClr val="336FC0"/>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TextBox 52"/>
          <p:cNvSpPr txBox="1"/>
          <p:nvPr/>
        </p:nvSpPr>
        <p:spPr>
          <a:xfrm>
            <a:off x="741751" y="3152361"/>
            <a:ext cx="1257493" cy="253916"/>
          </a:xfrm>
          <a:prstGeom prst="rect">
            <a:avLst/>
          </a:prstGeom>
          <a:noFill/>
        </p:spPr>
        <p:txBody>
          <a:bodyPr wrap="none" lIns="0" tIns="0" rIns="0" bIns="0" rtlCol="0">
            <a:spAutoFit/>
          </a:bodyPr>
          <a:lstStyle/>
          <a:p>
            <a:pPr algn="ctr">
              <a:lnSpc>
                <a:spcPct val="90000"/>
              </a:lnSpc>
              <a:spcAft>
                <a:spcPts val="600"/>
              </a:spcAft>
            </a:pPr>
            <a:r>
              <a:rPr lang="en-US" dirty="0"/>
              <a:t>Applications</a:t>
            </a:r>
          </a:p>
        </p:txBody>
      </p:sp>
      <p:sp>
        <p:nvSpPr>
          <p:cNvPr id="24" name="Rectangle 23"/>
          <p:cNvSpPr/>
          <p:nvPr/>
        </p:nvSpPr>
        <p:spPr bwMode="auto">
          <a:xfrm>
            <a:off x="663453" y="3511979"/>
            <a:ext cx="1414087" cy="68645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400" dirty="0">
                <a:solidFill>
                  <a:schemeClr val="tx1"/>
                </a:solidFill>
                <a:ea typeface="MS PGothic" charset="0"/>
                <a:cs typeface="MS PGothic" charset="0"/>
              </a:rPr>
              <a:t>Legacy IOT </a:t>
            </a:r>
            <a:br>
              <a:rPr lang="en-US" sz="1400" dirty="0">
                <a:solidFill>
                  <a:schemeClr val="tx1"/>
                </a:solidFill>
                <a:ea typeface="MS PGothic" charset="0"/>
                <a:cs typeface="MS PGothic" charset="0"/>
              </a:rPr>
            </a:br>
            <a:r>
              <a:rPr lang="en-US" sz="1400" dirty="0">
                <a:solidFill>
                  <a:schemeClr val="tx1"/>
                </a:solidFill>
                <a:ea typeface="MS PGothic" charset="0"/>
                <a:cs typeface="MS PGothic" charset="0"/>
              </a:rPr>
              <a:t>(custom protocols)</a:t>
            </a:r>
          </a:p>
        </p:txBody>
      </p:sp>
      <p:sp>
        <p:nvSpPr>
          <p:cNvPr id="25" name="Rectangle 24"/>
          <p:cNvSpPr/>
          <p:nvPr/>
        </p:nvSpPr>
        <p:spPr bwMode="auto">
          <a:xfrm>
            <a:off x="663453" y="4260946"/>
            <a:ext cx="1414087" cy="5157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nSpc>
                <a:spcPct val="90000"/>
              </a:lnSpc>
              <a:spcAft>
                <a:spcPts val="600"/>
              </a:spcAft>
            </a:pPr>
            <a:r>
              <a:rPr lang="en-US" dirty="0">
                <a:solidFill>
                  <a:schemeClr val="tx1"/>
                </a:solidFill>
                <a:ea typeface="MS PGothic" charset="0"/>
                <a:cs typeface="MS PGothic" charset="0"/>
              </a:rPr>
              <a:t>Devices</a:t>
            </a:r>
          </a:p>
        </p:txBody>
      </p:sp>
      <p:sp>
        <p:nvSpPr>
          <p:cNvPr id="26" name="Rectangle 25"/>
          <p:cNvSpPr/>
          <p:nvPr/>
        </p:nvSpPr>
        <p:spPr bwMode="auto">
          <a:xfrm>
            <a:off x="663453" y="4839202"/>
            <a:ext cx="1414087" cy="86908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400" dirty="0">
                <a:solidFill>
                  <a:schemeClr val="tx1"/>
                </a:solidFill>
                <a:ea typeface="MS PGothic" charset="0"/>
                <a:cs typeface="MS PGothic" charset="0"/>
              </a:rPr>
              <a:t>IP-capable devices</a:t>
            </a:r>
            <a:br>
              <a:rPr lang="en-US" sz="1400" dirty="0">
                <a:solidFill>
                  <a:schemeClr val="tx1"/>
                </a:solidFill>
                <a:ea typeface="MS PGothic" charset="0"/>
                <a:cs typeface="MS PGothic" charset="0"/>
              </a:rPr>
            </a:br>
            <a:r>
              <a:rPr lang="en-US" sz="1400" dirty="0">
                <a:solidFill>
                  <a:schemeClr val="tx1"/>
                </a:solidFill>
                <a:ea typeface="MS PGothic" charset="0"/>
                <a:cs typeface="MS PGothic" charset="0"/>
              </a:rPr>
              <a:t>(Windows/Linux)</a:t>
            </a:r>
          </a:p>
        </p:txBody>
      </p:sp>
      <p:sp>
        <p:nvSpPr>
          <p:cNvPr id="27" name="Rectangle 26"/>
          <p:cNvSpPr/>
          <p:nvPr/>
        </p:nvSpPr>
        <p:spPr bwMode="auto">
          <a:xfrm>
            <a:off x="663453" y="5770804"/>
            <a:ext cx="1414087" cy="7589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600" dirty="0">
                <a:solidFill>
                  <a:schemeClr val="tx1"/>
                </a:solidFill>
                <a:ea typeface="MS PGothic" charset="0"/>
                <a:cs typeface="MS PGothic" charset="0"/>
              </a:rPr>
              <a:t>Low-power devices (RTOS)</a:t>
            </a:r>
          </a:p>
        </p:txBody>
      </p:sp>
      <p:grpSp>
        <p:nvGrpSpPr>
          <p:cNvPr id="43" name="Group 42"/>
          <p:cNvGrpSpPr/>
          <p:nvPr/>
        </p:nvGrpSpPr>
        <p:grpSpPr>
          <a:xfrm>
            <a:off x="9695502" y="3524430"/>
            <a:ext cx="1661927" cy="856655"/>
            <a:chOff x="10899002" y="3103906"/>
            <a:chExt cx="1826926" cy="911298"/>
          </a:xfrm>
        </p:grpSpPr>
        <p:sp>
          <p:nvSpPr>
            <p:cNvPr id="50" name="Freeform 8"/>
            <p:cNvSpPr>
              <a:spLocks noChangeAspect="1" noEditPoints="1"/>
            </p:cNvSpPr>
            <p:nvPr/>
          </p:nvSpPr>
          <p:spPr bwMode="black">
            <a:xfrm>
              <a:off x="10899002"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pPr algn="ctr"/>
              <a:endParaRPr lang="en-US" sz="2000" dirty="0"/>
            </a:p>
          </p:txBody>
        </p:sp>
        <p:sp>
          <p:nvSpPr>
            <p:cNvPr id="51" name="TextBox 50"/>
            <p:cNvSpPr txBox="1"/>
            <p:nvPr/>
          </p:nvSpPr>
          <p:spPr>
            <a:xfrm>
              <a:off x="11730232" y="3214690"/>
              <a:ext cx="995696" cy="800514"/>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Search and query</a:t>
              </a:r>
            </a:p>
          </p:txBody>
        </p:sp>
      </p:grpSp>
      <p:grpSp>
        <p:nvGrpSpPr>
          <p:cNvPr id="44" name="Group 43"/>
          <p:cNvGrpSpPr/>
          <p:nvPr/>
        </p:nvGrpSpPr>
        <p:grpSpPr>
          <a:xfrm>
            <a:off x="9735029" y="4499427"/>
            <a:ext cx="1658684" cy="752514"/>
            <a:chOff x="10912547" y="3974950"/>
            <a:chExt cx="2005696" cy="880566"/>
          </a:xfrm>
        </p:grpSpPr>
        <p:sp>
          <p:nvSpPr>
            <p:cNvPr id="48" name="Freeform 32"/>
            <p:cNvSpPr>
              <a:spLocks noEditPoints="1"/>
            </p:cNvSpPr>
            <p:nvPr/>
          </p:nvSpPr>
          <p:spPr bwMode="auto">
            <a:xfrm>
              <a:off x="10912547" y="4066968"/>
              <a:ext cx="731780" cy="696531"/>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49" name="TextBox 48"/>
            <p:cNvSpPr txBox="1"/>
            <p:nvPr/>
          </p:nvSpPr>
          <p:spPr>
            <a:xfrm>
              <a:off x="11572201" y="3974950"/>
              <a:ext cx="1346042" cy="880566"/>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Data analytics (Excel)</a:t>
              </a:r>
            </a:p>
          </p:txBody>
        </p:sp>
      </p:grpSp>
      <p:grpSp>
        <p:nvGrpSpPr>
          <p:cNvPr id="45" name="Group 44"/>
          <p:cNvGrpSpPr/>
          <p:nvPr/>
        </p:nvGrpSpPr>
        <p:grpSpPr>
          <a:xfrm>
            <a:off x="9719082" y="2186067"/>
            <a:ext cx="1612220" cy="1123795"/>
            <a:chOff x="10577839" y="1941221"/>
            <a:chExt cx="1772283" cy="1195475"/>
          </a:xfrm>
        </p:grpSpPr>
        <p:sp>
          <p:nvSpPr>
            <p:cNvPr id="46" name="Freeform 27"/>
            <p:cNvSpPr>
              <a:spLocks noChangeAspect="1" noEditPoints="1"/>
            </p:cNvSpPr>
            <p:nvPr/>
          </p:nvSpPr>
          <p:spPr bwMode="black">
            <a:xfrm>
              <a:off x="11005993"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sz="2400"/>
            </a:p>
          </p:txBody>
        </p:sp>
        <p:sp>
          <p:nvSpPr>
            <p:cNvPr id="47" name="TextBox 46"/>
            <p:cNvSpPr txBox="1"/>
            <p:nvPr/>
          </p:nvSpPr>
          <p:spPr>
            <a:xfrm>
              <a:off x="10577839" y="2601384"/>
              <a:ext cx="1772283" cy="53531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Web/thick client </a:t>
              </a:r>
              <a:br>
                <a:rPr lang="en-US" sz="1800" dirty="0">
                  <a:solidFill>
                    <a:schemeClr val="tx1"/>
                  </a:solidFill>
                </a:rPr>
              </a:br>
              <a:r>
                <a:rPr lang="en-US" sz="1800" dirty="0">
                  <a:solidFill>
                    <a:schemeClr val="tx1"/>
                  </a:solidFill>
                </a:rPr>
                <a:t>dashboards</a:t>
              </a:r>
            </a:p>
          </p:txBody>
        </p:sp>
      </p:grpSp>
      <p:sp>
        <p:nvSpPr>
          <p:cNvPr id="29" name="Freeform 38"/>
          <p:cNvSpPr>
            <a:spLocks noEditPoints="1"/>
          </p:cNvSpPr>
          <p:nvPr/>
        </p:nvSpPr>
        <p:spPr bwMode="auto">
          <a:xfrm>
            <a:off x="8648599" y="2973098"/>
            <a:ext cx="751780" cy="2750631"/>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cxnSp>
        <p:nvCxnSpPr>
          <p:cNvPr id="31" name="Straight Arrow Connector 30"/>
          <p:cNvCxnSpPr/>
          <p:nvPr/>
        </p:nvCxnSpPr>
        <p:spPr>
          <a:xfrm>
            <a:off x="1609462" y="2866894"/>
            <a:ext cx="2838770" cy="1085985"/>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66906" y="4109207"/>
            <a:ext cx="600831"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77541" y="4109207"/>
            <a:ext cx="600831"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77541" y="4577178"/>
            <a:ext cx="2276057" cy="904456"/>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107177" y="4763271"/>
            <a:ext cx="1323599" cy="118633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077539" y="6172158"/>
            <a:ext cx="415908"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630372" y="3734914"/>
            <a:ext cx="665453" cy="343829"/>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30371" y="4645883"/>
            <a:ext cx="374317" cy="257872"/>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6179571" y="2735453"/>
            <a:ext cx="1405602" cy="1497190"/>
          </a:xfrm>
          <a:prstGeom prst="ellipse">
            <a:avLst/>
          </a:prstGeom>
          <a:solidFill>
            <a:srgbClr val="006CC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dirty="0">
                <a:gradFill>
                  <a:gsLst>
                    <a:gs pos="0">
                      <a:srgbClr val="FFFFFF"/>
                    </a:gs>
                    <a:gs pos="100000">
                      <a:srgbClr val="FFFFFF"/>
                    </a:gs>
                  </a:gsLst>
                  <a:lin ang="5400000" scaled="1"/>
                </a:gradFill>
                <a:ea typeface="Segoe UI" pitchFamily="34" charset="0"/>
                <a:cs typeface="Segoe UI" pitchFamily="34" charset="0"/>
              </a:rPr>
              <a:t>Stream Analytics</a:t>
            </a:r>
          </a:p>
        </p:txBody>
      </p:sp>
      <p:grpSp>
        <p:nvGrpSpPr>
          <p:cNvPr id="4" name="Group 3"/>
          <p:cNvGrpSpPr/>
          <p:nvPr/>
        </p:nvGrpSpPr>
        <p:grpSpPr>
          <a:xfrm>
            <a:off x="9874788" y="5533572"/>
            <a:ext cx="1379167" cy="752514"/>
            <a:chOff x="10431833" y="5406572"/>
            <a:chExt cx="1379167" cy="752514"/>
          </a:xfrm>
        </p:grpSpPr>
        <p:sp>
          <p:nvSpPr>
            <p:cNvPr id="8" name="Freeform 43"/>
            <p:cNvSpPr>
              <a:spLocks noChangeAspect="1" noEditPoints="1"/>
            </p:cNvSpPr>
            <p:nvPr/>
          </p:nvSpPr>
          <p:spPr bwMode="black">
            <a:xfrm>
              <a:off x="10431833" y="5429209"/>
              <a:ext cx="342535" cy="682340"/>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extBox 8"/>
            <p:cNvSpPr txBox="1"/>
            <p:nvPr/>
          </p:nvSpPr>
          <p:spPr>
            <a:xfrm>
              <a:off x="10795000" y="5406572"/>
              <a:ext cx="1016000" cy="752514"/>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Devices to take action</a:t>
              </a:r>
            </a:p>
          </p:txBody>
        </p:sp>
      </p:grpSp>
      <p:pic>
        <p:nvPicPr>
          <p:cNvPr id="77" name="Picture 76" descr="Stream Analytics.png"/>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585192" y="3406435"/>
            <a:ext cx="594360" cy="594360"/>
          </a:xfrm>
          <a:prstGeom prst="rect">
            <a:avLst/>
          </a:prstGeom>
        </p:spPr>
      </p:pic>
      <p:sp>
        <p:nvSpPr>
          <p:cNvPr id="3" name="Chevron 2"/>
          <p:cNvSpPr/>
          <p:nvPr/>
        </p:nvSpPr>
        <p:spPr>
          <a:xfrm>
            <a:off x="7375367" y="3156856"/>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Service Bus</a:t>
            </a:r>
          </a:p>
        </p:txBody>
      </p:sp>
      <p:sp>
        <p:nvSpPr>
          <p:cNvPr id="78" name="Chevron 77"/>
          <p:cNvSpPr/>
          <p:nvPr/>
        </p:nvSpPr>
        <p:spPr>
          <a:xfrm>
            <a:off x="7382625" y="3817256"/>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Azure DBs</a:t>
            </a:r>
          </a:p>
        </p:txBody>
      </p:sp>
      <p:sp>
        <p:nvSpPr>
          <p:cNvPr id="79" name="Chevron 78"/>
          <p:cNvSpPr/>
          <p:nvPr/>
        </p:nvSpPr>
        <p:spPr>
          <a:xfrm>
            <a:off x="7371739" y="4441371"/>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Azure Storage</a:t>
            </a:r>
          </a:p>
        </p:txBody>
      </p:sp>
      <p:sp>
        <p:nvSpPr>
          <p:cNvPr id="80" name="Chevron 79"/>
          <p:cNvSpPr/>
          <p:nvPr/>
        </p:nvSpPr>
        <p:spPr>
          <a:xfrm>
            <a:off x="7050038" y="5410200"/>
            <a:ext cx="1909185"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HDInsight</a:t>
            </a:r>
            <a:endParaRPr lang="en-US" dirty="0" smtClean="0">
              <a:solidFill>
                <a:schemeClr val="bg1"/>
              </a:solidFill>
            </a:endParaRPr>
          </a:p>
        </p:txBody>
      </p:sp>
    </p:spTree>
    <p:extLst>
      <p:ext uri="{BB962C8B-B14F-4D97-AF65-F5344CB8AC3E}">
        <p14:creationId xmlns:p14="http://schemas.microsoft.com/office/powerpoint/2010/main" val="21124785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8034"/>
            <a:ext cx="10515600" cy="1325563"/>
          </a:xfrm>
        </p:spPr>
        <p:txBody>
          <a:bodyPr>
            <a:normAutofit/>
          </a:bodyPr>
          <a:lstStyle/>
          <a:p>
            <a:r>
              <a:rPr lang="en-US" sz="4800" dirty="0"/>
              <a:t>ASA Connectivity</a:t>
            </a:r>
          </a:p>
        </p:txBody>
      </p:sp>
      <p:grpSp>
        <p:nvGrpSpPr>
          <p:cNvPr id="7" name="Group 6"/>
          <p:cNvGrpSpPr/>
          <p:nvPr/>
        </p:nvGrpSpPr>
        <p:grpSpPr>
          <a:xfrm>
            <a:off x="4280" y="149359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ASA connects to many input and output sources</a:t>
              </a:r>
            </a:p>
          </p:txBody>
        </p:sp>
      </p:grpSp>
      <p:grpSp>
        <p:nvGrpSpPr>
          <p:cNvPr id="15" name="Group 14"/>
          <p:cNvGrpSpPr/>
          <p:nvPr/>
        </p:nvGrpSpPr>
        <p:grpSpPr>
          <a:xfrm>
            <a:off x="304003" y="2998995"/>
            <a:ext cx="11583995" cy="3527165"/>
            <a:chOff x="395746" y="2998995"/>
            <a:chExt cx="11583995" cy="3527165"/>
          </a:xfrm>
        </p:grpSpPr>
        <p:grpSp>
          <p:nvGrpSpPr>
            <p:cNvPr id="10" name="Group 9"/>
            <p:cNvGrpSpPr/>
            <p:nvPr/>
          </p:nvGrpSpPr>
          <p:grpSpPr>
            <a:xfrm>
              <a:off x="395746" y="2998995"/>
              <a:ext cx="3837039" cy="3527165"/>
              <a:chOff x="395746" y="2998995"/>
              <a:chExt cx="3837039" cy="3527165"/>
            </a:xfrm>
          </p:grpSpPr>
          <p:sp>
            <p:nvSpPr>
              <p:cNvPr id="3" name="Rectangle 2"/>
              <p:cNvSpPr/>
              <p:nvPr/>
            </p:nvSpPr>
            <p:spPr>
              <a:xfrm>
                <a:off x="395746" y="3546984"/>
                <a:ext cx="3837039" cy="2979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a:t>Azure Event Hub</a:t>
                </a:r>
              </a:p>
              <a:p>
                <a:endParaRPr lang="en-US" sz="800" dirty="0"/>
              </a:p>
              <a:p>
                <a:pPr marL="457200" indent="-457200">
                  <a:buFont typeface="Wingdings" panose="05000000000000000000" pitchFamily="2" charset="2"/>
                  <a:buChar char="§"/>
                </a:pPr>
                <a:r>
                  <a:rPr lang="en-US" sz="2800" dirty="0"/>
                  <a:t>Azure </a:t>
                </a:r>
                <a:r>
                  <a:rPr lang="en-US" sz="2800" dirty="0" err="1"/>
                  <a:t>IoT</a:t>
                </a:r>
                <a:r>
                  <a:rPr lang="en-US" sz="2800" dirty="0"/>
                  <a:t> Hubs</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Blob Service</a:t>
                </a:r>
              </a:p>
              <a:p>
                <a:pPr algn="ctr"/>
                <a:endParaRPr lang="en-US" sz="2800" dirty="0">
                  <a:solidFill>
                    <a:schemeClr val="bg1"/>
                  </a:solidFill>
                </a:endParaRPr>
              </a:p>
            </p:txBody>
          </p:sp>
          <p:sp>
            <p:nvSpPr>
              <p:cNvPr id="12" name="TextBox 11"/>
              <p:cNvSpPr txBox="1"/>
              <p:nvPr/>
            </p:nvSpPr>
            <p:spPr>
              <a:xfrm>
                <a:off x="1863661" y="2998995"/>
                <a:ext cx="901209" cy="461665"/>
              </a:xfrm>
              <a:prstGeom prst="rect">
                <a:avLst/>
              </a:prstGeom>
              <a:noFill/>
            </p:spPr>
            <p:txBody>
              <a:bodyPr wrap="none" rtlCol="0">
                <a:spAutoFit/>
              </a:bodyPr>
              <a:lstStyle/>
              <a:p>
                <a:pPr algn="ctr"/>
                <a:r>
                  <a:rPr lang="en-US" sz="2400" dirty="0"/>
                  <a:t>Input</a:t>
                </a:r>
              </a:p>
            </p:txBody>
          </p:sp>
        </p:grpSp>
        <p:grpSp>
          <p:nvGrpSpPr>
            <p:cNvPr id="5" name="Group 4"/>
            <p:cNvGrpSpPr/>
            <p:nvPr/>
          </p:nvGrpSpPr>
          <p:grpSpPr>
            <a:xfrm>
              <a:off x="6400800" y="2998995"/>
              <a:ext cx="5578941" cy="3527165"/>
              <a:chOff x="6400800" y="2998995"/>
              <a:chExt cx="5578941" cy="3527165"/>
            </a:xfrm>
          </p:grpSpPr>
          <p:sp>
            <p:nvSpPr>
              <p:cNvPr id="11" name="Rectangle 10"/>
              <p:cNvSpPr/>
              <p:nvPr/>
            </p:nvSpPr>
            <p:spPr>
              <a:xfrm>
                <a:off x="6400800" y="3546984"/>
                <a:ext cx="5578941" cy="2979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t>Azure </a:t>
                </a:r>
                <a:r>
                  <a:rPr lang="en-US" sz="2800" dirty="0"/>
                  <a:t>Storage Blobs or Tables</a:t>
                </a:r>
              </a:p>
              <a:p>
                <a:endParaRPr lang="en-US" sz="800" dirty="0"/>
              </a:p>
              <a:p>
                <a:pPr marL="457200" indent="-457200">
                  <a:buFont typeface="Wingdings" panose="05000000000000000000" pitchFamily="2" charset="2"/>
                  <a:buChar char="§"/>
                </a:pPr>
                <a:r>
                  <a:rPr lang="en-US" sz="2800" dirty="0"/>
                  <a:t>Azure SQL DB</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Event Hub</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Service Bus</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Power </a:t>
                </a:r>
                <a:r>
                  <a:rPr lang="en-US" sz="2800" dirty="0" smtClean="0"/>
                  <a:t>BI</a:t>
                </a:r>
                <a:endParaRPr lang="en-US" sz="2800" dirty="0"/>
              </a:p>
            </p:txBody>
          </p:sp>
          <p:sp>
            <p:nvSpPr>
              <p:cNvPr id="13" name="TextBox 12"/>
              <p:cNvSpPr txBox="1"/>
              <p:nvPr/>
            </p:nvSpPr>
            <p:spPr>
              <a:xfrm>
                <a:off x="8635971" y="2998995"/>
                <a:ext cx="1108597" cy="461665"/>
              </a:xfrm>
              <a:prstGeom prst="rect">
                <a:avLst/>
              </a:prstGeom>
              <a:noFill/>
            </p:spPr>
            <p:txBody>
              <a:bodyPr wrap="none" rtlCol="0">
                <a:spAutoFit/>
              </a:bodyPr>
              <a:lstStyle/>
              <a:p>
                <a:pPr algn="ctr"/>
                <a:r>
                  <a:rPr lang="en-US" sz="2400" dirty="0"/>
                  <a:t>Output</a:t>
                </a:r>
              </a:p>
            </p:txBody>
          </p:sp>
        </p:grpSp>
        <p:sp>
          <p:nvSpPr>
            <p:cNvPr id="4" name="Chevron 3"/>
            <p:cNvSpPr/>
            <p:nvPr/>
          </p:nvSpPr>
          <p:spPr>
            <a:xfrm>
              <a:off x="4825726" y="3580859"/>
              <a:ext cx="982133" cy="2945301"/>
            </a:xfrm>
            <a:prstGeom prst="chevron">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0251329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235" y="22746"/>
            <a:ext cx="10515600" cy="1325563"/>
          </a:xfrm>
        </p:spPr>
        <p:txBody>
          <a:bodyPr/>
          <a:lstStyle/>
          <a:p>
            <a:r>
              <a:rPr lang="en-US" dirty="0"/>
              <a:t>End-to-End Architecture Overview</a:t>
            </a:r>
          </a:p>
        </p:txBody>
      </p:sp>
      <p:sp>
        <p:nvSpPr>
          <p:cNvPr id="5" name="Rectangle 4"/>
          <p:cNvSpPr/>
          <p:nvPr/>
        </p:nvSpPr>
        <p:spPr bwMode="auto">
          <a:xfrm>
            <a:off x="2610034" y="1232003"/>
            <a:ext cx="7132314" cy="50084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759235" y="6325409"/>
            <a:ext cx="1354029" cy="313932"/>
          </a:xfrm>
          <a:prstGeom prst="rect">
            <a:avLst/>
          </a:prstGeom>
          <a:noFill/>
        </p:spPr>
        <p:txBody>
          <a:bodyPr wrap="none" lIns="0" tIns="0" rIns="0" bIns="0" rtlCol="0">
            <a:spAutoFit/>
          </a:bodyPr>
          <a:lstStyle/>
          <a:p>
            <a:r>
              <a:rPr lang="en-US" sz="2040" spc="-71" dirty="0">
                <a:solidFill>
                  <a:srgbClr val="000000"/>
                </a:solidFill>
              </a:rPr>
              <a:t>Data Source</a:t>
            </a:r>
          </a:p>
        </p:txBody>
      </p:sp>
      <p:sp>
        <p:nvSpPr>
          <p:cNvPr id="8" name="TextBox 7"/>
          <p:cNvSpPr txBox="1"/>
          <p:nvPr/>
        </p:nvSpPr>
        <p:spPr>
          <a:xfrm>
            <a:off x="3726262" y="6325409"/>
            <a:ext cx="735913" cy="313932"/>
          </a:xfrm>
          <a:prstGeom prst="rect">
            <a:avLst/>
          </a:prstGeom>
          <a:noFill/>
        </p:spPr>
        <p:txBody>
          <a:bodyPr wrap="none" lIns="0" tIns="0" rIns="0" bIns="0" rtlCol="0">
            <a:spAutoFit/>
          </a:bodyPr>
          <a:lstStyle/>
          <a:p>
            <a:r>
              <a:rPr lang="en-US" sz="2040" spc="-71" dirty="0">
                <a:solidFill>
                  <a:srgbClr val="000000"/>
                </a:solidFill>
              </a:rPr>
              <a:t>Collect</a:t>
            </a:r>
          </a:p>
        </p:txBody>
      </p:sp>
      <p:sp>
        <p:nvSpPr>
          <p:cNvPr id="9" name="TextBox 8"/>
          <p:cNvSpPr txBox="1"/>
          <p:nvPr/>
        </p:nvSpPr>
        <p:spPr>
          <a:xfrm>
            <a:off x="5814682" y="6325409"/>
            <a:ext cx="954347" cy="313932"/>
          </a:xfrm>
          <a:prstGeom prst="rect">
            <a:avLst/>
          </a:prstGeom>
          <a:noFill/>
        </p:spPr>
        <p:txBody>
          <a:bodyPr wrap="none" lIns="0" tIns="0" rIns="0" bIns="0" rtlCol="0">
            <a:spAutoFit/>
          </a:bodyPr>
          <a:lstStyle/>
          <a:p>
            <a:r>
              <a:rPr lang="en-US" sz="2040" b="1" spc="-71" dirty="0">
                <a:solidFill>
                  <a:srgbClr val="000000"/>
                </a:solidFill>
              </a:rPr>
              <a:t>Process</a:t>
            </a:r>
          </a:p>
        </p:txBody>
      </p:sp>
      <p:sp>
        <p:nvSpPr>
          <p:cNvPr id="10" name="TextBox 9"/>
          <p:cNvSpPr txBox="1"/>
          <p:nvPr/>
        </p:nvSpPr>
        <p:spPr>
          <a:xfrm>
            <a:off x="10384580" y="6325409"/>
            <a:ext cx="1055900" cy="313932"/>
          </a:xfrm>
          <a:prstGeom prst="rect">
            <a:avLst/>
          </a:prstGeom>
          <a:noFill/>
        </p:spPr>
        <p:txBody>
          <a:bodyPr wrap="none" lIns="0" tIns="0" rIns="0" bIns="0" rtlCol="0">
            <a:spAutoFit/>
          </a:bodyPr>
          <a:lstStyle/>
          <a:p>
            <a:r>
              <a:rPr lang="en-US" sz="2040" spc="-71" dirty="0">
                <a:solidFill>
                  <a:srgbClr val="000000"/>
                </a:solidFill>
              </a:rPr>
              <a:t>Consume</a:t>
            </a:r>
          </a:p>
        </p:txBody>
      </p:sp>
      <p:sp>
        <p:nvSpPr>
          <p:cNvPr id="11" name="TextBox 10"/>
          <p:cNvSpPr txBox="1"/>
          <p:nvPr/>
        </p:nvSpPr>
        <p:spPr>
          <a:xfrm>
            <a:off x="8063488" y="6325409"/>
            <a:ext cx="756617" cy="313932"/>
          </a:xfrm>
          <a:prstGeom prst="rect">
            <a:avLst/>
          </a:prstGeom>
          <a:noFill/>
        </p:spPr>
        <p:txBody>
          <a:bodyPr wrap="none" lIns="0" tIns="0" rIns="0" bIns="0" rtlCol="0">
            <a:spAutoFit/>
          </a:bodyPr>
          <a:lstStyle/>
          <a:p>
            <a:r>
              <a:rPr lang="en-US" sz="2040" spc="-71" dirty="0">
                <a:solidFill>
                  <a:srgbClr val="000000"/>
                </a:solidFill>
              </a:rPr>
              <a:t>Deliver</a:t>
            </a:r>
          </a:p>
        </p:txBody>
      </p:sp>
      <p:sp>
        <p:nvSpPr>
          <p:cNvPr id="12" name="Rectangle 11"/>
          <p:cNvSpPr/>
          <p:nvPr/>
        </p:nvSpPr>
        <p:spPr bwMode="auto">
          <a:xfrm>
            <a:off x="3251958" y="2731247"/>
            <a:ext cx="1678686" cy="14518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Event Inputs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Event Hub</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Azure Blob</a:t>
            </a:r>
          </a:p>
        </p:txBody>
      </p:sp>
      <p:sp>
        <p:nvSpPr>
          <p:cNvPr id="13" name="Rectangle 12"/>
          <p:cNvSpPr/>
          <p:nvPr/>
        </p:nvSpPr>
        <p:spPr bwMode="auto">
          <a:xfrm>
            <a:off x="5447504" y="2034202"/>
            <a:ext cx="1678686" cy="3977660"/>
          </a:xfrm>
          <a:prstGeom prst="rect">
            <a:avLst/>
          </a:prstGeom>
          <a:solidFill>
            <a:srgbClr val="00B0F0"/>
          </a:solidFill>
          <a:ln w="28575">
            <a:solidFill>
              <a:srgbClr val="76717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r>
              <a:rPr lang="en-US" b="1" dirty="0">
                <a:solidFill>
                  <a:srgbClr val="FFFFFF"/>
                </a:solidFill>
                <a:latin typeface="Segoe UI Light"/>
                <a:ea typeface="Segoe UI" pitchFamily="34" charset="0"/>
                <a:cs typeface="Segoe UI" pitchFamily="34" charset="0"/>
              </a:rPr>
              <a:t>Transform</a:t>
            </a:r>
          </a:p>
          <a:p>
            <a:pPr marL="174847" indent="-174847">
              <a:buFontTx/>
              <a:buChar char="-"/>
            </a:pPr>
            <a:r>
              <a:rPr lang="en-US" dirty="0">
                <a:solidFill>
                  <a:srgbClr val="FFFFFF"/>
                </a:solidFill>
                <a:ea typeface="Segoe UI" pitchFamily="34" charset="0"/>
                <a:cs typeface="Segoe UI" pitchFamily="34" charset="0"/>
              </a:rPr>
              <a:t>Temporal joins</a:t>
            </a:r>
          </a:p>
          <a:p>
            <a:pPr marL="174847" indent="-174847">
              <a:buFontTx/>
              <a:buChar char="-"/>
            </a:pPr>
            <a:r>
              <a:rPr lang="en-US" dirty="0">
                <a:solidFill>
                  <a:srgbClr val="FFFFFF"/>
                </a:solidFill>
                <a:ea typeface="Segoe UI" pitchFamily="34" charset="0"/>
                <a:cs typeface="Segoe UI" pitchFamily="34" charset="0"/>
              </a:rPr>
              <a:t>Filter</a:t>
            </a:r>
          </a:p>
          <a:p>
            <a:pPr marL="174847" indent="-174847">
              <a:buFontTx/>
              <a:buChar char="-"/>
            </a:pPr>
            <a:r>
              <a:rPr lang="en-US" dirty="0">
                <a:solidFill>
                  <a:srgbClr val="FFFFFF"/>
                </a:solidFill>
                <a:ea typeface="Segoe UI" pitchFamily="34" charset="0"/>
                <a:cs typeface="Segoe UI" pitchFamily="34" charset="0"/>
              </a:rPr>
              <a:t>Aggregates</a:t>
            </a:r>
          </a:p>
          <a:p>
            <a:pPr marL="174847" indent="-174847">
              <a:buFontTx/>
              <a:buChar char="-"/>
            </a:pPr>
            <a:r>
              <a:rPr lang="en-US" dirty="0">
                <a:solidFill>
                  <a:srgbClr val="FFFFFF"/>
                </a:solidFill>
                <a:ea typeface="Segoe UI" pitchFamily="34" charset="0"/>
                <a:cs typeface="Segoe UI" pitchFamily="34" charset="0"/>
              </a:rPr>
              <a:t>Projections</a:t>
            </a:r>
          </a:p>
          <a:p>
            <a:pPr marL="174847" indent="-174847">
              <a:buFontTx/>
              <a:buChar char="-"/>
            </a:pPr>
            <a:r>
              <a:rPr lang="en-US" dirty="0">
                <a:solidFill>
                  <a:srgbClr val="FFFFFF"/>
                </a:solidFill>
                <a:ea typeface="Segoe UI" pitchFamily="34" charset="0"/>
                <a:cs typeface="Segoe UI" pitchFamily="34" charset="0"/>
              </a:rPr>
              <a:t>Windows</a:t>
            </a:r>
          </a:p>
          <a:p>
            <a:pPr marL="174847" indent="-174847">
              <a:buFontTx/>
              <a:buChar char="-"/>
            </a:pPr>
            <a:r>
              <a:rPr lang="en-US" dirty="0">
                <a:solidFill>
                  <a:srgbClr val="FFFFFF"/>
                </a:solidFill>
                <a:ea typeface="Segoe UI" pitchFamily="34" charset="0"/>
                <a:cs typeface="Segoe UI" pitchFamily="34" charset="0"/>
              </a:rPr>
              <a:t>Etc.</a:t>
            </a:r>
          </a:p>
          <a:p>
            <a:endParaRPr lang="en-US" dirty="0">
              <a:solidFill>
                <a:srgbClr val="FFFFFF"/>
              </a:solidFill>
              <a:ea typeface="Segoe UI" pitchFamily="34" charset="0"/>
              <a:cs typeface="Segoe UI" pitchFamily="34" charset="0"/>
            </a:endParaRPr>
          </a:p>
          <a:p>
            <a:r>
              <a:rPr lang="en-US" b="1" dirty="0">
                <a:solidFill>
                  <a:srgbClr val="FFFFFF"/>
                </a:solidFill>
                <a:latin typeface="Segoe UI Light"/>
                <a:ea typeface="Segoe UI" pitchFamily="34" charset="0"/>
                <a:cs typeface="Segoe UI" pitchFamily="34" charset="0"/>
              </a:rPr>
              <a:t>Enrich</a:t>
            </a:r>
          </a:p>
          <a:p>
            <a:endParaRPr lang="en-US" dirty="0">
              <a:solidFill>
                <a:srgbClr val="FFFFFF"/>
              </a:solidFill>
              <a:ea typeface="Segoe UI" pitchFamily="34" charset="0"/>
              <a:cs typeface="Segoe UI" pitchFamily="34" charset="0"/>
            </a:endParaRPr>
          </a:p>
          <a:p>
            <a:r>
              <a:rPr lang="en-US" b="1" dirty="0" smtClean="0">
                <a:solidFill>
                  <a:srgbClr val="FFFFFF"/>
                </a:solidFill>
                <a:latin typeface="Segoe UI Light"/>
                <a:ea typeface="Segoe UI" pitchFamily="34" charset="0"/>
                <a:cs typeface="Segoe UI" pitchFamily="34" charset="0"/>
              </a:rPr>
              <a:t>Correlate</a:t>
            </a:r>
            <a:endParaRPr lang="en-US" dirty="0">
              <a:solidFill>
                <a:srgbClr val="FFFFFF"/>
              </a:solidFill>
              <a:ea typeface="Segoe UI" pitchFamily="34" charset="0"/>
              <a:cs typeface="Segoe UI" pitchFamily="34" charset="0"/>
            </a:endParaRPr>
          </a:p>
        </p:txBody>
      </p:sp>
      <p:grpSp>
        <p:nvGrpSpPr>
          <p:cNvPr id="6" name="Group 5"/>
          <p:cNvGrpSpPr/>
          <p:nvPr/>
        </p:nvGrpSpPr>
        <p:grpSpPr>
          <a:xfrm>
            <a:off x="756802" y="2784158"/>
            <a:ext cx="1398904" cy="1398904"/>
            <a:chOff x="756802" y="2784158"/>
            <a:chExt cx="1398904" cy="1398904"/>
          </a:xfrm>
        </p:grpSpPr>
        <p:sp>
          <p:nvSpPr>
            <p:cNvPr id="15" name="Rectangle 14"/>
            <p:cNvSpPr/>
            <p:nvPr/>
          </p:nvSpPr>
          <p:spPr bwMode="auto">
            <a:xfrm>
              <a:off x="756802" y="2784158"/>
              <a:ext cx="1398904" cy="13989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6" name="Freeform 62"/>
            <p:cNvSpPr>
              <a:spLocks noEditPoints="1"/>
            </p:cNvSpPr>
            <p:nvPr/>
          </p:nvSpPr>
          <p:spPr bwMode="black">
            <a:xfrm>
              <a:off x="934116" y="3622558"/>
              <a:ext cx="403871" cy="40376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endParaRPr lang="en-US" sz="1632">
                <a:solidFill>
                  <a:srgbClr val="000000"/>
                </a:solidFill>
              </a:endParaRPr>
            </a:p>
          </p:txBody>
        </p:sp>
        <p:sp>
          <p:nvSpPr>
            <p:cNvPr id="17" name="Freeform 127"/>
            <p:cNvSpPr>
              <a:spLocks noEditPoints="1"/>
            </p:cNvSpPr>
            <p:nvPr/>
          </p:nvSpPr>
          <p:spPr bwMode="black">
            <a:xfrm>
              <a:off x="1543623" y="3036689"/>
              <a:ext cx="408558" cy="332779"/>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36" tIns="46619" rIns="93236" bIns="46619" numCol="1" anchor="t" anchorCtr="0" compatLnSpc="1">
              <a:prstTxWarp prst="textNoShape">
                <a:avLst/>
              </a:prstTxWarp>
            </a:bodyPr>
            <a:lstStyle/>
            <a:p>
              <a:endParaRPr lang="en-US" sz="1835">
                <a:solidFill>
                  <a:srgbClr val="000000"/>
                </a:solidFill>
              </a:endParaRPr>
            </a:p>
          </p:txBody>
        </p:sp>
        <p:pic>
          <p:nvPicPr>
            <p:cNvPr id="18" name="Picture 1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015575" y="2956325"/>
              <a:ext cx="215090" cy="413143"/>
            </a:xfrm>
            <a:prstGeom prst="rect">
              <a:avLst/>
            </a:prstGeom>
          </p:spPr>
        </p:pic>
      </p:grpSp>
      <p:sp>
        <p:nvSpPr>
          <p:cNvPr id="20" name="Rectangle 19"/>
          <p:cNvSpPr/>
          <p:nvPr/>
        </p:nvSpPr>
        <p:spPr bwMode="auto">
          <a:xfrm>
            <a:off x="7599804" y="1482319"/>
            <a:ext cx="1678686" cy="287693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Outputs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SQL Azure</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Azure Blobs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Event Hub</a:t>
            </a:r>
          </a:p>
          <a:p>
            <a:pPr defTabSz="931932" fontAlgn="base">
              <a:spcBef>
                <a:spcPct val="0"/>
              </a:spcBef>
              <a:spcAft>
                <a:spcPct val="0"/>
              </a:spcAft>
            </a:pPr>
            <a:endParaRPr lang="en-US" dirty="0">
              <a:solidFill>
                <a:srgbClr val="FFFFFF"/>
              </a:solidFill>
              <a:latin typeface="Segoe UI Light"/>
              <a:ea typeface="Segoe UI" pitchFamily="34" charset="0"/>
              <a:cs typeface="Segoe UI" pitchFamily="34" charset="0"/>
            </a:endParaRPr>
          </a:p>
        </p:txBody>
      </p:sp>
      <p:cxnSp>
        <p:nvCxnSpPr>
          <p:cNvPr id="21" name="Straight Arrow Connector 20"/>
          <p:cNvCxnSpPr/>
          <p:nvPr/>
        </p:nvCxnSpPr>
        <p:spPr>
          <a:xfrm>
            <a:off x="2187146" y="3361644"/>
            <a:ext cx="1053023" cy="7825"/>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77138" y="4955833"/>
            <a:ext cx="3016375"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77138" y="2127819"/>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741717" y="1615246"/>
            <a:ext cx="2563715" cy="400110"/>
          </a:xfrm>
          <a:prstGeom prst="rect">
            <a:avLst/>
          </a:prstGeom>
        </p:spPr>
        <p:txBody>
          <a:bodyPr wrap="none">
            <a:spAutoFit/>
          </a:bodyPr>
          <a:lstStyle/>
          <a:p>
            <a:r>
              <a:rPr lang="en-US" sz="2000" spc="-71" dirty="0">
                <a:solidFill>
                  <a:srgbClr val="002060"/>
                </a:solidFill>
              </a:rPr>
              <a:t>Azure Stream Analytics</a:t>
            </a:r>
            <a:endParaRPr lang="en-US" sz="2000" dirty="0">
              <a:solidFill>
                <a:srgbClr val="002060"/>
              </a:solidFill>
            </a:endParaRPr>
          </a:p>
        </p:txBody>
      </p:sp>
      <p:sp>
        <p:nvSpPr>
          <p:cNvPr id="39" name="Rectangle 38"/>
          <p:cNvSpPr/>
          <p:nvPr/>
        </p:nvSpPr>
        <p:spPr bwMode="auto">
          <a:xfrm>
            <a:off x="3248809" y="4560046"/>
            <a:ext cx="1676315" cy="14518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Reference Data</a:t>
            </a:r>
          </a:p>
          <a:p>
            <a:pPr marL="174847" indent="-174847" defTabSz="931932" fontAlgn="base">
              <a:spcBef>
                <a:spcPct val="0"/>
              </a:spcBef>
              <a:spcAft>
                <a:spcPct val="0"/>
              </a:spcAft>
              <a:buFontTx/>
              <a:buChar char="-"/>
            </a:pPr>
            <a:r>
              <a:rPr lang="en-US">
                <a:solidFill>
                  <a:srgbClr val="FFFFFF"/>
                </a:solidFill>
                <a:ea typeface="Segoe UI" pitchFamily="34" charset="0"/>
                <a:cs typeface="Segoe UI" pitchFamily="34" charset="0"/>
              </a:rPr>
              <a:t>Azure Blob</a:t>
            </a:r>
            <a:endParaRPr lang="en-US" dirty="0">
              <a:solidFill>
                <a:srgbClr val="FFFFFF"/>
              </a:solidFill>
              <a:ea typeface="Segoe UI" pitchFamily="34" charset="0"/>
              <a:cs typeface="Segoe UI" pitchFamily="34" charset="0"/>
            </a:endParaRPr>
          </a:p>
        </p:txBody>
      </p:sp>
      <p:cxnSp>
        <p:nvCxnSpPr>
          <p:cNvPr id="40" name="Straight Arrow Connector 39"/>
          <p:cNvCxnSpPr/>
          <p:nvPr/>
        </p:nvCxnSpPr>
        <p:spPr>
          <a:xfrm>
            <a:off x="9319682" y="2127819"/>
            <a:ext cx="873833"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57372" y="3350483"/>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57372" y="5255562"/>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90756" y="1482319"/>
            <a:ext cx="1550582" cy="4385709"/>
            <a:chOff x="10156890" y="1482319"/>
            <a:chExt cx="1550582" cy="4385709"/>
          </a:xfrm>
        </p:grpSpPr>
        <p:sp>
          <p:nvSpPr>
            <p:cNvPr id="28" name="Rectangle 13"/>
            <p:cNvSpPr/>
            <p:nvPr/>
          </p:nvSpPr>
          <p:spPr bwMode="auto">
            <a:xfrm>
              <a:off x="10168678" y="2961045"/>
              <a:ext cx="1538794" cy="1398905"/>
            </a:xfrm>
            <a:prstGeom prst="rect">
              <a:avLst/>
            </a:prstGeom>
            <a:solidFill>
              <a:srgbClr val="0070C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r>
                <a:rPr lang="en-US" dirty="0">
                  <a:gradFill>
                    <a:gsLst>
                      <a:gs pos="0">
                        <a:srgbClr val="FFFFFF"/>
                      </a:gs>
                      <a:gs pos="100000">
                        <a:srgbClr val="FFFFFF"/>
                      </a:gs>
                    </a:gsLst>
                    <a:lin ang="5400000" scaled="0"/>
                  </a:gradFill>
                </a:rPr>
                <a:t>BI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Dashboards</a:t>
              </a:r>
            </a:p>
            <a:p>
              <a:pPr algn="ctr" defTabSz="932212" fontAlgn="base">
                <a:spcBef>
                  <a:spcPct val="0"/>
                </a:spcBef>
                <a:spcAft>
                  <a:spcPct val="0"/>
                </a:spcAft>
              </a:pPr>
              <a:endParaRPr lang="en-US" dirty="0">
                <a:gradFill>
                  <a:gsLst>
                    <a:gs pos="0">
                      <a:srgbClr val="FFFFFF"/>
                    </a:gs>
                    <a:gs pos="100000">
                      <a:srgbClr val="FFFFFF"/>
                    </a:gs>
                  </a:gsLst>
                  <a:lin ang="5400000" scaled="0"/>
                </a:gradFill>
              </a:endParaRPr>
            </a:p>
            <a:p>
              <a:pPr algn="ctr" defTabSz="932212" fontAlgn="base">
                <a:spcBef>
                  <a:spcPct val="0"/>
                </a:spcBef>
                <a:spcAft>
                  <a:spcPct val="0"/>
                </a:spcAft>
              </a:pPr>
              <a:r>
                <a:rPr lang="en-US" dirty="0">
                  <a:gradFill>
                    <a:gsLst>
                      <a:gs pos="0">
                        <a:srgbClr val="FFFFFF"/>
                      </a:gs>
                      <a:gs pos="100000">
                        <a:srgbClr val="FFFFFF"/>
                      </a:gs>
                    </a:gsLst>
                    <a:lin ang="5400000" scaled="0"/>
                  </a:gradFill>
                </a:rPr>
                <a:t>Predictive Analytics</a:t>
              </a:r>
            </a:p>
          </p:txBody>
        </p:sp>
        <p:grpSp>
          <p:nvGrpSpPr>
            <p:cNvPr id="30" name="Group 29"/>
            <p:cNvGrpSpPr/>
            <p:nvPr/>
          </p:nvGrpSpPr>
          <p:grpSpPr>
            <a:xfrm>
              <a:off x="10156890" y="1482319"/>
              <a:ext cx="1538794" cy="1398904"/>
              <a:chOff x="751136" y="3525713"/>
              <a:chExt cx="1371600" cy="1371600"/>
            </a:xfrm>
          </p:grpSpPr>
          <p:sp>
            <p:nvSpPr>
              <p:cNvPr id="31" name="Rectangle 30"/>
              <p:cNvSpPr/>
              <p:nvPr/>
            </p:nvSpPr>
            <p:spPr bwMode="auto">
              <a:xfrm>
                <a:off x="751136" y="3525713"/>
                <a:ext cx="1371600" cy="13716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2" name="Freeform 62"/>
              <p:cNvSpPr>
                <a:spLocks noEditPoints="1"/>
              </p:cNvSpPr>
              <p:nvPr/>
            </p:nvSpPr>
            <p:spPr bwMode="black">
              <a:xfrm>
                <a:off x="924989" y="4327955"/>
                <a:ext cx="395988" cy="43547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endParaRPr lang="en-US" sz="1632">
                  <a:solidFill>
                    <a:srgbClr val="000000"/>
                  </a:solidFill>
                </a:endParaRPr>
              </a:p>
            </p:txBody>
          </p:sp>
          <p:sp>
            <p:nvSpPr>
              <p:cNvPr id="33" name="Freeform 127"/>
              <p:cNvSpPr>
                <a:spLocks noEditPoints="1"/>
              </p:cNvSpPr>
              <p:nvPr/>
            </p:nvSpPr>
            <p:spPr bwMode="black">
              <a:xfrm>
                <a:off x="1522600" y="3757001"/>
                <a:ext cx="400584" cy="358912"/>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36" tIns="46619" rIns="93236" bIns="46619" numCol="1" anchor="t" anchorCtr="0" compatLnSpc="1">
                <a:prstTxWarp prst="textNoShape">
                  <a:avLst/>
                </a:prstTxWarp>
              </a:bodyPr>
              <a:lstStyle/>
              <a:p>
                <a:endParaRPr lang="en-US" sz="1835">
                  <a:solidFill>
                    <a:srgbClr val="000000"/>
                  </a:solidFill>
                </a:endParaRPr>
              </a:p>
            </p:txBody>
          </p:sp>
          <p:pic>
            <p:nvPicPr>
              <p:cNvPr id="34" name="Picture 3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994313" y="3674266"/>
                <a:ext cx="231981" cy="445587"/>
              </a:xfrm>
              <a:prstGeom prst="rect">
                <a:avLst/>
              </a:prstGeom>
              <a:ln>
                <a:noFill/>
              </a:ln>
            </p:spPr>
          </p:pic>
        </p:grpSp>
        <p:grpSp>
          <p:nvGrpSpPr>
            <p:cNvPr id="3" name="Group 2"/>
            <p:cNvGrpSpPr/>
            <p:nvPr/>
          </p:nvGrpSpPr>
          <p:grpSpPr>
            <a:xfrm>
              <a:off x="10168678" y="4439774"/>
              <a:ext cx="1538794" cy="1428254"/>
              <a:chOff x="10168678" y="4439774"/>
              <a:chExt cx="1538794" cy="1428254"/>
            </a:xfrm>
          </p:grpSpPr>
          <p:sp>
            <p:nvSpPr>
              <p:cNvPr id="25" name="Rectangle 3"/>
              <p:cNvSpPr/>
              <p:nvPr/>
            </p:nvSpPr>
            <p:spPr bwMode="auto">
              <a:xfrm>
                <a:off x="10168678" y="4439774"/>
                <a:ext cx="1538794" cy="13989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6" name="Rectangle 35"/>
              <p:cNvSpPr/>
              <p:nvPr/>
            </p:nvSpPr>
            <p:spPr>
              <a:xfrm>
                <a:off x="10189658" y="5221697"/>
                <a:ext cx="1005967" cy="646331"/>
              </a:xfrm>
              <a:prstGeom prst="rect">
                <a:avLst/>
              </a:prstGeom>
            </p:spPr>
            <p:txBody>
              <a:bodyPr wrap="none">
                <a:spAutoFit/>
              </a:bodyPr>
              <a:lstStyle/>
              <a:p>
                <a:r>
                  <a:rPr lang="en-US" dirty="0">
                    <a:solidFill>
                      <a:srgbClr val="FFFFFF"/>
                    </a:solidFill>
                  </a:rPr>
                  <a:t>Azure</a:t>
                </a:r>
              </a:p>
              <a:p>
                <a:r>
                  <a:rPr lang="en-US" dirty="0">
                    <a:solidFill>
                      <a:srgbClr val="FFFFFF"/>
                    </a:solidFill>
                  </a:rPr>
                  <a:t>Storage</a:t>
                </a:r>
              </a:p>
            </p:txBody>
          </p:sp>
          <p:grpSp>
            <p:nvGrpSpPr>
              <p:cNvPr id="44" name="Group 5"/>
              <p:cNvGrpSpPr>
                <a:grpSpLocks noChangeAspect="1"/>
              </p:cNvGrpSpPr>
              <p:nvPr/>
            </p:nvGrpSpPr>
            <p:grpSpPr bwMode="auto">
              <a:xfrm>
                <a:off x="10417649" y="4644004"/>
                <a:ext cx="1113348" cy="567660"/>
                <a:chOff x="537" y="880"/>
                <a:chExt cx="3686" cy="1412"/>
              </a:xfrm>
              <a:solidFill>
                <a:schemeClr val="bg1">
                  <a:lumMod val="50000"/>
                </a:schemeClr>
              </a:solidFill>
            </p:grpSpPr>
            <p:sp>
              <p:nvSpPr>
                <p:cNvPr id="4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grpSp>
      </p:grpSp>
    </p:spTree>
    <p:extLst>
      <p:ext uri="{BB962C8B-B14F-4D97-AF65-F5344CB8AC3E}">
        <p14:creationId xmlns:p14="http://schemas.microsoft.com/office/powerpoint/2010/main" val="23026571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Analytics Query Language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89936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Analytics Query Language</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subset of T-SQL with additional features</a:t>
              </a:r>
            </a:p>
          </p:txBody>
        </p:sp>
      </p:grpSp>
      <p:sp>
        <p:nvSpPr>
          <p:cNvPr id="6" name="Content Placeholder 2"/>
          <p:cNvSpPr>
            <a:spLocks noGrp="1"/>
          </p:cNvSpPr>
          <p:nvPr>
            <p:ph idx="1"/>
          </p:nvPr>
        </p:nvSpPr>
        <p:spPr>
          <a:xfrm>
            <a:off x="838200" y="3302032"/>
            <a:ext cx="10515600" cy="3266407"/>
          </a:xfrm>
        </p:spPr>
        <p:txBody>
          <a:bodyPr>
            <a:normAutofit/>
          </a:bodyPr>
          <a:lstStyle/>
          <a:p>
            <a:pPr>
              <a:buFont typeface="Wingdings" panose="05000000000000000000" pitchFamily="2" charset="2"/>
              <a:buChar char="§"/>
            </a:pPr>
            <a:r>
              <a:rPr lang="en-US" dirty="0"/>
              <a:t>Declarative queries in SQL</a:t>
            </a:r>
          </a:p>
          <a:p>
            <a:pPr>
              <a:buFont typeface="Wingdings" panose="05000000000000000000" pitchFamily="2" charset="2"/>
              <a:buChar char="§"/>
            </a:pPr>
            <a:r>
              <a:rPr lang="en-US" dirty="0"/>
              <a:t>Additional temporal semantics for temporal properties of events</a:t>
            </a:r>
          </a:p>
          <a:p>
            <a:pPr>
              <a:buFont typeface="Wingdings" panose="05000000000000000000" pitchFamily="2" charset="2"/>
              <a:buChar char="§"/>
            </a:pPr>
            <a:r>
              <a:rPr lang="en-US" dirty="0"/>
              <a:t>Brings together event streams, reference data, and machine learning extensions</a:t>
            </a:r>
          </a:p>
          <a:p>
            <a:pPr>
              <a:buFont typeface="Wingdings" panose="05000000000000000000" pitchFamily="2" charset="2"/>
              <a:buChar char="§"/>
            </a:pPr>
            <a:r>
              <a:rPr lang="en-US" dirty="0"/>
              <a:t>Built-in operators and functions</a:t>
            </a:r>
          </a:p>
          <a:p>
            <a:pPr lvl="1">
              <a:buFont typeface="Wingdings" panose="05000000000000000000" pitchFamily="2" charset="2"/>
              <a:buChar char="§"/>
            </a:pPr>
            <a:r>
              <a:rPr lang="en-US" dirty="0"/>
              <a:t>Familiar to SQL users</a:t>
            </a:r>
          </a:p>
          <a:p>
            <a:pPr lvl="1">
              <a:buFont typeface="Wingdings" panose="05000000000000000000" pitchFamily="2" charset="2"/>
              <a:buChar char="§"/>
            </a:pPr>
            <a:r>
              <a:rPr lang="en-US" dirty="0"/>
              <a:t>Additional temporal operators and functions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6104972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Arrival Time .vs. Application Time</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Every event that flows through comes with a timestamp</a:t>
              </a:r>
            </a:p>
          </p:txBody>
        </p:sp>
      </p:grpSp>
      <p:sp>
        <p:nvSpPr>
          <p:cNvPr id="6" name="Content Placeholder 2"/>
          <p:cNvSpPr>
            <a:spLocks noGrp="1"/>
          </p:cNvSpPr>
          <p:nvPr>
            <p:ph idx="1"/>
          </p:nvPr>
        </p:nvSpPr>
        <p:spPr>
          <a:xfrm>
            <a:off x="838200" y="3088672"/>
            <a:ext cx="10515600" cy="3555968"/>
          </a:xfrm>
        </p:spPr>
        <p:txBody>
          <a:bodyPr>
            <a:normAutofit lnSpcReduction="10000"/>
          </a:bodyPr>
          <a:lstStyle/>
          <a:p>
            <a:pPr>
              <a:buFont typeface="Wingdings" panose="05000000000000000000" pitchFamily="2" charset="2"/>
              <a:buChar char="§"/>
            </a:pPr>
            <a:r>
              <a:rPr lang="en-US" dirty="0"/>
              <a:t>Every event has a timestamp that can accessed via </a:t>
            </a:r>
            <a:r>
              <a:rPr lang="en-US" i="1" dirty="0" err="1"/>
              <a:t>System.Timestamp</a:t>
            </a:r>
            <a:r>
              <a:rPr lang="en-US" dirty="0"/>
              <a:t>.</a:t>
            </a:r>
          </a:p>
          <a:p>
            <a:pPr>
              <a:buFont typeface="Wingdings" panose="05000000000000000000" pitchFamily="2" charset="2"/>
              <a:buChar char="§"/>
            </a:pPr>
            <a:r>
              <a:rPr lang="en-US" dirty="0"/>
              <a:t>Every event in the system depicts a point in time</a:t>
            </a:r>
          </a:p>
          <a:p>
            <a:pPr>
              <a:buFont typeface="Wingdings" panose="05000000000000000000" pitchFamily="2" charset="2"/>
              <a:buChar char="§"/>
            </a:pPr>
            <a:r>
              <a:rPr lang="en-US" dirty="0"/>
              <a:t>This timestamp can be either an application time which user can specify in the query or,</a:t>
            </a:r>
          </a:p>
          <a:p>
            <a:pPr>
              <a:buFont typeface="Wingdings" panose="05000000000000000000" pitchFamily="2" charset="2"/>
              <a:buChar char="§"/>
            </a:pPr>
            <a:r>
              <a:rPr lang="en-US" dirty="0"/>
              <a:t>System can assign arrival time</a:t>
            </a:r>
          </a:p>
          <a:p>
            <a:pPr lvl="1">
              <a:buFont typeface="Wingdings" panose="05000000000000000000" pitchFamily="2" charset="2"/>
              <a:buChar char="§"/>
            </a:pPr>
            <a:r>
              <a:rPr lang="en-US" dirty="0"/>
              <a:t>Event Hub arrival time</a:t>
            </a:r>
          </a:p>
          <a:p>
            <a:pPr lvl="1">
              <a:buFont typeface="Wingdings" panose="05000000000000000000" pitchFamily="2" charset="2"/>
              <a:buChar char="§"/>
            </a:pPr>
            <a:r>
              <a:rPr lang="en-US" dirty="0"/>
              <a:t>Blob Storage would be last modified data</a:t>
            </a:r>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210951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TIMESTAMP BY</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TIMESTAMP BY allows users to define the event timestamp</a:t>
              </a:r>
            </a:p>
          </p:txBody>
        </p:sp>
      </p:grpSp>
      <p:sp>
        <p:nvSpPr>
          <p:cNvPr id="6" name="Content Placeholder 2"/>
          <p:cNvSpPr>
            <a:spLocks noGrp="1"/>
          </p:cNvSpPr>
          <p:nvPr>
            <p:ph idx="1"/>
          </p:nvPr>
        </p:nvSpPr>
        <p:spPr>
          <a:xfrm>
            <a:off x="838200" y="3088672"/>
            <a:ext cx="10515600" cy="2108168"/>
          </a:xfrm>
        </p:spPr>
        <p:txBody>
          <a:bodyPr>
            <a:normAutofit/>
          </a:bodyPr>
          <a:lstStyle/>
          <a:p>
            <a:pPr>
              <a:buFont typeface="Wingdings" panose="05000000000000000000" pitchFamily="2" charset="2"/>
              <a:buChar char="§"/>
            </a:pPr>
            <a:r>
              <a:rPr lang="en-US" dirty="0"/>
              <a:t>Users can use an application time as the event timestamp by using the keyword TIMESTAMP BY</a:t>
            </a:r>
          </a:p>
          <a:p>
            <a:pPr>
              <a:buFont typeface="Wingdings" panose="05000000000000000000" pitchFamily="2" charset="2"/>
              <a:buChar char="§"/>
            </a:pPr>
            <a:r>
              <a:rPr lang="en-US" dirty="0"/>
              <a:t>If user does not specify, the arrival time of the event is used as the timestamp</a:t>
            </a:r>
          </a:p>
          <a:p>
            <a:pPr marL="0" indent="0">
              <a:buNone/>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289560" y="5196840"/>
            <a:ext cx="11658600" cy="1191804"/>
          </a:xfrm>
          <a:prstGeom prst="rect">
            <a:avLst/>
          </a:prstGeom>
          <a:solidFill>
            <a:srgbClr val="D5D5D5"/>
          </a:solidFill>
        </p:spPr>
      </p:pic>
      <p:sp>
        <p:nvSpPr>
          <p:cNvPr id="5" name="TextBox 4"/>
          <p:cNvSpPr txBox="1"/>
          <p:nvPr/>
        </p:nvSpPr>
        <p:spPr>
          <a:xfrm>
            <a:off x="675553" y="5377243"/>
            <a:ext cx="10969670" cy="830997"/>
          </a:xfrm>
          <a:prstGeom prst="rect">
            <a:avLst/>
          </a:prstGeom>
          <a:noFill/>
        </p:spPr>
        <p:txBody>
          <a:bodyPr wrap="non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EntryTime</a:t>
            </a:r>
            <a:r>
              <a:rPr lang="en-US" sz="2400" dirty="0">
                <a:latin typeface="Lucida Console" panose="020B0609040504020204" pitchFamily="49" charset="0"/>
              </a:rPr>
              <a:t> AS </a:t>
            </a:r>
            <a:r>
              <a:rPr lang="en-US" sz="2400" dirty="0" err="1">
                <a:latin typeface="Lucida Console" panose="020B0609040504020204" pitchFamily="49" charset="0"/>
              </a:rPr>
              <a:t>VehicleEntryTime</a:t>
            </a:r>
            <a:r>
              <a:rPr lang="en-US" sz="2400" dirty="0">
                <a:latin typeface="Lucida Console" panose="020B0609040504020204" pitchFamily="49" charset="0"/>
              </a:rPr>
              <a:t>, </a:t>
            </a:r>
            <a:r>
              <a:rPr lang="en-US" sz="2400" dirty="0" err="1">
                <a:latin typeface="Lucida Console" panose="020B0609040504020204" pitchFamily="49" charset="0"/>
              </a:rPr>
              <a:t>LicensePlate</a:t>
            </a:r>
            <a:endParaRPr lang="en-US" sz="2400" dirty="0">
              <a:latin typeface="Lucida Console" panose="020B0609040504020204" pitchFamily="49" charset="0"/>
            </a:endParaRP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p:txBody>
      </p:sp>
    </p:spTree>
    <p:extLst>
      <p:ext uri="{BB962C8B-B14F-4D97-AF65-F5344CB8AC3E}">
        <p14:creationId xmlns:p14="http://schemas.microsoft.com/office/powerpoint/2010/main" val="2082785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4371652"/>
              </p:ext>
            </p:extLst>
          </p:nvPr>
        </p:nvGraphicFramePr>
        <p:xfrm>
          <a:off x="838200" y="1522096"/>
          <a:ext cx="10515600" cy="5040974"/>
        </p:xfrm>
        <a:graphic>
          <a:graphicData uri="http://schemas.openxmlformats.org/drawingml/2006/table">
            <a:tbl>
              <a:tblPr firstRow="1" bandRow="1">
                <a:tableStyleId>{5C22544A-7EE6-4342-B048-85BDC9FD1C3A}</a:tableStyleId>
              </a:tblPr>
              <a:tblGrid>
                <a:gridCol w="2773680">
                  <a:extLst>
                    <a:ext uri="{9D8B030D-6E8A-4147-A177-3AD203B41FA5}">
                      <a16:colId xmlns="" xmlns:a16="http://schemas.microsoft.com/office/drawing/2014/main" val="34350819"/>
                    </a:ext>
                  </a:extLst>
                </a:gridCol>
                <a:gridCol w="7741920">
                  <a:extLst>
                    <a:ext uri="{9D8B030D-6E8A-4147-A177-3AD203B41FA5}">
                      <a16:colId xmlns="" xmlns:a16="http://schemas.microsoft.com/office/drawing/2014/main" val="231817109"/>
                    </a:ext>
                  </a:extLst>
                </a:gridCol>
              </a:tblGrid>
              <a:tr h="498453">
                <a:tc>
                  <a:txBody>
                    <a:bodyPr/>
                    <a:lstStyle/>
                    <a:p>
                      <a:pPr algn="ctr"/>
                      <a:r>
                        <a:rPr lang="en-US" sz="2000" b="1" dirty="0"/>
                        <a:t>Item</a:t>
                      </a:r>
                    </a:p>
                  </a:txBody>
                  <a:tcPr>
                    <a:solidFill>
                      <a:srgbClr val="006CC9"/>
                    </a:solidFill>
                  </a:tcPr>
                </a:tc>
                <a:tc>
                  <a:txBody>
                    <a:bodyPr/>
                    <a:lstStyle/>
                    <a:p>
                      <a:pPr algn="ctr"/>
                      <a:r>
                        <a:rPr lang="en-US" sz="2000" b="0" dirty="0"/>
                        <a:t>Summary</a:t>
                      </a:r>
                    </a:p>
                  </a:txBody>
                  <a:tcPr>
                    <a:solidFill>
                      <a:srgbClr val="006CC9"/>
                    </a:solidFill>
                  </a:tcPr>
                </a:tc>
                <a:extLst>
                  <a:ext uri="{0D108BD9-81ED-4DB2-BD59-A6C34878D82A}">
                    <a16:rowId xmlns="" xmlns:a16="http://schemas.microsoft.com/office/drawing/2014/main" val="3435116614"/>
                  </a:ext>
                </a:extLst>
              </a:tr>
              <a:tr h="860343">
                <a:tc>
                  <a:txBody>
                    <a:bodyPr/>
                    <a:lstStyle/>
                    <a:p>
                      <a:r>
                        <a:rPr lang="en-US" sz="2000" b="1" dirty="0" err="1"/>
                        <a:t>System.Timestamp</a:t>
                      </a:r>
                      <a:endParaRPr lang="en-US" sz="2000" b="1" dirty="0"/>
                    </a:p>
                  </a:txBody>
                  <a:tcPr>
                    <a:solidFill>
                      <a:srgbClr val="D5D5D5"/>
                    </a:solidFill>
                  </a:tcPr>
                </a:tc>
                <a:tc>
                  <a:txBody>
                    <a:bodyPr/>
                    <a:lstStyle/>
                    <a:p>
                      <a:r>
                        <a:rPr lang="en-US" sz="2000" b="0" i="0" kern="1200" dirty="0" err="1">
                          <a:solidFill>
                            <a:schemeClr val="dk1"/>
                          </a:solidFill>
                          <a:effectLst/>
                          <a:latin typeface="+mn-lt"/>
                          <a:ea typeface="+mn-ea"/>
                          <a:cs typeface="+mn-cs"/>
                        </a:rPr>
                        <a:t>System.Timestamp</a:t>
                      </a:r>
                      <a:r>
                        <a:rPr lang="en-US" sz="2000" b="0" i="0" kern="1200" dirty="0">
                          <a:solidFill>
                            <a:schemeClr val="dk1"/>
                          </a:solidFill>
                          <a:effectLst/>
                          <a:latin typeface="+mn-lt"/>
                          <a:ea typeface="+mn-ea"/>
                          <a:cs typeface="+mn-cs"/>
                        </a:rPr>
                        <a:t> is a system property that can be used to retrieve the event’s timestamp.</a:t>
                      </a:r>
                      <a:endParaRPr lang="en-US" sz="2000" dirty="0"/>
                    </a:p>
                  </a:txBody>
                  <a:tcPr>
                    <a:solidFill>
                      <a:srgbClr val="D5D5D5"/>
                    </a:solidFill>
                  </a:tcPr>
                </a:tc>
                <a:extLst>
                  <a:ext uri="{0D108BD9-81ED-4DB2-BD59-A6C34878D82A}">
                    <a16:rowId xmlns="" xmlns:a16="http://schemas.microsoft.com/office/drawing/2014/main" val="3284797959"/>
                  </a:ext>
                </a:extLst>
              </a:tr>
              <a:tr h="573562">
                <a:tc>
                  <a:txBody>
                    <a:bodyPr/>
                    <a:lstStyle/>
                    <a:p>
                      <a:r>
                        <a:rPr lang="en-US" sz="2000" b="1" dirty="0"/>
                        <a:t>TIMESTAMP BY</a:t>
                      </a:r>
                    </a:p>
                  </a:txBody>
                  <a:tcPr>
                    <a:solidFill>
                      <a:srgbClr val="D5D5D5"/>
                    </a:solidFill>
                  </a:tcPr>
                </a:tc>
                <a:tc>
                  <a:txBody>
                    <a:bodyPr/>
                    <a:lstStyle/>
                    <a:p>
                      <a:pPr fontAlgn="t"/>
                      <a:r>
                        <a:rPr lang="en-US" sz="2000" dirty="0">
                          <a:solidFill>
                            <a:srgbClr val="2A2A2A"/>
                          </a:solidFill>
                          <a:effectLst/>
                        </a:rPr>
                        <a:t>The TIMESTAMP BY clause allows specifying custom timestamp values.</a:t>
                      </a:r>
                    </a:p>
                  </a:txBody>
                  <a:tcPr marL="60960" marR="60960" marT="76200" marB="76200">
                    <a:solidFill>
                      <a:srgbClr val="D5D5D5"/>
                    </a:solidFill>
                  </a:tcPr>
                </a:tc>
                <a:extLst>
                  <a:ext uri="{0D108BD9-81ED-4DB2-BD59-A6C34878D82A}">
                    <a16:rowId xmlns="" xmlns:a16="http://schemas.microsoft.com/office/drawing/2014/main" val="2116924200"/>
                  </a:ext>
                </a:extLst>
              </a:tr>
              <a:tr h="498453">
                <a:tc>
                  <a:txBody>
                    <a:bodyPr/>
                    <a:lstStyle/>
                    <a:p>
                      <a:r>
                        <a:rPr lang="en-US" sz="2000" b="1" dirty="0"/>
                        <a:t>Time Skew Policies</a:t>
                      </a:r>
                    </a:p>
                  </a:txBody>
                  <a:tcPr>
                    <a:solidFill>
                      <a:srgbClr val="D5D5D5"/>
                    </a:solidFill>
                  </a:tcPr>
                </a:tc>
                <a:tc>
                  <a:txBody>
                    <a:bodyPr/>
                    <a:lstStyle/>
                    <a:p>
                      <a:r>
                        <a:rPr lang="en-US" sz="2000" b="0" i="0" kern="1200" dirty="0">
                          <a:solidFill>
                            <a:schemeClr val="dk1"/>
                          </a:solidFill>
                          <a:effectLst/>
                          <a:latin typeface="+mn-lt"/>
                          <a:ea typeface="+mn-ea"/>
                          <a:cs typeface="+mn-cs"/>
                        </a:rPr>
                        <a:t>Policies for Out of Order and Late Arrival Events.</a:t>
                      </a:r>
                      <a:endParaRPr lang="en-US" sz="2000" dirty="0"/>
                    </a:p>
                  </a:txBody>
                  <a:tcPr>
                    <a:solidFill>
                      <a:srgbClr val="D5D5D5"/>
                    </a:solidFill>
                  </a:tcPr>
                </a:tc>
                <a:extLst>
                  <a:ext uri="{0D108BD9-81ED-4DB2-BD59-A6C34878D82A}">
                    <a16:rowId xmlns="" xmlns:a16="http://schemas.microsoft.com/office/drawing/2014/main" val="3256579316"/>
                  </a:ext>
                </a:extLst>
              </a:tr>
              <a:tr h="860343">
                <a:tc>
                  <a:txBody>
                    <a:bodyPr/>
                    <a:lstStyle/>
                    <a:p>
                      <a:r>
                        <a:rPr lang="en-US" sz="2000" b="1" dirty="0"/>
                        <a:t>Aggregate functions over time window</a:t>
                      </a:r>
                    </a:p>
                  </a:txBody>
                  <a:tcPr>
                    <a:solidFill>
                      <a:srgbClr val="D5D5D5"/>
                    </a:solidFill>
                  </a:tcPr>
                </a:tc>
                <a:tc>
                  <a:txBody>
                    <a:bodyPr/>
                    <a:lstStyle/>
                    <a:p>
                      <a:r>
                        <a:rPr lang="en-US" sz="2000" b="0" i="0" kern="1200" dirty="0">
                          <a:solidFill>
                            <a:schemeClr val="dk1"/>
                          </a:solidFill>
                          <a:effectLst/>
                          <a:latin typeface="+mn-lt"/>
                          <a:ea typeface="+mn-ea"/>
                          <a:cs typeface="+mn-cs"/>
                        </a:rPr>
                        <a:t>Aggregate functions are used to perform a calculation on a set of values from a time window and return a single value.</a:t>
                      </a:r>
                      <a:endParaRPr lang="en-US" sz="2000" dirty="0"/>
                    </a:p>
                  </a:txBody>
                  <a:tcPr>
                    <a:solidFill>
                      <a:srgbClr val="D5D5D5"/>
                    </a:solidFill>
                  </a:tcPr>
                </a:tc>
                <a:extLst>
                  <a:ext uri="{0D108BD9-81ED-4DB2-BD59-A6C34878D82A}">
                    <a16:rowId xmlns="" xmlns:a16="http://schemas.microsoft.com/office/drawing/2014/main" val="1256079255"/>
                  </a:ext>
                </a:extLst>
              </a:tr>
              <a:tr h="860343">
                <a:tc>
                  <a:txBody>
                    <a:bodyPr/>
                    <a:lstStyle/>
                    <a:p>
                      <a:r>
                        <a:rPr lang="en-US" sz="2000" b="1" dirty="0"/>
                        <a:t>DATEDIFF in JOIN predicate</a:t>
                      </a:r>
                    </a:p>
                  </a:txBody>
                  <a:tcPr>
                    <a:solidFill>
                      <a:srgbClr val="D5D5D5"/>
                    </a:solidFill>
                  </a:tcPr>
                </a:tc>
                <a:tc>
                  <a:txBody>
                    <a:bodyPr/>
                    <a:lstStyle/>
                    <a:p>
                      <a:r>
                        <a:rPr lang="en-US" sz="2000" b="0" i="0" kern="1200" dirty="0">
                          <a:solidFill>
                            <a:schemeClr val="dk1"/>
                          </a:solidFill>
                          <a:effectLst/>
                          <a:latin typeface="+mn-lt"/>
                          <a:ea typeface="+mn-ea"/>
                          <a:cs typeface="+mn-cs"/>
                        </a:rPr>
                        <a:t>Specify time boundaries for JOIN operations</a:t>
                      </a:r>
                      <a:endParaRPr lang="en-US" sz="2000" dirty="0"/>
                    </a:p>
                  </a:txBody>
                  <a:tcPr>
                    <a:solidFill>
                      <a:srgbClr val="D5D5D5"/>
                    </a:solidFill>
                  </a:tcPr>
                </a:tc>
                <a:extLst>
                  <a:ext uri="{0D108BD9-81ED-4DB2-BD59-A6C34878D82A}">
                    <a16:rowId xmlns="" xmlns:a16="http://schemas.microsoft.com/office/drawing/2014/main" val="4017772397"/>
                  </a:ext>
                </a:extLst>
              </a:tr>
              <a:tr h="491624">
                <a:tc>
                  <a:txBody>
                    <a:bodyPr/>
                    <a:lstStyle/>
                    <a:p>
                      <a:r>
                        <a:rPr lang="en-US" sz="2000" b="1" dirty="0"/>
                        <a:t>Date and Time functions</a:t>
                      </a:r>
                    </a:p>
                  </a:txBody>
                  <a:tcPr>
                    <a:solidFill>
                      <a:srgbClr val="D5D5D5"/>
                    </a:solidFill>
                  </a:tcPr>
                </a:tc>
                <a:tc>
                  <a:txBody>
                    <a:bodyPr/>
                    <a:lstStyle/>
                    <a:p>
                      <a:r>
                        <a:rPr lang="en-US" sz="2000" b="0" i="0" kern="1200" dirty="0">
                          <a:solidFill>
                            <a:schemeClr val="dk1"/>
                          </a:solidFill>
                          <a:effectLst/>
                          <a:latin typeface="+mn-lt"/>
                          <a:ea typeface="+mn-ea"/>
                          <a:cs typeface="+mn-cs"/>
                        </a:rPr>
                        <a:t>Stream Analytics provides a variety of date and time functions for use.</a:t>
                      </a:r>
                      <a:endParaRPr lang="en-US" sz="2000" dirty="0"/>
                    </a:p>
                  </a:txBody>
                  <a:tcPr>
                    <a:solidFill>
                      <a:srgbClr val="D5D5D5"/>
                    </a:solidFill>
                  </a:tcPr>
                </a:tc>
                <a:extLst>
                  <a:ext uri="{0D108BD9-81ED-4DB2-BD59-A6C34878D82A}">
                    <a16:rowId xmlns="" xmlns:a16="http://schemas.microsoft.com/office/drawing/2014/main" val="383767908"/>
                  </a:ext>
                </a:extLst>
              </a:tr>
            </a:tbl>
          </a:graphicData>
        </a:graphic>
      </p:graphicFrame>
    </p:spTree>
    <p:extLst>
      <p:ext uri="{BB962C8B-B14F-4D97-AF65-F5344CB8AC3E}">
        <p14:creationId xmlns:p14="http://schemas.microsoft.com/office/powerpoint/2010/main" val="1154892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DATEDIFF on Joins</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Stream Analytics Join must consider temporal boundaries</a:t>
              </a:r>
            </a:p>
          </p:txBody>
        </p:sp>
      </p:grpSp>
      <p:sp>
        <p:nvSpPr>
          <p:cNvPr id="6" name="Content Placeholder 2"/>
          <p:cNvSpPr>
            <a:spLocks noGrp="1"/>
          </p:cNvSpPr>
          <p:nvPr>
            <p:ph idx="1"/>
          </p:nvPr>
        </p:nvSpPr>
        <p:spPr>
          <a:xfrm>
            <a:off x="838200" y="2929625"/>
            <a:ext cx="10515600" cy="2108168"/>
          </a:xfrm>
        </p:spPr>
        <p:txBody>
          <a:bodyPr>
            <a:normAutofit lnSpcReduction="10000"/>
          </a:bodyPr>
          <a:lstStyle/>
          <a:p>
            <a:pPr>
              <a:buFont typeface="Wingdings" panose="05000000000000000000" pitchFamily="2" charset="2"/>
              <a:buChar char="§"/>
            </a:pPr>
            <a:r>
              <a:rPr lang="en-US" dirty="0"/>
              <a:t>Like standard T-SQL, records can be combined from two or more input sources using JOIN</a:t>
            </a:r>
          </a:p>
          <a:p>
            <a:pPr>
              <a:buFont typeface="Wingdings" panose="05000000000000000000" pitchFamily="2" charset="2"/>
              <a:buChar char="§"/>
            </a:pPr>
            <a:r>
              <a:rPr lang="en-US" dirty="0"/>
              <a:t>However, since data is temporal in nature (and typically endless), some limits on how far the JOIN should match must be given</a:t>
            </a:r>
          </a:p>
          <a:p>
            <a:pPr marL="0" indent="0">
              <a:buNone/>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718358" y="4860645"/>
            <a:ext cx="10709564" cy="1776636"/>
          </a:xfrm>
          <a:prstGeom prst="rect">
            <a:avLst/>
          </a:prstGeom>
          <a:solidFill>
            <a:srgbClr val="D5D5D5"/>
          </a:solidFill>
        </p:spPr>
      </p:pic>
      <p:sp>
        <p:nvSpPr>
          <p:cNvPr id="5" name="TextBox 4"/>
          <p:cNvSpPr txBox="1"/>
          <p:nvPr/>
        </p:nvSpPr>
        <p:spPr>
          <a:xfrm>
            <a:off x="1071582" y="4903991"/>
            <a:ext cx="10048836" cy="1631216"/>
          </a:xfrm>
          <a:prstGeom prst="rect">
            <a:avLst/>
          </a:prstGeom>
          <a:noFill/>
        </p:spPr>
        <p:txBody>
          <a:bodyPr wrap="square" rtlCol="0">
            <a:spAutoFit/>
          </a:bodyPr>
          <a:lstStyle/>
          <a:p>
            <a:r>
              <a:rPr lang="en-US" sz="2000" dirty="0">
                <a:latin typeface="Lucida Console" panose="020B0609040504020204" pitchFamily="49" charset="0"/>
              </a:rPr>
              <a:t>SELECT I1.TollId, I1.EntryTime,I2.ExitTime, I1.LicensePlate, </a:t>
            </a:r>
          </a:p>
          <a:p>
            <a:r>
              <a:rPr lang="en-US" sz="2000" dirty="0">
                <a:latin typeface="Lucida Console" panose="020B0609040504020204" pitchFamily="49" charset="0"/>
              </a:rPr>
              <a:t>DATEDIFF(minute,I1.EntryTime,I2.ExitTime) AS </a:t>
            </a:r>
            <a:r>
              <a:rPr lang="en-US" sz="2000" dirty="0" err="1">
                <a:latin typeface="Lucida Console" panose="020B0609040504020204" pitchFamily="49" charset="0"/>
              </a:rPr>
              <a:t>DurationInMinutes</a:t>
            </a:r>
            <a:r>
              <a:rPr lang="en-US" sz="2000" dirty="0">
                <a:latin typeface="Lucida Console" panose="020B0609040504020204" pitchFamily="49" charset="0"/>
              </a:rPr>
              <a:t> </a:t>
            </a:r>
          </a:p>
          <a:p>
            <a:r>
              <a:rPr lang="en-US" sz="2000" dirty="0">
                <a:latin typeface="Lucida Console" panose="020B0609040504020204" pitchFamily="49" charset="0"/>
              </a:rPr>
              <a:t>FROM Input1 I1 TIMESTAMP BY </a:t>
            </a:r>
            <a:r>
              <a:rPr lang="en-US" sz="2000" dirty="0" err="1">
                <a:latin typeface="Lucida Console" panose="020B0609040504020204" pitchFamily="49" charset="0"/>
              </a:rPr>
              <a:t>EntryTime</a:t>
            </a:r>
            <a:r>
              <a:rPr lang="en-US" sz="2000" dirty="0">
                <a:latin typeface="Lucida Console" panose="020B0609040504020204" pitchFamily="49" charset="0"/>
              </a:rPr>
              <a:t> </a:t>
            </a:r>
          </a:p>
          <a:p>
            <a:r>
              <a:rPr lang="en-US" sz="2000" dirty="0">
                <a:latin typeface="Lucida Console" panose="020B0609040504020204" pitchFamily="49" charset="0"/>
              </a:rPr>
              <a:t>JOIN Input2 I2 TIMESTAMP BY </a:t>
            </a:r>
            <a:r>
              <a:rPr lang="en-US" sz="2000" dirty="0" err="1">
                <a:latin typeface="Lucida Console" panose="020B0609040504020204" pitchFamily="49" charset="0"/>
              </a:rPr>
              <a:t>ExitTime</a:t>
            </a:r>
            <a:endParaRPr lang="en-US" sz="2000" dirty="0">
              <a:latin typeface="Lucida Console" panose="020B0609040504020204" pitchFamily="49" charset="0"/>
            </a:endParaRPr>
          </a:p>
          <a:p>
            <a:r>
              <a:rPr lang="en-US" sz="2000" dirty="0">
                <a:latin typeface="Lucida Console" panose="020B0609040504020204" pitchFamily="49" charset="0"/>
              </a:rPr>
              <a:t>ON DATEDIFF(minute,I1,I2) BETWEEN 0 AND 15</a:t>
            </a:r>
          </a:p>
        </p:txBody>
      </p:sp>
    </p:spTree>
    <p:extLst>
      <p:ext uri="{BB962C8B-B14F-4D97-AF65-F5344CB8AC3E}">
        <p14:creationId xmlns:p14="http://schemas.microsoft.com/office/powerpoint/2010/main" val="10114485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Windowing in Azure Stream Analytics</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83970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Perform operation over subset of events within some period of time </a:t>
              </a:r>
            </a:p>
          </p:txBody>
        </p:sp>
      </p:grpSp>
      <p:sp>
        <p:nvSpPr>
          <p:cNvPr id="6" name="Content Placeholder 2"/>
          <p:cNvSpPr>
            <a:spLocks noGrp="1"/>
          </p:cNvSpPr>
          <p:nvPr>
            <p:ph idx="1"/>
          </p:nvPr>
        </p:nvSpPr>
        <p:spPr>
          <a:xfrm>
            <a:off x="838200" y="3088672"/>
            <a:ext cx="10515600" cy="3555968"/>
          </a:xfrm>
        </p:spPr>
        <p:txBody>
          <a:bodyPr>
            <a:normAutofit/>
          </a:bodyPr>
          <a:lstStyle/>
          <a:p>
            <a:pPr>
              <a:buFont typeface="Wingdings" panose="05000000000000000000" pitchFamily="2" charset="2"/>
              <a:buChar char="§"/>
            </a:pPr>
            <a:r>
              <a:rPr lang="en-US" dirty="0"/>
              <a:t>In applications that process real-time events, it is very common to perform an operation over events that fall within some period of time under investigation</a:t>
            </a:r>
          </a:p>
          <a:p>
            <a:pPr>
              <a:buFont typeface="Wingdings" panose="05000000000000000000" pitchFamily="2" charset="2"/>
              <a:buChar char="§"/>
            </a:pPr>
            <a:r>
              <a:rPr lang="en-US" dirty="0"/>
              <a:t>In ASA, these subsets of events are defined through windows to represent groupings by time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2181241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Data in Motion</a:t>
            </a:r>
          </a:p>
          <a:p>
            <a:r>
              <a:rPr lang="en-US" dirty="0"/>
              <a:t>Azure Stream Analytics</a:t>
            </a:r>
          </a:p>
          <a:p>
            <a:r>
              <a:rPr lang="en-US" dirty="0"/>
              <a:t>Stream Analytics Query Language</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Windowing Example</a:t>
            </a:r>
          </a:p>
        </p:txBody>
      </p:sp>
      <p:grpSp>
        <p:nvGrpSpPr>
          <p:cNvPr id="4" name="Group 3"/>
          <p:cNvGrpSpPr/>
          <p:nvPr/>
        </p:nvGrpSpPr>
        <p:grpSpPr>
          <a:xfrm>
            <a:off x="934766" y="1926032"/>
            <a:ext cx="10322469" cy="3730188"/>
            <a:chOff x="1158319" y="1926032"/>
            <a:chExt cx="10322469" cy="3730188"/>
          </a:xfrm>
        </p:grpSpPr>
        <p:sp>
          <p:nvSpPr>
            <p:cNvPr id="5" name="Rectangle 4"/>
            <p:cNvSpPr/>
            <p:nvPr/>
          </p:nvSpPr>
          <p:spPr>
            <a:xfrm>
              <a:off x="1158319" y="1926032"/>
              <a:ext cx="10322469" cy="3730188"/>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6" name="Straight Connector 5"/>
            <p:cNvCxnSpPr/>
            <p:nvPr/>
          </p:nvCxnSpPr>
          <p:spPr>
            <a:xfrm flipV="1">
              <a:off x="2036496" y="3312605"/>
              <a:ext cx="9221782"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29854"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8884"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87915"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116946"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45975"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02918" y="288384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13" name="Rectangle 12"/>
            <p:cNvSpPr/>
            <p:nvPr/>
          </p:nvSpPr>
          <p:spPr>
            <a:xfrm>
              <a:off x="3307774" y="2882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sp>
          <p:nvSpPr>
            <p:cNvPr id="14" name="Rectangle 13"/>
            <p:cNvSpPr/>
            <p:nvPr/>
          </p:nvSpPr>
          <p:spPr>
            <a:xfrm>
              <a:off x="4679919" y="2882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p>
          </p:txBody>
        </p:sp>
        <p:sp>
          <p:nvSpPr>
            <p:cNvPr id="15" name="TextBox 14"/>
            <p:cNvSpPr txBox="1"/>
            <p:nvPr/>
          </p:nvSpPr>
          <p:spPr>
            <a:xfrm>
              <a:off x="1353697" y="2696260"/>
              <a:ext cx="1170309" cy="646331"/>
            </a:xfrm>
            <a:prstGeom prst="rect">
              <a:avLst/>
            </a:prstGeom>
            <a:noFill/>
          </p:spPr>
          <p:txBody>
            <a:bodyPr wrap="squar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16" name="TextBox 15"/>
            <p:cNvSpPr txBox="1"/>
            <p:nvPr/>
          </p:nvSpPr>
          <p:spPr>
            <a:xfrm>
              <a:off x="10042893" y="2931388"/>
              <a:ext cx="1220691"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17" name="Rectangle 16"/>
            <p:cNvSpPr/>
            <p:nvPr/>
          </p:nvSpPr>
          <p:spPr>
            <a:xfrm>
              <a:off x="8314237" y="2882717"/>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sp>
          <p:nvSpPr>
            <p:cNvPr id="18" name="Rectangle 17"/>
            <p:cNvSpPr/>
            <p:nvPr/>
          </p:nvSpPr>
          <p:spPr>
            <a:xfrm>
              <a:off x="9101436" y="2880468"/>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sp>
          <p:nvSpPr>
            <p:cNvPr id="19" name="Rectangle 18"/>
            <p:cNvSpPr/>
            <p:nvPr/>
          </p:nvSpPr>
          <p:spPr>
            <a:xfrm>
              <a:off x="2629854" y="3701300"/>
              <a:ext cx="3664142" cy="506630"/>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Rectangle 19"/>
            <p:cNvSpPr/>
            <p:nvPr/>
          </p:nvSpPr>
          <p:spPr>
            <a:xfrm>
              <a:off x="2800948" y="378990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21" name="Rectangle 20"/>
            <p:cNvSpPr/>
            <p:nvPr/>
          </p:nvSpPr>
          <p:spPr>
            <a:xfrm>
              <a:off x="3305804" y="378878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grpSp>
          <p:nvGrpSpPr>
            <p:cNvPr id="22" name="Group 21"/>
            <p:cNvGrpSpPr/>
            <p:nvPr/>
          </p:nvGrpSpPr>
          <p:grpSpPr>
            <a:xfrm>
              <a:off x="8128435" y="3699052"/>
              <a:ext cx="1829523" cy="506630"/>
              <a:chOff x="10003972" y="4966356"/>
              <a:chExt cx="1032718" cy="418703"/>
            </a:xfrm>
          </p:grpSpPr>
          <p:sp>
            <p:nvSpPr>
              <p:cNvPr id="40" name="Rectangle 39"/>
              <p:cNvSpPr/>
              <p:nvPr/>
            </p:nvSpPr>
            <p:spPr>
              <a:xfrm>
                <a:off x="10003972" y="4966356"/>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10115618" y="5040555"/>
                <a:ext cx="223290" cy="270787"/>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sp>
            <p:nvSpPr>
              <p:cNvPr id="42" name="Rectangle 41"/>
              <p:cNvSpPr/>
              <p:nvPr/>
            </p:nvSpPr>
            <p:spPr>
              <a:xfrm>
                <a:off x="10559971" y="5038306"/>
                <a:ext cx="223290" cy="270787"/>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grpSp>
        <p:sp>
          <p:nvSpPr>
            <p:cNvPr id="23" name="Rectangle 22"/>
            <p:cNvSpPr/>
            <p:nvPr/>
          </p:nvSpPr>
          <p:spPr>
            <a:xfrm>
              <a:off x="4678806" y="378878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p>
          </p:txBody>
        </p:sp>
        <p:cxnSp>
          <p:nvCxnSpPr>
            <p:cNvPr id="24" name="Straight Connector 23"/>
            <p:cNvCxnSpPr/>
            <p:nvPr/>
          </p:nvCxnSpPr>
          <p:spPr>
            <a:xfrm>
              <a:off x="4471727" y="3700943"/>
              <a:ext cx="0" cy="519053"/>
            </a:xfrm>
            <a:prstGeom prst="line">
              <a:avLst/>
            </a:prstGeom>
            <a:ln w="57150" cmpd="sng">
              <a:solidFill>
                <a:srgbClr val="FFFFFF">
                  <a:alpha val="23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Double Brace 24"/>
            <p:cNvSpPr/>
            <p:nvPr/>
          </p:nvSpPr>
          <p:spPr>
            <a:xfrm rot="5400000">
              <a:off x="2446120" y="2516262"/>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2784845" y="2023074"/>
              <a:ext cx="1518828" cy="369332"/>
            </a:xfrm>
            <a:prstGeom prst="rect">
              <a:avLst/>
            </a:prstGeom>
            <a:noFill/>
          </p:spPr>
          <p:txBody>
            <a:bodyPr wrap="none" rtlCol="0">
              <a:spAutoFit/>
            </a:bodyPr>
            <a:lstStyle/>
            <a:p>
              <a:pPr algn="ctr"/>
              <a:r>
                <a:rPr lang="en-US" dirty="0" smtClean="0">
                  <a:solidFill>
                    <a:srgbClr val="FFFFFF"/>
                  </a:solidFill>
                </a:rPr>
                <a:t>Window Size</a:t>
              </a:r>
              <a:endParaRPr lang="en-US" dirty="0">
                <a:solidFill>
                  <a:srgbClr val="FFFFFF"/>
                </a:solidFill>
              </a:endParaRPr>
            </a:p>
          </p:txBody>
        </p:sp>
        <p:sp>
          <p:nvSpPr>
            <p:cNvPr id="27" name="Double Brace 26"/>
            <p:cNvSpPr/>
            <p:nvPr/>
          </p:nvSpPr>
          <p:spPr>
            <a:xfrm rot="5400000">
              <a:off x="7929578" y="2515138"/>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Rectangle 27"/>
            <p:cNvSpPr/>
            <p:nvPr/>
          </p:nvSpPr>
          <p:spPr>
            <a:xfrm>
              <a:off x="7688449" y="2273825"/>
              <a:ext cx="2750373" cy="377957"/>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9" name="Double Brace 28"/>
            <p:cNvSpPr/>
            <p:nvPr/>
          </p:nvSpPr>
          <p:spPr>
            <a:xfrm rot="5400000">
              <a:off x="4286042" y="2514015"/>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ectangle 29"/>
            <p:cNvSpPr/>
            <p:nvPr/>
          </p:nvSpPr>
          <p:spPr>
            <a:xfrm>
              <a:off x="4465806" y="2272702"/>
              <a:ext cx="2329480" cy="377957"/>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1" name="TextBox 30"/>
            <p:cNvSpPr txBox="1"/>
            <p:nvPr/>
          </p:nvSpPr>
          <p:spPr>
            <a:xfrm>
              <a:off x="1185062" y="4397860"/>
              <a:ext cx="1592111" cy="646331"/>
            </a:xfrm>
            <a:prstGeom prst="rect">
              <a:avLst/>
            </a:prstGeom>
            <a:noFill/>
          </p:spPr>
          <p:txBody>
            <a:bodyPr wrap="square" rtlCol="0">
              <a:spAutoFit/>
            </a:bodyPr>
            <a:lstStyle/>
            <a:p>
              <a:pPr algn="ctr"/>
              <a:r>
                <a:rPr lang="en-US" dirty="0" smtClean="0">
                  <a:solidFill>
                    <a:srgbClr val="FFFFFF"/>
                  </a:solidFill>
                </a:rPr>
                <a:t>Aggregation</a:t>
              </a:r>
            </a:p>
            <a:p>
              <a:pPr algn="ctr"/>
              <a:r>
                <a:rPr lang="en-US" dirty="0" smtClean="0">
                  <a:solidFill>
                    <a:srgbClr val="FFFFFF"/>
                  </a:solidFill>
                </a:rPr>
                <a:t>(sum)</a:t>
              </a:r>
              <a:endParaRPr lang="en-US" dirty="0">
                <a:solidFill>
                  <a:srgbClr val="FFFFFF"/>
                </a:solidFill>
              </a:endParaRPr>
            </a:p>
          </p:txBody>
        </p:sp>
        <p:cxnSp>
          <p:nvCxnSpPr>
            <p:cNvPr id="32" name="Elbow Connector 31"/>
            <p:cNvCxnSpPr>
              <a:stCxn id="25" idx="3"/>
              <a:endCxn id="33" idx="1"/>
            </p:cNvCxnSpPr>
            <p:nvPr/>
          </p:nvCxnSpPr>
          <p:spPr>
            <a:xfrm rot="16200000" flipH="1">
              <a:off x="3809603" y="4275046"/>
              <a:ext cx="364596" cy="886395"/>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435099" y="4736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US" dirty="0" smtClean="0">
                <a:solidFill>
                  <a:schemeClr val="bg1"/>
                </a:solidFill>
              </a:endParaRPr>
            </a:p>
          </p:txBody>
        </p:sp>
        <p:cxnSp>
          <p:nvCxnSpPr>
            <p:cNvPr id="34" name="Elbow Connector 33"/>
            <p:cNvCxnSpPr>
              <a:stCxn id="29" idx="3"/>
              <a:endCxn id="35" idx="1"/>
            </p:cNvCxnSpPr>
            <p:nvPr/>
          </p:nvCxnSpPr>
          <p:spPr>
            <a:xfrm rot="16200000" flipH="1">
              <a:off x="5635563" y="4286761"/>
              <a:ext cx="393633" cy="887507"/>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76133" y="476350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p>
          </p:txBody>
        </p:sp>
        <p:cxnSp>
          <p:nvCxnSpPr>
            <p:cNvPr id="36" name="Elbow Connector 35"/>
            <p:cNvCxnSpPr>
              <a:stCxn id="27" idx="3"/>
              <a:endCxn id="37" idx="1"/>
            </p:cNvCxnSpPr>
            <p:nvPr/>
          </p:nvCxnSpPr>
          <p:spPr>
            <a:xfrm rot="16200000" flipH="1">
              <a:off x="9276194" y="4290790"/>
              <a:ext cx="378553" cy="866616"/>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898778" y="4749549"/>
              <a:ext cx="435129"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12</a:t>
              </a:r>
            </a:p>
          </p:txBody>
        </p:sp>
        <p:sp>
          <p:nvSpPr>
            <p:cNvPr id="38" name="TextBox 37"/>
            <p:cNvSpPr txBox="1"/>
            <p:nvPr/>
          </p:nvSpPr>
          <p:spPr>
            <a:xfrm>
              <a:off x="10422587" y="3433721"/>
              <a:ext cx="1021041" cy="646331"/>
            </a:xfrm>
            <a:prstGeom prst="rect">
              <a:avLst/>
            </a:prstGeom>
            <a:noFill/>
          </p:spPr>
          <p:txBody>
            <a:bodyPr wrap="square" rtlCol="0">
              <a:spAutoFit/>
            </a:bodyPr>
            <a:lstStyle/>
            <a:p>
              <a:pPr algn="ctr"/>
              <a:r>
                <a:rPr lang="en-US" dirty="0" smtClean="0">
                  <a:solidFill>
                    <a:srgbClr val="FFFFFF"/>
                  </a:solidFill>
                </a:rPr>
                <a:t>Window</a:t>
              </a:r>
            </a:p>
            <a:p>
              <a:pPr algn="ctr"/>
              <a:r>
                <a:rPr lang="en-US" dirty="0" smtClean="0">
                  <a:solidFill>
                    <a:srgbClr val="FFFFFF"/>
                  </a:solidFill>
                </a:rPr>
                <a:t>stream</a:t>
              </a:r>
            </a:p>
          </p:txBody>
        </p:sp>
        <p:sp>
          <p:nvSpPr>
            <p:cNvPr id="39" name="TextBox 38"/>
            <p:cNvSpPr txBox="1"/>
            <p:nvPr/>
          </p:nvSpPr>
          <p:spPr>
            <a:xfrm>
              <a:off x="10380720" y="4647957"/>
              <a:ext cx="979175" cy="646331"/>
            </a:xfrm>
            <a:prstGeom prst="rect">
              <a:avLst/>
            </a:prstGeom>
            <a:noFill/>
          </p:spPr>
          <p:txBody>
            <a:bodyPr wrap="square" rtlCol="0">
              <a:spAutoFit/>
            </a:bodyPr>
            <a:lstStyle/>
            <a:p>
              <a:pPr algn="ctr"/>
              <a:r>
                <a:rPr lang="en-US" dirty="0" smtClean="0">
                  <a:solidFill>
                    <a:srgbClr val="FFFFFF"/>
                  </a:solidFill>
                </a:rPr>
                <a:t>Output</a:t>
              </a:r>
            </a:p>
            <a:p>
              <a:pPr algn="ctr"/>
              <a:r>
                <a:rPr lang="en-US" dirty="0" smtClean="0">
                  <a:solidFill>
                    <a:srgbClr val="FFFFFF"/>
                  </a:solidFill>
                </a:rPr>
                <a:t>events</a:t>
              </a:r>
              <a:endParaRPr lang="en-US" dirty="0">
                <a:solidFill>
                  <a:srgbClr val="FFFFFF"/>
                </a:solidFill>
              </a:endParaRPr>
            </a:p>
          </p:txBody>
        </p:sp>
      </p:grpSp>
    </p:spTree>
    <p:extLst>
      <p:ext uri="{BB962C8B-B14F-4D97-AF65-F5344CB8AC3E}">
        <p14:creationId xmlns:p14="http://schemas.microsoft.com/office/powerpoint/2010/main" val="32190413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Tumbling Window</a:t>
            </a:r>
          </a:p>
        </p:txBody>
      </p:sp>
      <p:sp>
        <p:nvSpPr>
          <p:cNvPr id="3" name="Content Placeholder 2"/>
          <p:cNvSpPr>
            <a:spLocks noGrp="1"/>
          </p:cNvSpPr>
          <p:nvPr>
            <p:ph sz="half" idx="1"/>
          </p:nvPr>
        </p:nvSpPr>
        <p:spPr>
          <a:xfrm>
            <a:off x="838200" y="1825625"/>
            <a:ext cx="5181600" cy="1115695"/>
          </a:xfrm>
        </p:spPr>
        <p:txBody>
          <a:bodyPr/>
          <a:lstStyle/>
          <a:p>
            <a:pPr>
              <a:buFont typeface="Wingdings" charset="2"/>
              <a:buChar char="§"/>
            </a:pPr>
            <a:r>
              <a:rPr lang="en-US" dirty="0"/>
              <a:t>Repeating, non-overlapping window of time</a:t>
            </a:r>
          </a:p>
        </p:txBody>
      </p:sp>
      <p:sp>
        <p:nvSpPr>
          <p:cNvPr id="5" name="TextBox 4"/>
          <p:cNvSpPr txBox="1"/>
          <p:nvPr/>
        </p:nvSpPr>
        <p:spPr>
          <a:xfrm>
            <a:off x="7248056" y="5056406"/>
            <a:ext cx="4648200" cy="830997"/>
          </a:xfrm>
          <a:prstGeom prst="rect">
            <a:avLst/>
          </a:prstGeom>
          <a:noFill/>
        </p:spPr>
        <p:txBody>
          <a:bodyPr wrap="square" rtlCol="0">
            <a:spAutoFit/>
          </a:bodyPr>
          <a:lstStyle/>
          <a:p>
            <a:r>
              <a:rPr lang="en-US" sz="2400" dirty="0"/>
              <a:t>Calculate count of vehicles entering toll every 5 minutes</a:t>
            </a:r>
          </a:p>
        </p:txBody>
      </p:sp>
      <p:grpSp>
        <p:nvGrpSpPr>
          <p:cNvPr id="9" name="Group 8"/>
          <p:cNvGrpSpPr/>
          <p:nvPr/>
        </p:nvGrpSpPr>
        <p:grpSpPr>
          <a:xfrm>
            <a:off x="838200" y="3253899"/>
            <a:ext cx="5182800" cy="2892597"/>
            <a:chOff x="227400" y="2856809"/>
            <a:chExt cx="5182800" cy="2892597"/>
          </a:xfrm>
        </p:grpSpPr>
        <p:pic>
          <p:nvPicPr>
            <p:cNvPr id="7" name="Picture 6"/>
            <p:cNvPicPr>
              <a:picLocks noChangeAspect="1"/>
            </p:cNvPicPr>
            <p:nvPr/>
          </p:nvPicPr>
          <p:blipFill>
            <a:blip r:embed="rId3"/>
            <a:stretch>
              <a:fillRect/>
            </a:stretch>
          </p:blipFill>
          <p:spPr>
            <a:xfrm>
              <a:off x="227400" y="2856809"/>
              <a:ext cx="5182800" cy="2892597"/>
            </a:xfrm>
            <a:prstGeom prst="rect">
              <a:avLst/>
            </a:prstGeom>
            <a:solidFill>
              <a:srgbClr val="D5D5D5"/>
            </a:solidFill>
          </p:spPr>
        </p:pic>
        <p:sp>
          <p:nvSpPr>
            <p:cNvPr id="8" name="TextBox 7"/>
            <p:cNvSpPr txBox="1"/>
            <p:nvPr/>
          </p:nvSpPr>
          <p:spPr>
            <a:xfrm>
              <a:off x="441960" y="3043554"/>
              <a:ext cx="496824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COUNT(*) AS COUNT</a:t>
              </a: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TumblingWindow</a:t>
              </a:r>
              <a:r>
                <a:rPr lang="en-US" sz="2400" dirty="0">
                  <a:latin typeface="Lucida Console" panose="020B0609040504020204" pitchFamily="49" charset="0"/>
                </a:rPr>
                <a:t>(minute, 5)</a:t>
              </a:r>
            </a:p>
          </p:txBody>
        </p:sp>
      </p:grpSp>
      <p:grpSp>
        <p:nvGrpSpPr>
          <p:cNvPr id="10" name="Group 9"/>
          <p:cNvGrpSpPr/>
          <p:nvPr/>
        </p:nvGrpSpPr>
        <p:grpSpPr>
          <a:xfrm>
            <a:off x="6157363" y="1172683"/>
            <a:ext cx="5946219" cy="3618218"/>
            <a:chOff x="5957946" y="1949407"/>
            <a:chExt cx="5946219" cy="3618218"/>
          </a:xfrm>
        </p:grpSpPr>
        <p:sp>
          <p:nvSpPr>
            <p:cNvPr id="11" name="Rectangle 10"/>
            <p:cNvSpPr/>
            <p:nvPr/>
          </p:nvSpPr>
          <p:spPr>
            <a:xfrm>
              <a:off x="5959060" y="1949407"/>
              <a:ext cx="5945105" cy="3618218"/>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12" name="Straight Connector 11"/>
            <p:cNvCxnSpPr/>
            <p:nvPr/>
          </p:nvCxnSpPr>
          <p:spPr>
            <a:xfrm flipV="1">
              <a:off x="6573109" y="2847178"/>
              <a:ext cx="5205455"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0804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4048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7292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0536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037803"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4530" y="2860010"/>
              <a:ext cx="313044" cy="369332"/>
            </a:xfrm>
            <a:prstGeom prst="rect">
              <a:avLst/>
            </a:prstGeom>
            <a:noFill/>
          </p:spPr>
          <p:txBody>
            <a:bodyPr wrap="none" rtlCol="0">
              <a:spAutoFit/>
            </a:bodyPr>
            <a:lstStyle/>
            <a:p>
              <a:r>
                <a:rPr lang="en-US" dirty="0">
                  <a:solidFill>
                    <a:srgbClr val="FFFFFF"/>
                  </a:solidFill>
                </a:rPr>
                <a:t>0</a:t>
              </a:r>
            </a:p>
          </p:txBody>
        </p:sp>
        <p:sp>
          <p:nvSpPr>
            <p:cNvPr id="19" name="TextBox 18"/>
            <p:cNvSpPr txBox="1"/>
            <p:nvPr/>
          </p:nvSpPr>
          <p:spPr>
            <a:xfrm>
              <a:off x="7786137" y="2860010"/>
              <a:ext cx="313044" cy="369332"/>
            </a:xfrm>
            <a:prstGeom prst="rect">
              <a:avLst/>
            </a:prstGeom>
            <a:noFill/>
          </p:spPr>
          <p:txBody>
            <a:bodyPr wrap="none" rtlCol="0">
              <a:spAutoFit/>
            </a:bodyPr>
            <a:lstStyle/>
            <a:p>
              <a:r>
                <a:rPr lang="en-US" dirty="0">
                  <a:solidFill>
                    <a:srgbClr val="FFFFFF"/>
                  </a:solidFill>
                </a:rPr>
                <a:t>5</a:t>
              </a:r>
            </a:p>
          </p:txBody>
        </p:sp>
        <p:sp>
          <p:nvSpPr>
            <p:cNvPr id="20" name="TextBox 19"/>
            <p:cNvSpPr txBox="1"/>
            <p:nvPr/>
          </p:nvSpPr>
          <p:spPr>
            <a:xfrm>
              <a:off x="8761920" y="2860010"/>
              <a:ext cx="441422" cy="369332"/>
            </a:xfrm>
            <a:prstGeom prst="rect">
              <a:avLst/>
            </a:prstGeom>
            <a:noFill/>
          </p:spPr>
          <p:txBody>
            <a:bodyPr wrap="none" rtlCol="0">
              <a:spAutoFit/>
            </a:bodyPr>
            <a:lstStyle/>
            <a:p>
              <a:r>
                <a:rPr lang="en-US" dirty="0" smtClean="0">
                  <a:solidFill>
                    <a:srgbClr val="FFFFFF"/>
                  </a:solidFill>
                </a:rPr>
                <a:t>10</a:t>
              </a:r>
              <a:endParaRPr lang="en-US" dirty="0">
                <a:solidFill>
                  <a:srgbClr val="FFFFFF"/>
                </a:solidFill>
              </a:endParaRPr>
            </a:p>
          </p:txBody>
        </p:sp>
        <p:sp>
          <p:nvSpPr>
            <p:cNvPr id="21" name="TextBox 20"/>
            <p:cNvSpPr txBox="1"/>
            <p:nvPr/>
          </p:nvSpPr>
          <p:spPr>
            <a:xfrm>
              <a:off x="9794636" y="2860010"/>
              <a:ext cx="441422" cy="369332"/>
            </a:xfrm>
            <a:prstGeom prst="rect">
              <a:avLst/>
            </a:prstGeom>
            <a:noFill/>
          </p:spPr>
          <p:txBody>
            <a:bodyPr wrap="none" rtlCol="0">
              <a:spAutoFit/>
            </a:bodyPr>
            <a:lstStyle/>
            <a:p>
              <a:r>
                <a:rPr lang="en-US" dirty="0" smtClean="0">
                  <a:solidFill>
                    <a:srgbClr val="FFFFFF"/>
                  </a:solidFill>
                </a:rPr>
                <a:t>15</a:t>
              </a:r>
              <a:endParaRPr lang="en-US" dirty="0">
                <a:solidFill>
                  <a:srgbClr val="FFFFFF"/>
                </a:solidFill>
              </a:endParaRPr>
            </a:p>
          </p:txBody>
        </p:sp>
        <p:sp>
          <p:nvSpPr>
            <p:cNvPr id="22" name="TextBox 21"/>
            <p:cNvSpPr txBox="1"/>
            <p:nvPr/>
          </p:nvSpPr>
          <p:spPr>
            <a:xfrm>
              <a:off x="10826243" y="2860010"/>
              <a:ext cx="441422" cy="369332"/>
            </a:xfrm>
            <a:prstGeom prst="rect">
              <a:avLst/>
            </a:prstGeom>
            <a:noFill/>
          </p:spPr>
          <p:txBody>
            <a:bodyPr wrap="none" rtlCol="0">
              <a:spAutoFit/>
            </a:bodyPr>
            <a:lstStyle/>
            <a:p>
              <a:r>
                <a:rPr lang="en-US" dirty="0" smtClean="0">
                  <a:solidFill>
                    <a:srgbClr val="FFFFFF"/>
                  </a:solidFill>
                </a:rPr>
                <a:t>20</a:t>
              </a:r>
            </a:p>
          </p:txBody>
        </p:sp>
        <p:sp>
          <p:nvSpPr>
            <p:cNvPr id="23" name="Rectangle 22"/>
            <p:cNvSpPr/>
            <p:nvPr/>
          </p:nvSpPr>
          <p:spPr>
            <a:xfrm>
              <a:off x="7005734" y="247034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4" name="Rectangle 23"/>
            <p:cNvSpPr/>
            <p:nvPr/>
          </p:nvSpPr>
          <p:spPr>
            <a:xfrm>
              <a:off x="7290712" y="246922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Rectangle 24"/>
            <p:cNvSpPr/>
            <p:nvPr/>
          </p:nvSpPr>
          <p:spPr>
            <a:xfrm>
              <a:off x="7575691" y="246809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6" name="Rectangle 25"/>
            <p:cNvSpPr/>
            <p:nvPr/>
          </p:nvSpPr>
          <p:spPr>
            <a:xfrm>
              <a:off x="8065252" y="246922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8635209" y="246697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8" name="Rectangle 27"/>
            <p:cNvSpPr/>
            <p:nvPr/>
          </p:nvSpPr>
          <p:spPr>
            <a:xfrm>
              <a:off x="9653970" y="246697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9" name="TextBox 28"/>
            <p:cNvSpPr txBox="1"/>
            <p:nvPr/>
          </p:nvSpPr>
          <p:spPr>
            <a:xfrm>
              <a:off x="5957946" y="2230833"/>
              <a:ext cx="890350" cy="646331"/>
            </a:xfrm>
            <a:prstGeom prst="rect">
              <a:avLst/>
            </a:prstGeom>
            <a:noFill/>
          </p:spPr>
          <p:txBody>
            <a:bodyPr wrap="non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30" name="TextBox 29"/>
            <p:cNvSpPr txBox="1"/>
            <p:nvPr/>
          </p:nvSpPr>
          <p:spPr>
            <a:xfrm>
              <a:off x="11092511" y="2465961"/>
              <a:ext cx="689048"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31" name="Rectangle 30"/>
            <p:cNvSpPr/>
            <p:nvPr/>
          </p:nvSpPr>
          <p:spPr>
            <a:xfrm>
              <a:off x="10116730" y="246922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2" name="Rectangle 31"/>
            <p:cNvSpPr/>
            <p:nvPr/>
          </p:nvSpPr>
          <p:spPr>
            <a:xfrm>
              <a:off x="10561083" y="246697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33" name="Group 32"/>
            <p:cNvGrpSpPr/>
            <p:nvPr/>
          </p:nvGrpSpPr>
          <p:grpSpPr>
            <a:xfrm>
              <a:off x="6908044" y="3279837"/>
              <a:ext cx="1032718" cy="418703"/>
              <a:chOff x="6908044" y="3279837"/>
              <a:chExt cx="1032718" cy="418703"/>
            </a:xfrm>
          </p:grpSpPr>
          <p:sp>
            <p:nvSpPr>
              <p:cNvPr id="45" name="Rectangle 44"/>
              <p:cNvSpPr/>
              <p:nvPr/>
            </p:nvSpPr>
            <p:spPr>
              <a:xfrm>
                <a:off x="6908044" y="3279837"/>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6" name="Rectangle 45"/>
              <p:cNvSpPr/>
              <p:nvPr/>
            </p:nvSpPr>
            <p:spPr>
              <a:xfrm>
                <a:off x="7004622" y="337641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7" name="Rectangle 46"/>
              <p:cNvSpPr/>
              <p:nvPr/>
            </p:nvSpPr>
            <p:spPr>
              <a:xfrm>
                <a:off x="7289600" y="337528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8" name="Rectangle 47"/>
              <p:cNvSpPr/>
              <p:nvPr/>
            </p:nvSpPr>
            <p:spPr>
              <a:xfrm>
                <a:off x="7574579" y="337416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4" name="Group 33"/>
            <p:cNvGrpSpPr/>
            <p:nvPr/>
          </p:nvGrpSpPr>
          <p:grpSpPr>
            <a:xfrm>
              <a:off x="7939650" y="3842010"/>
              <a:ext cx="1032718" cy="418703"/>
              <a:chOff x="7939650" y="3850939"/>
              <a:chExt cx="1032718" cy="418703"/>
            </a:xfrm>
          </p:grpSpPr>
          <p:sp>
            <p:nvSpPr>
              <p:cNvPr id="42" name="Rectangle 41"/>
              <p:cNvSpPr/>
              <p:nvPr/>
            </p:nvSpPr>
            <p:spPr>
              <a:xfrm>
                <a:off x="7939650" y="3850939"/>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3" name="Rectangle 42"/>
              <p:cNvSpPr/>
              <p:nvPr/>
            </p:nvSpPr>
            <p:spPr>
              <a:xfrm>
                <a:off x="8036228" y="394751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4" name="Rectangle 43"/>
              <p:cNvSpPr/>
              <p:nvPr/>
            </p:nvSpPr>
            <p:spPr>
              <a:xfrm>
                <a:off x="8606185" y="394526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5" name="Group 34"/>
            <p:cNvGrpSpPr/>
            <p:nvPr/>
          </p:nvGrpSpPr>
          <p:grpSpPr>
            <a:xfrm>
              <a:off x="8972367" y="4404183"/>
              <a:ext cx="1032718" cy="418703"/>
              <a:chOff x="8972367" y="4423167"/>
              <a:chExt cx="1032718" cy="418703"/>
            </a:xfrm>
          </p:grpSpPr>
          <p:sp>
            <p:nvSpPr>
              <p:cNvPr id="40" name="Rectangle 39"/>
              <p:cNvSpPr/>
              <p:nvPr/>
            </p:nvSpPr>
            <p:spPr>
              <a:xfrm>
                <a:off x="8972367" y="4423167"/>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9638902" y="451749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6" name="Group 35"/>
            <p:cNvGrpSpPr/>
            <p:nvPr/>
          </p:nvGrpSpPr>
          <p:grpSpPr>
            <a:xfrm>
              <a:off x="10003972" y="4966356"/>
              <a:ext cx="1032718" cy="418703"/>
              <a:chOff x="10003972" y="4966356"/>
              <a:chExt cx="1032718" cy="418703"/>
            </a:xfrm>
          </p:grpSpPr>
          <p:sp>
            <p:nvSpPr>
              <p:cNvPr id="37" name="Rectangle 36"/>
              <p:cNvSpPr/>
              <p:nvPr/>
            </p:nvSpPr>
            <p:spPr>
              <a:xfrm>
                <a:off x="10003972" y="4966356"/>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8" name="Rectangle 37"/>
              <p:cNvSpPr/>
              <p:nvPr/>
            </p:nvSpPr>
            <p:spPr>
              <a:xfrm>
                <a:off x="10115618" y="506405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9" name="Rectangle 38"/>
              <p:cNvSpPr/>
              <p:nvPr/>
            </p:nvSpPr>
            <p:spPr>
              <a:xfrm>
                <a:off x="10559971" y="5061804"/>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spTree>
    <p:extLst>
      <p:ext uri="{BB962C8B-B14F-4D97-AF65-F5344CB8AC3E}">
        <p14:creationId xmlns:p14="http://schemas.microsoft.com/office/powerpoint/2010/main" val="16981988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Hopping Window</a:t>
            </a:r>
          </a:p>
        </p:txBody>
      </p:sp>
      <p:sp>
        <p:nvSpPr>
          <p:cNvPr id="3" name="Content Placeholder 2"/>
          <p:cNvSpPr>
            <a:spLocks noGrp="1"/>
          </p:cNvSpPr>
          <p:nvPr>
            <p:ph sz="half" idx="1"/>
          </p:nvPr>
        </p:nvSpPr>
        <p:spPr>
          <a:xfrm>
            <a:off x="838200" y="1690689"/>
            <a:ext cx="5181600" cy="1250632"/>
          </a:xfrm>
        </p:spPr>
        <p:txBody>
          <a:bodyPr>
            <a:normAutofit/>
          </a:bodyPr>
          <a:lstStyle/>
          <a:p>
            <a:pPr>
              <a:buFont typeface="Wingdings" charset="2"/>
              <a:buChar char="§"/>
            </a:pPr>
            <a:r>
              <a:rPr lang="en-US" dirty="0"/>
              <a:t>Window moves forward in time by fixed amount but can overlap one another</a:t>
            </a:r>
          </a:p>
        </p:txBody>
      </p:sp>
      <p:sp>
        <p:nvSpPr>
          <p:cNvPr id="5" name="TextBox 4"/>
          <p:cNvSpPr txBox="1"/>
          <p:nvPr/>
        </p:nvSpPr>
        <p:spPr>
          <a:xfrm>
            <a:off x="7049936" y="4700197"/>
            <a:ext cx="4648200" cy="1569660"/>
          </a:xfrm>
          <a:prstGeom prst="rect">
            <a:avLst/>
          </a:prstGeom>
          <a:noFill/>
        </p:spPr>
        <p:txBody>
          <a:bodyPr wrap="square" rtlCol="0">
            <a:spAutoFit/>
          </a:bodyPr>
          <a:lstStyle/>
          <a:p>
            <a:r>
              <a:rPr lang="en-US" sz="2400" dirty="0"/>
              <a:t>Calculate count of vehicles entering toll every 5 minutes and  average weight of vehicles over last 10 minutes</a:t>
            </a:r>
          </a:p>
        </p:txBody>
      </p:sp>
      <p:grpSp>
        <p:nvGrpSpPr>
          <p:cNvPr id="4" name="Group 3"/>
          <p:cNvGrpSpPr/>
          <p:nvPr/>
        </p:nvGrpSpPr>
        <p:grpSpPr>
          <a:xfrm>
            <a:off x="436950" y="3375818"/>
            <a:ext cx="5659050" cy="2892597"/>
            <a:chOff x="264677" y="3253898"/>
            <a:chExt cx="5659050" cy="2892597"/>
          </a:xfrm>
          <a:solidFill>
            <a:srgbClr val="D5D5D5"/>
          </a:solidFill>
        </p:grpSpPr>
        <p:pic>
          <p:nvPicPr>
            <p:cNvPr id="7" name="Picture 6"/>
            <p:cNvPicPr>
              <a:picLocks noChangeAspect="1"/>
            </p:cNvPicPr>
            <p:nvPr/>
          </p:nvPicPr>
          <p:blipFill>
            <a:blip r:embed="rId3"/>
            <a:stretch>
              <a:fillRect/>
            </a:stretch>
          </p:blipFill>
          <p:spPr>
            <a:xfrm>
              <a:off x="264677" y="3253898"/>
              <a:ext cx="5659050" cy="2892597"/>
            </a:xfrm>
            <a:prstGeom prst="rect">
              <a:avLst/>
            </a:prstGeom>
            <a:solidFill>
              <a:srgbClr val="D5D5D5"/>
            </a:solidFill>
          </p:spPr>
        </p:pic>
        <p:sp>
          <p:nvSpPr>
            <p:cNvPr id="8" name="TextBox 7"/>
            <p:cNvSpPr txBox="1"/>
            <p:nvPr/>
          </p:nvSpPr>
          <p:spPr>
            <a:xfrm>
              <a:off x="479237" y="3546034"/>
              <a:ext cx="544449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COUNT(*) AS COUNT, AVG(Weight)</a:t>
              </a: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HoppingWindow</a:t>
              </a:r>
              <a:r>
                <a:rPr lang="en-US" sz="2400" dirty="0">
                  <a:latin typeface="Lucida Console" panose="020B0609040504020204" pitchFamily="49" charset="0"/>
                </a:rPr>
                <a:t>(minute, 10, 5)</a:t>
              </a:r>
            </a:p>
          </p:txBody>
        </p:sp>
      </p:grpSp>
      <p:grpSp>
        <p:nvGrpSpPr>
          <p:cNvPr id="9" name="Group 8"/>
          <p:cNvGrpSpPr/>
          <p:nvPr/>
        </p:nvGrpSpPr>
        <p:grpSpPr>
          <a:xfrm>
            <a:off x="6171437" y="1319333"/>
            <a:ext cx="5946219" cy="3241836"/>
            <a:chOff x="0" y="1686702"/>
            <a:chExt cx="5946219" cy="3241836"/>
          </a:xfrm>
        </p:grpSpPr>
        <p:sp>
          <p:nvSpPr>
            <p:cNvPr id="10" name="Rectangle 9"/>
            <p:cNvSpPr/>
            <p:nvPr/>
          </p:nvSpPr>
          <p:spPr>
            <a:xfrm>
              <a:off x="1114" y="1686702"/>
              <a:ext cx="5945105" cy="3241836"/>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11" name="Straight Connector 10"/>
            <p:cNvCxnSpPr/>
            <p:nvPr/>
          </p:nvCxnSpPr>
          <p:spPr>
            <a:xfrm flipV="1">
              <a:off x="615163" y="2584473"/>
              <a:ext cx="5205455"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009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253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1497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4741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9857"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6584" y="2597305"/>
              <a:ext cx="313044" cy="369332"/>
            </a:xfrm>
            <a:prstGeom prst="rect">
              <a:avLst/>
            </a:prstGeom>
            <a:noFill/>
          </p:spPr>
          <p:txBody>
            <a:bodyPr wrap="none" rtlCol="0">
              <a:spAutoFit/>
            </a:bodyPr>
            <a:lstStyle/>
            <a:p>
              <a:r>
                <a:rPr lang="en-US" dirty="0">
                  <a:solidFill>
                    <a:srgbClr val="FFFFFF"/>
                  </a:solidFill>
                </a:rPr>
                <a:t>0</a:t>
              </a:r>
            </a:p>
          </p:txBody>
        </p:sp>
        <p:sp>
          <p:nvSpPr>
            <p:cNvPr id="18" name="TextBox 17"/>
            <p:cNvSpPr txBox="1"/>
            <p:nvPr/>
          </p:nvSpPr>
          <p:spPr>
            <a:xfrm>
              <a:off x="1828191" y="2597305"/>
              <a:ext cx="313044" cy="369332"/>
            </a:xfrm>
            <a:prstGeom prst="rect">
              <a:avLst/>
            </a:prstGeom>
            <a:noFill/>
          </p:spPr>
          <p:txBody>
            <a:bodyPr wrap="none" rtlCol="0">
              <a:spAutoFit/>
            </a:bodyPr>
            <a:lstStyle/>
            <a:p>
              <a:r>
                <a:rPr lang="en-US" dirty="0">
                  <a:solidFill>
                    <a:srgbClr val="FFFFFF"/>
                  </a:solidFill>
                </a:rPr>
                <a:t>5</a:t>
              </a:r>
            </a:p>
          </p:txBody>
        </p:sp>
        <p:sp>
          <p:nvSpPr>
            <p:cNvPr id="19" name="TextBox 18"/>
            <p:cNvSpPr txBox="1"/>
            <p:nvPr/>
          </p:nvSpPr>
          <p:spPr>
            <a:xfrm>
              <a:off x="2803974" y="2597305"/>
              <a:ext cx="441422" cy="369332"/>
            </a:xfrm>
            <a:prstGeom prst="rect">
              <a:avLst/>
            </a:prstGeom>
            <a:noFill/>
          </p:spPr>
          <p:txBody>
            <a:bodyPr wrap="none" rtlCol="0">
              <a:spAutoFit/>
            </a:bodyPr>
            <a:lstStyle/>
            <a:p>
              <a:r>
                <a:rPr lang="en-US" dirty="0" smtClean="0">
                  <a:solidFill>
                    <a:srgbClr val="FFFFFF"/>
                  </a:solidFill>
                </a:rPr>
                <a:t>10</a:t>
              </a:r>
              <a:endParaRPr lang="en-US" dirty="0">
                <a:solidFill>
                  <a:srgbClr val="FFFFFF"/>
                </a:solidFill>
              </a:endParaRPr>
            </a:p>
          </p:txBody>
        </p:sp>
        <p:sp>
          <p:nvSpPr>
            <p:cNvPr id="20" name="TextBox 19"/>
            <p:cNvSpPr txBox="1"/>
            <p:nvPr/>
          </p:nvSpPr>
          <p:spPr>
            <a:xfrm>
              <a:off x="3836690" y="2597305"/>
              <a:ext cx="441422" cy="369332"/>
            </a:xfrm>
            <a:prstGeom prst="rect">
              <a:avLst/>
            </a:prstGeom>
            <a:noFill/>
          </p:spPr>
          <p:txBody>
            <a:bodyPr wrap="none" rtlCol="0">
              <a:spAutoFit/>
            </a:bodyPr>
            <a:lstStyle/>
            <a:p>
              <a:r>
                <a:rPr lang="en-US" dirty="0" smtClean="0">
                  <a:solidFill>
                    <a:srgbClr val="FFFFFF"/>
                  </a:solidFill>
                </a:rPr>
                <a:t>15</a:t>
              </a:r>
              <a:endParaRPr lang="en-US" dirty="0">
                <a:solidFill>
                  <a:srgbClr val="FFFFFF"/>
                </a:solidFill>
              </a:endParaRPr>
            </a:p>
          </p:txBody>
        </p:sp>
        <p:sp>
          <p:nvSpPr>
            <p:cNvPr id="21" name="TextBox 20"/>
            <p:cNvSpPr txBox="1"/>
            <p:nvPr/>
          </p:nvSpPr>
          <p:spPr>
            <a:xfrm>
              <a:off x="4868297" y="2597305"/>
              <a:ext cx="441422" cy="369332"/>
            </a:xfrm>
            <a:prstGeom prst="rect">
              <a:avLst/>
            </a:prstGeom>
            <a:noFill/>
          </p:spPr>
          <p:txBody>
            <a:bodyPr wrap="none" rtlCol="0">
              <a:spAutoFit/>
            </a:bodyPr>
            <a:lstStyle/>
            <a:p>
              <a:r>
                <a:rPr lang="en-US" dirty="0" smtClean="0">
                  <a:solidFill>
                    <a:srgbClr val="FFFFFF"/>
                  </a:solidFill>
                </a:rPr>
                <a:t>20</a:t>
              </a:r>
            </a:p>
          </p:txBody>
        </p:sp>
        <p:sp>
          <p:nvSpPr>
            <p:cNvPr id="22" name="Rectangle 21"/>
            <p:cNvSpPr/>
            <p:nvPr/>
          </p:nvSpPr>
          <p:spPr>
            <a:xfrm>
              <a:off x="1047788" y="220764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3" name="Rectangle 22"/>
            <p:cNvSpPr/>
            <p:nvPr/>
          </p:nvSpPr>
          <p:spPr>
            <a:xfrm>
              <a:off x="1332766" y="220651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4" name="Rectangle 23"/>
            <p:cNvSpPr/>
            <p:nvPr/>
          </p:nvSpPr>
          <p:spPr>
            <a:xfrm>
              <a:off x="1617745" y="220539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Rectangle 24"/>
            <p:cNvSpPr/>
            <p:nvPr/>
          </p:nvSpPr>
          <p:spPr>
            <a:xfrm>
              <a:off x="2107306" y="220651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6" name="Rectangle 25"/>
            <p:cNvSpPr/>
            <p:nvPr/>
          </p:nvSpPr>
          <p:spPr>
            <a:xfrm>
              <a:off x="2677263" y="220426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3696024" y="220426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0" y="1968128"/>
              <a:ext cx="890350" cy="646331"/>
            </a:xfrm>
            <a:prstGeom prst="rect">
              <a:avLst/>
            </a:prstGeom>
            <a:noFill/>
          </p:spPr>
          <p:txBody>
            <a:bodyPr wrap="non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29" name="TextBox 28"/>
            <p:cNvSpPr txBox="1"/>
            <p:nvPr/>
          </p:nvSpPr>
          <p:spPr>
            <a:xfrm>
              <a:off x="5134565" y="2203256"/>
              <a:ext cx="689048"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30" name="Rectangle 29"/>
            <p:cNvSpPr/>
            <p:nvPr/>
          </p:nvSpPr>
          <p:spPr>
            <a:xfrm>
              <a:off x="4158784" y="220651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1" name="Rectangle 30"/>
            <p:cNvSpPr/>
            <p:nvPr/>
          </p:nvSpPr>
          <p:spPr>
            <a:xfrm>
              <a:off x="4603137" y="2204267"/>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2" name="Rectangle 31"/>
            <p:cNvSpPr/>
            <p:nvPr/>
          </p:nvSpPr>
          <p:spPr>
            <a:xfrm>
              <a:off x="950098" y="3017132"/>
              <a:ext cx="205868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3" name="Rectangle 32"/>
            <p:cNvSpPr/>
            <p:nvPr/>
          </p:nvSpPr>
          <p:spPr>
            <a:xfrm>
              <a:off x="1046676" y="311370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4" name="Rectangle 33"/>
            <p:cNvSpPr/>
            <p:nvPr/>
          </p:nvSpPr>
          <p:spPr>
            <a:xfrm>
              <a:off x="1331654" y="311258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5" name="Rectangle 34"/>
            <p:cNvSpPr/>
            <p:nvPr/>
          </p:nvSpPr>
          <p:spPr>
            <a:xfrm>
              <a:off x="1616633" y="311145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6" name="Rectangle 35"/>
            <p:cNvSpPr/>
            <p:nvPr/>
          </p:nvSpPr>
          <p:spPr>
            <a:xfrm>
              <a:off x="1981704" y="3579305"/>
              <a:ext cx="207032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7" name="Rectangle 36"/>
            <p:cNvSpPr/>
            <p:nvPr/>
          </p:nvSpPr>
          <p:spPr>
            <a:xfrm>
              <a:off x="2108521" y="367587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8" name="Rectangle 37"/>
            <p:cNvSpPr/>
            <p:nvPr/>
          </p:nvSpPr>
          <p:spPr>
            <a:xfrm>
              <a:off x="2678478" y="367362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9" name="Rectangle 38"/>
            <p:cNvSpPr/>
            <p:nvPr/>
          </p:nvSpPr>
          <p:spPr>
            <a:xfrm>
              <a:off x="3014421" y="4141478"/>
              <a:ext cx="206573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0" name="Rectangle 39"/>
            <p:cNvSpPr/>
            <p:nvPr/>
          </p:nvSpPr>
          <p:spPr>
            <a:xfrm>
              <a:off x="3696024" y="423580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4157672" y="424197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2" name="Rectangle 41"/>
            <p:cNvSpPr/>
            <p:nvPr/>
          </p:nvSpPr>
          <p:spPr>
            <a:xfrm>
              <a:off x="4602025" y="423972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3" name="Rectangle 42"/>
            <p:cNvSpPr/>
            <p:nvPr/>
          </p:nvSpPr>
          <p:spPr>
            <a:xfrm>
              <a:off x="2108521" y="311772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4" name="Rectangle 43"/>
            <p:cNvSpPr/>
            <p:nvPr/>
          </p:nvSpPr>
          <p:spPr>
            <a:xfrm>
              <a:off x="2678478" y="311547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5" name="Rectangle 44"/>
            <p:cNvSpPr/>
            <p:nvPr/>
          </p:nvSpPr>
          <p:spPr>
            <a:xfrm>
              <a:off x="3696024" y="369276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3718824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Window</a:t>
            </a:r>
          </a:p>
        </p:txBody>
      </p:sp>
      <p:sp>
        <p:nvSpPr>
          <p:cNvPr id="9" name="Rectangle 8"/>
          <p:cNvSpPr/>
          <p:nvPr/>
        </p:nvSpPr>
        <p:spPr>
          <a:xfrm>
            <a:off x="0" y="1565071"/>
            <a:ext cx="12192000" cy="199167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sz="half" idx="1"/>
          </p:nvPr>
        </p:nvSpPr>
        <p:spPr>
          <a:xfrm>
            <a:off x="838200" y="1690688"/>
            <a:ext cx="10859936" cy="2020407"/>
          </a:xfrm>
        </p:spPr>
        <p:txBody>
          <a:bodyPr>
            <a:normAutofit/>
          </a:bodyPr>
          <a:lstStyle/>
          <a:p>
            <a:pPr>
              <a:buFont typeface="Wingdings" charset="2"/>
              <a:buChar char="§"/>
            </a:pPr>
            <a:r>
              <a:rPr lang="en-US" dirty="0">
                <a:solidFill>
                  <a:srgbClr val="FFFFFF"/>
                </a:solidFill>
              </a:rPr>
              <a:t>System is asked to logically consider all possible windows of a given length</a:t>
            </a:r>
          </a:p>
          <a:p>
            <a:pPr>
              <a:buFont typeface="Wingdings" charset="2"/>
              <a:buChar char="§"/>
            </a:pPr>
            <a:r>
              <a:rPr lang="en-US" dirty="0">
                <a:solidFill>
                  <a:srgbClr val="FFFFFF"/>
                </a:solidFill>
              </a:rPr>
              <a:t>Example: Find all toll booths which have served more than 3 vehicles in the last 5 minutes</a:t>
            </a:r>
          </a:p>
        </p:txBody>
      </p:sp>
      <p:grpSp>
        <p:nvGrpSpPr>
          <p:cNvPr id="10" name="Group 9"/>
          <p:cNvGrpSpPr/>
          <p:nvPr/>
        </p:nvGrpSpPr>
        <p:grpSpPr>
          <a:xfrm>
            <a:off x="436950" y="3711096"/>
            <a:ext cx="11261186" cy="2892597"/>
            <a:chOff x="436950" y="3711096"/>
            <a:chExt cx="11261186" cy="2892597"/>
          </a:xfrm>
        </p:grpSpPr>
        <p:pic>
          <p:nvPicPr>
            <p:cNvPr id="7" name="Picture 6"/>
            <p:cNvPicPr>
              <a:picLocks noChangeAspect="1"/>
            </p:cNvPicPr>
            <p:nvPr/>
          </p:nvPicPr>
          <p:blipFill>
            <a:blip r:embed="rId3"/>
            <a:stretch>
              <a:fillRect/>
            </a:stretch>
          </p:blipFill>
          <p:spPr>
            <a:xfrm>
              <a:off x="436950" y="3711096"/>
              <a:ext cx="11261186" cy="2892597"/>
            </a:xfrm>
            <a:prstGeom prst="rect">
              <a:avLst/>
            </a:prstGeom>
            <a:solidFill>
              <a:srgbClr val="D5D5D5"/>
            </a:solidFill>
          </p:spPr>
        </p:pic>
        <p:sp>
          <p:nvSpPr>
            <p:cNvPr id="8" name="TextBox 7"/>
            <p:cNvSpPr txBox="1"/>
            <p:nvPr/>
          </p:nvSpPr>
          <p:spPr>
            <a:xfrm>
              <a:off x="651510" y="4003233"/>
              <a:ext cx="1090041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DateAdd</a:t>
              </a:r>
              <a:r>
                <a:rPr lang="en-US" sz="2400" dirty="0">
                  <a:latin typeface="Lucida Console" panose="020B0609040504020204" pitchFamily="49" charset="0"/>
                </a:rPr>
                <a:t>(minute,-5,System.TimeStamp) AS </a:t>
              </a:r>
              <a:r>
                <a:rPr lang="en-US" sz="2400" dirty="0" err="1">
                  <a:latin typeface="Lucida Console" panose="020B0609040504020204" pitchFamily="49" charset="0"/>
                </a:rPr>
                <a:t>WinStartTime</a:t>
              </a:r>
              <a:r>
                <a:rPr lang="en-US" sz="2400" dirty="0">
                  <a:latin typeface="Lucida Console" panose="020B0609040504020204" pitchFamily="49" charset="0"/>
                </a:rPr>
                <a:t>, </a:t>
              </a:r>
              <a:r>
                <a:rPr lang="en-US" sz="2400" dirty="0" err="1">
                  <a:latin typeface="Lucida Console" panose="020B0609040504020204" pitchFamily="49" charset="0"/>
                </a:rPr>
                <a:t>System.TimeStamp</a:t>
              </a:r>
              <a:r>
                <a:rPr lang="en-US" sz="2400" dirty="0">
                  <a:latin typeface="Lucida Console" panose="020B0609040504020204" pitchFamily="49" charset="0"/>
                </a:rPr>
                <a:t> AS </a:t>
              </a:r>
              <a:r>
                <a:rPr lang="en-US" sz="2400" dirty="0" err="1">
                  <a:latin typeface="Lucida Console" panose="020B0609040504020204" pitchFamily="49" charset="0"/>
                </a:rPr>
                <a:t>WinEndTime</a:t>
              </a:r>
              <a:r>
                <a:rPr lang="en-US" sz="2400" dirty="0">
                  <a:latin typeface="Lucida Console" panose="020B0609040504020204" pitchFamily="49" charset="0"/>
                </a:rPr>
                <a:t>, </a:t>
              </a:r>
              <a:r>
                <a:rPr lang="en-US" sz="2400" dirty="0" err="1">
                  <a:latin typeface="Lucida Console" panose="020B0609040504020204" pitchFamily="49" charset="0"/>
                </a:rPr>
                <a:t>TollId</a:t>
              </a:r>
              <a:r>
                <a:rPr lang="en-US" sz="2400" dirty="0">
                  <a:latin typeface="Lucida Console" panose="020B0609040504020204" pitchFamily="49" charset="0"/>
                </a:rPr>
                <a:t>, COUNT(*) </a:t>
              </a:r>
            </a:p>
            <a:p>
              <a:r>
                <a:rPr lang="en-US" sz="2400" dirty="0">
                  <a:latin typeface="Lucida Console" panose="020B0609040504020204" pitchFamily="49" charset="0"/>
                </a:rPr>
                <a:t>FROM Input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SlidingWindow</a:t>
              </a:r>
              <a:r>
                <a:rPr lang="en-US" sz="2400" dirty="0">
                  <a:latin typeface="Lucida Console" panose="020B0609040504020204" pitchFamily="49" charset="0"/>
                </a:rPr>
                <a:t>(minute, 5)</a:t>
              </a:r>
            </a:p>
            <a:p>
              <a:r>
                <a:rPr lang="en-US" sz="2400" dirty="0">
                  <a:latin typeface="Lucida Console" panose="020B0609040504020204" pitchFamily="49" charset="0"/>
                </a:rPr>
                <a:t>HAVING COUNT(*) &gt; 3</a:t>
              </a:r>
            </a:p>
          </p:txBody>
        </p:sp>
      </p:grpSp>
    </p:spTree>
    <p:extLst>
      <p:ext uri="{BB962C8B-B14F-4D97-AF65-F5344CB8AC3E}">
        <p14:creationId xmlns:p14="http://schemas.microsoft.com/office/powerpoint/2010/main" val="10367411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What data in motion is</a:t>
              </a:r>
            </a:p>
            <a:p>
              <a:pPr marL="1316038" indent="-457200">
                <a:buFont typeface="Wingdings" charset="2"/>
                <a:buChar char="§"/>
              </a:pPr>
              <a:r>
                <a:rPr lang="en-US" sz="2800" dirty="0"/>
                <a:t>Examples of Steaming Analytics</a:t>
              </a:r>
            </a:p>
            <a:p>
              <a:pPr marL="1316038" indent="-457200">
                <a:buFont typeface="Wingdings" charset="2"/>
                <a:buChar char="§"/>
              </a:pPr>
              <a:r>
                <a:rPr lang="en-US" sz="2800" dirty="0"/>
                <a:t>Overview of Azure Streaming Analytics</a:t>
              </a:r>
            </a:p>
            <a:p>
              <a:pPr marL="1316038" indent="-457200">
                <a:buFont typeface="Wingdings" charset="2"/>
                <a:buChar char="§"/>
              </a:pPr>
              <a:r>
                <a:rPr lang="en-US" sz="2800" dirty="0"/>
                <a:t>Overview of Stream Analytics </a:t>
              </a:r>
              <a:r>
                <a:rPr lang="en-US" sz="2800"/>
                <a:t>Query Language</a:t>
              </a:r>
              <a:endParaRPr lang="en-US" sz="2800" dirty="0"/>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Streaming Analytics</a:t>
              </a:r>
            </a:p>
            <a:p>
              <a:pPr marL="1316038" indent="-457200">
                <a:buFont typeface="Wingdings" charset="2"/>
                <a:buChar char="§"/>
              </a:pPr>
              <a:r>
                <a:rPr lang="en-US" sz="2800" dirty="0"/>
                <a:t>Understand the basic architecture of Azure Stream Analytics</a:t>
              </a:r>
            </a:p>
            <a:p>
              <a:pPr marL="1316038" indent="-457200">
                <a:buFont typeface="Wingdings" charset="2"/>
                <a:buChar char="§"/>
              </a:pPr>
              <a:r>
                <a:rPr lang="en-US" sz="2800" dirty="0"/>
                <a:t>Create basic queries with Stream Analytics Query Language</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Stream Analytics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19687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Stream</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Data Stream is data in motion with continuous updates</a:t>
              </a:r>
            </a:p>
          </p:txBody>
        </p:sp>
      </p:grpSp>
      <p:sp>
        <p:nvSpPr>
          <p:cNvPr id="6" name="Content Placeholder 2"/>
          <p:cNvSpPr>
            <a:spLocks noGrp="1"/>
          </p:cNvSpPr>
          <p:nvPr>
            <p:ph idx="1"/>
          </p:nvPr>
        </p:nvSpPr>
        <p:spPr>
          <a:xfrm>
            <a:off x="838200" y="3302033"/>
            <a:ext cx="10515600" cy="3054162"/>
          </a:xfrm>
        </p:spPr>
        <p:txBody>
          <a:bodyPr>
            <a:normAutofit lnSpcReduction="10000"/>
          </a:bodyPr>
          <a:lstStyle/>
          <a:p>
            <a:pPr>
              <a:buFont typeface="Wingdings" panose="05000000000000000000" pitchFamily="2" charset="2"/>
              <a:buChar char="§"/>
            </a:pPr>
            <a:r>
              <a:rPr lang="en-US" dirty="0"/>
              <a:t>Two categories of data</a:t>
            </a:r>
          </a:p>
          <a:p>
            <a:pPr lvl="1">
              <a:buFont typeface="Wingdings" panose="05000000000000000000" pitchFamily="2" charset="2"/>
              <a:buChar char="§"/>
            </a:pPr>
            <a:r>
              <a:rPr lang="en-US" dirty="0"/>
              <a:t>Data at rest</a:t>
            </a:r>
          </a:p>
          <a:p>
            <a:pPr lvl="1">
              <a:buFont typeface="Wingdings" panose="05000000000000000000" pitchFamily="2" charset="2"/>
              <a:buChar char="§"/>
            </a:pPr>
            <a:r>
              <a:rPr lang="en-US" dirty="0"/>
              <a:t>Data in motion</a:t>
            </a:r>
          </a:p>
          <a:p>
            <a:pPr>
              <a:buFont typeface="Wingdings" panose="05000000000000000000" pitchFamily="2" charset="2"/>
              <a:buChar char="§"/>
            </a:pPr>
            <a:r>
              <a:rPr lang="en-US" dirty="0"/>
              <a:t>Data at rest </a:t>
            </a:r>
          </a:p>
          <a:p>
            <a:pPr lvl="1">
              <a:buFont typeface="Wingdings" panose="05000000000000000000" pitchFamily="2" charset="2"/>
              <a:buChar char="§"/>
            </a:pPr>
            <a:r>
              <a:rPr lang="en-US" dirty="0"/>
              <a:t>Typically a data warehouse</a:t>
            </a:r>
          </a:p>
          <a:p>
            <a:pPr>
              <a:buFont typeface="Wingdings" panose="05000000000000000000" pitchFamily="2" charset="2"/>
              <a:buChar char="§"/>
            </a:pPr>
            <a:r>
              <a:rPr lang="en-US" dirty="0"/>
              <a:t>Data in motion</a:t>
            </a:r>
          </a:p>
          <a:p>
            <a:pPr lvl="1">
              <a:buFont typeface="Wingdings" panose="05000000000000000000" pitchFamily="2" charset="2"/>
              <a:buChar char="§"/>
            </a:pPr>
            <a:r>
              <a:rPr lang="en-US" dirty="0"/>
              <a:t>Any data that is continuously updated</a:t>
            </a:r>
          </a:p>
        </p:txBody>
      </p:sp>
    </p:spTree>
    <p:extLst>
      <p:ext uri="{BB962C8B-B14F-4D97-AF65-F5344CB8AC3E}">
        <p14:creationId xmlns:p14="http://schemas.microsoft.com/office/powerpoint/2010/main" val="2127825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Analysis – Data at Rest</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Data at rest query provides a static answer</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Imagine you have data on a particular highway</a:t>
            </a:r>
          </a:p>
          <a:p>
            <a:pPr>
              <a:buFont typeface="Wingdings" panose="05000000000000000000" pitchFamily="2" charset="2"/>
              <a:buChar char="§"/>
            </a:pPr>
            <a:r>
              <a:rPr lang="en-US" dirty="0"/>
              <a:t>Data at rest queries might include</a:t>
            </a:r>
          </a:p>
          <a:p>
            <a:pPr lvl="1">
              <a:buFont typeface="Wingdings" panose="05000000000000000000" pitchFamily="2" charset="2"/>
              <a:buChar char="§"/>
            </a:pPr>
            <a:r>
              <a:rPr lang="en-US" dirty="0"/>
              <a:t>How many cars utilized the freeway in a particular month</a:t>
            </a:r>
          </a:p>
          <a:p>
            <a:pPr lvl="1">
              <a:buFont typeface="Wingdings" panose="05000000000000000000" pitchFamily="2" charset="2"/>
              <a:buChar char="§"/>
            </a:pPr>
            <a:r>
              <a:rPr lang="en-US" dirty="0"/>
              <a:t>What was the total amount of resources spent on repairs for a particular year</a:t>
            </a:r>
          </a:p>
        </p:txBody>
      </p:sp>
    </p:spTree>
    <p:extLst>
      <p:ext uri="{BB962C8B-B14F-4D97-AF65-F5344CB8AC3E}">
        <p14:creationId xmlns:p14="http://schemas.microsoft.com/office/powerpoint/2010/main" val="36352687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Analysis – Data in Motion</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Data at motion query never ends</a:t>
              </a:r>
            </a:p>
          </p:txBody>
        </p:sp>
      </p:grpSp>
      <p:sp>
        <p:nvSpPr>
          <p:cNvPr id="6" name="Content Placeholder 2"/>
          <p:cNvSpPr>
            <a:spLocks noGrp="1"/>
          </p:cNvSpPr>
          <p:nvPr>
            <p:ph idx="1"/>
          </p:nvPr>
        </p:nvSpPr>
        <p:spPr>
          <a:xfrm>
            <a:off x="838200" y="3302033"/>
            <a:ext cx="11049000" cy="3054162"/>
          </a:xfrm>
        </p:spPr>
        <p:txBody>
          <a:bodyPr>
            <a:normAutofit/>
          </a:bodyPr>
          <a:lstStyle/>
          <a:p>
            <a:pPr>
              <a:buFont typeface="Wingdings" panose="05000000000000000000" pitchFamily="2" charset="2"/>
              <a:buChar char="§"/>
            </a:pPr>
            <a:r>
              <a:rPr lang="en-US" dirty="0"/>
              <a:t>Imagine you have cameras monitoring a particular highway</a:t>
            </a:r>
          </a:p>
          <a:p>
            <a:pPr>
              <a:buFont typeface="Wingdings" panose="05000000000000000000" pitchFamily="2" charset="2"/>
              <a:buChar char="§"/>
            </a:pPr>
            <a:r>
              <a:rPr lang="en-US" dirty="0"/>
              <a:t>Data in motion queries might include</a:t>
            </a:r>
          </a:p>
          <a:p>
            <a:pPr lvl="1">
              <a:buFont typeface="Wingdings" panose="05000000000000000000" pitchFamily="2" charset="2"/>
              <a:buChar char="§"/>
            </a:pPr>
            <a:r>
              <a:rPr lang="en-US" dirty="0"/>
              <a:t>What is the current percentage of trucks utilizing the freeway</a:t>
            </a:r>
          </a:p>
          <a:p>
            <a:pPr lvl="1">
              <a:buFont typeface="Wingdings" panose="05000000000000000000" pitchFamily="2" charset="2"/>
              <a:buChar char="§"/>
            </a:pPr>
            <a:r>
              <a:rPr lang="en-US" dirty="0"/>
              <a:t>i.e. current count of trucks  passing / current count of vehicles passing by</a:t>
            </a:r>
          </a:p>
          <a:p>
            <a:pPr>
              <a:buFont typeface="Wingdings" panose="05000000000000000000" pitchFamily="2" charset="2"/>
              <a:buChar char="§"/>
            </a:pPr>
            <a:r>
              <a:rPr lang="en-US" dirty="0"/>
              <a:t>In this query, the percentage continues to fluctuate, and the query never ends</a:t>
            </a:r>
          </a:p>
        </p:txBody>
      </p:sp>
    </p:spTree>
    <p:extLst>
      <p:ext uri="{BB962C8B-B14F-4D97-AF65-F5344CB8AC3E}">
        <p14:creationId xmlns:p14="http://schemas.microsoft.com/office/powerpoint/2010/main" val="10910611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Analytics Example</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Analyze streaming data in real-time</a:t>
              </a:r>
            </a:p>
          </p:txBody>
        </p:sp>
      </p:grpSp>
      <p:sp>
        <p:nvSpPr>
          <p:cNvPr id="6" name="Content Placeholder 2"/>
          <p:cNvSpPr>
            <a:spLocks noGrp="1"/>
          </p:cNvSpPr>
          <p:nvPr>
            <p:ph idx="1"/>
          </p:nvPr>
        </p:nvSpPr>
        <p:spPr>
          <a:xfrm>
            <a:off x="838199" y="3302033"/>
            <a:ext cx="11152239" cy="3054162"/>
          </a:xfrm>
        </p:spPr>
        <p:txBody>
          <a:bodyPr>
            <a:normAutofit/>
          </a:bodyPr>
          <a:lstStyle/>
          <a:p>
            <a:pPr>
              <a:buFont typeface="Wingdings" panose="05000000000000000000" pitchFamily="2" charset="2"/>
              <a:buChar char="§"/>
            </a:pPr>
            <a:r>
              <a:rPr lang="en-US" dirty="0"/>
              <a:t>Personalized, real-time stock trade analysis</a:t>
            </a:r>
          </a:p>
          <a:p>
            <a:pPr>
              <a:buFont typeface="Wingdings" panose="05000000000000000000" pitchFamily="2" charset="2"/>
              <a:buChar char="§"/>
            </a:pPr>
            <a:r>
              <a:rPr lang="en-US" dirty="0"/>
              <a:t>Real-time fraud detection</a:t>
            </a:r>
          </a:p>
          <a:p>
            <a:pPr>
              <a:buFont typeface="Wingdings" panose="05000000000000000000" pitchFamily="2" charset="2"/>
              <a:buChar char="§"/>
            </a:pPr>
            <a:r>
              <a:rPr lang="en-US" dirty="0"/>
              <a:t>Ingestion and analysis of data generated by sensors and actuators</a:t>
            </a:r>
          </a:p>
          <a:p>
            <a:pPr>
              <a:buFont typeface="Wingdings" panose="05000000000000000000" pitchFamily="2" charset="2"/>
              <a:buChar char="§"/>
            </a:pPr>
            <a:r>
              <a:rPr lang="en-US" dirty="0"/>
              <a:t>Web clickstream analytics</a:t>
            </a:r>
          </a:p>
          <a:p>
            <a:pPr>
              <a:buFont typeface="Wingdings" panose="05000000000000000000" pitchFamily="2" charset="2"/>
              <a:buChar char="§"/>
            </a:pPr>
            <a:r>
              <a:rPr lang="en-US" dirty="0"/>
              <a:t>Customer relationship management (CRM) applications monitoring real-time customer experience</a:t>
            </a:r>
          </a:p>
        </p:txBody>
      </p:sp>
    </p:spTree>
    <p:extLst>
      <p:ext uri="{BB962C8B-B14F-4D97-AF65-F5344CB8AC3E}">
        <p14:creationId xmlns:p14="http://schemas.microsoft.com/office/powerpoint/2010/main" val="8270468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What is Azure Stream Analytics (ASA)?</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ASA is a PaaS that provides a real-time event processing engine</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Platform as a Service</a:t>
            </a:r>
          </a:p>
          <a:p>
            <a:pPr lvl="1">
              <a:buFont typeface="Wingdings" panose="05000000000000000000" pitchFamily="2" charset="2"/>
              <a:buChar char="§"/>
            </a:pPr>
            <a:r>
              <a:rPr lang="en-US" dirty="0"/>
              <a:t>Maintenance and management of platform maintained by vendor</a:t>
            </a:r>
          </a:p>
          <a:p>
            <a:pPr lvl="1">
              <a:buFont typeface="Wingdings" panose="05000000000000000000" pitchFamily="2" charset="2"/>
              <a:buChar char="§"/>
            </a:pPr>
            <a:r>
              <a:rPr lang="en-US" dirty="0"/>
              <a:t>Users can scale their operations with events up to 1GB/sec to match their current requirements</a:t>
            </a:r>
          </a:p>
          <a:p>
            <a:pPr lvl="1">
              <a:buFont typeface="Wingdings" panose="05000000000000000000" pitchFamily="2" charset="2"/>
              <a:buChar char="§"/>
            </a:pPr>
            <a:r>
              <a:rPr lang="en-US" dirty="0"/>
              <a:t>Users pay as they go based on volume of events processed</a:t>
            </a:r>
          </a:p>
          <a:p>
            <a:pPr>
              <a:buFont typeface="Wingdings" panose="05000000000000000000" pitchFamily="2" charset="2"/>
              <a:buChar char="§"/>
            </a:pPr>
            <a:r>
              <a:rPr lang="en-US" dirty="0"/>
              <a:t>Allows end-user to concentrate on development</a:t>
            </a:r>
          </a:p>
        </p:txBody>
      </p:sp>
    </p:spTree>
    <p:extLst>
      <p:ext uri="{BB962C8B-B14F-4D97-AF65-F5344CB8AC3E}">
        <p14:creationId xmlns:p14="http://schemas.microsoft.com/office/powerpoint/2010/main" val="14033582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6497</TotalTime>
  <Words>2555</Words>
  <Application>Microsoft Macintosh PowerPoint</Application>
  <PresentationFormat>Custom</PresentationFormat>
  <Paragraphs>376</Paragraphs>
  <Slides>24</Slides>
  <Notes>22</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1_MS1444_Windows Azure Template 16x9_r08a</vt:lpstr>
      <vt:lpstr>1_Office Theme</vt:lpstr>
      <vt:lpstr>Office Theme</vt:lpstr>
      <vt:lpstr>Internet of Things</vt:lpstr>
      <vt:lpstr>Topics</vt:lpstr>
      <vt:lpstr>PowerPoint Presentation</vt:lpstr>
      <vt:lpstr>Azure Stream Analytics Overview</vt:lpstr>
      <vt:lpstr>Data Stream</vt:lpstr>
      <vt:lpstr>Data Analysis – Data at Rest</vt:lpstr>
      <vt:lpstr>Data Analysis – Data in Motion</vt:lpstr>
      <vt:lpstr>Stream Analytics Example</vt:lpstr>
      <vt:lpstr>What is Azure Stream Analytics (ASA)?</vt:lpstr>
      <vt:lpstr>Event Driven Work Flow </vt:lpstr>
      <vt:lpstr>ASA Connectivity</vt:lpstr>
      <vt:lpstr>End-to-End Architecture Overview</vt:lpstr>
      <vt:lpstr>Stream Analytics Query Language</vt:lpstr>
      <vt:lpstr>Stream Analytics Query Language</vt:lpstr>
      <vt:lpstr>Arrival Time .vs. Application Time</vt:lpstr>
      <vt:lpstr>TIMESTAMP BY</vt:lpstr>
      <vt:lpstr>Time Management</vt:lpstr>
      <vt:lpstr>DATEDIFF on Joins</vt:lpstr>
      <vt:lpstr>Windowing in Azure Stream Analytics</vt:lpstr>
      <vt:lpstr>Windowing Example</vt:lpstr>
      <vt:lpstr>Tumbling Window</vt:lpstr>
      <vt:lpstr>Hopping Window</vt:lpstr>
      <vt:lpstr>Sliding Window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504</cp:revision>
  <dcterms:created xsi:type="dcterms:W3CDTF">2015-09-13T19:29:02Z</dcterms:created>
  <dcterms:modified xsi:type="dcterms:W3CDTF">2016-07-07T16:09:46Z</dcterms:modified>
</cp:coreProperties>
</file>