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5" r:id="rId3"/>
    <p:sldId id="326" r:id="rId4"/>
    <p:sldId id="396" r:id="rId5"/>
    <p:sldId id="387" r:id="rId6"/>
    <p:sldId id="388" r:id="rId7"/>
    <p:sldId id="391" r:id="rId8"/>
    <p:sldId id="392" r:id="rId9"/>
    <p:sldId id="393" r:id="rId10"/>
    <p:sldId id="394" r:id="rId11"/>
    <p:sldId id="395" r:id="rId12"/>
    <p:sldId id="406" r:id="rId13"/>
    <p:sldId id="397" r:id="rId14"/>
    <p:sldId id="398" r:id="rId15"/>
    <p:sldId id="400" r:id="rId16"/>
    <p:sldId id="401" r:id="rId17"/>
    <p:sldId id="407" r:id="rId18"/>
    <p:sldId id="402" r:id="rId19"/>
    <p:sldId id="403" r:id="rId20"/>
    <p:sldId id="404" r:id="rId21"/>
    <p:sldId id="408" r:id="rId22"/>
    <p:sldId id="324" r:id="rId23"/>
    <p:sldId id="4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vin Gear" initials="GG" lastIdx="7" clrIdx="0">
    <p:extLst/>
  </p:cmAuthor>
  <p:cmAuthor id="2" name="Mary Kate Reid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191"/>
    <a:srgbClr val="235888"/>
    <a:srgbClr val="CC9B00"/>
    <a:srgbClr val="8D8787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2" autoAdjust="0"/>
    <p:restoredTop sz="77445" autoAdjust="0"/>
  </p:normalViewPr>
  <p:slideViewPr>
    <p:cSldViewPr snapToGrid="0">
      <p:cViewPr varScale="1">
        <p:scale>
          <a:sx n="54" d="100"/>
          <a:sy n="54" d="100"/>
        </p:scale>
        <p:origin x="-12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8T16:25:28.568" idx="1">
    <p:pos x="-19" y="10"/>
    <p:text>Add a practical example here that exhibits the concepts covered in the previous 4 slides.
A practical app would be awesome!
Make sure that you can revisit in the rest of this lesson.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8T16:22:58.951" idx="2">
    <p:pos x="-5" y="10"/>
    <p:text>Revisit example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8T16:24:55.882" idx="3">
    <p:pos x="-5" y="10"/>
    <p:text>Revisit example again tying in the concepts just visited. 
Make sure you tie it all together showing the end result here!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r>
              <a:rPr lang="en-US" dirty="0" smtClean="0"/>
              <a:t>:</a:t>
            </a:r>
            <a:r>
              <a:rPr lang="en-US" dirty="0"/>
              <a:t>	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</a:t>
            </a:r>
            <a:r>
              <a:rPr lang="en-US" dirty="0"/>
              <a:t>://azure.microsoft.com/en-us/documentation/articles/hdinsight-apache-spark-overview</a:t>
            </a:r>
            <a:r>
              <a:rPr lang="en-US" dirty="0" smtClean="0"/>
              <a:t>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Image Source: https://</a:t>
            </a:r>
            <a:r>
              <a:rPr lang="en-US" dirty="0" err="1" smtClean="0"/>
              <a:t>acom.azurecomcdn.net</a:t>
            </a:r>
            <a:r>
              <a:rPr lang="en-US" dirty="0" smtClean="0"/>
              <a:t>/80C57D/</a:t>
            </a:r>
            <a:r>
              <a:rPr lang="en-US" dirty="0" err="1" smtClean="0"/>
              <a:t>cdn</a:t>
            </a:r>
            <a:r>
              <a:rPr lang="en-US" dirty="0" smtClean="0"/>
              <a:t>/</a:t>
            </a:r>
            <a:r>
              <a:rPr lang="en-US" dirty="0" err="1" smtClean="0"/>
              <a:t>mediahandler</a:t>
            </a:r>
            <a:r>
              <a:rPr lang="en-US" dirty="0" smtClean="0"/>
              <a:t>/</a:t>
            </a:r>
            <a:r>
              <a:rPr lang="en-US" dirty="0" err="1" smtClean="0"/>
              <a:t>docarticles</a:t>
            </a:r>
            <a:r>
              <a:rPr lang="en-US" dirty="0" smtClean="0"/>
              <a:t>/</a:t>
            </a:r>
            <a:r>
              <a:rPr lang="en-US" dirty="0" err="1" smtClean="0"/>
              <a:t>dpsmedia</a:t>
            </a:r>
            <a:r>
              <a:rPr lang="en-US" dirty="0" smtClean="0"/>
              <a:t>-prod/</a:t>
            </a:r>
            <a:r>
              <a:rPr lang="en-US" dirty="0" err="1" smtClean="0"/>
              <a:t>azure.microsoft.com</a:t>
            </a:r>
            <a:r>
              <a:rPr lang="en-US" dirty="0" smtClean="0"/>
              <a:t>/en-us/documentation/articles/</a:t>
            </a:r>
            <a:r>
              <a:rPr lang="en-US" dirty="0" err="1" smtClean="0"/>
              <a:t>hdinsight</a:t>
            </a:r>
            <a:r>
              <a:rPr lang="en-US" dirty="0" smtClean="0"/>
              <a:t>-apache-spark-overview/20160603100044/</a:t>
            </a:r>
            <a:r>
              <a:rPr lang="en-US" dirty="0" err="1" smtClean="0"/>
              <a:t>hdispark.architecture.png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9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1" dirty="0" smtClean="0"/>
              <a:t> </a:t>
            </a:r>
            <a:r>
              <a:rPr lang="en-US" altLang="ko-KR" b="0" dirty="0" smtClean="0"/>
              <a:t>Scenarios include:</a:t>
            </a:r>
            <a:endParaRPr lang="en-US" altLang="ko-KR" b="1" dirty="0" smtClean="0"/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altLang="ko-KR" b="0" dirty="0" smtClean="0"/>
              <a:t> </a:t>
            </a:r>
            <a:r>
              <a:rPr lang="en-US" sz="2400" dirty="0" smtClean="0"/>
              <a:t>Behavior tracking in mobile apps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§"/>
              <a:tabLst>
                <a:tab pos="692150" algn="l"/>
              </a:tabLst>
            </a:pPr>
            <a:r>
              <a:rPr lang="en-US" sz="2400" dirty="0" smtClean="0"/>
              <a:t>Game event capture in console games</a:t>
            </a:r>
          </a:p>
          <a:p>
            <a:pPr marL="800100" lvl="1" indent="-342900">
              <a:lnSpc>
                <a:spcPct val="120000"/>
              </a:lnSpc>
              <a:buFont typeface="Wingdings" charset="2"/>
              <a:buChar char="§"/>
              <a:tabLst>
                <a:tab pos="692150" algn="l"/>
              </a:tabLst>
            </a:pPr>
            <a:r>
              <a:rPr lang="en-US" sz="2400" dirty="0" smtClean="0"/>
              <a:t>Telemetry data collected from </a:t>
            </a:r>
            <a:r>
              <a:rPr lang="en-US" sz="2400" dirty="0" err="1" smtClean="0"/>
              <a:t>IoT</a:t>
            </a:r>
            <a:endParaRPr lang="en-US" sz="8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://azure.microsoft.com/en-us/documentation/articles/event-hubs-overview/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</a:t>
            </a:r>
            <a:r>
              <a:rPr lang="en-US" altLang="ko-KR" dirty="0"/>
              <a:t>://kafka.apache.org/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://azure.microsoft.com/en-us/documentation/articles/hdinsight-apache-spark-overview/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://docs.continuum.io/anaconda/index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SSD = solid state device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://azure.microsoft.com/en-us/documentation/articles/hdinsight-apache-spark-overview/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7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b="0" dirty="0" smtClean="0"/>
              <a:t>The URL to access </a:t>
            </a:r>
            <a:r>
              <a:rPr lang="en-US" altLang="ko-KR" b="0" dirty="0" err="1" smtClean="0"/>
              <a:t>Jupyter</a:t>
            </a:r>
            <a:r>
              <a:rPr lang="en-US" altLang="ko-KR" b="0" dirty="0" smtClean="0"/>
              <a:t> Notebook on Spark </a:t>
            </a:r>
            <a:r>
              <a:rPr lang="en-US" altLang="ko-KR" b="0" dirty="0" err="1" smtClean="0"/>
              <a:t>HDInsight</a:t>
            </a:r>
            <a:r>
              <a:rPr lang="en-US" altLang="ko-KR" b="0" dirty="0" smtClean="0"/>
              <a:t> clusters is https://CLUSTERNAME.azurehdinsight.net/jupyter.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b="0" dirty="0" smtClean="0"/>
              <a:t>Replace CLUSTERNAME with the name of organization’s Spark </a:t>
            </a:r>
            <a:r>
              <a:rPr lang="en-US" altLang="ko-KR" b="0" dirty="0" err="1" smtClean="0"/>
              <a:t>HDInsight</a:t>
            </a:r>
            <a:r>
              <a:rPr lang="en-US" altLang="ko-KR" b="0" smtClean="0"/>
              <a:t> cluster.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://azure.microsoft.com/en-us/documentation/articles/hdinsight-apache-spark-overview/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</a:t>
            </a:r>
            <a:r>
              <a:rPr lang="en-US" altLang="ko-KR" dirty="0"/>
              <a:t>://jupyter.org/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6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://spark.apache.org/docs/latest/ml-guide.html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 Columns in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are named.  For example, they can be “text”, “features”, and “truth label”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</a:t>
            </a:r>
            <a:r>
              <a:rPr lang="en-US" altLang="ko-KR" dirty="0" smtClean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baseline="0" dirty="0" smtClean="0"/>
              <a:t> The transform() method </a:t>
            </a:r>
            <a:r>
              <a:rPr lang="en-US" sz="1200" dirty="0" smtClean="0"/>
              <a:t>converts one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into another, generally by appending columns.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b="0" dirty="0" smtClean="0"/>
              <a:t>  The feature transformer t</a:t>
            </a:r>
            <a:r>
              <a:rPr lang="en-US" sz="1200" dirty="0" smtClean="0"/>
              <a:t>akes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reads a column (text), maps it into a new column (feature vector), and outputs a new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with the mapped column appended.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200" b="0" dirty="0" smtClean="0"/>
              <a:t> The learning model takes a </a:t>
            </a:r>
            <a:r>
              <a:rPr lang="en-US" altLang="ko-KR" sz="1200" b="0" dirty="0" err="1" smtClean="0"/>
              <a:t>DataFrame</a:t>
            </a:r>
            <a:r>
              <a:rPr lang="en-US" altLang="ko-KR" sz="1200" b="0" dirty="0" smtClean="0"/>
              <a:t>,</a:t>
            </a:r>
            <a:r>
              <a:rPr lang="en-US" altLang="ko-KR" sz="1200" b="0" baseline="0" dirty="0" smtClean="0"/>
              <a:t> reads the column containing the feature vectors, predicts a label for each feature vector, and outputs a new </a:t>
            </a:r>
            <a:r>
              <a:rPr lang="en-US" altLang="ko-KR" sz="1200" b="0" baseline="0" dirty="0" err="1" smtClean="0"/>
              <a:t>DataFrame</a:t>
            </a:r>
            <a:r>
              <a:rPr lang="en-US" altLang="ko-KR" sz="1200" b="0" baseline="0" dirty="0" smtClean="0"/>
              <a:t> with predicted labels appended.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</a:t>
            </a:r>
            <a:r>
              <a:rPr lang="en-US" altLang="ko-KR" dirty="0" smtClean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 smtClean="0"/>
              <a:t> The fit() method </a:t>
            </a:r>
            <a:r>
              <a:rPr lang="en-US" sz="1200" dirty="0" smtClean="0"/>
              <a:t>accepts a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 and produces a model, which is a Transformer.</a:t>
            </a: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Reference</a:t>
            </a:r>
            <a:r>
              <a:rPr lang="en-US" altLang="ko-KR" dirty="0" smtClean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</a:t>
            </a:r>
            <a:r>
              <a:rPr lang="en-US" altLang="ko-KR" dirty="0"/>
              <a:t>://spark.apache.org/docs/latest/ml-guide.html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3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Notes:</a:t>
            </a:r>
            <a:endParaRPr lang="en-US" altLang="ko-KR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Graphics shows example of how </a:t>
            </a:r>
            <a:r>
              <a:rPr lang="en-US" altLang="ko-KR" dirty="0" err="1"/>
              <a:t>DataFrame</a:t>
            </a:r>
            <a:r>
              <a:rPr lang="en-US" altLang="ko-KR" baseline="0" dirty="0"/>
              <a:t> is converted at each stage.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Starts out as raw text </a:t>
            </a:r>
            <a:r>
              <a:rPr lang="en-US" altLang="ko-KR" baseline="0" dirty="0" err="1"/>
              <a:t>dataframe</a:t>
            </a:r>
            <a:r>
              <a:rPr lang="en-US" altLang="ko-KR" baseline="0" dirty="0"/>
              <a:t> to which tokenizer transformer is applied producing words.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err="1"/>
              <a:t>HashingTF</a:t>
            </a:r>
            <a:r>
              <a:rPr lang="en-US" altLang="ko-KR" baseline="0" dirty="0"/>
              <a:t> is applied to Words, producing Feature Vectors.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/>
              <a:t>The Feature Vectors are fitted to a logistic regression estimator that finally produces a logistic regression model </a:t>
            </a:r>
            <a:r>
              <a:rPr lang="en-US" altLang="ko-KR" baseline="0" dirty="0" smtClean="0"/>
              <a:t>transformer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 smtClean="0"/>
              <a:t>References</a:t>
            </a:r>
            <a:r>
              <a:rPr lang="en-US" altLang="ko-KR" dirty="0" smtClean="0"/>
              <a:t>: 	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altLang="ko-KR" dirty="0" smtClean="0"/>
              <a:t>https://</a:t>
            </a:r>
            <a:r>
              <a:rPr lang="en-US" altLang="ko-KR" dirty="0" err="1" smtClean="0"/>
              <a:t>spark.apache.org</a:t>
            </a:r>
            <a:r>
              <a:rPr lang="en-US" altLang="ko-KR" dirty="0" smtClean="0"/>
              <a:t>/docs/latest/ml-</a:t>
            </a:r>
            <a:r>
              <a:rPr lang="en-US" altLang="ko-KR" dirty="0" err="1" smtClean="0"/>
              <a:t>guide.html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, Video etc. &quot;special&quot; slides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0"/>
            <a:ext cx="4206383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799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18" y="5630475"/>
            <a:ext cx="4206384" cy="461665"/>
          </a:xfrm>
        </p:spPr>
        <p:txBody>
          <a:bodyPr>
            <a:noAutofit/>
          </a:bodyPr>
          <a:lstStyle>
            <a:lvl1pPr marL="0" indent="0" algn="l" defTabSz="914089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2399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89617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598" b="0" i="0" u="none" strike="noStrike" kern="1200" cap="none" spc="-642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8" name="Group 7"/>
          <p:cNvGrpSpPr/>
          <p:nvPr userDrawn="1"/>
        </p:nvGrpSpPr>
        <p:grpSpPr bwMode="black">
          <a:xfrm>
            <a:off x="7906631" y="2242931"/>
            <a:ext cx="3177742" cy="1934622"/>
            <a:chOff x="10387012" y="4179358"/>
            <a:chExt cx="974726" cy="593725"/>
          </a:xfrm>
          <a:solidFill>
            <a:srgbClr val="FFFFFF"/>
          </a:solidFill>
        </p:grpSpPr>
        <p:sp>
          <p:nvSpPr>
            <p:cNvPr id="9" name="Freeform 26"/>
            <p:cNvSpPr>
              <a:spLocks/>
            </p:cNvSpPr>
            <p:nvPr/>
          </p:nvSpPr>
          <p:spPr bwMode="black">
            <a:xfrm>
              <a:off x="10506075" y="4258733"/>
              <a:ext cx="706438" cy="514350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1600">
                <a:solidFill>
                  <a:srgbClr val="292929"/>
                </a:solidFill>
              </a:endParaRPr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black">
            <a:xfrm>
              <a:off x="10615612" y="4179358"/>
              <a:ext cx="657225" cy="376238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1600">
                <a:solidFill>
                  <a:srgbClr val="292929"/>
                </a:solidFill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black">
            <a:xfrm>
              <a:off x="10536237" y="4544483"/>
              <a:ext cx="319088" cy="220663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1600">
                <a:solidFill>
                  <a:srgbClr val="292929"/>
                </a:solidFill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black">
            <a:xfrm>
              <a:off x="11207750" y="4239683"/>
              <a:ext cx="153988" cy="319088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1600">
                <a:solidFill>
                  <a:srgbClr val="292929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black">
            <a:xfrm>
              <a:off x="10387012" y="4206346"/>
              <a:ext cx="176213" cy="352425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621"/>
              <a:endParaRPr lang="en-US" sz="1600">
                <a:solidFill>
                  <a:srgbClr val="29292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0384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0" y="2159059"/>
            <a:ext cx="12192000" cy="2451041"/>
          </a:xfrm>
          <a:solidFill>
            <a:srgbClr val="0070C0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930743" y="1719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 </a:t>
            </a:r>
            <a:r>
              <a:rPr lang="en-US" sz="5400" dirty="0"/>
              <a:t>Science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Module 5, Lesson </a:t>
            </a:r>
            <a:r>
              <a:rPr lang="en-US" dirty="0" smtClean="0"/>
              <a:t>3:</a:t>
            </a:r>
            <a:endParaRPr lang="en-US" dirty="0"/>
          </a:p>
          <a:p>
            <a:pPr fontAlgn="base"/>
            <a:r>
              <a:rPr lang="en-US" dirty="0"/>
              <a:t>Spark ML Overview and Azure Spark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Pipeline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Sequence of stages, either Transformer or 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563131"/>
            <a:ext cx="10603230" cy="107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Stages </a:t>
            </a:r>
            <a:r>
              <a:rPr lang="en-US" sz="2800" dirty="0"/>
              <a:t>are run in order and </a:t>
            </a:r>
            <a:r>
              <a:rPr lang="en-US" sz="2800" dirty="0" err="1"/>
              <a:t>DataFrames</a:t>
            </a:r>
            <a:r>
              <a:rPr lang="en-US" sz="2800" dirty="0"/>
              <a:t> are transformed as it passes through each stage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02686" y="4747040"/>
            <a:ext cx="11386628" cy="1691676"/>
            <a:chOff x="435917" y="4957983"/>
            <a:chExt cx="11386628" cy="1691676"/>
          </a:xfrm>
        </p:grpSpPr>
        <p:sp>
          <p:nvSpPr>
            <p:cNvPr id="24" name="Rectangle 23"/>
            <p:cNvSpPr/>
            <p:nvPr/>
          </p:nvSpPr>
          <p:spPr>
            <a:xfrm>
              <a:off x="435917" y="6086241"/>
              <a:ext cx="1819564" cy="5634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Raw Text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827683" y="4957983"/>
              <a:ext cx="1819564" cy="1691676"/>
              <a:chOff x="4132384" y="4935958"/>
              <a:chExt cx="1819564" cy="16916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Words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Tokenizer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219449" y="4957983"/>
              <a:ext cx="1819564" cy="1691676"/>
              <a:chOff x="4132384" y="4935958"/>
              <a:chExt cx="1819564" cy="169167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Feature Vectors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HashingTF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611215" y="4957983"/>
              <a:ext cx="1819564" cy="1691676"/>
              <a:chOff x="4132384" y="4935958"/>
              <a:chExt cx="1819564" cy="1691676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132384" y="6064216"/>
                <a:ext cx="1819564" cy="56341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LR Model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32384" y="5499376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Logistic Regression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132384" y="4935958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Estimator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0002981" y="4957983"/>
              <a:ext cx="1819564" cy="1126836"/>
              <a:chOff x="10002981" y="4957983"/>
              <a:chExt cx="1819564" cy="112683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0002981" y="5521401"/>
                <a:ext cx="1819564" cy="5634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LR Model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002981" y="4957983"/>
                <a:ext cx="1819564" cy="5634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Transformer</a:t>
                </a:r>
              </a:p>
            </p:txBody>
          </p:sp>
        </p:grpSp>
        <p:cxnSp>
          <p:nvCxnSpPr>
            <p:cNvPr id="66" name="Elbow Connector 65"/>
            <p:cNvCxnSpPr>
              <a:stCxn id="47" idx="3"/>
              <a:endCxn id="53" idx="1"/>
            </p:cNvCxnSpPr>
            <p:nvPr/>
          </p:nvCxnSpPr>
          <p:spPr>
            <a:xfrm flipV="1">
              <a:off x="4647247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2" idx="3"/>
              <a:endCxn id="57" idx="1"/>
            </p:cNvCxnSpPr>
            <p:nvPr/>
          </p:nvCxnSpPr>
          <p:spPr>
            <a:xfrm flipV="1">
              <a:off x="7039013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24" idx="3"/>
              <a:endCxn id="48" idx="1"/>
            </p:cNvCxnSpPr>
            <p:nvPr/>
          </p:nvCxnSpPr>
          <p:spPr>
            <a:xfrm flipV="1">
              <a:off x="2255481" y="5803110"/>
              <a:ext cx="572202" cy="564840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4355285" y="5955323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6852300" y="5920154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9278978" y="5920153"/>
              <a:ext cx="5700" cy="316523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6" idx="3"/>
              <a:endCxn id="61" idx="1"/>
            </p:cNvCxnSpPr>
            <p:nvPr/>
          </p:nvCxnSpPr>
          <p:spPr>
            <a:xfrm flipV="1">
              <a:off x="9430779" y="5803110"/>
              <a:ext cx="572202" cy="5648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79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201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Parameters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293518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Uniform API is used to specify </a:t>
              </a:r>
              <a:r>
                <a:rPr lang="en-US" altLang="ko-KR" i="0" dirty="0" smtClean="0"/>
                <a:t>parameters for estimators and transformers</a:t>
              </a:r>
              <a:endParaRPr lang="en-US" altLang="ko-KR" i="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2014" y="2287086"/>
            <a:ext cx="10603230" cy="328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 smtClean="0"/>
              <a:t>Param</a:t>
            </a:r>
            <a:r>
              <a:rPr lang="en-US" sz="2400" dirty="0"/>
              <a:t>: A named parameter with self-contained </a:t>
            </a:r>
            <a:r>
              <a:rPr lang="en-US" sz="2400" dirty="0" smtClean="0"/>
              <a:t>documentation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 smtClean="0"/>
              <a:t>ParamMap</a:t>
            </a:r>
            <a:r>
              <a:rPr lang="en-US" sz="2400" dirty="0"/>
              <a:t>: A set of parameter, value </a:t>
            </a:r>
            <a:r>
              <a:rPr lang="en-US" sz="2400" dirty="0" smtClean="0"/>
              <a:t>pairs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Two </a:t>
            </a:r>
            <a:r>
              <a:rPr lang="en-US" sz="2400" dirty="0"/>
              <a:t>main ways to pass parameters to an algorithm:</a:t>
            </a:r>
          </a:p>
          <a:p>
            <a:pPr marL="854075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Set parameters for an instance – e.g</a:t>
            </a:r>
            <a:r>
              <a:rPr lang="en-US" sz="2400" dirty="0" smtClean="0"/>
              <a:t>., </a:t>
            </a:r>
            <a:r>
              <a:rPr lang="en-US" sz="2400" dirty="0"/>
              <a:t>if </a:t>
            </a:r>
            <a:r>
              <a:rPr lang="en-US" sz="2400" dirty="0" err="1"/>
              <a:t>lr</a:t>
            </a:r>
            <a:r>
              <a:rPr lang="en-US" sz="2400" dirty="0"/>
              <a:t> is an instance, </a:t>
            </a:r>
            <a:r>
              <a:rPr lang="en-US" sz="2400" dirty="0" err="1"/>
              <a:t>lr.setMaxIter</a:t>
            </a:r>
            <a:r>
              <a:rPr lang="en-US" sz="2400" dirty="0"/>
              <a:t>(10) would make lr.fit() use at most 10 iterations</a:t>
            </a:r>
          </a:p>
          <a:p>
            <a:pPr marL="854075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Pass a </a:t>
            </a:r>
            <a:r>
              <a:rPr lang="en-US" sz="2400" dirty="0" err="1"/>
              <a:t>ParamMap</a:t>
            </a:r>
            <a:r>
              <a:rPr lang="en-US" sz="2400" dirty="0"/>
              <a:t> to fit() or transform()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726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4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Azure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acom.azurecomcdn.net/80C57D/cdn/mediahandler/docarticles/dpsmedia-prod/azure.microsoft.com/en-us/documentation/articles/hdinsight-apache-spark-overview/20160415071221/hdispark.archite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65" y="513016"/>
            <a:ext cx="70866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594" y="1825625"/>
            <a:ext cx="4949332" cy="4351338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Azure compute resources with Spark installed and configured </a:t>
            </a:r>
            <a:r>
              <a:rPr lang="en-US" sz="2400" dirty="0" smtClean="0">
                <a:solidFill>
                  <a:prstClr val="black"/>
                </a:solidFill>
              </a:rPr>
              <a:t>for </a:t>
            </a:r>
            <a:r>
              <a:rPr lang="en-US" sz="2400" dirty="0">
                <a:solidFill>
                  <a:prstClr val="black"/>
                </a:solidFill>
              </a:rPr>
              <a:t>a Spark cluster in </a:t>
            </a:r>
            <a:r>
              <a:rPr lang="en-US" sz="2400" dirty="0" err="1">
                <a:solidFill>
                  <a:prstClr val="black"/>
                </a:solidFill>
              </a:rPr>
              <a:t>HDInsight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Data to be processed is stored in Azure Blob </a:t>
            </a:r>
            <a:r>
              <a:rPr lang="en-US" sz="2400" dirty="0" smtClean="0">
                <a:solidFill>
                  <a:prstClr val="black"/>
                </a:solidFill>
              </a:rPr>
              <a:t>storage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6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Azure Event Hub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Connector to Azure Event Hub to build streaming application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640109"/>
            <a:ext cx="10603230" cy="19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Azure Event Hub is an event processing service that provides a foundation for large-scale data intake in a broad variety of </a:t>
            </a:r>
            <a:r>
              <a:rPr lang="en-US" sz="2400" dirty="0" smtClean="0"/>
              <a:t>scenarios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Spark </a:t>
            </a:r>
            <a:r>
              <a:rPr lang="en-US" sz="2400" dirty="0"/>
              <a:t>users on Azure can integrate their solutions with Azure Event Hub along with other services such as Kafka to build streaming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104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Business Intelligence Tools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Connectors for popular BI tools for visualization of data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Connectors available for BI tools such as Power BI and Tableau for data analytics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7296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9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Anaconda Library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Libraries for machine learning, data analysis, visualization, </a:t>
              </a:r>
              <a:r>
                <a:rPr lang="en-US" altLang="ko-KR" i="0" dirty="0" err="1"/>
                <a:t>etc</a:t>
              </a:r>
              <a:endParaRPr lang="en-US" altLang="ko-KR" i="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Anaconda is a free package manager, environment manager, Python </a:t>
            </a:r>
            <a:r>
              <a:rPr lang="en-US" sz="2400" dirty="0" smtClean="0"/>
              <a:t>distribution, </a:t>
            </a:r>
            <a:r>
              <a:rPr lang="en-US" sz="2400" dirty="0"/>
              <a:t>and collection of over 720 </a:t>
            </a:r>
            <a:r>
              <a:rPr lang="en-US" sz="2400" dirty="0" smtClean="0"/>
              <a:t>open-source </a:t>
            </a:r>
            <a:r>
              <a:rPr lang="en-US" sz="2400" dirty="0"/>
              <a:t>packages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Spark on Azure has Anaconda preinstalled</a:t>
            </a:r>
          </a:p>
        </p:txBody>
      </p:sp>
    </p:spTree>
    <p:extLst>
      <p:ext uri="{BB962C8B-B14F-4D97-AF65-F5344CB8AC3E}">
        <p14:creationId xmlns:p14="http://schemas.microsoft.com/office/powerpoint/2010/main" val="40059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Scalability Features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 HDInsight clusters can be grown or shrunk to fit need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558047"/>
            <a:ext cx="10603230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Users can specify number of notes during cluster </a:t>
            </a:r>
            <a:r>
              <a:rPr lang="en-US" sz="2400" dirty="0" smtClean="0"/>
              <a:t>creation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Number </a:t>
            </a:r>
            <a:r>
              <a:rPr lang="en-US" sz="2400" dirty="0"/>
              <a:t>of nodes in cluster can be increased or decreased after initial cluster creation to better fit current </a:t>
            </a:r>
            <a:r>
              <a:rPr lang="en-US" sz="2400" dirty="0" smtClean="0"/>
              <a:t>needs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Users </a:t>
            </a:r>
            <a:r>
              <a:rPr lang="en-US" sz="2400" dirty="0"/>
              <a:t>can cache data either into memory or SSDs allowing them to tradeoff cost </a:t>
            </a:r>
            <a:r>
              <a:rPr lang="en-US" sz="2400" dirty="0" smtClean="0"/>
              <a:t>vs</a:t>
            </a:r>
            <a:r>
              <a:rPr lang="en-US" sz="2400" dirty="0"/>
              <a:t>. </a:t>
            </a:r>
            <a:r>
              <a:rPr lang="en-US" sz="2400" dirty="0" smtClean="0"/>
              <a:t>performance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Clusters </a:t>
            </a:r>
            <a:r>
              <a:rPr lang="en-US" sz="2400" dirty="0"/>
              <a:t>can be torn down without loss of data (since they are stored in Azure Blobs)</a:t>
            </a:r>
          </a:p>
        </p:txBody>
      </p:sp>
    </p:spTree>
    <p:extLst>
      <p:ext uri="{BB962C8B-B14F-4D97-AF65-F5344CB8AC3E}">
        <p14:creationId xmlns:p14="http://schemas.microsoft.com/office/powerpoint/2010/main" val="39420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60374" indent="-457200"/>
            <a:r>
              <a:rPr lang="en-US" dirty="0"/>
              <a:t>Spark ML: Estimators, Transformers and Pipelines</a:t>
            </a:r>
          </a:p>
          <a:p>
            <a:pPr marL="460374" indent="-457200"/>
            <a:r>
              <a:rPr lang="en-US" dirty="0"/>
              <a:t>Spark Cluster on Azure </a:t>
            </a:r>
            <a:r>
              <a:rPr lang="en-US" dirty="0" err="1" smtClean="0"/>
              <a:t>HDInsight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Jupyter</a:t>
            </a:r>
            <a:r>
              <a:rPr lang="en-US" sz="4000" dirty="0"/>
              <a:t> </a:t>
            </a:r>
            <a:r>
              <a:rPr lang="en-US" sz="4000" dirty="0" smtClean="0"/>
              <a:t>Notebook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Interactive data processing and visualization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199" y="2710447"/>
            <a:ext cx="11028160" cy="237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/>
              <a:t>Jupyter</a:t>
            </a:r>
            <a:r>
              <a:rPr lang="en-US" sz="2400" dirty="0"/>
              <a:t> Notebook is a web application that allows users to create and share documents that contain live code, equations, visualizations and explanatory </a:t>
            </a:r>
            <a:r>
              <a:rPr lang="en-US" sz="2400" dirty="0" smtClean="0"/>
              <a:t>text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 smtClean="0"/>
              <a:t>Jupyter</a:t>
            </a:r>
            <a:r>
              <a:rPr lang="en-US" sz="2400" dirty="0" smtClean="0"/>
              <a:t> </a:t>
            </a:r>
            <a:r>
              <a:rPr lang="en-US" sz="2400" dirty="0"/>
              <a:t>supports many programming languages including those popular in data science and machine learning such as Python, Scala</a:t>
            </a:r>
            <a:r>
              <a:rPr lang="en-US" sz="2400"/>
              <a:t>, </a:t>
            </a:r>
            <a:r>
              <a:rPr lang="en-US" sz="2400" smtClean="0"/>
              <a:t>R, </a:t>
            </a:r>
            <a:r>
              <a:rPr lang="en-US" sz="2400" dirty="0"/>
              <a:t>and </a:t>
            </a:r>
            <a:r>
              <a:rPr lang="en-US" sz="2400" dirty="0" smtClean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66247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9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306111"/>
            <a:ext cx="12192000" cy="39422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6038" indent="-457200">
              <a:buFont typeface="Wingdings" charset="2"/>
              <a:buChar char="§"/>
            </a:pPr>
            <a:r>
              <a:rPr lang="en-US" sz="2800" dirty="0" smtClean="0"/>
              <a:t>Recognize the Spark ML API</a:t>
            </a:r>
          </a:p>
          <a:p>
            <a:pPr marL="1316038" indent="-457200">
              <a:buFont typeface="Wingdings" charset="2"/>
              <a:buChar char="§"/>
            </a:pPr>
            <a:r>
              <a:rPr lang="en-US" sz="2800" dirty="0" smtClean="0"/>
              <a:t>Demonstrate how a Spark Cluster is configured on top of </a:t>
            </a:r>
            <a:r>
              <a:rPr lang="en-US" sz="2800" dirty="0" err="1" smtClean="0"/>
              <a:t>HDInsight</a:t>
            </a:r>
            <a:r>
              <a:rPr lang="en-US" sz="2800" dirty="0" smtClean="0"/>
              <a:t> Cluster</a:t>
            </a:r>
          </a:p>
          <a:p>
            <a:pPr marL="1316038" indent="-457200">
              <a:buFont typeface="Wingdings" charset="2"/>
              <a:buChar char="§"/>
            </a:pPr>
            <a:r>
              <a:rPr lang="en-US" sz="2800" dirty="0" smtClean="0"/>
              <a:t>Explain some features available in Azure </a:t>
            </a:r>
            <a:r>
              <a:rPr lang="en-US" sz="2800" dirty="0" err="1" smtClean="0"/>
              <a:t>HDInsight</a:t>
            </a:r>
            <a:r>
              <a:rPr lang="en-US" sz="2800" dirty="0" smtClean="0"/>
              <a:t> Spark Clusters</a:t>
            </a:r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473200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</a:t>
              </a:r>
              <a:r>
                <a:rPr lang="en-US" altLang="es-MX" i="0" dirty="0" smtClean="0"/>
                <a:t>learned how to:</a:t>
              </a:r>
              <a:endParaRPr lang="en-US" altLang="es-MX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610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Lab!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89617" y="4793566"/>
            <a:ext cx="8874849" cy="1274538"/>
          </a:xfrm>
        </p:spPr>
        <p:txBody>
          <a:bodyPr/>
          <a:lstStyle/>
          <a:p>
            <a:r>
              <a:rPr lang="en-US" dirty="0"/>
              <a:t>Creating Your Spark Cluster</a:t>
            </a:r>
          </a:p>
        </p:txBody>
      </p:sp>
    </p:spTree>
    <p:extLst>
      <p:ext uri="{BB962C8B-B14F-4D97-AF65-F5344CB8AC3E}">
        <p14:creationId xmlns:p14="http://schemas.microsoft.com/office/powerpoint/2010/main" val="19586873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482068"/>
            <a:chOff x="0" y="1950630"/>
            <a:chExt cx="12192000" cy="2872382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By the end of this lesson you should </a:t>
                </a:r>
                <a:r>
                  <a:rPr lang="en-US" i="0" dirty="0" smtClean="0"/>
                  <a:t>be able to:</a:t>
                </a:r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0"/>
              <a:ext cx="12192000" cy="20394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16038" indent="-457200">
                <a:buFont typeface="Wingdings" charset="2"/>
                <a:buChar char="§"/>
              </a:pPr>
              <a:r>
                <a:rPr lang="en-US" sz="2800" dirty="0" smtClean="0"/>
                <a:t>Recognize the </a:t>
              </a:r>
              <a:r>
                <a:rPr lang="en-US" sz="2800" dirty="0"/>
                <a:t>Spark ML API</a:t>
              </a:r>
            </a:p>
            <a:p>
              <a:pPr marL="1316038" indent="-457200">
                <a:buFont typeface="Wingdings" charset="2"/>
                <a:buChar char="§"/>
              </a:pPr>
              <a:r>
                <a:rPr lang="en-US" sz="2800" dirty="0" smtClean="0"/>
                <a:t>Demonstrate how </a:t>
              </a:r>
              <a:r>
                <a:rPr lang="en-US" sz="2800" dirty="0"/>
                <a:t>a Spark Cluster is configured on top of HDInsight Cluster</a:t>
              </a:r>
            </a:p>
            <a:p>
              <a:pPr marL="1316038" indent="-457200">
                <a:buFont typeface="Wingdings" charset="2"/>
                <a:buChar char="§"/>
              </a:pPr>
              <a:r>
                <a:rPr lang="en-US" sz="2800" dirty="0" smtClean="0"/>
                <a:t>Explain some features </a:t>
              </a:r>
              <a:r>
                <a:rPr lang="en-US" sz="2800" dirty="0"/>
                <a:t>available in Azure HDInsight Spark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43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Spark ML Overview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97170" y="3106855"/>
            <a:ext cx="10862039" cy="34430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Built on top of Spark </a:t>
            </a:r>
            <a:r>
              <a:rPr lang="en-US" dirty="0" err="1"/>
              <a:t>DataFrames</a:t>
            </a:r>
            <a:r>
              <a:rPr lang="en-US" dirty="0"/>
              <a:t> to help users create and tune practical machine learning pipelines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Standardizes APIs to facilitate combination of multiple algorithms into a single pipeline or workflow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Pipeline concept mostly inspired by the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smtClean="0"/>
              <a:t>project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918571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97169" y="1918571"/>
              <a:ext cx="1046035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Spark’s </a:t>
              </a:r>
              <a:r>
                <a:rPr lang="en-US" altLang="ko-KR" i="0" dirty="0" smtClean="0"/>
                <a:t>second </a:t>
              </a:r>
              <a:r>
                <a:rPr lang="en-US" altLang="ko-KR" i="0" dirty="0"/>
                <a:t>g</a:t>
              </a:r>
              <a:r>
                <a:rPr lang="en-US" altLang="ko-KR" i="0" dirty="0" smtClean="0"/>
                <a:t>eneration </a:t>
              </a:r>
              <a:r>
                <a:rPr lang="en-US" altLang="ko-KR" i="0" dirty="0"/>
                <a:t>machine learning library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49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Spark ML Main Concepts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59044"/>
              </p:ext>
            </p:extLst>
          </p:nvPr>
        </p:nvGraphicFramePr>
        <p:xfrm>
          <a:off x="492358" y="1695532"/>
          <a:ext cx="11207285" cy="49114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833588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7373697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4144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Concept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DataFrames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 smtClean="0"/>
                        <a:t>From Spark SQL as an ML dataset, </a:t>
                      </a:r>
                      <a:r>
                        <a:rPr lang="en-US" altLang="ko-KR" sz="1800" i="0" dirty="0" err="1" smtClean="0"/>
                        <a:t>DataFrames</a:t>
                      </a:r>
                      <a:r>
                        <a:rPr lang="en-US" altLang="ko-KR" sz="1800" i="0" dirty="0" smtClean="0"/>
                        <a:t> can hold a variety of data types.  </a:t>
                      </a:r>
                      <a:r>
                        <a:rPr lang="en-US" altLang="ko-KR" sz="1800" i="0" dirty="0" err="1" smtClean="0"/>
                        <a:t>DataFrame</a:t>
                      </a:r>
                      <a:r>
                        <a:rPr lang="en-US" altLang="ko-KR" sz="1800" i="0" dirty="0" smtClean="0"/>
                        <a:t> columns can store text, feature vectors, true labels, predictions, </a:t>
                      </a:r>
                      <a:r>
                        <a:rPr lang="en-US" altLang="ko-KR" sz="1800" i="0" dirty="0" err="1" smtClean="0"/>
                        <a:t>etc</a:t>
                      </a:r>
                      <a:endParaRPr lang="en-US" altLang="ko-KR" sz="1800" i="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Transformer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 smtClean="0"/>
                        <a:t>An algorithm that can transform one </a:t>
                      </a:r>
                      <a:r>
                        <a:rPr lang="en-US" altLang="ko-KR" sz="1800" i="0" dirty="0" err="1" smtClean="0"/>
                        <a:t>DataFrame</a:t>
                      </a:r>
                      <a:r>
                        <a:rPr lang="en-US" altLang="ko-KR" sz="1800" i="0" dirty="0" smtClean="0"/>
                        <a:t> into another.  A ML model is a transformer which  transforms feature </a:t>
                      </a:r>
                      <a:r>
                        <a:rPr lang="en-US" altLang="ko-KR" sz="1800" i="0" dirty="0" err="1" smtClean="0"/>
                        <a:t>DataFrames</a:t>
                      </a:r>
                      <a:r>
                        <a:rPr lang="en-US" altLang="ko-KR" sz="1800" i="0" dirty="0" smtClean="0"/>
                        <a:t> into a predictions </a:t>
                      </a:r>
                      <a:r>
                        <a:rPr lang="en-US" altLang="ko-KR" sz="1800" i="0" dirty="0" err="1" smtClean="0"/>
                        <a:t>DataFrame</a:t>
                      </a:r>
                      <a:endParaRPr lang="en-US" altLang="ko-KR" sz="1800" i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02204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Estimator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i="0" dirty="0" smtClean="0"/>
                        <a:t>An algorithm which can fit on a </a:t>
                      </a:r>
                      <a:r>
                        <a:rPr lang="en-US" altLang="ko-KR" sz="1800" i="0" dirty="0" err="1" smtClean="0"/>
                        <a:t>DataFrame</a:t>
                      </a:r>
                      <a:r>
                        <a:rPr lang="en-US" altLang="ko-KR" sz="1800" i="0" dirty="0" smtClean="0"/>
                        <a:t> to produce a Transformer.  A learning algorithm, for example, is an Estimator which trains on a </a:t>
                      </a:r>
                      <a:r>
                        <a:rPr lang="en-US" altLang="ko-KR" sz="1800" i="0" dirty="0" err="1" smtClean="0"/>
                        <a:t>DataFrame</a:t>
                      </a:r>
                      <a:r>
                        <a:rPr lang="en-US" altLang="ko-KR" sz="1800" i="0" dirty="0" smtClean="0"/>
                        <a:t> to produce a model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7154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Pipeline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i="0" dirty="0" smtClean="0"/>
                        <a:t>Chains multiple Transformers and Estimators together to create ML workflow</a:t>
                      </a:r>
                      <a:endParaRPr lang="en-US" altLang="ko-KR" sz="1800" i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  <a:tr h="7154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0" dirty="0" smtClean="0"/>
                        <a:t>All Transformers and Estimators share a common API for specifying parameters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2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DataFrame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407555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Supports a wide variety of data types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2468881"/>
            <a:ext cx="106032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Machine learning </a:t>
            </a:r>
            <a:r>
              <a:rPr lang="en-US" sz="2400" dirty="0" smtClean="0"/>
              <a:t>is applied </a:t>
            </a:r>
            <a:r>
              <a:rPr lang="en-US" sz="2400" dirty="0"/>
              <a:t>to </a:t>
            </a:r>
            <a:r>
              <a:rPr lang="en-US" sz="2400" dirty="0" smtClean="0"/>
              <a:t>data </a:t>
            </a:r>
            <a:r>
              <a:rPr lang="en-US" sz="2400" dirty="0"/>
              <a:t>types, such as vectors, matrices, text, images, and structured </a:t>
            </a:r>
            <a:r>
              <a:rPr lang="en-US" sz="2400" dirty="0" smtClean="0"/>
              <a:t>data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 smtClean="0"/>
              <a:t>DataFrame</a:t>
            </a:r>
            <a:r>
              <a:rPr lang="en-US" sz="2400" dirty="0" smtClean="0"/>
              <a:t> </a:t>
            </a:r>
            <a:r>
              <a:rPr lang="en-US" sz="2400" dirty="0"/>
              <a:t>supports many basic structured data types as well as ML </a:t>
            </a:r>
            <a:r>
              <a:rPr lang="en-US" sz="2400" dirty="0" smtClean="0"/>
              <a:t>vectors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A </a:t>
            </a:r>
            <a:r>
              <a:rPr lang="en-US" sz="2400" dirty="0" err="1"/>
              <a:t>DataFrame</a:t>
            </a:r>
            <a:r>
              <a:rPr lang="en-US" sz="2400" dirty="0"/>
              <a:t> can be created implicitly or explicitly from a regular </a:t>
            </a:r>
            <a:r>
              <a:rPr lang="en-US" sz="2400" dirty="0" smtClean="0"/>
              <a:t>RDD</a:t>
            </a:r>
          </a:p>
        </p:txBody>
      </p:sp>
    </p:spTree>
    <p:extLst>
      <p:ext uri="{BB962C8B-B14F-4D97-AF65-F5344CB8AC3E}">
        <p14:creationId xmlns:p14="http://schemas.microsoft.com/office/powerpoint/2010/main" val="411303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Transformers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smtClean="0"/>
                <a:t>Algorithm that can transfer one </a:t>
              </a:r>
              <a:r>
                <a:rPr lang="en-US" altLang="ko-KR" i="0" dirty="0" err="1" smtClean="0"/>
                <a:t>DataFrame</a:t>
              </a:r>
              <a:r>
                <a:rPr lang="en-US" altLang="ko-KR" i="0" dirty="0" smtClean="0"/>
                <a:t> into another</a:t>
              </a:r>
              <a:endParaRPr lang="en-US" altLang="ko-KR" i="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2468881"/>
            <a:ext cx="10603230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Transformers implement </a:t>
            </a:r>
            <a:r>
              <a:rPr lang="en-US" sz="2400" dirty="0" smtClean="0"/>
              <a:t> transform() method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Feature transformer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Learning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64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76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Estimators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02115"/>
            <a:ext cx="12192000" cy="832911"/>
            <a:chOff x="0" y="1918571"/>
            <a:chExt cx="12192000" cy="832911"/>
          </a:xfrm>
        </p:grpSpPr>
        <p:sp>
          <p:nvSpPr>
            <p:cNvPr id="7" name="Rectangle 6"/>
            <p:cNvSpPr/>
            <p:nvPr/>
          </p:nvSpPr>
          <p:spPr>
            <a:xfrm>
              <a:off x="0" y="1918571"/>
              <a:ext cx="121920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38199" y="1918571"/>
              <a:ext cx="109843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Abstraction of algorithm that fits or trains on data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385" y="2827678"/>
            <a:ext cx="1060323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/>
              <a:t>Estimators implement </a:t>
            </a:r>
            <a:r>
              <a:rPr lang="en-US" sz="2400" dirty="0" smtClean="0"/>
              <a:t>the fit() method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400" dirty="0" smtClean="0"/>
              <a:t>Example</a:t>
            </a:r>
            <a:r>
              <a:rPr lang="en-US" sz="2400" dirty="0"/>
              <a:t>:  A learning algorithm such as Logistic Regression is an Estimator, which calls fit() to train a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6533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14199</TotalTime>
  <Words>1276</Words>
  <Application>Microsoft Macintosh PowerPoint</Application>
  <PresentationFormat>Custom</PresentationFormat>
  <Paragraphs>177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Science and Machine Learning</vt:lpstr>
      <vt:lpstr>Topics</vt:lpstr>
      <vt:lpstr>PowerPoint Presentation</vt:lpstr>
      <vt:lpstr>Spark ML </vt:lpstr>
      <vt:lpstr>Spark ML Overview</vt:lpstr>
      <vt:lpstr>Spark ML Main Concepts</vt:lpstr>
      <vt:lpstr>DataFrame</vt:lpstr>
      <vt:lpstr>Transformers</vt:lpstr>
      <vt:lpstr>Estimators</vt:lpstr>
      <vt:lpstr>Pipeline</vt:lpstr>
      <vt:lpstr>Parameters</vt:lpstr>
      <vt:lpstr>PowerPoint Presentation</vt:lpstr>
      <vt:lpstr>Spark on Azure</vt:lpstr>
      <vt:lpstr>Spark on Azure</vt:lpstr>
      <vt:lpstr>Azure Event Hub</vt:lpstr>
      <vt:lpstr>Business Intelligence Tools</vt:lpstr>
      <vt:lpstr>PowerPoint Presentation</vt:lpstr>
      <vt:lpstr>Anaconda Library</vt:lpstr>
      <vt:lpstr>Scalability Features</vt:lpstr>
      <vt:lpstr>Jupyter Notebook</vt:lpstr>
      <vt:lpstr>PowerPoint Presentation</vt:lpstr>
      <vt:lpstr>Summary</vt:lpstr>
      <vt:lpstr>Hands-On Lab!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339</cp:revision>
  <cp:lastPrinted>2016-05-09T20:48:17Z</cp:lastPrinted>
  <dcterms:created xsi:type="dcterms:W3CDTF">2016-04-21T18:51:19Z</dcterms:created>
  <dcterms:modified xsi:type="dcterms:W3CDTF">2016-06-08T22:25:38Z</dcterms:modified>
</cp:coreProperties>
</file>