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7.xml" ContentType="application/vnd.openxmlformats-officedocument.presentationml.comment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5" r:id="rId3"/>
    <p:sldId id="326" r:id="rId4"/>
    <p:sldId id="387" r:id="rId5"/>
    <p:sldId id="385" r:id="rId6"/>
    <p:sldId id="401" r:id="rId7"/>
    <p:sldId id="386" r:id="rId8"/>
    <p:sldId id="388" r:id="rId9"/>
    <p:sldId id="402" r:id="rId10"/>
    <p:sldId id="389" r:id="rId11"/>
    <p:sldId id="390" r:id="rId12"/>
    <p:sldId id="403" r:id="rId13"/>
    <p:sldId id="391" r:id="rId14"/>
    <p:sldId id="392" r:id="rId15"/>
    <p:sldId id="393" r:id="rId16"/>
    <p:sldId id="394" r:id="rId17"/>
    <p:sldId id="404" r:id="rId18"/>
    <p:sldId id="395" r:id="rId19"/>
    <p:sldId id="396" r:id="rId20"/>
    <p:sldId id="405" r:id="rId21"/>
    <p:sldId id="397" r:id="rId22"/>
    <p:sldId id="398" r:id="rId23"/>
    <p:sldId id="406" r:id="rId24"/>
    <p:sldId id="399" r:id="rId25"/>
    <p:sldId id="400" r:id="rId26"/>
    <p:sldId id="407"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7" clrIdx="0">
    <p:extLst/>
  </p:cmAuthor>
  <p:cmAuthor id="2" name="Mary Kate Reid"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2" autoAdjust="0"/>
    <p:restoredTop sz="76567" autoAdjust="0"/>
  </p:normalViewPr>
  <p:slideViewPr>
    <p:cSldViewPr snapToGrid="0">
      <p:cViewPr varScale="1">
        <p:scale>
          <a:sx n="75" d="100"/>
          <a:sy n="75" d="100"/>
        </p:scale>
        <p:origin x="-128"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8T16:45:07.030" idx="1">
    <p:pos x="-11" y="10"/>
    <p:text>Beginning of a practical app. 
Possibly use the same from the previous lesson? (Not sure it would apply.)
I have included many placeholder slides where I think an example would be practical. Feel free to delete them if you dont think an example makes sense.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8T16:38:47.008" idx="2">
    <p:pos x="-10" y="10"/>
    <p:text>continuation of practical app.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8T16:38:47.008" idx="3">
    <p:pos x="-33" y="10"/>
    <p:text>continuation of practical app. 
</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6-06-08T16:38:47.008" idx="4">
    <p:pos x="-33" y="10"/>
    <p:text>continuation of practical app. 
</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6-06-08T16:38:47.008" idx="5">
    <p:pos x="-33" y="10"/>
    <p:text>continuation of practical app.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6-06-08T16:38:47.008" idx="6">
    <p:pos x="-33" y="10"/>
    <p:text>continuation of practical app. 
</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6-06-08T16:43:16.016" idx="7">
    <p:pos x="-44" y="10"/>
    <p:text>continuation and end of practical app.
Be sure to bring it all together in a way that demonstrates the importance of the material.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Recall that a training sample used in supervised learning is called a labeled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Input data type and appropriate test:</a:t>
            </a:r>
          </a:p>
          <a:p>
            <a:pPr marL="1714500" lvl="3" indent="-342900">
              <a:lnSpc>
                <a:spcPct val="120000"/>
              </a:lnSpc>
              <a:spcAft>
                <a:spcPts val="600"/>
              </a:spcAft>
              <a:buFont typeface="Wingdings" charset="2"/>
              <a:buChar char="§"/>
              <a:tabLst>
                <a:tab pos="1600200" algn="l"/>
              </a:tabLst>
            </a:pPr>
            <a:r>
              <a:rPr lang="en-US" sz="2400" dirty="0" smtClean="0"/>
              <a:t>Vector input -&gt; goodness of fit </a:t>
            </a:r>
          </a:p>
          <a:p>
            <a:pPr marL="1714500" lvl="3" indent="-342900">
              <a:lnSpc>
                <a:spcPct val="120000"/>
              </a:lnSpc>
              <a:spcAft>
                <a:spcPts val="600"/>
              </a:spcAft>
              <a:buFont typeface="Wingdings" charset="2"/>
              <a:buChar char="§"/>
              <a:tabLst>
                <a:tab pos="1600200" algn="l"/>
              </a:tabLst>
            </a:pPr>
            <a:r>
              <a:rPr lang="en-US" sz="2400" dirty="0" smtClean="0"/>
              <a:t>Matrix input -&gt; independence</a:t>
            </a:r>
          </a:p>
          <a:p>
            <a:pPr marL="1714500" lvl="3" indent="-342900">
              <a:lnSpc>
                <a:spcPct val="120000"/>
              </a:lnSpc>
              <a:spcAft>
                <a:spcPts val="600"/>
              </a:spcAft>
              <a:buFont typeface="Wingdings" charset="2"/>
              <a:buChar char="§"/>
              <a:tabLst>
                <a:tab pos="1600200" algn="l"/>
              </a:tabLst>
            </a:pPr>
            <a:r>
              <a:rPr lang="en-US" sz="2400" dirty="0" smtClean="0"/>
              <a:t>Labeled Point -&gt; independence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altLang="ko-K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a:t>
            </a:r>
            <a:r>
              <a:rPr lang="en-US" altLang="ko-KR" dirty="0" err="1"/>
              <a:t>mllib-</a:t>
            </a:r>
            <a:r>
              <a:rPr lang="en-US" altLang="ko-KR" dirty="0" err="1" smtClean="0"/>
              <a:t>statistics.html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81761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 goodness of fit of a statistical model describes how well it fits a set of observations.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Measures of goodness of fit typically summarize the discrepancy between observed values and the values expected under the model in question.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Such measures can be used in statistical hypothesis testing, e.g., to test for normality of residuals, to test whether two samples are drawn from identical distributions (see Kolmogorov–Smirnov test), or whether outcome frequencies follow a specified distribution (see Pearson's chi-squared test).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In the analysis of variance, one of the components into which the variance is partitioned may be a lack-of-fit sum of squares.</a:t>
            </a:r>
            <a:endParaRPr lang="en-US" b="0" dirty="0" smtClean="0"/>
          </a:p>
          <a:p>
            <a:endParaRPr lang="en-US" b="1" dirty="0" smtClean="0"/>
          </a:p>
          <a:p>
            <a:r>
              <a:rPr lang="en-US" b="1" dirty="0" smtClean="0"/>
              <a:t>References:</a:t>
            </a:r>
          </a:p>
          <a:p>
            <a:pPr marL="171450" indent="-171450">
              <a:buFont typeface="Arial"/>
              <a:buChar char="•"/>
            </a:pPr>
            <a:r>
              <a:rPr lang="en-US" dirty="0" smtClean="0"/>
              <a:t>https</a:t>
            </a:r>
            <a:r>
              <a:rPr lang="en-US" dirty="0"/>
              <a:t>://en.wikipedia.org/wiki/Goodness_of_fit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64957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228600" indent="-228600">
              <a:buFont typeface="Arial" panose="020B0604020202020204" pitchFamily="34" charset="0"/>
              <a:buChar char="•"/>
            </a:pPr>
            <a:r>
              <a:rPr lang="en-US" sz="1200" b="0" i="0" kern="1200" dirty="0" smtClean="0">
                <a:solidFill>
                  <a:schemeClr val="tx1"/>
                </a:solidFill>
                <a:effectLst/>
                <a:latin typeface="+mn-lt"/>
                <a:ea typeface="+mn-ea"/>
                <a:cs typeface="+mn-cs"/>
              </a:rPr>
              <a:t>This code shows a test of independence.</a:t>
            </a:r>
          </a:p>
          <a:p>
            <a:pPr marL="228600" indent="-22860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term "null hypothesis" usually </a:t>
            </a:r>
            <a:r>
              <a:rPr lang="en-US" sz="1200" b="0" i="0" kern="1200" dirty="0" smtClean="0">
                <a:solidFill>
                  <a:schemeClr val="tx1"/>
                </a:solidFill>
                <a:effectLst/>
                <a:latin typeface="+mn-lt"/>
                <a:ea typeface="+mn-ea"/>
                <a:cs typeface="+mn-cs"/>
              </a:rPr>
              <a:t>refers to </a:t>
            </a:r>
            <a:r>
              <a:rPr lang="en-US" sz="1200" b="0" i="0" kern="1200" dirty="0">
                <a:solidFill>
                  <a:schemeClr val="tx1"/>
                </a:solidFill>
                <a:effectLst/>
                <a:latin typeface="+mn-lt"/>
                <a:ea typeface="+mn-ea"/>
                <a:cs typeface="+mn-cs"/>
              </a:rPr>
              <a:t>a general statement or default position that there is no relationship between two measured phenomena, or no association among </a:t>
            </a:r>
            <a:r>
              <a:rPr lang="en-US" sz="1200" b="0" i="0" kern="1200" dirty="0" smtClean="0">
                <a:solidFill>
                  <a:schemeClr val="tx1"/>
                </a:solidFill>
                <a:effectLst/>
                <a:latin typeface="+mn-lt"/>
                <a:ea typeface="+mn-ea"/>
                <a:cs typeface="+mn-cs"/>
              </a:rPr>
              <a:t>groups.</a:t>
            </a:r>
          </a:p>
          <a:p>
            <a:pPr marL="228600" indent="-228600">
              <a:buFont typeface="Arial" panose="020B0604020202020204"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en.wikipedia.org</a:t>
            </a:r>
            <a:r>
              <a:rPr lang="en-US" dirty="0" smtClean="0"/>
              <a:t>/wiki/Pearson%27s_chi-squared_test#Test_of_independence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861604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a:buChar char="•"/>
            </a:pPr>
            <a:r>
              <a:rPr lang="en-US" sz="1200" b="0" i="0" kern="1200" dirty="0">
                <a:solidFill>
                  <a:schemeClr val="tx1"/>
                </a:solidFill>
                <a:effectLst/>
                <a:latin typeface="+mn-lt"/>
                <a:ea typeface="+mn-ea"/>
                <a:cs typeface="+mn-cs"/>
              </a:rPr>
              <a:t>In statistics, a contingency table is a type of table in a matrix format that displays the (multivariate) frequency distribution of the variables. </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Contingency tables </a:t>
            </a:r>
            <a:r>
              <a:rPr lang="en-US" sz="1200" b="0" i="0" kern="1200" dirty="0">
                <a:solidFill>
                  <a:schemeClr val="tx1"/>
                </a:solidFill>
                <a:effectLst/>
                <a:latin typeface="+mn-lt"/>
                <a:ea typeface="+mn-ea"/>
                <a:cs typeface="+mn-cs"/>
              </a:rPr>
              <a:t>are heavily used in survey research, business intelligence, </a:t>
            </a:r>
            <a:r>
              <a:rPr lang="en-US" sz="1200" b="0" i="0" kern="1200" dirty="0" smtClean="0">
                <a:solidFill>
                  <a:schemeClr val="tx1"/>
                </a:solidFill>
                <a:effectLst/>
                <a:latin typeface="+mn-lt"/>
                <a:ea typeface="+mn-ea"/>
                <a:cs typeface="+mn-cs"/>
              </a:rPr>
              <a:t>engineering, </a:t>
            </a:r>
            <a:r>
              <a:rPr lang="en-US" sz="1200" b="0" i="0" kern="1200" dirty="0">
                <a:solidFill>
                  <a:schemeClr val="tx1"/>
                </a:solidFill>
                <a:effectLst/>
                <a:latin typeface="+mn-lt"/>
                <a:ea typeface="+mn-ea"/>
                <a:cs typeface="+mn-cs"/>
              </a:rPr>
              <a:t>and scientific research. </a:t>
            </a: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They </a:t>
            </a:r>
            <a:r>
              <a:rPr lang="en-US" sz="1200" b="0" i="0" kern="1200" dirty="0">
                <a:solidFill>
                  <a:schemeClr val="tx1"/>
                </a:solidFill>
                <a:effectLst/>
                <a:latin typeface="+mn-lt"/>
                <a:ea typeface="+mn-ea"/>
                <a:cs typeface="+mn-cs"/>
              </a:rPr>
              <a:t>provide a basic picture of the interrelation between two variables and can help find interactions between them</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 typeface="Arial"/>
              <a:buChar char="•"/>
            </a:pPr>
            <a:r>
              <a:rPr lang="en-US" dirty="0"/>
              <a:t>The degree of association between the two variables can be assessed by a number of coefficients: the simplest is the phi coefficient defined </a:t>
            </a:r>
            <a:r>
              <a:rPr lang="en-US" dirty="0" smtClean="0"/>
              <a:t>by</a:t>
            </a:r>
            <a:r>
              <a:rPr lang="en-US" baseline="0" dirty="0" smtClean="0"/>
              <a:t> </a:t>
            </a:r>
            <a:r>
              <a:rPr lang="en-US" dirty="0" smtClean="0"/>
              <a:t>φ</a:t>
            </a:r>
            <a:r>
              <a:rPr lang="en-US" dirty="0"/>
              <a:t>=</a:t>
            </a:r>
            <a:r>
              <a:rPr lang="en-US" dirty="0" err="1"/>
              <a:t>sqrt</a:t>
            </a:r>
            <a:r>
              <a:rPr lang="en-US" dirty="0"/>
              <a:t>(χ2 / N</a:t>
            </a:r>
            <a:r>
              <a:rPr lang="en-US" dirty="0" smtClean="0"/>
              <a:t>), where </a:t>
            </a:r>
            <a:r>
              <a:rPr lang="en-US" dirty="0"/>
              <a:t>χ2 is derived from Pearson's chi-squared test, and N is the grand total of observations. φ varies from 0 (corresponding to no association between the variables) to 1 or −1 (complete association or complete inverse association</a:t>
            </a:r>
            <a:r>
              <a:rPr lang="en-US" dirty="0" smtClean="0"/>
              <a:t>).</a:t>
            </a:r>
            <a:endParaRPr lang="en-US" dirty="0"/>
          </a:p>
          <a:p>
            <a:endParaRPr lang="en-US" dirty="0"/>
          </a:p>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en.wikipedia.org</a:t>
            </a:r>
            <a:r>
              <a:rPr lang="en-US" dirty="0" smtClean="0"/>
              <a:t>/wiki/</a:t>
            </a:r>
            <a:r>
              <a:rPr lang="en-US" dirty="0" err="1" smtClean="0"/>
              <a:t>Contingency_table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73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Recall that a training sample used in supervised learning is called a labeled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smtClean="0"/>
              <a:t>https://</a:t>
            </a:r>
            <a:r>
              <a:rPr lang="en-US" altLang="ko-KR" dirty="0" err="1" smtClean="0"/>
              <a:t>spark.apache.org</a:t>
            </a:r>
            <a:r>
              <a:rPr lang="en-US" altLang="ko-KR" dirty="0" smtClean="0"/>
              <a:t>/docs/latest/</a:t>
            </a:r>
            <a:r>
              <a:rPr lang="en-US" altLang="ko-KR" dirty="0" err="1" smtClean="0"/>
              <a:t>mllib-statistics.html</a:t>
            </a:r>
            <a:endParaRPr lang="en-US" altLang="ko-KR"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2503410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In statistics, the Kolmogorov–Smirnov test (K–S test or KS test) is a nonparametric test of the equality of continuous, one-dimensional probability distributions that can be used to compare a sample with a reference probability distribution (one-sample K–S test), or to compare two samples (two-sample K–S test). The Kolmogorov–Smirnov statistic quantifies a distance between the empirical distribution function of the sample and the cumulative distribution function of the reference distribution, or between the empirical distribution functions of two samples. The null distribution of this statistic is calculated under the null hypothesis that the sample is drawn from the reference distribution (in the one-sample case) or that the samples are drawn from the same distribution (in the two-sample case). In each case, the distributions considered under the null hypothesis are continuous distributions but are otherwise unrestricted</a:t>
            </a:r>
            <a:r>
              <a:rPr lang="en-US" dirty="0" smtClean="0"/>
              <a:t>.</a:t>
            </a:r>
            <a:endParaRPr lang="en-US" dirty="0"/>
          </a:p>
          <a:p>
            <a:pPr marL="171450" indent="-171450">
              <a:buFont typeface="Arial" panose="020B0604020202020204" pitchFamily="34" charset="0"/>
              <a:buChar char="•"/>
            </a:pPr>
            <a:r>
              <a:rPr lang="en-US" dirty="0"/>
              <a:t>In frequentist statistics, the p-value is a function of the observed sample results (a test statistic) relative to a statistical model, which measures how extreme the observation is. The p-value is the probability that the observed result has nothing to do with what one is actually testing for. Specifically, the p-value is defined as the probability of obtaining a result equal to or "more extreme" than what was actually observed, assuming that the model is true</a:t>
            </a:r>
            <a:r>
              <a:rPr lang="en-US" dirty="0" smtClean="0"/>
              <a:t>.</a:t>
            </a:r>
          </a:p>
          <a:p>
            <a:pPr marL="171450" indent="-171450">
              <a:buFont typeface="Arial" panose="020B0604020202020204" pitchFamily="34" charset="0"/>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en.wikipedia.org</a:t>
            </a:r>
            <a:r>
              <a:rPr lang="en-US" dirty="0" smtClean="0"/>
              <a:t>/wiki/</a:t>
            </a:r>
            <a:r>
              <a:rPr lang="en-US" dirty="0" err="1" smtClean="0"/>
              <a:t>Kolmogoro-Smirnov_test</a:t>
            </a:r>
            <a:endParaRPr lang="en-US" dirty="0" smtClean="0"/>
          </a:p>
          <a:p>
            <a:pPr marL="171450" indent="-171450">
              <a:buFont typeface="Arial"/>
              <a:buChar char="•"/>
            </a:pPr>
            <a:r>
              <a:rPr lang="en-US" dirty="0" smtClean="0"/>
              <a:t>https://</a:t>
            </a:r>
            <a:r>
              <a:rPr lang="en-US" dirty="0" err="1" smtClean="0"/>
              <a:t>en.wikipedia.org</a:t>
            </a:r>
            <a:r>
              <a:rPr lang="en-US" dirty="0" smtClean="0"/>
              <a:t>/wiki/P-value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904523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and statistics, a sequence or other collection of random variables is independent and identically distributed (</a:t>
            </a:r>
            <a:r>
              <a:rPr lang="en-US" dirty="0" err="1"/>
              <a:t>i.i.d</a:t>
            </a:r>
            <a:r>
              <a:rPr lang="en-US" dirty="0"/>
              <a:t>.) if each random variable has the same probability distribution as the others and all are mutually </a:t>
            </a:r>
            <a:r>
              <a:rPr lang="en-US" dirty="0" smtClean="0"/>
              <a:t>independent.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spark.apache.org</a:t>
            </a:r>
            <a:r>
              <a:rPr lang="en-US" altLang="ko-KR" dirty="0" smtClean="0"/>
              <a:t>/docs/latest/</a:t>
            </a:r>
            <a:r>
              <a:rPr lang="en-US" altLang="ko-KR" dirty="0" err="1" smtClean="0"/>
              <a:t>mllib-statistics.html</a:t>
            </a:r>
            <a:endParaRPr lang="en-US" altLang="ko-KR"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err="1" smtClean="0"/>
              <a:t>en.wikipedia.org</a:t>
            </a:r>
            <a:r>
              <a:rPr lang="en-US" altLang="ko-KR" dirty="0" smtClean="0"/>
              <a:t>/wiki/</a:t>
            </a:r>
            <a:r>
              <a:rPr lang="en-US" altLang="ko-KR" dirty="0" err="1" smtClean="0"/>
              <a:t>Independent_and_identically_distributed_random_variables</a:t>
            </a:r>
            <a:endParaRPr lang="en-US" altLang="ko-KR"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553297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t>Values are drawn from a specified distribution.</a:t>
            </a:r>
            <a:endParaRPr lang="en-US" altLang="en-US" dirty="0" smtClean="0">
              <a:latin typeface="Arial" panose="020B0604020202020204" pitchFamily="34" charset="0"/>
            </a:endParaRPr>
          </a:p>
          <a:p>
            <a:pPr>
              <a:buFont typeface="Arial" pitchFamily="34" charset="0"/>
              <a:buChar char="•"/>
            </a:pPr>
            <a:endParaRPr lang="en-US" b="1" dirty="0" smtClean="0"/>
          </a:p>
          <a:p>
            <a:endParaRPr lang="en-US" b="1" dirty="0" smtClean="0"/>
          </a:p>
          <a:p>
            <a:r>
              <a:rPr lang="en-US" b="1" dirty="0" smtClean="0"/>
              <a:t>References:</a:t>
            </a:r>
          </a:p>
          <a:p>
            <a:pPr marL="171450" indent="-171450">
              <a:buFont typeface="Arial"/>
              <a:buChar char="•"/>
            </a:pPr>
            <a:r>
              <a:rPr lang="en-US" dirty="0" smtClean="0"/>
              <a:t>https</a:t>
            </a:r>
            <a:r>
              <a:rPr lang="en-US" dirty="0"/>
              <a:t>://spark.apache.org/docs/latest/mllib-statistics.html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3735359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probability theory, a probability density function (PDF), or density of a continuous random variable, is a function that describes the relative likelihood for this random variable to take on a given value. The probability of the random variable falling within a particular range of values is given by the integral of this variable’s density over that range—that is, it is given by the area under the density function but above the horizontal axis and between the lowest and greatest values of the range. The probability density function is nonnegative everywhere, and its integral over the entire space is equal to one</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https://</a:t>
            </a:r>
            <a:r>
              <a:rPr lang="en-US" altLang="ko-KR" b="0" dirty="0" err="1" smtClean="0"/>
              <a:t>spark.apache.org</a:t>
            </a:r>
            <a:r>
              <a:rPr lang="en-US" altLang="ko-KR" b="0" dirty="0" smtClean="0"/>
              <a:t>/docs/latest/</a:t>
            </a:r>
            <a:r>
              <a:rPr lang="en-US" altLang="ko-KR" b="0" dirty="0" err="1" smtClean="0"/>
              <a:t>mllib-statistics.html</a:t>
            </a:r>
            <a:endParaRPr lang="en-US" altLang="ko-KR"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https://</a:t>
            </a:r>
            <a:r>
              <a:rPr lang="en-US" altLang="ko-KR" b="0" dirty="0" err="1" smtClean="0"/>
              <a:t>en.wikipedia.org</a:t>
            </a:r>
            <a:r>
              <a:rPr lang="en-US" altLang="ko-KR" b="0" dirty="0" smtClean="0"/>
              <a:t>/wiki/</a:t>
            </a:r>
            <a:r>
              <a:rPr lang="en-US" altLang="ko-KR" b="0" dirty="0" err="1" smtClean="0"/>
              <a:t>Probability_density_function</a:t>
            </a:r>
            <a:endParaRPr lang="en-US" altLang="ko-KR"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703452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r>
              <a:rPr lang="en-US" dirty="0"/>
              <a:t>	</a:t>
            </a:r>
            <a:endParaRPr lang="en-US" dirty="0" smtClean="0"/>
          </a:p>
          <a:p>
            <a:pPr marL="171450" indent="-171450">
              <a:buFont typeface="Arial"/>
              <a:buChar char="•"/>
            </a:pPr>
            <a:r>
              <a:rPr lang="en-US" dirty="0" smtClean="0"/>
              <a:t>https</a:t>
            </a:r>
            <a:r>
              <a:rPr lang="en-US" dirty="0"/>
              <a:t>://spark.apache.org/docs/latest/mllib-statistics.html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94882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i="1" dirty="0" err="1" smtClean="0"/>
              <a:t>Mesos</a:t>
            </a:r>
            <a:r>
              <a:rPr lang="en-US" altLang="ko-KR" dirty="0" smtClean="0"/>
              <a:t> is a distributed systems kernel allowing abstraction of CPU, memory, storage, and</a:t>
            </a:r>
            <a:r>
              <a:rPr lang="en-US" altLang="ko-KR" baseline="0" dirty="0" smtClean="0"/>
              <a:t> other compute resources away from machines</a:t>
            </a:r>
            <a:endParaRPr lang="en-US" altLang="ko-K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a:t>
            </a:r>
            <a:r>
              <a:rPr lang="en-US" altLang="ko-KR" dirty="0"/>
              <a:t>://</a:t>
            </a:r>
            <a:r>
              <a:rPr lang="en-US" altLang="ko-KR" dirty="0" err="1"/>
              <a:t>mesos.apache.org</a:t>
            </a:r>
            <a:r>
              <a:rPr lang="en-US" altLang="ko-KR" dirty="0" smtClean="0"/>
              <a:t>/</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18117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Returns an instance of </a:t>
            </a:r>
            <a:r>
              <a:rPr lang="en-US" dirty="0" err="1" smtClean="0"/>
              <a:t>MultivariateStatisticalSummary</a:t>
            </a:r>
            <a:r>
              <a:rPr lang="en-US" dirty="0" smtClean="0"/>
              <a:t> which contains column-wise max, min, mean, variance, number of </a:t>
            </a:r>
            <a:r>
              <a:rPr lang="en-US" dirty="0" err="1" smtClean="0"/>
              <a:t>nonzeros</a:t>
            </a:r>
            <a:r>
              <a:rPr lang="en-US" dirty="0" smtClean="0"/>
              <a:t>, as well as total count</a:t>
            </a:r>
          </a:p>
          <a:p>
            <a:endParaRPr lang="en-US" dirty="0" smtClean="0"/>
          </a:p>
          <a:p>
            <a:r>
              <a:rPr lang="en-US" b="1" dirty="0" smtClean="0"/>
              <a:t>References</a:t>
            </a:r>
            <a:r>
              <a:rPr lang="en-US" dirty="0" smtClean="0"/>
              <a:t>: </a:t>
            </a:r>
          </a:p>
          <a:p>
            <a:pPr marL="171450" indent="-171450">
              <a:buFont typeface="Arial"/>
              <a:buChar char="•"/>
            </a:pPr>
            <a:r>
              <a:rPr lang="en-US" dirty="0" smtClean="0"/>
              <a:t>https</a:t>
            </a:r>
            <a:r>
              <a:rPr lang="en-US" dirty="0"/>
              <a:t>://spark.apache.org/docs/latest/</a:t>
            </a:r>
            <a:r>
              <a:rPr lang="en-US" dirty="0" err="1"/>
              <a:t>mllib-</a:t>
            </a:r>
            <a:r>
              <a:rPr lang="en-US" dirty="0" err="1" smtClean="0"/>
              <a:t>statistics.html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6450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://en.wikipedia.org/wiki/Pearson_product-moment_correlation_coefficient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://en.wikipedia.org/wiki/Spearman%27s_rank_correlation_coefficient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0710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Wingdings" charset="2"/>
              <a:buChar char="§"/>
            </a:pPr>
            <a:r>
              <a:rPr lang="en-US" dirty="0" smtClean="0"/>
              <a:t>Depending on input type, output type will vary:</a:t>
            </a:r>
          </a:p>
          <a:p>
            <a:pPr lvl="1">
              <a:buFont typeface="Wingdings" charset="2"/>
              <a:buChar char="§"/>
            </a:pPr>
            <a:r>
              <a:rPr lang="en-US" dirty="0" smtClean="0"/>
              <a:t> Double -&gt; Double</a:t>
            </a:r>
          </a:p>
          <a:p>
            <a:pPr lvl="1">
              <a:buFont typeface="Wingdings" charset="2"/>
              <a:buChar char="§"/>
            </a:pPr>
            <a:r>
              <a:rPr lang="en-US" dirty="0" smtClean="0"/>
              <a:t> Vector -&gt; Matrix</a:t>
            </a:r>
          </a:p>
          <a:p>
            <a:endParaRPr lang="en-US" b="0" dirty="0" smtClean="0"/>
          </a:p>
          <a:p>
            <a:endParaRPr lang="en-US" b="1" dirty="0" smtClean="0"/>
          </a:p>
          <a:p>
            <a:r>
              <a:rPr lang="en-US" b="1" dirty="0" smtClean="0"/>
              <a:t>References:</a:t>
            </a:r>
          </a:p>
          <a:p>
            <a:pPr marL="171450" indent="-171450">
              <a:buFont typeface="Arial"/>
              <a:buChar char="•"/>
            </a:pPr>
            <a:r>
              <a:rPr lang="en-US" b="0" dirty="0" smtClean="0"/>
              <a:t>http://</a:t>
            </a:r>
            <a:r>
              <a:rPr lang="en-US" b="0" dirty="0" err="1" smtClean="0"/>
              <a:t>spark.apache.org</a:t>
            </a:r>
            <a:r>
              <a:rPr lang="en-US" b="0" dirty="0" smtClean="0"/>
              <a:t>/docs/latest/</a:t>
            </a:r>
            <a:r>
              <a:rPr lang="en-US" b="0" dirty="0" err="1" smtClean="0"/>
              <a:t>mllib-statistics.html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32157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342900" indent="-342900">
              <a:lnSpc>
                <a:spcPct val="120000"/>
              </a:lnSpc>
              <a:spcAft>
                <a:spcPts val="600"/>
              </a:spcAft>
              <a:buFont typeface="Wingdings" charset="2"/>
              <a:buChar char="§"/>
            </a:pPr>
            <a:r>
              <a:rPr lang="en-US" sz="2400" dirty="0" smtClean="0"/>
              <a:t>Examples:</a:t>
            </a:r>
          </a:p>
          <a:p>
            <a:pPr marL="800100" lvl="1" indent="-342900">
              <a:lnSpc>
                <a:spcPct val="120000"/>
              </a:lnSpc>
              <a:spcAft>
                <a:spcPts val="600"/>
              </a:spcAft>
              <a:buFont typeface="Wingdings" charset="2"/>
              <a:buChar char="§"/>
            </a:pPr>
            <a:r>
              <a:rPr lang="en-US" sz="2400" dirty="0" smtClean="0"/>
              <a:t>key = man or woman / value = list of ages of the people in the population</a:t>
            </a:r>
          </a:p>
          <a:p>
            <a:pPr marL="800100" lvl="1" indent="-342900">
              <a:lnSpc>
                <a:spcPct val="120000"/>
              </a:lnSpc>
              <a:spcAft>
                <a:spcPts val="600"/>
              </a:spcAft>
              <a:buFont typeface="Wingdings" charset="2"/>
              <a:buChar char="§"/>
            </a:pPr>
            <a:r>
              <a:rPr lang="en-US" sz="2400" dirty="0" smtClean="0"/>
              <a:t>key = </a:t>
            </a:r>
            <a:r>
              <a:rPr lang="en-US" sz="2400" dirty="0" err="1" smtClean="0"/>
              <a:t>documentID</a:t>
            </a:r>
            <a:r>
              <a:rPr lang="en-US" sz="2400" dirty="0" smtClean="0"/>
              <a:t> / value = list of words in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https</a:t>
            </a:r>
            <a:r>
              <a:rPr lang="en-US" altLang="ko-KR" dirty="0"/>
              <a:t>://spark.apache.org/docs/latest/mllib-statistics.html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6888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smtClean="0">
                <a:latin typeface="Arial" panose="020B0604020202020204" pitchFamily="34" charset="0"/>
                <a:ea typeface="MathJax_Main"/>
              </a:rPr>
              <a:t>⌈</a:t>
            </a:r>
            <a:r>
              <a:rPr lang="en-US" altLang="en-US" i="1" dirty="0" err="1" smtClean="0">
                <a:latin typeface="Arial" panose="020B0604020202020204" pitchFamily="34" charset="0"/>
                <a:ea typeface="MathJax_Math-italic"/>
              </a:rPr>
              <a:t>f</a:t>
            </a:r>
            <a:r>
              <a:rPr lang="en-US" altLang="en-US" baseline="-25000" dirty="0" err="1" smtClean="0">
                <a:latin typeface="Arial" panose="020B0604020202020204" pitchFamily="34" charset="0"/>
                <a:ea typeface="MathJax_Math-italic"/>
              </a:rPr>
              <a:t>k</a:t>
            </a:r>
            <a:r>
              <a:rPr lang="en-US" altLang="en-US" dirty="0" err="1" smtClean="0">
                <a:latin typeface="Arial" panose="020B0604020202020204" pitchFamily="34" charset="0"/>
                <a:ea typeface="MathJax_Main"/>
              </a:rPr>
              <a:t>⋅</a:t>
            </a:r>
            <a:r>
              <a:rPr lang="en-US" altLang="en-US" i="1" dirty="0" err="1" smtClean="0">
                <a:latin typeface="Arial" panose="020B0604020202020204" pitchFamily="34" charset="0"/>
                <a:ea typeface="MathJax_Math-italic"/>
              </a:rPr>
              <a:t>n</a:t>
            </a:r>
            <a:r>
              <a:rPr lang="en-US" altLang="en-US" baseline="-25000" dirty="0" err="1" smtClean="0">
                <a:latin typeface="Arial" panose="020B0604020202020204" pitchFamily="34" charset="0"/>
                <a:ea typeface="MathJax_Math-italic"/>
              </a:rPr>
              <a:t>k</a:t>
            </a:r>
            <a:r>
              <a:rPr lang="en-US" altLang="en-US" dirty="0" smtClean="0">
                <a:latin typeface="Arial" panose="020B0604020202020204" pitchFamily="34" charset="0"/>
                <a:ea typeface="MathJax_Main"/>
              </a:rPr>
              <a:t>⌉ ∀</a:t>
            </a:r>
            <a:r>
              <a:rPr lang="en-US" altLang="en-US" i="1" dirty="0" smtClean="0">
                <a:latin typeface="Arial" panose="020B0604020202020204" pitchFamily="34" charset="0"/>
                <a:ea typeface="MathJax_Math-italic"/>
              </a:rPr>
              <a:t>k </a:t>
            </a:r>
            <a:r>
              <a:rPr lang="en-US" altLang="en-US" dirty="0" smtClean="0">
                <a:latin typeface="Arial" panose="020B0604020202020204" pitchFamily="34" charset="0"/>
                <a:ea typeface="MathJax_Main"/>
              </a:rPr>
              <a:t>∈ </a:t>
            </a:r>
            <a:r>
              <a:rPr lang="en-US" altLang="en-US" i="1" dirty="0" smtClean="0">
                <a:latin typeface="Arial" panose="020B0604020202020204" pitchFamily="34" charset="0"/>
                <a:ea typeface="MathJax_Math-italic"/>
              </a:rPr>
              <a:t>K</a:t>
            </a:r>
            <a:r>
              <a:rPr lang="en-US" altLang="en-US" dirty="0" smtClean="0">
                <a:latin typeface="Arial" panose="020B0604020202020204" pitchFamily="34" charset="0"/>
                <a:ea typeface="Helvetica Neue"/>
              </a:rPr>
              <a:t> items, where </a:t>
            </a:r>
            <a:r>
              <a:rPr lang="en-US" altLang="en-US" i="1" dirty="0" smtClean="0">
                <a:latin typeface="Arial" panose="020B0604020202020204" pitchFamily="34" charset="0"/>
                <a:ea typeface="MathJax_Math-italic"/>
              </a:rPr>
              <a:t> </a:t>
            </a:r>
            <a:r>
              <a:rPr lang="en-US" altLang="en-US" i="1" dirty="0" err="1" smtClean="0">
                <a:latin typeface="Arial" panose="020B0604020202020204" pitchFamily="34" charset="0"/>
                <a:ea typeface="MathJax_Math-italic"/>
              </a:rPr>
              <a:t>f</a:t>
            </a:r>
            <a:r>
              <a:rPr lang="en-US" altLang="en-US" baseline="-25000" dirty="0" err="1" smtClean="0">
                <a:latin typeface="Arial" panose="020B0604020202020204" pitchFamily="34" charset="0"/>
                <a:ea typeface="MathJax_Math-italic"/>
              </a:rPr>
              <a:t>k</a:t>
            </a:r>
            <a:r>
              <a:rPr lang="en-US" altLang="en-US" dirty="0" smtClean="0">
                <a:latin typeface="Arial" panose="020B0604020202020204" pitchFamily="34" charset="0"/>
                <a:ea typeface="MathJax_Math-italic"/>
              </a:rPr>
              <a:t> </a:t>
            </a:r>
            <a:r>
              <a:rPr lang="en-US" altLang="en-US" dirty="0" smtClean="0">
                <a:latin typeface="Arial" panose="020B0604020202020204" pitchFamily="34" charset="0"/>
                <a:ea typeface="Helvetica Neue"/>
              </a:rPr>
              <a:t>is the desired fraction for key </a:t>
            </a:r>
            <a:r>
              <a:rPr lang="en-US" altLang="en-US" i="1" dirty="0" smtClean="0">
                <a:latin typeface="Arial" panose="020B0604020202020204" pitchFamily="34" charset="0"/>
                <a:ea typeface="MathJax_Math-italic"/>
              </a:rPr>
              <a:t>k, </a:t>
            </a:r>
            <a:r>
              <a:rPr lang="en-US" altLang="en-US" dirty="0" smtClean="0">
                <a:latin typeface="Arial" panose="020B0604020202020204" pitchFamily="34" charset="0"/>
                <a:ea typeface="MathJax_Math-italic"/>
              </a:rPr>
              <a:t> </a:t>
            </a:r>
            <a:r>
              <a:rPr lang="en-US" altLang="en-US" i="1" dirty="0" err="1" smtClean="0">
                <a:latin typeface="Arial" panose="020B0604020202020204" pitchFamily="34" charset="0"/>
                <a:ea typeface="MathJax_Math-italic"/>
              </a:rPr>
              <a:t>n</a:t>
            </a:r>
            <a:r>
              <a:rPr lang="en-US" altLang="en-US" baseline="-25000" dirty="0" err="1" smtClean="0">
                <a:latin typeface="Arial" panose="020B0604020202020204" pitchFamily="34" charset="0"/>
                <a:ea typeface="MathJax_Math-italic"/>
              </a:rPr>
              <a:t>k</a:t>
            </a:r>
            <a:r>
              <a:rPr lang="en-US" altLang="en-US" baseline="-25000" dirty="0" smtClean="0">
                <a:latin typeface="Arial" panose="020B0604020202020204" pitchFamily="34" charset="0"/>
                <a:ea typeface="MathJax_Math-italic"/>
              </a:rPr>
              <a:t> </a:t>
            </a:r>
            <a:r>
              <a:rPr lang="en-US" altLang="en-US" dirty="0" smtClean="0">
                <a:latin typeface="Arial" panose="020B0604020202020204" pitchFamily="34" charset="0"/>
                <a:ea typeface="Helvetica Neue"/>
              </a:rPr>
              <a:t>the number of key-value pairs for key </a:t>
            </a:r>
            <a:r>
              <a:rPr lang="en-US" altLang="en-US" i="1" dirty="0" smtClean="0">
                <a:latin typeface="Arial" panose="020B0604020202020204" pitchFamily="34" charset="0"/>
                <a:ea typeface="MathJax_Math-italic"/>
              </a:rPr>
              <a:t>k</a:t>
            </a:r>
            <a:r>
              <a:rPr lang="en-US" altLang="en-US" dirty="0" smtClean="0">
                <a:latin typeface="Arial" panose="020B0604020202020204" pitchFamily="34" charset="0"/>
                <a:ea typeface="Helvetica Neue"/>
              </a:rPr>
              <a:t>, and </a:t>
            </a:r>
            <a:r>
              <a:rPr lang="en-US" altLang="en-US" i="1" dirty="0" smtClean="0">
                <a:latin typeface="Arial" panose="020B0604020202020204" pitchFamily="34" charset="0"/>
                <a:ea typeface="Helvetica Neue"/>
              </a:rPr>
              <a:t>K</a:t>
            </a:r>
            <a:r>
              <a:rPr lang="en-US" altLang="en-US" dirty="0" smtClean="0">
                <a:latin typeface="Arial" panose="020B0604020202020204" pitchFamily="34" charset="0"/>
                <a:ea typeface="Helvetica Neue"/>
              </a:rPr>
              <a:t> is the set of keys.</a:t>
            </a:r>
            <a:r>
              <a:rPr lang="en-US" altLang="en-US" dirty="0" smtClean="0">
                <a:latin typeface="Arial" panose="020B0604020202020204" pitchFamily="34" charset="0"/>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dirty="0" err="1" smtClean="0">
                <a:latin typeface="Arial" panose="020B0604020202020204" pitchFamily="34" charset="0"/>
              </a:rPr>
              <a:t>sampleByKeyExact</a:t>
            </a:r>
            <a:r>
              <a:rPr lang="en-US" altLang="en-US" dirty="0" smtClean="0">
                <a:latin typeface="Arial" panose="020B0604020202020204" pitchFamily="34" charset="0"/>
              </a:rPr>
              <a:t>()</a:t>
            </a:r>
            <a:r>
              <a:rPr lang="en-US" altLang="en-US" baseline="0" dirty="0" smtClean="0">
                <a:latin typeface="Arial" panose="020B0604020202020204" pitchFamily="34" charset="0"/>
              </a:rPr>
              <a:t> is currently not supported in Python.</a:t>
            </a:r>
            <a:endParaRPr lang="en-US"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31880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Data </a:t>
            </a:r>
            <a:r>
              <a:rPr lang="en-US" sz="5400" dirty="0"/>
              <a:t>Science and Machine Learning</a:t>
            </a:r>
          </a:p>
        </p:txBody>
      </p:sp>
      <p:sp>
        <p:nvSpPr>
          <p:cNvPr id="3" name="Subtitle 2"/>
          <p:cNvSpPr>
            <a:spLocks noGrp="1"/>
          </p:cNvSpPr>
          <p:nvPr>
            <p:ph type="subTitle" idx="1"/>
          </p:nvPr>
        </p:nvSpPr>
        <p:spPr/>
        <p:txBody>
          <a:bodyPr>
            <a:normAutofit/>
          </a:bodyPr>
          <a:lstStyle/>
          <a:p>
            <a:pPr fontAlgn="base"/>
            <a:r>
              <a:rPr lang="en-US" dirty="0"/>
              <a:t>Module 5, Lesson </a:t>
            </a:r>
            <a:r>
              <a:rPr lang="en-US" dirty="0" smtClean="0"/>
              <a:t>4:</a:t>
            </a:r>
            <a:endParaRPr lang="en-US" dirty="0"/>
          </a:p>
          <a:p>
            <a:pPr fontAlgn="base"/>
            <a:r>
              <a:rPr lang="en-US" dirty="0"/>
              <a:t>Spark MLlib – Basic Statistics</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Stratified Sampling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Stratified sampling can be performed on key-value pair RDDs</a:t>
              </a:r>
            </a:p>
          </p:txBody>
        </p:sp>
      </p:grpSp>
      <p:sp>
        <p:nvSpPr>
          <p:cNvPr id="3" name="TextBox 2"/>
          <p:cNvSpPr txBox="1"/>
          <p:nvPr/>
        </p:nvSpPr>
        <p:spPr>
          <a:xfrm>
            <a:off x="838200" y="2468881"/>
            <a:ext cx="10603230" cy="2019014"/>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Keys can be thought of as a label and the value as a specific </a:t>
            </a:r>
            <a:r>
              <a:rPr lang="en-US" sz="2400" dirty="0" smtClean="0"/>
              <a:t>attribute</a:t>
            </a:r>
          </a:p>
          <a:p>
            <a:pPr marL="342900" indent="-342900">
              <a:lnSpc>
                <a:spcPct val="120000"/>
              </a:lnSpc>
              <a:spcAft>
                <a:spcPts val="600"/>
              </a:spcAft>
              <a:buFont typeface="Wingdings" charset="2"/>
              <a:buChar char="§"/>
              <a:tabLst>
                <a:tab pos="1600200" algn="l"/>
              </a:tabLst>
            </a:pPr>
            <a:r>
              <a:rPr lang="en-US" sz="2400" dirty="0" err="1" smtClean="0"/>
              <a:t>sampleByKey</a:t>
            </a:r>
            <a:r>
              <a:rPr lang="en-US" sz="2400" dirty="0" smtClean="0"/>
              <a:t> </a:t>
            </a:r>
            <a:r>
              <a:rPr lang="en-US" sz="2400" dirty="0"/>
              <a:t>method will flip a coin to decide inclusion in sample</a:t>
            </a:r>
          </a:p>
          <a:p>
            <a:pPr marL="342900" indent="-342900">
              <a:lnSpc>
                <a:spcPct val="120000"/>
              </a:lnSpc>
              <a:spcAft>
                <a:spcPts val="600"/>
              </a:spcAft>
              <a:buFont typeface="Wingdings" charset="2"/>
              <a:buChar char="§"/>
              <a:tabLst>
                <a:tab pos="1600200" algn="l"/>
              </a:tabLst>
            </a:pPr>
            <a:r>
              <a:rPr lang="en-US" sz="2400" dirty="0" err="1"/>
              <a:t>sampleByKeyExact</a:t>
            </a:r>
            <a:r>
              <a:rPr lang="en-US" sz="2400" dirty="0"/>
              <a:t> method is much more expensive but will provide 99.9% confidence in sampling </a:t>
            </a:r>
            <a:r>
              <a:rPr lang="en-US" sz="2400" dirty="0" smtClean="0"/>
              <a:t>size</a:t>
            </a:r>
            <a:endParaRPr lang="en-US" sz="2400" dirty="0"/>
          </a:p>
        </p:txBody>
      </p:sp>
    </p:spTree>
    <p:extLst>
      <p:ext uri="{BB962C8B-B14F-4D97-AF65-F5344CB8AC3E}">
        <p14:creationId xmlns:p14="http://schemas.microsoft.com/office/powerpoint/2010/main" val="40122224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dirty="0"/>
              <a:t>Stratified Sampling:  </a:t>
            </a:r>
            <a:r>
              <a:rPr lang="en-US" sz="3900" dirty="0" err="1"/>
              <a:t>sampleByKey</a:t>
            </a:r>
            <a:r>
              <a:rPr lang="en-US" sz="3900" dirty="0"/>
              <a:t>(key-value pairs)</a:t>
            </a:r>
          </a:p>
        </p:txBody>
      </p:sp>
      <p:sp>
        <p:nvSpPr>
          <p:cNvPr id="3" name="Content Placeholder 2"/>
          <p:cNvSpPr>
            <a:spLocks noGrp="1"/>
          </p:cNvSpPr>
          <p:nvPr>
            <p:ph sz="half" idx="1"/>
          </p:nvPr>
        </p:nvSpPr>
        <p:spPr>
          <a:xfrm>
            <a:off x="442824" y="1167442"/>
            <a:ext cx="3363058" cy="5443423"/>
          </a:xfrm>
        </p:spPr>
        <p:txBody>
          <a:bodyPr/>
          <a:lstStyle/>
          <a:p>
            <a:pPr lvl="0">
              <a:buFont typeface="Wingdings" charset="2"/>
              <a:buChar char="§"/>
            </a:pPr>
            <a:r>
              <a:rPr lang="en-US" altLang="en-US" dirty="0" err="1">
                <a:ea typeface="Helvetica Neue"/>
              </a:rPr>
              <a:t>sampleByKey</a:t>
            </a:r>
            <a:r>
              <a:rPr lang="en-US" altLang="en-US" dirty="0">
                <a:ea typeface="Helvetica Neue"/>
              </a:rPr>
              <a:t>() allows users to sample </a:t>
            </a:r>
            <a:r>
              <a:rPr lang="en-US" altLang="en-US" u="sng" dirty="0">
                <a:ea typeface="Helvetica Neue"/>
              </a:rPr>
              <a:t>approximately</a:t>
            </a:r>
          </a:p>
          <a:p>
            <a:pPr lvl="0">
              <a:buFont typeface="Wingdings" charset="2"/>
              <a:buChar char="§"/>
            </a:pPr>
            <a:endParaRPr lang="en-US" altLang="en-US" dirty="0">
              <a:latin typeface="Arial" panose="020B0604020202020204" pitchFamily="34" charset="0"/>
            </a:endParaRPr>
          </a:p>
          <a:p>
            <a:pPr lvl="0">
              <a:buFont typeface="Wingdings" charset="2"/>
              <a:buChar char="§"/>
            </a:pPr>
            <a:r>
              <a:rPr lang="en-US" altLang="en-US" dirty="0" err="1">
                <a:latin typeface="Arial" panose="020B0604020202020204" pitchFamily="34" charset="0"/>
              </a:rPr>
              <a:t>sampleByKeyExact</a:t>
            </a:r>
            <a:r>
              <a:rPr lang="en-US" altLang="en-US" dirty="0">
                <a:latin typeface="Arial" panose="020B0604020202020204" pitchFamily="34" charset="0"/>
              </a:rPr>
              <a:t>() is much more exact.  </a:t>
            </a:r>
          </a:p>
        </p:txBody>
      </p:sp>
      <p:sp>
        <p:nvSpPr>
          <p:cNvPr id="4" name="Content Placeholder 3"/>
          <p:cNvSpPr>
            <a:spLocks noGrp="1"/>
          </p:cNvSpPr>
          <p:nvPr>
            <p:ph idx="13"/>
          </p:nvPr>
        </p:nvSpPr>
        <p:spPr>
          <a:xfrm>
            <a:off x="3805881" y="1167442"/>
            <a:ext cx="7983553" cy="5443423"/>
          </a:xfrm>
        </p:spPr>
        <p:txBody>
          <a:bodyPr>
            <a:normAutofit/>
          </a:bodyPr>
          <a:lstStyle/>
          <a:p>
            <a:r>
              <a:rPr lang="en-US" sz="1800" dirty="0" err="1"/>
              <a:t>sc</a:t>
            </a:r>
            <a:r>
              <a:rPr lang="en-US" sz="1800" dirty="0"/>
              <a:t> = ... # </a:t>
            </a:r>
            <a:r>
              <a:rPr lang="en-US" sz="1800" dirty="0" err="1"/>
              <a:t>SparkContext</a:t>
            </a:r>
            <a:endParaRPr lang="en-US" sz="1800" dirty="0"/>
          </a:p>
          <a:p>
            <a:endParaRPr lang="en-US" sz="1800" dirty="0"/>
          </a:p>
          <a:p>
            <a:r>
              <a:rPr lang="en-US" sz="1800" dirty="0"/>
              <a:t>data = ... # an RDD of any key value pairs</a:t>
            </a:r>
          </a:p>
          <a:p>
            <a:r>
              <a:rPr lang="en-US" sz="1800" dirty="0"/>
              <a:t>fractions = ... # specify the exact fraction desired from each key as a dictionary</a:t>
            </a:r>
          </a:p>
          <a:p>
            <a:endParaRPr lang="en-US" sz="1800" dirty="0"/>
          </a:p>
          <a:p>
            <a:r>
              <a:rPr lang="en-US" sz="1800" dirty="0" err="1"/>
              <a:t>approxSample</a:t>
            </a:r>
            <a:r>
              <a:rPr lang="en-US" sz="1800" dirty="0"/>
              <a:t> = </a:t>
            </a:r>
            <a:r>
              <a:rPr lang="en-US" sz="1800" dirty="0" err="1"/>
              <a:t>data.sampleByKey</a:t>
            </a:r>
            <a:r>
              <a:rPr lang="en-US" sz="1800" dirty="0"/>
              <a:t>(False, fractions);</a:t>
            </a:r>
          </a:p>
        </p:txBody>
      </p:sp>
    </p:spTree>
    <p:extLst>
      <p:ext uri="{BB962C8B-B14F-4D97-AF65-F5344CB8AC3E}">
        <p14:creationId xmlns:p14="http://schemas.microsoft.com/office/powerpoint/2010/main" val="4918453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83061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Hypothesis Testing</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Tool to determine whether a result is statistically significant</a:t>
              </a:r>
            </a:p>
          </p:txBody>
        </p:sp>
      </p:grpSp>
      <p:sp>
        <p:nvSpPr>
          <p:cNvPr id="3" name="TextBox 2"/>
          <p:cNvSpPr txBox="1"/>
          <p:nvPr/>
        </p:nvSpPr>
        <p:spPr>
          <a:xfrm>
            <a:off x="838200" y="2468881"/>
            <a:ext cx="10603230" cy="261610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Did the result occur by chance?  Or is it statistically significant?</a:t>
            </a:r>
          </a:p>
          <a:p>
            <a:pPr marL="342900" indent="-342900">
              <a:lnSpc>
                <a:spcPct val="120000"/>
              </a:lnSpc>
              <a:spcAft>
                <a:spcPts val="600"/>
              </a:spcAft>
              <a:buFont typeface="Wingdings" charset="2"/>
              <a:buChar char="§"/>
              <a:tabLst>
                <a:tab pos="1600200" algn="l"/>
              </a:tabLst>
            </a:pPr>
            <a:r>
              <a:rPr lang="en-US" sz="2400" dirty="0"/>
              <a:t>Currently Pearson’s chi-squared (</a:t>
            </a:r>
            <a:r>
              <a:rPr lang="en-US" sz="2400" i="1" dirty="0"/>
              <a:t>x</a:t>
            </a:r>
            <a:r>
              <a:rPr lang="en-US" sz="2400" baseline="30000" dirty="0"/>
              <a:t>2</a:t>
            </a:r>
            <a:r>
              <a:rPr lang="en-US" sz="2400" dirty="0"/>
              <a:t>) tests supported for:</a:t>
            </a:r>
          </a:p>
          <a:p>
            <a:pPr marL="1714500" lvl="3" indent="-342900">
              <a:lnSpc>
                <a:spcPct val="120000"/>
              </a:lnSpc>
              <a:spcAft>
                <a:spcPts val="600"/>
              </a:spcAft>
              <a:buFont typeface="Wingdings" charset="2"/>
              <a:buChar char="§"/>
              <a:tabLst>
                <a:tab pos="1600200" algn="l"/>
              </a:tabLst>
            </a:pPr>
            <a:r>
              <a:rPr lang="en-US" sz="2400" dirty="0" smtClean="0"/>
              <a:t>goodness </a:t>
            </a:r>
            <a:r>
              <a:rPr lang="en-US" sz="2400" dirty="0"/>
              <a:t>of fit </a:t>
            </a:r>
          </a:p>
          <a:p>
            <a:pPr marL="1714500" lvl="3" indent="-342900">
              <a:lnSpc>
                <a:spcPct val="120000"/>
              </a:lnSpc>
              <a:spcAft>
                <a:spcPts val="600"/>
              </a:spcAft>
              <a:buFont typeface="Wingdings" charset="2"/>
              <a:buChar char="§"/>
              <a:tabLst>
                <a:tab pos="1600200" algn="l"/>
              </a:tabLst>
            </a:pPr>
            <a:r>
              <a:rPr lang="en-US" sz="2400" dirty="0" smtClean="0"/>
              <a:t>independence</a:t>
            </a:r>
            <a:endParaRPr lang="en-US" sz="2400" dirty="0"/>
          </a:p>
          <a:p>
            <a:pPr marL="342900" indent="-342900">
              <a:lnSpc>
                <a:spcPct val="120000"/>
              </a:lnSpc>
              <a:spcAft>
                <a:spcPts val="600"/>
              </a:spcAft>
              <a:buFont typeface="Wingdings" charset="2"/>
              <a:buChar char="§"/>
              <a:tabLst>
                <a:tab pos="1600200" algn="l"/>
              </a:tabLst>
            </a:pPr>
            <a:r>
              <a:rPr lang="en-US" sz="2400" dirty="0"/>
              <a:t>Input data type determines which test is </a:t>
            </a:r>
            <a:r>
              <a:rPr lang="en-US" sz="2400" dirty="0" smtClean="0"/>
              <a:t>conducted</a:t>
            </a:r>
            <a:endParaRPr lang="en-US" sz="2400" dirty="0"/>
          </a:p>
        </p:txBody>
      </p:sp>
    </p:spTree>
    <p:extLst>
      <p:ext uri="{BB962C8B-B14F-4D97-AF65-F5344CB8AC3E}">
        <p14:creationId xmlns:p14="http://schemas.microsoft.com/office/powerpoint/2010/main" val="260621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(vector)</a:t>
            </a:r>
          </a:p>
        </p:txBody>
      </p:sp>
      <p:sp>
        <p:nvSpPr>
          <p:cNvPr id="3" name="Content Placeholder 2"/>
          <p:cNvSpPr>
            <a:spLocks noGrp="1"/>
          </p:cNvSpPr>
          <p:nvPr>
            <p:ph sz="half" idx="1"/>
          </p:nvPr>
        </p:nvSpPr>
        <p:spPr>
          <a:xfrm>
            <a:off x="442823" y="1167443"/>
            <a:ext cx="3239491" cy="5455780"/>
          </a:xfrm>
        </p:spPr>
        <p:txBody>
          <a:bodyPr/>
          <a:lstStyle/>
          <a:p>
            <a:pPr lvl="1">
              <a:buFont typeface="Wingdings" charset="2"/>
              <a:buChar char="§"/>
            </a:pPr>
            <a:r>
              <a:rPr lang="en-US" sz="2400" dirty="0" err="1" smtClean="0"/>
              <a:t>chiSqTest</a:t>
            </a:r>
            <a:r>
              <a:rPr lang="en-US" sz="2400" dirty="0" smtClean="0"/>
              <a:t>(vector</a:t>
            </a:r>
            <a:r>
              <a:rPr lang="en-US" sz="2400" dirty="0"/>
              <a:t>) provides a  summary of the test including the p-value, degrees of freedom test statistic, the method used, and the null 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682314" y="1167443"/>
            <a:ext cx="8107120" cy="5468136"/>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err="1"/>
              <a:t>vec</a:t>
            </a:r>
            <a:r>
              <a:rPr lang="en-US" sz="1800" dirty="0"/>
              <a:t> = </a:t>
            </a:r>
            <a:r>
              <a:rPr lang="en-US" sz="1800" dirty="0" err="1"/>
              <a:t>Vectors.dense</a:t>
            </a:r>
            <a:r>
              <a:rPr lang="en-US" sz="1800" dirty="0"/>
              <a:t>(...) # a vector composed of the frequencies of events</a:t>
            </a:r>
          </a:p>
          <a:p>
            <a:endParaRPr lang="en-US" sz="1800" dirty="0"/>
          </a:p>
          <a:p>
            <a:r>
              <a:rPr lang="en-US" sz="1800" dirty="0"/>
              <a:t># compute the goodness of fit. If a second vector to test against is not supplied as a parameter,</a:t>
            </a:r>
          </a:p>
          <a:p>
            <a:r>
              <a:rPr lang="en-US" sz="1800" dirty="0"/>
              <a:t># the test runs against a uniform distribution.</a:t>
            </a:r>
          </a:p>
          <a:p>
            <a:r>
              <a:rPr lang="en-US" sz="1800" dirty="0" err="1"/>
              <a:t>goodnessOfFitTestResult</a:t>
            </a:r>
            <a:r>
              <a:rPr lang="en-US" sz="1800" dirty="0"/>
              <a:t> = </a:t>
            </a:r>
            <a:r>
              <a:rPr lang="en-US" sz="1800" dirty="0" err="1"/>
              <a:t>Statistics.chiSqTest</a:t>
            </a:r>
            <a:r>
              <a:rPr lang="en-US" sz="1800" dirty="0"/>
              <a:t>(</a:t>
            </a:r>
            <a:r>
              <a:rPr lang="en-US" sz="1800" dirty="0" err="1"/>
              <a:t>vec</a:t>
            </a:r>
            <a:r>
              <a:rPr lang="en-US" sz="1800" dirty="0"/>
              <a:t>)</a:t>
            </a:r>
          </a:p>
          <a:p>
            <a:r>
              <a:rPr lang="en-US" sz="1800" dirty="0"/>
              <a:t>print(</a:t>
            </a:r>
            <a:r>
              <a:rPr lang="en-US" sz="1800" dirty="0" err="1"/>
              <a:t>goodnessOfFitTestResult</a:t>
            </a:r>
            <a:r>
              <a:rPr lang="en-US" sz="1800" dirty="0"/>
              <a:t>)</a:t>
            </a:r>
          </a:p>
        </p:txBody>
      </p:sp>
    </p:spTree>
    <p:extLst>
      <p:ext uri="{BB962C8B-B14F-4D97-AF65-F5344CB8AC3E}">
        <p14:creationId xmlns:p14="http://schemas.microsoft.com/office/powerpoint/2010/main" val="39492548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(matrix)</a:t>
            </a:r>
          </a:p>
        </p:txBody>
      </p:sp>
      <p:sp>
        <p:nvSpPr>
          <p:cNvPr id="3" name="Content Placeholder 2"/>
          <p:cNvSpPr>
            <a:spLocks noGrp="1"/>
          </p:cNvSpPr>
          <p:nvPr>
            <p:ph sz="half" idx="1"/>
          </p:nvPr>
        </p:nvSpPr>
        <p:spPr>
          <a:xfrm>
            <a:off x="442823" y="1167442"/>
            <a:ext cx="3301273" cy="5455780"/>
          </a:xfrm>
        </p:spPr>
        <p:txBody>
          <a:bodyPr/>
          <a:lstStyle/>
          <a:p>
            <a:pPr lvl="1">
              <a:buFont typeface="Wingdings" charset="2"/>
              <a:buChar char="§"/>
            </a:pPr>
            <a:r>
              <a:rPr lang="en-US" sz="2400" dirty="0" err="1" smtClean="0"/>
              <a:t>chiSqTest</a:t>
            </a:r>
            <a:r>
              <a:rPr lang="en-US" sz="2400" dirty="0" smtClean="0"/>
              <a:t>(matrix</a:t>
            </a:r>
            <a:r>
              <a:rPr lang="en-US" sz="2400" dirty="0"/>
              <a:t>) provides a  summary of the test </a:t>
            </a:r>
            <a:r>
              <a:rPr lang="en-US" sz="2400" dirty="0" smtClean="0"/>
              <a:t>of independence, including </a:t>
            </a:r>
            <a:r>
              <a:rPr lang="en-US" sz="2400" dirty="0"/>
              <a:t>the p-value, degrees of freedom test statistic, the method used, and the null </a:t>
            </a:r>
            <a:r>
              <a:rPr lang="en-US" sz="2400" dirty="0" smtClean="0"/>
              <a:t>hypothesis</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744097" y="1167442"/>
            <a:ext cx="8045337" cy="5480493"/>
          </a:xfrm>
        </p:spPr>
        <p:txBody>
          <a:bodyPr>
            <a:normAutofit/>
          </a:bodyPr>
          <a:lstStyle/>
          <a:p>
            <a:r>
              <a:rPr lang="en-US" sz="1800" dirty="0"/>
              <a:t>from </a:t>
            </a:r>
            <a:r>
              <a:rPr lang="en-US" sz="1800" dirty="0" err="1"/>
              <a:t>pyspark</a:t>
            </a:r>
            <a:r>
              <a:rPr lang="en-US" sz="1800" dirty="0"/>
              <a:t> import </a:t>
            </a:r>
            <a:r>
              <a:rPr lang="en-US" sz="1800" dirty="0" err="1"/>
              <a:t>SparkContext</a:t>
            </a:r>
            <a:endParaRPr lang="en-US" sz="1800" dirty="0"/>
          </a:p>
          <a:p>
            <a:r>
              <a:rPr lang="en-US" sz="1800" dirty="0"/>
              <a:t>from </a:t>
            </a:r>
            <a:r>
              <a:rPr lang="en-US" sz="1800" dirty="0" err="1"/>
              <a:t>pyspark.mllib.linalg</a:t>
            </a:r>
            <a:r>
              <a:rPr lang="en-US" sz="1800" dirty="0"/>
              <a:t> import Vectors, Matrices</a:t>
            </a:r>
          </a:p>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a:t>
            </a:r>
            <a:r>
              <a:rPr lang="en-US" sz="1800" dirty="0" err="1"/>
              <a:t>SparkContext</a:t>
            </a:r>
            <a:r>
              <a:rPr lang="en-US" sz="1800" dirty="0"/>
              <a:t>()</a:t>
            </a:r>
          </a:p>
          <a:p>
            <a:endParaRPr lang="en-US" sz="1800" dirty="0"/>
          </a:p>
          <a:p>
            <a:r>
              <a:rPr lang="en-US" sz="1800" dirty="0"/>
              <a:t>mat = </a:t>
            </a:r>
            <a:r>
              <a:rPr lang="en-US" sz="1800" dirty="0" err="1"/>
              <a:t>Matrices.dense</a:t>
            </a:r>
            <a:r>
              <a:rPr lang="en-US" sz="1800" dirty="0"/>
              <a:t>(...) # a contingency matrix</a:t>
            </a:r>
          </a:p>
          <a:p>
            <a:endParaRPr lang="en-US" sz="1800" dirty="0"/>
          </a:p>
          <a:p>
            <a:r>
              <a:rPr lang="en-US" sz="1800" dirty="0"/>
              <a:t># conduct Pearson's independence test on the input contingency matrix</a:t>
            </a:r>
          </a:p>
          <a:p>
            <a:r>
              <a:rPr lang="en-US" sz="1800" dirty="0" err="1"/>
              <a:t>independenceTestResult</a:t>
            </a:r>
            <a:r>
              <a:rPr lang="en-US" sz="1800" dirty="0"/>
              <a:t> = </a:t>
            </a:r>
            <a:r>
              <a:rPr lang="en-US" sz="1800" dirty="0" err="1"/>
              <a:t>Statistics.chiSqTest</a:t>
            </a:r>
            <a:r>
              <a:rPr lang="en-US" sz="1800" dirty="0"/>
              <a:t>(mat)</a:t>
            </a:r>
          </a:p>
          <a:p>
            <a:r>
              <a:rPr lang="en-US" sz="1800" dirty="0"/>
              <a:t>print(</a:t>
            </a:r>
            <a:r>
              <a:rPr lang="en-US" sz="1800" dirty="0" err="1"/>
              <a:t>independenceTestResult</a:t>
            </a:r>
            <a:r>
              <a:rPr lang="en-US" sz="1800" dirty="0"/>
              <a:t>)</a:t>
            </a:r>
          </a:p>
        </p:txBody>
      </p:sp>
    </p:spTree>
    <p:extLst>
      <p:ext uri="{BB962C8B-B14F-4D97-AF65-F5344CB8AC3E}">
        <p14:creationId xmlns:p14="http://schemas.microsoft.com/office/powerpoint/2010/main" val="3595724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chiSqTest</a:t>
            </a:r>
            <a:r>
              <a:rPr lang="en-US" dirty="0"/>
              <a:t>(labeled point)</a:t>
            </a:r>
          </a:p>
        </p:txBody>
      </p:sp>
      <p:sp>
        <p:nvSpPr>
          <p:cNvPr id="3" name="Content Placeholder 2"/>
          <p:cNvSpPr>
            <a:spLocks noGrp="1"/>
          </p:cNvSpPr>
          <p:nvPr>
            <p:ph sz="half" idx="1"/>
          </p:nvPr>
        </p:nvSpPr>
        <p:spPr>
          <a:xfrm>
            <a:off x="170974" y="1155085"/>
            <a:ext cx="3387771" cy="5443423"/>
          </a:xfrm>
        </p:spPr>
        <p:txBody>
          <a:bodyPr/>
          <a:lstStyle/>
          <a:p>
            <a:pPr lvl="1">
              <a:buFont typeface="Wingdings" charset="2"/>
              <a:buChar char="§"/>
            </a:pPr>
            <a:r>
              <a:rPr lang="en-US" sz="2400" dirty="0" err="1" smtClean="0"/>
              <a:t>chiSqTest</a:t>
            </a:r>
            <a:r>
              <a:rPr lang="en-US" sz="2400" dirty="0" smtClean="0"/>
              <a:t>(labeled </a:t>
            </a:r>
            <a:r>
              <a:rPr lang="en-US" sz="2400" dirty="0"/>
              <a:t>point) provides a  contingency table that displays the measure of degree of association (or independence)  between the label and the feature</a:t>
            </a:r>
            <a:endParaRPr lang="en-US" altLang="en-US" sz="2400" dirty="0">
              <a:latin typeface="Arial" panose="020B0604020202020204" pitchFamily="34" charset="0"/>
            </a:endParaRPr>
          </a:p>
        </p:txBody>
      </p:sp>
      <p:sp>
        <p:nvSpPr>
          <p:cNvPr id="4" name="Content Placeholder 3"/>
          <p:cNvSpPr>
            <a:spLocks noGrp="1"/>
          </p:cNvSpPr>
          <p:nvPr>
            <p:ph idx="13"/>
          </p:nvPr>
        </p:nvSpPr>
        <p:spPr>
          <a:xfrm>
            <a:off x="3558746" y="1167443"/>
            <a:ext cx="8633254" cy="5468135"/>
          </a:xfrm>
        </p:spPr>
        <p:txBody>
          <a:bodyPr>
            <a:noAutofit/>
          </a:bodyPr>
          <a:lstStyle/>
          <a:p>
            <a:pPr>
              <a:spcBef>
                <a:spcPts val="0"/>
              </a:spcBef>
            </a:pPr>
            <a:r>
              <a:rPr lang="en-US" sz="1800" dirty="0"/>
              <a:t>from </a:t>
            </a:r>
            <a:r>
              <a:rPr lang="en-US" sz="1800" dirty="0" err="1"/>
              <a:t>pyspark</a:t>
            </a:r>
            <a:r>
              <a:rPr lang="en-US" sz="1800" dirty="0"/>
              <a:t> import </a:t>
            </a:r>
            <a:r>
              <a:rPr lang="en-US" sz="1800" dirty="0" err="1"/>
              <a:t>SparkContext</a:t>
            </a:r>
            <a:endParaRPr lang="en-US" sz="1800" dirty="0"/>
          </a:p>
          <a:p>
            <a:pPr>
              <a:spcBef>
                <a:spcPts val="0"/>
              </a:spcBef>
            </a:pPr>
            <a:r>
              <a:rPr lang="en-US" sz="1800" dirty="0"/>
              <a:t>from </a:t>
            </a:r>
            <a:r>
              <a:rPr lang="en-US" sz="1800" dirty="0" err="1"/>
              <a:t>pyspark.mllib.linalg</a:t>
            </a:r>
            <a:r>
              <a:rPr lang="en-US" sz="1800" dirty="0"/>
              <a:t> import Vectors, Matrices</a:t>
            </a:r>
          </a:p>
          <a:p>
            <a:pPr>
              <a:spcBef>
                <a:spcPts val="0"/>
              </a:spcBef>
            </a:pPr>
            <a:r>
              <a:rPr lang="en-US" sz="1800" dirty="0"/>
              <a:t>from </a:t>
            </a:r>
            <a:r>
              <a:rPr lang="en-US" sz="1800" dirty="0" err="1"/>
              <a:t>pyspark.mllib.stat</a:t>
            </a:r>
            <a:r>
              <a:rPr lang="en-US" sz="1800" dirty="0"/>
              <a:t> import Statistics</a:t>
            </a:r>
          </a:p>
          <a:p>
            <a:pPr>
              <a:spcBef>
                <a:spcPts val="0"/>
              </a:spcBef>
            </a:pPr>
            <a:endParaRPr lang="en-US" sz="1800" dirty="0"/>
          </a:p>
          <a:p>
            <a:pPr>
              <a:spcBef>
                <a:spcPts val="0"/>
              </a:spcBef>
            </a:pPr>
            <a:r>
              <a:rPr lang="en-US" sz="1800" dirty="0" err="1"/>
              <a:t>sc</a:t>
            </a:r>
            <a:r>
              <a:rPr lang="en-US" sz="1800" dirty="0"/>
              <a:t> = </a:t>
            </a:r>
            <a:r>
              <a:rPr lang="en-US" sz="1800" dirty="0" err="1"/>
              <a:t>SparkContext</a:t>
            </a:r>
            <a:r>
              <a:rPr lang="en-US" sz="1800" dirty="0"/>
              <a:t>()</a:t>
            </a:r>
          </a:p>
          <a:p>
            <a:pPr>
              <a:spcBef>
                <a:spcPts val="0"/>
              </a:spcBef>
            </a:pPr>
            <a:endParaRPr lang="en-US" sz="1800" dirty="0"/>
          </a:p>
          <a:p>
            <a:pPr>
              <a:spcBef>
                <a:spcPts val="0"/>
              </a:spcBef>
            </a:pPr>
            <a:r>
              <a:rPr lang="en-US" sz="1800" dirty="0" err="1"/>
              <a:t>obs</a:t>
            </a:r>
            <a:r>
              <a:rPr lang="en-US" sz="1800" dirty="0"/>
              <a:t> = </a:t>
            </a:r>
            <a:r>
              <a:rPr lang="en-US" sz="1800" dirty="0" err="1"/>
              <a:t>sc.parallelize</a:t>
            </a:r>
            <a:r>
              <a:rPr lang="en-US" sz="1800" dirty="0"/>
              <a:t>(...)  # </a:t>
            </a:r>
            <a:r>
              <a:rPr lang="en-US" sz="1800" dirty="0" err="1"/>
              <a:t>LabeledPoint</a:t>
            </a:r>
            <a:r>
              <a:rPr lang="en-US" sz="1800" dirty="0"/>
              <a:t>(feature, label) .</a:t>
            </a:r>
          </a:p>
          <a:p>
            <a:pPr>
              <a:spcBef>
                <a:spcPts val="0"/>
              </a:spcBef>
            </a:pPr>
            <a:endParaRPr lang="en-US" sz="1800" dirty="0"/>
          </a:p>
          <a:p>
            <a:pPr>
              <a:spcBef>
                <a:spcPts val="0"/>
              </a:spcBef>
            </a:pPr>
            <a:r>
              <a:rPr lang="en-US" sz="1800" dirty="0"/>
              <a:t># The contingency table is constructed from an RDD of </a:t>
            </a:r>
            <a:r>
              <a:rPr lang="en-US" sz="1800" dirty="0" err="1"/>
              <a:t>LabeledPoint</a:t>
            </a:r>
            <a:r>
              <a:rPr lang="en-US" sz="1800" dirty="0"/>
              <a:t> and used to conduct</a:t>
            </a:r>
          </a:p>
          <a:p>
            <a:pPr>
              <a:spcBef>
                <a:spcPts val="0"/>
              </a:spcBef>
            </a:pPr>
            <a:r>
              <a:rPr lang="en-US" sz="1800" dirty="0"/>
              <a:t># the independence test. Returns an array containing the </a:t>
            </a:r>
            <a:r>
              <a:rPr lang="en-US" sz="1800" dirty="0" err="1"/>
              <a:t>ChiSquaredTestResult</a:t>
            </a:r>
            <a:r>
              <a:rPr lang="en-US" sz="1800" dirty="0"/>
              <a:t> for every feature against the label</a:t>
            </a:r>
          </a:p>
          <a:p>
            <a:pPr>
              <a:spcBef>
                <a:spcPts val="0"/>
              </a:spcBef>
            </a:pPr>
            <a:endParaRPr lang="en-US" sz="1800" dirty="0"/>
          </a:p>
          <a:p>
            <a:pPr>
              <a:spcBef>
                <a:spcPts val="0"/>
              </a:spcBef>
            </a:pPr>
            <a:r>
              <a:rPr lang="en-US" sz="1800" dirty="0" err="1"/>
              <a:t>featureTestResults</a:t>
            </a:r>
            <a:r>
              <a:rPr lang="en-US" sz="1800" dirty="0"/>
              <a:t> = </a:t>
            </a:r>
            <a:r>
              <a:rPr lang="en-US" sz="1800" dirty="0" err="1"/>
              <a:t>Statistics.chiSqTest</a:t>
            </a:r>
            <a:r>
              <a:rPr lang="en-US" sz="1800" dirty="0"/>
              <a:t>(</a:t>
            </a:r>
            <a:r>
              <a:rPr lang="en-US" sz="1800" dirty="0" err="1"/>
              <a:t>obs</a:t>
            </a:r>
            <a:r>
              <a:rPr lang="en-US" sz="1800" dirty="0"/>
              <a:t>)</a:t>
            </a:r>
          </a:p>
          <a:p>
            <a:pPr>
              <a:spcBef>
                <a:spcPts val="0"/>
              </a:spcBef>
            </a:pPr>
            <a:endParaRPr lang="en-US" sz="1800" dirty="0"/>
          </a:p>
          <a:p>
            <a:pPr>
              <a:spcBef>
                <a:spcPts val="0"/>
              </a:spcBef>
            </a:pPr>
            <a:r>
              <a:rPr lang="en-US" sz="1800" dirty="0"/>
              <a:t>for </a:t>
            </a:r>
            <a:r>
              <a:rPr lang="en-US" sz="1800" dirty="0" err="1"/>
              <a:t>i</a:t>
            </a:r>
            <a:r>
              <a:rPr lang="en-US" sz="1800" dirty="0"/>
              <a:t>, result in enumerate(</a:t>
            </a:r>
            <a:r>
              <a:rPr lang="en-US" sz="1800" dirty="0" err="1"/>
              <a:t>featureTestResults</a:t>
            </a:r>
            <a:r>
              <a:rPr lang="en-US" sz="1800" dirty="0"/>
              <a:t>):</a:t>
            </a:r>
          </a:p>
          <a:p>
            <a:pPr>
              <a:spcBef>
                <a:spcPts val="0"/>
              </a:spcBef>
            </a:pPr>
            <a:r>
              <a:rPr lang="en-US" sz="1800" dirty="0"/>
              <a:t>    print("Column $d:" % (</a:t>
            </a:r>
            <a:r>
              <a:rPr lang="en-US" sz="1800" dirty="0" err="1"/>
              <a:t>i</a:t>
            </a:r>
            <a:r>
              <a:rPr lang="en-US" sz="1800" dirty="0"/>
              <a:t> + 1))</a:t>
            </a:r>
          </a:p>
          <a:p>
            <a:pPr>
              <a:spcBef>
                <a:spcPts val="0"/>
              </a:spcBef>
            </a:pPr>
            <a:r>
              <a:rPr lang="en-US" sz="1800" dirty="0"/>
              <a:t>    print(result)</a:t>
            </a:r>
          </a:p>
        </p:txBody>
      </p:sp>
    </p:spTree>
    <p:extLst>
      <p:ext uri="{BB962C8B-B14F-4D97-AF65-F5344CB8AC3E}">
        <p14:creationId xmlns:p14="http://schemas.microsoft.com/office/powerpoint/2010/main" val="13134890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Kolmogorov-</a:t>
            </a:r>
            <a:r>
              <a:rPr lang="en-US" sz="4000" dirty="0" err="1"/>
              <a:t>Smirvov</a:t>
            </a:r>
            <a:r>
              <a:rPr lang="en-US" sz="4000" dirty="0"/>
              <a:t> (KS) Test</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KS tests for the equality of the probability distribution</a:t>
              </a:r>
            </a:p>
          </p:txBody>
        </p:sp>
      </p:grpSp>
      <p:sp>
        <p:nvSpPr>
          <p:cNvPr id="3" name="TextBox 2"/>
          <p:cNvSpPr txBox="1"/>
          <p:nvPr/>
        </p:nvSpPr>
        <p:spPr>
          <a:xfrm>
            <a:off x="838200" y="2468881"/>
            <a:ext cx="10603230" cy="304698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Spark MLlib provides a 1-sample 2-sided implementation of KS test</a:t>
            </a:r>
          </a:p>
          <a:p>
            <a:pPr marL="342900" indent="-342900">
              <a:lnSpc>
                <a:spcPct val="120000"/>
              </a:lnSpc>
              <a:spcAft>
                <a:spcPts val="600"/>
              </a:spcAft>
              <a:buFont typeface="Wingdings" charset="2"/>
              <a:buChar char="§"/>
              <a:tabLst>
                <a:tab pos="1600200" algn="l"/>
              </a:tabLst>
            </a:pPr>
            <a:r>
              <a:rPr lang="en-US" sz="2400" dirty="0"/>
              <a:t>Provide the name of a theoretical distribution and its parameters</a:t>
            </a:r>
          </a:p>
          <a:p>
            <a:pPr marL="800100" lvl="1" indent="-342900">
              <a:lnSpc>
                <a:spcPct val="120000"/>
              </a:lnSpc>
              <a:spcAft>
                <a:spcPts val="600"/>
              </a:spcAft>
              <a:buFont typeface="Wingdings" charset="2"/>
              <a:buChar char="§"/>
              <a:tabLst>
                <a:tab pos="515938" algn="l"/>
              </a:tabLst>
            </a:pPr>
            <a:r>
              <a:rPr lang="en-US" sz="2400" dirty="0" smtClean="0"/>
              <a:t>Currently </a:t>
            </a:r>
            <a:r>
              <a:rPr lang="en-US" sz="2400" dirty="0"/>
              <a:t>only the normal distribution is supported</a:t>
            </a:r>
          </a:p>
          <a:p>
            <a:pPr marL="800100" lvl="1" indent="-342900">
              <a:lnSpc>
                <a:spcPct val="120000"/>
              </a:lnSpc>
              <a:spcAft>
                <a:spcPts val="600"/>
              </a:spcAft>
              <a:buFont typeface="Wingdings" charset="2"/>
              <a:buChar char="§"/>
              <a:tabLst>
                <a:tab pos="515938" algn="l"/>
              </a:tabLst>
            </a:pPr>
            <a:r>
              <a:rPr lang="en-US" sz="2400" dirty="0" err="1" smtClean="0"/>
              <a:t>distname</a:t>
            </a:r>
            <a:r>
              <a:rPr lang="en-US" sz="2400" dirty="0" smtClean="0"/>
              <a:t> </a:t>
            </a:r>
            <a:r>
              <a:rPr lang="en-US" sz="2400" dirty="0"/>
              <a:t>= “norm”</a:t>
            </a:r>
          </a:p>
          <a:p>
            <a:pPr marL="342900" indent="-342900">
              <a:lnSpc>
                <a:spcPct val="120000"/>
              </a:lnSpc>
              <a:spcAft>
                <a:spcPts val="600"/>
              </a:spcAft>
              <a:buFont typeface="Wingdings" charset="2"/>
              <a:buChar char="§"/>
              <a:tabLst>
                <a:tab pos="1600200" algn="l"/>
              </a:tabLst>
            </a:pPr>
            <a:r>
              <a:rPr lang="en-US" sz="2400" dirty="0"/>
              <a:t>Or provide a function to calculate the cumulative distribution according to a given theoretical </a:t>
            </a:r>
            <a:r>
              <a:rPr lang="en-US" sz="2400" dirty="0" smtClean="0"/>
              <a:t>distribution</a:t>
            </a:r>
            <a:endParaRPr lang="en-US" sz="2400" dirty="0"/>
          </a:p>
        </p:txBody>
      </p:sp>
    </p:spTree>
    <p:extLst>
      <p:ext uri="{BB962C8B-B14F-4D97-AF65-F5344CB8AC3E}">
        <p14:creationId xmlns:p14="http://schemas.microsoft.com/office/powerpoint/2010/main" val="10201518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a:t>
            </a:r>
            <a:r>
              <a:rPr lang="en-US" dirty="0" err="1"/>
              <a:t>kolmogorovSmirnovTest</a:t>
            </a:r>
            <a:endParaRPr lang="en-US" dirty="0"/>
          </a:p>
        </p:txBody>
      </p:sp>
      <p:sp>
        <p:nvSpPr>
          <p:cNvPr id="3" name="Content Placeholder 2"/>
          <p:cNvSpPr>
            <a:spLocks noGrp="1"/>
          </p:cNvSpPr>
          <p:nvPr>
            <p:ph sz="half" idx="1"/>
          </p:nvPr>
        </p:nvSpPr>
        <p:spPr/>
        <p:txBody>
          <a:bodyPr/>
          <a:lstStyle/>
          <a:p>
            <a:pPr lvl="0">
              <a:buFont typeface="Wingdings" charset="2"/>
              <a:buChar char="§"/>
            </a:pPr>
            <a:r>
              <a:rPr lang="en-US" dirty="0"/>
              <a:t>Matching distribution</a:t>
            </a:r>
            <a:r>
              <a:rPr lang="en-US" dirty="0" smtClean="0"/>
              <a:t>:</a:t>
            </a:r>
            <a:endParaRPr lang="en-US" dirty="0"/>
          </a:p>
          <a:p>
            <a:pPr lvl="0">
              <a:buFont typeface="Wingdings" charset="2"/>
              <a:buChar char="§"/>
            </a:pPr>
            <a:r>
              <a:rPr lang="en-US" dirty="0" err="1"/>
              <a:t>kolmogorovSmirnovTest</a:t>
            </a:r>
            <a:endParaRPr lang="en-US" dirty="0"/>
          </a:p>
          <a:p>
            <a:pPr lvl="0">
              <a:buFont typeface="Wingdings" charset="2"/>
              <a:buChar char="§"/>
            </a:pPr>
            <a:r>
              <a:rPr lang="en-US" dirty="0"/>
              <a:t>(parallel list)  provides a summary of the test including  the p-value, test statistics and null hypothesis</a:t>
            </a:r>
            <a:endParaRPr lang="en-US" altLang="en-US" dirty="0">
              <a:latin typeface="Arial" panose="020B0604020202020204" pitchFamily="34" charset="0"/>
            </a:endParaRPr>
          </a:p>
        </p:txBody>
      </p:sp>
      <p:sp>
        <p:nvSpPr>
          <p:cNvPr id="4" name="Content Placeholder 3"/>
          <p:cNvSpPr>
            <a:spLocks noGrp="1"/>
          </p:cNvSpPr>
          <p:nvPr>
            <p:ph idx="13"/>
          </p:nvPr>
        </p:nvSpPr>
        <p:spPr/>
        <p:txBody>
          <a:bodyPr>
            <a:normAutofit/>
          </a:bodyPr>
          <a:lstStyle/>
          <a:p>
            <a:r>
              <a:rPr lang="en-US" dirty="0"/>
              <a:t>from </a:t>
            </a:r>
            <a:r>
              <a:rPr lang="en-US" dirty="0" err="1"/>
              <a:t>pyspark.mllib.stat</a:t>
            </a:r>
            <a:r>
              <a:rPr lang="en-US" dirty="0"/>
              <a:t> import Statistics</a:t>
            </a:r>
          </a:p>
          <a:p>
            <a:endParaRPr lang="en-US" dirty="0"/>
          </a:p>
          <a:p>
            <a:r>
              <a:rPr lang="en-US" dirty="0" err="1"/>
              <a:t>parallelData</a:t>
            </a:r>
            <a:r>
              <a:rPr lang="en-US" dirty="0"/>
              <a:t> = </a:t>
            </a:r>
            <a:r>
              <a:rPr lang="en-US" dirty="0" err="1"/>
              <a:t>sc.parallelize</a:t>
            </a:r>
            <a:r>
              <a:rPr lang="en-US" dirty="0"/>
              <a:t>([1.0, 2.0, ... ])</a:t>
            </a:r>
          </a:p>
          <a:p>
            <a:endParaRPr lang="en-US" dirty="0"/>
          </a:p>
          <a:p>
            <a:r>
              <a:rPr lang="en-US" dirty="0"/>
              <a:t># run a KS test for the sample versus a standard normal distribution</a:t>
            </a:r>
          </a:p>
          <a:p>
            <a:r>
              <a:rPr lang="en-US" dirty="0" err="1"/>
              <a:t>testResult</a:t>
            </a:r>
            <a:r>
              <a:rPr lang="en-US" dirty="0"/>
              <a:t> = </a:t>
            </a:r>
            <a:r>
              <a:rPr lang="en-US" dirty="0" err="1"/>
              <a:t>Statistics.kolmogorovSmirnovTest</a:t>
            </a:r>
            <a:r>
              <a:rPr lang="en-US" dirty="0"/>
              <a:t>(</a:t>
            </a:r>
            <a:r>
              <a:rPr lang="en-US" dirty="0" err="1"/>
              <a:t>parallelData</a:t>
            </a:r>
            <a:r>
              <a:rPr lang="en-US" dirty="0"/>
              <a:t>, "norm", 0, 1)</a:t>
            </a:r>
          </a:p>
          <a:p>
            <a:r>
              <a:rPr lang="en-US" dirty="0"/>
              <a:t>print(</a:t>
            </a:r>
            <a:r>
              <a:rPr lang="en-US" dirty="0" err="1"/>
              <a:t>testResult</a:t>
            </a:r>
            <a:r>
              <a:rPr lang="en-US" dirty="0"/>
              <a:t>) </a:t>
            </a:r>
          </a:p>
          <a:p>
            <a:r>
              <a:rPr lang="en-US" dirty="0"/>
              <a:t># summary of the test including the p-value, test statistic, and null hypothesis</a:t>
            </a:r>
          </a:p>
          <a:p>
            <a:r>
              <a:rPr lang="en-US" dirty="0"/>
              <a:t># if our p-value indicates significance, we can reject the null hypothesis</a:t>
            </a:r>
          </a:p>
        </p:txBody>
      </p:sp>
    </p:spTree>
    <p:extLst>
      <p:ext uri="{BB962C8B-B14F-4D97-AF65-F5344CB8AC3E}">
        <p14:creationId xmlns:p14="http://schemas.microsoft.com/office/powerpoint/2010/main" val="14625074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pPr marL="460374" indent="-457200"/>
            <a:r>
              <a:rPr lang="en-US" dirty="0"/>
              <a:t>Summary Statistics</a:t>
            </a:r>
          </a:p>
          <a:p>
            <a:pPr marL="460374" indent="-457200"/>
            <a:r>
              <a:rPr lang="en-US" dirty="0"/>
              <a:t>Correlations</a:t>
            </a:r>
          </a:p>
          <a:p>
            <a:pPr marL="460374" indent="-457200"/>
            <a:r>
              <a:rPr lang="en-US" dirty="0" err="1"/>
              <a:t>Statified</a:t>
            </a:r>
            <a:r>
              <a:rPr lang="en-US" dirty="0"/>
              <a:t> Sampling</a:t>
            </a:r>
          </a:p>
          <a:p>
            <a:pPr marL="460374" indent="-457200"/>
            <a:r>
              <a:rPr lang="en-US" dirty="0"/>
              <a:t>Hypothesis Testing</a:t>
            </a:r>
          </a:p>
          <a:p>
            <a:pPr marL="460374" indent="-457200"/>
            <a:r>
              <a:rPr lang="en-US" dirty="0"/>
              <a:t>Random Data Generation</a:t>
            </a:r>
          </a:p>
          <a:p>
            <a:pPr marL="460374" indent="-457200"/>
            <a:r>
              <a:rPr lang="en-US" dirty="0"/>
              <a:t>Kernel Density </a:t>
            </a:r>
            <a:r>
              <a:rPr lang="en-US" dirty="0" smtClean="0"/>
              <a:t>Estimation</a:t>
            </a:r>
            <a:endParaRPr lang="en-US" dirty="0"/>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Random Data Generation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Generates RDDs that are independent and identically distributed </a:t>
              </a:r>
            </a:p>
          </p:txBody>
        </p:sp>
      </p:grpSp>
      <p:sp>
        <p:nvSpPr>
          <p:cNvPr id="3" name="TextBox 2"/>
          <p:cNvSpPr txBox="1"/>
          <p:nvPr/>
        </p:nvSpPr>
        <p:spPr>
          <a:xfrm>
            <a:off x="838200" y="2468881"/>
            <a:ext cx="10603230" cy="2449901"/>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Random data generation is useful for randomized algorithms, </a:t>
            </a:r>
            <a:r>
              <a:rPr lang="en-US" sz="2400" dirty="0" smtClean="0"/>
              <a:t>prototyping, </a:t>
            </a:r>
            <a:r>
              <a:rPr lang="en-US" sz="2400" dirty="0"/>
              <a:t>and performance </a:t>
            </a:r>
            <a:r>
              <a:rPr lang="en-US" sz="2400" dirty="0" smtClean="0"/>
              <a:t>testing</a:t>
            </a:r>
            <a:endParaRPr lang="en-US" sz="2400" dirty="0"/>
          </a:p>
          <a:p>
            <a:pPr marL="342900" indent="-342900">
              <a:lnSpc>
                <a:spcPct val="120000"/>
              </a:lnSpc>
              <a:spcAft>
                <a:spcPts val="600"/>
              </a:spcAft>
              <a:buFont typeface="Wingdings" charset="2"/>
              <a:buChar char="§"/>
              <a:tabLst>
                <a:tab pos="1600200" algn="l"/>
              </a:tabLst>
            </a:pPr>
            <a:r>
              <a:rPr lang="en-US" sz="2400" dirty="0"/>
              <a:t>MLlib supports generating independent and identically distributed (</a:t>
            </a:r>
            <a:r>
              <a:rPr lang="en-US" sz="2400" dirty="0" err="1"/>
              <a:t>i.i.d</a:t>
            </a:r>
            <a:r>
              <a:rPr lang="en-US" sz="2400" dirty="0"/>
              <a:t>) values from a given distribution:</a:t>
            </a:r>
          </a:p>
          <a:p>
            <a:pPr marL="800100" lvl="1" indent="-342900">
              <a:lnSpc>
                <a:spcPct val="120000"/>
              </a:lnSpc>
              <a:spcAft>
                <a:spcPts val="600"/>
              </a:spcAft>
              <a:buFont typeface="Wingdings" charset="2"/>
              <a:buChar char="§"/>
              <a:tabLst>
                <a:tab pos="627063" algn="l"/>
                <a:tab pos="1600200" algn="l"/>
              </a:tabLst>
            </a:pPr>
            <a:r>
              <a:rPr lang="en-US" sz="2400" dirty="0" smtClean="0"/>
              <a:t>Uniform</a:t>
            </a:r>
            <a:r>
              <a:rPr lang="en-US" sz="2400" dirty="0"/>
              <a:t>, Standard Normal, </a:t>
            </a:r>
            <a:r>
              <a:rPr lang="en-US" sz="2400" dirty="0" smtClean="0"/>
              <a:t>Poisson</a:t>
            </a:r>
            <a:endParaRPr lang="en-US" sz="2400" dirty="0"/>
          </a:p>
        </p:txBody>
      </p:sp>
    </p:spTree>
    <p:extLst>
      <p:ext uri="{BB962C8B-B14F-4D97-AF65-F5344CB8AC3E}">
        <p14:creationId xmlns:p14="http://schemas.microsoft.com/office/powerpoint/2010/main" val="2367381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Data Generation: </a:t>
            </a:r>
            <a:r>
              <a:rPr lang="en-US" dirty="0" err="1"/>
              <a:t>RandomRDDs</a:t>
            </a:r>
            <a:endParaRPr lang="en-US" dirty="0"/>
          </a:p>
        </p:txBody>
      </p:sp>
      <p:sp>
        <p:nvSpPr>
          <p:cNvPr id="3" name="Content Placeholder 2"/>
          <p:cNvSpPr>
            <a:spLocks noGrp="1"/>
          </p:cNvSpPr>
          <p:nvPr>
            <p:ph sz="half" idx="1"/>
          </p:nvPr>
        </p:nvSpPr>
        <p:spPr>
          <a:xfrm>
            <a:off x="195688" y="1179799"/>
            <a:ext cx="2436301" cy="5443423"/>
          </a:xfrm>
        </p:spPr>
        <p:txBody>
          <a:bodyPr/>
          <a:lstStyle/>
          <a:p>
            <a:pPr lvl="0">
              <a:buFont typeface="Wingdings" charset="2"/>
              <a:buChar char="§"/>
            </a:pPr>
            <a:r>
              <a:rPr lang="en-US" dirty="0" err="1"/>
              <a:t>RandomRDDs</a:t>
            </a:r>
            <a:r>
              <a:rPr lang="en-US" dirty="0"/>
              <a:t> provides a method to generate random double RDDs or vector RDDs. </a:t>
            </a:r>
            <a:endParaRPr lang="en-US" dirty="0" smtClean="0"/>
          </a:p>
        </p:txBody>
      </p:sp>
      <p:sp>
        <p:nvSpPr>
          <p:cNvPr id="4" name="Content Placeholder 3"/>
          <p:cNvSpPr>
            <a:spLocks noGrp="1"/>
          </p:cNvSpPr>
          <p:nvPr>
            <p:ph idx="13"/>
          </p:nvPr>
        </p:nvSpPr>
        <p:spPr>
          <a:xfrm>
            <a:off x="2631988" y="1167442"/>
            <a:ext cx="9560011" cy="5418709"/>
          </a:xfrm>
        </p:spPr>
        <p:txBody>
          <a:bodyPr>
            <a:normAutofit/>
          </a:bodyPr>
          <a:lstStyle/>
          <a:p>
            <a:r>
              <a:rPr lang="en-US" sz="1800" dirty="0"/>
              <a:t>from </a:t>
            </a:r>
            <a:r>
              <a:rPr lang="en-US" sz="1800" dirty="0" err="1"/>
              <a:t>pyspark.mllib.random</a:t>
            </a:r>
            <a:r>
              <a:rPr lang="en-US" sz="1800" dirty="0"/>
              <a:t> import </a:t>
            </a:r>
            <a:r>
              <a:rPr lang="en-US" sz="1800" dirty="0" err="1"/>
              <a:t>RandomRDDs</a:t>
            </a:r>
            <a:endParaRPr lang="en-US" sz="1800" dirty="0"/>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 Generate a random double RDD that contains 1 million </a:t>
            </a:r>
            <a:r>
              <a:rPr lang="en-US" sz="1800" dirty="0" err="1"/>
              <a:t>i.i.d</a:t>
            </a:r>
            <a:r>
              <a:rPr lang="en-US" sz="1800" dirty="0"/>
              <a:t>. values drawn from the</a:t>
            </a:r>
          </a:p>
          <a:p>
            <a:r>
              <a:rPr lang="en-US" sz="1800" dirty="0"/>
              <a:t># standard normal distribution ’N(0, 1)’, evenly distributed in 10 partitions.</a:t>
            </a:r>
          </a:p>
          <a:p>
            <a:r>
              <a:rPr lang="en-US" sz="1800" dirty="0"/>
              <a:t>u = </a:t>
            </a:r>
            <a:r>
              <a:rPr lang="en-US" sz="1800" dirty="0" err="1"/>
              <a:t>RandomRDDs.normalRDD</a:t>
            </a:r>
            <a:r>
              <a:rPr lang="en-US" sz="1800" dirty="0"/>
              <a:t>(</a:t>
            </a:r>
            <a:r>
              <a:rPr lang="en-US" sz="1800" dirty="0" err="1"/>
              <a:t>sc</a:t>
            </a:r>
            <a:r>
              <a:rPr lang="en-US" sz="1800" dirty="0"/>
              <a:t>, 1000000L, 10)</a:t>
            </a:r>
          </a:p>
          <a:p>
            <a:r>
              <a:rPr lang="en-US" sz="1800" dirty="0"/>
              <a:t># Apply a transform to get a random double RDD following ‘N(1, 4)’.</a:t>
            </a:r>
          </a:p>
          <a:p>
            <a:r>
              <a:rPr lang="en-US" sz="1800" dirty="0"/>
              <a:t>v = </a:t>
            </a:r>
            <a:r>
              <a:rPr lang="en-US" sz="1800" dirty="0" err="1"/>
              <a:t>u.map</a:t>
            </a:r>
            <a:r>
              <a:rPr lang="en-US" sz="1800" dirty="0"/>
              <a:t>(lambda x: 1.0 + 2.0 * x)</a:t>
            </a:r>
          </a:p>
        </p:txBody>
      </p:sp>
    </p:spTree>
    <p:extLst>
      <p:ext uri="{BB962C8B-B14F-4D97-AF65-F5344CB8AC3E}">
        <p14:creationId xmlns:p14="http://schemas.microsoft.com/office/powerpoint/2010/main" val="2037907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76552"/>
            <a:ext cx="10515600" cy="1325563"/>
          </a:xfrm>
        </p:spPr>
        <p:txBody>
          <a:bodyPr>
            <a:normAutofit/>
          </a:bodyPr>
          <a:lstStyle/>
          <a:p>
            <a:r>
              <a:rPr lang="en-US" sz="4000" dirty="0"/>
              <a:t>Kernel Density Estimation</a:t>
            </a:r>
          </a:p>
        </p:txBody>
      </p:sp>
      <p:grpSp>
        <p:nvGrpSpPr>
          <p:cNvPr id="2" name="Group 1"/>
          <p:cNvGrpSpPr/>
          <p:nvPr/>
        </p:nvGrpSpPr>
        <p:grpSpPr>
          <a:xfrm>
            <a:off x="0" y="1502115"/>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199" y="1918571"/>
              <a:ext cx="1040755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Visualization of empirical probability distributions</a:t>
              </a:r>
            </a:p>
          </p:txBody>
        </p:sp>
      </p:grpSp>
      <p:sp>
        <p:nvSpPr>
          <p:cNvPr id="3" name="TextBox 2"/>
          <p:cNvSpPr txBox="1"/>
          <p:nvPr/>
        </p:nvSpPr>
        <p:spPr>
          <a:xfrm>
            <a:off x="838200" y="2468881"/>
            <a:ext cx="10603230" cy="3336298"/>
          </a:xfrm>
          <a:prstGeom prst="rect">
            <a:avLst/>
          </a:prstGeom>
          <a:noFill/>
        </p:spPr>
        <p:txBody>
          <a:bodyPr wrap="square" rtlCol="0">
            <a:spAutoFit/>
          </a:bodyPr>
          <a:lstStyle/>
          <a:p>
            <a:pPr marL="342900" indent="-342900">
              <a:lnSpc>
                <a:spcPct val="120000"/>
              </a:lnSpc>
              <a:spcAft>
                <a:spcPts val="600"/>
              </a:spcAft>
              <a:buFont typeface="Wingdings" charset="2"/>
              <a:buChar char="§"/>
            </a:pPr>
            <a:r>
              <a:rPr lang="en-US" sz="2400" dirty="0"/>
              <a:t>Allows visualization of the observed samples without requiring assumptions about the particular distribution that they are drawn </a:t>
            </a:r>
            <a:r>
              <a:rPr lang="en-US" sz="2400" dirty="0" smtClean="0"/>
              <a:t>from</a:t>
            </a:r>
          </a:p>
          <a:p>
            <a:pPr marL="342900" indent="-342900">
              <a:lnSpc>
                <a:spcPct val="120000"/>
              </a:lnSpc>
              <a:spcAft>
                <a:spcPts val="600"/>
              </a:spcAft>
              <a:buFont typeface="Wingdings" charset="2"/>
              <a:buChar char="§"/>
            </a:pPr>
            <a:r>
              <a:rPr lang="en-US" sz="2400" dirty="0" smtClean="0"/>
              <a:t>Computes </a:t>
            </a:r>
            <a:r>
              <a:rPr lang="en-US" sz="2400" dirty="0"/>
              <a:t>an estimate of the probability density function (PDF) of a random variables, evaluated at a given set of </a:t>
            </a:r>
            <a:r>
              <a:rPr lang="en-US" sz="2400" dirty="0" smtClean="0"/>
              <a:t>points</a:t>
            </a:r>
          </a:p>
          <a:p>
            <a:pPr marL="342900" indent="-342900">
              <a:lnSpc>
                <a:spcPct val="120000"/>
              </a:lnSpc>
              <a:spcAft>
                <a:spcPts val="600"/>
              </a:spcAft>
              <a:buFont typeface="Wingdings" charset="2"/>
              <a:buChar char="§"/>
            </a:pPr>
            <a:r>
              <a:rPr lang="en-US" sz="2400" dirty="0" smtClean="0"/>
              <a:t>It </a:t>
            </a:r>
            <a:r>
              <a:rPr lang="en-US" sz="2400" dirty="0"/>
              <a:t>does so by expressing the PDF of the empirical distribution at a particular point as the mean of PDFs of normal distributions centered around each of the </a:t>
            </a:r>
            <a:r>
              <a:rPr lang="en-US" sz="2400" dirty="0" smtClean="0"/>
              <a:t>samples</a:t>
            </a:r>
            <a:endParaRPr lang="en-US" sz="1600" dirty="0"/>
          </a:p>
        </p:txBody>
      </p:sp>
    </p:spTree>
    <p:extLst>
      <p:ext uri="{BB962C8B-B14F-4D97-AF65-F5344CB8AC3E}">
        <p14:creationId xmlns:p14="http://schemas.microsoft.com/office/powerpoint/2010/main" val="37246690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Kernel Density Estimation: </a:t>
            </a:r>
            <a:r>
              <a:rPr lang="en-US" dirty="0" err="1"/>
              <a:t>KernelDensity</a:t>
            </a:r>
            <a:r>
              <a:rPr lang="en-US" dirty="0"/>
              <a:t>()</a:t>
            </a:r>
          </a:p>
        </p:txBody>
      </p:sp>
      <p:sp>
        <p:nvSpPr>
          <p:cNvPr id="3" name="Content Placeholder 2"/>
          <p:cNvSpPr>
            <a:spLocks noGrp="1"/>
          </p:cNvSpPr>
          <p:nvPr>
            <p:ph sz="half" idx="1"/>
          </p:nvPr>
        </p:nvSpPr>
        <p:spPr>
          <a:xfrm>
            <a:off x="442824" y="1167442"/>
            <a:ext cx="2473372" cy="5418709"/>
          </a:xfrm>
        </p:spPr>
        <p:txBody>
          <a:bodyPr/>
          <a:lstStyle/>
          <a:p>
            <a:pPr lvl="0">
              <a:buFont typeface="Wingdings" charset="2"/>
              <a:buChar char="§"/>
            </a:pPr>
            <a:r>
              <a:rPr lang="en-US" dirty="0" err="1"/>
              <a:t>KernelDensity</a:t>
            </a:r>
            <a:r>
              <a:rPr lang="en-US" dirty="0"/>
              <a:t>() provides methods to compute kernel density estimates from an RDD of samples</a:t>
            </a:r>
            <a:endParaRPr lang="en-US" altLang="en-US" dirty="0">
              <a:latin typeface="Arial" panose="020B0604020202020204" pitchFamily="34" charset="0"/>
            </a:endParaRPr>
          </a:p>
        </p:txBody>
      </p:sp>
      <p:sp>
        <p:nvSpPr>
          <p:cNvPr id="4" name="Content Placeholder 3"/>
          <p:cNvSpPr>
            <a:spLocks noGrp="1"/>
          </p:cNvSpPr>
          <p:nvPr>
            <p:ph idx="13"/>
          </p:nvPr>
        </p:nvSpPr>
        <p:spPr>
          <a:xfrm>
            <a:off x="2916195" y="1167443"/>
            <a:ext cx="8873239" cy="5455780"/>
          </a:xfrm>
        </p:spPr>
        <p:txBody>
          <a:bodyPr>
            <a:normAutofit/>
          </a:bodyPr>
          <a:lstStyle/>
          <a:p>
            <a:r>
              <a:rPr lang="en-US" sz="1800" dirty="0"/>
              <a:t>from </a:t>
            </a:r>
            <a:r>
              <a:rPr lang="en-US" sz="1800" dirty="0" err="1"/>
              <a:t>pyspark.mllib.stat</a:t>
            </a:r>
            <a:r>
              <a:rPr lang="en-US" sz="1800" dirty="0"/>
              <a:t> import </a:t>
            </a:r>
            <a:r>
              <a:rPr lang="en-US" sz="1800" dirty="0" err="1"/>
              <a:t>KernelDensity</a:t>
            </a:r>
            <a:endParaRPr lang="en-US" sz="1800" dirty="0"/>
          </a:p>
          <a:p>
            <a:endParaRPr lang="en-US" sz="1800" dirty="0"/>
          </a:p>
          <a:p>
            <a:r>
              <a:rPr lang="en-US" sz="1800" dirty="0"/>
              <a:t>data = ... # an RDD of sample data</a:t>
            </a:r>
          </a:p>
          <a:p>
            <a:endParaRPr lang="en-US" sz="1800" dirty="0"/>
          </a:p>
          <a:p>
            <a:r>
              <a:rPr lang="en-US" sz="1800" dirty="0"/>
              <a:t># Construct the density estimator with the sample data and a standard deviation for the Gaussian</a:t>
            </a:r>
          </a:p>
          <a:p>
            <a:r>
              <a:rPr lang="en-US" sz="1800" dirty="0"/>
              <a:t># kernels</a:t>
            </a:r>
          </a:p>
          <a:p>
            <a:r>
              <a:rPr lang="en-US" sz="1800" dirty="0" err="1"/>
              <a:t>kd</a:t>
            </a:r>
            <a:r>
              <a:rPr lang="en-US" sz="1800" dirty="0"/>
              <a:t> = </a:t>
            </a:r>
            <a:r>
              <a:rPr lang="en-US" sz="1800" dirty="0" err="1"/>
              <a:t>KernelDensity</a:t>
            </a:r>
            <a:r>
              <a:rPr lang="en-US" sz="1800" dirty="0"/>
              <a:t>()</a:t>
            </a:r>
          </a:p>
          <a:p>
            <a:r>
              <a:rPr lang="en-US" sz="1800" dirty="0" err="1"/>
              <a:t>kd.setSample</a:t>
            </a:r>
            <a:r>
              <a:rPr lang="en-US" sz="1800" dirty="0"/>
              <a:t>(data)</a:t>
            </a:r>
          </a:p>
          <a:p>
            <a:r>
              <a:rPr lang="en-US" sz="1800" dirty="0" err="1"/>
              <a:t>kd.setBandwidth</a:t>
            </a:r>
            <a:r>
              <a:rPr lang="en-US" sz="1800" dirty="0"/>
              <a:t>(3.0)</a:t>
            </a:r>
          </a:p>
          <a:p>
            <a:endParaRPr lang="en-US" sz="1800" dirty="0"/>
          </a:p>
          <a:p>
            <a:r>
              <a:rPr lang="en-US" sz="1800" dirty="0"/>
              <a:t># Find density estimates for the given values</a:t>
            </a:r>
          </a:p>
          <a:p>
            <a:r>
              <a:rPr lang="en-US" sz="1800" dirty="0"/>
              <a:t>densities = </a:t>
            </a:r>
            <a:r>
              <a:rPr lang="en-US" sz="1800" dirty="0" err="1"/>
              <a:t>kd.estimate</a:t>
            </a:r>
            <a:r>
              <a:rPr lang="en-US" sz="1800" dirty="0"/>
              <a:t>([-1.0, 2.0, 5.0])</a:t>
            </a:r>
          </a:p>
        </p:txBody>
      </p:sp>
    </p:spTree>
    <p:extLst>
      <p:ext uri="{BB962C8B-B14F-4D97-AF65-F5344CB8AC3E}">
        <p14:creationId xmlns:p14="http://schemas.microsoft.com/office/powerpoint/2010/main" val="41146986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12265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t>How </a:t>
            </a:r>
            <a:r>
              <a:rPr lang="en-US" altLang="ko-KR" sz="2800" dirty="0"/>
              <a:t>to use basic statistics functions provided </a:t>
            </a:r>
            <a:r>
              <a:rPr lang="en-US" altLang="ko-KR" sz="2800" dirty="0" smtClean="0"/>
              <a:t>by </a:t>
            </a:r>
            <a:r>
              <a:rPr lang="en-US" altLang="ko-KR" sz="2800" dirty="0" err="1" smtClean="0"/>
              <a:t>MLlib</a:t>
            </a:r>
            <a:endParaRPr lang="en-US" altLang="ko-KR" sz="2800" dirty="0"/>
          </a:p>
          <a:p>
            <a:pPr marL="914400" lvl="1" indent="-457200">
              <a:buFont typeface="Wingdings" charset="2"/>
              <a:buChar char="§"/>
            </a:pPr>
            <a:r>
              <a:rPr lang="en-US" sz="2800" dirty="0" smtClean="0"/>
              <a:t>The </a:t>
            </a:r>
            <a:r>
              <a:rPr lang="en-US" sz="2800" dirty="0"/>
              <a:t>input data types </a:t>
            </a:r>
            <a:r>
              <a:rPr lang="en-US" sz="2800" dirty="0" smtClean="0"/>
              <a:t>for these </a:t>
            </a:r>
            <a:r>
              <a:rPr lang="en-US" sz="2800" dirty="0"/>
              <a:t>functions </a:t>
            </a:r>
            <a:endParaRPr lang="en-US" sz="2800" dirty="0" smtClean="0"/>
          </a:p>
          <a:p>
            <a:pPr marL="914400" lvl="1" indent="-457200">
              <a:buFont typeface="Wingdings" charset="2"/>
              <a:buChar char="§"/>
            </a:pPr>
            <a:r>
              <a:rPr lang="en-US" sz="2800" dirty="0" smtClean="0"/>
              <a:t>How data types </a:t>
            </a:r>
            <a:r>
              <a:rPr lang="en-US" sz="2800" dirty="0"/>
              <a:t>affect the functionality of </a:t>
            </a:r>
            <a:r>
              <a:rPr lang="en-US" sz="2800" dirty="0" smtClean="0"/>
              <a:t>the </a:t>
            </a:r>
            <a:r>
              <a:rPr lang="en-US" sz="2800" dirty="0"/>
              <a:t>statistical methods</a:t>
            </a:r>
          </a:p>
          <a:p>
            <a:endParaRPr lang="en-US"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t>How to use basic statistics functions provided by </a:t>
              </a:r>
              <a:r>
                <a:rPr lang="en-US" altLang="ko-KR" sz="2800" dirty="0" err="1" smtClean="0"/>
                <a:t>MLlib</a:t>
              </a:r>
              <a:endParaRPr lang="en-US" altLang="ko-KR" sz="2800" dirty="0" smtClean="0"/>
            </a:p>
            <a:p>
              <a:pPr marL="914400" lvl="1" indent="-457200">
                <a:buFont typeface="Wingdings" charset="2"/>
                <a:buChar char="§"/>
              </a:pPr>
              <a:r>
                <a:rPr lang="en-US" sz="2800" dirty="0" smtClean="0"/>
                <a:t>The input data types for these functions </a:t>
              </a:r>
            </a:p>
            <a:p>
              <a:pPr marL="914400" lvl="1" indent="-457200">
                <a:buFont typeface="Wingdings" charset="2"/>
                <a:buChar char="§"/>
              </a:pPr>
              <a:r>
                <a:rPr lang="en-US" sz="2800" dirty="0" smtClean="0"/>
                <a:t>How data types affect the functionality of the statistical methods</a:t>
              </a:r>
            </a:p>
            <a:p>
              <a:endParaRPr lang="en-US" sz="2800" dirty="0"/>
            </a:p>
          </p:txBody>
        </p:sp>
      </p:grpSp>
    </p:spTree>
    <p:extLst>
      <p:ext uri="{BB962C8B-B14F-4D97-AF65-F5344CB8AC3E}">
        <p14:creationId xmlns:p14="http://schemas.microsoft.com/office/powerpoint/2010/main" val="18414330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Basic Statistics</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Spark MLlib provides functions </a:t>
            </a:r>
            <a:r>
              <a:rPr lang="en-US" dirty="0" smtClean="0"/>
              <a:t>for: </a:t>
            </a:r>
            <a:endParaRPr lang="en-US" dirty="0"/>
          </a:p>
          <a:p>
            <a:pPr lvl="1">
              <a:buFont typeface="Wingdings" charset="2"/>
              <a:buChar char="§"/>
              <a:tabLst>
                <a:tab pos="457200" algn="l"/>
              </a:tabLst>
            </a:pPr>
            <a:r>
              <a:rPr lang="en-US" sz="2800" dirty="0" smtClean="0"/>
              <a:t>Amazon </a:t>
            </a:r>
            <a:r>
              <a:rPr lang="en-US" sz="2800" dirty="0"/>
              <a:t>EC2 with scripts</a:t>
            </a:r>
          </a:p>
          <a:p>
            <a:pPr lvl="1">
              <a:buFont typeface="Wingdings" charset="2"/>
              <a:buChar char="§"/>
              <a:tabLst>
                <a:tab pos="457200" algn="l"/>
              </a:tabLst>
            </a:pPr>
            <a:r>
              <a:rPr lang="en-US" sz="2800" dirty="0" smtClean="0"/>
              <a:t>Standalone </a:t>
            </a:r>
            <a:r>
              <a:rPr lang="en-US" sz="2800" dirty="0"/>
              <a:t>c</a:t>
            </a:r>
            <a:r>
              <a:rPr lang="en-US" sz="2800" dirty="0" smtClean="0"/>
              <a:t>luster</a:t>
            </a:r>
            <a:endParaRPr lang="en-US" sz="2800" dirty="0"/>
          </a:p>
          <a:p>
            <a:pPr lvl="1">
              <a:buFont typeface="Wingdings" charset="2"/>
              <a:buChar char="§"/>
              <a:tabLst>
                <a:tab pos="457200" algn="l"/>
              </a:tabLst>
            </a:pPr>
            <a:r>
              <a:rPr lang="en-US" sz="2800" dirty="0" smtClean="0"/>
              <a:t>Private clusters </a:t>
            </a:r>
            <a:r>
              <a:rPr lang="en-US" sz="2800" dirty="0"/>
              <a:t>using Apache </a:t>
            </a:r>
            <a:r>
              <a:rPr lang="en-US" sz="2800" dirty="0" err="1" smtClean="0"/>
              <a:t>Mesos</a:t>
            </a:r>
            <a:endParaRPr lang="en-US" sz="2800" dirty="0"/>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MLlib provides a rich set of basic statistics functions </a:t>
              </a:r>
            </a:p>
          </p:txBody>
        </p:sp>
      </p:grpSp>
    </p:spTree>
    <p:extLst>
      <p:ext uri="{BB962C8B-B14F-4D97-AF65-F5344CB8AC3E}">
        <p14:creationId xmlns:p14="http://schemas.microsoft.com/office/powerpoint/2010/main" val="6614982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Statistics:  </a:t>
            </a:r>
            <a:r>
              <a:rPr lang="en-US" dirty="0" err="1"/>
              <a:t>colStats</a:t>
            </a:r>
            <a:r>
              <a:rPr lang="en-US" dirty="0"/>
              <a:t>(vector)</a:t>
            </a:r>
          </a:p>
        </p:txBody>
      </p:sp>
      <p:sp>
        <p:nvSpPr>
          <p:cNvPr id="3" name="Content Placeholder 2"/>
          <p:cNvSpPr>
            <a:spLocks noGrp="1"/>
          </p:cNvSpPr>
          <p:nvPr>
            <p:ph sz="half" idx="1"/>
          </p:nvPr>
        </p:nvSpPr>
        <p:spPr/>
        <p:txBody>
          <a:bodyPr/>
          <a:lstStyle/>
          <a:p>
            <a:pPr>
              <a:buFont typeface="Wingdings" charset="2"/>
              <a:buChar char="§"/>
            </a:pPr>
            <a:r>
              <a:rPr lang="en-US" dirty="0" smtClean="0"/>
              <a:t>Retrieves </a:t>
            </a:r>
            <a:r>
              <a:rPr lang="en-US" dirty="0"/>
              <a:t>column summary statistics for RDD[vector</a:t>
            </a:r>
            <a:r>
              <a:rPr lang="en-US" dirty="0" smtClean="0"/>
              <a:t>]</a:t>
            </a:r>
            <a:endParaRPr lang="en-US" dirty="0"/>
          </a:p>
        </p:txBody>
      </p:sp>
      <p:sp>
        <p:nvSpPr>
          <p:cNvPr id="4" name="Content Placeholder 3"/>
          <p:cNvSpPr>
            <a:spLocks noGrp="1"/>
          </p:cNvSpPr>
          <p:nvPr>
            <p:ph idx="13"/>
          </p:nvPr>
        </p:nvSpPr>
        <p:spPr/>
        <p:txBody>
          <a:bodyPr>
            <a:normAutofit/>
          </a:bodyPr>
          <a:lstStyle/>
          <a:p>
            <a:r>
              <a:rPr lang="en-US" sz="1800" dirty="0"/>
              <a:t>from </a:t>
            </a:r>
            <a:r>
              <a:rPr lang="en-US" sz="1800" dirty="0" err="1"/>
              <a:t>pyspark.mllib.stat</a:t>
            </a:r>
            <a:r>
              <a:rPr lang="en-US" sz="1800" dirty="0"/>
              <a:t> import Statistics</a:t>
            </a:r>
          </a:p>
          <a:p>
            <a:endParaRPr lang="en-US" sz="1800" dirty="0"/>
          </a:p>
          <a:p>
            <a:r>
              <a:rPr lang="en-US" sz="1800" dirty="0" err="1"/>
              <a:t>sc</a:t>
            </a:r>
            <a:r>
              <a:rPr lang="en-US" sz="1800" dirty="0"/>
              <a:t> = ... # </a:t>
            </a:r>
            <a:r>
              <a:rPr lang="en-US" sz="1800" dirty="0" err="1"/>
              <a:t>SparkContext</a:t>
            </a:r>
            <a:endParaRPr lang="en-US" sz="1800" dirty="0"/>
          </a:p>
          <a:p>
            <a:endParaRPr lang="en-US" sz="1800" dirty="0"/>
          </a:p>
          <a:p>
            <a:r>
              <a:rPr lang="en-US" sz="1800" dirty="0"/>
              <a:t>mat = ... # an RDD of Vectors</a:t>
            </a:r>
          </a:p>
          <a:p>
            <a:endParaRPr lang="en-US" sz="1800" dirty="0"/>
          </a:p>
          <a:p>
            <a:r>
              <a:rPr lang="en-US" sz="1800" dirty="0"/>
              <a:t># Compute column summary statistics.</a:t>
            </a:r>
          </a:p>
          <a:p>
            <a:r>
              <a:rPr lang="en-US" sz="1800" dirty="0"/>
              <a:t>summary = </a:t>
            </a:r>
            <a:r>
              <a:rPr lang="en-US" sz="1800" dirty="0" err="1"/>
              <a:t>Statistics.colStats</a:t>
            </a:r>
            <a:r>
              <a:rPr lang="en-US" sz="1800" dirty="0"/>
              <a:t>(mat)</a:t>
            </a:r>
          </a:p>
          <a:p>
            <a:r>
              <a:rPr lang="en-US" sz="1800" dirty="0"/>
              <a:t>print(</a:t>
            </a:r>
            <a:r>
              <a:rPr lang="en-US" sz="1800" dirty="0" err="1"/>
              <a:t>summary.mean</a:t>
            </a:r>
            <a:r>
              <a:rPr lang="en-US" sz="1800" dirty="0"/>
              <a:t>())</a:t>
            </a:r>
          </a:p>
          <a:p>
            <a:r>
              <a:rPr lang="en-US" sz="1800" dirty="0"/>
              <a:t>print(</a:t>
            </a:r>
            <a:r>
              <a:rPr lang="en-US" sz="1800" dirty="0" err="1"/>
              <a:t>summary.variance</a:t>
            </a:r>
            <a:r>
              <a:rPr lang="en-US" sz="1800" dirty="0"/>
              <a:t>())</a:t>
            </a:r>
          </a:p>
          <a:p>
            <a:r>
              <a:rPr lang="en-US" sz="1800" dirty="0"/>
              <a:t>print(</a:t>
            </a:r>
            <a:r>
              <a:rPr lang="en-US" sz="1800" dirty="0" err="1"/>
              <a:t>summary.numNonzeros</a:t>
            </a:r>
            <a:r>
              <a:rPr lang="en-US" sz="1800" dirty="0"/>
              <a:t>())</a:t>
            </a:r>
          </a:p>
        </p:txBody>
      </p:sp>
    </p:spTree>
    <p:extLst>
      <p:ext uri="{BB962C8B-B14F-4D97-AF65-F5344CB8AC3E}">
        <p14:creationId xmlns:p14="http://schemas.microsoft.com/office/powerpoint/2010/main" val="9129525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31478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Correlations</a:t>
            </a:r>
          </a:p>
        </p:txBody>
      </p:sp>
      <p:grpSp>
        <p:nvGrpSpPr>
          <p:cNvPr id="2" name="Group 1"/>
          <p:cNvGrpSpPr/>
          <p:nvPr/>
        </p:nvGrpSpPr>
        <p:grpSpPr>
          <a:xfrm>
            <a:off x="0" y="1918571"/>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Calculates the correlation between two series of data</a:t>
              </a:r>
            </a:p>
          </p:txBody>
        </p:sp>
      </p:grpSp>
      <p:sp>
        <p:nvSpPr>
          <p:cNvPr id="3" name="TextBox 2"/>
          <p:cNvSpPr txBox="1"/>
          <p:nvPr/>
        </p:nvSpPr>
        <p:spPr>
          <a:xfrm>
            <a:off x="838200" y="3238500"/>
            <a:ext cx="10153650" cy="2223172"/>
          </a:xfrm>
          <a:prstGeom prst="rect">
            <a:avLst/>
          </a:prstGeom>
          <a:noFill/>
        </p:spPr>
        <p:txBody>
          <a:bodyPr wrap="square" rtlCol="0">
            <a:spAutoFit/>
          </a:bodyPr>
          <a:lstStyle/>
          <a:p>
            <a:pPr marL="457200" indent="-457200">
              <a:lnSpc>
                <a:spcPct val="120000"/>
              </a:lnSpc>
              <a:spcAft>
                <a:spcPts val="600"/>
              </a:spcAft>
              <a:buFont typeface="Wingdings" charset="2"/>
              <a:buChar char="§"/>
            </a:pPr>
            <a:r>
              <a:rPr lang="en-US" sz="2800" dirty="0"/>
              <a:t>Spark MLlib provides the flexibility to calculate pairwise correlations among many </a:t>
            </a:r>
            <a:r>
              <a:rPr lang="en-US" sz="2800" dirty="0" smtClean="0"/>
              <a:t>series.</a:t>
            </a:r>
            <a:endParaRPr lang="en-US" sz="2800" dirty="0"/>
          </a:p>
          <a:p>
            <a:pPr marL="457200" indent="-457200">
              <a:lnSpc>
                <a:spcPct val="120000"/>
              </a:lnSpc>
              <a:spcAft>
                <a:spcPts val="600"/>
              </a:spcAft>
              <a:buFont typeface="Wingdings" charset="2"/>
              <a:buChar char="§"/>
            </a:pPr>
            <a:r>
              <a:rPr lang="en-US" sz="2800" dirty="0"/>
              <a:t>Supported correlation methods are currently Pearson’s and Spearman’s </a:t>
            </a:r>
            <a:r>
              <a:rPr lang="en-US" sz="2800" dirty="0" smtClean="0"/>
              <a:t>correlations.</a:t>
            </a:r>
            <a:endParaRPr lang="en-US" sz="2800" dirty="0"/>
          </a:p>
        </p:txBody>
      </p:sp>
    </p:spTree>
    <p:extLst>
      <p:ext uri="{BB962C8B-B14F-4D97-AF65-F5344CB8AC3E}">
        <p14:creationId xmlns:p14="http://schemas.microsoft.com/office/powerpoint/2010/main" val="10754607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Correlations: </a:t>
            </a:r>
            <a:r>
              <a:rPr lang="en-US" dirty="0" err="1"/>
              <a:t>Statistics.corr</a:t>
            </a:r>
            <a:r>
              <a:rPr lang="en-US" dirty="0"/>
              <a:t>(series X, series Y)</a:t>
            </a:r>
          </a:p>
        </p:txBody>
      </p:sp>
      <p:sp>
        <p:nvSpPr>
          <p:cNvPr id="3" name="Content Placeholder 2"/>
          <p:cNvSpPr>
            <a:spLocks noGrp="1"/>
          </p:cNvSpPr>
          <p:nvPr>
            <p:ph sz="half" idx="1"/>
          </p:nvPr>
        </p:nvSpPr>
        <p:spPr>
          <a:xfrm>
            <a:off x="442824" y="1167442"/>
            <a:ext cx="2695792" cy="5480493"/>
          </a:xfrm>
        </p:spPr>
        <p:txBody>
          <a:bodyPr/>
          <a:lstStyle/>
          <a:p>
            <a:pPr>
              <a:buFont typeface="Wingdings" charset="2"/>
              <a:buChar char="§"/>
            </a:pPr>
            <a:r>
              <a:rPr lang="en-US" dirty="0"/>
              <a:t>Statistics provides methods to calculate correlations between series</a:t>
            </a:r>
          </a:p>
          <a:p>
            <a:pPr marL="0" indent="0">
              <a:buNone/>
            </a:pPr>
            <a:endParaRPr lang="en-US" dirty="0"/>
          </a:p>
          <a:p>
            <a:pPr>
              <a:buFont typeface="Wingdings" charset="2"/>
              <a:buChar char="§"/>
            </a:pPr>
            <a:endParaRPr lang="en-US" dirty="0"/>
          </a:p>
        </p:txBody>
      </p:sp>
      <p:sp>
        <p:nvSpPr>
          <p:cNvPr id="4" name="Content Placeholder 3"/>
          <p:cNvSpPr>
            <a:spLocks noGrp="1"/>
          </p:cNvSpPr>
          <p:nvPr>
            <p:ph idx="13"/>
          </p:nvPr>
        </p:nvSpPr>
        <p:spPr>
          <a:xfrm>
            <a:off x="3150973" y="1167442"/>
            <a:ext cx="8638462" cy="5468136"/>
          </a:xfrm>
        </p:spPr>
        <p:txBody>
          <a:bodyPr>
            <a:noAutofit/>
          </a:bodyPr>
          <a:lstStyle/>
          <a:p>
            <a:r>
              <a:rPr lang="en-US" sz="1800" dirty="0"/>
              <a:t>from </a:t>
            </a:r>
            <a:r>
              <a:rPr lang="en-US" sz="1800" dirty="0" err="1"/>
              <a:t>pyspark.mllib.stat</a:t>
            </a:r>
            <a:r>
              <a:rPr lang="en-US" sz="1800" dirty="0"/>
              <a:t> import Statistics</a:t>
            </a:r>
          </a:p>
          <a:p>
            <a:r>
              <a:rPr lang="en-US" sz="1800" dirty="0" smtClean="0"/>
              <a:t>sc </a:t>
            </a:r>
            <a:r>
              <a:rPr lang="en-US" sz="1800" dirty="0"/>
              <a:t>= ... # </a:t>
            </a:r>
            <a:r>
              <a:rPr lang="en-US" sz="1800" dirty="0" err="1"/>
              <a:t>SparkContext</a:t>
            </a:r>
            <a:endParaRPr lang="en-US" sz="1800" dirty="0"/>
          </a:p>
          <a:p>
            <a:r>
              <a:rPr lang="en-US" sz="1800" dirty="0" err="1" smtClean="0"/>
              <a:t>seriesX</a:t>
            </a:r>
            <a:r>
              <a:rPr lang="en-US" sz="1800" dirty="0" smtClean="0"/>
              <a:t> </a:t>
            </a:r>
            <a:r>
              <a:rPr lang="en-US" sz="1800" dirty="0"/>
              <a:t>= ... # a series</a:t>
            </a:r>
          </a:p>
          <a:p>
            <a:r>
              <a:rPr lang="en-US" sz="1800" dirty="0" err="1"/>
              <a:t>seriesY</a:t>
            </a:r>
            <a:r>
              <a:rPr lang="en-US" sz="1800" dirty="0"/>
              <a:t> = ... # must have the same number of partitions and cardinality as </a:t>
            </a:r>
            <a:r>
              <a:rPr lang="en-US" sz="1800" dirty="0" err="1"/>
              <a:t>seriesX</a:t>
            </a:r>
            <a:endParaRPr lang="en-US" sz="1800" dirty="0"/>
          </a:p>
          <a:p>
            <a:r>
              <a:rPr lang="en-US" sz="1800" dirty="0" smtClean="0"/>
              <a:t># </a:t>
            </a:r>
            <a:r>
              <a:rPr lang="en-US" sz="1800" dirty="0"/>
              <a:t>Compute the correlation using Pearson's method. Enter </a:t>
            </a:r>
            <a:endParaRPr lang="en-US" sz="1800" dirty="0" smtClean="0"/>
          </a:p>
          <a:p>
            <a:r>
              <a:rPr lang="en-US" sz="1800" dirty="0" smtClean="0"/>
              <a:t># "</a:t>
            </a:r>
            <a:r>
              <a:rPr lang="en-US" sz="1800" dirty="0"/>
              <a:t>spearman" for Spearman's method. If a </a:t>
            </a:r>
            <a:r>
              <a:rPr lang="en-US" sz="1800" dirty="0" smtClean="0"/>
              <a:t>method </a:t>
            </a:r>
            <a:r>
              <a:rPr lang="en-US" sz="1800" dirty="0"/>
              <a:t>is not </a:t>
            </a:r>
            <a:endParaRPr lang="en-US" sz="1800" dirty="0" smtClean="0"/>
          </a:p>
          <a:p>
            <a:r>
              <a:rPr lang="en-US" sz="1800" dirty="0" smtClean="0"/>
              <a:t># specified</a:t>
            </a:r>
            <a:r>
              <a:rPr lang="en-US" sz="1800" dirty="0"/>
              <a:t>, Pearson's method will be used </a:t>
            </a:r>
            <a:r>
              <a:rPr lang="en-US" sz="1800" dirty="0" smtClean="0"/>
              <a:t>by default</a:t>
            </a:r>
            <a:r>
              <a:rPr lang="en-US" sz="1800" dirty="0"/>
              <a:t>. </a:t>
            </a:r>
          </a:p>
          <a:p>
            <a:r>
              <a:rPr lang="en-US" sz="1800" dirty="0"/>
              <a:t>print(</a:t>
            </a:r>
            <a:r>
              <a:rPr lang="en-US" sz="1800" dirty="0" err="1"/>
              <a:t>Statistics.corr</a:t>
            </a:r>
            <a:r>
              <a:rPr lang="en-US" sz="1800" dirty="0"/>
              <a:t>(</a:t>
            </a:r>
            <a:r>
              <a:rPr lang="en-US" sz="1800" dirty="0" err="1"/>
              <a:t>seriesX</a:t>
            </a:r>
            <a:r>
              <a:rPr lang="en-US" sz="1800" dirty="0"/>
              <a:t>, </a:t>
            </a:r>
            <a:r>
              <a:rPr lang="en-US" sz="1800" dirty="0" err="1"/>
              <a:t>seriesY</a:t>
            </a:r>
            <a:r>
              <a:rPr lang="en-US" sz="1800" dirty="0"/>
              <a:t>, method="</a:t>
            </a:r>
            <a:r>
              <a:rPr lang="en-US" sz="1800" dirty="0" err="1"/>
              <a:t>pearson</a:t>
            </a:r>
            <a:r>
              <a:rPr lang="en-US" sz="1800" dirty="0"/>
              <a:t>"))</a:t>
            </a:r>
          </a:p>
          <a:p>
            <a:r>
              <a:rPr lang="en-US" sz="1800" dirty="0" smtClean="0"/>
              <a:t>data </a:t>
            </a:r>
            <a:r>
              <a:rPr lang="en-US" sz="1800" dirty="0"/>
              <a:t>= ... # an RDD of Vectors</a:t>
            </a:r>
          </a:p>
          <a:p>
            <a:r>
              <a:rPr lang="en-US" sz="1800" dirty="0"/>
              <a:t># calculate the correlation matrix using Pearson's method. Use "spearman" for Spearman's method.</a:t>
            </a:r>
          </a:p>
          <a:p>
            <a:r>
              <a:rPr lang="en-US" sz="1800" dirty="0"/>
              <a:t># If a method is not specified, Pearson's method will be used by default. </a:t>
            </a:r>
          </a:p>
          <a:p>
            <a:r>
              <a:rPr lang="en-US" sz="1800" dirty="0"/>
              <a:t>print(</a:t>
            </a:r>
            <a:r>
              <a:rPr lang="en-US" sz="1800" dirty="0" err="1"/>
              <a:t>Statistics.corr</a:t>
            </a:r>
            <a:r>
              <a:rPr lang="en-US" sz="1800" dirty="0"/>
              <a:t>(data, method="</a:t>
            </a:r>
            <a:r>
              <a:rPr lang="en-US" sz="1800" dirty="0" err="1"/>
              <a:t>pearson</a:t>
            </a:r>
            <a:r>
              <a:rPr lang="en-US" sz="1800" dirty="0"/>
              <a:t>"))</a:t>
            </a:r>
          </a:p>
        </p:txBody>
      </p:sp>
    </p:spTree>
    <p:extLst>
      <p:ext uri="{BB962C8B-B14F-4D97-AF65-F5344CB8AC3E}">
        <p14:creationId xmlns:p14="http://schemas.microsoft.com/office/powerpoint/2010/main" val="23679913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43081604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13607</TotalTime>
  <Words>2596</Words>
  <Application>Microsoft Macintosh PowerPoint</Application>
  <PresentationFormat>Custom</PresentationFormat>
  <Paragraphs>295</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 Science and Machine Learning</vt:lpstr>
      <vt:lpstr>Topics</vt:lpstr>
      <vt:lpstr>PowerPoint Presentation</vt:lpstr>
      <vt:lpstr>Basic Statistics</vt:lpstr>
      <vt:lpstr>Summary Statistics:  colStats(vector)</vt:lpstr>
      <vt:lpstr>PowerPoint Presentation</vt:lpstr>
      <vt:lpstr>Correlations</vt:lpstr>
      <vt:lpstr>Correlations: Statistics.corr(series X, series Y)</vt:lpstr>
      <vt:lpstr>PowerPoint Presentation</vt:lpstr>
      <vt:lpstr>Stratified Sampling</vt:lpstr>
      <vt:lpstr>Stratified Sampling:  sampleByKey(key-value pairs)</vt:lpstr>
      <vt:lpstr>PowerPoint Presentation</vt:lpstr>
      <vt:lpstr>Hypothesis Testing</vt:lpstr>
      <vt:lpstr>Hypothesis Testing: chiSqTest(vector)</vt:lpstr>
      <vt:lpstr>Hypothesis Testing: chiSqTest(matrix)</vt:lpstr>
      <vt:lpstr>Hypothesis Testing: chiSqTest(labeled point)</vt:lpstr>
      <vt:lpstr>PowerPoint Presentation</vt:lpstr>
      <vt:lpstr>Kolmogorov-Smirvov (KS) Test</vt:lpstr>
      <vt:lpstr>Hypothesis Testing: kolmogorovSmirnovTest</vt:lpstr>
      <vt:lpstr>PowerPoint Presentation</vt:lpstr>
      <vt:lpstr>Random Data Generation</vt:lpstr>
      <vt:lpstr>Random Data Generation: RandomRDDs</vt:lpstr>
      <vt:lpstr>PowerPoint Presentation</vt:lpstr>
      <vt:lpstr>Kernel Density Estimation</vt:lpstr>
      <vt:lpstr>Kernel Density Estimation: KernelDensity()</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313</cp:revision>
  <cp:lastPrinted>2016-05-09T20:48:17Z</cp:lastPrinted>
  <dcterms:created xsi:type="dcterms:W3CDTF">2016-04-21T18:51:19Z</dcterms:created>
  <dcterms:modified xsi:type="dcterms:W3CDTF">2016-06-08T22:50:37Z</dcterms:modified>
</cp:coreProperties>
</file>