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notesSlides/notesSlide8.xml" ContentType="application/vnd.openxmlformats-officedocument.presentationml.notesSlide+xml"/>
  <Override PartName="/ppt/embeddings/oleObject8.bin" ContentType="application/vnd.openxmlformats-officedocument.oleObject"/>
  <Override PartName="/ppt/notesSlides/notesSlide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2.bin" ContentType="application/vnd.openxmlformats-officedocument.oleObject"/>
  <Override PartName="/ppt/notesSlides/notesSlide14.xml" ContentType="application/vnd.openxmlformats-officedocument.presentationml.notesSlide+xml"/>
  <Override PartName="/ppt/embeddings/oleObject13.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Microsoft_Equation1.bin" ContentType="application/vnd.openxmlformats-officedocument.oleObject"/>
  <Override PartName="/ppt/notesSlides/notesSlide23.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notesSlides/notesSlide24.xml" ContentType="application/vnd.openxmlformats-officedocument.presentationml.notesSlide+xml"/>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embeddings/Microsoft_Equation9.bin" ContentType="application/vnd.openxmlformats-officedocument.oleObject"/>
  <Override PartName="/ppt/embeddings/Microsoft_Equation10.bin" ContentType="application/vnd.openxmlformats-officedocument.oleObject"/>
  <Override PartName="/ppt/notesSlides/notesSlide25.xml" ContentType="application/vnd.openxmlformats-officedocument.presentationml.notesSlide+xml"/>
  <Override PartName="/ppt/embeddings/Microsoft_Equation11.bin" ContentType="application/vnd.openxmlformats-officedocument.oleObject"/>
  <Override PartName="/ppt/embeddings/Microsoft_Equation12.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43"/>
  </p:notesMasterIdLst>
  <p:handoutMasterIdLst>
    <p:handoutMasterId r:id="rId44"/>
  </p:handoutMasterIdLst>
  <p:sldIdLst>
    <p:sldId id="330" r:id="rId4"/>
    <p:sldId id="331" r:id="rId5"/>
    <p:sldId id="332" r:id="rId6"/>
    <p:sldId id="353" r:id="rId7"/>
    <p:sldId id="355" r:id="rId8"/>
    <p:sldId id="356" r:id="rId9"/>
    <p:sldId id="357" r:id="rId10"/>
    <p:sldId id="358" r:id="rId11"/>
    <p:sldId id="359" r:id="rId12"/>
    <p:sldId id="361" r:id="rId13"/>
    <p:sldId id="362" r:id="rId14"/>
    <p:sldId id="363" r:id="rId15"/>
    <p:sldId id="360" r:id="rId16"/>
    <p:sldId id="364" r:id="rId17"/>
    <p:sldId id="366" r:id="rId18"/>
    <p:sldId id="367" r:id="rId19"/>
    <p:sldId id="352" r:id="rId20"/>
    <p:sldId id="368" r:id="rId21"/>
    <p:sldId id="371" r:id="rId22"/>
    <p:sldId id="369" r:id="rId23"/>
    <p:sldId id="370"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53"/>
            <p14:sldId id="355"/>
            <p14:sldId id="356"/>
            <p14:sldId id="357"/>
            <p14:sldId id="358"/>
            <p14:sldId id="359"/>
            <p14:sldId id="361"/>
            <p14:sldId id="362"/>
            <p14:sldId id="363"/>
            <p14:sldId id="360"/>
            <p14:sldId id="364"/>
            <p14:sldId id="366"/>
            <p14:sldId id="367"/>
            <p14:sldId id="352"/>
            <p14:sldId id="368"/>
            <p14:sldId id="371"/>
            <p14:sldId id="369"/>
            <p14:sldId id="370"/>
            <p14:sldId id="372"/>
            <p14:sldId id="373"/>
            <p14:sldId id="374"/>
            <p14:sldId id="375"/>
            <p14:sldId id="376"/>
            <p14:sldId id="377"/>
            <p14:sldId id="378"/>
            <p14:sldId id="379"/>
            <p14:sldId id="380"/>
            <p14:sldId id="381"/>
            <p14:sldId id="382"/>
            <p14:sldId id="383"/>
            <p14:sldId id="384"/>
            <p14:sldId id="385"/>
            <p14:sldId id="386"/>
            <p14:sldId id="387"/>
            <p14:sldId id="388"/>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A6A6A6"/>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4" autoAdjust="0"/>
    <p:restoredTop sz="83516" autoAdjust="0"/>
  </p:normalViewPr>
  <p:slideViewPr>
    <p:cSldViewPr snapToGrid="0">
      <p:cViewPr varScale="1">
        <p:scale>
          <a:sx n="63" d="100"/>
          <a:sy n="63" d="100"/>
        </p:scale>
        <p:origin x="-1096"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13T09:40:49.322" idx="8">
    <p:pos x="4555" y="1716"/>
    <p:text>Justin made the point that this lesson is concerningly math heavy. I believe he has a good point. 
I think taking a pass at this and simplifying the math concepts involved would be very helpful.
Potentially combining this lesson and the next.</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 Id="rId3"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 Id="rId3"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en.wikipedia.org/wiki/Elastic_net_regulariz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a:t>://courses.edx.org/courses/course-v1:Microsoft+DAT203x+3T2015/info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92197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t>
            </a:r>
            <a:r>
              <a:rPr lang="en-US" dirty="0" smtClean="0"/>
              <a:t>Typically N is somewhere between 5 and 10.</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r>
              <a:rPr lang="en-US" b="0"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a:t>://courses.edx.org/courses/course-v1:Microsoft+DAT203x+3T2015/info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47482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This </a:t>
            </a:r>
            <a:r>
              <a:rPr lang="en-US" dirty="0"/>
              <a:t>slide has</a:t>
            </a:r>
            <a:r>
              <a:rPr lang="en-US" baseline="0" dirty="0"/>
              <a:t> an animation showing the test data being rotated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24261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a:t>://courses.edx.org/courses/course-v1:Microsoft+DAT203x+3T2015/info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280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514350" indent="-514350">
              <a:lnSpc>
                <a:spcPct val="120000"/>
              </a:lnSpc>
              <a:buFont typeface="+mj-lt"/>
              <a:buAutoNum type="arabicPeriod"/>
            </a:pPr>
            <a:r>
              <a:rPr lang="en-US" dirty="0" smtClean="0"/>
              <a:t>Divide the data set into N approximately equal sized “folds”</a:t>
            </a:r>
          </a:p>
          <a:p>
            <a:pPr marL="514350" indent="-514350">
              <a:lnSpc>
                <a:spcPct val="120000"/>
              </a:lnSpc>
              <a:buFont typeface="+mj-lt"/>
              <a:buAutoNum type="arabicPeriod"/>
            </a:pPr>
            <a:r>
              <a:rPr lang="en-US" dirty="0" smtClean="0"/>
              <a:t>Reserve 1 fold for test fold and N-1 for training folds</a:t>
            </a:r>
          </a:p>
          <a:p>
            <a:pPr marL="514350" indent="-514350">
              <a:lnSpc>
                <a:spcPct val="120000"/>
              </a:lnSpc>
              <a:buFont typeface="+mj-lt"/>
              <a:buAutoNum type="arabicPeriod"/>
            </a:pPr>
            <a:r>
              <a:rPr lang="en-US" dirty="0" smtClean="0"/>
              <a:t>Reserve 1 of the training folds for validation</a:t>
            </a:r>
          </a:p>
          <a:p>
            <a:pPr marL="514350" indent="-514350">
              <a:lnSpc>
                <a:spcPct val="120000"/>
              </a:lnSpc>
              <a:buFont typeface="+mj-lt"/>
              <a:buAutoNum type="arabicPeriod"/>
            </a:pPr>
            <a:r>
              <a:rPr lang="en-US" dirty="0" smtClean="0"/>
              <a:t>For the set shown, train the algorithm on the remaining N-2 training folds</a:t>
            </a:r>
          </a:p>
          <a:p>
            <a:pPr marL="514350" indent="-514350">
              <a:lnSpc>
                <a:spcPct val="120000"/>
              </a:lnSpc>
              <a:buFont typeface="+mj-lt"/>
              <a:buAutoNum type="arabicPeriod"/>
            </a:pPr>
            <a:r>
              <a:rPr lang="en-US" dirty="0" smtClean="0"/>
              <a:t>Repeat from step  3, N-1 times, rotating the validation fold within the N-1 training folds</a:t>
            </a:r>
          </a:p>
          <a:p>
            <a:pPr marL="514350" indent="-514350">
              <a:lnSpc>
                <a:spcPct val="120000"/>
              </a:lnSpc>
              <a:buFont typeface="+mj-lt"/>
              <a:buAutoNum type="arabicPeriod"/>
            </a:pPr>
            <a:r>
              <a:rPr lang="en-US" dirty="0" smtClean="0"/>
              <a:t>Choose  that minimizes average training error over the training folds</a:t>
            </a:r>
          </a:p>
          <a:p>
            <a:pPr marL="514350" indent="-514350">
              <a:lnSpc>
                <a:spcPct val="120000"/>
              </a:lnSpc>
              <a:buFont typeface="+mj-lt"/>
              <a:buAutoNum type="arabicPeriod"/>
            </a:pPr>
            <a:r>
              <a:rPr lang="en-US" dirty="0" smtClean="0"/>
              <a:t>Use that x to evaluate on the test set</a:t>
            </a:r>
          </a:p>
          <a:p>
            <a:pPr marL="514350" indent="-514350">
              <a:lnSpc>
                <a:spcPct val="120000"/>
              </a:lnSpc>
              <a:buFont typeface="+mj-lt"/>
              <a:buAutoNum type="arabicPeriod"/>
            </a:pPr>
            <a:r>
              <a:rPr lang="en-US" dirty="0" smtClean="0"/>
              <a:t>Repeat from step 2, N-1 times, by rotating the test fold</a:t>
            </a:r>
          </a:p>
          <a:p>
            <a:pPr marL="514350" indent="-514350">
              <a:lnSpc>
                <a:spcPct val="120000"/>
              </a:lnSpc>
              <a:buFont typeface="+mj-lt"/>
              <a:buAutoNum type="arabicPeriod"/>
            </a:pPr>
            <a:r>
              <a:rPr lang="en-US" dirty="0" smtClean="0"/>
              <a:t>Report the mean and standard deviation of the evaluation measure over the N folds</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a:t>://courses.edx.org/courses/course-v1:Microsoft+DAT203x+3T2015/info</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3401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a:t>
            </a:r>
            <a:r>
              <a:rPr lang="en-US" dirty="0"/>
              <a:t>slide has</a:t>
            </a:r>
            <a:r>
              <a:rPr lang="en-US" baseline="0" dirty="0"/>
              <a:t> an animation showing the test data being </a:t>
            </a:r>
            <a:r>
              <a:rPr lang="en-US" baseline="0" dirty="0" smtClean="0"/>
              <a:t>rotated.</a:t>
            </a:r>
          </a:p>
          <a:p>
            <a:pPr marL="171450" indent="-171450">
              <a:buFont typeface="Arial"/>
              <a:buChar char="•"/>
            </a:pPr>
            <a:r>
              <a:rPr lang="en-US" baseline="0" dirty="0" smtClean="0"/>
              <a:t>For 10 folds and 5 different </a:t>
            </a:r>
            <a:r>
              <a:rPr lang="el-GR" baseline="0" dirty="0" smtClean="0"/>
              <a:t>λ</a:t>
            </a:r>
            <a:r>
              <a:rPr lang="en-US" baseline="0" dirty="0" smtClean="0"/>
              <a:t> values tested:</a:t>
            </a:r>
          </a:p>
          <a:p>
            <a:pPr marL="628650" lvl="1" indent="-171450">
              <a:buFont typeface="Arial"/>
              <a:buChar char="•"/>
            </a:pPr>
            <a:r>
              <a:rPr lang="en-US" baseline="0" dirty="0" smtClean="0"/>
              <a:t>10 (for each test fold) x 9 (for each validation fold) x 5 (for each </a:t>
            </a:r>
            <a:r>
              <a:rPr lang="el-GR" baseline="0" dirty="0" smtClean="0"/>
              <a:t>λ</a:t>
            </a:r>
            <a:r>
              <a:rPr lang="en-US" baseline="0" dirty="0" smtClean="0"/>
              <a:t> value)</a:t>
            </a:r>
          </a:p>
          <a:p>
            <a:pPr marL="628650" lvl="1" indent="-171450">
              <a:buFont typeface="Arial"/>
              <a:buChar char="•"/>
            </a:pPr>
            <a:r>
              <a:rPr lang="en-US" baseline="0" dirty="0" smtClean="0"/>
              <a:t>450 total test runs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56932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r>
              <a:rPr lang="en-US" b="0"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a:t>://courses.edx.org/courses/course-v1:Microsoft+DAT203x+3T2015/info</a:t>
            </a:r>
          </a:p>
          <a:p>
            <a:pPr marL="0" indent="0">
              <a:buFont typeface="Arial"/>
              <a:buNone/>
            </a:pPr>
            <a:endParaRPr lang="en-US" b="1" dirty="0"/>
          </a:p>
          <a:p>
            <a:pPr marL="0" indent="0">
              <a:buFont typeface="Arial"/>
              <a:buNone/>
            </a:pPr>
            <a:endParaRPr lang="en-US" b="1"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9834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r>
              <a:rPr lang="en-US" b="1" dirty="0"/>
              <a:t>:</a:t>
            </a:r>
          </a:p>
          <a:p>
            <a:pPr marL="171450" indent="-171450">
              <a:buFont typeface="Arial" panose="020B0604020202020204" pitchFamily="34" charset="0"/>
              <a:buChar char="•"/>
            </a:pPr>
            <a:r>
              <a:rPr lang="en-US" dirty="0" smtClean="0"/>
              <a:t>Detecting</a:t>
            </a:r>
            <a:r>
              <a:rPr lang="en-US" baseline="0" dirty="0" smtClean="0"/>
              <a:t> </a:t>
            </a:r>
            <a:r>
              <a:rPr lang="en-US" dirty="0" smtClean="0"/>
              <a:t>spam </a:t>
            </a:r>
            <a:r>
              <a:rPr lang="en-US" dirty="0"/>
              <a:t>email</a:t>
            </a:r>
          </a:p>
          <a:p>
            <a:pPr marL="628650" lvl="1" indent="-171450">
              <a:buFont typeface="Arial" panose="020B0604020202020204" pitchFamily="34" charset="0"/>
              <a:buChar char="•"/>
            </a:pPr>
            <a:r>
              <a:rPr lang="en-US" dirty="0"/>
              <a:t>Is this a spam mail or not?</a:t>
            </a:r>
          </a:p>
          <a:p>
            <a:pPr marL="171450" indent="-171450">
              <a:buFont typeface="Arial" panose="020B0604020202020204" pitchFamily="34" charset="0"/>
              <a:buChar char="•"/>
            </a:pPr>
            <a:r>
              <a:rPr lang="en-US" dirty="0"/>
              <a:t>Detecting credit card fraud</a:t>
            </a:r>
          </a:p>
          <a:p>
            <a:pPr marL="628650" lvl="1" indent="-171450">
              <a:buFont typeface="Arial" panose="020B0604020202020204" pitchFamily="34" charset="0"/>
              <a:buChar char="•"/>
            </a:pPr>
            <a:r>
              <a:rPr lang="en-US" dirty="0"/>
              <a:t>Is this</a:t>
            </a:r>
            <a:r>
              <a:rPr lang="en-US" baseline="0" dirty="0"/>
              <a:t> a fraudulent transaction?</a:t>
            </a:r>
            <a:endParaRPr lang="en-US" dirty="0"/>
          </a:p>
          <a:p>
            <a:pPr marL="171450" indent="-171450">
              <a:buFont typeface="Arial" panose="020B0604020202020204" pitchFamily="34" charset="0"/>
              <a:buChar char="•"/>
            </a:pPr>
            <a:r>
              <a:rPr lang="en-US" dirty="0"/>
              <a:t>Predicting credit risk</a:t>
            </a:r>
          </a:p>
          <a:p>
            <a:pPr marL="628650" lvl="1" indent="-171450">
              <a:buFont typeface="Arial" panose="020B0604020202020204" pitchFamily="34" charset="0"/>
              <a:buChar char="•"/>
            </a:pPr>
            <a:r>
              <a:rPr lang="en-US" dirty="0"/>
              <a:t>Will this customer default</a:t>
            </a:r>
            <a:r>
              <a:rPr lang="en-US" baseline="0" dirty="0"/>
              <a:t> on this </a:t>
            </a:r>
            <a:r>
              <a:rPr lang="en-US" baseline="0" dirty="0" smtClean="0"/>
              <a:t>loan?</a:t>
            </a:r>
            <a:endParaRPr lang="en-US" dirty="0"/>
          </a:p>
          <a:p>
            <a:pPr marL="171450" indent="-171450">
              <a:buFont typeface="Arial" panose="020B0604020202020204" pitchFamily="34" charset="0"/>
              <a:buChar char="•"/>
            </a:pPr>
            <a:r>
              <a:rPr lang="en-US" dirty="0"/>
              <a:t>Automatic handwriting recognition</a:t>
            </a:r>
          </a:p>
          <a:p>
            <a:pPr marL="628650" lvl="1" indent="-171450">
              <a:buFont typeface="Arial" panose="020B0604020202020204" pitchFamily="34" charset="0"/>
              <a:buChar char="•"/>
            </a:pPr>
            <a:r>
              <a:rPr lang="en-US" dirty="0"/>
              <a:t>Is this the number 3 (in a ATM machine for example)</a:t>
            </a:r>
          </a:p>
          <a:p>
            <a:pPr marL="171450" indent="-171450">
              <a:buFont typeface="Arial" panose="020B0604020202020204" pitchFamily="34" charset="0"/>
              <a:buChar char="•"/>
            </a:pPr>
            <a:r>
              <a:rPr lang="en-US" dirty="0"/>
              <a:t>Speech recognition</a:t>
            </a:r>
          </a:p>
          <a:p>
            <a:pPr marL="628650" lvl="1" indent="-171450">
              <a:buFont typeface="Arial" panose="020B0604020202020204" pitchFamily="34" charset="0"/>
              <a:buChar char="•"/>
            </a:pPr>
            <a:r>
              <a:rPr lang="en-US" dirty="0"/>
              <a:t>Did</a:t>
            </a:r>
            <a:r>
              <a:rPr lang="en-US" baseline="0" dirty="0"/>
              <a:t> the client say “five” (in an Automatic Response System – ARS – for example)</a:t>
            </a:r>
            <a:endParaRPr lang="en-US" dirty="0"/>
          </a:p>
          <a:p>
            <a:pPr marL="171450" indent="-171450">
              <a:buFont typeface="Arial" panose="020B0604020202020204" pitchFamily="34" charset="0"/>
              <a:buChar char="•"/>
            </a:pPr>
            <a:r>
              <a:rPr lang="en-US" dirty="0"/>
              <a:t>Predicting customer churn</a:t>
            </a:r>
          </a:p>
          <a:p>
            <a:pPr marL="628650" lvl="1" indent="-171450">
              <a:buFont typeface="Arial" panose="020B0604020202020204" pitchFamily="34" charset="0"/>
              <a:buChar char="•"/>
            </a:pPr>
            <a:r>
              <a:rPr lang="en-US" dirty="0"/>
              <a:t>Will this customer remain</a:t>
            </a:r>
            <a:r>
              <a:rPr lang="en-US" baseline="0" dirty="0"/>
              <a:t> loyal next year?</a:t>
            </a:r>
            <a:endParaRPr lang="en-US" dirty="0"/>
          </a:p>
          <a:p>
            <a:pPr marL="171450" indent="-171450">
              <a:buFont typeface="Arial" panose="020B0604020202020204" pitchFamily="34" charset="0"/>
              <a:buChar char="•"/>
            </a:pPr>
            <a:r>
              <a:rPr lang="en-US" dirty="0"/>
              <a:t>Predicting medical outcome</a:t>
            </a:r>
          </a:p>
          <a:p>
            <a:pPr marL="628650" lvl="1" indent="-171450">
              <a:buFont typeface="Arial" panose="020B0604020202020204" pitchFamily="34" charset="0"/>
              <a:buChar char="•"/>
            </a:pPr>
            <a:r>
              <a:rPr lang="en-US" dirty="0"/>
              <a:t>Does this patient have cancer</a:t>
            </a:r>
            <a:r>
              <a:rPr lang="en-US" dirty="0" smtClean="0"/>
              <a:t>?</a:t>
            </a:r>
          </a:p>
          <a:p>
            <a:pPr marL="628650" lvl="1" indent="-171450">
              <a:buFont typeface="Arial" panose="020B0604020202020204"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courses.edx.org</a:t>
            </a:r>
            <a:r>
              <a:rPr lang="en-US" b="0" dirty="0" smtClean="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4127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baseline="0" dirty="0" smtClean="0"/>
              <a:t>Using </a:t>
            </a:r>
            <a:r>
              <a:rPr lang="en-US" baseline="0" dirty="0"/>
              <a:t>the same sample dataset from </a:t>
            </a:r>
            <a:r>
              <a:rPr lang="en-US" baseline="0" dirty="0" smtClean="0"/>
              <a:t>the </a:t>
            </a:r>
            <a:r>
              <a:rPr lang="en-US" baseline="0" dirty="0"/>
              <a:t>regression </a:t>
            </a:r>
            <a:r>
              <a:rPr lang="en-US" baseline="0" dirty="0" smtClean="0"/>
              <a:t>example, but now utilizing binary classification:</a:t>
            </a:r>
          </a:p>
          <a:p>
            <a:pPr marL="628650" lvl="1" indent="-171450">
              <a:buFont typeface="Arial" panose="020B0604020202020204" pitchFamily="34" charset="0"/>
              <a:buChar char="•"/>
            </a:pPr>
            <a:r>
              <a:rPr lang="en-US" dirty="0" smtClean="0"/>
              <a:t>Incoming GPA, Incoming SAT score, Graduating GPA, Number of semesters to graduate, Amount of student loan, Amount of scholarships, Degree of participation in extracurricular activities, Did student take Economics 101?, Did student take Philosophy 101? </a:t>
            </a:r>
            <a:endParaRPr lang="en-US" baseline="0" dirty="0" smtClean="0"/>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https://</a:t>
            </a:r>
            <a:r>
              <a:rPr lang="en-US" b="0" dirty="0" err="1" smtClean="0"/>
              <a:t>courses.edx.org</a:t>
            </a:r>
            <a:r>
              <a:rPr lang="en-US" b="0" dirty="0" smtClean="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9342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Map </a:t>
            </a:r>
            <a:r>
              <a:rPr lang="en-US" baseline="0" dirty="0"/>
              <a:t>to the student data set.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a:t>
            </a:r>
            <a:r>
              <a:rPr lang="en-US" dirty="0" smtClean="0"/>
              <a:t>GPA</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SAT </a:t>
            </a:r>
            <a:r>
              <a:rPr lang="en-US" dirty="0" smtClean="0"/>
              <a:t>score</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Graduating </a:t>
            </a:r>
            <a:r>
              <a:rPr lang="en-US" dirty="0" smtClean="0"/>
              <a:t>GPA</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Number of semesters to </a:t>
            </a:r>
            <a:r>
              <a:rPr lang="en-US" dirty="0" smtClean="0"/>
              <a:t>graduate</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student </a:t>
            </a:r>
            <a:r>
              <a:rPr lang="en-US" dirty="0" smtClean="0"/>
              <a:t>loan </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scholarships,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Degree of participation in extracurricular </a:t>
            </a:r>
            <a:r>
              <a:rPr lang="en-US" dirty="0" smtClean="0"/>
              <a:t>activities  </a:t>
            </a:r>
            <a:r>
              <a:rPr lang="en-US" dirty="0"/>
              <a:t>(1.0 highest</a:t>
            </a:r>
            <a:r>
              <a:rPr lang="en-US" baseline="0" dirty="0"/>
              <a:t> participation, 0.0 no participation)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Economics 101</a:t>
            </a:r>
            <a:r>
              <a:rPr lang="en-US" dirty="0" smtClean="0"/>
              <a:t>? </a:t>
            </a:r>
            <a:r>
              <a:rPr lang="en-US" dirty="0"/>
              <a:t>(1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Philosophy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36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09744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a:t>://courses.edx.org/courses/course-v1:Microsoft+DAT203x+3T2015/</a:t>
            </a:r>
            <a:r>
              <a:rPr lang="en-US" b="0" dirty="0" smtClean="0"/>
              <a:t>info</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41353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b="0" dirty="0" smtClean="0"/>
              <a:t>This equation</a:t>
            </a:r>
            <a:r>
              <a:rPr lang="en-US" b="0" baseline="0" dirty="0" smtClean="0"/>
              <a:t> represents an inequality test</a:t>
            </a:r>
            <a:r>
              <a:rPr lang="en-US" b="0" baseline="0" dirty="0"/>
              <a:t>.  </a:t>
            </a:r>
            <a:endParaRPr lang="en-US" b="0" baseline="0" dirty="0" smtClean="0"/>
          </a:p>
          <a:p>
            <a:pPr marL="171450" indent="-171450">
              <a:buFont typeface="Arial" panose="020B0604020202020204" pitchFamily="34" charset="0"/>
              <a:buChar char="•"/>
            </a:pPr>
            <a:r>
              <a:rPr lang="en-US" b="0" baseline="0" dirty="0" smtClean="0"/>
              <a:t>It tests to see the number of times </a:t>
            </a:r>
            <a:r>
              <a:rPr lang="en-US" b="0" baseline="0" dirty="0"/>
              <a:t>the signs of the predicted and the actual do not </a:t>
            </a:r>
            <a:r>
              <a:rPr lang="en-US" b="0" baseline="0" dirty="0" smtClean="0"/>
              <a:t>match.</a:t>
            </a:r>
            <a:endParaRPr lang="en-US" b="0" baseline="0" dirty="0"/>
          </a:p>
          <a:p>
            <a:pPr marL="171450" indent="-171450">
              <a:buFont typeface="Arial" panose="020B0604020202020204" pitchFamily="34" charset="0"/>
              <a:buChar char="•"/>
            </a:pPr>
            <a:r>
              <a:rPr lang="en-US" b="0" baseline="0" dirty="0" smtClean="0"/>
              <a:t>It is very hard to </a:t>
            </a:r>
            <a:r>
              <a:rPr lang="en-US" b="0" baseline="0" dirty="0"/>
              <a:t>minimize this inequality </a:t>
            </a:r>
            <a:r>
              <a:rPr lang="en-US" b="0" baseline="0" dirty="0" smtClean="0"/>
              <a:t>test.</a:t>
            </a:r>
            <a:endParaRPr lang="en-US" b="0" baseline="0" dirty="0"/>
          </a:p>
          <a:p>
            <a:pPr marL="171450" indent="-171450">
              <a:buFont typeface="Arial" panose="020B0604020202020204" pitchFamily="34" charset="0"/>
              <a:buChar char="•"/>
            </a:pPr>
            <a:r>
              <a:rPr lang="en-US" b="0" baseline="0" dirty="0"/>
              <a:t>This type of inequality test is hard to do </a:t>
            </a:r>
            <a:r>
              <a:rPr lang="en-US" b="0" baseline="0" dirty="0" smtClean="0"/>
              <a:t>computationally, </a:t>
            </a:r>
            <a:r>
              <a:rPr lang="en-US" b="0" baseline="0" dirty="0"/>
              <a:t>especially over large datasets. </a:t>
            </a:r>
          </a:p>
          <a:p>
            <a:pPr marL="628650" lvl="1" indent="-171450">
              <a:buFont typeface="Arial" panose="020B0604020202020204" pitchFamily="34" charset="0"/>
              <a:buChar char="•"/>
            </a:pPr>
            <a:r>
              <a:rPr lang="en-US" b="0" baseline="0" dirty="0"/>
              <a:t>Normally </a:t>
            </a:r>
            <a:r>
              <a:rPr lang="en-US" b="0" baseline="0" dirty="0" smtClean="0"/>
              <a:t>some </a:t>
            </a:r>
            <a:r>
              <a:rPr lang="en-US" b="0" baseline="0" dirty="0"/>
              <a:t>type of smooth </a:t>
            </a:r>
            <a:r>
              <a:rPr lang="en-US" b="0" baseline="0" dirty="0" smtClean="0"/>
              <a:t>function is desired.</a:t>
            </a:r>
          </a:p>
          <a:p>
            <a:pPr marL="628650" lvl="1" indent="-171450">
              <a:buFont typeface="Arial" panose="020B0604020202020204" pitchFamily="34" charset="0"/>
              <a:buChar cha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https://</a:t>
            </a:r>
            <a:r>
              <a:rPr lang="en-US" b="0" dirty="0" err="1" smtClean="0"/>
              <a:t>courses.edx.org</a:t>
            </a:r>
            <a:r>
              <a:rPr lang="en-US" b="0" dirty="0" smtClean="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0579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b="0" baseline="0" dirty="0" smtClean="0"/>
              <a:t>First, test </a:t>
            </a:r>
            <a:r>
              <a:rPr lang="en-US" b="0" baseline="0" dirty="0"/>
              <a:t>to see if they are indeed equivalent.</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None/>
            </a:pPr>
            <a:r>
              <a:rPr lang="en-US" b="0" baseline="0" dirty="0" smtClean="0"/>
              <a:t>		Yi</a:t>
            </a:r>
            <a:r>
              <a:rPr lang="en-US" b="0" baseline="0" dirty="0"/>
              <a:t>	f(x)	Yi * f(x) &lt; 0</a:t>
            </a:r>
          </a:p>
          <a:p>
            <a:pPr marL="171450" indent="-171450">
              <a:buFont typeface="Arial" panose="020B0604020202020204" pitchFamily="34" charset="0"/>
              <a:buNone/>
            </a:pPr>
            <a:r>
              <a:rPr lang="en-US" b="0" baseline="0" dirty="0" smtClean="0"/>
              <a:t>		 1</a:t>
            </a:r>
            <a:r>
              <a:rPr lang="en-US" b="0" baseline="0" dirty="0"/>
              <a:t>	</a:t>
            </a:r>
            <a:r>
              <a:rPr lang="en-US" b="0" baseline="0" dirty="0" smtClean="0"/>
              <a:t> 1</a:t>
            </a:r>
            <a:r>
              <a:rPr lang="en-US" b="0" baseline="0" dirty="0"/>
              <a:t>	No</a:t>
            </a:r>
          </a:p>
          <a:p>
            <a:pPr marL="171450" indent="-171450">
              <a:buFont typeface="Arial" panose="020B0604020202020204" pitchFamily="34" charset="0"/>
              <a:buNone/>
            </a:pPr>
            <a:r>
              <a:rPr lang="en-US" b="0" baseline="0" dirty="0" smtClean="0"/>
              <a:t>		-</a:t>
            </a:r>
            <a:r>
              <a:rPr lang="en-US" b="0" baseline="0" dirty="0"/>
              <a:t>1	-1	No</a:t>
            </a:r>
          </a:p>
          <a:p>
            <a:pPr marL="171450" indent="-171450">
              <a:buFont typeface="Arial" panose="020B0604020202020204" pitchFamily="34" charset="0"/>
              <a:buNone/>
            </a:pPr>
            <a:r>
              <a:rPr lang="en-US" b="0" baseline="0" dirty="0" smtClean="0"/>
              <a:t>		 1</a:t>
            </a:r>
            <a:r>
              <a:rPr lang="en-US" b="0" baseline="0" dirty="0"/>
              <a:t>	-1	</a:t>
            </a:r>
            <a:r>
              <a:rPr lang="en-US" b="0" baseline="0" dirty="0" smtClean="0"/>
              <a:t>Yes</a:t>
            </a:r>
            <a:endParaRPr lang="en-US" b="0" baseline="0" dirty="0"/>
          </a:p>
          <a:p>
            <a:pPr marL="171450" indent="-171450">
              <a:buFont typeface="Arial" panose="020B0604020202020204" pitchFamily="34" charset="0"/>
              <a:buNone/>
            </a:pPr>
            <a:r>
              <a:rPr lang="en-US" b="0" baseline="0" dirty="0" smtClean="0"/>
              <a:t>		-</a:t>
            </a:r>
            <a:r>
              <a:rPr lang="en-US" b="0" baseline="0" dirty="0"/>
              <a:t>1	</a:t>
            </a:r>
            <a:r>
              <a:rPr lang="en-US" b="0" baseline="0" dirty="0" smtClean="0"/>
              <a:t> 1</a:t>
            </a:r>
            <a:r>
              <a:rPr lang="en-US" b="0" baseline="0" dirty="0"/>
              <a:t>	</a:t>
            </a:r>
            <a:r>
              <a:rPr lang="en-US" b="0" baseline="0" dirty="0" smtClean="0"/>
              <a:t>Yes</a:t>
            </a:r>
            <a:endParaRPr lang="en-US" b="0" baseline="0" dirty="0"/>
          </a:p>
          <a:p>
            <a:pPr marL="171450" indent="-171450">
              <a:buFont typeface="Arial" panose="020B0604020202020204" pitchFamily="34" charset="0"/>
              <a:buChar char="•"/>
            </a:pPr>
            <a:endParaRPr lang="en-US" b="0" baseline="0" dirty="0"/>
          </a:p>
          <a:p>
            <a:pPr marL="171450" indent="-171450">
              <a:buFont typeface="Arial" panose="020B0604020202020204" pitchFamily="34" charset="0"/>
              <a:buChar char="•"/>
            </a:pPr>
            <a:r>
              <a:rPr lang="en-US" b="0" baseline="0" dirty="0" smtClean="0"/>
              <a:t>Click mouse to show graph of plot for these values. </a:t>
            </a:r>
            <a:endParaRPr lang="en-US" b="0" baseline="0" dirty="0"/>
          </a:p>
          <a:p>
            <a:pPr marL="171450" indent="-171450">
              <a:buFont typeface="Arial" panose="020B0604020202020204" pitchFamily="34" charset="0"/>
              <a:buChar char="•"/>
            </a:pPr>
            <a:r>
              <a:rPr lang="en-US" b="0" baseline="0" dirty="0" smtClean="0"/>
              <a:t>There is still </a:t>
            </a:r>
            <a:r>
              <a:rPr lang="en-US" b="0" baseline="0" dirty="0"/>
              <a:t>do not </a:t>
            </a:r>
            <a:r>
              <a:rPr lang="en-US" b="0" baseline="0" dirty="0" smtClean="0"/>
              <a:t>a </a:t>
            </a:r>
            <a:r>
              <a:rPr lang="en-US" b="0" baseline="0" dirty="0"/>
              <a:t>smooth </a:t>
            </a:r>
            <a:r>
              <a:rPr lang="en-US" b="0" baseline="0" dirty="0" smtClean="0"/>
              <a:t>function, which is the </a:t>
            </a:r>
            <a:r>
              <a:rPr lang="en-US" b="0" baseline="0" dirty="0"/>
              <a:t>computationally </a:t>
            </a:r>
            <a:r>
              <a:rPr lang="en-US" b="0" baseline="0" dirty="0" smtClean="0"/>
              <a:t>simplest.</a:t>
            </a:r>
            <a:endParaRPr lang="en-US" b="0" baseline="0" dirty="0"/>
          </a:p>
          <a:p>
            <a:pPr marL="171450" indent="-171450">
              <a:buFont typeface="Arial" panose="020B0604020202020204" pitchFamily="34" charset="0"/>
              <a:buChar char="•"/>
            </a:pPr>
            <a:r>
              <a:rPr lang="en-US" b="0" baseline="0" dirty="0"/>
              <a:t>So it is only negative (&lt;0) when the two do not </a:t>
            </a:r>
            <a:r>
              <a:rPr lang="en-US" b="0" baseline="0" dirty="0" smtClean="0"/>
              <a:t>agree.</a:t>
            </a:r>
            <a:endParaRPr lang="en-US" b="0" baseline="0" dirty="0"/>
          </a:p>
          <a:p>
            <a:pPr marL="171450" indent="-171450">
              <a:buFont typeface="Arial" panose="020B0604020202020204" pitchFamily="34" charset="0"/>
              <a:buChar char="•"/>
            </a:pPr>
            <a:endParaRPr lang="en-US" b="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courses.edx.org</a:t>
            </a:r>
            <a:r>
              <a:rPr lang="en-US" b="0" dirty="0" smtClean="0"/>
              <a:t>/courses/course-v1:Microsoft+DAT203x+3T2015/info</a:t>
            </a:r>
          </a:p>
          <a:p>
            <a:pPr marL="0" indent="0">
              <a:buFont typeface="Arial" panose="020B0604020202020204" pitchFamily="34" charset="0"/>
              <a:buNone/>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636505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dirty="0"/>
                  <a:t>In</a:t>
                </a:r>
                <a:r>
                  <a:rPr lang="en-US" baseline="0" dirty="0"/>
                  <a:t> machine language, we often use a trick that allows us to convert a logical expression</a:t>
                </a:r>
              </a:p>
              <a:p>
                <a:pPr marL="171450" indent="-171450">
                  <a:buFont typeface="Arial" panose="020B0604020202020204" pitchFamily="34" charset="0"/>
                  <a:buChar char="•"/>
                </a:pPr>
                <a:r>
                  <a:rPr lang="en-US" baseline="0" dirty="0"/>
                  <a:t>Instead of the step function that would represent the logical expression   </a:t>
                </a:r>
              </a:p>
              <a:p>
                <a:pPr marL="171450" lvl="0" indent="-171450">
                  <a:buFont typeface="Arial" panose="020B0604020202020204" pitchFamily="34" charset="0"/>
                  <a:buChar char="•"/>
                </a:pPr>
                <a:r>
                  <a:rPr lang="en-US" baseline="0" dirty="0"/>
                  <a:t>we substitute 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we now have a smooth function</a:t>
                </a:r>
              </a:p>
              <a:p>
                <a:pPr marL="171450" lvl="0" indent="-171450">
                  <a:buFont typeface="Arial" panose="020B0604020202020204" pitchFamily="34" charset="0"/>
                  <a:buChar cha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https://</a:t>
                </a:r>
                <a:r>
                  <a:rPr lang="en-US" b="0" dirty="0" err="1" smtClean="0"/>
                  <a:t>courses.edx.org</a:t>
                </a:r>
                <a:r>
                  <a:rPr lang="en-US" b="0" dirty="0" smtClean="0"/>
                  <a:t>/courses/course-v1:Microsoft+DAT203x+3T2015/info</a:t>
                </a:r>
              </a:p>
            </p:txBody>
          </p:sp>
        </mc:Choice>
        <mc:Fallback xmlns="">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dirty="0"/>
                  <a:t>In</a:t>
                </a:r>
                <a:r>
                  <a:rPr lang="en-US" baseline="0" dirty="0"/>
                  <a:t> machine language, </a:t>
                </a:r>
                <a:r>
                  <a:rPr lang="en-US" baseline="0" dirty="0" smtClean="0"/>
                  <a:t>loss functions allows for conversion to </a:t>
                </a:r>
                <a:r>
                  <a:rPr lang="en-US" baseline="0" dirty="0"/>
                  <a:t>a logical expression</a:t>
                </a:r>
              </a:p>
              <a:p>
                <a:pPr marL="171450" indent="-171450">
                  <a:buFont typeface="Arial" panose="020B0604020202020204" pitchFamily="34" charset="0"/>
                  <a:buChar char="•"/>
                </a:pPr>
                <a:r>
                  <a:rPr lang="en-US" baseline="0" dirty="0"/>
                  <a:t>Instead of the step function that would represent the logical expression </a:t>
                </a:r>
                <a:r>
                  <a:rPr lang="en-US" sz="1200" b="0" i="0" dirty="0">
                    <a:latin typeface="Cambria Math" panose="02040503050406030204" pitchFamily="18" charset="0"/>
                  </a:rPr>
                  <a:t>𝑦_𝑖</a:t>
                </a:r>
                <a:r>
                  <a:rPr lang="en-US" sz="1200" b="0" i="0" dirty="0">
                    <a:latin typeface="Cambria Math" panose="02040503050406030204" pitchFamily="18" charset="0"/>
                    <a:ea typeface="Cambria Math" panose="02040503050406030204" pitchFamily="18" charset="0"/>
                  </a:rPr>
                  <a:t> 𝑓(</a:t>
                </a:r>
                <a:r>
                  <a:rPr lang="en-US" sz="1200" i="0" dirty="0">
                    <a:latin typeface="Cambria Math" panose="02040503050406030204" pitchFamily="18" charset="0"/>
                    <a:ea typeface="Cambria Math" panose="02040503050406030204" pitchFamily="18" charset="0"/>
                  </a:rPr>
                  <a:t>𝑥_𝑖 )</a:t>
                </a:r>
                <a:r>
                  <a:rPr lang="en-US" sz="1200" b="0" i="0" dirty="0">
                    <a:latin typeface="Cambria Math" panose="02040503050406030204" pitchFamily="18" charset="0"/>
                    <a:ea typeface="Cambria Math" panose="02040503050406030204" pitchFamily="18" charset="0"/>
                  </a:rPr>
                  <a:t>&lt;0</a:t>
                </a:r>
                <a:r>
                  <a:rPr lang="en-US" baseline="0" dirty="0"/>
                  <a:t>  </a:t>
                </a:r>
              </a:p>
              <a:p>
                <a:pPr marL="171450" lvl="0" indent="-171450">
                  <a:buFont typeface="Arial" panose="020B0604020202020204" pitchFamily="34" charset="0"/>
                  <a:buChar char="•"/>
                </a:pPr>
                <a:r>
                  <a:rPr lang="en-US" baseline="0" dirty="0" smtClean="0"/>
                  <a:t>Substitute </a:t>
                </a:r>
                <a:r>
                  <a:rPr lang="en-US" baseline="0" dirty="0"/>
                  <a:t>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a:t>
                </a:r>
                <a:r>
                  <a:rPr lang="en-US" baseline="0" dirty="0" smtClean="0"/>
                  <a:t>there is now </a:t>
                </a:r>
                <a:r>
                  <a:rPr lang="en-US" baseline="0" dirty="0"/>
                  <a:t>a smooth </a:t>
                </a:r>
                <a:r>
                  <a:rPr lang="en-US" baseline="0" dirty="0" smtClean="0"/>
                  <a:t>function</a:t>
                </a:r>
                <a:endParaRPr lang="en-US" baseline="0" dirty="0"/>
              </a:p>
              <a:p>
                <a:pPr marL="628650" lvl="1" indent="-171450">
                  <a:buFont typeface="Arial" panose="020B0604020202020204" pitchFamily="34" charset="0"/>
                  <a:buNone/>
                </a:pPr>
                <a:endParaRPr lang="en-US" baseline="0" dirty="0"/>
              </a:p>
              <a:p>
                <a:pPr marL="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a:t>
                </a:r>
                <a:r>
                  <a:rPr lang="en-US" b="0" dirty="0" smtClean="0"/>
                  <a:t>	https://courses.edx.org/courses/course-v1:Microsoft+DAT203x+3T2015/info</a:t>
                </a:r>
              </a:p>
              <a:p>
                <a:pPr marL="0" lvl="1" indent="-171450">
                  <a:buFont typeface="Arial" panose="020B0604020202020204" pitchFamily="34" charset="0"/>
                  <a:buNone/>
                </a:pPr>
                <a:endParaRPr lang="en-US" b="1" baseline="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847386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b="0" dirty="0" smtClean="0"/>
              <a:t>Restate </a:t>
            </a:r>
            <a:r>
              <a:rPr lang="en-US" b="0" dirty="0"/>
              <a:t>the optimization</a:t>
            </a:r>
            <a:r>
              <a:rPr lang="en-US" b="0" baseline="0" dirty="0"/>
              <a:t> problem.  </a:t>
            </a:r>
          </a:p>
          <a:p>
            <a:pPr marL="171450" indent="-171450">
              <a:buFont typeface="Arial" panose="020B0604020202020204" pitchFamily="34" charset="0"/>
              <a:buChar char="•"/>
            </a:pPr>
            <a:r>
              <a:rPr lang="en-US" b="0" baseline="0" dirty="0" smtClean="0"/>
              <a:t>Start </a:t>
            </a:r>
            <a:r>
              <a:rPr lang="en-US" b="0" baseline="0" dirty="0"/>
              <a:t>by trying to optimize an equation with a logical expression which graphically produces a step function</a:t>
            </a:r>
          </a:p>
          <a:p>
            <a:pPr marL="171450" indent="-171450">
              <a:buFont typeface="Arial" panose="020B0604020202020204" pitchFamily="34" charset="0"/>
              <a:buChar char="•"/>
            </a:pPr>
            <a:r>
              <a:rPr lang="en-US" b="0" baseline="0" dirty="0" smtClean="0"/>
              <a:t>Substitute </a:t>
            </a:r>
            <a:r>
              <a:rPr lang="en-US" b="0" baseline="0" dirty="0"/>
              <a:t>the logical expression with a loss function that provides an upper bounds to the logical expression</a:t>
            </a:r>
          </a:p>
          <a:p>
            <a:pPr marL="171450" indent="-171450">
              <a:buFont typeface="Arial" panose="020B0604020202020204" pitchFamily="34" charset="0"/>
              <a:buChar char="•"/>
            </a:pPr>
            <a:r>
              <a:rPr lang="en-US" b="0" baseline="0" dirty="0"/>
              <a:t>To this </a:t>
            </a:r>
            <a:r>
              <a:rPr lang="en-US" b="0" baseline="0" dirty="0" smtClean="0"/>
              <a:t>add </a:t>
            </a:r>
            <a:r>
              <a:rPr lang="en-US" b="0" baseline="0" dirty="0"/>
              <a:t>Occam’s </a:t>
            </a:r>
            <a:r>
              <a:rPr lang="en-US" b="0" baseline="0" dirty="0" smtClean="0"/>
              <a:t>Razor, </a:t>
            </a:r>
            <a:r>
              <a:rPr lang="en-US" b="0" baseline="0" dirty="0"/>
              <a:t>which is the regularization factor that works towards simplifying the model</a:t>
            </a:r>
            <a:endParaRPr lang="en-US" b="0" dirty="0"/>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https://</a:t>
            </a:r>
            <a:r>
              <a:rPr lang="en-US" b="0" dirty="0" err="1" smtClean="0"/>
              <a:t>courses.edx.org</a:t>
            </a:r>
            <a:r>
              <a:rPr lang="en-US" b="0" dirty="0" smtClean="0"/>
              <a:t>/courses/course-v1:Microsoft+DAT203x+3T2015/info</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55258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82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b="0" baseline="0" dirty="0" smtClean="0"/>
              <a:t>A </a:t>
            </a:r>
            <a:r>
              <a:rPr lang="en-US" b="0" baseline="0" dirty="0"/>
              <a:t>binary classification, </a:t>
            </a:r>
            <a:r>
              <a:rPr lang="en-US" b="0" baseline="0" dirty="0" smtClean="0"/>
              <a:t>will </a:t>
            </a:r>
            <a:r>
              <a:rPr lang="en-US" b="0" baseline="0" dirty="0"/>
              <a:t>typically </a:t>
            </a:r>
            <a:r>
              <a:rPr lang="en-US" b="0" baseline="0" dirty="0" smtClean="0"/>
              <a:t>result in </a:t>
            </a:r>
            <a:r>
              <a:rPr lang="en-US" b="0" baseline="0" dirty="0"/>
              <a:t>a scatter plot where the dependent variable (result, label y) is </a:t>
            </a:r>
            <a:r>
              <a:rPr lang="en-US" b="0" baseline="0" dirty="0" smtClean="0"/>
              <a:t>dichotomous. </a:t>
            </a:r>
            <a:endParaRPr lang="en-US" b="0" baseline="0" dirty="0"/>
          </a:p>
          <a:p>
            <a:pPr marL="171450" indent="-171450">
              <a:buFont typeface="Arial" panose="020B0604020202020204" pitchFamily="34" charset="0"/>
              <a:buChar char="•"/>
            </a:pPr>
            <a:r>
              <a:rPr lang="en-US" b="0" baseline="0" dirty="0"/>
              <a:t>How </a:t>
            </a:r>
            <a:r>
              <a:rPr lang="en-US" b="0" baseline="0" dirty="0" smtClean="0"/>
              <a:t>can a model be created from this?</a:t>
            </a:r>
            <a:endParaRPr lang="en-US" b="0" baseline="0" dirty="0"/>
          </a:p>
          <a:p>
            <a:pPr marL="171450" indent="-171450">
              <a:buFont typeface="Arial" panose="020B0604020202020204" pitchFamily="34" charset="0"/>
              <a:buChar char="•"/>
            </a:pPr>
            <a:r>
              <a:rPr lang="en-US" b="0" baseline="0" dirty="0"/>
              <a:t>Binary data does not have a normal distribution so </a:t>
            </a:r>
            <a:r>
              <a:rPr lang="en-US" b="0" baseline="0" dirty="0" smtClean="0"/>
              <a:t>it is not possible </a:t>
            </a:r>
            <a:r>
              <a:rPr lang="en-US" b="0" baseline="0" dirty="0"/>
              <a:t>simply run some type of </a:t>
            </a:r>
            <a:r>
              <a:rPr lang="en-US" b="0" baseline="0" dirty="0" smtClean="0"/>
              <a:t>regression.</a:t>
            </a:r>
            <a:endParaRPr lang="en-US" b="0" baseline="0" dirty="0"/>
          </a:p>
          <a:p>
            <a:pPr marL="171450" indent="-171450">
              <a:buFont typeface="Arial" panose="020B0604020202020204" pitchFamily="34" charset="0"/>
              <a:buChar char="•"/>
            </a:pPr>
            <a:r>
              <a:rPr lang="en-US" b="0" baseline="0" dirty="0" smtClean="0"/>
              <a:t>Ideally, the desired course of action is to transform </a:t>
            </a:r>
            <a:r>
              <a:rPr lang="en-US" b="0" baseline="0" dirty="0"/>
              <a:t>the dichotomous plot to a familiar linear </a:t>
            </a:r>
            <a:r>
              <a:rPr lang="en-US" b="0" baseline="0" dirty="0" smtClean="0"/>
              <a:t>plot.</a:t>
            </a:r>
            <a:endParaRPr lang="en-US" b="0" baseline="0" dirty="0"/>
          </a:p>
          <a:p>
            <a:pPr marL="171450" indent="-171450">
              <a:buFont typeface="Arial" panose="020B0604020202020204" pitchFamily="34" charset="0"/>
              <a:buChar char="•"/>
            </a:pPr>
            <a:r>
              <a:rPr lang="en-US" b="0" baseline="0" dirty="0"/>
              <a:t>Once </a:t>
            </a:r>
            <a:r>
              <a:rPr lang="en-US" b="0" baseline="0" dirty="0" smtClean="0"/>
              <a:t>a linear plot has been developed, modeling can be done with </a:t>
            </a:r>
            <a:r>
              <a:rPr lang="en-US" b="0" baseline="0" dirty="0"/>
              <a:t>baselines and </a:t>
            </a:r>
            <a:r>
              <a:rPr lang="en-US" b="0" baseline="0" dirty="0" smtClean="0"/>
              <a:t>slopes.</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716067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0" dirty="0" smtClean="0"/>
          </a:p>
          <a:p>
            <a:pPr>
              <a:buFont typeface="Wingdings" charset="2"/>
              <a:buChar char="§"/>
            </a:pPr>
            <a:r>
              <a:rPr lang="en-US" dirty="0" smtClean="0">
                <a:ea typeface="Cambria Math" panose="02040503050406030204" pitchFamily="18" charset="0"/>
              </a:rPr>
              <a:t>Students example: If odds ratio of graduating GPA is 1.2</a:t>
            </a:r>
          </a:p>
          <a:p>
            <a:pPr lvl="1">
              <a:buFont typeface="Wingdings" charset="2"/>
              <a:buChar char="§"/>
            </a:pPr>
            <a:r>
              <a:rPr lang="en-US" dirty="0" smtClean="0">
                <a:ea typeface="Cambria Math" panose="02040503050406030204" pitchFamily="18" charset="0"/>
              </a:rPr>
              <a:t>For each increase in GPA by 1, there is a 0.2 increase in probability or 20% increase of being hired within 6 month</a:t>
            </a:r>
          </a:p>
          <a:p>
            <a:pPr marL="0" indent="0">
              <a:buFont typeface="Arial"/>
              <a:buNone/>
            </a:pPr>
            <a:endParaRPr lang="en-US" b="1"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45596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9687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Notes:</a:t>
            </a:r>
          </a:p>
          <a:p>
            <a:pPr marL="171450" indent="-171450">
              <a:buFont typeface="Arial"/>
              <a:buChar char="•"/>
            </a:pPr>
            <a:r>
              <a:rPr lang="en-US" baseline="0" dirty="0" smtClean="0"/>
              <a:t>By </a:t>
            </a:r>
            <a:r>
              <a:rPr lang="en-US" baseline="0" dirty="0"/>
              <a:t>using the Logit function (or actually the inverse of the </a:t>
            </a:r>
            <a:r>
              <a:rPr lang="en-US" baseline="0" dirty="0" err="1"/>
              <a:t>logit</a:t>
            </a:r>
            <a:r>
              <a:rPr lang="en-US" baseline="0" dirty="0"/>
              <a:t> </a:t>
            </a:r>
            <a:r>
              <a:rPr lang="en-US" baseline="0" dirty="0" smtClean="0"/>
              <a:t>function), the dichotomous function has been converted.</a:t>
            </a:r>
          </a:p>
          <a:p>
            <a:pPr marL="171450" indent="-171450">
              <a:buFont typeface="Arial" panose="020B0604020202020204" pitchFamily="34" charset="0"/>
              <a:buChar cha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indent="-171450">
              <a:buFont typeface="Arial"/>
              <a:buChar char="•"/>
            </a:pPr>
            <a:r>
              <a:rPr lang="en-US" baseline="0" dirty="0" smtClean="0"/>
              <a:t>http://</a:t>
            </a:r>
            <a:r>
              <a:rPr lang="en-US" baseline="0" dirty="0" err="1" smtClean="0"/>
              <a:t>www.graphpad.com</a:t>
            </a:r>
            <a:r>
              <a:rPr lang="en-US" baseline="0" dirty="0" smtClean="0"/>
              <a:t>/support/</a:t>
            </a:r>
            <a:r>
              <a:rPr lang="en-US" baseline="0" dirty="0" err="1" smtClean="0"/>
              <a:t>faqid</a:t>
            </a:r>
            <a:r>
              <a:rPr lang="en-US" baseline="0" dirty="0" smtClean="0"/>
              <a:t>/1465/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6761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578143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b="0" dirty="0"/>
              <a:t>The </a:t>
            </a:r>
            <a:r>
              <a:rPr lang="en-US" b="0" dirty="0" err="1"/>
              <a:t>WithLBFGS</a:t>
            </a:r>
            <a:r>
              <a:rPr lang="en-US" b="0" baseline="0" dirty="0"/>
              <a:t> denotes the fact that it uses the memory limited </a:t>
            </a:r>
            <a:r>
              <a:rPr lang="en-US" b="0" baseline="0" dirty="0" err="1"/>
              <a:t>Broyden</a:t>
            </a:r>
            <a:r>
              <a:rPr lang="en-US" b="0" baseline="0" dirty="0"/>
              <a:t>–Fletcher–Goldfarb–</a:t>
            </a:r>
            <a:r>
              <a:rPr lang="en-US" b="0" baseline="0" dirty="0" err="1"/>
              <a:t>Shanno</a:t>
            </a:r>
            <a:r>
              <a:rPr lang="en-US" b="0" baseline="0" dirty="0"/>
              <a:t> algorithm.  Explanation of this is beyond </a:t>
            </a:r>
            <a:r>
              <a:rPr lang="en-US" b="0" baseline="0" dirty="0" smtClean="0"/>
              <a:t>the scope of this material.</a:t>
            </a:r>
            <a:endParaRPr lang="en-US" b="0" baseline="0" dirty="0"/>
          </a:p>
          <a:p>
            <a:pPr marL="171450" indent="-171450">
              <a:buFont typeface="Arial" panose="020B0604020202020204" pitchFamily="34" charset="0"/>
              <a:buChar cha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indent="-171450">
              <a:buFont typeface="Arial" panose="020B0604020202020204" pitchFamily="34" charset="0"/>
              <a:buChar char="•"/>
            </a:pPr>
            <a:r>
              <a:rPr lang="en-US" dirty="0" smtClean="0"/>
              <a:t>http://</a:t>
            </a:r>
            <a:r>
              <a:rPr lang="en-US" dirty="0" err="1" smtClean="0"/>
              <a:t>spark.apache.org</a:t>
            </a:r>
            <a:r>
              <a:rPr lang="en-US" dirty="0" smtClean="0"/>
              <a:t>/docs/latest/</a:t>
            </a:r>
            <a:r>
              <a:rPr lang="en-US" dirty="0" err="1" smtClean="0"/>
              <a:t>mllib-linear-methods.html#classification</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5380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a:buChar char="•"/>
            </a:pPr>
            <a:r>
              <a:rPr lang="en-US" dirty="0" smtClean="0"/>
              <a:t>Each section of the code will be covered </a:t>
            </a:r>
            <a:r>
              <a:rPr lang="en-US" dirty="0"/>
              <a:t>in the next few </a:t>
            </a:r>
            <a:r>
              <a:rPr lang="en-US" dirty="0" smtClean="0"/>
              <a:t>slides</a:t>
            </a:r>
          </a:p>
          <a:p>
            <a:pPr marL="0" indent="0">
              <a:buFont typeface="Arial" panose="020B0604020202020204" pitchFamily="34" charset="0"/>
              <a:buNone/>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indent="-171450">
              <a:buFont typeface="Arial"/>
              <a:buChar char="•"/>
            </a:pPr>
            <a:r>
              <a:rPr lang="en-US" dirty="0" smtClean="0"/>
              <a:t>http://</a:t>
            </a:r>
            <a:r>
              <a:rPr lang="en-US" dirty="0" err="1" smtClean="0"/>
              <a:t>spark.apache.org</a:t>
            </a:r>
            <a:r>
              <a:rPr lang="en-US" dirty="0" smtClean="0"/>
              <a:t>/docs/latest/</a:t>
            </a:r>
            <a:r>
              <a:rPr lang="en-US" dirty="0" err="1" smtClean="0"/>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3674823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a:t>://spark.apache.org/docs/latest/mllib-linear-methods.html#classification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057615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The</a:t>
            </a:r>
            <a:r>
              <a:rPr lang="en-US" baseline="0" dirty="0"/>
              <a:t> training dataset consists of label and feature vector.  </a:t>
            </a:r>
            <a:r>
              <a:rPr lang="en-US" baseline="0" dirty="0" err="1"/>
              <a:t>LabeledPoint</a:t>
            </a:r>
            <a:r>
              <a:rPr lang="en-US" baseline="0" dirty="0"/>
              <a:t> types are used for this type of data set.  </a:t>
            </a:r>
          </a:p>
          <a:p>
            <a:pPr marL="628650" lvl="1" indent="-171450">
              <a:buFont typeface="Arial" panose="020B0604020202020204" pitchFamily="34" charset="0"/>
              <a:buChar char="•"/>
            </a:pPr>
            <a:r>
              <a:rPr lang="en-US" dirty="0"/>
              <a:t># Create a labeled point with a positive label (true) and a dense feature vector.</a:t>
            </a:r>
          </a:p>
          <a:p>
            <a:pPr marL="628650" lvl="1" indent="-171450">
              <a:buFont typeface="Arial" panose="020B0604020202020204" pitchFamily="34" charset="0"/>
              <a:buChar char="•"/>
            </a:pPr>
            <a:r>
              <a:rPr lang="en-US" dirty="0"/>
              <a:t>pos = </a:t>
            </a:r>
            <a:r>
              <a:rPr lang="en-US" dirty="0" err="1"/>
              <a:t>LabeledPoint</a:t>
            </a:r>
            <a:r>
              <a:rPr lang="en-US" dirty="0"/>
              <a:t>(1.0, [1.0, 0.0, 3.0</a:t>
            </a:r>
            <a:r>
              <a:rPr lang="en-US" dirty="0" smtClean="0"/>
              <a:t>])</a:t>
            </a:r>
            <a:endParaRPr lang="en-US" dirty="0"/>
          </a:p>
          <a:p>
            <a:pPr marL="171450" lvl="0" indent="-171450">
              <a:buFont typeface="Arial" panose="020B0604020202020204" pitchFamily="34" charset="0"/>
              <a:buChar char="•"/>
            </a:pPr>
            <a:r>
              <a:rPr lang="en-US" dirty="0"/>
              <a:t>Usually </a:t>
            </a:r>
            <a:r>
              <a:rPr lang="en-US" dirty="0" smtClean="0"/>
              <a:t>data has to be parsed.  </a:t>
            </a:r>
            <a:endParaRPr lang="en-US" dirty="0"/>
          </a:p>
          <a:p>
            <a:pPr marL="628650" lvl="1" indent="-171450">
              <a:buFont typeface="Arial" panose="020B0604020202020204" pitchFamily="34" charset="0"/>
              <a:buChar char="•"/>
            </a:pPr>
            <a:r>
              <a:rPr lang="en-US" dirty="0"/>
              <a:t>Here </a:t>
            </a:r>
            <a:r>
              <a:rPr lang="en-US" dirty="0" smtClean="0"/>
              <a:t>each line is read and the label is separated from the feature vector.</a:t>
            </a:r>
          </a:p>
          <a:p>
            <a:pPr marL="628650" lvl="1" indent="-171450">
              <a:buFont typeface="Arial" panose="020B0604020202020204" pitchFamily="34" charset="0"/>
              <a:buChar char="•"/>
            </a:pPr>
            <a:r>
              <a:rPr lang="en-US" baseline="0" dirty="0" smtClean="0"/>
              <a:t>The two </a:t>
            </a:r>
            <a:r>
              <a:rPr lang="en-US" baseline="0" dirty="0"/>
              <a:t>items are separated with a space and the </a:t>
            </a:r>
            <a:r>
              <a:rPr lang="en-US" baseline="0" dirty="0" err="1"/>
              <a:t>line.split</a:t>
            </a:r>
            <a:r>
              <a:rPr lang="en-US" baseline="0" dirty="0"/>
              <a:t>(‘ ‘) parses each item out to Values</a:t>
            </a:r>
          </a:p>
          <a:p>
            <a:pPr marL="628650" lvl="1" indent="-171450">
              <a:buFont typeface="Arial" panose="020B0604020202020204" pitchFamily="34" charset="0"/>
              <a:buChar char="•"/>
            </a:pPr>
            <a:r>
              <a:rPr lang="en-US" baseline="0" dirty="0"/>
              <a:t>The first item in Values or values[0] is the label and values[1] is the feature </a:t>
            </a:r>
            <a:r>
              <a:rPr lang="en-US" baseline="0" dirty="0" smtClean="0"/>
              <a:t>vector</a:t>
            </a:r>
            <a:endParaRPr lang="en-US" baseline="0" dirty="0"/>
          </a:p>
          <a:p>
            <a:pPr marL="171450" lvl="0" indent="-171450">
              <a:buFont typeface="Arial" panose="020B0604020202020204" pitchFamily="34" charset="0"/>
              <a:buChar char="•"/>
            </a:pPr>
            <a:r>
              <a:rPr lang="en-US" baseline="0" dirty="0"/>
              <a:t>In </a:t>
            </a:r>
            <a:r>
              <a:rPr lang="en-US" baseline="0" dirty="0" err="1"/>
              <a:t>pySpark</a:t>
            </a:r>
            <a:r>
              <a:rPr lang="en-US" baseline="0" dirty="0"/>
              <a:t> the Spark context is automatically created </a:t>
            </a:r>
            <a:r>
              <a:rPr lang="en-US" baseline="0" dirty="0" smtClean="0"/>
              <a:t>and can be </a:t>
            </a:r>
            <a:r>
              <a:rPr lang="en-US" baseline="0" dirty="0"/>
              <a:t>accessed via sc</a:t>
            </a:r>
          </a:p>
          <a:p>
            <a:pPr marL="628650" lvl="1" indent="-171450">
              <a:buFont typeface="Arial" panose="020B0604020202020204" pitchFamily="34" charset="0"/>
              <a:buChar char="•"/>
            </a:pPr>
            <a:r>
              <a:rPr lang="en-US" baseline="0" dirty="0"/>
              <a:t>Read the </a:t>
            </a:r>
            <a:r>
              <a:rPr lang="en-US" baseline="0" dirty="0" err="1"/>
              <a:t>textFile</a:t>
            </a:r>
            <a:r>
              <a:rPr lang="en-US" baseline="0" dirty="0"/>
              <a:t> and save it to data</a:t>
            </a:r>
          </a:p>
          <a:p>
            <a:pPr marL="628650" lvl="1" indent="-171450">
              <a:buFont typeface="Arial" panose="020B0604020202020204" pitchFamily="34" charset="0"/>
              <a:buChar char="•"/>
            </a:pPr>
            <a:r>
              <a:rPr lang="en-US" baseline="0" dirty="0"/>
              <a:t>Each line will be one item in the “data” </a:t>
            </a:r>
            <a:r>
              <a:rPr lang="en-US" baseline="0" dirty="0" smtClean="0"/>
              <a:t>RDD</a:t>
            </a:r>
            <a:endParaRPr lang="en-US" baseline="0" dirty="0"/>
          </a:p>
          <a:p>
            <a:pPr marL="171450" lvl="0" indent="-171450">
              <a:buFont typeface="Arial" panose="020B0604020202020204" pitchFamily="34" charset="0"/>
              <a:buChar char="•"/>
            </a:pPr>
            <a:r>
              <a:rPr lang="en-US" baseline="0" dirty="0"/>
              <a:t>Next </a:t>
            </a:r>
            <a:r>
              <a:rPr lang="en-US" baseline="0" dirty="0" smtClean="0"/>
              <a:t>perform an </a:t>
            </a:r>
            <a:r>
              <a:rPr lang="en-US" baseline="0" dirty="0"/>
              <a:t>RDD transformation by mapping the function </a:t>
            </a:r>
            <a:r>
              <a:rPr lang="en-US" baseline="0" dirty="0" err="1"/>
              <a:t>parsepoint</a:t>
            </a:r>
            <a:r>
              <a:rPr lang="en-US" baseline="0" dirty="0"/>
              <a:t> </a:t>
            </a:r>
            <a:r>
              <a:rPr lang="en-US" baseline="0" dirty="0" smtClean="0"/>
              <a:t>to </a:t>
            </a:r>
            <a:r>
              <a:rPr lang="en-US" baseline="0" dirty="0"/>
              <a:t>each of the items, in this case each line of the text </a:t>
            </a:r>
            <a:r>
              <a:rPr lang="en-US" baseline="0" dirty="0" smtClean="0"/>
              <a:t>file.</a:t>
            </a:r>
          </a:p>
          <a:p>
            <a:pPr marL="171450" lvl="0"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a:t>
            </a:r>
            <a:r>
              <a:rPr lang="en-US" dirty="0" err="1" smtClean="0"/>
              <a:t>spark.apache.org</a:t>
            </a:r>
            <a:r>
              <a:rPr lang="en-US" dirty="0" smtClean="0"/>
              <a:t>/docs/latest/</a:t>
            </a:r>
            <a:r>
              <a:rPr lang="en-US" dirty="0" err="1" smtClean="0"/>
              <a:t>mllib-linear-methods.html#classification</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2746560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dirty="0"/>
          </a:p>
          <a:p>
            <a:pPr marL="171450" indent="-171450">
              <a:buFont typeface="Arial" panose="020B0604020202020204" pitchFamily="34" charset="0"/>
              <a:buChar char="•"/>
            </a:pPr>
            <a:r>
              <a:rPr lang="en-US" dirty="0"/>
              <a:t>Really, </a:t>
            </a:r>
            <a:r>
              <a:rPr lang="en-US" dirty="0" smtClean="0"/>
              <a:t>that’s </a:t>
            </a:r>
            <a:r>
              <a:rPr lang="en-US" dirty="0"/>
              <a:t>it!</a:t>
            </a:r>
            <a:r>
              <a:rPr lang="en-US" baseline="0" dirty="0"/>
              <a:t>  While the math and statistics behind the scenes may be complicated, the actual use of the logistic regression function in Spark is not.</a:t>
            </a:r>
          </a:p>
          <a:p>
            <a:pPr marL="171450" indent="-171450">
              <a:buFont typeface="Arial" panose="020B0604020202020204" pitchFamily="34" charset="0"/>
              <a:buChar char="•"/>
            </a:pPr>
            <a:r>
              <a:rPr lang="en-US" baseline="0" dirty="0" smtClean="0"/>
              <a:t>Simply </a:t>
            </a:r>
            <a:r>
              <a:rPr lang="en-US" baseline="0" dirty="0"/>
              <a:t>call the train </a:t>
            </a:r>
            <a:r>
              <a:rPr lang="en-US" baseline="0" dirty="0" smtClean="0"/>
              <a:t>method.</a:t>
            </a:r>
            <a:endParaRPr lang="en-US" baseline="0" dirty="0"/>
          </a:p>
          <a:p>
            <a:pPr marL="171450" indent="-171450">
              <a:buFont typeface="Arial" panose="020B0604020202020204" pitchFamily="34" charset="0"/>
              <a:buChar char="•"/>
            </a:pPr>
            <a:r>
              <a:rPr lang="en-US" baseline="0" dirty="0"/>
              <a:t>Once the training is complete, a new transformer is created.  This is “model” in our </a:t>
            </a:r>
            <a:r>
              <a:rPr lang="en-US" baseline="0" dirty="0" smtClean="0"/>
              <a:t>example.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References:</a:t>
            </a:r>
          </a:p>
          <a:p>
            <a:pPr marL="171450" indent="-171450">
              <a:buFont typeface="Arial" panose="020B0604020202020204" pitchFamily="34" charset="0"/>
              <a:buChar char="•"/>
            </a:pPr>
            <a:r>
              <a:rPr lang="en-US" dirty="0" smtClean="0"/>
              <a:t>http://</a:t>
            </a:r>
            <a:r>
              <a:rPr lang="en-US" dirty="0" err="1" smtClean="0"/>
              <a:t>spark.apache.org</a:t>
            </a:r>
            <a:r>
              <a:rPr lang="en-US" dirty="0" smtClean="0"/>
              <a:t>/docs/latest/</a:t>
            </a:r>
            <a:r>
              <a:rPr lang="en-US" dirty="0" err="1" smtClean="0"/>
              <a:t>mllib-linear-methods.html#classification</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9514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err="1"/>
              <a:t>parsedData</a:t>
            </a:r>
            <a:r>
              <a:rPr lang="en-US" dirty="0"/>
              <a:t> is a </a:t>
            </a:r>
            <a:r>
              <a:rPr lang="en-US" dirty="0" err="1"/>
              <a:t>LabeledPoints</a:t>
            </a:r>
            <a:r>
              <a:rPr lang="en-US" dirty="0"/>
              <a:t>  (a</a:t>
            </a:r>
            <a:r>
              <a:rPr lang="en-US" baseline="0" dirty="0"/>
              <a:t> data type that stores labels and features vector as </a:t>
            </a:r>
            <a:r>
              <a:rPr lang="en-US" baseline="0" dirty="0" smtClean="0"/>
              <a:t>double) </a:t>
            </a:r>
            <a:r>
              <a:rPr lang="en-US" baseline="0" dirty="0"/>
              <a:t>that holds </a:t>
            </a:r>
            <a:r>
              <a:rPr lang="en-US" baseline="0" dirty="0" smtClean="0"/>
              <a:t>the parsed </a:t>
            </a:r>
            <a:r>
              <a:rPr lang="en-US" baseline="0" dirty="0"/>
              <a:t>training </a:t>
            </a:r>
            <a:r>
              <a:rPr lang="en-US" baseline="0" dirty="0" smtClean="0"/>
              <a:t>dataset. </a:t>
            </a:r>
            <a:endParaRPr lang="en-US" baseline="0" dirty="0"/>
          </a:p>
          <a:p>
            <a:pPr marL="171450" indent="-171450">
              <a:buFont typeface="Arial" panose="020B0604020202020204" pitchFamily="34" charset="0"/>
              <a:buChar char="•"/>
            </a:pPr>
            <a:r>
              <a:rPr lang="en-US" baseline="0" dirty="0"/>
              <a:t>The map transformation applies the lambda function for each item in </a:t>
            </a:r>
            <a:r>
              <a:rPr lang="en-US" baseline="0" dirty="0" err="1"/>
              <a:t>parsedData</a:t>
            </a:r>
            <a:r>
              <a:rPr lang="en-US" baseline="0" dirty="0"/>
              <a:t> (</a:t>
            </a:r>
            <a:r>
              <a:rPr lang="en-US" baseline="0" dirty="0" err="1"/>
              <a:t>label:double</a:t>
            </a:r>
            <a:r>
              <a:rPr lang="en-US" baseline="0" dirty="0"/>
              <a:t>, features: Vector)</a:t>
            </a:r>
          </a:p>
          <a:p>
            <a:pPr marL="628650" lvl="1" indent="-171450">
              <a:buFont typeface="Arial" panose="020B0604020202020204" pitchFamily="34" charset="0"/>
              <a:buChar char="•"/>
            </a:pPr>
            <a:r>
              <a:rPr lang="en-US" baseline="0" dirty="0"/>
              <a:t>In this case, the lambda creates a new tuple of (label, predicted value)</a:t>
            </a:r>
          </a:p>
          <a:p>
            <a:pPr marL="628650" lvl="1" indent="-171450">
              <a:buFont typeface="Arial" panose="020B0604020202020204" pitchFamily="34" charset="0"/>
              <a:buChar char="•"/>
            </a:pPr>
            <a:r>
              <a:rPr lang="en-US" baseline="0" dirty="0"/>
              <a:t>All of this is saved in </a:t>
            </a:r>
            <a:r>
              <a:rPr lang="en-US" baseline="0" dirty="0" err="1"/>
              <a:t>labelsAndPreds</a:t>
            </a:r>
            <a:endParaRPr lang="en-US" baseline="0" dirty="0"/>
          </a:p>
          <a:p>
            <a:pPr marL="171450" lvl="0" indent="-171450">
              <a:buFont typeface="Arial" panose="020B0604020202020204" pitchFamily="34" charset="0"/>
              <a:buChar char="•"/>
            </a:pPr>
            <a:r>
              <a:rPr lang="en-US" baseline="0" dirty="0" smtClean="0"/>
              <a:t>Next, the filter transformation is applied, </a:t>
            </a:r>
            <a:r>
              <a:rPr lang="en-US" baseline="0" dirty="0"/>
              <a:t>applying the lambda function v != p </a:t>
            </a:r>
            <a:r>
              <a:rPr lang="en-US" baseline="0" dirty="0" smtClean="0"/>
              <a:t>(i.e., value </a:t>
            </a:r>
            <a:r>
              <a:rPr lang="en-US" baseline="0" dirty="0"/>
              <a:t>of label – the first item in tuple (v)  is not equal to value of prediction – the second item in the tuple (p) ) </a:t>
            </a:r>
          </a:p>
          <a:p>
            <a:pPr marL="171450" lvl="0" indent="-171450">
              <a:buFont typeface="Arial" panose="020B0604020202020204" pitchFamily="34" charset="0"/>
              <a:buChar char="•"/>
            </a:pPr>
            <a:r>
              <a:rPr lang="en-US" baseline="0" dirty="0" smtClean="0"/>
              <a:t>Pass </a:t>
            </a:r>
            <a:r>
              <a:rPr lang="en-US" baseline="0" dirty="0"/>
              <a:t>that to count() which in essence counts the number of incorrect </a:t>
            </a:r>
            <a:r>
              <a:rPr lang="en-US" baseline="0" dirty="0" smtClean="0"/>
              <a:t>predictions</a:t>
            </a:r>
            <a:endParaRPr lang="en-US" baseline="0" dirty="0"/>
          </a:p>
          <a:p>
            <a:pPr marL="171450" lvl="0" indent="-171450">
              <a:buFont typeface="Arial" panose="020B0604020202020204" pitchFamily="34" charset="0"/>
              <a:buChar char="•"/>
            </a:pPr>
            <a:r>
              <a:rPr lang="en-US" baseline="0" dirty="0"/>
              <a:t>Print </a:t>
            </a:r>
            <a:r>
              <a:rPr lang="en-US" baseline="0" dirty="0" err="1" smtClean="0"/>
              <a:t>trainErr</a:t>
            </a:r>
            <a:r>
              <a:rPr lang="en-US" baseline="0" dirty="0" smtClean="0"/>
              <a:t>, </a:t>
            </a:r>
            <a:r>
              <a:rPr lang="en-US" baseline="0" dirty="0"/>
              <a:t>which </a:t>
            </a:r>
            <a:r>
              <a:rPr lang="en-US" baseline="0" dirty="0" smtClean="0"/>
              <a:t>holds </a:t>
            </a:r>
            <a:r>
              <a:rPr lang="en-US" baseline="0" dirty="0"/>
              <a:t>the count of incorrect </a:t>
            </a:r>
            <a:r>
              <a:rPr lang="en-US" baseline="0" dirty="0" smtClean="0"/>
              <a:t>predictions</a:t>
            </a:r>
            <a:endParaRPr lang="en-US" baseline="0" dirty="0"/>
          </a:p>
          <a:p>
            <a:pPr marL="171450" lvl="0" indent="-171450">
              <a:buFont typeface="Arial" panose="020B0604020202020204" pitchFamily="34" charset="0"/>
              <a:buChar char="•"/>
            </a:pPr>
            <a:r>
              <a:rPr lang="en-US" baseline="0" dirty="0"/>
              <a:t>Finally save the new </a:t>
            </a:r>
            <a:r>
              <a:rPr lang="en-US" baseline="0" dirty="0" smtClean="0"/>
              <a:t>model.</a:t>
            </a:r>
          </a:p>
          <a:p>
            <a:pPr marL="171450" lvl="0"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a:t>
            </a:r>
            <a:r>
              <a:rPr lang="en-US" dirty="0" err="1" smtClean="0"/>
              <a:t>spark.apache.org</a:t>
            </a:r>
            <a:r>
              <a:rPr lang="en-US" dirty="0" smtClean="0"/>
              <a:t>/docs/latest/</a:t>
            </a:r>
            <a:r>
              <a:rPr lang="en-US" dirty="0" err="1" smtClean="0"/>
              <a:t>mllib-linear-methods.html#classification</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1236792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P(A|B) = P(B|A) * P)A) / P(B)</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indent="0">
              <a:buFont typeface="Arial" panose="020B0604020202020204" pitchFamily="34" charset="0"/>
              <a:buNone/>
            </a:pPr>
            <a:r>
              <a:rPr lang="en-US" b="1" dirty="0" smtClean="0"/>
              <a:t>References:</a:t>
            </a:r>
          </a:p>
          <a:p>
            <a:pPr marL="171450" indent="-171450">
              <a:buFont typeface="Arial" panose="020B0604020202020204" pitchFamily="34" charset="0"/>
              <a:buChar char="•"/>
            </a:pPr>
            <a:r>
              <a:rPr lang="en-US" b="0" dirty="0" smtClean="0"/>
              <a:t>http</a:t>
            </a:r>
            <a:r>
              <a:rPr lang="en-US" b="0" dirty="0"/>
              <a:t>://spark.apache.org/docs/latest/mllib-naive-bayes.html</a:t>
            </a:r>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1734438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69635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7144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We</a:t>
                </a:r>
                <a:r>
                  <a:rPr lang="en-US" baseline="0" dirty="0" smtClean="0"/>
                  <a:t> </a:t>
                </a:r>
                <a:r>
                  <a:rPr lang="en-US" baseline="0" dirty="0"/>
                  <a:t>simplify to 2 coefficients for illustration purposes</a:t>
                </a:r>
              </a:p>
              <a:p>
                <a:pPr marL="171450" indent="-171450">
                  <a:buFont typeface="Arial" panose="020B0604020202020204" pitchFamily="34" charset="0"/>
                  <a:buChar char="•"/>
                </a:pPr>
                <a:r>
                  <a:rPr lang="en-US" baseline="0" dirty="0"/>
                  <a:t>If L2 norm which is the distance of the vector </a:t>
                </a:r>
              </a:p>
              <a:p>
                <a:pPr marL="628650" lvl="1" indent="-171450">
                  <a:buFont typeface="Arial" panose="020B0604020202020204" pitchFamily="34" charset="0"/>
                  <a:buChar char="•"/>
                </a:pPr>
                <a:r>
                  <a:rPr lang="en-US" baseline="0" dirty="0"/>
                  <a:t>The circle formed on the boundaries of = 2 </a:t>
                </a:r>
                <a:r>
                  <a:rPr lang="en-US" dirty="0"/>
                  <a:t> = 0 and </a:t>
                </a:r>
                <a:r>
                  <a:rPr lang="en-US" baseline="0" dirty="0"/>
                  <a:t>= 0 </a:t>
                </a:r>
                <a:r>
                  <a:rPr lang="en-US" dirty="0"/>
                  <a:t> = 2 shows the boundaries of the possible values of </a:t>
                </a:r>
                <a:r>
                  <a:rPr lang="en-US" baseline="0" dirty="0"/>
                  <a:t> and </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two coefficients</a:t>
                </a:r>
                <a:r>
                  <a:rPr lang="en-US" baseline="0" dirty="0" smtClean="0"/>
                  <a:t> are simplified for illustration purposes.</a:t>
                </a:r>
                <a:endParaRPr lang="en-US" baseline="0" dirty="0"/>
              </a:p>
              <a:p>
                <a:pPr marL="171450" indent="-171450">
                  <a:buFont typeface="Arial" panose="020B0604020202020204" pitchFamily="34" charset="0"/>
                  <a:buChar char="•"/>
                </a:pPr>
                <a:r>
                  <a:rPr lang="en-US" baseline="0" dirty="0"/>
                  <a:t>If L2 </a:t>
                </a:r>
                <a:r>
                  <a:rPr lang="en-US" baseline="0" dirty="0" smtClean="0"/>
                  <a:t>norm, </a:t>
                </a:r>
                <a:r>
                  <a:rPr lang="en-US" baseline="0" dirty="0"/>
                  <a:t>which is the distance of the vector </a:t>
                </a:r>
                <a:r>
                  <a:rPr lang="en-US" sz="1200" i="0" dirty="0">
                    <a:latin typeface="Cambria Math" panose="02040503050406030204" pitchFamily="18" charset="0"/>
                    <a:ea typeface="Cambria Math" panose="02040503050406030204" pitchFamily="18" charset="0"/>
                  </a:rPr>
                  <a:t>(𝛽</a:t>
                </a:r>
                <a:r>
                  <a:rPr lang="en-US" sz="1200" b="0" i="0" dirty="0">
                    <a:latin typeface="Cambria Math" panose="02040503050406030204" pitchFamily="18" charset="0"/>
                    <a:ea typeface="Cambria Math" panose="02040503050406030204" pitchFamily="18" charset="0"/>
                  </a:rPr>
                  <a:t> ) ⃑𝑖𝑠 𝑐𝑜𝑛𝑠𝑡𝑟𝑎𝑖𝑛𝑒𝑑 𝑡𝑜 𝑏𝑒 ≤2</a:t>
                </a:r>
                <a:endParaRPr lang="en-US" baseline="0" dirty="0"/>
              </a:p>
              <a:p>
                <a:pPr marL="628650" lvl="1" indent="-171450">
                  <a:buFont typeface="Arial" panose="020B0604020202020204" pitchFamily="34" charset="0"/>
                  <a:buChar char="•"/>
                </a:pPr>
                <a:r>
                  <a:rPr lang="en-US" baseline="0" dirty="0"/>
                  <a:t>The circle formed on the boundaries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2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smtClean="0"/>
                  <a:t> </a:t>
                </a:r>
                <a:r>
                  <a:rPr lang="en-US" dirty="0"/>
                  <a:t>= 0 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0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baseline="-25000" dirty="0" smtClean="0"/>
                  <a:t> </a:t>
                </a:r>
                <a:r>
                  <a:rPr lang="en-US" dirty="0"/>
                  <a:t>= 2 shows the boundaries of 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smtClean="0"/>
                  <a:t> </a:t>
                </a:r>
                <a:r>
                  <a:rPr lang="en-US" baseline="0" dirty="0"/>
                  <a:t>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2</a:t>
                </a:r>
                <a:endParaRPr lang="en-US" baseline="-2500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2360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There</a:t>
            </a:r>
            <a:r>
              <a:rPr lang="en-US" baseline="0" dirty="0" smtClean="0"/>
              <a:t> </a:t>
            </a:r>
            <a:r>
              <a:rPr lang="en-US" baseline="0" dirty="0"/>
              <a:t>is an animation on this slide.  Click mouse to </a:t>
            </a:r>
            <a:r>
              <a:rPr lang="en-US" baseline="0" dirty="0" smtClean="0"/>
              <a:t>start.</a:t>
            </a:r>
            <a:endParaRPr lang="en-US" dirty="0"/>
          </a:p>
          <a:p>
            <a:pPr marL="171450" indent="-171450">
              <a:buFont typeface="Arial" panose="020B0604020202020204" pitchFamily="34" charset="0"/>
              <a:buChar char="•"/>
            </a:pPr>
            <a:r>
              <a:rPr lang="en-US" dirty="0"/>
              <a:t>The L1 norm, on the other hand, will be bounded by a diamond shape when constrained to be less than or equal to </a:t>
            </a:r>
            <a:r>
              <a:rPr lang="en-US" dirty="0" smtClean="0"/>
              <a:t>2.</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87777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Now </a:t>
                </a:r>
                <a:r>
                  <a:rPr lang="en-US" dirty="0"/>
                  <a:t>if we were to plot our regression model over the possible values of , we might</a:t>
                </a:r>
                <a:r>
                  <a:rPr lang="en-US" baseline="0" dirty="0"/>
                  <a:t> get some contour map as shown</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a:t>
                </a:r>
                <a:r>
                  <a:rPr lang="en-US" dirty="0"/>
                  <a:t>if </a:t>
                </a:r>
                <a:r>
                  <a:rPr lang="en-US" dirty="0" smtClean="0"/>
                  <a:t>the </a:t>
                </a:r>
                <a:r>
                  <a:rPr lang="en-US" dirty="0"/>
                  <a:t>regression model </a:t>
                </a:r>
                <a:r>
                  <a:rPr lang="en-US" dirty="0" smtClean="0"/>
                  <a:t>were to be plotted over </a:t>
                </a:r>
                <a:r>
                  <a:rPr lang="en-US" dirty="0"/>
                  <a:t>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sz="1200" b="0" i="0" dirty="0" smtClean="0">
                    <a:latin typeface="Cambria Math" panose="02040503050406030204" pitchFamily="18" charset="0"/>
                    <a:ea typeface="Cambria Math" panose="02040503050406030204" pitchFamily="18" charset="0"/>
                  </a:rPr>
                  <a:t>  </a:t>
                </a:r>
                <a:r>
                  <a:rPr lang="en-US" sz="1200" b="0" i="0" dirty="0">
                    <a:latin typeface="Cambria Math" panose="02040503050406030204" pitchFamily="18" charset="0"/>
                    <a:ea typeface="Cambria Math" panose="02040503050406030204" pitchFamily="18" charset="0"/>
                  </a:rPr>
                  <a:t>𝑎𝑛𝑑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a:t>, </a:t>
                </a:r>
                <a:r>
                  <a:rPr lang="en-US" dirty="0" smtClean="0"/>
                  <a:t>it might result in the </a:t>
                </a:r>
                <a:r>
                  <a:rPr lang="en-US" baseline="0" dirty="0" smtClean="0"/>
                  <a:t>contour map, </a:t>
                </a:r>
                <a:r>
                  <a:rPr lang="en-US" baseline="0" dirty="0"/>
                  <a:t>as </a:t>
                </a:r>
                <a:r>
                  <a:rPr lang="en-US" baseline="0" dirty="0" smtClean="0"/>
                  <a:t>shown.</a:t>
                </a:r>
                <a:endParaRPr lang="en-US" baseline="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15669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 is the feature</a:t>
            </a:r>
            <a:r>
              <a:rPr lang="en-US" sz="1200" b="0" i="0" kern="1200" baseline="0" dirty="0" smtClean="0">
                <a:solidFill>
                  <a:schemeClr val="tx1"/>
                </a:solidFill>
                <a:effectLst/>
                <a:latin typeface="+mn-lt"/>
                <a:ea typeface="+mn-ea"/>
                <a:cs typeface="+mn-cs"/>
              </a:rPr>
              <a:t> vector (called weights in the Spark code)</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L2</a:t>
            </a:r>
            <a:r>
              <a:rPr lang="en-US" sz="1200" b="0" i="0" kern="1200" dirty="0">
                <a:solidFill>
                  <a:schemeClr val="tx1"/>
                </a:solidFill>
                <a:effectLst/>
                <a:latin typeface="+mn-lt"/>
                <a:ea typeface="+mn-ea"/>
                <a:cs typeface="+mn-cs"/>
              </a:rPr>
              <a:t>-regularized problems are generally easier to solve than L1-regularized </a:t>
            </a:r>
            <a:r>
              <a:rPr lang="en-US" sz="1200" b="0" i="0" kern="1200" dirty="0" smtClean="0">
                <a:solidFill>
                  <a:schemeClr val="tx1"/>
                </a:solidFill>
                <a:effectLst/>
                <a:latin typeface="+mn-lt"/>
                <a:ea typeface="+mn-ea"/>
                <a:cs typeface="+mn-cs"/>
              </a:rPr>
              <a:t>problems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due </a:t>
            </a:r>
            <a:r>
              <a:rPr lang="en-US" sz="1200" b="0" i="0" kern="1200" dirty="0">
                <a:solidFill>
                  <a:schemeClr val="tx1"/>
                </a:solidFill>
                <a:effectLst/>
                <a:latin typeface="+mn-lt"/>
                <a:ea typeface="+mn-ea"/>
                <a:cs typeface="+mn-cs"/>
              </a:rPr>
              <a:t>to smoothness.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However, L1 regularization can help promote sparsity in weights leading to smaller and more interpretable models, the latter of which can be useful for feature selection.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hlinkClick r:id="rId3"/>
              </a:rPr>
              <a:t>Elastic net</a:t>
            </a:r>
            <a:r>
              <a:rPr lang="en-US" sz="1200" b="0" i="0" kern="1200" dirty="0">
                <a:solidFill>
                  <a:schemeClr val="tx1"/>
                </a:solidFill>
                <a:effectLst/>
                <a:latin typeface="+mn-lt"/>
                <a:ea typeface="+mn-ea"/>
                <a:cs typeface="+mn-cs"/>
              </a:rPr>
              <a:t> is a combination of L1 and L2 regularization. It is not recommended to train models without any regularization, especially when the number of training examples is </a:t>
            </a:r>
            <a:r>
              <a:rPr lang="en-US" sz="1200" b="0" i="0" kern="1200" dirty="0" smtClean="0">
                <a:solidFill>
                  <a:schemeClr val="tx1"/>
                </a:solidFill>
                <a:effectLst/>
                <a:latin typeface="+mn-lt"/>
                <a:ea typeface="+mn-ea"/>
                <a:cs typeface="+mn-cs"/>
              </a:rPr>
              <a:t>small.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63163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2.bin"/><Relationship Id="rId5" Type="http://schemas.openxmlformats.org/officeDocument/2006/relationships/image" Target="../media/image10.emf"/><Relationship Id="rId1" Type="http://schemas.openxmlformats.org/officeDocument/2006/relationships/vmlDrawing" Target="../drawings/vmlDrawing7.vml"/><Relationship Id="rId2"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3.bin"/><Relationship Id="rId5"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oleObject" Target="../embeddings/Microsoft_Equation1.bin"/><Relationship Id="rId6" Type="http://schemas.openxmlformats.org/officeDocument/2006/relationships/image" Target="../media/image26.emf"/><Relationship Id="rId1" Type="http://schemas.openxmlformats.org/officeDocument/2006/relationships/vmlDrawing" Target="../drawings/vmlDrawing9.vml"/><Relationship Id="rId2"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1.png"/><Relationship Id="rId5" Type="http://schemas.openxmlformats.org/officeDocument/2006/relationships/oleObject" Target="../embeddings/Microsoft_Equation2.bin"/><Relationship Id="rId6" Type="http://schemas.openxmlformats.org/officeDocument/2006/relationships/image" Target="../media/image27.emf"/><Relationship Id="rId7" Type="http://schemas.openxmlformats.org/officeDocument/2006/relationships/oleObject" Target="../embeddings/Microsoft_Equation3.bin"/><Relationship Id="rId8" Type="http://schemas.openxmlformats.org/officeDocument/2006/relationships/image" Target="../media/image28.emf"/><Relationship Id="rId9" Type="http://schemas.openxmlformats.org/officeDocument/2006/relationships/oleObject" Target="../embeddings/Microsoft_Equation4.bin"/><Relationship Id="rId10" Type="http://schemas.openxmlformats.org/officeDocument/2006/relationships/image" Target="../media/image29.emf"/><Relationship Id="rId1" Type="http://schemas.openxmlformats.org/officeDocument/2006/relationships/vmlDrawing" Target="../drawings/vmlDrawing10.vml"/><Relationship Id="rId2"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1" Type="http://schemas.openxmlformats.org/officeDocument/2006/relationships/image" Target="../media/image33.emf"/><Relationship Id="rId12" Type="http://schemas.openxmlformats.org/officeDocument/2006/relationships/oleObject" Target="../embeddings/Microsoft_Equation9.bin"/><Relationship Id="rId13" Type="http://schemas.openxmlformats.org/officeDocument/2006/relationships/image" Target="../media/image34.emf"/><Relationship Id="rId14" Type="http://schemas.openxmlformats.org/officeDocument/2006/relationships/oleObject" Target="../embeddings/Microsoft_Equation10.bin"/><Relationship Id="rId15" Type="http://schemas.openxmlformats.org/officeDocument/2006/relationships/image" Target="../media/image35.emf"/><Relationship Id="rId1" Type="http://schemas.openxmlformats.org/officeDocument/2006/relationships/vmlDrawing" Target="../drawings/vmlDrawing11.vml"/><Relationship Id="rId2" Type="http://schemas.openxmlformats.org/officeDocument/2006/relationships/slideLayout" Target="../slideLayouts/slideLayout23.xml"/><Relationship Id="rId3" Type="http://schemas.openxmlformats.org/officeDocument/2006/relationships/notesSlide" Target="../notesSlides/notesSlide24.xml"/><Relationship Id="rId4" Type="http://schemas.openxmlformats.org/officeDocument/2006/relationships/oleObject" Target="../embeddings/Microsoft_Equation5.bin"/><Relationship Id="rId5" Type="http://schemas.openxmlformats.org/officeDocument/2006/relationships/image" Target="../media/image30.emf"/><Relationship Id="rId6" Type="http://schemas.openxmlformats.org/officeDocument/2006/relationships/oleObject" Target="../embeddings/Microsoft_Equation6.bin"/><Relationship Id="rId7" Type="http://schemas.openxmlformats.org/officeDocument/2006/relationships/image" Target="../media/image31.emf"/><Relationship Id="rId8" Type="http://schemas.openxmlformats.org/officeDocument/2006/relationships/oleObject" Target="../embeddings/Microsoft_Equation7.bin"/><Relationship Id="rId9" Type="http://schemas.openxmlformats.org/officeDocument/2006/relationships/image" Target="../media/image32.emf"/><Relationship Id="rId10" Type="http://schemas.openxmlformats.org/officeDocument/2006/relationships/oleObject" Target="../embeddings/Microsoft_Equation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Microsoft_Equation11.bin"/><Relationship Id="rId5" Type="http://schemas.openxmlformats.org/officeDocument/2006/relationships/image" Target="../media/image36.emf"/><Relationship Id="rId6" Type="http://schemas.openxmlformats.org/officeDocument/2006/relationships/oleObject" Target="../embeddings/Microsoft_Equation12.bin"/><Relationship Id="rId7" Type="http://schemas.openxmlformats.org/officeDocument/2006/relationships/image" Target="../media/image37.emf"/><Relationship Id="rId1" Type="http://schemas.openxmlformats.org/officeDocument/2006/relationships/vmlDrawing" Target="../drawings/vmlDrawing12.vml"/><Relationship Id="rId2"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38.png"/><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2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9.png"/><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1.png"/><Relationship Id="rId5" Type="http://schemas.openxmlformats.org/officeDocument/2006/relationships/oleObject" Target="../embeddings/oleObject1.bin"/><Relationship Id="rId6" Type="http://schemas.openxmlformats.org/officeDocument/2006/relationships/image" Target="../media/image9.emf"/><Relationship Id="rId7" Type="http://schemas.openxmlformats.org/officeDocument/2006/relationships/oleObject" Target="../embeddings/oleObject2.bin"/><Relationship Id="rId8"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11.emf"/><Relationship Id="rId6" Type="http://schemas.openxmlformats.org/officeDocument/2006/relationships/oleObject" Target="../embeddings/oleObject4.bin"/><Relationship Id="rId7" Type="http://schemas.openxmlformats.org/officeDocument/2006/relationships/image" Target="../media/image12.emf"/><Relationship Id="rId8" Type="http://schemas.openxmlformats.org/officeDocument/2006/relationships/oleObject" Target="../embeddings/oleObject5.bin"/><Relationship Id="rId9"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oleObject" Target="../embeddings/oleObject6.bin"/><Relationship Id="rId10"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oleObject" Target="../embeddings/oleObject7.bin"/><Relationship Id="rId9" Type="http://schemas.openxmlformats.org/officeDocument/2006/relationships/image" Target="../media/image15.emf"/><Relationship Id="rId10" Type="http://schemas.openxmlformats.org/officeDocument/2006/relationships/image" Target="../media/image23.png"/><Relationship Id="rId1" Type="http://schemas.openxmlformats.org/officeDocument/2006/relationships/vmlDrawing" Target="../drawings/vmlDrawing4.vml"/><Relationship Id="rId2"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1.png"/><Relationship Id="rId5" Type="http://schemas.openxmlformats.org/officeDocument/2006/relationships/oleObject" Target="../embeddings/oleObject8.bin"/><Relationship Id="rId6"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image" Target="../media/image22.emf"/><Relationship Id="rId6" Type="http://schemas.openxmlformats.org/officeDocument/2006/relationships/oleObject" Target="../embeddings/oleObject10.bin"/><Relationship Id="rId7" Type="http://schemas.openxmlformats.org/officeDocument/2006/relationships/image" Target="../media/image23.emf"/><Relationship Id="rId8" Type="http://schemas.openxmlformats.org/officeDocument/2006/relationships/oleObject" Target="../embeddings/oleObject11.bin"/><Relationship Id="rId9" Type="http://schemas.openxmlformats.org/officeDocument/2006/relationships/image" Target="../media/image24.emf"/><Relationship Id="rId1" Type="http://schemas.openxmlformats.org/officeDocument/2006/relationships/vmlDrawing" Target="../drawings/vmlDrawing6.vml"/><Relationship Id="rId2"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dirty="0"/>
              <a:t>7</a:t>
            </a:r>
            <a:r>
              <a:rPr lang="en-US" sz="4000" dirty="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Regression and Classification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a:t>
            </a:r>
            <a:r>
              <a:rPr lang="en-US" dirty="0" smtClean="0"/>
              <a:t>is the Best Model Determined?</a:t>
            </a:r>
            <a:endParaRPr lang="en-US" dirty="0"/>
          </a:p>
        </p:txBody>
      </p:sp>
      <p:sp>
        <p:nvSpPr>
          <p:cNvPr id="3" name="Content Placeholder 2"/>
          <p:cNvSpPr>
            <a:spLocks noGrp="1"/>
          </p:cNvSpPr>
          <p:nvPr>
            <p:ph idx="1"/>
          </p:nvPr>
        </p:nvSpPr>
        <p:spPr>
          <a:xfrm>
            <a:off x="848724" y="3332020"/>
            <a:ext cx="10515600" cy="2290306"/>
          </a:xfrm>
        </p:spPr>
        <p:txBody>
          <a:bodyPr>
            <a:normAutofit/>
          </a:bodyPr>
          <a:lstStyle/>
          <a:p>
            <a:pPr>
              <a:buFont typeface="Wingdings" charset="2"/>
              <a:buChar char="§"/>
            </a:pPr>
            <a:r>
              <a:rPr lang="en-US" dirty="0"/>
              <a:t>A dataset, an </a:t>
            </a:r>
            <a:r>
              <a:rPr lang="en-US" dirty="0" smtClean="0"/>
              <a:t>algorithm, </a:t>
            </a:r>
            <a:r>
              <a:rPr lang="en-US" dirty="0"/>
              <a:t>and an evaluation measure for the quality of the result </a:t>
            </a:r>
            <a:r>
              <a:rPr lang="en-US" dirty="0" smtClean="0"/>
              <a:t>are required.</a:t>
            </a:r>
            <a:endParaRPr lang="en-US" dirty="0"/>
          </a:p>
          <a:p>
            <a:pPr>
              <a:buFont typeface="Wingdings" charset="2"/>
              <a:buChar char="§"/>
            </a:pPr>
            <a:r>
              <a:rPr lang="en-US" dirty="0"/>
              <a:t>The evaluation measure might be the square of the difference between the prediction and the </a:t>
            </a:r>
            <a:r>
              <a:rPr lang="en-US" dirty="0" smtClean="0"/>
              <a:t>truth.</a:t>
            </a:r>
            <a:endParaRPr lang="en-US" dirty="0"/>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Cross-Validation is the most popular way to evaluate models </a:t>
              </a:r>
            </a:p>
          </p:txBody>
        </p:sp>
      </p:grpSp>
    </p:spTree>
    <p:extLst>
      <p:ext uri="{BB962C8B-B14F-4D97-AF65-F5344CB8AC3E}">
        <p14:creationId xmlns:p14="http://schemas.microsoft.com/office/powerpoint/2010/main" val="18116551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Cross-Validation Process</a:t>
            </a:r>
          </a:p>
        </p:txBody>
      </p:sp>
      <p:sp>
        <p:nvSpPr>
          <p:cNvPr id="3" name="Content Placeholder 2"/>
          <p:cNvSpPr>
            <a:spLocks noGrp="1"/>
          </p:cNvSpPr>
          <p:nvPr>
            <p:ph idx="1"/>
          </p:nvPr>
        </p:nvSpPr>
        <p:spPr>
          <a:xfrm>
            <a:off x="848724" y="3043483"/>
            <a:ext cx="10515600" cy="3456171"/>
          </a:xfrm>
        </p:spPr>
        <p:txBody>
          <a:bodyPr>
            <a:normAutofit/>
          </a:bodyPr>
          <a:lstStyle/>
          <a:p>
            <a:pPr>
              <a:buFont typeface="Wingdings" charset="2"/>
              <a:buChar char="§"/>
            </a:pPr>
            <a:r>
              <a:rPr lang="en-US" dirty="0"/>
              <a:t>Divide the </a:t>
            </a:r>
            <a:r>
              <a:rPr lang="en-US" dirty="0" smtClean="0"/>
              <a:t>dataset </a:t>
            </a:r>
            <a:r>
              <a:rPr lang="en-US" dirty="0"/>
              <a:t>into N approximately equal sized “</a:t>
            </a:r>
            <a:r>
              <a:rPr lang="en-US" dirty="0" smtClean="0"/>
              <a:t>folds.”</a:t>
            </a:r>
            <a:endParaRPr lang="en-US" dirty="0"/>
          </a:p>
          <a:p>
            <a:pPr>
              <a:buFont typeface="Wingdings" charset="2"/>
              <a:buChar char="§"/>
            </a:pPr>
            <a:r>
              <a:rPr lang="en-US" dirty="0"/>
              <a:t>Train the algorithm on N-1 folds and use the last fold to compute the evaluation </a:t>
            </a:r>
            <a:r>
              <a:rPr lang="en-US" dirty="0" smtClean="0"/>
              <a:t>measure.</a:t>
            </a:r>
            <a:endParaRPr lang="en-US" dirty="0"/>
          </a:p>
          <a:p>
            <a:pPr>
              <a:buFont typeface="Wingdings" charset="2"/>
              <a:buChar char="§"/>
            </a:pPr>
            <a:r>
              <a:rPr lang="en-US" dirty="0"/>
              <a:t>Repeat N times, assigning each </a:t>
            </a:r>
            <a:r>
              <a:rPr lang="en-US" dirty="0" smtClean="0"/>
              <a:t>one </a:t>
            </a:r>
            <a:r>
              <a:rPr lang="en-US" dirty="0"/>
              <a:t>of the N folds as the test </a:t>
            </a:r>
            <a:r>
              <a:rPr lang="en-US" dirty="0" smtClean="0"/>
              <a:t>fold.</a:t>
            </a:r>
            <a:endParaRPr lang="en-US" dirty="0"/>
          </a:p>
          <a:p>
            <a:pPr>
              <a:buFont typeface="Wingdings" charset="2"/>
              <a:buChar char="§"/>
            </a:pPr>
            <a:r>
              <a:rPr lang="en-US" dirty="0"/>
              <a:t>Report the mean and standard deviation of the evaluation measure over the N </a:t>
            </a:r>
            <a:r>
              <a:rPr lang="en-US" dirty="0" smtClean="0"/>
              <a:t>folds.</a:t>
            </a: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Divide, </a:t>
              </a:r>
              <a:r>
                <a:rPr lang="en-US" i="0" dirty="0" smtClean="0"/>
                <a:t>learn, </a:t>
              </a:r>
              <a:r>
                <a:rPr lang="en-US" i="0" dirty="0"/>
                <a:t>and </a:t>
              </a:r>
              <a:r>
                <a:rPr lang="en-US" i="0" dirty="0" smtClean="0"/>
                <a:t>compare</a:t>
              </a:r>
              <a:endParaRPr lang="en-US" i="0" dirty="0"/>
            </a:p>
          </p:txBody>
        </p:sp>
      </p:grpSp>
    </p:spTree>
    <p:extLst>
      <p:ext uri="{BB962C8B-B14F-4D97-AF65-F5344CB8AC3E}">
        <p14:creationId xmlns:p14="http://schemas.microsoft.com/office/powerpoint/2010/main" val="3167893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grpSp>
        <p:nvGrpSpPr>
          <p:cNvPr id="26" name="Group 25"/>
          <p:cNvGrpSpPr/>
          <p:nvPr/>
        </p:nvGrpSpPr>
        <p:grpSpPr>
          <a:xfrm>
            <a:off x="568702" y="3704588"/>
            <a:ext cx="11063947" cy="2273644"/>
            <a:chOff x="464114" y="2090941"/>
            <a:chExt cx="11063947" cy="2273644"/>
          </a:xfrm>
        </p:grpSpPr>
        <p:sp>
          <p:nvSpPr>
            <p:cNvPr id="5" name="Rectangle 4"/>
            <p:cNvSpPr/>
            <p:nvPr/>
          </p:nvSpPr>
          <p:spPr>
            <a:xfrm>
              <a:off x="464114"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413893" y="2090941"/>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15" name="Rectangle 14"/>
            <p:cNvSpPr/>
            <p:nvPr/>
          </p:nvSpPr>
          <p:spPr>
            <a:xfrm>
              <a:off x="1569645"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675176"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780707"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4886238"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5991769"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097300"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202831"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2" name="Rectangle 21"/>
            <p:cNvSpPr/>
            <p:nvPr/>
          </p:nvSpPr>
          <p:spPr>
            <a:xfrm>
              <a:off x="9308362"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 name="Group 2"/>
          <p:cNvGrpSpPr/>
          <p:nvPr/>
        </p:nvGrpSpPr>
        <p:grpSpPr>
          <a:xfrm>
            <a:off x="0" y="1578601"/>
            <a:ext cx="12192000" cy="1341410"/>
            <a:chOff x="0" y="1952131"/>
            <a:chExt cx="12192000" cy="1341410"/>
          </a:xfrm>
        </p:grpSpPr>
        <p:sp>
          <p:nvSpPr>
            <p:cNvPr id="52" name="Rectangle 51"/>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3" name="TextBox 22"/>
            <p:cNvSpPr txBox="1"/>
            <p:nvPr/>
          </p:nvSpPr>
          <p:spPr>
            <a:xfrm>
              <a:off x="630612" y="2022672"/>
              <a:ext cx="10962247"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solidFill>
                </a:rPr>
                <a:t>Rotate the fold to be assigned as test </a:t>
              </a:r>
              <a:r>
                <a:rPr lang="en-US" sz="2400" dirty="0" smtClean="0">
                  <a:solidFill>
                    <a:schemeClr val="bg1"/>
                  </a:solidFill>
                </a:rPr>
                <a:t>data.</a:t>
              </a: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Algorithm that performed the best is the one with best average performance over the N test </a:t>
              </a:r>
              <a:r>
                <a:rPr lang="en-US" sz="2400" dirty="0" smtClean="0">
                  <a:solidFill>
                    <a:schemeClr val="bg1"/>
                  </a:solidFill>
                </a:rPr>
                <a:t>iterations.</a:t>
              </a:r>
              <a:endParaRPr lang="en-US" sz="2400" dirty="0">
                <a:solidFill>
                  <a:schemeClr val="bg1"/>
                </a:solidFill>
              </a:endParaRPr>
            </a:p>
          </p:txBody>
        </p:sp>
      </p:grpSp>
      <p:grpSp>
        <p:nvGrpSpPr>
          <p:cNvPr id="27" name="Group 26"/>
          <p:cNvGrpSpPr/>
          <p:nvPr/>
        </p:nvGrpSpPr>
        <p:grpSpPr>
          <a:xfrm>
            <a:off x="9404313" y="3704588"/>
            <a:ext cx="2228336" cy="2273643"/>
            <a:chOff x="9316999" y="4506443"/>
            <a:chExt cx="2228336" cy="2273643"/>
          </a:xfrm>
        </p:grpSpPr>
        <p:sp>
          <p:nvSpPr>
            <p:cNvPr id="24" name="Rectangle 2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25" name="Rectangle 2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28" name="Group 27"/>
          <p:cNvGrpSpPr/>
          <p:nvPr/>
        </p:nvGrpSpPr>
        <p:grpSpPr>
          <a:xfrm>
            <a:off x="8300527" y="3704588"/>
            <a:ext cx="2228336" cy="2273643"/>
            <a:chOff x="9316999" y="4506443"/>
            <a:chExt cx="2228336" cy="2273643"/>
          </a:xfrm>
        </p:grpSpPr>
        <p:sp>
          <p:nvSpPr>
            <p:cNvPr id="29" name="Rectangle 28"/>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0" name="Rectangle 29"/>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1" name="Group 30"/>
          <p:cNvGrpSpPr/>
          <p:nvPr/>
        </p:nvGrpSpPr>
        <p:grpSpPr>
          <a:xfrm>
            <a:off x="7196742" y="3704588"/>
            <a:ext cx="2228336" cy="2273643"/>
            <a:chOff x="9316999" y="4506443"/>
            <a:chExt cx="2228336" cy="2273643"/>
          </a:xfrm>
        </p:grpSpPr>
        <p:sp>
          <p:nvSpPr>
            <p:cNvPr id="32" name="Rectangle 31"/>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3" name="Rectangle 32"/>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4" name="Group 33"/>
          <p:cNvGrpSpPr/>
          <p:nvPr/>
        </p:nvGrpSpPr>
        <p:grpSpPr>
          <a:xfrm>
            <a:off x="6092957" y="3704588"/>
            <a:ext cx="2228336" cy="2273643"/>
            <a:chOff x="9316999" y="4506443"/>
            <a:chExt cx="2228336" cy="2273643"/>
          </a:xfrm>
        </p:grpSpPr>
        <p:sp>
          <p:nvSpPr>
            <p:cNvPr id="35" name="Rectangle 34"/>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6" name="Rectangle 35"/>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7" name="Group 36"/>
          <p:cNvGrpSpPr/>
          <p:nvPr/>
        </p:nvGrpSpPr>
        <p:grpSpPr>
          <a:xfrm>
            <a:off x="4989172" y="3704588"/>
            <a:ext cx="2228336" cy="2273643"/>
            <a:chOff x="9316999" y="4506443"/>
            <a:chExt cx="2228336" cy="2273643"/>
          </a:xfrm>
        </p:grpSpPr>
        <p:sp>
          <p:nvSpPr>
            <p:cNvPr id="38" name="Rectangle 37"/>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9" name="Rectangle 38"/>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0" name="Group 39"/>
          <p:cNvGrpSpPr/>
          <p:nvPr/>
        </p:nvGrpSpPr>
        <p:grpSpPr>
          <a:xfrm>
            <a:off x="3885387" y="3704588"/>
            <a:ext cx="2228336" cy="2273643"/>
            <a:chOff x="9316999" y="4506443"/>
            <a:chExt cx="2228336" cy="2273643"/>
          </a:xfrm>
        </p:grpSpPr>
        <p:sp>
          <p:nvSpPr>
            <p:cNvPr id="41" name="Rectangle 40"/>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2" name="Rectangle 41"/>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3" name="Group 42"/>
          <p:cNvGrpSpPr/>
          <p:nvPr/>
        </p:nvGrpSpPr>
        <p:grpSpPr>
          <a:xfrm>
            <a:off x="2781602" y="3704588"/>
            <a:ext cx="2228336" cy="2273643"/>
            <a:chOff x="9316999" y="4506443"/>
            <a:chExt cx="2228336" cy="2273643"/>
          </a:xfrm>
        </p:grpSpPr>
        <p:sp>
          <p:nvSpPr>
            <p:cNvPr id="44" name="Rectangle 4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5" name="Rectangle 4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6" name="Group 45"/>
          <p:cNvGrpSpPr/>
          <p:nvPr/>
        </p:nvGrpSpPr>
        <p:grpSpPr>
          <a:xfrm>
            <a:off x="1677817" y="3704588"/>
            <a:ext cx="2228336" cy="2273643"/>
            <a:chOff x="9316999" y="4506443"/>
            <a:chExt cx="2228336" cy="2273643"/>
          </a:xfrm>
        </p:grpSpPr>
        <p:sp>
          <p:nvSpPr>
            <p:cNvPr id="47" name="Rectangle 46"/>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8" name="Rectangle 47"/>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9" name="Group 48"/>
          <p:cNvGrpSpPr/>
          <p:nvPr/>
        </p:nvGrpSpPr>
        <p:grpSpPr>
          <a:xfrm>
            <a:off x="574032" y="3704588"/>
            <a:ext cx="2228336" cy="2273643"/>
            <a:chOff x="9316999" y="4506443"/>
            <a:chExt cx="2228336" cy="2273643"/>
          </a:xfrm>
        </p:grpSpPr>
        <p:sp>
          <p:nvSpPr>
            <p:cNvPr id="50" name="Rectangle 49"/>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51" name="Rectangle 50"/>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spTree>
    <p:extLst>
      <p:ext uri="{BB962C8B-B14F-4D97-AF65-F5344CB8AC3E}">
        <p14:creationId xmlns:p14="http://schemas.microsoft.com/office/powerpoint/2010/main" val="1072459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249"/>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249"/>
                                          </p:stCondLst>
                                        </p:cTn>
                                        <p:tgtEl>
                                          <p:spTgt spid="3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249"/>
                                          </p:stCondLst>
                                        </p:cTn>
                                        <p:tgtEl>
                                          <p:spTgt spid="3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250"/>
                                  </p:stCondLst>
                                  <p:childTnLst>
                                    <p:set>
                                      <p:cBhvr>
                                        <p:cTn id="18" dur="1" fill="hold">
                                          <p:stCondLst>
                                            <p:cond delay="249"/>
                                          </p:stCondLst>
                                        </p:cTn>
                                        <p:tgtEl>
                                          <p:spTgt spid="3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250"/>
                                  </p:stCondLst>
                                  <p:childTnLst>
                                    <p:set>
                                      <p:cBhvr>
                                        <p:cTn id="21" dur="1" fill="hold">
                                          <p:stCondLst>
                                            <p:cond delay="249"/>
                                          </p:stCondLst>
                                        </p:cTn>
                                        <p:tgtEl>
                                          <p:spTgt spid="40"/>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250"/>
                                  </p:stCondLst>
                                  <p:childTnLst>
                                    <p:set>
                                      <p:cBhvr>
                                        <p:cTn id="24" dur="1" fill="hold">
                                          <p:stCondLst>
                                            <p:cond delay="249"/>
                                          </p:stCondLst>
                                        </p:cTn>
                                        <p:tgtEl>
                                          <p:spTgt spid="43"/>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250"/>
                                  </p:stCondLst>
                                  <p:childTnLst>
                                    <p:set>
                                      <p:cBhvr>
                                        <p:cTn id="27" dur="1" fill="hold">
                                          <p:stCondLst>
                                            <p:cond delay="249"/>
                                          </p:stCondLst>
                                        </p:cTn>
                                        <p:tgtEl>
                                          <p:spTgt spid="46"/>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250"/>
                                  </p:stCondLst>
                                  <p:childTnLst>
                                    <p:set>
                                      <p:cBhvr>
                                        <p:cTn id="30" dur="1" fill="hold">
                                          <p:stCondLst>
                                            <p:cond delay="24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Nested Cross-Validation</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3" y="1950630"/>
              <a:ext cx="1031364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Nested </a:t>
              </a:r>
              <a:r>
                <a:rPr lang="en-US" i="0" dirty="0" smtClean="0"/>
                <a:t>cross-validation </a:t>
              </a:r>
              <a:r>
                <a:rPr lang="en-US" i="0" dirty="0"/>
                <a:t>is </a:t>
              </a:r>
              <a:r>
                <a:rPr lang="en-US" i="0" dirty="0" smtClean="0"/>
                <a:t>the most </a:t>
              </a:r>
              <a:r>
                <a:rPr lang="en-US" i="0" dirty="0"/>
                <a:t>popular way to tune parameters</a:t>
              </a:r>
            </a:p>
          </p:txBody>
        </p:sp>
      </p:grpSp>
      <p:sp>
        <p:nvSpPr>
          <p:cNvPr id="4" name="Content Placeholder 3"/>
          <p:cNvSpPr>
            <a:spLocks noGrp="1"/>
          </p:cNvSpPr>
          <p:nvPr>
            <p:ph idx="1"/>
          </p:nvPr>
        </p:nvSpPr>
        <p:spPr>
          <a:xfrm>
            <a:off x="838200" y="2881057"/>
            <a:ext cx="10515600" cy="3295906"/>
          </a:xfrm>
        </p:spPr>
        <p:txBody>
          <a:bodyPr/>
          <a:lstStyle/>
          <a:p>
            <a:pPr>
              <a:buFont typeface="Wingdings" charset="2"/>
              <a:buChar char="§"/>
            </a:pPr>
            <a:r>
              <a:rPr lang="en-US" dirty="0" smtClean="0"/>
              <a:t>A dataset, an algorithm, an evaluation measure for the quality of the result, and a parameter that needs tuning are required.</a:t>
            </a:r>
          </a:p>
          <a:p>
            <a:pPr>
              <a:buFont typeface="Wingdings" charset="2"/>
              <a:buChar char="§"/>
            </a:pPr>
            <a:r>
              <a:rPr lang="en-US" dirty="0" smtClean="0"/>
              <a:t>For example: Determine a good value for λ for the regularization term in </a:t>
            </a:r>
          </a:p>
        </p:txBody>
      </p:sp>
      <p:graphicFrame>
        <p:nvGraphicFramePr>
          <p:cNvPr id="10" name="Object 9"/>
          <p:cNvGraphicFramePr>
            <a:graphicFrameLocks noChangeAspect="1"/>
          </p:cNvGraphicFramePr>
          <p:nvPr>
            <p:extLst>
              <p:ext uri="{D42A27DB-BD31-4B8C-83A1-F6EECF244321}">
                <p14:modId xmlns:p14="http://schemas.microsoft.com/office/powerpoint/2010/main" val="191642115"/>
              </p:ext>
            </p:extLst>
          </p:nvPr>
        </p:nvGraphicFramePr>
        <p:xfrm>
          <a:off x="2399963" y="4163712"/>
          <a:ext cx="2401094" cy="571024"/>
        </p:xfrm>
        <a:graphic>
          <a:graphicData uri="http://schemas.openxmlformats.org/presentationml/2006/ole">
            <mc:AlternateContent xmlns:mc="http://schemas.openxmlformats.org/markup-compatibility/2006">
              <mc:Choice xmlns:v="urn:schemas-microsoft-com:vml" Requires="v">
                <p:oleObj spid="_x0000_s8204" name="Equation" r:id="rId4" imgW="1215720" imgH="283320" progId="Equation.3">
                  <p:embed/>
                </p:oleObj>
              </mc:Choice>
              <mc:Fallback>
                <p:oleObj name="Equation" r:id="rId4" imgW="1215720" imgH="2833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963" y="4163712"/>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03780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208610"/>
            <a:ext cx="10890504" cy="1325563"/>
          </a:xfrm>
        </p:spPr>
        <p:txBody>
          <a:bodyPr/>
          <a:lstStyle/>
          <a:p>
            <a:r>
              <a:rPr lang="en-US" dirty="0"/>
              <a:t>Nested Cross-Validation Process</a:t>
            </a:r>
          </a:p>
        </p:txBody>
      </p:sp>
      <p:sp>
        <p:nvSpPr>
          <p:cNvPr id="3" name="Content Placeholder 2"/>
          <p:cNvSpPr>
            <a:spLocks noGrp="1"/>
          </p:cNvSpPr>
          <p:nvPr>
            <p:ph idx="1"/>
          </p:nvPr>
        </p:nvSpPr>
        <p:spPr>
          <a:xfrm>
            <a:off x="758638" y="2367084"/>
            <a:ext cx="11329283" cy="4379403"/>
          </a:xfrm>
        </p:spPr>
        <p:txBody>
          <a:bodyPr>
            <a:normAutofit/>
          </a:bodyPr>
          <a:lstStyle/>
          <a:p>
            <a:pPr marL="514350" indent="-514350">
              <a:lnSpc>
                <a:spcPct val="120000"/>
              </a:lnSpc>
              <a:buFont typeface="+mj-lt"/>
              <a:buAutoNum type="arabicPeriod"/>
            </a:pPr>
            <a:r>
              <a:rPr lang="en-US" dirty="0" smtClean="0"/>
              <a:t>Divide</a:t>
            </a:r>
          </a:p>
          <a:p>
            <a:pPr marL="514350" indent="-514350">
              <a:lnSpc>
                <a:spcPct val="120000"/>
              </a:lnSpc>
              <a:buFont typeface="+mj-lt"/>
              <a:buAutoNum type="arabicPeriod"/>
            </a:pPr>
            <a:r>
              <a:rPr lang="en-US" dirty="0" smtClean="0"/>
              <a:t>Subdivide</a:t>
            </a:r>
          </a:p>
          <a:p>
            <a:pPr marL="514350" indent="-514350">
              <a:lnSpc>
                <a:spcPct val="120000"/>
              </a:lnSpc>
              <a:buFont typeface="+mj-lt"/>
              <a:buAutoNum type="arabicPeriod"/>
            </a:pPr>
            <a:r>
              <a:rPr lang="en-US" dirty="0" smtClean="0"/>
              <a:t>Learn</a:t>
            </a:r>
          </a:p>
          <a:p>
            <a:pPr marL="514350" indent="-514350">
              <a:lnSpc>
                <a:spcPct val="120000"/>
              </a:lnSpc>
              <a:buFont typeface="+mj-lt"/>
              <a:buAutoNum type="arabicPeriod"/>
            </a:pPr>
            <a:r>
              <a:rPr lang="en-US" dirty="0" smtClean="0"/>
              <a:t>Compare</a:t>
            </a:r>
          </a:p>
          <a:p>
            <a:pPr marL="514350" indent="-514350">
              <a:lnSpc>
                <a:spcPct val="120000"/>
              </a:lnSpc>
              <a:buNone/>
            </a:pPr>
            <a:r>
              <a:rPr lang="en-US" dirty="0" smtClean="0"/>
              <a:t>Example Set: </a:t>
            </a:r>
            <a:endParaRPr lang="en-US" dirty="0"/>
          </a:p>
        </p:txBody>
      </p:sp>
      <p:grpSp>
        <p:nvGrpSpPr>
          <p:cNvPr id="6" name="Group 5"/>
          <p:cNvGrpSpPr/>
          <p:nvPr/>
        </p:nvGrpSpPr>
        <p:grpSpPr>
          <a:xfrm>
            <a:off x="0" y="1381773"/>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Steps in the process</a:t>
              </a:r>
              <a:endParaRPr lang="en-US" i="0" dirty="0"/>
            </a:p>
          </p:txBody>
        </p:sp>
      </p:grpSp>
      <p:graphicFrame>
        <p:nvGraphicFramePr>
          <p:cNvPr id="7174" name="Object 6"/>
          <p:cNvGraphicFramePr>
            <a:graphicFrameLocks noChangeAspect="1"/>
          </p:cNvGraphicFramePr>
          <p:nvPr/>
        </p:nvGraphicFramePr>
        <p:xfrm>
          <a:off x="3138140" y="5035086"/>
          <a:ext cx="2222500" cy="419100"/>
        </p:xfrm>
        <a:graphic>
          <a:graphicData uri="http://schemas.openxmlformats.org/presentationml/2006/ole">
            <mc:AlternateContent xmlns:mc="http://schemas.openxmlformats.org/markup-compatibility/2006">
              <mc:Choice xmlns:v="urn:schemas-microsoft-com:vml" Requires="v">
                <p:oleObj spid="_x0000_s7183" name="Equation" r:id="rId4" imgW="1133640" imgH="200880" progId="Equation.3">
                  <p:embed/>
                </p:oleObj>
              </mc:Choice>
              <mc:Fallback>
                <p:oleObj name="Equation" r:id="rId4" imgW="1133640" imgH="2008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140" y="5035086"/>
                        <a:ext cx="2222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20510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730" y="3988055"/>
            <a:ext cx="10515600" cy="1325563"/>
          </a:xfrm>
        </p:spPr>
        <p:txBody>
          <a:bodyPr/>
          <a:lstStyle/>
          <a:p>
            <a:r>
              <a:rPr lang="en-US" dirty="0"/>
              <a:t>Nested Cross-Validation</a:t>
            </a:r>
          </a:p>
        </p:txBody>
      </p:sp>
      <p:sp>
        <p:nvSpPr>
          <p:cNvPr id="5" name="Rectangle 4"/>
          <p:cNvSpPr/>
          <p:nvPr/>
        </p:nvSpPr>
        <p:spPr>
          <a:xfrm>
            <a:off x="576335"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5" name="Rectangle 14"/>
          <p:cNvSpPr/>
          <p:nvPr/>
        </p:nvSpPr>
        <p:spPr>
          <a:xfrm>
            <a:off x="1682678"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789021"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89536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500170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6108050"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214393"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320736"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2" name="Rectangle 41"/>
          <p:cNvSpPr/>
          <p:nvPr/>
        </p:nvSpPr>
        <p:spPr>
          <a:xfrm>
            <a:off x="943490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3" name="Rectangle 42"/>
          <p:cNvSpPr/>
          <p:nvPr/>
        </p:nvSpPr>
        <p:spPr>
          <a:xfrm>
            <a:off x="1052559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533422" y="3988055"/>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60" name="Rectangle 59"/>
          <p:cNvSpPr/>
          <p:nvPr/>
        </p:nvSpPr>
        <p:spPr>
          <a:xfrm>
            <a:off x="9427078" y="3988980"/>
            <a:ext cx="1114168" cy="22736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Validation Data</a:t>
            </a:r>
          </a:p>
        </p:txBody>
      </p:sp>
      <p:sp>
        <p:nvSpPr>
          <p:cNvPr id="44" name="Title 1"/>
          <p:cNvSpPr txBox="1">
            <a:spLocks/>
          </p:cNvSpPr>
          <p:nvPr/>
        </p:nvSpPr>
        <p:spPr>
          <a:xfrm>
            <a:off x="838200" y="365125"/>
            <a:ext cx="108905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Nested Cross-Validation Process</a:t>
            </a:r>
            <a:endParaRPr lang="en-US" dirty="0"/>
          </a:p>
        </p:txBody>
      </p:sp>
      <p:grpSp>
        <p:nvGrpSpPr>
          <p:cNvPr id="24" name="Group 23"/>
          <p:cNvGrpSpPr/>
          <p:nvPr/>
        </p:nvGrpSpPr>
        <p:grpSpPr>
          <a:xfrm>
            <a:off x="0" y="1578601"/>
            <a:ext cx="12192000" cy="1341410"/>
            <a:chOff x="0" y="1952131"/>
            <a:chExt cx="12192000" cy="1341410"/>
          </a:xfrm>
        </p:grpSpPr>
        <p:sp>
          <p:nvSpPr>
            <p:cNvPr id="25" name="Rectangle 24"/>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TextBox 25"/>
            <p:cNvSpPr txBox="1"/>
            <p:nvPr/>
          </p:nvSpPr>
          <p:spPr>
            <a:xfrm>
              <a:off x="630612" y="2022672"/>
              <a:ext cx="10962247" cy="830997"/>
            </a:xfrm>
            <a:prstGeom prst="rect">
              <a:avLst/>
            </a:prstGeom>
            <a:noFill/>
          </p:spPr>
          <p:txBody>
            <a:bodyPr wrap="square" rtlCol="0">
              <a:spAutoFit/>
            </a:bodyPr>
            <a:lstStyle/>
            <a:p>
              <a:pPr marL="342900" lvl="0" indent="-342900">
                <a:buFont typeface="Wingdings" panose="05000000000000000000" pitchFamily="2" charset="2"/>
                <a:buChar char="§"/>
              </a:pPr>
              <a:r>
                <a:rPr lang="en-US" sz="2400" dirty="0" smtClean="0">
                  <a:solidFill>
                    <a:schemeClr val="bg1"/>
                  </a:solidFill>
                </a:rPr>
                <a:t>For 10 folds and 5 different values, there are a total of 450 test runs.</a:t>
              </a:r>
            </a:p>
            <a:p>
              <a:pPr marL="342900" indent="-342900">
                <a:buFont typeface="Wingdings" panose="05000000000000000000" pitchFamily="2" charset="2"/>
                <a:buChar char="§"/>
              </a:pPr>
              <a:r>
                <a:rPr lang="en-US" sz="2400" dirty="0" smtClean="0">
                  <a:solidFill>
                    <a:schemeClr val="bg1"/>
                  </a:solidFill>
                </a:rPr>
                <a:t>Nested cross-validation can become very expensive.</a:t>
              </a:r>
              <a:endParaRPr lang="en-US" sz="2400" dirty="0">
                <a:solidFill>
                  <a:schemeClr val="bg1"/>
                </a:solidFill>
              </a:endParaRPr>
            </a:p>
          </p:txBody>
        </p:sp>
      </p:grpSp>
    </p:spTree>
    <p:extLst>
      <p:ext uri="{BB962C8B-B14F-4D97-AF65-F5344CB8AC3E}">
        <p14:creationId xmlns:p14="http://schemas.microsoft.com/office/powerpoint/2010/main" val="3152676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4.58333E-6 1.85185E-6 C -4.58333E-6 0.0331 -0.07838 0.05995 -0.17434 0.05995 C -0.28723 0.05995 -0.32812 0.03009 -0.34557 0.01204 L -0.36263 -0.01204 C -0.3802 -0.03009 -0.42369 -0.05996 -0.5513 -0.05996 C -0.63255 -0.05996 -0.72526 -0.0331 -0.72526 1.85185E-6 C -0.72526 0.0331 -0.63255 0.05995 -0.5513 0.05995 C -0.42369 0.05995 -0.3802 0.03009 -0.36263 0.01204 L -0.34557 -0.01204 C -0.32812 -0.03009 -0.28723 -0.05996 -0.17434 -0.05996 C -0.07838 -0.05996 -4.58333E-6 -0.0331 -4.58333E-6 1.85185E-6 Z " pathEditMode="relative" rAng="0" ptsTypes="AAAAAAAAAAA">
                                      <p:cBhvr>
                                        <p:cTn id="6" dur="2000" fill="hold"/>
                                        <p:tgtEl>
                                          <p:spTgt spid="60"/>
                                        </p:tgtEl>
                                        <p:attrNameLst>
                                          <p:attrName>ppt_x</p:attrName>
                                          <p:attrName>ppt_y</p:attrName>
                                        </p:attrNameLst>
                                      </p:cBhvr>
                                      <p:rCtr x="-36263" y="0"/>
                                    </p:animMotion>
                                  </p:childTnLst>
                                </p:cTn>
                              </p:par>
                            </p:childTnLst>
                          </p:cTn>
                        </p:par>
                      </p:childTnLst>
                    </p:cTn>
                  </p:par>
                  <p:par>
                    <p:cTn id="7" fill="hold">
                      <p:stCondLst>
                        <p:cond delay="indefinite"/>
                      </p:stCondLst>
                      <p:childTnLst>
                        <p:par>
                          <p:cTn id="8" fill="hold">
                            <p:stCondLst>
                              <p:cond delay="0"/>
                            </p:stCondLst>
                            <p:childTnLst>
                              <p:par>
                                <p:cTn id="9" presetID="26" presetClass="path" presetSubtype="0" accel="50000" decel="50000" fill="hold" grpId="0" nodeType="clickEffect">
                                  <p:stCondLst>
                                    <p:cond delay="0"/>
                                  </p:stCondLst>
                                  <p:childTnLst>
                                    <p:animMotion origin="layout" path="M 2.08333E-7 3.33333E-6 C 2.08333E-7 0.0331 -0.08828 0.05995 -0.19661 0.05995 C -0.32409 0.05995 -0.37018 0.03009 -0.38984 0.01203 L -0.40938 -0.01204 C -0.42904 -0.0301 -0.47813 -0.05996 -0.62227 -0.05996 C -0.71393 -0.05996 -0.81875 -0.03311 -0.81875 3.33333E-6 C -0.81875 0.0331 -0.71393 0.05995 -0.62227 0.05995 C -0.47813 0.05995 -0.42904 0.03009 -0.40938 0.01203 L -0.38984 -0.01204 C -0.37018 -0.0301 -0.32409 -0.05996 -0.19661 -0.05996 C -0.08828 -0.05996 2.08333E-7 -0.03311 2.08333E-7 3.33333E-6 Z " pathEditMode="relative" rAng="0" ptsTypes="AAAAAAAAAAA">
                                      <p:cBhvr>
                                        <p:cTn id="10" dur="2000" fill="hold"/>
                                        <p:tgtEl>
                                          <p:spTgt spid="13"/>
                                        </p:tgtEl>
                                        <p:attrNameLst>
                                          <p:attrName>ppt_x</p:attrName>
                                          <p:attrName>ppt_y</p:attrName>
                                        </p:attrNameLst>
                                      </p:cBhvr>
                                      <p:rCtr x="-409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What is Classification?  - recap</a:t>
            </a:r>
          </a:p>
        </p:txBody>
      </p:sp>
      <p:sp>
        <p:nvSpPr>
          <p:cNvPr id="3" name="Content Placeholder 2"/>
          <p:cNvSpPr>
            <a:spLocks noGrp="1"/>
          </p:cNvSpPr>
          <p:nvPr>
            <p:ph idx="1"/>
          </p:nvPr>
        </p:nvSpPr>
        <p:spPr>
          <a:xfrm>
            <a:off x="838200" y="4059045"/>
            <a:ext cx="10515600" cy="2366437"/>
          </a:xfrm>
        </p:spPr>
        <p:txBody>
          <a:bodyPr>
            <a:normAutofit/>
          </a:bodyPr>
          <a:lstStyle/>
          <a:p>
            <a:pPr>
              <a:buFont typeface="Wingdings" charset="2"/>
              <a:buChar char="§"/>
            </a:pPr>
            <a:r>
              <a:rPr lang="en-US" dirty="0"/>
              <a:t>Learns from a set of training data that has been labeled with ground truth observations.</a:t>
            </a:r>
          </a:p>
          <a:p>
            <a:pPr>
              <a:buFont typeface="Wingdings" charset="2"/>
              <a:buChar char="§"/>
            </a:pPr>
            <a:r>
              <a:rPr lang="en-US" dirty="0"/>
              <a:t>Determines a function (f) that when applied to x generates a positive (true) or negative (false) value that correlates to </a:t>
            </a:r>
            <a:r>
              <a:rPr lang="en-US" dirty="0" smtClean="0"/>
              <a:t>y.</a:t>
            </a:r>
            <a:endParaRPr lang="en-US" dirty="0"/>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4474"/>
            <a:ext cx="12192000" cy="1417038"/>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supervised learning technique in which a Boolean label value y is predicted from a feature vector</a:t>
              </a:r>
            </a:p>
          </p:txBody>
        </p:sp>
      </p:grpSp>
    </p:spTree>
    <p:extLst>
      <p:ext uri="{BB962C8B-B14F-4D97-AF65-F5344CB8AC3E}">
        <p14:creationId xmlns:p14="http://schemas.microsoft.com/office/powerpoint/2010/main" val="41508536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is Binary Classification </a:t>
            </a:r>
            <a:r>
              <a:rPr lang="en-US" dirty="0" smtClean="0"/>
              <a:t>Used</a:t>
            </a:r>
            <a:r>
              <a:rPr lang="en-US" dirty="0"/>
              <a:t>?</a:t>
            </a:r>
          </a:p>
        </p:txBody>
      </p:sp>
      <p:sp>
        <p:nvSpPr>
          <p:cNvPr id="3" name="Content Placeholder 2"/>
          <p:cNvSpPr>
            <a:spLocks noGrp="1"/>
          </p:cNvSpPr>
          <p:nvPr>
            <p:ph idx="1"/>
          </p:nvPr>
        </p:nvSpPr>
        <p:spPr>
          <a:xfrm>
            <a:off x="838200" y="2911889"/>
            <a:ext cx="10515600" cy="3647407"/>
          </a:xfrm>
        </p:spPr>
        <p:txBody>
          <a:bodyPr>
            <a:normAutofit/>
          </a:bodyPr>
          <a:lstStyle/>
          <a:p>
            <a:pPr>
              <a:buFont typeface="Wingdings" charset="2"/>
              <a:buChar char="§"/>
            </a:pPr>
            <a:r>
              <a:rPr lang="en-US" dirty="0" smtClean="0"/>
              <a:t>Detecting </a:t>
            </a:r>
            <a:r>
              <a:rPr lang="en-US" dirty="0"/>
              <a:t>spam email</a:t>
            </a:r>
          </a:p>
          <a:p>
            <a:pPr>
              <a:buFont typeface="Wingdings" charset="2"/>
              <a:buChar char="§"/>
            </a:pPr>
            <a:r>
              <a:rPr lang="en-US" dirty="0"/>
              <a:t>Detecting credit card fraud</a:t>
            </a:r>
          </a:p>
          <a:p>
            <a:pPr>
              <a:buFont typeface="Wingdings" charset="2"/>
              <a:buChar char="§"/>
            </a:pPr>
            <a:r>
              <a:rPr lang="en-US" dirty="0"/>
              <a:t>Predicting credit risk</a:t>
            </a:r>
          </a:p>
          <a:p>
            <a:pPr>
              <a:buFont typeface="Wingdings" charset="2"/>
              <a:buChar char="§"/>
            </a:pPr>
            <a:r>
              <a:rPr lang="en-US" dirty="0"/>
              <a:t>Automatic handwriting recognition</a:t>
            </a:r>
          </a:p>
          <a:p>
            <a:pPr>
              <a:buFont typeface="Wingdings" charset="2"/>
              <a:buChar char="§"/>
            </a:pPr>
            <a:r>
              <a:rPr lang="en-US" dirty="0"/>
              <a:t>Speech recognition</a:t>
            </a:r>
          </a:p>
          <a:p>
            <a:pPr>
              <a:buFont typeface="Wingdings" charset="2"/>
              <a:buChar char="§"/>
            </a:pPr>
            <a:r>
              <a:rPr lang="en-US" dirty="0"/>
              <a:t>Predicting customer churn</a:t>
            </a:r>
          </a:p>
          <a:p>
            <a:pPr>
              <a:buFont typeface="Wingdings" charset="2"/>
              <a:buChar char="§"/>
            </a:pPr>
            <a:r>
              <a:rPr lang="en-US" dirty="0"/>
              <a:t>Predicting medical outcome</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Binary </a:t>
              </a:r>
              <a:r>
                <a:rPr lang="en-US" i="0" dirty="0" smtClean="0"/>
                <a:t>classifications </a:t>
              </a:r>
              <a:r>
                <a:rPr lang="en-US" i="0" dirty="0"/>
                <a:t>generally answer yes/no </a:t>
              </a:r>
              <a:r>
                <a:rPr lang="en-US" i="0" dirty="0" smtClean="0"/>
                <a:t>questions</a:t>
              </a:r>
              <a:endParaRPr lang="en-US" i="0" dirty="0"/>
            </a:p>
          </p:txBody>
        </p:sp>
      </p:grpSp>
    </p:spTree>
    <p:extLst>
      <p:ext uri="{BB962C8B-B14F-4D97-AF65-F5344CB8AC3E}">
        <p14:creationId xmlns:p14="http://schemas.microsoft.com/office/powerpoint/2010/main" val="35961199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Binary Classification Example:</a:t>
            </a:r>
            <a:br>
              <a:rPr lang="en-US" dirty="0"/>
            </a:br>
            <a:endParaRPr lang="en-US" dirty="0"/>
          </a:p>
        </p:txBody>
      </p:sp>
      <p:sp>
        <p:nvSpPr>
          <p:cNvPr id="3" name="Content Placeholder 2"/>
          <p:cNvSpPr>
            <a:spLocks noGrp="1"/>
          </p:cNvSpPr>
          <p:nvPr>
            <p:ph idx="1"/>
          </p:nvPr>
        </p:nvSpPr>
        <p:spPr>
          <a:xfrm>
            <a:off x="838200" y="3545103"/>
            <a:ext cx="10515600" cy="2427635"/>
          </a:xfrm>
        </p:spPr>
        <p:txBody>
          <a:bodyPr>
            <a:normAutofit/>
          </a:bodyPr>
          <a:lstStyle/>
          <a:p>
            <a:pPr>
              <a:buFont typeface="Wingdings" charset="2"/>
              <a:buChar char="§"/>
            </a:pPr>
            <a:r>
              <a:rPr lang="en-US" dirty="0" smtClean="0"/>
              <a:t>Using dataset from previous lesson:</a:t>
            </a:r>
          </a:p>
          <a:p>
            <a:pPr lvl="1">
              <a:buFont typeface="Wingdings" charset="2"/>
              <a:buChar char="§"/>
            </a:pPr>
            <a:r>
              <a:rPr lang="en-US" dirty="0" smtClean="0"/>
              <a:t>Predict if graduating student will get hired within 6 months of graduation.</a:t>
            </a:r>
          </a:p>
          <a:p>
            <a:pPr lvl="1">
              <a:buFont typeface="Wingdings" charset="2"/>
              <a:buChar char="§"/>
            </a:pPr>
            <a:endParaRPr lang="en-US" dirty="0"/>
          </a:p>
        </p:txBody>
      </p:sp>
      <p:grpSp>
        <p:nvGrpSpPr>
          <p:cNvPr id="12" name="Group 11"/>
          <p:cNvGrpSpPr/>
          <p:nvPr/>
        </p:nvGrpSpPr>
        <p:grpSpPr>
          <a:xfrm>
            <a:off x="0" y="187003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itchFamily="34" charset="0"/>
                <a:buChar char="•"/>
              </a:pPr>
              <a:endParaRPr lang="en-US" i="0" dirty="0"/>
            </a:p>
          </p:txBody>
        </p:sp>
      </p:grpSp>
      <p:sp>
        <p:nvSpPr>
          <p:cNvPr id="8" name="Rectangle 7"/>
          <p:cNvSpPr/>
          <p:nvPr/>
        </p:nvSpPr>
        <p:spPr>
          <a:xfrm>
            <a:off x="133815" y="2218421"/>
            <a:ext cx="10024946" cy="523220"/>
          </a:xfrm>
          <a:prstGeom prst="rect">
            <a:avLst/>
          </a:prstGeom>
        </p:spPr>
        <p:txBody>
          <a:bodyPr wrap="square">
            <a:spAutoFit/>
          </a:bodyPr>
          <a:lstStyle/>
          <a:p>
            <a:r>
              <a:rPr lang="en-US" sz="2800" dirty="0" smtClean="0">
                <a:solidFill>
                  <a:schemeClr val="bg1"/>
                </a:solidFill>
              </a:rPr>
              <a:t>Predict if graduating student will get hired</a:t>
            </a:r>
            <a:endParaRPr lang="en-US" sz="2800" dirty="0">
              <a:solidFill>
                <a:schemeClr val="bg1"/>
              </a:solidFill>
            </a:endParaRPr>
          </a:p>
        </p:txBody>
      </p:sp>
    </p:spTree>
    <p:extLst>
      <p:ext uri="{BB962C8B-B14F-4D97-AF65-F5344CB8AC3E}">
        <p14:creationId xmlns:p14="http://schemas.microsoft.com/office/powerpoint/2010/main" val="3134233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Each observation is represented by a true/false</a:t>
              </a:r>
            </a:p>
          </p:txBody>
        </p:sp>
      </p:grpSp>
      <p:graphicFrame>
        <p:nvGraphicFramePr>
          <p:cNvPr id="22" name="Table 21"/>
          <p:cNvGraphicFramePr>
            <a:graphicFrameLocks noGrp="1"/>
          </p:cNvGraphicFramePr>
          <p:nvPr>
            <p:extLst>
              <p:ext uri="{D42A27DB-BD31-4B8C-83A1-F6EECF244321}">
                <p14:modId xmlns:p14="http://schemas.microsoft.com/office/powerpoint/2010/main" val="972357679"/>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smtClean="0">
                          <a:solidFill>
                            <a:schemeClr val="bg1"/>
                          </a:solidFill>
                        </a:rPr>
                        <a:t>Feature Vectors </a:t>
                      </a:r>
                      <a:r>
                        <a:rPr lang="en-US" b="0" i="1" dirty="0" smtClean="0">
                          <a:solidFill>
                            <a:schemeClr val="bg1"/>
                          </a:solidFill>
                        </a:rPr>
                        <a:t>(</a:t>
                      </a:r>
                      <a:r>
                        <a:rPr lang="en-US" b="0" i="1" dirty="0" err="1" smtClean="0">
                          <a:solidFill>
                            <a:schemeClr val="bg1"/>
                          </a:solidFill>
                        </a:rPr>
                        <a:t>χ</a:t>
                      </a:r>
                      <a:r>
                        <a:rPr lang="en-US" b="0" i="1" baseline="-25000" dirty="0" err="1" smtClean="0">
                          <a:solidFill>
                            <a:schemeClr val="bg1"/>
                          </a:solidFill>
                        </a:rPr>
                        <a:t>i</a:t>
                      </a:r>
                      <a:r>
                        <a:rPr lang="en-US" b="0" i="1" baseline="0" dirty="0" smtClean="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smtClean="0">
                          <a:solidFill>
                            <a:schemeClr val="bg1"/>
                          </a:solidFill>
                        </a:rPr>
                        <a:t>Hired within 6 months</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smtClean="0"/>
                        <a:t>[3.8</a:t>
                      </a:r>
                      <a:r>
                        <a:rPr lang="en-US" baseline="0" dirty="0" smtClean="0"/>
                        <a:t> 2200 3.5 8   100000 100000 0.9 1 1]</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smtClean="0"/>
                        <a:t>[3.3</a:t>
                      </a:r>
                      <a:r>
                        <a:rPr lang="en-US" baseline="0" dirty="0" smtClean="0"/>
                        <a:t> 2000 3.7 8   50000   100000 0.3 0 1]</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smtClean="0"/>
                        <a:t>[3.0</a:t>
                      </a:r>
                      <a:r>
                        <a:rPr lang="en-US" baseline="0" dirty="0" smtClean="0"/>
                        <a:t> 2100 3.3 9   90000   30000   0.6 0 1]</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smtClean="0"/>
                        <a:t>[3.0</a:t>
                      </a:r>
                      <a:r>
                        <a:rPr lang="en-US" baseline="0" dirty="0" smtClean="0"/>
                        <a:t> 2300 3.8 7   100000 100000 0.9 1 1]</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smtClean="0"/>
                        <a:t>[2.5 1800</a:t>
                      </a:r>
                      <a:r>
                        <a:rPr lang="en-US" baseline="0" dirty="0" smtClean="0"/>
                        <a:t> 2.9 10 150000 0           0.7 1 0</a:t>
                      </a:r>
                      <a:r>
                        <a:rPr lang="en-US" dirty="0" smtClean="0"/>
                        <a:t>]</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tr>
              <a:tr h="395233">
                <a:tc>
                  <a:txBody>
                    <a:bodyPr/>
                    <a:lstStyle/>
                    <a:p>
                      <a:pPr algn="l"/>
                      <a:r>
                        <a:rPr lang="en-US" dirty="0" smtClean="0"/>
                        <a:t>[2.6</a:t>
                      </a:r>
                      <a:r>
                        <a:rPr lang="en-US" baseline="0" dirty="0" smtClean="0"/>
                        <a:t> 1900 3.0 8   100000 60000   0.4 0 1]</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3229884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fontScale="92500" lnSpcReduction="20000"/>
          </a:bodyPr>
          <a:lstStyle/>
          <a:p>
            <a:r>
              <a:rPr lang="en-US" dirty="0"/>
              <a:t>Regularization </a:t>
            </a:r>
          </a:p>
          <a:p>
            <a:r>
              <a:rPr lang="en-US" dirty="0"/>
              <a:t>Spark </a:t>
            </a:r>
            <a:r>
              <a:rPr lang="en-US" dirty="0" err="1" smtClean="0"/>
              <a:t>MLlib</a:t>
            </a:r>
            <a:r>
              <a:rPr lang="en-US" dirty="0" smtClean="0"/>
              <a:t> </a:t>
            </a:r>
            <a:r>
              <a:rPr lang="en-US" dirty="0"/>
              <a:t>Regularizers</a:t>
            </a:r>
          </a:p>
          <a:p>
            <a:r>
              <a:rPr lang="en-US" dirty="0"/>
              <a:t>Cross-Validation</a:t>
            </a:r>
          </a:p>
          <a:p>
            <a:r>
              <a:rPr lang="en-US" dirty="0"/>
              <a:t>Nested Cross-Validation</a:t>
            </a:r>
          </a:p>
          <a:p>
            <a:r>
              <a:rPr lang="en-US" dirty="0" smtClean="0"/>
              <a:t>Classification</a:t>
            </a:r>
          </a:p>
          <a:p>
            <a:r>
              <a:rPr lang="en-US" dirty="0"/>
              <a:t>Loss Functions </a:t>
            </a:r>
          </a:p>
          <a:p>
            <a:r>
              <a:rPr lang="en-US" dirty="0" smtClean="0"/>
              <a:t>Using </a:t>
            </a:r>
            <a:r>
              <a:rPr lang="en-US" dirty="0"/>
              <a:t>Spark for Logistic </a:t>
            </a:r>
            <a:r>
              <a:rPr lang="en-US" dirty="0" smtClean="0"/>
              <a:t>Regression</a:t>
            </a:r>
            <a:endParaRPr lang="en-US" dirty="0"/>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Set limited </a:t>
              </a:r>
              <a:r>
                <a:rPr lang="en-US" i="0" dirty="0"/>
                <a:t>to Graduating GPA and Total Student Loan</a:t>
              </a:r>
            </a:p>
          </p:txBody>
        </p:sp>
      </p:grpSp>
      <p:graphicFrame>
        <p:nvGraphicFramePr>
          <p:cNvPr id="22" name="Table 21"/>
          <p:cNvGraphicFramePr>
            <a:graphicFrameLocks noGrp="1"/>
          </p:cNvGraphicFramePr>
          <p:nvPr>
            <p:extLst>
              <p:ext uri="{D42A27DB-BD31-4B8C-83A1-F6EECF244321}">
                <p14:modId xmlns:p14="http://schemas.microsoft.com/office/powerpoint/2010/main" val="1051054176"/>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smtClean="0">
                          <a:solidFill>
                            <a:schemeClr val="bg1"/>
                          </a:solidFill>
                        </a:rPr>
                        <a:t>Feature Vectors </a:t>
                      </a:r>
                      <a:r>
                        <a:rPr lang="en-US" b="0" i="1" dirty="0" smtClean="0">
                          <a:solidFill>
                            <a:schemeClr val="bg1"/>
                          </a:solidFill>
                        </a:rPr>
                        <a:t>(</a:t>
                      </a:r>
                      <a:r>
                        <a:rPr lang="en-US" b="0" i="1" dirty="0" err="1" smtClean="0">
                          <a:solidFill>
                            <a:schemeClr val="bg1"/>
                          </a:solidFill>
                        </a:rPr>
                        <a:t>χ</a:t>
                      </a:r>
                      <a:r>
                        <a:rPr lang="en-US" b="0" i="1" baseline="-25000" dirty="0" err="1" smtClean="0">
                          <a:solidFill>
                            <a:schemeClr val="bg1"/>
                          </a:solidFill>
                        </a:rPr>
                        <a:t>i</a:t>
                      </a:r>
                      <a:r>
                        <a:rPr lang="en-US" b="0" i="1" baseline="0" dirty="0" smtClean="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smtClean="0">
                          <a:solidFill>
                            <a:schemeClr val="bg1"/>
                          </a:solidFill>
                        </a:rPr>
                        <a:t>Hired within 6 months</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smtClean="0"/>
                        <a:t>[</a:t>
                      </a:r>
                      <a:r>
                        <a:rPr lang="en-US" baseline="0" dirty="0" smtClean="0"/>
                        <a:t>3.5 100000]</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smtClean="0"/>
                        <a:t>[</a:t>
                      </a:r>
                      <a:r>
                        <a:rPr lang="en-US" baseline="0" dirty="0" smtClean="0"/>
                        <a:t>3.7  50000]</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smtClean="0"/>
                        <a:t>[</a:t>
                      </a:r>
                      <a:r>
                        <a:rPr lang="en-US" baseline="0" dirty="0" smtClean="0"/>
                        <a:t>3.3 90000]</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smtClean="0"/>
                        <a:t>[</a:t>
                      </a:r>
                      <a:r>
                        <a:rPr lang="en-US" baseline="0" dirty="0" smtClean="0"/>
                        <a:t>3.8 50000]</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smtClean="0"/>
                        <a:t>[</a:t>
                      </a:r>
                      <a:r>
                        <a:rPr lang="en-US" baseline="0" dirty="0" smtClean="0"/>
                        <a:t>2.9 50000</a:t>
                      </a:r>
                      <a:r>
                        <a:rPr lang="en-US" dirty="0" smtClean="0"/>
                        <a:t>]</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tr>
              <a:tr h="395233">
                <a:tc>
                  <a:txBody>
                    <a:bodyPr/>
                    <a:lstStyle/>
                    <a:p>
                      <a:pPr algn="l"/>
                      <a:r>
                        <a:rPr lang="en-US" dirty="0" smtClean="0"/>
                        <a:t>[</a:t>
                      </a:r>
                      <a:r>
                        <a:rPr lang="en-US" baseline="0" dirty="0" smtClean="0"/>
                        <a:t>3.0 100000]</a:t>
                      </a:r>
                      <a:endParaRPr lang="en-US" dirty="0"/>
                    </a:p>
                  </a:txBody>
                  <a:tcPr>
                    <a:solidFill>
                      <a:schemeClr val="bg1">
                        <a:lumMod val="85000"/>
                      </a:schemeClr>
                    </a:solidFill>
                  </a:tcPr>
                </a:tc>
                <a:tc>
                  <a:txBody>
                    <a:bodyPr/>
                    <a:lstStyle/>
                    <a:p>
                      <a:pPr algn="l"/>
                      <a:r>
                        <a:rPr lang="en-US" dirty="0" smtClean="0"/>
                        <a:t>1</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17884341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Classification</a:t>
            </a:r>
          </a:p>
        </p:txBody>
      </p:sp>
      <p:sp>
        <p:nvSpPr>
          <p:cNvPr id="3" name="Content Placeholder 2"/>
          <p:cNvSpPr>
            <a:spLocks noGrp="1"/>
          </p:cNvSpPr>
          <p:nvPr>
            <p:ph sz="half" idx="1"/>
          </p:nvPr>
        </p:nvSpPr>
        <p:spPr>
          <a:xfrm>
            <a:off x="256478" y="1789049"/>
            <a:ext cx="5331522" cy="4351338"/>
          </a:xfrm>
        </p:spPr>
        <p:txBody>
          <a:bodyPr>
            <a:normAutofit/>
          </a:bodyPr>
          <a:lstStyle/>
          <a:p>
            <a:pPr>
              <a:buFont typeface="Wingdings" charset="2"/>
              <a:buChar char="§"/>
            </a:pPr>
            <a:r>
              <a:rPr lang="en-US" dirty="0"/>
              <a:t>Given a training set (x</a:t>
            </a:r>
            <a:r>
              <a:rPr lang="en-US" baseline="-25000" dirty="0"/>
              <a:t>i</a:t>
            </a:r>
            <a:r>
              <a:rPr lang="en-US" dirty="0"/>
              <a:t> , </a:t>
            </a:r>
            <a:r>
              <a:rPr lang="en-US" dirty="0" err="1"/>
              <a:t>y</a:t>
            </a:r>
            <a:r>
              <a:rPr lang="en-US" baseline="-25000" dirty="0" err="1"/>
              <a:t>i</a:t>
            </a:r>
            <a:r>
              <a:rPr lang="en-US" dirty="0"/>
              <a:t>) for </a:t>
            </a:r>
            <a:r>
              <a:rPr lang="en-US" dirty="0" err="1"/>
              <a:t>i</a:t>
            </a:r>
            <a:r>
              <a:rPr lang="en-US" dirty="0"/>
              <a:t>=1..n, where</a:t>
            </a:r>
          </a:p>
          <a:p>
            <a:pPr lvl="1">
              <a:buFont typeface="Wingdings" charset="2"/>
              <a:buChar char="§"/>
            </a:pPr>
            <a:r>
              <a:rPr lang="en-US" dirty="0"/>
              <a:t>x</a:t>
            </a:r>
            <a:r>
              <a:rPr lang="en-US" baseline="-25000" dirty="0"/>
              <a:t>i</a:t>
            </a:r>
            <a:r>
              <a:rPr lang="en-US" dirty="0"/>
              <a:t> is a feature vector describing some characteristics</a:t>
            </a:r>
          </a:p>
          <a:p>
            <a:pPr lvl="1">
              <a:buFont typeface="Wingdings" charset="2"/>
              <a:buChar char="§"/>
            </a:pPr>
            <a:endParaRPr lang="en-US" sz="800" baseline="-25000" dirty="0"/>
          </a:p>
          <a:p>
            <a:pPr lvl="1">
              <a:buFont typeface="Wingdings" charset="2"/>
              <a:buChar char="§"/>
            </a:pPr>
            <a:r>
              <a:rPr lang="en-US" dirty="0" err="1"/>
              <a:t>y</a:t>
            </a:r>
            <a:r>
              <a:rPr lang="en-US" baseline="-25000" dirty="0" err="1"/>
              <a:t>i</a:t>
            </a:r>
            <a:r>
              <a:rPr lang="en-US" dirty="0"/>
              <a:t> is the label</a:t>
            </a:r>
          </a:p>
          <a:p>
            <a:pPr>
              <a:buFont typeface="Wingdings" charset="2"/>
              <a:buChar char="§"/>
            </a:pPr>
            <a:endParaRPr lang="en-US" baseline="-25000" dirty="0"/>
          </a:p>
          <a:p>
            <a:pPr>
              <a:buFont typeface="Wingdings" charset="2"/>
              <a:buChar char="§"/>
            </a:pPr>
            <a:r>
              <a:rPr lang="en-US" dirty="0" smtClean="0"/>
              <a:t>Create </a:t>
            </a:r>
            <a:r>
              <a:rPr lang="en-US" dirty="0"/>
              <a:t>a classification model f that can predict label y for a new x</a:t>
            </a:r>
          </a:p>
          <a:p>
            <a:pPr>
              <a:buFont typeface="Wingdings" charset="2"/>
              <a:buChar char="§"/>
            </a:pPr>
            <a:endParaRPr lang="en-US" dirty="0"/>
          </a:p>
        </p:txBody>
      </p:sp>
      <p:grpSp>
        <p:nvGrpSpPr>
          <p:cNvPr id="7" name="Group 6"/>
          <p:cNvGrpSpPr/>
          <p:nvPr/>
        </p:nvGrpSpPr>
        <p:grpSpPr>
          <a:xfrm>
            <a:off x="5517537" y="1789049"/>
            <a:ext cx="6327363" cy="4704252"/>
            <a:chOff x="5517537" y="1789049"/>
            <a:chExt cx="6327363" cy="4704252"/>
          </a:xfrm>
        </p:grpSpPr>
        <p:cxnSp>
          <p:nvCxnSpPr>
            <p:cNvPr id="43" name="Straight Arrow Connector 42"/>
            <p:cNvCxnSpPr/>
            <p:nvPr/>
          </p:nvCxnSpPr>
          <p:spPr>
            <a:xfrm>
              <a:off x="6017011" y="5909497"/>
              <a:ext cx="5827889" cy="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6032782" y="1789049"/>
              <a:ext cx="14111" cy="4106338"/>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921329" y="6031636"/>
              <a:ext cx="3009602" cy="461665"/>
            </a:xfrm>
            <a:prstGeom prst="rect">
              <a:avLst/>
            </a:prstGeom>
            <a:noFill/>
          </p:spPr>
          <p:txBody>
            <a:bodyPr wrap="square" rtlCol="0">
              <a:spAutoFit/>
            </a:bodyPr>
            <a:lstStyle/>
            <a:p>
              <a:r>
                <a:rPr lang="en-US" sz="2400" dirty="0"/>
                <a:t>Total Student Loan</a:t>
              </a:r>
            </a:p>
          </p:txBody>
        </p:sp>
        <p:sp>
          <p:nvSpPr>
            <p:cNvPr id="48" name="TextBox 47"/>
            <p:cNvSpPr txBox="1"/>
            <p:nvPr/>
          </p:nvSpPr>
          <p:spPr>
            <a:xfrm rot="16200000">
              <a:off x="4375782" y="3788897"/>
              <a:ext cx="2806730" cy="523220"/>
            </a:xfrm>
            <a:prstGeom prst="rect">
              <a:avLst/>
            </a:prstGeom>
            <a:noFill/>
          </p:spPr>
          <p:txBody>
            <a:bodyPr wrap="none" rtlCol="0">
              <a:spAutoFit/>
            </a:bodyPr>
            <a:lstStyle/>
            <a:p>
              <a:r>
                <a:rPr lang="en-US" sz="2800" dirty="0"/>
                <a:t> Graduating GPA</a:t>
              </a:r>
            </a:p>
          </p:txBody>
        </p:sp>
        <p:sp>
          <p:nvSpPr>
            <p:cNvPr id="13" name="TextBox 12"/>
            <p:cNvSpPr txBox="1"/>
            <p:nvPr/>
          </p:nvSpPr>
          <p:spPr>
            <a:xfrm>
              <a:off x="6744184" y="1828840"/>
              <a:ext cx="3729547" cy="369332"/>
            </a:xfrm>
            <a:prstGeom prst="rect">
              <a:avLst/>
            </a:prstGeom>
            <a:noFill/>
          </p:spPr>
          <p:txBody>
            <a:bodyPr wrap="none" rtlCol="0">
              <a:spAutoFit/>
            </a:bodyPr>
            <a:lstStyle/>
            <a:p>
              <a:r>
                <a:rPr lang="en-US" dirty="0"/>
                <a:t>f(x) = function of (student data set)</a:t>
              </a:r>
            </a:p>
          </p:txBody>
        </p:sp>
        <p:sp>
          <p:nvSpPr>
            <p:cNvPr id="4" name="TextBox 3"/>
            <p:cNvSpPr txBox="1"/>
            <p:nvPr/>
          </p:nvSpPr>
          <p:spPr>
            <a:xfrm>
              <a:off x="8608957" y="3321905"/>
              <a:ext cx="394660" cy="461665"/>
            </a:xfrm>
            <a:prstGeom prst="rect">
              <a:avLst/>
            </a:prstGeom>
            <a:noFill/>
          </p:spPr>
          <p:txBody>
            <a:bodyPr wrap="none" rtlCol="0">
              <a:spAutoFit/>
            </a:bodyPr>
            <a:lstStyle/>
            <a:p>
              <a:r>
                <a:rPr lang="en-US" sz="2400" dirty="0"/>
                <a:t>+</a:t>
              </a:r>
            </a:p>
          </p:txBody>
        </p:sp>
        <p:sp>
          <p:nvSpPr>
            <p:cNvPr id="22" name="TextBox 21"/>
            <p:cNvSpPr txBox="1"/>
            <p:nvPr/>
          </p:nvSpPr>
          <p:spPr>
            <a:xfrm>
              <a:off x="9346981" y="3145987"/>
              <a:ext cx="394660" cy="461665"/>
            </a:xfrm>
            <a:prstGeom prst="rect">
              <a:avLst/>
            </a:prstGeom>
            <a:noFill/>
          </p:spPr>
          <p:txBody>
            <a:bodyPr wrap="none" rtlCol="0">
              <a:spAutoFit/>
            </a:bodyPr>
            <a:lstStyle/>
            <a:p>
              <a:r>
                <a:rPr lang="en-US" sz="2400" dirty="0"/>
                <a:t>+</a:t>
              </a:r>
            </a:p>
          </p:txBody>
        </p:sp>
        <p:sp>
          <p:nvSpPr>
            <p:cNvPr id="23" name="TextBox 22"/>
            <p:cNvSpPr txBox="1"/>
            <p:nvPr/>
          </p:nvSpPr>
          <p:spPr>
            <a:xfrm>
              <a:off x="9440885" y="3928946"/>
              <a:ext cx="388600" cy="461665"/>
            </a:xfrm>
            <a:prstGeom prst="rect">
              <a:avLst/>
            </a:prstGeom>
            <a:noFill/>
          </p:spPr>
          <p:txBody>
            <a:bodyPr wrap="square" rtlCol="0">
              <a:spAutoFit/>
            </a:bodyPr>
            <a:lstStyle/>
            <a:p>
              <a:r>
                <a:rPr lang="en-US" sz="2400" dirty="0"/>
                <a:t>+</a:t>
              </a:r>
            </a:p>
          </p:txBody>
        </p:sp>
        <p:sp>
          <p:nvSpPr>
            <p:cNvPr id="24" name="TextBox 23"/>
            <p:cNvSpPr txBox="1"/>
            <p:nvPr/>
          </p:nvSpPr>
          <p:spPr>
            <a:xfrm>
              <a:off x="9046225" y="2507875"/>
              <a:ext cx="394660" cy="461665"/>
            </a:xfrm>
            <a:prstGeom prst="rect">
              <a:avLst/>
            </a:prstGeom>
            <a:noFill/>
          </p:spPr>
          <p:txBody>
            <a:bodyPr wrap="none" rtlCol="0">
              <a:spAutoFit/>
            </a:bodyPr>
            <a:lstStyle/>
            <a:p>
              <a:r>
                <a:rPr lang="en-US" sz="2400" dirty="0"/>
                <a:t>+</a:t>
              </a:r>
            </a:p>
          </p:txBody>
        </p:sp>
        <p:sp>
          <p:nvSpPr>
            <p:cNvPr id="25" name="TextBox 24"/>
            <p:cNvSpPr txBox="1"/>
            <p:nvPr/>
          </p:nvSpPr>
          <p:spPr>
            <a:xfrm>
              <a:off x="10382031" y="3430858"/>
              <a:ext cx="394660" cy="461665"/>
            </a:xfrm>
            <a:prstGeom prst="rect">
              <a:avLst/>
            </a:prstGeom>
            <a:noFill/>
          </p:spPr>
          <p:txBody>
            <a:bodyPr wrap="none" rtlCol="0">
              <a:spAutoFit/>
            </a:bodyPr>
            <a:lstStyle/>
            <a:p>
              <a:r>
                <a:rPr lang="en-US" sz="2400" dirty="0"/>
                <a:t>+</a:t>
              </a:r>
            </a:p>
          </p:txBody>
        </p:sp>
        <p:sp>
          <p:nvSpPr>
            <p:cNvPr id="26" name="TextBox 25"/>
            <p:cNvSpPr txBox="1"/>
            <p:nvPr/>
          </p:nvSpPr>
          <p:spPr>
            <a:xfrm>
              <a:off x="10382031" y="2767561"/>
              <a:ext cx="394660" cy="461665"/>
            </a:xfrm>
            <a:prstGeom prst="rect">
              <a:avLst/>
            </a:prstGeom>
            <a:noFill/>
          </p:spPr>
          <p:txBody>
            <a:bodyPr wrap="none" rtlCol="0">
              <a:spAutoFit/>
            </a:bodyPr>
            <a:lstStyle/>
            <a:p>
              <a:r>
                <a:rPr lang="en-US" sz="2400" dirty="0"/>
                <a:t>+</a:t>
              </a:r>
            </a:p>
          </p:txBody>
        </p:sp>
        <p:sp>
          <p:nvSpPr>
            <p:cNvPr id="27" name="TextBox 26"/>
            <p:cNvSpPr txBox="1"/>
            <p:nvPr/>
          </p:nvSpPr>
          <p:spPr>
            <a:xfrm>
              <a:off x="10686831" y="3920324"/>
              <a:ext cx="394660" cy="461665"/>
            </a:xfrm>
            <a:prstGeom prst="rect">
              <a:avLst/>
            </a:prstGeom>
            <a:noFill/>
          </p:spPr>
          <p:txBody>
            <a:bodyPr wrap="none" rtlCol="0">
              <a:spAutoFit/>
            </a:bodyPr>
            <a:lstStyle/>
            <a:p>
              <a:r>
                <a:rPr lang="en-US" sz="2400" dirty="0"/>
                <a:t>+</a:t>
              </a:r>
            </a:p>
          </p:txBody>
        </p:sp>
        <p:sp>
          <p:nvSpPr>
            <p:cNvPr id="28" name="TextBox 27"/>
            <p:cNvSpPr txBox="1"/>
            <p:nvPr/>
          </p:nvSpPr>
          <p:spPr>
            <a:xfrm>
              <a:off x="10038667" y="3798615"/>
              <a:ext cx="394660" cy="461665"/>
            </a:xfrm>
            <a:prstGeom prst="rect">
              <a:avLst/>
            </a:prstGeom>
            <a:noFill/>
          </p:spPr>
          <p:txBody>
            <a:bodyPr wrap="none" rtlCol="0">
              <a:spAutoFit/>
            </a:bodyPr>
            <a:lstStyle/>
            <a:p>
              <a:r>
                <a:rPr lang="en-US" sz="2400" dirty="0"/>
                <a:t>+</a:t>
              </a:r>
            </a:p>
          </p:txBody>
        </p:sp>
        <p:sp>
          <p:nvSpPr>
            <p:cNvPr id="29" name="TextBox 28"/>
            <p:cNvSpPr txBox="1"/>
            <p:nvPr/>
          </p:nvSpPr>
          <p:spPr>
            <a:xfrm>
              <a:off x="7349153" y="3503053"/>
              <a:ext cx="388600" cy="461665"/>
            </a:xfrm>
            <a:prstGeom prst="rect">
              <a:avLst/>
            </a:prstGeom>
            <a:noFill/>
          </p:spPr>
          <p:txBody>
            <a:bodyPr wrap="square" rtlCol="0">
              <a:spAutoFit/>
            </a:bodyPr>
            <a:lstStyle/>
            <a:p>
              <a:r>
                <a:rPr lang="en-US" sz="2400" dirty="0"/>
                <a:t>-</a:t>
              </a:r>
            </a:p>
          </p:txBody>
        </p:sp>
        <p:sp>
          <p:nvSpPr>
            <p:cNvPr id="30" name="TextBox 29"/>
            <p:cNvSpPr txBox="1"/>
            <p:nvPr/>
          </p:nvSpPr>
          <p:spPr>
            <a:xfrm>
              <a:off x="6927264" y="4093266"/>
              <a:ext cx="388600" cy="461665"/>
            </a:xfrm>
            <a:prstGeom prst="rect">
              <a:avLst/>
            </a:prstGeom>
            <a:noFill/>
          </p:spPr>
          <p:txBody>
            <a:bodyPr wrap="square" rtlCol="0">
              <a:spAutoFit/>
            </a:bodyPr>
            <a:lstStyle/>
            <a:p>
              <a:r>
                <a:rPr lang="en-US" sz="2400" dirty="0"/>
                <a:t>-</a:t>
              </a:r>
            </a:p>
          </p:txBody>
        </p:sp>
        <p:sp>
          <p:nvSpPr>
            <p:cNvPr id="31" name="TextBox 30"/>
            <p:cNvSpPr txBox="1"/>
            <p:nvPr/>
          </p:nvSpPr>
          <p:spPr>
            <a:xfrm>
              <a:off x="7635604" y="4004072"/>
              <a:ext cx="388600" cy="461665"/>
            </a:xfrm>
            <a:prstGeom prst="rect">
              <a:avLst/>
            </a:prstGeom>
            <a:noFill/>
          </p:spPr>
          <p:txBody>
            <a:bodyPr wrap="square" rtlCol="0">
              <a:spAutoFit/>
            </a:bodyPr>
            <a:lstStyle/>
            <a:p>
              <a:r>
                <a:rPr lang="en-US" sz="2400" dirty="0"/>
                <a:t>-</a:t>
              </a:r>
            </a:p>
          </p:txBody>
        </p:sp>
        <p:sp>
          <p:nvSpPr>
            <p:cNvPr id="32" name="TextBox 31"/>
            <p:cNvSpPr txBox="1"/>
            <p:nvPr/>
          </p:nvSpPr>
          <p:spPr>
            <a:xfrm>
              <a:off x="7406855" y="4399812"/>
              <a:ext cx="388600" cy="461665"/>
            </a:xfrm>
            <a:prstGeom prst="rect">
              <a:avLst/>
            </a:prstGeom>
            <a:noFill/>
          </p:spPr>
          <p:txBody>
            <a:bodyPr wrap="square" rtlCol="0">
              <a:spAutoFit/>
            </a:bodyPr>
            <a:lstStyle/>
            <a:p>
              <a:r>
                <a:rPr lang="en-US" sz="2400" dirty="0"/>
                <a:t>-</a:t>
              </a:r>
            </a:p>
          </p:txBody>
        </p:sp>
        <p:sp>
          <p:nvSpPr>
            <p:cNvPr id="33" name="TextBox 32"/>
            <p:cNvSpPr txBox="1"/>
            <p:nvPr/>
          </p:nvSpPr>
          <p:spPr>
            <a:xfrm>
              <a:off x="8583539" y="4369925"/>
              <a:ext cx="388600" cy="461665"/>
            </a:xfrm>
            <a:prstGeom prst="rect">
              <a:avLst/>
            </a:prstGeom>
            <a:noFill/>
          </p:spPr>
          <p:txBody>
            <a:bodyPr wrap="square" rtlCol="0">
              <a:spAutoFit/>
            </a:bodyPr>
            <a:lstStyle/>
            <a:p>
              <a:r>
                <a:rPr lang="en-US" sz="2400" dirty="0"/>
                <a:t>-</a:t>
              </a:r>
            </a:p>
          </p:txBody>
        </p:sp>
        <p:sp>
          <p:nvSpPr>
            <p:cNvPr id="34" name="TextBox 33"/>
            <p:cNvSpPr txBox="1"/>
            <p:nvPr/>
          </p:nvSpPr>
          <p:spPr>
            <a:xfrm>
              <a:off x="8047216" y="4758354"/>
              <a:ext cx="388600" cy="461665"/>
            </a:xfrm>
            <a:prstGeom prst="rect">
              <a:avLst/>
            </a:prstGeom>
            <a:noFill/>
          </p:spPr>
          <p:txBody>
            <a:bodyPr wrap="square" rtlCol="0">
              <a:spAutoFit/>
            </a:bodyPr>
            <a:lstStyle/>
            <a:p>
              <a:r>
                <a:rPr lang="en-US" sz="2400" dirty="0"/>
                <a:t>-</a:t>
              </a:r>
            </a:p>
          </p:txBody>
        </p:sp>
        <p:sp>
          <p:nvSpPr>
            <p:cNvPr id="35" name="TextBox 34"/>
            <p:cNvSpPr txBox="1"/>
            <p:nvPr/>
          </p:nvSpPr>
          <p:spPr>
            <a:xfrm>
              <a:off x="9231830" y="5017133"/>
              <a:ext cx="388600" cy="461665"/>
            </a:xfrm>
            <a:prstGeom prst="rect">
              <a:avLst/>
            </a:prstGeom>
            <a:noFill/>
          </p:spPr>
          <p:txBody>
            <a:bodyPr wrap="square" rtlCol="0">
              <a:spAutoFit/>
            </a:bodyPr>
            <a:lstStyle/>
            <a:p>
              <a:r>
                <a:rPr lang="en-US" sz="2400" dirty="0"/>
                <a:t>-</a:t>
              </a:r>
            </a:p>
          </p:txBody>
        </p:sp>
        <p:sp>
          <p:nvSpPr>
            <p:cNvPr id="5" name="Freeform 4"/>
            <p:cNvSpPr/>
            <p:nvPr/>
          </p:nvSpPr>
          <p:spPr>
            <a:xfrm>
              <a:off x="7541634" y="2553629"/>
              <a:ext cx="2691060" cy="3252940"/>
            </a:xfrm>
            <a:custGeom>
              <a:avLst/>
              <a:gdLst>
                <a:gd name="connsiteX0" fmla="*/ 30044 w 2691060"/>
                <a:gd name="connsiteY0" fmla="*/ 0 h 3252940"/>
                <a:gd name="connsiteX1" fmla="*/ 30044 w 2691060"/>
                <a:gd name="connsiteY1" fmla="*/ 178420 h 3252940"/>
                <a:gd name="connsiteX2" fmla="*/ 342278 w 2691060"/>
                <a:gd name="connsiteY2" fmla="*/ 1014761 h 3252940"/>
                <a:gd name="connsiteX3" fmla="*/ 1513156 w 2691060"/>
                <a:gd name="connsiteY3" fmla="*/ 1806498 h 3252940"/>
                <a:gd name="connsiteX4" fmla="*/ 2449859 w 2691060"/>
                <a:gd name="connsiteY4" fmla="*/ 2821259 h 3252940"/>
                <a:gd name="connsiteX5" fmla="*/ 2661732 w 2691060"/>
                <a:gd name="connsiteY5" fmla="*/ 3211551 h 3252940"/>
                <a:gd name="connsiteX6" fmla="*/ 2684034 w 2691060"/>
                <a:gd name="connsiteY6" fmla="*/ 3222703 h 3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060" h="3252940">
                  <a:moveTo>
                    <a:pt x="30044" y="0"/>
                  </a:moveTo>
                  <a:cubicBezTo>
                    <a:pt x="4024" y="4646"/>
                    <a:pt x="-21995" y="9293"/>
                    <a:pt x="30044" y="178420"/>
                  </a:cubicBezTo>
                  <a:cubicBezTo>
                    <a:pt x="82083" y="347547"/>
                    <a:pt x="95093" y="743415"/>
                    <a:pt x="342278" y="1014761"/>
                  </a:cubicBezTo>
                  <a:cubicBezTo>
                    <a:pt x="589463" y="1286107"/>
                    <a:pt x="1161893" y="1505415"/>
                    <a:pt x="1513156" y="1806498"/>
                  </a:cubicBezTo>
                  <a:cubicBezTo>
                    <a:pt x="1864420" y="2107581"/>
                    <a:pt x="2258430" y="2587083"/>
                    <a:pt x="2449859" y="2821259"/>
                  </a:cubicBezTo>
                  <a:cubicBezTo>
                    <a:pt x="2641288" y="3055435"/>
                    <a:pt x="2622703" y="3144644"/>
                    <a:pt x="2661732" y="3211551"/>
                  </a:cubicBezTo>
                  <a:cubicBezTo>
                    <a:pt x="2700761" y="3278458"/>
                    <a:pt x="2692397" y="3250580"/>
                    <a:pt x="2684034" y="3222703"/>
                  </a:cubicBezTo>
                </a:path>
              </a:pathLst>
            </a:custGeom>
            <a:no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225587" y="2563556"/>
              <a:ext cx="394660" cy="461665"/>
            </a:xfrm>
            <a:prstGeom prst="rect">
              <a:avLst/>
            </a:prstGeom>
            <a:noFill/>
          </p:spPr>
          <p:txBody>
            <a:bodyPr wrap="none" rtlCol="0">
              <a:spAutoFit/>
            </a:bodyPr>
            <a:lstStyle/>
            <a:p>
              <a:r>
                <a:rPr lang="en-US" sz="2400" dirty="0"/>
                <a:t>+</a:t>
              </a:r>
            </a:p>
          </p:txBody>
        </p:sp>
        <p:sp>
          <p:nvSpPr>
            <p:cNvPr id="38" name="TextBox 37"/>
            <p:cNvSpPr txBox="1"/>
            <p:nvPr/>
          </p:nvSpPr>
          <p:spPr>
            <a:xfrm>
              <a:off x="6796562" y="3084685"/>
              <a:ext cx="388600" cy="461665"/>
            </a:xfrm>
            <a:prstGeom prst="rect">
              <a:avLst/>
            </a:prstGeom>
            <a:noFill/>
          </p:spPr>
          <p:txBody>
            <a:bodyPr wrap="square" rtlCol="0">
              <a:spAutoFit/>
            </a:bodyPr>
            <a:lstStyle/>
            <a:p>
              <a:r>
                <a:rPr lang="en-US" sz="2400" dirty="0"/>
                <a:t>-</a:t>
              </a:r>
            </a:p>
          </p:txBody>
        </p:sp>
        <p:sp>
          <p:nvSpPr>
            <p:cNvPr id="6" name="TextBox 5"/>
            <p:cNvSpPr txBox="1"/>
            <p:nvPr/>
          </p:nvSpPr>
          <p:spPr>
            <a:xfrm>
              <a:off x="9889317" y="2420796"/>
              <a:ext cx="1222001" cy="369332"/>
            </a:xfrm>
            <a:prstGeom prst="rect">
              <a:avLst/>
            </a:prstGeom>
            <a:noFill/>
          </p:spPr>
          <p:txBody>
            <a:bodyPr wrap="none" rtlCol="0">
              <a:spAutoFit/>
            </a:bodyPr>
            <a:lstStyle/>
            <a:p>
              <a:r>
                <a:rPr lang="en-US" dirty="0"/>
                <a:t>Gets hired</a:t>
              </a:r>
            </a:p>
          </p:txBody>
        </p:sp>
        <p:sp>
          <p:nvSpPr>
            <p:cNvPr id="40" name="TextBox 39"/>
            <p:cNvSpPr txBox="1"/>
            <p:nvPr/>
          </p:nvSpPr>
          <p:spPr>
            <a:xfrm>
              <a:off x="6201532" y="5355181"/>
              <a:ext cx="2084417" cy="369332"/>
            </a:xfrm>
            <a:prstGeom prst="rect">
              <a:avLst/>
            </a:prstGeom>
            <a:noFill/>
          </p:spPr>
          <p:txBody>
            <a:bodyPr wrap="none" rtlCol="0">
              <a:spAutoFit/>
            </a:bodyPr>
            <a:lstStyle/>
            <a:p>
              <a:r>
                <a:rPr lang="en-US" dirty="0"/>
                <a:t>Does not get hired</a:t>
              </a:r>
            </a:p>
          </p:txBody>
        </p:sp>
        <p:sp>
          <p:nvSpPr>
            <p:cNvPr id="41" name="TextBox 40"/>
            <p:cNvSpPr txBox="1"/>
            <p:nvPr/>
          </p:nvSpPr>
          <p:spPr>
            <a:xfrm>
              <a:off x="10232694" y="4790191"/>
              <a:ext cx="727032" cy="369332"/>
            </a:xfrm>
            <a:prstGeom prst="rect">
              <a:avLst/>
            </a:prstGeom>
            <a:noFill/>
          </p:spPr>
          <p:txBody>
            <a:bodyPr wrap="none" rtlCol="0">
              <a:spAutoFit/>
            </a:bodyPr>
            <a:lstStyle/>
            <a:p>
              <a:r>
                <a:rPr lang="en-US" dirty="0"/>
                <a:t>f(x)&gt;0</a:t>
              </a:r>
            </a:p>
          </p:txBody>
        </p:sp>
        <p:sp>
          <p:nvSpPr>
            <p:cNvPr id="45" name="TextBox 44"/>
            <p:cNvSpPr txBox="1"/>
            <p:nvPr/>
          </p:nvSpPr>
          <p:spPr>
            <a:xfrm>
              <a:off x="8198745" y="4205945"/>
              <a:ext cx="727032" cy="369332"/>
            </a:xfrm>
            <a:prstGeom prst="rect">
              <a:avLst/>
            </a:prstGeom>
            <a:noFill/>
          </p:spPr>
          <p:txBody>
            <a:bodyPr wrap="none" rtlCol="0">
              <a:spAutoFit/>
            </a:bodyPr>
            <a:lstStyle/>
            <a:p>
              <a:r>
                <a:rPr lang="en-US" dirty="0"/>
                <a:t>f(x)=0</a:t>
              </a:r>
            </a:p>
          </p:txBody>
        </p:sp>
        <p:sp>
          <p:nvSpPr>
            <p:cNvPr id="46" name="TextBox 45"/>
            <p:cNvSpPr txBox="1"/>
            <p:nvPr/>
          </p:nvSpPr>
          <p:spPr>
            <a:xfrm>
              <a:off x="6613969" y="4690093"/>
              <a:ext cx="727032" cy="369332"/>
            </a:xfrm>
            <a:prstGeom prst="rect">
              <a:avLst/>
            </a:prstGeom>
            <a:noFill/>
          </p:spPr>
          <p:txBody>
            <a:bodyPr wrap="none" rtlCol="0">
              <a:spAutoFit/>
            </a:bodyPr>
            <a:lstStyle/>
            <a:p>
              <a:r>
                <a:rPr lang="en-US" dirty="0"/>
                <a:t>f(x)&lt;0</a:t>
              </a:r>
            </a:p>
          </p:txBody>
        </p:sp>
      </p:grpSp>
    </p:spTree>
    <p:extLst>
      <p:ext uri="{BB962C8B-B14F-4D97-AF65-F5344CB8AC3E}">
        <p14:creationId xmlns:p14="http://schemas.microsoft.com/office/powerpoint/2010/main" val="6351540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Classification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142165"/>
                <a:ext cx="10515600" cy="1077353"/>
              </a:xfrm>
            </p:spPr>
            <p:txBody>
              <a:bodyPr>
                <a:normAutofit/>
              </a:bodyPr>
              <a:lstStyle/>
              <a:p>
                <a:pPr>
                  <a:buFont typeface="Wingdings" charset="2"/>
                  <a:buChar char="§"/>
                </a:pPr>
                <a:r>
                  <a:rPr lang="en-US" dirty="0"/>
                  <a:t>A Classification algorithm tries to arrive at a function </a:t>
                </a:r>
                <a14:m>
                  <m:oMath xmlns:m="http://schemas.openxmlformats.org/officeDocument/2006/math" xmlns="">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that minimizes classification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142165"/>
                <a:ext cx="10515600" cy="1077353"/>
              </a:xfrm>
              <a:blipFill rotWithShape="1">
                <a:blip r:embed="rId4" cstate="print"/>
                <a:stretch>
                  <a:fillRect/>
                </a:stretch>
              </a:blipFill>
            </p:spPr>
            <p:txBody>
              <a:bodyPr/>
              <a:lstStyle/>
              <a:p>
                <a:r>
                  <a:rPr lang="en-US" dirty="0">
                    <a:noFill/>
                  </a:rPr>
                  <a:t> </a:t>
                </a:r>
              </a:p>
            </p:txBody>
          </p:sp>
        </mc:Fallback>
      </mc:AlternateContent>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How </a:t>
              </a:r>
              <a:r>
                <a:rPr lang="en-US" i="0" dirty="0" smtClean="0"/>
                <a:t>is classification error measured?</a:t>
              </a:r>
              <a:endParaRPr lang="en-US" i="0" dirty="0"/>
            </a:p>
          </p:txBody>
        </p:sp>
      </p:grpSp>
      <p:graphicFrame>
        <p:nvGraphicFramePr>
          <p:cNvPr id="5" name="Object 4"/>
          <p:cNvGraphicFramePr>
            <a:graphicFrameLocks noChangeAspect="1"/>
          </p:cNvGraphicFramePr>
          <p:nvPr>
            <p:extLst>
              <p:ext uri="{D42A27DB-BD31-4B8C-83A1-F6EECF244321}">
                <p14:modId xmlns:p14="http://schemas.microsoft.com/office/powerpoint/2010/main" val="3888304080"/>
              </p:ext>
            </p:extLst>
          </p:nvPr>
        </p:nvGraphicFramePr>
        <p:xfrm>
          <a:off x="588071" y="4206251"/>
          <a:ext cx="10652969" cy="1304445"/>
        </p:xfrm>
        <a:graphic>
          <a:graphicData uri="http://schemas.openxmlformats.org/presentationml/2006/ole">
            <mc:AlternateContent xmlns:mc="http://schemas.openxmlformats.org/markup-compatibility/2006">
              <mc:Choice xmlns:v="urn:schemas-microsoft-com:vml" Requires="v">
                <p:oleObj spid="_x0000_s10243" name="Equation" r:id="rId5" imgW="3733800" imgH="457200" progId="Equation.3">
                  <p:embed/>
                </p:oleObj>
              </mc:Choice>
              <mc:Fallback>
                <p:oleObj name="Equation" r:id="rId5" imgW="3733800" imgH="457200" progId="Equation.3">
                  <p:embed/>
                  <p:pic>
                    <p:nvPicPr>
                      <p:cNvPr id="0" name=""/>
                      <p:cNvPicPr/>
                      <p:nvPr/>
                    </p:nvPicPr>
                    <p:blipFill>
                      <a:blip r:embed="rId6"/>
                      <a:stretch>
                        <a:fillRect/>
                      </a:stretch>
                    </p:blipFill>
                    <p:spPr>
                      <a:xfrm>
                        <a:off x="588071" y="4206251"/>
                        <a:ext cx="10652969" cy="1304445"/>
                      </a:xfrm>
                      <a:prstGeom prst="rect">
                        <a:avLst/>
                      </a:prstGeom>
                    </p:spPr>
                  </p:pic>
                </p:oleObj>
              </mc:Fallback>
            </mc:AlternateContent>
          </a:graphicData>
        </a:graphic>
      </p:graphicFrame>
    </p:spTree>
    <p:extLst>
      <p:ext uri="{BB962C8B-B14F-4D97-AF65-F5344CB8AC3E}">
        <p14:creationId xmlns:p14="http://schemas.microsoft.com/office/powerpoint/2010/main" val="22439480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Convert to computationally simpler</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Is there a substitute </a:t>
              </a:r>
              <a:r>
                <a:rPr lang="en-US" i="0" dirty="0"/>
                <a:t>for the inequality test?</a:t>
              </a:r>
            </a:p>
          </p:txBody>
        </p:sp>
      </p:grpSp>
      <p:grpSp>
        <p:nvGrpSpPr>
          <p:cNvPr id="7" name="Group 6"/>
          <p:cNvGrpSpPr/>
          <p:nvPr/>
        </p:nvGrpSpPr>
        <p:grpSpPr>
          <a:xfrm>
            <a:off x="1341783" y="3380681"/>
            <a:ext cx="9248135" cy="2961876"/>
            <a:chOff x="1341783" y="3380681"/>
            <a:chExt cx="9248135" cy="2961876"/>
          </a:xfrm>
        </p:grpSpPr>
        <p:grpSp>
          <p:nvGrpSpPr>
            <p:cNvPr id="6" name="Group 5"/>
            <p:cNvGrpSpPr/>
            <p:nvPr/>
          </p:nvGrpSpPr>
          <p:grpSpPr>
            <a:xfrm>
              <a:off x="1341783" y="3380681"/>
              <a:ext cx="9248135" cy="2306055"/>
              <a:chOff x="1341783" y="3380681"/>
              <a:chExt cx="9248135" cy="2306055"/>
            </a:xfrm>
          </p:grpSpPr>
          <mc:AlternateContent xmlns:mc="http://schemas.openxmlformats.org/markup-compatibility/2006" xmlns:a14="http://schemas.microsoft.com/office/drawing/2010/main">
            <mc:Choice Requires="a14">
              <p:sp>
                <p:nvSpPr>
                  <p:cNvPr id="4" name="TextBox 3"/>
                  <p:cNvSpPr txBox="1"/>
                  <p:nvPr/>
                </p:nvSpPr>
                <p:spPr>
                  <a:xfrm>
                    <a:off x="2582941" y="3380681"/>
                    <a:ext cx="8006977" cy="369332"/>
                  </a:xfrm>
                  <a:prstGeom prst="rect">
                    <a:avLst/>
                  </a:prstGeom>
                  <a:noFill/>
                </p:spPr>
                <p:txBody>
                  <a:bodyPr wrap="square" rtlCol="0">
                    <a:spAutoFit/>
                  </a:bodyPr>
                  <a:lstStyle/>
                  <a:p>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2582941" y="3380681"/>
                    <a:ext cx="8006977" cy="369332"/>
                  </a:xfrm>
                  <a:prstGeom prst="rect">
                    <a:avLst/>
                  </a:prstGeom>
                  <a:blipFill rotWithShape="1">
                    <a:blip r:embed="rId4" cstate="print"/>
                    <a:stretch>
                      <a:fillRect/>
                    </a:stretch>
                  </a:blipFill>
                </p:spPr>
                <p:txBody>
                  <a:bodyPr/>
                  <a:lstStyle/>
                  <a:p>
                    <a:r>
                      <a:rPr lang="en-US">
                        <a:noFill/>
                      </a:rPr>
                      <a:t> </a:t>
                    </a:r>
                  </a:p>
                </p:txBody>
              </p:sp>
            </mc:Fallback>
          </mc:AlternateContent>
          <p:grpSp>
            <p:nvGrpSpPr>
              <p:cNvPr id="10" name="Group 9"/>
              <p:cNvGrpSpPr/>
              <p:nvPr/>
            </p:nvGrpSpPr>
            <p:grpSpPr>
              <a:xfrm>
                <a:off x="1341783" y="4890866"/>
                <a:ext cx="5029200" cy="795870"/>
                <a:chOff x="965200" y="4876799"/>
                <a:chExt cx="5029200" cy="795870"/>
              </a:xfrm>
            </p:grpSpPr>
            <p:cxnSp>
              <p:nvCxnSpPr>
                <p:cNvPr id="11" name="Straight Connector 10"/>
                <p:cNvCxnSpPr/>
                <p:nvPr/>
              </p:nvCxnSpPr>
              <p:spPr>
                <a:xfrm>
                  <a:off x="965200" y="5672669"/>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1308820" y="4876799"/>
                  <a:ext cx="3842832" cy="786781"/>
                </a:xfrm>
                <a:prstGeom prst="bentConnector3">
                  <a:avLst>
                    <a:gd name="adj1" fmla="val 50000"/>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grpSp>
        <p:graphicFrame>
          <p:nvGraphicFramePr>
            <p:cNvPr id="3" name="Object 2"/>
            <p:cNvGraphicFramePr>
              <a:graphicFrameLocks noChangeAspect="1"/>
            </p:cNvGraphicFramePr>
            <p:nvPr>
              <p:extLst>
                <p:ext uri="{D42A27DB-BD31-4B8C-83A1-F6EECF244321}">
                  <p14:modId xmlns:p14="http://schemas.microsoft.com/office/powerpoint/2010/main" val="3160816867"/>
                </p:ext>
              </p:extLst>
            </p:nvPr>
          </p:nvGraphicFramePr>
          <p:xfrm>
            <a:off x="1432816" y="4333490"/>
            <a:ext cx="2095253" cy="416719"/>
          </p:xfrm>
          <a:graphic>
            <a:graphicData uri="http://schemas.openxmlformats.org/presentationml/2006/ole">
              <mc:AlternateContent xmlns:mc="http://schemas.openxmlformats.org/markup-compatibility/2006">
                <mc:Choice xmlns:v="urn:schemas-microsoft-com:vml" Requires="v">
                  <p:oleObj spid="_x0000_s12292" name="Equation" r:id="rId5" imgW="774700" imgH="215900" progId="Equation.3">
                    <p:embed/>
                  </p:oleObj>
                </mc:Choice>
                <mc:Fallback>
                  <p:oleObj name="Equation" r:id="rId5" imgW="774700" imgH="215900" progId="Equation.3">
                    <p:embed/>
                    <p:pic>
                      <p:nvPicPr>
                        <p:cNvPr id="0" name=""/>
                        <p:cNvPicPr/>
                        <p:nvPr/>
                      </p:nvPicPr>
                      <p:blipFill>
                        <a:blip r:embed="rId6"/>
                        <a:stretch>
                          <a:fillRect/>
                        </a:stretch>
                      </p:blipFill>
                      <p:spPr>
                        <a:xfrm>
                          <a:off x="1432816" y="4333490"/>
                          <a:ext cx="2095253" cy="41671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888157515"/>
                </p:ext>
              </p:extLst>
            </p:nvPr>
          </p:nvGraphicFramePr>
          <p:xfrm>
            <a:off x="3058032" y="5825017"/>
            <a:ext cx="1219756" cy="517540"/>
          </p:xfrm>
          <a:graphic>
            <a:graphicData uri="http://schemas.openxmlformats.org/presentationml/2006/ole">
              <mc:AlternateContent xmlns:mc="http://schemas.openxmlformats.org/markup-compatibility/2006">
                <mc:Choice xmlns:v="urn:schemas-microsoft-com:vml" Requires="v">
                  <p:oleObj spid="_x0000_s12293" name="Equation" r:id="rId7" imgW="469900" imgH="215900" progId="Equation.3">
                    <p:embed/>
                  </p:oleObj>
                </mc:Choice>
                <mc:Fallback>
                  <p:oleObj name="Equation" r:id="rId7" imgW="469900" imgH="215900" progId="Equation.3">
                    <p:embed/>
                    <p:pic>
                      <p:nvPicPr>
                        <p:cNvPr id="0" name=""/>
                        <p:cNvPicPr/>
                        <p:nvPr/>
                      </p:nvPicPr>
                      <p:blipFill>
                        <a:blip r:embed="rId8"/>
                        <a:stretch>
                          <a:fillRect/>
                        </a:stretch>
                      </p:blipFill>
                      <p:spPr>
                        <a:xfrm>
                          <a:off x="3058032" y="5825017"/>
                          <a:ext cx="1219756" cy="51754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13635138"/>
                </p:ext>
              </p:extLst>
            </p:nvPr>
          </p:nvGraphicFramePr>
          <p:xfrm>
            <a:off x="7101680" y="4711095"/>
            <a:ext cx="2504568" cy="980049"/>
          </p:xfrm>
          <a:graphic>
            <a:graphicData uri="http://schemas.openxmlformats.org/presentationml/2006/ole">
              <mc:AlternateContent xmlns:mc="http://schemas.openxmlformats.org/markup-compatibility/2006">
                <mc:Choice xmlns:v="urn:schemas-microsoft-com:vml" Requires="v">
                  <p:oleObj spid="_x0000_s12294" name="Equation" r:id="rId9" imgW="1168400" imgH="457200" progId="Equation.3">
                    <p:embed/>
                  </p:oleObj>
                </mc:Choice>
                <mc:Fallback>
                  <p:oleObj name="Equation" r:id="rId9" imgW="1168400" imgH="457200" progId="Equation.3">
                    <p:embed/>
                    <p:pic>
                      <p:nvPicPr>
                        <p:cNvPr id="0" name=""/>
                        <p:cNvPicPr/>
                        <p:nvPr/>
                      </p:nvPicPr>
                      <p:blipFill>
                        <a:blip r:embed="rId10"/>
                        <a:stretch>
                          <a:fillRect/>
                        </a:stretch>
                      </p:blipFill>
                      <p:spPr>
                        <a:xfrm>
                          <a:off x="7101680" y="4711095"/>
                          <a:ext cx="2504568" cy="980049"/>
                        </a:xfrm>
                        <a:prstGeom prst="rect">
                          <a:avLst/>
                        </a:prstGeom>
                      </p:spPr>
                    </p:pic>
                  </p:oleObj>
                </mc:Fallback>
              </mc:AlternateContent>
            </a:graphicData>
          </a:graphic>
        </p:graphicFrame>
      </p:grpSp>
    </p:spTree>
    <p:extLst>
      <p:ext uri="{BB962C8B-B14F-4D97-AF65-F5344CB8AC3E}">
        <p14:creationId xmlns:p14="http://schemas.microsoft.com/office/powerpoint/2010/main" val="15758328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71"/>
            <a:ext cx="11082454" cy="1325563"/>
          </a:xfrm>
        </p:spPr>
        <p:txBody>
          <a:bodyPr>
            <a:normAutofit/>
          </a:bodyPr>
          <a:lstStyle/>
          <a:p>
            <a:r>
              <a:rPr lang="en-US" dirty="0"/>
              <a:t>Loss Function for Classification</a:t>
            </a:r>
          </a:p>
        </p:txBody>
      </p:sp>
      <p:grpSp>
        <p:nvGrpSpPr>
          <p:cNvPr id="12" name="Group 11"/>
          <p:cNvGrpSpPr/>
          <p:nvPr/>
        </p:nvGrpSpPr>
        <p:grpSpPr>
          <a:xfrm>
            <a:off x="0" y="1348195"/>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Create an upper bound for the logical expression</a:t>
              </a:r>
            </a:p>
          </p:txBody>
        </p:sp>
      </p:grpSp>
      <p:grpSp>
        <p:nvGrpSpPr>
          <p:cNvPr id="5" name="Group 4"/>
          <p:cNvGrpSpPr/>
          <p:nvPr/>
        </p:nvGrpSpPr>
        <p:grpSpPr>
          <a:xfrm>
            <a:off x="848724" y="3676741"/>
            <a:ext cx="5530703" cy="2370667"/>
            <a:chOff x="848724" y="3480422"/>
            <a:chExt cx="5530703" cy="2370667"/>
          </a:xfrm>
        </p:grpSpPr>
        <p:cxnSp>
          <p:nvCxnSpPr>
            <p:cNvPr id="11" name="Straight Connector 10"/>
            <p:cNvCxnSpPr/>
            <p:nvPr/>
          </p:nvCxnSpPr>
          <p:spPr>
            <a:xfrm>
              <a:off x="848724" y="5851089"/>
              <a:ext cx="5530703"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1192344" y="5055219"/>
              <a:ext cx="3865951" cy="795870"/>
              <a:chOff x="4364254" y="4544167"/>
              <a:chExt cx="3865951" cy="795870"/>
            </a:xfrm>
          </p:grpSpPr>
          <p:cxnSp>
            <p:nvCxnSpPr>
              <p:cNvPr id="18" name="Straight Connector 17"/>
              <p:cNvCxnSpPr/>
              <p:nvPr/>
            </p:nvCxnSpPr>
            <p:spPr>
              <a:xfrm flipV="1">
                <a:off x="4364254" y="4544167"/>
                <a:ext cx="1947333" cy="0"/>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6282872" y="5322273"/>
                <a:ext cx="1947333" cy="0"/>
              </a:xfrm>
              <a:prstGeom prst="line">
                <a:avLst/>
              </a:prstGeom>
              <a:ln w="38100" cmpd="sng">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292663" y="4561103"/>
                <a:ext cx="0" cy="778934"/>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sp>
          <p:nvSpPr>
            <p:cNvPr id="22" name="Freeform 21"/>
            <p:cNvSpPr/>
            <p:nvPr/>
          </p:nvSpPr>
          <p:spPr>
            <a:xfrm>
              <a:off x="1440361" y="3480422"/>
              <a:ext cx="4724400" cy="2370667"/>
            </a:xfrm>
            <a:custGeom>
              <a:avLst/>
              <a:gdLst>
                <a:gd name="connsiteX0" fmla="*/ 0 w 4724400"/>
                <a:gd name="connsiteY0" fmla="*/ 0 h 2370667"/>
                <a:gd name="connsiteX1" fmla="*/ 1998133 w 4724400"/>
                <a:gd name="connsiteY1" fmla="*/ 1778000 h 2370667"/>
                <a:gd name="connsiteX2" fmla="*/ 4724400 w 4724400"/>
                <a:gd name="connsiteY2" fmla="*/ 2370667 h 2370667"/>
              </a:gdLst>
              <a:ahLst/>
              <a:cxnLst>
                <a:cxn ang="0">
                  <a:pos x="connsiteX0" y="connsiteY0"/>
                </a:cxn>
                <a:cxn ang="0">
                  <a:pos x="connsiteX1" y="connsiteY1"/>
                </a:cxn>
                <a:cxn ang="0">
                  <a:pos x="connsiteX2" y="connsiteY2"/>
                </a:cxn>
              </a:cxnLst>
              <a:rect l="l" t="t" r="r" b="b"/>
              <a:pathLst>
                <a:path w="4724400" h="2370667">
                  <a:moveTo>
                    <a:pt x="0" y="0"/>
                  </a:moveTo>
                  <a:cubicBezTo>
                    <a:pt x="605366" y="691444"/>
                    <a:pt x="1210733" y="1382889"/>
                    <a:pt x="1998133" y="1778000"/>
                  </a:cubicBezTo>
                  <a:cubicBezTo>
                    <a:pt x="2785533" y="2173111"/>
                    <a:pt x="3754966" y="2271889"/>
                    <a:pt x="4724400" y="2370667"/>
                  </a:cubicBezTo>
                </a:path>
              </a:pathLst>
            </a:custGeom>
            <a:ln w="38100">
              <a:solidFill>
                <a:schemeClr val="bg1">
                  <a:lumMod val="75000"/>
                </a:schemeClr>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aphicFrame>
        <p:nvGraphicFramePr>
          <p:cNvPr id="24" name="Object 23"/>
          <p:cNvGraphicFramePr>
            <a:graphicFrameLocks noChangeAspect="1"/>
          </p:cNvGraphicFramePr>
          <p:nvPr>
            <p:extLst>
              <p:ext uri="{D42A27DB-BD31-4B8C-83A1-F6EECF244321}">
                <p14:modId xmlns:p14="http://schemas.microsoft.com/office/powerpoint/2010/main" val="3003777819"/>
              </p:ext>
            </p:extLst>
          </p:nvPr>
        </p:nvGraphicFramePr>
        <p:xfrm>
          <a:off x="694682" y="2533946"/>
          <a:ext cx="10761663" cy="1303338"/>
        </p:xfrm>
        <a:graphic>
          <a:graphicData uri="http://schemas.openxmlformats.org/presentationml/2006/ole">
            <mc:AlternateContent xmlns:mc="http://schemas.openxmlformats.org/markup-compatibility/2006">
              <mc:Choice xmlns:v="urn:schemas-microsoft-com:vml" Requires="v">
                <p:oleObj spid="_x0000_s11271" name="Equation" r:id="rId4" imgW="3771900" imgH="457200" progId="Equation.3">
                  <p:embed/>
                </p:oleObj>
              </mc:Choice>
              <mc:Fallback>
                <p:oleObj name="Equation" r:id="rId4" imgW="3771900" imgH="457200" progId="Equation.3">
                  <p:embed/>
                  <p:pic>
                    <p:nvPicPr>
                      <p:cNvPr id="0" name=""/>
                      <p:cNvPicPr/>
                      <p:nvPr/>
                    </p:nvPicPr>
                    <p:blipFill>
                      <a:blip r:embed="rId5"/>
                      <a:stretch>
                        <a:fillRect/>
                      </a:stretch>
                    </p:blipFill>
                    <p:spPr>
                      <a:xfrm>
                        <a:off x="694682" y="2533946"/>
                        <a:ext cx="10761663" cy="1303338"/>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540332450"/>
              </p:ext>
            </p:extLst>
          </p:nvPr>
        </p:nvGraphicFramePr>
        <p:xfrm>
          <a:off x="7280502" y="3634411"/>
          <a:ext cx="3333750" cy="1303338"/>
        </p:xfrm>
        <a:graphic>
          <a:graphicData uri="http://schemas.openxmlformats.org/presentationml/2006/ole">
            <mc:AlternateContent xmlns:mc="http://schemas.openxmlformats.org/markup-compatibility/2006">
              <mc:Choice xmlns:v="urn:schemas-microsoft-com:vml" Requires="v">
                <p:oleObj spid="_x0000_s11272" name="Equation" r:id="rId6" imgW="1168400" imgH="457200" progId="Equation.3">
                  <p:embed/>
                </p:oleObj>
              </mc:Choice>
              <mc:Fallback>
                <p:oleObj name="Equation" r:id="rId6" imgW="1168400" imgH="457200" progId="Equation.3">
                  <p:embed/>
                  <p:pic>
                    <p:nvPicPr>
                      <p:cNvPr id="0" name=""/>
                      <p:cNvPicPr/>
                      <p:nvPr/>
                    </p:nvPicPr>
                    <p:blipFill>
                      <a:blip r:embed="rId7"/>
                      <a:stretch>
                        <a:fillRect/>
                      </a:stretch>
                    </p:blipFill>
                    <p:spPr>
                      <a:xfrm>
                        <a:off x="7280502" y="3634411"/>
                        <a:ext cx="3333750" cy="1303338"/>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795466578"/>
              </p:ext>
            </p:extLst>
          </p:nvPr>
        </p:nvGraphicFramePr>
        <p:xfrm>
          <a:off x="7276788" y="5015690"/>
          <a:ext cx="3405188" cy="1303337"/>
        </p:xfrm>
        <a:graphic>
          <a:graphicData uri="http://schemas.openxmlformats.org/presentationml/2006/ole">
            <mc:AlternateContent xmlns:mc="http://schemas.openxmlformats.org/markup-compatibility/2006">
              <mc:Choice xmlns:v="urn:schemas-microsoft-com:vml" Requires="v">
                <p:oleObj spid="_x0000_s11273" name="Equation" r:id="rId8" imgW="1193800" imgH="457200" progId="Equation.3">
                  <p:embed/>
                </p:oleObj>
              </mc:Choice>
              <mc:Fallback>
                <p:oleObj name="Equation" r:id="rId8" imgW="1193800" imgH="457200" progId="Equation.3">
                  <p:embed/>
                  <p:pic>
                    <p:nvPicPr>
                      <p:cNvPr id="0" name=""/>
                      <p:cNvPicPr/>
                      <p:nvPr/>
                    </p:nvPicPr>
                    <p:blipFill>
                      <a:blip r:embed="rId9"/>
                      <a:stretch>
                        <a:fillRect/>
                      </a:stretch>
                    </p:blipFill>
                    <p:spPr>
                      <a:xfrm>
                        <a:off x="7276788" y="5015690"/>
                        <a:ext cx="3405188" cy="130333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89114955"/>
              </p:ext>
            </p:extLst>
          </p:nvPr>
        </p:nvGraphicFramePr>
        <p:xfrm>
          <a:off x="2496643" y="4304580"/>
          <a:ext cx="1715086" cy="462801"/>
        </p:xfrm>
        <a:graphic>
          <a:graphicData uri="http://schemas.openxmlformats.org/presentationml/2006/ole">
            <mc:AlternateContent xmlns:mc="http://schemas.openxmlformats.org/markup-compatibility/2006">
              <mc:Choice xmlns:v="urn:schemas-microsoft-com:vml" Requires="v">
                <p:oleObj spid="_x0000_s11274" name="Equation" r:id="rId10" imgW="800100" imgH="215900" progId="Equation.3">
                  <p:embed/>
                </p:oleObj>
              </mc:Choice>
              <mc:Fallback>
                <p:oleObj name="Equation" r:id="rId10" imgW="800100" imgH="215900" progId="Equation.3">
                  <p:embed/>
                  <p:pic>
                    <p:nvPicPr>
                      <p:cNvPr id="0" name=""/>
                      <p:cNvPicPr/>
                      <p:nvPr/>
                    </p:nvPicPr>
                    <p:blipFill>
                      <a:blip r:embed="rId11"/>
                      <a:stretch>
                        <a:fillRect/>
                      </a:stretch>
                    </p:blipFill>
                    <p:spPr>
                      <a:xfrm>
                        <a:off x="2496643" y="4304580"/>
                        <a:ext cx="1715086" cy="462801"/>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069713579"/>
              </p:ext>
            </p:extLst>
          </p:nvPr>
        </p:nvGraphicFramePr>
        <p:xfrm>
          <a:off x="862013" y="5282719"/>
          <a:ext cx="1660525" cy="463550"/>
        </p:xfrm>
        <a:graphic>
          <a:graphicData uri="http://schemas.openxmlformats.org/presentationml/2006/ole">
            <mc:AlternateContent xmlns:mc="http://schemas.openxmlformats.org/markup-compatibility/2006">
              <mc:Choice xmlns:v="urn:schemas-microsoft-com:vml" Requires="v">
                <p:oleObj spid="_x0000_s11275" name="Equation" r:id="rId12" imgW="774700" imgH="215900" progId="Equation.3">
                  <p:embed/>
                </p:oleObj>
              </mc:Choice>
              <mc:Fallback>
                <p:oleObj name="Equation" r:id="rId12" imgW="774700" imgH="215900" progId="Equation.3">
                  <p:embed/>
                  <p:pic>
                    <p:nvPicPr>
                      <p:cNvPr id="0" name=""/>
                      <p:cNvPicPr/>
                      <p:nvPr/>
                    </p:nvPicPr>
                    <p:blipFill>
                      <a:blip r:embed="rId13"/>
                      <a:stretch>
                        <a:fillRect/>
                      </a:stretch>
                    </p:blipFill>
                    <p:spPr>
                      <a:xfrm>
                        <a:off x="862013" y="5282719"/>
                        <a:ext cx="1660525" cy="463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593325751"/>
              </p:ext>
            </p:extLst>
          </p:nvPr>
        </p:nvGraphicFramePr>
        <p:xfrm>
          <a:off x="2700338" y="6069013"/>
          <a:ext cx="1008062" cy="463550"/>
        </p:xfrm>
        <a:graphic>
          <a:graphicData uri="http://schemas.openxmlformats.org/presentationml/2006/ole">
            <mc:AlternateContent xmlns:mc="http://schemas.openxmlformats.org/markup-compatibility/2006">
              <mc:Choice xmlns:v="urn:schemas-microsoft-com:vml" Requires="v">
                <p:oleObj spid="_x0000_s11276" name="Equation" r:id="rId14" imgW="469900" imgH="215900" progId="Equation.3">
                  <p:embed/>
                </p:oleObj>
              </mc:Choice>
              <mc:Fallback>
                <p:oleObj name="Equation" r:id="rId14" imgW="469900" imgH="215900" progId="Equation.3">
                  <p:embed/>
                  <p:pic>
                    <p:nvPicPr>
                      <p:cNvPr id="0" name=""/>
                      <p:cNvPicPr/>
                      <p:nvPr/>
                    </p:nvPicPr>
                    <p:blipFill>
                      <a:blip r:embed="rId15"/>
                      <a:stretch>
                        <a:fillRect/>
                      </a:stretch>
                    </p:blipFill>
                    <p:spPr>
                      <a:xfrm>
                        <a:off x="2700338" y="6069013"/>
                        <a:ext cx="1008062" cy="463550"/>
                      </a:xfrm>
                      <a:prstGeom prst="rect">
                        <a:avLst/>
                      </a:prstGeom>
                    </p:spPr>
                  </p:pic>
                </p:oleObj>
              </mc:Fallback>
            </mc:AlternateContent>
          </a:graphicData>
        </a:graphic>
      </p:graphicFrame>
    </p:spTree>
    <p:extLst>
      <p:ext uri="{BB962C8B-B14F-4D97-AF65-F5344CB8AC3E}">
        <p14:creationId xmlns:p14="http://schemas.microsoft.com/office/powerpoint/2010/main" val="114913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387427"/>
            <a:ext cx="10955454" cy="1325563"/>
          </a:xfrm>
        </p:spPr>
        <p:txBody>
          <a:bodyPr>
            <a:normAutofit/>
          </a:bodyPr>
          <a:lstStyle/>
          <a:p>
            <a:r>
              <a:rPr lang="en-US" dirty="0"/>
              <a:t>Restate the Optimization Problem</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Minimize the error with the </a:t>
              </a:r>
              <a:r>
                <a:rPr lang="en-US" i="0" dirty="0" smtClean="0"/>
                <a:t>loss function </a:t>
              </a:r>
              <a:r>
                <a:rPr lang="en-US" i="0" dirty="0"/>
                <a:t>and add Occam</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3274940239"/>
              </p:ext>
            </p:extLst>
          </p:nvPr>
        </p:nvGraphicFramePr>
        <p:xfrm>
          <a:off x="1731169" y="3378200"/>
          <a:ext cx="8729662" cy="1185863"/>
        </p:xfrm>
        <a:graphic>
          <a:graphicData uri="http://schemas.openxmlformats.org/presentationml/2006/ole">
            <mc:AlternateContent xmlns:mc="http://schemas.openxmlformats.org/markup-compatibility/2006">
              <mc:Choice xmlns:v="urn:schemas-microsoft-com:vml" Requires="v">
                <p:oleObj spid="_x0000_s13314" name="Equation" r:id="rId4" imgW="3365500" imgH="457200" progId="Equation.3">
                  <p:embed/>
                </p:oleObj>
              </mc:Choice>
              <mc:Fallback>
                <p:oleObj name="Equation" r:id="rId4" imgW="3365500" imgH="457200" progId="Equation.3">
                  <p:embed/>
                  <p:pic>
                    <p:nvPicPr>
                      <p:cNvPr id="0" name=""/>
                      <p:cNvPicPr/>
                      <p:nvPr/>
                    </p:nvPicPr>
                    <p:blipFill>
                      <a:blip r:embed="rId5"/>
                      <a:stretch>
                        <a:fillRect/>
                      </a:stretch>
                    </p:blipFill>
                    <p:spPr>
                      <a:xfrm>
                        <a:off x="1731169" y="3378200"/>
                        <a:ext cx="8729662" cy="11858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30073222"/>
              </p:ext>
            </p:extLst>
          </p:nvPr>
        </p:nvGraphicFramePr>
        <p:xfrm>
          <a:off x="2291556" y="4941373"/>
          <a:ext cx="7608888" cy="1185863"/>
        </p:xfrm>
        <a:graphic>
          <a:graphicData uri="http://schemas.openxmlformats.org/presentationml/2006/ole">
            <mc:AlternateContent xmlns:mc="http://schemas.openxmlformats.org/markup-compatibility/2006">
              <mc:Choice xmlns:v="urn:schemas-microsoft-com:vml" Requires="v">
                <p:oleObj spid="_x0000_s13315" name="Equation" r:id="rId6" imgW="2933700" imgH="457200" progId="Equation.3">
                  <p:embed/>
                </p:oleObj>
              </mc:Choice>
              <mc:Fallback>
                <p:oleObj name="Equation" r:id="rId6" imgW="2933700" imgH="457200" progId="Equation.3">
                  <p:embed/>
                  <p:pic>
                    <p:nvPicPr>
                      <p:cNvPr id="0" name=""/>
                      <p:cNvPicPr/>
                      <p:nvPr/>
                    </p:nvPicPr>
                    <p:blipFill>
                      <a:blip r:embed="rId7"/>
                      <a:stretch>
                        <a:fillRect/>
                      </a:stretch>
                    </p:blipFill>
                    <p:spPr>
                      <a:xfrm>
                        <a:off x="2291556" y="4941373"/>
                        <a:ext cx="7608888" cy="1185863"/>
                      </a:xfrm>
                      <a:prstGeom prst="rect">
                        <a:avLst/>
                      </a:prstGeom>
                    </p:spPr>
                  </p:pic>
                </p:oleObj>
              </mc:Fallback>
            </mc:AlternateContent>
          </a:graphicData>
        </a:graphic>
      </p:graphicFrame>
    </p:spTree>
    <p:extLst>
      <p:ext uri="{BB962C8B-B14F-4D97-AF65-F5344CB8AC3E}">
        <p14:creationId xmlns:p14="http://schemas.microsoft.com/office/powerpoint/2010/main" val="182801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Motivation for Logistic Regression</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Attempts to convert a yes/no scatter to a linear one</a:t>
              </a:r>
            </a:p>
          </p:txBody>
        </p:sp>
      </p:grpSp>
      <p:grpSp>
        <p:nvGrpSpPr>
          <p:cNvPr id="61" name="Group 60"/>
          <p:cNvGrpSpPr/>
          <p:nvPr/>
        </p:nvGrpSpPr>
        <p:grpSpPr>
          <a:xfrm>
            <a:off x="508209"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11488"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868490"/>
                <a:ext cx="461665" cy="1641475"/>
              </a:xfrm>
              <a:prstGeom prst="rect">
                <a:avLst/>
              </a:prstGeom>
              <a:noFill/>
            </p:spPr>
            <p:txBody>
              <a:bodyPr vert="eaVert" wrap="none" rtlCol="0">
                <a:spAutoFit/>
              </a:bodyPr>
              <a:lstStyle/>
              <a:p>
                <a:r>
                  <a:rPr lang="en-US" dirty="0"/>
                  <a:t>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131" name="Right Arrow 130"/>
          <p:cNvSpPr/>
          <p:nvPr/>
        </p:nvSpPr>
        <p:spPr>
          <a:xfrm>
            <a:off x="5308940" y="4259015"/>
            <a:ext cx="1054674" cy="987497"/>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30469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Probability and Odds</a:t>
            </a:r>
          </a:p>
        </p:txBody>
      </p:sp>
      <p:grpSp>
        <p:nvGrpSpPr>
          <p:cNvPr id="12" name="Group 11"/>
          <p:cNvGrpSpPr/>
          <p:nvPr/>
        </p:nvGrpSpPr>
        <p:grpSpPr>
          <a:xfrm>
            <a:off x="0" y="1881182"/>
            <a:ext cx="12192000" cy="1174535"/>
            <a:chOff x="0" y="1950630"/>
            <a:chExt cx="12192000" cy="832911"/>
          </a:xfrm>
          <a:solidFill>
            <a:srgbClr val="767171"/>
          </a:solidFill>
        </p:grpSpPr>
        <p:sp>
          <p:nvSpPr>
            <p:cNvPr id="13" name="Rectangle 12"/>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48723" y="1950630"/>
                  <a:ext cx="10922729"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Probability = </a:t>
                  </a:r>
                  <a14:m>
                    <m:oMath xmlns:m="http://schemas.openxmlformats.org/officeDocument/2006/math" xmlns="">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𝑂𝑢𝑡𝑐𝑜𝑚𝑒𝑠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𝑃𝑜𝑠𝑠𝑖𝑏𝑙𝑒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𝑂𝑢𝑡𝑐𝑜𝑚𝑒</m:t>
                          </m:r>
                        </m:den>
                      </m:f>
                    </m:oMath>
                  </a14:m>
                  <a:r>
                    <a:rPr lang="en-US" i="0" dirty="0"/>
                    <a:t>      Odds = </a:t>
                  </a:r>
                  <a14:m>
                    <m:oMath xmlns:m="http://schemas.openxmlformats.org/officeDocument/2006/math" xmlns="">
                      <m:f>
                        <m:fPr>
                          <m:ctrlPr>
                            <a:rPr lang="en-US" i="1">
                              <a:latin typeface="Cambria Math" panose="02040503050406030204" pitchFamily="18" charset="0"/>
                            </a:rPr>
                          </m:ctrlPr>
                        </m:fPr>
                        <m:num>
                          <m:r>
                            <a:rPr lang="en-US" b="0" i="1" smtClean="0">
                              <a:latin typeface="Cambria Math" panose="02040503050406030204" pitchFamily="18" charset="0"/>
                            </a:rPr>
                            <m:t>𝑃𝑟𝑜𝑏</m:t>
                          </m:r>
                          <m:r>
                            <a:rPr lang="en-US" b="0" i="1" smtClean="0">
                              <a:latin typeface="Cambria Math" panose="02040503050406030204" pitchFamily="18" charset="0"/>
                            </a:rPr>
                            <m:t>(</m:t>
                          </m:r>
                          <m:r>
                            <a:rPr lang="en-US" b="0" i="1" smtClean="0">
                              <a:latin typeface="Cambria Math" panose="02040503050406030204" pitchFamily="18" charset="0"/>
                            </a:rPr>
                            <m:t>𝑜𝑐𝑐𝑢𝑟𝑖𝑛𝑔</m:t>
                          </m:r>
                          <m:r>
                            <a:rPr lang="en-US" b="0" i="1" smtClean="0">
                              <a:latin typeface="Cambria Math" panose="02040503050406030204" pitchFamily="18" charset="0"/>
                            </a:rPr>
                            <m:t>)</m:t>
                          </m:r>
                        </m:num>
                        <m:den>
                          <m:r>
                            <a:rPr lang="en-US" b="0" i="1" smtClean="0">
                              <a:latin typeface="Cambria Math" panose="02040503050406030204" pitchFamily="18" charset="0"/>
                            </a:rPr>
                            <m:t>𝑃𝑟𝑜𝑏</m:t>
                          </m:r>
                          <m:r>
                            <a:rPr lang="en-US" b="0" i="1" smtClean="0">
                              <a:latin typeface="Cambria Math" panose="02040503050406030204" pitchFamily="18" charset="0"/>
                            </a:rPr>
                            <m:t>(</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𝑜𝑐𝑐𝑢𝑟𝑖𝑛𝑔</m:t>
                          </m:r>
                          <m:r>
                            <a:rPr lang="en-US" b="0" i="1" smtClean="0">
                              <a:latin typeface="Cambria Math" panose="02040503050406030204" pitchFamily="18" charset="0"/>
                            </a:rPr>
                            <m:t>)</m:t>
                          </m:r>
                        </m:den>
                      </m:f>
                    </m:oMath>
                  </a14:m>
                  <a:endParaRPr lang="en-US" i="0"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48723" y="1950630"/>
                  <a:ext cx="10922729" cy="832911"/>
                </a:xfrm>
                <a:prstGeom prst="rect">
                  <a:avLst/>
                </a:prstGeom>
                <a:blipFill>
                  <a:blip r:embed="rId3" cstate="print"/>
                  <a:stretch>
                    <a:fillRect l="-1116"/>
                  </a:stretch>
                </a:blipFill>
              </p:spPr>
              <p:txBody>
                <a:bodyPr/>
                <a:lstStyle/>
                <a:p>
                  <a:r>
                    <a:rPr lang="en-US">
                      <a:noFill/>
                    </a:rPr>
                    <a:t> </a:t>
                  </a:r>
                </a:p>
              </p:txBody>
            </p:sp>
          </mc:Fallback>
        </mc:AlternateContent>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59500529"/>
              </p:ext>
            </p:extLst>
          </p:nvPr>
        </p:nvGraphicFramePr>
        <p:xfrm>
          <a:off x="838200" y="3257786"/>
          <a:ext cx="9868383" cy="3177737"/>
        </p:xfrm>
        <a:graphic>
          <a:graphicData uri="http://schemas.openxmlformats.org/drawingml/2006/table">
            <a:tbl>
              <a:tblPr firstRow="1" bandRow="1">
                <a:tableStyleId>{5C22544A-7EE6-4342-B048-85BDC9FD1C3A}</a:tableStyleId>
              </a:tblPr>
              <a:tblGrid>
                <a:gridCol w="3289461">
                  <a:extLst>
                    <a:ext uri="{9D8B030D-6E8A-4147-A177-3AD203B41FA5}">
                      <a16:colId xmlns:a14="http://schemas.microsoft.com/office/drawing/2010/main" xmlns:a16="http://schemas.microsoft.com/office/drawing/2014/main" xmlns="" xmlns:mc="http://schemas.openxmlformats.org/markup-compatibility/2006" val="724324846"/>
                    </a:ext>
                  </a:extLst>
                </a:gridCol>
                <a:gridCol w="3289461">
                  <a:extLst>
                    <a:ext uri="{9D8B030D-6E8A-4147-A177-3AD203B41FA5}">
                      <a16:colId xmlns:a14="http://schemas.microsoft.com/office/drawing/2010/main" xmlns:a16="http://schemas.microsoft.com/office/drawing/2014/main" xmlns="" xmlns:mc="http://schemas.openxmlformats.org/markup-compatibility/2006" val="3057590523"/>
                    </a:ext>
                  </a:extLst>
                </a:gridCol>
                <a:gridCol w="3289461">
                  <a:extLst>
                    <a:ext uri="{9D8B030D-6E8A-4147-A177-3AD203B41FA5}">
                      <a16:colId xmlns:a14="http://schemas.microsoft.com/office/drawing/2010/main" xmlns:a16="http://schemas.microsoft.com/office/drawing/2014/main" xmlns="" xmlns:mc="http://schemas.openxmlformats.org/markup-compatibility/2006" val="3962710011"/>
                    </a:ext>
                  </a:extLst>
                </a:gridCol>
              </a:tblGrid>
              <a:tr h="532318">
                <a:tc>
                  <a:txBody>
                    <a:bodyPr/>
                    <a:lstStyle/>
                    <a:p>
                      <a:pPr algn="l"/>
                      <a:endParaRPr lang="en-US" sz="2400" b="0" dirty="0"/>
                    </a:p>
                  </a:txBody>
                  <a:tcPr>
                    <a:solidFill>
                      <a:srgbClr val="336FC0"/>
                    </a:solidFill>
                  </a:tcPr>
                </a:tc>
                <a:tc>
                  <a:txBody>
                    <a:bodyPr/>
                    <a:lstStyle/>
                    <a:p>
                      <a:pPr algn="l"/>
                      <a:r>
                        <a:rPr lang="en-US" sz="2400" b="0" dirty="0"/>
                        <a:t>Probability</a:t>
                      </a:r>
                    </a:p>
                  </a:txBody>
                  <a:tcPr>
                    <a:solidFill>
                      <a:srgbClr val="336FC0"/>
                    </a:solidFill>
                  </a:tcPr>
                </a:tc>
                <a:tc>
                  <a:txBody>
                    <a:bodyPr/>
                    <a:lstStyle/>
                    <a:p>
                      <a:pPr algn="l"/>
                      <a:r>
                        <a:rPr lang="en-US" sz="2400" b="0" dirty="0"/>
                        <a:t>Odds</a:t>
                      </a:r>
                    </a:p>
                  </a:txBody>
                  <a:tcPr>
                    <a:solidFill>
                      <a:srgbClr val="336FC0"/>
                    </a:solidFill>
                  </a:tcPr>
                </a:tc>
                <a:extLst>
                  <a:ext uri="{0D108BD9-81ED-4DB2-BD59-A6C34878D82A}">
                    <a16:rowId xmlns:a14="http://schemas.microsoft.com/office/drawing/2010/main" xmlns:a16="http://schemas.microsoft.com/office/drawing/2014/main" xmlns="" xmlns:mc="http://schemas.openxmlformats.org/markup-compatibility/2006" val="3655317390"/>
                  </a:ext>
                </a:extLst>
              </a:tr>
              <a:tr h="883131">
                <a:tc>
                  <a:txBody>
                    <a:bodyPr/>
                    <a:lstStyle/>
                    <a:p>
                      <a:pPr algn="l"/>
                      <a:r>
                        <a:rPr lang="en-US" sz="2400" dirty="0"/>
                        <a:t>Roll a 6 on the dice</a:t>
                      </a:r>
                    </a:p>
                  </a:txBody>
                  <a:tcPr>
                    <a:solidFill>
                      <a:srgbClr val="D5D5D5"/>
                    </a:solidFill>
                  </a:tcPr>
                </a:tc>
                <a:tc>
                  <a:txBody>
                    <a:bodyPr/>
                    <a:lstStyle/>
                    <a:p>
                      <a:endParaRPr lang="en-US"/>
                    </a:p>
                  </a:txBody>
                  <a:tcPr>
                    <a:blipFill rotWithShape="1">
                      <a:blip r:embed="rId4"/>
                      <a:stretch>
                        <a:fillRect l="-100000" t="-59589" r="-100000" b="-197945"/>
                      </a:stretch>
                    </a:blipFill>
                  </a:tcPr>
                </a:tc>
                <a:tc>
                  <a:txBody>
                    <a:bodyPr/>
                    <a:lstStyle/>
                    <a:p>
                      <a:endParaRPr lang="en-US"/>
                    </a:p>
                  </a:txBody>
                  <a:tcPr>
                    <a:blipFill rotWithShape="1">
                      <a:blip r:embed="rId4"/>
                      <a:stretch>
                        <a:fillRect l="-200371" t="-59589" r="-186" b="-197945"/>
                      </a:stretch>
                    </a:blipFill>
                  </a:tcPr>
                </a:tc>
                <a:extLst>
                  <a:ext uri="{0D108BD9-81ED-4DB2-BD59-A6C34878D82A}">
                    <a16:rowId xmlns:a14="http://schemas.microsoft.com/office/drawing/2010/main" xmlns:a16="http://schemas.microsoft.com/office/drawing/2014/main" xmlns="" xmlns:mc="http://schemas.openxmlformats.org/markup-compatibility/2006" val="383636169"/>
                  </a:ext>
                </a:extLst>
              </a:tr>
              <a:tr h="880543">
                <a:tc>
                  <a:txBody>
                    <a:bodyPr/>
                    <a:lstStyle/>
                    <a:p>
                      <a:pPr algn="l"/>
                      <a:r>
                        <a:rPr lang="en-US" sz="2400" dirty="0"/>
                        <a:t>Flip head on coin</a:t>
                      </a:r>
                    </a:p>
                  </a:txBody>
                  <a:tcPr>
                    <a:solidFill>
                      <a:srgbClr val="D5D5D5"/>
                    </a:solidFill>
                  </a:tcPr>
                </a:tc>
                <a:tc>
                  <a:txBody>
                    <a:bodyPr/>
                    <a:lstStyle/>
                    <a:p>
                      <a:endParaRPr lang="en-US"/>
                    </a:p>
                  </a:txBody>
                  <a:tcPr>
                    <a:blipFill rotWithShape="1">
                      <a:blip r:embed="rId4"/>
                      <a:stretch>
                        <a:fillRect l="-100000" t="-161806" r="-100000" b="-100694"/>
                      </a:stretch>
                    </a:blipFill>
                  </a:tcPr>
                </a:tc>
                <a:tc>
                  <a:txBody>
                    <a:bodyPr/>
                    <a:lstStyle/>
                    <a:p>
                      <a:endParaRPr lang="en-US"/>
                    </a:p>
                  </a:txBody>
                  <a:tcPr>
                    <a:blipFill rotWithShape="1">
                      <a:blip r:embed="rId4"/>
                      <a:stretch>
                        <a:fillRect l="-200371" t="-161806" r="-186" b="-100694"/>
                      </a:stretch>
                    </a:blipFill>
                  </a:tcPr>
                </a:tc>
                <a:extLst>
                  <a:ext uri="{0D108BD9-81ED-4DB2-BD59-A6C34878D82A}">
                    <a16:rowId xmlns:a14="http://schemas.microsoft.com/office/drawing/2010/main" xmlns:a16="http://schemas.microsoft.com/office/drawing/2014/main" xmlns="" xmlns:mc="http://schemas.openxmlformats.org/markup-compatibility/2006" val="3862948898"/>
                  </a:ext>
                </a:extLst>
              </a:tr>
              <a:tr h="881745">
                <a:tc>
                  <a:txBody>
                    <a:bodyPr/>
                    <a:lstStyle/>
                    <a:p>
                      <a:pPr algn="l"/>
                      <a:r>
                        <a:rPr lang="en-US" sz="2400" dirty="0"/>
                        <a:t>Get </a:t>
                      </a:r>
                      <a:r>
                        <a:rPr lang="en-US" sz="2400" dirty="0" smtClean="0"/>
                        <a:t>an </a:t>
                      </a:r>
                      <a:r>
                        <a:rPr lang="en-US" sz="2400" dirty="0"/>
                        <a:t>Ace in card</a:t>
                      </a:r>
                    </a:p>
                  </a:txBody>
                  <a:tcPr>
                    <a:solidFill>
                      <a:srgbClr val="D5D5D5"/>
                    </a:solidFill>
                  </a:tcPr>
                </a:tc>
                <a:tc>
                  <a:txBody>
                    <a:bodyPr/>
                    <a:lstStyle/>
                    <a:p>
                      <a:endParaRPr lang="en-US"/>
                    </a:p>
                  </a:txBody>
                  <a:tcPr>
                    <a:blipFill rotWithShape="1">
                      <a:blip r:embed="rId4"/>
                      <a:stretch>
                        <a:fillRect l="-100000" t="-260000" r="-100000"/>
                      </a:stretch>
                    </a:blipFill>
                  </a:tcPr>
                </a:tc>
                <a:tc>
                  <a:txBody>
                    <a:bodyPr/>
                    <a:lstStyle/>
                    <a:p>
                      <a:endParaRPr lang="en-US"/>
                    </a:p>
                  </a:txBody>
                  <a:tcPr>
                    <a:blipFill rotWithShape="1">
                      <a:blip r:embed="rId4"/>
                      <a:stretch>
                        <a:fillRect l="-200371" t="-260000" r="-186"/>
                      </a:stretch>
                    </a:blipFill>
                  </a:tcPr>
                </a:tc>
                <a:extLst>
                  <a:ext uri="{0D108BD9-81ED-4DB2-BD59-A6C34878D82A}">
                    <a16:rowId xmlns:a14="http://schemas.microsoft.com/office/drawing/2010/main" xmlns:a16="http://schemas.microsoft.com/office/drawing/2014/main" xmlns="" xmlns:mc="http://schemas.openxmlformats.org/markup-compatibility/2006" val="2686678313"/>
                  </a:ext>
                </a:extLst>
              </a:tr>
            </a:tbl>
          </a:graphicData>
        </a:graphic>
      </p:graphicFrame>
    </p:spTree>
    <p:extLst>
      <p:ext uri="{BB962C8B-B14F-4D97-AF65-F5344CB8AC3E}">
        <p14:creationId xmlns:p14="http://schemas.microsoft.com/office/powerpoint/2010/main" val="221125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Odds Ratio</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48723" y="1950630"/>
                  <a:ext cx="109227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Odds Ratio = </a:t>
                  </a:r>
                  <a14:m>
                    <m:oMath xmlns:m="http://schemas.openxmlformats.org/officeDocument/2006/math" xmlns="">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𝑂𝑑𝑑𝑠</m:t>
                              </m:r>
                            </m:e>
                            <m:sub>
                              <m:r>
                                <a:rPr lang="en-US" b="0" i="1"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𝑂𝑑𝑑𝑠</m:t>
                              </m:r>
                            </m:e>
                            <m:sub>
                              <m:r>
                                <a:rPr lang="en-US" b="0" i="1" smtClean="0">
                                  <a:latin typeface="Cambria Math" panose="02040503050406030204" pitchFamily="18" charset="0"/>
                                </a:rPr>
                                <m:t>2</m:t>
                              </m:r>
                            </m:sub>
                          </m:sSub>
                        </m:den>
                      </m:f>
                    </m:oMath>
                  </a14:m>
                  <a:r>
                    <a:rPr lang="en-US" i="0" dirty="0"/>
                    <a:t> and its meaning in Logistic Regression</a:t>
                  </a: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48723" y="1950630"/>
                  <a:ext cx="10922729" cy="832911"/>
                </a:xfrm>
                <a:prstGeom prst="rect">
                  <a:avLst/>
                </a:prstGeom>
                <a:blipFill>
                  <a:blip r:embed="rId3" cstate="print"/>
                  <a:stretch>
                    <a:fillRect l="-1116"/>
                  </a:stretch>
                </a:blipFill>
              </p:spPr>
              <p:txBody>
                <a:bodyPr/>
                <a:lstStyle/>
                <a:p>
                  <a:r>
                    <a:rPr lang="en-US">
                      <a:noFill/>
                    </a:rPr>
                    <a:t> </a:t>
                  </a:r>
                </a:p>
              </p:txBody>
            </p:sp>
          </mc:Fallback>
        </mc:AlternateContent>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An odds ratio is simply the ratio of 2 different odds</a:t>
            </a:r>
          </a:p>
          <a:p>
            <a:pPr>
              <a:buFont typeface="Wingdings" charset="2"/>
              <a:buChar char="§"/>
            </a:pPr>
            <a:r>
              <a:rPr lang="en-US" dirty="0">
                <a:ea typeface="Cambria Math" panose="02040503050406030204" pitchFamily="18" charset="0"/>
              </a:rPr>
              <a:t>In </a:t>
            </a:r>
            <a:r>
              <a:rPr lang="en-US" dirty="0" smtClean="0">
                <a:ea typeface="Cambria Math" panose="02040503050406030204" pitchFamily="18" charset="0"/>
              </a:rPr>
              <a:t>logistic </a:t>
            </a:r>
            <a:r>
              <a:rPr lang="en-US" dirty="0">
                <a:ea typeface="Cambria Math" panose="02040503050406030204" pitchFamily="18" charset="0"/>
              </a:rPr>
              <a:t>regression, the odds ratio for a variable represents how much the odds change with a 1 unit change in that variable holding all other variables constant</a:t>
            </a:r>
          </a:p>
          <a:p>
            <a:pPr>
              <a:buFont typeface="Wingdings" charset="2"/>
              <a:buChar char="§"/>
            </a:pPr>
            <a:endParaRPr lang="en-US" dirty="0"/>
          </a:p>
          <a:p>
            <a:pPr>
              <a:buFont typeface="Wingdings" charset="2"/>
              <a:buChar char="§"/>
            </a:pPr>
            <a:endParaRPr lang="en-US" dirty="0"/>
          </a:p>
        </p:txBody>
      </p:sp>
    </p:spTree>
    <p:extLst>
      <p:ext uri="{BB962C8B-B14F-4D97-AF65-F5344CB8AC3E}">
        <p14:creationId xmlns:p14="http://schemas.microsoft.com/office/powerpoint/2010/main" val="386772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to Bernoulli distribution</a:t>
            </a:r>
          </a:p>
        </p:txBody>
      </p:sp>
      <p:grpSp>
        <p:nvGrpSpPr>
          <p:cNvPr id="12" name="Group 11"/>
          <p:cNvGrpSpPr/>
          <p:nvPr/>
        </p:nvGrpSpPr>
        <p:grpSpPr>
          <a:xfrm>
            <a:off x="0" y="1690688"/>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Estimating unknown </a:t>
                  </a:r>
                  <a14:m>
                    <m:oMath xmlns:m="http://schemas.openxmlformats.org/officeDocument/2006/math" xmlns="">
                      <m:r>
                        <a:rPr lang="en-US" b="0" i="1" smtClean="0">
                          <a:latin typeface="Cambria Math" panose="02040503050406030204" pitchFamily="18" charset="0"/>
                        </a:rPr>
                        <m:t>𝑝</m:t>
                      </m:r>
                    </m:oMath>
                  </a14:m>
                  <a:r>
                    <a:rPr lang="en-US" i="0" dirty="0"/>
                    <a:t> for any given linear combination of independent variables </a:t>
                  </a:r>
                  <a14:m>
                    <m:oMath xmlns:m="http://schemas.openxmlformats.org/officeDocument/2006/math" xmlns="">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endParaRPr lang="en-US" i="0"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48724" y="1950630"/>
                  <a:ext cx="9423400" cy="832911"/>
                </a:xfrm>
                <a:prstGeom prst="rect">
                  <a:avLst/>
                </a:prstGeom>
                <a:blipFill>
                  <a:blip r:embed="rId3" cstate="print"/>
                  <a:stretch>
                    <a:fillRect l="-1294" r="-453" b="-1036"/>
                  </a:stretch>
                </a:blipFill>
              </p:spPr>
              <p:txBody>
                <a:bodyPr/>
                <a:lstStyle/>
                <a:p>
                  <a:r>
                    <a:rPr lang="en-US">
                      <a:noFill/>
                    </a:rPr>
                    <a:t> </a:t>
                  </a:r>
                </a:p>
              </p:txBody>
            </p:sp>
          </mc:Fallback>
        </mc:AlternateContent>
      </p:grpSp>
      <p:sp>
        <p:nvSpPr>
          <p:cNvPr id="7" name="Content Placeholder 6"/>
          <p:cNvSpPr>
            <a:spLocks noGrp="1"/>
          </p:cNvSpPr>
          <p:nvPr>
            <p:ph idx="1"/>
          </p:nvPr>
        </p:nvSpPr>
        <p:spPr>
          <a:xfrm>
            <a:off x="646769" y="2896142"/>
            <a:ext cx="9458093" cy="3772287"/>
          </a:xfrm>
        </p:spPr>
        <p:txBody>
          <a:bodyPr/>
          <a:lstStyle/>
          <a:p>
            <a:r>
              <a:rPr lang="en-US" dirty="0" smtClean="0"/>
              <a:t>The label </a:t>
            </a:r>
            <a:r>
              <a:rPr lang="en-US" i="1" dirty="0" err="1" smtClean="0"/>
              <a:t>y</a:t>
            </a:r>
            <a:r>
              <a:rPr lang="en-US" i="1" baseline="-25000" dirty="0" err="1" smtClean="0"/>
              <a:t>i</a:t>
            </a:r>
            <a:r>
              <a:rPr lang="en-US" i="1" baseline="-25000" dirty="0" smtClean="0"/>
              <a:t> </a:t>
            </a:r>
            <a:r>
              <a:rPr lang="en-US" dirty="0" smtClean="0"/>
              <a:t>in logistic regression follows the Bernoulli distribution having an unknown probability, </a:t>
            </a:r>
            <a:r>
              <a:rPr lang="en-US" i="1" dirty="0" smtClean="0"/>
              <a:t>p</a:t>
            </a:r>
            <a:r>
              <a:rPr lang="en-US" dirty="0" smtClean="0"/>
              <a:t>.</a:t>
            </a:r>
          </a:p>
          <a:p>
            <a:r>
              <a:rPr lang="en-US" dirty="0" smtClean="0"/>
              <a:t>Bernoulli distribution is just a special case of the binomial distribution when </a:t>
            </a:r>
            <a:r>
              <a:rPr lang="en-US" i="1" dirty="0" smtClean="0"/>
              <a:t>n</a:t>
            </a:r>
            <a:r>
              <a:rPr lang="en-US" dirty="0" smtClean="0"/>
              <a:t> = 1.</a:t>
            </a:r>
          </a:p>
          <a:p>
            <a:r>
              <a:rPr lang="en-US" dirty="0" smtClean="0"/>
              <a:t>Success is 1 and failure is 0</a:t>
            </a:r>
          </a:p>
          <a:p>
            <a:r>
              <a:rPr lang="en-US" dirty="0" smtClean="0"/>
              <a:t>Probability of success is </a:t>
            </a:r>
            <a:r>
              <a:rPr lang="en-US" i="1" dirty="0" smtClean="0"/>
              <a:t>p</a:t>
            </a:r>
            <a:r>
              <a:rPr lang="en-US" dirty="0" smtClean="0"/>
              <a:t> and probability of failure is 1 ̶ </a:t>
            </a:r>
            <a:r>
              <a:rPr lang="en-US" i="1" dirty="0" smtClean="0"/>
              <a:t>p</a:t>
            </a:r>
            <a:r>
              <a:rPr lang="en-US" dirty="0" smtClean="0"/>
              <a:t>.</a:t>
            </a:r>
          </a:p>
          <a:p>
            <a:r>
              <a:rPr lang="en-US" dirty="0" smtClean="0"/>
              <a:t>Need a way to link the </a:t>
            </a:r>
            <a:r>
              <a:rPr lang="en-US" i="1" dirty="0" smtClean="0"/>
              <a:t>x</a:t>
            </a:r>
            <a:r>
              <a:rPr lang="en-US" i="1" baseline="-25000" dirty="0" smtClean="0"/>
              <a:t>i</a:t>
            </a:r>
            <a:r>
              <a:rPr lang="en-US" i="1" dirty="0" smtClean="0"/>
              <a:t> </a:t>
            </a:r>
            <a:r>
              <a:rPr lang="en-US" dirty="0" smtClean="0"/>
              <a:t>features to Bernoulli distribution.</a:t>
            </a:r>
          </a:p>
          <a:p>
            <a:endParaRPr lang="en-US" dirty="0"/>
          </a:p>
        </p:txBody>
      </p:sp>
    </p:spTree>
    <p:extLst>
      <p:ext uri="{BB962C8B-B14F-4D97-AF65-F5344CB8AC3E}">
        <p14:creationId xmlns:p14="http://schemas.microsoft.com/office/powerpoint/2010/main" val="12007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t>Explain what </a:t>
              </a:r>
              <a:r>
                <a:rPr lang="en-US" sz="2800" dirty="0"/>
                <a:t>regularizers accomplish</a:t>
              </a:r>
            </a:p>
            <a:p>
              <a:pPr marL="1316038" indent="-457200">
                <a:buFont typeface="Wingdings" charset="2"/>
                <a:buChar char="§"/>
              </a:pPr>
              <a:r>
                <a:rPr lang="en-US" sz="2800" dirty="0"/>
                <a:t>Understand </a:t>
              </a:r>
              <a:r>
                <a:rPr lang="en-US" sz="2800" dirty="0" smtClean="0"/>
                <a:t>cross-validation procedures</a:t>
              </a:r>
              <a:endParaRPr lang="en-US" sz="2800" dirty="0"/>
            </a:p>
            <a:p>
              <a:pPr marL="1316038" indent="-457200">
                <a:buFont typeface="Wingdings" charset="2"/>
                <a:buChar char="§"/>
              </a:pPr>
              <a:r>
                <a:rPr lang="en-US" sz="2800" dirty="0"/>
                <a:t>Understand </a:t>
              </a:r>
              <a:r>
                <a:rPr lang="en-US" sz="2800" dirty="0" smtClean="0"/>
                <a:t>nested cross-validation procedures</a:t>
              </a:r>
              <a:endParaRPr lang="en-US" sz="2800" dirty="0"/>
            </a:p>
            <a:p>
              <a:pPr marL="1316038" indent="-457200">
                <a:buFont typeface="Wingdings" charset="2"/>
                <a:buChar char="§"/>
              </a:pPr>
              <a:r>
                <a:rPr lang="en-US" sz="2800" dirty="0"/>
                <a:t>Define </a:t>
              </a:r>
              <a:r>
                <a:rPr lang="en-US" sz="2800" dirty="0" smtClean="0"/>
                <a:t>a classification problem</a:t>
              </a:r>
            </a:p>
            <a:p>
              <a:pPr marL="1316038" indent="-457200">
                <a:buFont typeface="Wingdings" charset="2"/>
                <a:buChar char="§"/>
              </a:pPr>
              <a:r>
                <a:rPr lang="en-US" sz="2800" dirty="0" smtClean="0"/>
                <a:t>Represent </a:t>
              </a:r>
              <a:r>
                <a:rPr lang="en-US" sz="2800" dirty="0"/>
                <a:t>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a:t>
              </a:r>
              <a:r>
                <a:rPr lang="en-US" sz="2800" dirty="0" smtClean="0"/>
                <a:t>regression</a:t>
              </a:r>
              <a:endParaRPr lang="en-US" sz="2400" dirty="0"/>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54633"/>
            <a:ext cx="12192000" cy="1719638"/>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a:xfrm>
            <a:off x="537117" y="253613"/>
            <a:ext cx="11082454" cy="1325563"/>
          </a:xfrm>
        </p:spPr>
        <p:txBody>
          <a:bodyPr>
            <a:normAutofit/>
          </a:bodyPr>
          <a:lstStyle/>
          <a:p>
            <a:r>
              <a:rPr lang="en-US" dirty="0"/>
              <a:t>The Logit Function</a:t>
            </a:r>
          </a:p>
        </p:txBody>
      </p:sp>
      <mc:AlternateContent xmlns:mc="http://schemas.openxmlformats.org/markup-compatibility/2006" xmlns:a14="http://schemas.microsoft.com/office/drawing/2010/main">
        <mc:Choice Requires="a14">
          <p:sp>
            <p:nvSpPr>
              <p:cNvPr id="79" name="Content Placeholder 2"/>
              <p:cNvSpPr>
                <a:spLocks noGrp="1"/>
              </p:cNvSpPr>
              <p:nvPr>
                <p:ph idx="1"/>
              </p:nvPr>
            </p:nvSpPr>
            <p:spPr>
              <a:xfrm>
                <a:off x="433088" y="1438507"/>
                <a:ext cx="11487566" cy="2099019"/>
              </a:xfrm>
            </p:spPr>
            <p:txBody>
              <a:bodyPr>
                <a:normAutofit/>
              </a:bodyPr>
              <a:lstStyle/>
              <a:p>
                <a:pPr>
                  <a:buFont typeface="Wingdings" charset="2"/>
                  <a:buChar char="§"/>
                </a:pPr>
                <a:r>
                  <a:rPr lang="en-US" dirty="0" smtClean="0">
                    <a:solidFill>
                      <a:srgbClr val="FFFFFF"/>
                    </a:solidFill>
                  </a:rPr>
                  <a:t>Natural log of the odds ratio is the logit function</a:t>
                </a:r>
              </a:p>
              <a:p>
                <a:pPr>
                  <a:buFont typeface="Wingdings" charset="2"/>
                  <a:buChar char="§"/>
                </a:pPr>
                <a:r>
                  <a:rPr lang="en-US" dirty="0">
                    <a:solidFill>
                      <a:srgbClr val="FFFFFF"/>
                    </a:solidFill>
                  </a:rPr>
                  <a:t>Logit Function is  or ) or  </a:t>
                </a:r>
              </a:p>
              <a:p>
                <a:pPr>
                  <a:buFont typeface="Wingdings" charset="2"/>
                  <a:buChar char="§"/>
                </a:pPr>
                <a:r>
                  <a:rPr lang="en-US" dirty="0">
                    <a:solidFill>
                      <a:srgbClr val="FFFFFF"/>
                    </a:solidFill>
                  </a:rPr>
                  <a:t>And Inverse shows the probability on the Y axis</a:t>
                </a:r>
              </a:p>
              <a:p>
                <a:pPr>
                  <a:buFont typeface="Wingdings" charset="2"/>
                  <a:buChar char="§"/>
                </a:pPr>
                <a:endParaRPr lang="en-US" dirty="0">
                  <a:solidFill>
                    <a:srgbClr val="FFFFFF"/>
                  </a:solidFill>
                </a:endParaRPr>
              </a:p>
            </p:txBody>
          </p:sp>
        </mc:Choice>
        <mc:Fallback xmlns="">
          <p:sp>
            <p:nvSpPr>
              <p:cNvPr id="79" name="Content Placeholder 2"/>
              <p:cNvSpPr>
                <a:spLocks noGrp="1" noRot="1" noChangeAspect="1" noMove="1" noResize="1" noEditPoints="1" noAdjustHandles="1" noChangeArrowheads="1" noChangeShapeType="1" noTextEdit="1"/>
              </p:cNvSpPr>
              <p:nvPr>
                <p:ph idx="1"/>
              </p:nvPr>
            </p:nvSpPr>
            <p:spPr>
              <a:xfrm>
                <a:off x="433088" y="1438507"/>
                <a:ext cx="11487566" cy="2099019"/>
              </a:xfrm>
              <a:blipFill rotWithShape="1">
                <a:blip r:embed="rId3" cstate="print"/>
                <a:stretch>
                  <a:fillRect/>
                </a:stretch>
              </a:blipFill>
            </p:spPr>
            <p:txBody>
              <a:bodyPr/>
              <a:lstStyle/>
              <a:p>
                <a:r>
                  <a:rPr lang="en-US">
                    <a:noFill/>
                  </a:rPr>
                  <a:t> </a:t>
                </a:r>
              </a:p>
            </p:txBody>
          </p:sp>
        </mc:Fallback>
      </mc:AlternateContent>
      <p:pic>
        <p:nvPicPr>
          <p:cNvPr id="1028" name="Picture 4" descr="http://s3.amazonaws.com/cdn.graphpad.com/faq/1465/images/1465LogitLayou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674" b="5652"/>
          <a:stretch/>
        </p:blipFill>
        <p:spPr bwMode="auto">
          <a:xfrm>
            <a:off x="1232543" y="3537527"/>
            <a:ext cx="8324850" cy="3223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80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using Inverse Logit</a:t>
            </a:r>
          </a:p>
        </p:txBody>
      </p:sp>
      <p:grpSp>
        <p:nvGrpSpPr>
          <p:cNvPr id="12" name="Group 11"/>
          <p:cNvGrpSpPr/>
          <p:nvPr/>
        </p:nvGrpSpPr>
        <p:grpSpPr>
          <a:xfrm>
            <a:off x="0" y="1912018"/>
            <a:ext cx="12192000" cy="993776"/>
            <a:chOff x="0" y="1945547"/>
            <a:chExt cx="12192000" cy="837994"/>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48724" y="1945547"/>
                  <a:ext cx="10611158" cy="83799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Inverse Logit function allows us to convert to probability of </a:t>
                  </a:r>
                  <a14:m>
                    <m:oMath xmlns:m="http://schemas.openxmlformats.org/officeDocument/2006/math" xmlns="">
                      <m:r>
                        <a:rPr lang="en-US" i="1" dirty="0" smtClean="0">
                          <a:latin typeface="Cambria Math" panose="02040503050406030204" pitchFamily="18" charset="0"/>
                        </a:rPr>
                        <m:t>𝑦</m:t>
                      </m:r>
                    </m:oMath>
                  </a14:m>
                  <a:r>
                    <a:rPr lang="en-US" i="0" dirty="0"/>
                    <a:t> label </a:t>
                  </a: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48724" y="1945547"/>
                  <a:ext cx="10611158" cy="837994"/>
                </a:xfrm>
                <a:prstGeom prst="rect">
                  <a:avLst/>
                </a:prstGeom>
                <a:blipFill rotWithShape="1">
                  <a:blip r:embed="rId3" cstate="print"/>
                  <a:stretch>
                    <a:fillRect/>
                  </a:stretch>
                </a:blipFill>
              </p:spPr>
              <p:txBody>
                <a:bodyPr/>
                <a:lstStyle/>
                <a:p>
                  <a:r>
                    <a:rPr lang="en-US">
                      <a:noFill/>
                    </a:rPr>
                    <a:t> </a:t>
                  </a:r>
                </a:p>
              </p:txBody>
            </p:sp>
          </mc:Fallback>
        </mc:AlternateContent>
      </p:grpSp>
      <p:grpSp>
        <p:nvGrpSpPr>
          <p:cNvPr id="61" name="Group 60"/>
          <p:cNvGrpSpPr/>
          <p:nvPr/>
        </p:nvGrpSpPr>
        <p:grpSpPr>
          <a:xfrm>
            <a:off x="508209"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11488"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734639"/>
                <a:ext cx="461665" cy="1909177"/>
              </a:xfrm>
              <a:prstGeom prst="rect">
                <a:avLst/>
              </a:prstGeom>
              <a:noFill/>
            </p:spPr>
            <p:txBody>
              <a:bodyPr vert="eaVert" wrap="none" rtlCol="0">
                <a:spAutoFit/>
              </a:bodyPr>
              <a:lstStyle/>
              <a:p>
                <a:r>
                  <a:rPr lang="en-US" dirty="0"/>
                  <a:t>P(Loan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131" name="Right Arrow 130"/>
          <p:cNvSpPr/>
          <p:nvPr/>
        </p:nvSpPr>
        <p:spPr>
          <a:xfrm>
            <a:off x="5308940" y="4259015"/>
            <a:ext cx="1054674" cy="987497"/>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3"/>
          <p:cNvSpPr/>
          <p:nvPr/>
        </p:nvSpPr>
        <p:spPr>
          <a:xfrm>
            <a:off x="7620073" y="3626903"/>
            <a:ext cx="2718583" cy="2178624"/>
          </a:xfrm>
          <a:custGeom>
            <a:avLst/>
            <a:gdLst>
              <a:gd name="connsiteX0" fmla="*/ 0 w 2718583"/>
              <a:gd name="connsiteY0" fmla="*/ 2178624 h 2178624"/>
              <a:gd name="connsiteX1" fmla="*/ 1248937 w 2718583"/>
              <a:gd name="connsiteY1" fmla="*/ 1643366 h 2178624"/>
              <a:gd name="connsiteX2" fmla="*/ 1639230 w 2718583"/>
              <a:gd name="connsiteY2" fmla="*/ 238312 h 2178624"/>
              <a:gd name="connsiteX3" fmla="*/ 2609386 w 2718583"/>
              <a:gd name="connsiteY3" fmla="*/ 15288 h 2178624"/>
              <a:gd name="connsiteX4" fmla="*/ 2653990 w 2718583"/>
              <a:gd name="connsiteY4" fmla="*/ 37590 h 217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8583" h="2178624">
                <a:moveTo>
                  <a:pt x="0" y="2178624"/>
                </a:moveTo>
                <a:cubicBezTo>
                  <a:pt x="487866" y="2072687"/>
                  <a:pt x="975732" y="1966751"/>
                  <a:pt x="1248937" y="1643366"/>
                </a:cubicBezTo>
                <a:cubicBezTo>
                  <a:pt x="1522142" y="1319981"/>
                  <a:pt x="1412489" y="509658"/>
                  <a:pt x="1639230" y="238312"/>
                </a:cubicBezTo>
                <a:cubicBezTo>
                  <a:pt x="1865971" y="-33034"/>
                  <a:pt x="2440259" y="48742"/>
                  <a:pt x="2609386" y="15288"/>
                </a:cubicBezTo>
                <a:cubicBezTo>
                  <a:pt x="2778513" y="-18166"/>
                  <a:pt x="2716251" y="9712"/>
                  <a:pt x="2653990" y="37590"/>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14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08"/>
            <a:ext cx="11082454" cy="1325563"/>
          </a:xfrm>
        </p:spPr>
        <p:txBody>
          <a:bodyPr>
            <a:normAutofit/>
          </a:bodyPr>
          <a:lstStyle/>
          <a:p>
            <a:r>
              <a:rPr lang="en-US" dirty="0" smtClean="0"/>
              <a:t>Logistic Regression Model</a:t>
            </a:r>
            <a:endParaRPr lang="en-US" dirty="0"/>
          </a:p>
        </p:txBody>
      </p:sp>
      <p:grpSp>
        <p:nvGrpSpPr>
          <p:cNvPr id="12" name="Group 11"/>
          <p:cNvGrpSpPr/>
          <p:nvPr/>
        </p:nvGrpSpPr>
        <p:grpSpPr>
          <a:xfrm>
            <a:off x="10524" y="136942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947854" y="1950630"/>
              <a:ext cx="912169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LogisticRegressionWithLBFGS</a:t>
              </a:r>
              <a:endParaRPr lang="en-US" i="0" dirty="0"/>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38200" y="285821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Key Parameters:</a:t>
            </a:r>
          </a:p>
          <a:p>
            <a:pPr>
              <a:buFont typeface="Wingdings" charset="2"/>
              <a:buChar char="§"/>
            </a:pPr>
            <a:r>
              <a:rPr lang="en-US" dirty="0"/>
              <a:t>Data -&gt; The training data, an RDD of </a:t>
            </a:r>
            <a:r>
              <a:rPr lang="en-US" dirty="0" err="1" smtClean="0"/>
              <a:t>LabeledPoint</a:t>
            </a:r>
            <a:endParaRPr lang="en-US" dirty="0"/>
          </a:p>
          <a:p>
            <a:pPr>
              <a:buFont typeface="Wingdings" charset="2"/>
              <a:buChar char="§"/>
            </a:pPr>
            <a:r>
              <a:rPr lang="en-US" dirty="0"/>
              <a:t>Iterations -&gt; Number of iteration</a:t>
            </a:r>
          </a:p>
          <a:p>
            <a:pPr>
              <a:buFont typeface="Wingdings" charset="2"/>
              <a:buChar char="§"/>
            </a:pPr>
            <a:r>
              <a:rPr lang="en-US" dirty="0" err="1"/>
              <a:t>regType</a:t>
            </a:r>
            <a:r>
              <a:rPr lang="en-US" dirty="0"/>
              <a:t> -&gt; Type of </a:t>
            </a:r>
            <a:r>
              <a:rPr lang="en-US" dirty="0" err="1"/>
              <a:t>regularizer</a:t>
            </a:r>
            <a:r>
              <a:rPr lang="en-US" dirty="0"/>
              <a:t> used for training model</a:t>
            </a:r>
          </a:p>
          <a:p>
            <a:pPr lvl="1">
              <a:buFont typeface="Wingdings" charset="2"/>
              <a:buChar char="§"/>
            </a:pPr>
            <a:r>
              <a:rPr lang="en-US" dirty="0"/>
              <a:t>l1 for L1 regularization</a:t>
            </a:r>
          </a:p>
          <a:p>
            <a:pPr lvl="1">
              <a:buFont typeface="Wingdings" charset="2"/>
              <a:buChar char="§"/>
            </a:pPr>
            <a:r>
              <a:rPr lang="en-US" dirty="0"/>
              <a:t>l2 for L2 regularization (default)</a:t>
            </a:r>
          </a:p>
          <a:p>
            <a:pPr lvl="1">
              <a:buFont typeface="Wingdings" charset="2"/>
              <a:buChar char="§"/>
            </a:pPr>
            <a:r>
              <a:rPr lang="en-US" dirty="0"/>
              <a:t>None</a:t>
            </a:r>
          </a:p>
        </p:txBody>
      </p:sp>
    </p:spTree>
    <p:extLst>
      <p:ext uri="{BB962C8B-B14F-4D97-AF65-F5344CB8AC3E}">
        <p14:creationId xmlns:p14="http://schemas.microsoft.com/office/powerpoint/2010/main" val="268128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a:t>
            </a:r>
            <a:r>
              <a:rPr lang="en-US" dirty="0" err="1"/>
              <a:t>LogisticRegression</a:t>
            </a:r>
            <a:r>
              <a:rPr lang="en-US" dirty="0"/>
              <a:t> using </a:t>
            </a:r>
            <a:r>
              <a:rPr lang="en-US" dirty="0" err="1"/>
              <a:t>PySpark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from </a:t>
            </a:r>
            <a:r>
              <a:rPr lang="en-US" dirty="0" err="1"/>
              <a:t>pyspark.mllib.classification</a:t>
            </a:r>
            <a:r>
              <a:rPr lang="en-US" dirty="0"/>
              <a:t> import </a:t>
            </a:r>
            <a:r>
              <a:rPr lang="en-US" dirty="0" err="1"/>
              <a:t>LogisticRegressionWithLBFGS</a:t>
            </a:r>
            <a:r>
              <a:rPr lang="en-US" dirty="0"/>
              <a:t>, </a:t>
            </a:r>
            <a:r>
              <a:rPr lang="en-US" dirty="0" err="1"/>
              <a:t>LogisticRegressionModel</a:t>
            </a:r>
            <a:endParaRPr lang="en-US" dirty="0"/>
          </a:p>
          <a:p>
            <a:r>
              <a:rPr lang="en-US" dirty="0"/>
              <a:t>from </a:t>
            </a:r>
            <a:r>
              <a:rPr lang="en-US" dirty="0" err="1"/>
              <a:t>pyspark.mllib.regression</a:t>
            </a:r>
            <a:r>
              <a:rPr lang="en-US" dirty="0"/>
              <a:t> import </a:t>
            </a:r>
            <a:r>
              <a:rPr lang="en-US" dirty="0" err="1"/>
              <a:t>LabeledPoint</a:t>
            </a:r>
            <a:endParaRPr lang="en-US" dirty="0"/>
          </a:p>
          <a:p>
            <a:endParaRPr lang="en-US" dirty="0"/>
          </a:p>
          <a:p>
            <a:r>
              <a:rPr lang="en-US" dirty="0"/>
              <a:t># Load and parse the data</a:t>
            </a:r>
          </a:p>
          <a:p>
            <a:r>
              <a:rPr lang="en-US" dirty="0" err="1"/>
              <a:t>def</a:t>
            </a:r>
            <a:r>
              <a:rPr lang="en-US" dirty="0"/>
              <a:t> </a:t>
            </a:r>
            <a:r>
              <a:rPr lang="en-US" dirty="0" err="1"/>
              <a:t>parsePoint</a:t>
            </a:r>
            <a:r>
              <a:rPr lang="en-US" dirty="0"/>
              <a:t>(line):</a:t>
            </a:r>
          </a:p>
          <a:p>
            <a:r>
              <a:rPr lang="en-US" dirty="0"/>
              <a:t>    values = [float(x) for x in </a:t>
            </a:r>
            <a:r>
              <a:rPr lang="en-US" dirty="0" err="1"/>
              <a:t>line.split</a:t>
            </a:r>
            <a:r>
              <a:rPr lang="en-US" dirty="0"/>
              <a:t>(' ')]</a:t>
            </a:r>
          </a:p>
          <a:p>
            <a:r>
              <a:rPr lang="en-US" dirty="0"/>
              <a:t>    return </a:t>
            </a:r>
            <a:r>
              <a:rPr lang="en-US" dirty="0" err="1"/>
              <a:t>LabeledPoint</a:t>
            </a:r>
            <a:r>
              <a:rPr lang="en-US" dirty="0"/>
              <a:t>(values[0], values[1:])</a:t>
            </a:r>
          </a:p>
          <a:p>
            <a:endParaRPr lang="en-US" dirty="0"/>
          </a:p>
          <a:p>
            <a:r>
              <a:rPr lang="en-US" dirty="0"/>
              <a:t>data = </a:t>
            </a:r>
            <a:r>
              <a:rPr lang="en-US" dirty="0" err="1"/>
              <a:t>sc.textFile</a:t>
            </a:r>
            <a:r>
              <a:rPr lang="en-US" dirty="0"/>
              <a:t>("data/</a:t>
            </a:r>
            <a:r>
              <a:rPr lang="en-US" dirty="0" err="1"/>
              <a:t>mllib</a:t>
            </a:r>
            <a:r>
              <a:rPr lang="en-US" dirty="0"/>
              <a:t>/sample_svm_data.txt")</a:t>
            </a:r>
          </a:p>
          <a:p>
            <a:r>
              <a:rPr lang="en-US" dirty="0" err="1"/>
              <a:t>parsedData</a:t>
            </a:r>
            <a:r>
              <a:rPr lang="en-US" dirty="0"/>
              <a:t> = </a:t>
            </a:r>
            <a:r>
              <a:rPr lang="en-US" dirty="0" err="1"/>
              <a:t>data.map</a:t>
            </a:r>
            <a:r>
              <a:rPr lang="en-US" dirty="0"/>
              <a:t>(</a:t>
            </a:r>
            <a:r>
              <a:rPr lang="en-US" dirty="0" err="1"/>
              <a:t>parsePoint</a:t>
            </a:r>
            <a:r>
              <a:rPr lang="en-US" dirty="0"/>
              <a:t>)</a:t>
            </a:r>
          </a:p>
          <a:p>
            <a:endParaRPr lang="en-US" dirty="0"/>
          </a:p>
          <a:p>
            <a:r>
              <a:rPr lang="en-US" dirty="0"/>
              <a:t># Build the model</a:t>
            </a:r>
          </a:p>
          <a:p>
            <a:r>
              <a:rPr lang="en-US" dirty="0"/>
              <a:t>model = </a:t>
            </a:r>
            <a:r>
              <a:rPr lang="en-US" dirty="0" err="1"/>
              <a:t>LogisticRegressionWithLBFGS.train</a:t>
            </a:r>
            <a:r>
              <a:rPr lang="en-US" dirty="0"/>
              <a:t>(</a:t>
            </a:r>
            <a:r>
              <a:rPr lang="en-US" dirty="0" err="1"/>
              <a:t>parsedData</a:t>
            </a:r>
            <a:r>
              <a:rPr lang="en-US" dirty="0"/>
              <a:t>)</a:t>
            </a:r>
          </a:p>
          <a:p>
            <a:endParaRPr lang="en-US" dirty="0"/>
          </a:p>
          <a:p>
            <a:r>
              <a:rPr lang="en-US" dirty="0"/>
              <a:t># Evaluating the model on training data</a:t>
            </a:r>
          </a:p>
          <a:p>
            <a:r>
              <a:rPr lang="en-US" dirty="0" err="1"/>
              <a:t>labelsAndPreds</a:t>
            </a:r>
            <a:r>
              <a:rPr lang="en-US" dirty="0"/>
              <a:t> = </a:t>
            </a:r>
            <a:r>
              <a:rPr lang="en-US" dirty="0" err="1"/>
              <a:t>parsedData.map</a:t>
            </a:r>
            <a:r>
              <a:rPr lang="en-US" dirty="0"/>
              <a:t>(lambda p: (</a:t>
            </a:r>
            <a:r>
              <a:rPr lang="en-US" dirty="0" err="1"/>
              <a:t>p.label</a:t>
            </a:r>
            <a:r>
              <a:rPr lang="en-US" dirty="0"/>
              <a:t>, </a:t>
            </a:r>
            <a:r>
              <a:rPr lang="en-US" dirty="0" err="1"/>
              <a:t>model.predict</a:t>
            </a:r>
            <a:r>
              <a:rPr lang="en-US" dirty="0"/>
              <a:t>(</a:t>
            </a:r>
            <a:r>
              <a:rPr lang="en-US" dirty="0" err="1"/>
              <a:t>p.features</a:t>
            </a:r>
            <a:r>
              <a:rPr lang="en-US" dirty="0"/>
              <a:t>)))</a:t>
            </a:r>
          </a:p>
          <a:p>
            <a:r>
              <a:rPr lang="en-US" dirty="0" err="1"/>
              <a:t>trainErr</a:t>
            </a:r>
            <a:r>
              <a:rPr lang="en-US" dirty="0"/>
              <a:t> = </a:t>
            </a:r>
            <a:r>
              <a:rPr lang="en-US" dirty="0" err="1"/>
              <a:t>labelsAndPreds.filter</a:t>
            </a:r>
            <a:r>
              <a:rPr lang="en-US" dirty="0"/>
              <a:t>(lambda (v, p): v != p).count() / float(</a:t>
            </a:r>
            <a:r>
              <a:rPr lang="en-US" dirty="0" err="1"/>
              <a:t>parsedData.count</a:t>
            </a:r>
            <a:r>
              <a:rPr lang="en-US" dirty="0"/>
              <a:t>())</a:t>
            </a:r>
          </a:p>
          <a:p>
            <a:r>
              <a:rPr lang="en-US" dirty="0"/>
              <a:t>print("Training Error = " + </a:t>
            </a:r>
            <a:r>
              <a:rPr lang="en-US" dirty="0" err="1"/>
              <a:t>str</a:t>
            </a:r>
            <a:r>
              <a:rPr lang="en-US" dirty="0"/>
              <a:t>(</a:t>
            </a:r>
            <a:r>
              <a:rPr lang="en-US" dirty="0" err="1"/>
              <a:t>trainErr</a:t>
            </a:r>
            <a:r>
              <a:rPr lang="en-US" dirty="0"/>
              <a:t>))</a:t>
            </a:r>
          </a:p>
          <a:p>
            <a:endParaRPr lang="en-US" dirty="0"/>
          </a:p>
          <a:p>
            <a:r>
              <a:rPr lang="en-US" dirty="0"/>
              <a:t># Save and load model</a:t>
            </a:r>
          </a:p>
          <a:p>
            <a:r>
              <a:rPr lang="en-US" dirty="0" err="1"/>
              <a:t>model.save</a:t>
            </a:r>
            <a:r>
              <a:rPr lang="en-US" dirty="0"/>
              <a:t>(</a:t>
            </a:r>
            <a:r>
              <a:rPr lang="en-US" dirty="0" err="1"/>
              <a:t>sc</a:t>
            </a:r>
            <a:r>
              <a:rPr lang="en-US" dirty="0"/>
              <a:t>, "</a:t>
            </a:r>
            <a:r>
              <a:rPr lang="en-US" dirty="0" err="1"/>
              <a:t>myModelPath</a:t>
            </a:r>
            <a:r>
              <a:rPr lang="en-US" dirty="0"/>
              <a:t>")</a:t>
            </a:r>
          </a:p>
          <a:p>
            <a:r>
              <a:rPr lang="en-US" dirty="0" err="1"/>
              <a:t>sameModel</a:t>
            </a:r>
            <a:r>
              <a:rPr lang="en-US" dirty="0"/>
              <a:t> = </a:t>
            </a:r>
            <a:r>
              <a:rPr lang="en-US" dirty="0" err="1"/>
              <a:t>LogisticRegressionModel.load</a:t>
            </a:r>
            <a:r>
              <a:rPr lang="en-US" dirty="0"/>
              <a:t>(</a:t>
            </a:r>
            <a:r>
              <a:rPr lang="en-US" dirty="0" err="1"/>
              <a:t>sc</a:t>
            </a:r>
            <a:r>
              <a:rPr lang="en-US" dirty="0"/>
              <a:t>, "</a:t>
            </a:r>
            <a:r>
              <a:rPr lang="en-US" dirty="0" err="1"/>
              <a:t>myModelPath</a:t>
            </a:r>
            <a:r>
              <a:rPr lang="en-US" dirty="0"/>
              <a:t>")</a:t>
            </a:r>
          </a:p>
        </p:txBody>
      </p:sp>
    </p:spTree>
    <p:extLst>
      <p:ext uri="{BB962C8B-B14F-4D97-AF65-F5344CB8AC3E}">
        <p14:creationId xmlns:p14="http://schemas.microsoft.com/office/powerpoint/2010/main" val="145780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t>
            </a:r>
            <a:r>
              <a:rPr lang="en-US" dirty="0" smtClean="0"/>
              <a:t>Necessary </a:t>
            </a:r>
            <a:r>
              <a:rPr lang="en-US" dirty="0"/>
              <a:t>L</a:t>
            </a:r>
            <a:r>
              <a:rPr lang="en-US" dirty="0" smtClean="0"/>
              <a:t>ibraries</a:t>
            </a:r>
            <a:endParaRPr lang="en-US" dirty="0"/>
          </a:p>
        </p:txBody>
      </p:sp>
      <p:sp>
        <p:nvSpPr>
          <p:cNvPr id="3" name="Content Placeholder 2"/>
          <p:cNvSpPr>
            <a:spLocks noGrp="1"/>
          </p:cNvSpPr>
          <p:nvPr>
            <p:ph idx="1"/>
          </p:nvPr>
        </p:nvSpPr>
        <p:spPr>
          <a:xfrm>
            <a:off x="267629" y="2160394"/>
            <a:ext cx="11086171" cy="3794357"/>
          </a:xfrm>
        </p:spPr>
        <p:txBody>
          <a:bodyPr/>
          <a:lstStyle/>
          <a:p>
            <a:r>
              <a:rPr lang="en-US" sz="2000" dirty="0"/>
              <a:t>from </a:t>
            </a:r>
            <a:r>
              <a:rPr lang="en-US" sz="2000" dirty="0" err="1"/>
              <a:t>pyspark.mllib.classification</a:t>
            </a:r>
            <a:r>
              <a:rPr lang="en-US" sz="2000" dirty="0"/>
              <a:t> import </a:t>
            </a:r>
            <a:r>
              <a:rPr lang="en-US" sz="2000" dirty="0" err="1"/>
              <a:t>LogisticRegressionWithLBFGS</a:t>
            </a:r>
            <a:r>
              <a:rPr lang="en-US" sz="2000" dirty="0"/>
              <a:t>, 							    </a:t>
            </a:r>
            <a:r>
              <a:rPr lang="en-US" sz="2000" dirty="0" err="1"/>
              <a:t>LogisticRegressionModel</a:t>
            </a:r>
            <a:endParaRPr lang="en-US" sz="2000" dirty="0"/>
          </a:p>
          <a:p>
            <a:r>
              <a:rPr lang="en-US" sz="2000" dirty="0"/>
              <a:t>from </a:t>
            </a:r>
            <a:r>
              <a:rPr lang="en-US" sz="2000" dirty="0" err="1"/>
              <a:t>pyspark.mllib.regression</a:t>
            </a:r>
            <a:r>
              <a:rPr lang="en-US" sz="2000" dirty="0"/>
              <a:t> import </a:t>
            </a:r>
            <a:r>
              <a:rPr lang="en-US" sz="2000" dirty="0" err="1"/>
              <a:t>LabeledPoint</a:t>
            </a:r>
            <a:endParaRPr lang="en-US" sz="2000" dirty="0"/>
          </a:p>
          <a:p>
            <a:endParaRPr lang="en-US" dirty="0"/>
          </a:p>
        </p:txBody>
      </p:sp>
    </p:spTree>
    <p:extLst>
      <p:ext uri="{BB962C8B-B14F-4D97-AF65-F5344CB8AC3E}">
        <p14:creationId xmlns:p14="http://schemas.microsoft.com/office/powerpoint/2010/main" val="2282938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smtClean="0"/>
              <a:t>LabeledPoint</a:t>
            </a:r>
            <a:r>
              <a:rPr lang="en-US" dirty="0" smtClean="0"/>
              <a:t> </a:t>
            </a:r>
            <a:r>
              <a:rPr lang="en-US" dirty="0"/>
              <a:t>D</a:t>
            </a:r>
            <a:r>
              <a:rPr lang="en-US" dirty="0" smtClean="0"/>
              <a:t>ataset</a:t>
            </a:r>
            <a:endParaRPr lang="en-US" dirty="0"/>
          </a:p>
        </p:txBody>
      </p:sp>
      <p:sp>
        <p:nvSpPr>
          <p:cNvPr id="3" name="Content Placeholder 2"/>
          <p:cNvSpPr>
            <a:spLocks noGrp="1"/>
          </p:cNvSpPr>
          <p:nvPr>
            <p:ph idx="1"/>
          </p:nvPr>
        </p:nvSpPr>
        <p:spPr/>
        <p:txBody>
          <a:bodyPr>
            <a:normAutofit/>
          </a:bodyPr>
          <a:lstStyle/>
          <a:p>
            <a:r>
              <a:rPr lang="en-US" sz="2000" dirty="0"/>
              <a:t># Load and parse the data</a:t>
            </a:r>
          </a:p>
          <a:p>
            <a:r>
              <a:rPr lang="en-US" sz="2000" dirty="0" err="1"/>
              <a:t>def</a:t>
            </a:r>
            <a:r>
              <a:rPr lang="en-US" sz="2000" dirty="0"/>
              <a:t> </a:t>
            </a:r>
            <a:r>
              <a:rPr lang="en-US" sz="2000" dirty="0" err="1"/>
              <a:t>parsePoint</a:t>
            </a:r>
            <a:r>
              <a:rPr lang="en-US" sz="2000" dirty="0"/>
              <a:t>(line):</a:t>
            </a:r>
          </a:p>
          <a:p>
            <a:r>
              <a:rPr lang="en-US" sz="2000" dirty="0"/>
              <a:t>    values = [float(x) for x in </a:t>
            </a:r>
            <a:r>
              <a:rPr lang="en-US" sz="2000" dirty="0" err="1"/>
              <a:t>line.split</a:t>
            </a:r>
            <a:r>
              <a:rPr lang="en-US" sz="2000" dirty="0"/>
              <a:t>(' ')]</a:t>
            </a:r>
          </a:p>
          <a:p>
            <a:r>
              <a:rPr lang="en-US" sz="2000" dirty="0"/>
              <a:t>    return </a:t>
            </a:r>
            <a:r>
              <a:rPr lang="en-US" sz="2000" dirty="0" err="1"/>
              <a:t>LabeledPoint</a:t>
            </a:r>
            <a:r>
              <a:rPr lang="en-US" sz="2000" dirty="0"/>
              <a:t>(values[0], values[1:])</a:t>
            </a:r>
          </a:p>
          <a:p>
            <a:endParaRPr lang="en-US" sz="2000" dirty="0"/>
          </a:p>
          <a:p>
            <a:r>
              <a:rPr lang="en-US" sz="2000" dirty="0"/>
              <a:t>data = </a:t>
            </a:r>
            <a:r>
              <a:rPr lang="en-US" sz="2000" dirty="0" err="1"/>
              <a:t>sc.textFile</a:t>
            </a:r>
            <a:r>
              <a:rPr lang="en-US" sz="2000" dirty="0"/>
              <a:t>("data/</a:t>
            </a:r>
            <a:r>
              <a:rPr lang="en-US" sz="2000" dirty="0" err="1"/>
              <a:t>mllib</a:t>
            </a:r>
            <a:r>
              <a:rPr lang="en-US" sz="2000" dirty="0"/>
              <a:t>/sample_svm_data.txt")</a:t>
            </a:r>
          </a:p>
          <a:p>
            <a:r>
              <a:rPr lang="en-US" sz="2000" dirty="0" err="1"/>
              <a:t>parsedData</a:t>
            </a:r>
            <a:r>
              <a:rPr lang="en-US" sz="2000" dirty="0"/>
              <a:t> = </a:t>
            </a:r>
            <a:r>
              <a:rPr lang="en-US" sz="2000" dirty="0" err="1"/>
              <a:t>data.map</a:t>
            </a:r>
            <a:r>
              <a:rPr lang="en-US" sz="2000" dirty="0"/>
              <a:t>(</a:t>
            </a:r>
            <a:r>
              <a:rPr lang="en-US" sz="2000" dirty="0" err="1"/>
              <a:t>parsePoint</a:t>
            </a:r>
            <a:r>
              <a:rPr lang="en-US" sz="2000" dirty="0"/>
              <a:t>)</a:t>
            </a:r>
          </a:p>
        </p:txBody>
      </p:sp>
    </p:spTree>
    <p:extLst>
      <p:ext uri="{BB962C8B-B14F-4D97-AF65-F5344CB8AC3E}">
        <p14:creationId xmlns:p14="http://schemas.microsoft.com/office/powerpoint/2010/main" val="3019475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a:t>
            </a:r>
            <a:r>
              <a:rPr lang="en-US" dirty="0" smtClean="0"/>
              <a:t>Regression</a:t>
            </a:r>
            <a:endParaRPr lang="en-US" dirty="0"/>
          </a:p>
        </p:txBody>
      </p:sp>
      <p:sp>
        <p:nvSpPr>
          <p:cNvPr id="3" name="Content Placeholder 2"/>
          <p:cNvSpPr>
            <a:spLocks noGrp="1"/>
          </p:cNvSpPr>
          <p:nvPr>
            <p:ph idx="1"/>
          </p:nvPr>
        </p:nvSpPr>
        <p:spPr/>
        <p:txBody>
          <a:bodyPr>
            <a:normAutofit/>
          </a:bodyPr>
          <a:lstStyle/>
          <a:p>
            <a:r>
              <a:rPr lang="en-US" sz="2000" dirty="0"/>
              <a:t># Build the model</a:t>
            </a:r>
          </a:p>
          <a:p>
            <a:r>
              <a:rPr lang="en-US" sz="2000" dirty="0"/>
              <a:t>model = </a:t>
            </a:r>
            <a:r>
              <a:rPr lang="en-US" sz="2000" dirty="0" err="1"/>
              <a:t>LogisticRegressionWithLBFGS.train</a:t>
            </a:r>
            <a:r>
              <a:rPr lang="en-US" sz="2000" dirty="0"/>
              <a:t>(</a:t>
            </a:r>
            <a:r>
              <a:rPr lang="en-US" sz="2000" dirty="0" err="1"/>
              <a:t>parsedData</a:t>
            </a:r>
            <a:r>
              <a:rPr lang="en-US" sz="2000" dirty="0"/>
              <a:t>)</a:t>
            </a:r>
          </a:p>
          <a:p>
            <a:endParaRPr lang="en-US" sz="2000" dirty="0"/>
          </a:p>
        </p:txBody>
      </p:sp>
    </p:spTree>
    <p:extLst>
      <p:ext uri="{BB962C8B-B14F-4D97-AF65-F5344CB8AC3E}">
        <p14:creationId xmlns:p14="http://schemas.microsoft.com/office/powerpoint/2010/main" val="1739655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and Save</a:t>
            </a:r>
          </a:p>
        </p:txBody>
      </p:sp>
      <p:sp>
        <p:nvSpPr>
          <p:cNvPr id="3" name="Content Placeholder 2"/>
          <p:cNvSpPr>
            <a:spLocks noGrp="1"/>
          </p:cNvSpPr>
          <p:nvPr>
            <p:ph idx="1"/>
          </p:nvPr>
        </p:nvSpPr>
        <p:spPr>
          <a:xfrm>
            <a:off x="245327" y="878840"/>
            <a:ext cx="11641873" cy="5700380"/>
          </a:xfrm>
        </p:spPr>
        <p:txBody>
          <a:bodyPr>
            <a:normAutofit/>
          </a:bodyPr>
          <a:lstStyle/>
          <a:p>
            <a:r>
              <a:rPr lang="en-US" sz="1800" dirty="0"/>
              <a:t># Evaluating the model on training data</a:t>
            </a:r>
          </a:p>
          <a:p>
            <a:r>
              <a:rPr lang="en-US" sz="1800" dirty="0" err="1"/>
              <a:t>labelsAndPreds</a:t>
            </a:r>
            <a:r>
              <a:rPr lang="en-US" sz="1800" dirty="0"/>
              <a:t> = </a:t>
            </a:r>
            <a:r>
              <a:rPr lang="en-US" sz="1800" dirty="0" err="1"/>
              <a:t>parsedData.map</a:t>
            </a:r>
            <a:r>
              <a:rPr lang="en-US" sz="1800" dirty="0"/>
              <a:t>(lambda p: (</a:t>
            </a:r>
            <a:r>
              <a:rPr lang="en-US" sz="1800" dirty="0" err="1"/>
              <a:t>p.label</a:t>
            </a:r>
            <a:r>
              <a:rPr lang="en-US" sz="1800" dirty="0"/>
              <a:t>, </a:t>
            </a:r>
            <a:r>
              <a:rPr lang="en-US" sz="1800" dirty="0" err="1"/>
              <a:t>model.predict</a:t>
            </a:r>
            <a:r>
              <a:rPr lang="en-US" sz="1800" dirty="0"/>
              <a:t>(</a:t>
            </a:r>
            <a:r>
              <a:rPr lang="en-US" sz="1800" dirty="0" err="1"/>
              <a:t>p.features</a:t>
            </a:r>
            <a:r>
              <a:rPr lang="en-US" sz="1800" dirty="0"/>
              <a:t>)))</a:t>
            </a:r>
          </a:p>
          <a:p>
            <a:r>
              <a:rPr lang="en-US" sz="1800" dirty="0" err="1"/>
              <a:t>trainErr</a:t>
            </a:r>
            <a:r>
              <a:rPr lang="en-US" sz="1800" dirty="0"/>
              <a:t> = </a:t>
            </a:r>
            <a:r>
              <a:rPr lang="en-US" sz="1800" dirty="0" err="1"/>
              <a:t>labelsAndPreds.filter</a:t>
            </a:r>
            <a:r>
              <a:rPr lang="en-US" sz="1800" dirty="0"/>
              <a:t>(lambda (v, p): v != p).count() / float(</a:t>
            </a:r>
            <a:r>
              <a:rPr lang="en-US" sz="1800" dirty="0" err="1"/>
              <a:t>parsedData.count</a:t>
            </a:r>
            <a:r>
              <a:rPr lang="en-US" sz="1800" dirty="0"/>
              <a:t>())</a:t>
            </a:r>
          </a:p>
          <a:p>
            <a:r>
              <a:rPr lang="en-US" sz="1800" dirty="0"/>
              <a:t>print("Training Error = " + </a:t>
            </a:r>
            <a:r>
              <a:rPr lang="en-US" sz="1800" dirty="0" err="1"/>
              <a:t>str</a:t>
            </a:r>
            <a:r>
              <a:rPr lang="en-US" sz="1800" dirty="0"/>
              <a:t>(</a:t>
            </a:r>
            <a:r>
              <a:rPr lang="en-US" sz="1800" dirty="0" err="1"/>
              <a:t>trainErr</a:t>
            </a:r>
            <a:r>
              <a:rPr lang="en-US" sz="1800" dirty="0"/>
              <a:t>))</a:t>
            </a:r>
          </a:p>
          <a:p>
            <a:endParaRPr lang="en-US" sz="1800" dirty="0"/>
          </a:p>
          <a:p>
            <a:r>
              <a:rPr lang="en-US" sz="1800" dirty="0"/>
              <a:t># Save and load model</a:t>
            </a:r>
          </a:p>
          <a:p>
            <a:r>
              <a:rPr lang="en-US" sz="1800" dirty="0" err="1"/>
              <a:t>model.save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LogisticRegressionModel.load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3067489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Naive </a:t>
            </a:r>
            <a:r>
              <a:rPr lang="en-US" dirty="0" err="1" smtClean="0"/>
              <a:t>Bayes</a:t>
            </a:r>
            <a:r>
              <a:rPr lang="en-US" dirty="0" smtClean="0"/>
              <a:t>’ Theorem</a:t>
            </a:r>
            <a:endParaRPr lang="en-US" dirty="0"/>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9227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Simple </a:t>
              </a:r>
              <a:r>
                <a:rPr lang="en-US" i="0" dirty="0" smtClean="0"/>
                <a:t>multiclass classification algorithm</a:t>
              </a:r>
              <a:endParaRPr lang="en-US" i="0" dirty="0"/>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Assumes independence between every pair of features</a:t>
            </a:r>
          </a:p>
          <a:p>
            <a:pPr>
              <a:buFont typeface="Wingdings" charset="2"/>
              <a:buChar char="§"/>
            </a:pPr>
            <a:r>
              <a:rPr lang="en-US" dirty="0">
                <a:ea typeface="Cambria Math" panose="02040503050406030204" pitchFamily="18" charset="0"/>
              </a:rPr>
              <a:t>In a single pass, </a:t>
            </a:r>
            <a:r>
              <a:rPr lang="en-US" dirty="0" smtClean="0">
                <a:ea typeface="Cambria Math" panose="02040503050406030204" pitchFamily="18" charset="0"/>
              </a:rPr>
              <a:t>computes </a:t>
            </a:r>
            <a:r>
              <a:rPr lang="en-US" dirty="0">
                <a:ea typeface="Cambria Math" panose="02040503050406030204" pitchFamily="18" charset="0"/>
              </a:rPr>
              <a:t>the conditional probability distribution of each feature given label</a:t>
            </a:r>
          </a:p>
          <a:p>
            <a:pPr>
              <a:buFont typeface="Wingdings" charset="2"/>
              <a:buChar char="§"/>
            </a:pPr>
            <a:r>
              <a:rPr lang="en-US" dirty="0">
                <a:ea typeface="Cambria Math" panose="02040503050406030204" pitchFamily="18" charset="0"/>
              </a:rPr>
              <a:t>It then applies Bayes’ theorem to compute the conditional probability distribution of label given observation and </a:t>
            </a:r>
            <a:r>
              <a:rPr lang="en-US" dirty="0" smtClean="0">
                <a:ea typeface="Cambria Math" panose="02040503050406030204" pitchFamily="18" charset="0"/>
              </a:rPr>
              <a:t>uses </a:t>
            </a:r>
            <a:r>
              <a:rPr lang="en-US" dirty="0">
                <a:ea typeface="Cambria Math" panose="02040503050406030204" pitchFamily="18" charset="0"/>
              </a:rPr>
              <a:t>it for prediction</a:t>
            </a:r>
          </a:p>
          <a:p>
            <a:pPr>
              <a:buFont typeface="Wingdings" charset="2"/>
              <a:buChar char="§"/>
            </a:pPr>
            <a:endParaRPr lang="en-US" dirty="0"/>
          </a:p>
          <a:p>
            <a:pPr>
              <a:buFont typeface="Wingdings" charset="2"/>
              <a:buChar char="§"/>
            </a:pPr>
            <a:endParaRPr lang="en-US" dirty="0"/>
          </a:p>
        </p:txBody>
      </p:sp>
    </p:spTree>
    <p:extLst>
      <p:ext uri="{BB962C8B-B14F-4D97-AF65-F5344CB8AC3E}">
        <p14:creationId xmlns:p14="http://schemas.microsoft.com/office/powerpoint/2010/main" val="239607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a:t>
                </a:r>
                <a:r>
                  <a:rPr lang="en-US" i="0">
                    <a:solidFill>
                      <a:prstClr val="white"/>
                    </a:solidFill>
                    <a:latin typeface="Segoe UI"/>
                  </a:rPr>
                  <a:t>have </a:t>
                </a:r>
                <a:r>
                  <a:rPr lang="en-US" i="0" smtClean="0">
                    <a:solidFill>
                      <a:prstClr val="white"/>
                    </a:solidFill>
                    <a:latin typeface="Segoe UI"/>
                  </a:rPr>
                  <a:t>learned how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t>Explain what </a:t>
              </a:r>
              <a:r>
                <a:rPr lang="en-US" sz="2800" dirty="0" err="1" smtClean="0"/>
                <a:t>regularizers</a:t>
              </a:r>
              <a:r>
                <a:rPr lang="en-US" sz="2800" dirty="0" smtClean="0"/>
                <a:t> accomplish</a:t>
              </a:r>
            </a:p>
            <a:p>
              <a:pPr marL="1316038" indent="-457200">
                <a:buFont typeface="Wingdings" charset="2"/>
                <a:buChar char="§"/>
              </a:pPr>
              <a:r>
                <a:rPr lang="en-US" sz="2800" dirty="0" smtClean="0"/>
                <a:t>Understand cross-validation procedures</a:t>
              </a:r>
            </a:p>
            <a:p>
              <a:pPr marL="1316038" indent="-457200">
                <a:buFont typeface="Wingdings" charset="2"/>
                <a:buChar char="§"/>
              </a:pPr>
              <a:r>
                <a:rPr lang="en-US" sz="2800" dirty="0" smtClean="0"/>
                <a:t>Understand nested cross-validation procedures</a:t>
              </a:r>
            </a:p>
            <a:p>
              <a:pPr marL="1316038" indent="-457200">
                <a:buFont typeface="Wingdings" charset="2"/>
                <a:buChar char="§"/>
              </a:pPr>
              <a:r>
                <a:rPr lang="en-US" sz="2800" dirty="0" smtClean="0"/>
                <a:t>Define a classification problem</a:t>
              </a:r>
            </a:p>
            <a:p>
              <a:pPr marL="1316038" indent="-457200">
                <a:buFont typeface="Wingdings" charset="2"/>
                <a:buChar char="§"/>
              </a:pPr>
              <a:r>
                <a:rPr lang="en-US" sz="2800" dirty="0"/>
                <a:t>Represent 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a:t>
              </a:r>
              <a:r>
                <a:rPr lang="en-US" sz="2800" dirty="0" smtClean="0"/>
                <a:t>regression</a:t>
              </a: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Regularization Term - Recap</a:t>
            </a:r>
          </a:p>
        </p:txBody>
      </p:sp>
      <p:sp>
        <p:nvSpPr>
          <p:cNvPr id="11" name="Content Placeholder 9"/>
          <p:cNvSpPr>
            <a:spLocks noGrp="1"/>
          </p:cNvSpPr>
          <p:nvPr>
            <p:ph idx="1"/>
          </p:nvPr>
        </p:nvSpPr>
        <p:spPr>
          <a:xfrm>
            <a:off x="131064" y="3139025"/>
            <a:ext cx="11227016" cy="580354"/>
          </a:xfrm>
        </p:spPr>
        <p:txBody>
          <a:bodyPr>
            <a:normAutofit/>
          </a:bodyPr>
          <a:lstStyle/>
          <a:p>
            <a:pPr marL="1089025" indent="-457200">
              <a:lnSpc>
                <a:spcPct val="100000"/>
              </a:lnSpc>
              <a:spcBef>
                <a:spcPts val="0"/>
              </a:spcBef>
              <a:buFont typeface="Wingdings" charset="2"/>
              <a:buChar char="§"/>
            </a:pPr>
            <a:r>
              <a:rPr lang="en-US" dirty="0" smtClean="0">
                <a:solidFill>
                  <a:srgbClr val="000000"/>
                </a:solidFill>
              </a:rPr>
              <a:t>The term below was added to the problem:</a:t>
            </a:r>
            <a:endParaRPr lang="en-US" dirty="0">
              <a:solidFill>
                <a:srgbClr val="000000"/>
              </a:solidFill>
            </a:endParaRPr>
          </a:p>
        </p:txBody>
      </p:sp>
      <mc:AlternateContent xmlns:mc="http://schemas.openxmlformats.org/markup-compatibility/2006" xmlns:a14="http://schemas.microsoft.com/office/drawing/2010/main">
        <mc:Choice Requires="a14">
          <p:sp>
            <p:nvSpPr>
              <p:cNvPr id="14" name="Content Placeholder 9"/>
              <p:cNvSpPr>
                <a:spLocks noGrp="1"/>
              </p:cNvSpPr>
              <p:nvPr>
                <p:ph idx="1"/>
              </p:nvPr>
            </p:nvSpPr>
            <p:spPr>
              <a:xfrm>
                <a:off x="131064" y="4506935"/>
                <a:ext cx="10515600" cy="1733227"/>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This term pushes the model towards simplicity</a:t>
                </a:r>
              </a:p>
              <a:p>
                <a:pPr marL="1089025" indent="-457200">
                  <a:lnSpc>
                    <a:spcPct val="100000"/>
                  </a:lnSpc>
                  <a:spcBef>
                    <a:spcPts val="0"/>
                  </a:spcBef>
                  <a:buFont typeface="Wingdings" charset="2"/>
                  <a:buChar char="§"/>
                </a:pPr>
                <a:r>
                  <a:rPr lang="en-US" dirty="0">
                    <a:solidFill>
                      <a:srgbClr val="000000"/>
                    </a:solidFill>
                  </a:rPr>
                  <a:t>It does so by limiting the values that  can take</a:t>
                </a:r>
              </a:p>
            </p:txBody>
          </p:sp>
        </mc:Choice>
        <mc:Fallback xmlns="">
          <p:sp>
            <p:nvSpPr>
              <p:cNvPr id="14" name="Content Placeholder 9"/>
              <p:cNvSpPr>
                <a:spLocks noGrp="1" noRot="1" noChangeAspect="1" noMove="1" noResize="1" noEditPoints="1" noAdjustHandles="1" noChangeArrowheads="1" noChangeShapeType="1" noTextEdit="1"/>
              </p:cNvSpPr>
              <p:nvPr>
                <p:ph idx="1"/>
              </p:nvPr>
            </p:nvSpPr>
            <p:spPr>
              <a:xfrm>
                <a:off x="131064" y="4506935"/>
                <a:ext cx="10515600" cy="1733227"/>
              </a:xfrm>
              <a:blipFill rotWithShape="1">
                <a:blip r:embed="rId4" cstate="print"/>
                <a:stretch>
                  <a:fillRect/>
                </a:stretch>
              </a:blipFill>
            </p:spPr>
            <p:txBody>
              <a:bodyPr/>
              <a:lstStyle/>
              <a:p>
                <a:r>
                  <a:rPr lang="en-US">
                    <a:noFill/>
                  </a:rPr>
                  <a:t> </a:t>
                </a:r>
              </a:p>
            </p:txBody>
          </p:sp>
        </mc:Fallback>
      </mc:AlternateContent>
      <p:grpSp>
        <p:nvGrpSpPr>
          <p:cNvPr id="3" name="Group 2"/>
          <p:cNvGrpSpPr/>
          <p:nvPr/>
        </p:nvGrpSpPr>
        <p:grpSpPr>
          <a:xfrm>
            <a:off x="0" y="1658618"/>
            <a:ext cx="12192000" cy="1146905"/>
            <a:chOff x="0" y="1658618"/>
            <a:chExt cx="12192000" cy="1146905"/>
          </a:xfrm>
        </p:grpSpPr>
        <p:sp>
          <p:nvSpPr>
            <p:cNvPr id="9" name="Rectangle 8"/>
            <p:cNvSpPr/>
            <p:nvPr/>
          </p:nvSpPr>
          <p:spPr>
            <a:xfrm>
              <a:off x="0" y="1658618"/>
              <a:ext cx="12192000" cy="1146905"/>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grpSp>
          <p:nvGrpSpPr>
            <p:cNvPr id="10" name="Group 9"/>
            <p:cNvGrpSpPr/>
            <p:nvPr/>
          </p:nvGrpSpPr>
          <p:grpSpPr>
            <a:xfrm>
              <a:off x="1277953" y="1804592"/>
              <a:ext cx="9636095" cy="854956"/>
              <a:chOff x="1552172" y="1687523"/>
              <a:chExt cx="9636095" cy="940452"/>
            </a:xfrm>
          </p:grpSpPr>
          <p:graphicFrame>
            <p:nvGraphicFramePr>
              <p:cNvPr id="12" name="Object 11"/>
              <p:cNvGraphicFramePr>
                <a:graphicFrameLocks noChangeAspect="1"/>
              </p:cNvGraphicFramePr>
              <p:nvPr>
                <p:extLst>
                  <p:ext uri="{D42A27DB-BD31-4B8C-83A1-F6EECF244321}">
                    <p14:modId xmlns:p14="http://schemas.microsoft.com/office/powerpoint/2010/main" val="3481950529"/>
                  </p:ext>
                </p:extLst>
              </p:nvPr>
            </p:nvGraphicFramePr>
            <p:xfrm>
              <a:off x="3417173" y="1687523"/>
              <a:ext cx="7771094" cy="940452"/>
            </p:xfrm>
            <a:graphic>
              <a:graphicData uri="http://schemas.openxmlformats.org/presentationml/2006/ole">
                <mc:AlternateContent xmlns:mc="http://schemas.openxmlformats.org/markup-compatibility/2006">
                  <mc:Choice xmlns:v="urn:schemas-microsoft-com:vml" Requires="v">
                    <p:oleObj spid="_x0000_s1064" name="Equation" r:id="rId5" imgW="3976920" imgH="466200" progId="Equation.3">
                      <p:embed/>
                    </p:oleObj>
                  </mc:Choice>
                  <mc:Fallback>
                    <p:oleObj name="Equation" r:id="rId5" imgW="3976920" imgH="46620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7173" y="1687523"/>
                            <a:ext cx="7771094" cy="940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552172" y="1896139"/>
                <a:ext cx="1601144" cy="523220"/>
              </a:xfrm>
              <a:prstGeom prst="rect">
                <a:avLst/>
              </a:prstGeom>
              <a:noFill/>
            </p:spPr>
            <p:txBody>
              <a:bodyPr wrap="none" rtlCol="0">
                <a:spAutoFit/>
              </a:bodyPr>
              <a:lstStyle/>
              <a:p>
                <a:r>
                  <a:rPr lang="en-US" sz="2800" dirty="0" smtClean="0"/>
                  <a:t>Minimize</a:t>
                </a:r>
                <a:endParaRPr lang="en-US" sz="2800" dirty="0"/>
              </a:p>
            </p:txBody>
          </p:sp>
        </p:grpSp>
      </p:grpSp>
      <p:graphicFrame>
        <p:nvGraphicFramePr>
          <p:cNvPr id="15" name="Object 14"/>
          <p:cNvGraphicFramePr>
            <a:graphicFrameLocks noChangeAspect="1"/>
          </p:cNvGraphicFramePr>
          <p:nvPr>
            <p:extLst>
              <p:ext uri="{D42A27DB-BD31-4B8C-83A1-F6EECF244321}">
                <p14:modId xmlns:p14="http://schemas.microsoft.com/office/powerpoint/2010/main" val="3304442253"/>
              </p:ext>
            </p:extLst>
          </p:nvPr>
        </p:nvGraphicFramePr>
        <p:xfrm>
          <a:off x="2662564" y="3827645"/>
          <a:ext cx="2401094" cy="571024"/>
        </p:xfrm>
        <a:graphic>
          <a:graphicData uri="http://schemas.openxmlformats.org/presentationml/2006/ole">
            <mc:AlternateContent xmlns:mc="http://schemas.openxmlformats.org/markup-compatibility/2006">
              <mc:Choice xmlns:v="urn:schemas-microsoft-com:vml" Requires="v">
                <p:oleObj spid="_x0000_s1065" name="Equation" r:id="rId7" imgW="1215720" imgH="283320" progId="Equation.3">
                  <p:embed/>
                </p:oleObj>
              </mc:Choice>
              <mc:Fallback>
                <p:oleObj name="Equation" r:id="rId7" imgW="1215720" imgH="28332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2564" y="3827645"/>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3085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Detour – </a:t>
            </a:r>
            <a:br>
              <a:rPr lang="en-US" dirty="0"/>
            </a:br>
            <a:r>
              <a:rPr lang="en-US" dirty="0"/>
              <a:t>Understanding L1 and L2 Vector Norms</a:t>
            </a:r>
          </a:p>
        </p:txBody>
      </p:sp>
      <p:grpSp>
        <p:nvGrpSpPr>
          <p:cNvPr id="7" name="Group 6"/>
          <p:cNvGrpSpPr/>
          <p:nvPr/>
        </p:nvGrpSpPr>
        <p:grpSpPr>
          <a:xfrm>
            <a:off x="4280" y="1875103"/>
            <a:ext cx="12192000" cy="1042641"/>
            <a:chOff x="0" y="1450658"/>
            <a:chExt cx="10802189" cy="984028"/>
          </a:xfrm>
        </p:grpSpPr>
        <p:sp>
          <p:nvSpPr>
            <p:cNvPr id="8" name="Rectangle 7"/>
            <p:cNvSpPr/>
            <p:nvPr/>
          </p:nvSpPr>
          <p:spPr>
            <a:xfrm>
              <a:off x="0" y="1450658"/>
              <a:ext cx="10802189" cy="984028"/>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endParaRPr lang="en-US" i="0" dirty="0"/>
            </a:p>
          </p:txBody>
        </p:sp>
      </p:grpSp>
      <p:sp>
        <p:nvSpPr>
          <p:cNvPr id="11" name="Content Placeholder 9"/>
          <p:cNvSpPr>
            <a:spLocks noGrp="1"/>
          </p:cNvSpPr>
          <p:nvPr>
            <p:ph idx="1"/>
          </p:nvPr>
        </p:nvSpPr>
        <p:spPr>
          <a:xfrm>
            <a:off x="131064" y="3634073"/>
            <a:ext cx="11227016"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L2 vector norm is:</a:t>
            </a:r>
          </a:p>
        </p:txBody>
      </p:sp>
      <p:sp>
        <p:nvSpPr>
          <p:cNvPr id="14" name="Content Placeholder 9"/>
          <p:cNvSpPr>
            <a:spLocks noGrp="1"/>
          </p:cNvSpPr>
          <p:nvPr>
            <p:ph idx="1"/>
          </p:nvPr>
        </p:nvSpPr>
        <p:spPr>
          <a:xfrm>
            <a:off x="131064" y="5025920"/>
            <a:ext cx="4428579" cy="546978"/>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L1 vector norm is:</a:t>
            </a:r>
          </a:p>
        </p:txBody>
      </p:sp>
      <p:sp>
        <p:nvSpPr>
          <p:cNvPr id="3" name="TextBox 2"/>
          <p:cNvSpPr txBox="1"/>
          <p:nvPr/>
        </p:nvSpPr>
        <p:spPr>
          <a:xfrm>
            <a:off x="837683" y="2134813"/>
            <a:ext cx="2639615" cy="523220"/>
          </a:xfrm>
          <a:prstGeom prst="rect">
            <a:avLst/>
          </a:prstGeom>
          <a:noFill/>
        </p:spPr>
        <p:txBody>
          <a:bodyPr wrap="none" rtlCol="0">
            <a:spAutoFit/>
          </a:bodyPr>
          <a:lstStyle/>
          <a:p>
            <a:r>
              <a:rPr lang="en-US" sz="2800" dirty="0" smtClean="0"/>
              <a:t>Given a Vector:</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172263417"/>
              </p:ext>
            </p:extLst>
          </p:nvPr>
        </p:nvGraphicFramePr>
        <p:xfrm>
          <a:off x="3621080" y="2128570"/>
          <a:ext cx="2598729" cy="530352"/>
        </p:xfrm>
        <a:graphic>
          <a:graphicData uri="http://schemas.openxmlformats.org/presentationml/2006/ole">
            <mc:AlternateContent xmlns:mc="http://schemas.openxmlformats.org/markup-compatibility/2006">
              <mc:Choice xmlns:v="urn:schemas-microsoft-com:vml" Requires="v">
                <p:oleObj spid="_x0000_s2108" name="Equation" r:id="rId4" imgW="1234080" imgH="237600" progId="Equation.3">
                  <p:embed/>
                </p:oleObj>
              </mc:Choice>
              <mc:Fallback>
                <p:oleObj name="Equation" r:id="rId4" imgW="1234080" imgH="2376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080" y="2128570"/>
                        <a:ext cx="2598729" cy="530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66102959"/>
              </p:ext>
            </p:extLst>
          </p:nvPr>
        </p:nvGraphicFramePr>
        <p:xfrm>
          <a:off x="4685593" y="3619175"/>
          <a:ext cx="3181350" cy="609600"/>
        </p:xfrm>
        <a:graphic>
          <a:graphicData uri="http://schemas.openxmlformats.org/presentationml/2006/ole">
            <mc:AlternateContent xmlns:mc="http://schemas.openxmlformats.org/markup-compatibility/2006">
              <mc:Choice xmlns:v="urn:schemas-microsoft-com:vml" Requires="v">
                <p:oleObj spid="_x0000_s2109" name="Equation" r:id="rId6" imgW="1508400" imgH="283320" progId="Equation.3">
                  <p:embed/>
                </p:oleObj>
              </mc:Choice>
              <mc:Fallback>
                <p:oleObj name="Equation" r:id="rId6" imgW="1508400" imgH="28332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5593" y="3619175"/>
                        <a:ext cx="31813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60649771"/>
              </p:ext>
            </p:extLst>
          </p:nvPr>
        </p:nvGraphicFramePr>
        <p:xfrm>
          <a:off x="4685593" y="5052852"/>
          <a:ext cx="3076575" cy="503237"/>
        </p:xfrm>
        <a:graphic>
          <a:graphicData uri="http://schemas.openxmlformats.org/presentationml/2006/ole">
            <mc:AlternateContent xmlns:mc="http://schemas.openxmlformats.org/markup-compatibility/2006">
              <mc:Choice xmlns:v="urn:schemas-microsoft-com:vml" Requires="v">
                <p:oleObj spid="_x0000_s2110" name="Equation" r:id="rId8" imgW="1462680" imgH="228240" progId="Equation.3">
                  <p:embed/>
                </p:oleObj>
              </mc:Choice>
              <mc:Fallback>
                <p:oleObj name="Equation" r:id="rId8" imgW="1462680" imgH="228240" progId="Equation.3">
                  <p:embed/>
                  <p:pic>
                    <p:nvPicPr>
                      <p:cNvPr id="0"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5593" y="5052852"/>
                        <a:ext cx="30765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32187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L2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7"/>
          </p:cNvCxnSpPr>
          <p:nvPr/>
        </p:nvCxnSpPr>
        <p:spPr>
          <a:xfrm flipV="1">
            <a:off x="5542005" y="2645393"/>
            <a:ext cx="1550914" cy="149412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8" cstate="print"/>
                <a:stretch>
                  <a:fillRect/>
                </a:stretch>
              </a:blipFill>
            </p:spPr>
            <p:txBody>
              <a:bodyPr/>
              <a:lstStyle/>
              <a:p>
                <a:r>
                  <a:rPr lang="en-US">
                    <a:noFill/>
                  </a:rPr>
                  <a:t> </a:t>
                </a:r>
              </a:p>
            </p:txBody>
          </p:sp>
        </mc:Fallback>
      </mc:AlternateContent>
      <p:sp>
        <p:nvSpPr>
          <p:cNvPr id="3" name="TextBox 2"/>
          <p:cNvSpPr txBox="1"/>
          <p:nvPr/>
        </p:nvSpPr>
        <p:spPr>
          <a:xfrm>
            <a:off x="4999075" y="1472586"/>
            <a:ext cx="487992" cy="400110"/>
          </a:xfrm>
          <a:prstGeom prst="rect">
            <a:avLst/>
          </a:prstGeom>
          <a:noFill/>
        </p:spPr>
        <p:txBody>
          <a:bodyPr wrap="none" rtlCol="0">
            <a:spAutoFit/>
          </a:bodyPr>
          <a:lstStyle/>
          <a:p>
            <a:r>
              <a:rPr lang="en-US" sz="2000" i="1" dirty="0" smtClean="0">
                <a:latin typeface="Cambria Math"/>
                <a:cs typeface="Cambria Math"/>
              </a:rPr>
              <a:t>β</a:t>
            </a:r>
            <a:r>
              <a:rPr lang="en-US" sz="2000" baseline="-25000" dirty="0" smtClean="0">
                <a:latin typeface="Cambria Math"/>
                <a:cs typeface="Cambria Math"/>
              </a:rPr>
              <a:t>2</a:t>
            </a:r>
            <a:endParaRPr lang="en-US" i="1" dirty="0">
              <a:latin typeface="Cambria Math"/>
              <a:cs typeface="Cambria Math"/>
            </a:endParaRPr>
          </a:p>
        </p:txBody>
      </p:sp>
      <p:sp>
        <p:nvSpPr>
          <p:cNvPr id="15" name="TextBox 14"/>
          <p:cNvSpPr txBox="1"/>
          <p:nvPr/>
        </p:nvSpPr>
        <p:spPr>
          <a:xfrm>
            <a:off x="7867188" y="4151351"/>
            <a:ext cx="487992" cy="400110"/>
          </a:xfrm>
          <a:prstGeom prst="rect">
            <a:avLst/>
          </a:prstGeom>
          <a:noFill/>
        </p:spPr>
        <p:txBody>
          <a:bodyPr wrap="none" rtlCol="0">
            <a:spAutoFit/>
          </a:bodyPr>
          <a:lstStyle/>
          <a:p>
            <a:r>
              <a:rPr lang="en-US" sz="2000" i="1" dirty="0" smtClean="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896124564"/>
              </p:ext>
            </p:extLst>
          </p:nvPr>
        </p:nvGraphicFramePr>
        <p:xfrm>
          <a:off x="7881869" y="1822352"/>
          <a:ext cx="2571750" cy="609600"/>
        </p:xfrm>
        <a:graphic>
          <a:graphicData uri="http://schemas.openxmlformats.org/presentationml/2006/ole">
            <mc:AlternateContent xmlns:mc="http://schemas.openxmlformats.org/markup-compatibility/2006">
              <mc:Choice xmlns:v="urn:schemas-microsoft-com:vml" Requires="v">
                <p:oleObj spid="_x0000_s3094" name="Equation" r:id="rId9" imgW="1215720" imgH="283320" progId="Equation.3">
                  <p:embed/>
                </p:oleObj>
              </mc:Choice>
              <mc:Fallback>
                <p:oleObj name="Equation" r:id="rId9" imgW="1215720" imgH="28332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1869" y="1822352"/>
                        <a:ext cx="25717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147885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L1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7" cstate="print"/>
                <a:stretch>
                  <a:fillRect/>
                </a:stretch>
              </a:blipFill>
            </p:spPr>
            <p:txBody>
              <a:bodyPr/>
              <a:lstStyle/>
              <a:p>
                <a:r>
                  <a:rPr lang="en-US">
                    <a:noFill/>
                  </a:rPr>
                  <a:t> </a:t>
                </a:r>
              </a:p>
            </p:txBody>
          </p:sp>
        </mc:Fallback>
      </mc:AlternateContent>
      <p:sp>
        <p:nvSpPr>
          <p:cNvPr id="33" name="Rectangle 32"/>
          <p:cNvSpPr/>
          <p:nvPr/>
        </p:nvSpPr>
        <p:spPr>
          <a:xfrm rot="2689921">
            <a:off x="4033795" y="2648231"/>
            <a:ext cx="3024143" cy="30241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9" name="Straight Arrow Connector 18"/>
          <p:cNvCxnSpPr>
            <a:endCxn id="33" idx="0"/>
          </p:cNvCxnSpPr>
          <p:nvPr/>
        </p:nvCxnSpPr>
        <p:spPr>
          <a:xfrm flipV="1">
            <a:off x="5542005" y="3087977"/>
            <a:ext cx="1069919" cy="1051536"/>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3757733118"/>
              </p:ext>
            </p:extLst>
          </p:nvPr>
        </p:nvGraphicFramePr>
        <p:xfrm>
          <a:off x="8474852" y="2377234"/>
          <a:ext cx="2414587" cy="503238"/>
        </p:xfrm>
        <a:graphic>
          <a:graphicData uri="http://schemas.openxmlformats.org/presentationml/2006/ole">
            <mc:AlternateContent xmlns:mc="http://schemas.openxmlformats.org/markup-compatibility/2006">
              <mc:Choice xmlns:v="urn:schemas-microsoft-com:vml" Requires="v">
                <p:oleObj spid="_x0000_s4118" name="Equation" r:id="rId8" imgW="1142640" imgH="228240" progId="Equation.3">
                  <p:embed/>
                </p:oleObj>
              </mc:Choice>
              <mc:Fallback>
                <p:oleObj name="Equation" r:id="rId8" imgW="1142640" imgH="22824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4852" y="2377234"/>
                        <a:ext cx="24145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5053119" y="1472586"/>
            <a:ext cx="487992" cy="400110"/>
          </a:xfrm>
          <a:prstGeom prst="rect">
            <a:avLst/>
          </a:prstGeom>
          <a:noFill/>
        </p:spPr>
        <p:txBody>
          <a:bodyPr wrap="none" rtlCol="0">
            <a:spAutoFit/>
          </a:bodyPr>
          <a:lstStyle/>
          <a:p>
            <a:r>
              <a:rPr lang="en-US" sz="2000" i="1" dirty="0" smtClean="0">
                <a:latin typeface="Cambria Math"/>
                <a:cs typeface="Cambria Math"/>
              </a:rPr>
              <a:t>β</a:t>
            </a:r>
            <a:r>
              <a:rPr lang="en-US" sz="2000" baseline="-25000" dirty="0" smtClean="0">
                <a:latin typeface="Cambria Math"/>
                <a:cs typeface="Cambria Math"/>
              </a:rPr>
              <a:t>2</a:t>
            </a:r>
            <a:endParaRPr lang="en-US" i="1" dirty="0">
              <a:latin typeface="Cambria Math"/>
              <a:cs typeface="Cambria Math"/>
            </a:endParaRPr>
          </a:p>
        </p:txBody>
      </p:sp>
      <p:sp>
        <p:nvSpPr>
          <p:cNvPr id="20" name="TextBox 19"/>
          <p:cNvSpPr txBox="1"/>
          <p:nvPr/>
        </p:nvSpPr>
        <p:spPr>
          <a:xfrm>
            <a:off x="7921232" y="4151351"/>
            <a:ext cx="487992" cy="400110"/>
          </a:xfrm>
          <a:prstGeom prst="rect">
            <a:avLst/>
          </a:prstGeom>
          <a:noFill/>
        </p:spPr>
        <p:txBody>
          <a:bodyPr wrap="none" rtlCol="0">
            <a:spAutoFit/>
          </a:bodyPr>
          <a:lstStyle/>
          <a:p>
            <a:r>
              <a:rPr lang="en-US" sz="2000" i="1" dirty="0" smtClean="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rotWithShape="1">
                <a:blip r:embed="rId10"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0278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with </a:t>
            </a:r>
            <a:r>
              <a:rPr lang="en-US" dirty="0" err="1"/>
              <a:t>Regularizer</a:t>
            </a:r>
            <a:endParaRPr lang="en-US" dirty="0"/>
          </a:p>
        </p:txBody>
      </p: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r="19081" b="11061"/>
          <a:stretch/>
        </p:blipFill>
        <p:spPr>
          <a:xfrm>
            <a:off x="229930" y="1648348"/>
            <a:ext cx="8426407" cy="5209652"/>
          </a:xfrm>
          <a:prstGeom prst="rect">
            <a:avLst/>
          </a:prstGeom>
        </p:spPr>
      </p:pic>
      <p:sp>
        <p:nvSpPr>
          <p:cNvPr id="28" name="TextBox 27"/>
          <p:cNvSpPr txBox="1"/>
          <p:nvPr/>
        </p:nvSpPr>
        <p:spPr>
          <a:xfrm>
            <a:off x="8764488" y="3855240"/>
            <a:ext cx="3233922" cy="2308324"/>
          </a:xfrm>
          <a:prstGeom prst="rect">
            <a:avLst/>
          </a:prstGeom>
          <a:noFill/>
        </p:spPr>
        <p:txBody>
          <a:bodyPr wrap="square" rtlCol="0">
            <a:spAutoFit/>
          </a:bodyPr>
          <a:lstStyle/>
          <a:p>
            <a:r>
              <a:rPr lang="en-US" sz="2400" dirty="0"/>
              <a:t>Values outside of the circle in the case of L2 and outside the diamond in the case of L1 are discarded in the optimization </a:t>
            </a:r>
            <a:r>
              <a:rPr lang="en-US" sz="2400" dirty="0" smtClean="0"/>
              <a:t>set. </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2430180074"/>
              </p:ext>
            </p:extLst>
          </p:nvPr>
        </p:nvGraphicFramePr>
        <p:xfrm>
          <a:off x="7279271" y="1631028"/>
          <a:ext cx="2771299" cy="420846"/>
        </p:xfrm>
        <a:graphic>
          <a:graphicData uri="http://schemas.openxmlformats.org/presentationml/2006/ole">
            <mc:AlternateContent xmlns:mc="http://schemas.openxmlformats.org/markup-compatibility/2006">
              <mc:Choice xmlns:v="urn:schemas-microsoft-com:vml" Requires="v">
                <p:oleObj spid="_x0000_s5142" name="Equation" r:id="rId5" imgW="1407960" imgH="200880" progId="Equation.3">
                  <p:embed/>
                </p:oleObj>
              </mc:Choice>
              <mc:Fallback>
                <p:oleObj name="Equation" r:id="rId5" imgW="1407960" imgH="20088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9271" y="1631028"/>
                        <a:ext cx="2771299" cy="4208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33657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r>
              <a:rPr lang="en-US" dirty="0"/>
              <a:t> </a:t>
            </a:r>
            <a:r>
              <a:rPr lang="en-US" dirty="0" smtClean="0"/>
              <a:t>supports </a:t>
            </a:r>
            <a:r>
              <a:rPr lang="en-US" dirty="0"/>
              <a:t>these Regularizers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926389"/>
              </p:ext>
            </p:extLst>
          </p:nvPr>
        </p:nvGraphicFramePr>
        <p:xfrm>
          <a:off x="990702" y="1905525"/>
          <a:ext cx="10409416" cy="4014288"/>
        </p:xfrm>
        <a:graphic>
          <a:graphicData uri="http://schemas.openxmlformats.org/drawingml/2006/table">
            <a:tbl>
              <a:tblPr firstRow="1" bandRow="1">
                <a:tableStyleId>{5C22544A-7EE6-4342-B048-85BDC9FD1C3A}</a:tableStyleId>
              </a:tblPr>
              <a:tblGrid>
                <a:gridCol w="4615317">
                  <a:extLst>
                    <a:ext uri="{9D8B030D-6E8A-4147-A177-3AD203B41FA5}">
                      <a16:colId xmlns:mc="http://schemas.openxmlformats.org/markup-compatibility/2006" xmlns:a14="http://schemas.microsoft.com/office/drawing/2010/main" xmlns="" xmlns:a16="http://schemas.microsoft.com/office/drawing/2014/main" val="3648269138"/>
                    </a:ext>
                  </a:extLst>
                </a:gridCol>
                <a:gridCol w="5794099">
                  <a:extLst>
                    <a:ext uri="{9D8B030D-6E8A-4147-A177-3AD203B41FA5}">
                      <a16:colId xmlns:mc="http://schemas.openxmlformats.org/markup-compatibility/2006" xmlns:a14="http://schemas.microsoft.com/office/drawing/2010/main" xmlns="" xmlns:a16="http://schemas.microsoft.com/office/drawing/2014/main" val="738741370"/>
                    </a:ext>
                  </a:extLst>
                </a:gridCol>
              </a:tblGrid>
              <a:tr h="544828">
                <a:tc>
                  <a:txBody>
                    <a:bodyPr/>
                    <a:lstStyle/>
                    <a:p>
                      <a:endParaRPr lang="en-US" sz="1800" b="0" dirty="0">
                        <a:solidFill>
                          <a:schemeClr val="bg1"/>
                        </a:solidFill>
                      </a:endParaRPr>
                    </a:p>
                  </a:txBody>
                  <a:tcPr>
                    <a:solidFill>
                      <a:srgbClr val="336FC0"/>
                    </a:solidFill>
                  </a:tcPr>
                </a:tc>
                <a:tc>
                  <a:txBody>
                    <a:bodyPr/>
                    <a:lstStyle/>
                    <a:p>
                      <a:r>
                        <a:rPr lang="en-US" sz="1800" b="0" dirty="0" smtClean="0">
                          <a:solidFill>
                            <a:schemeClr val="bg1"/>
                          </a:solidFill>
                        </a:rPr>
                        <a:t>Regularizer</a:t>
                      </a:r>
                      <a:r>
                        <a:rPr lang="en-US" sz="1800" b="0" baseline="0" dirty="0">
                          <a:solidFill>
                            <a:schemeClr val="bg1"/>
                          </a:solidFill>
                        </a:rPr>
                        <a:t> R</a:t>
                      </a:r>
                      <a:r>
                        <a:rPr lang="en-US" sz="1800" b="0" baseline="0" dirty="0" smtClean="0">
                          <a:solidFill>
                            <a:schemeClr val="bg1"/>
                          </a:solidFill>
                        </a:rPr>
                        <a:t>(w</a:t>
                      </a:r>
                      <a:r>
                        <a:rPr lang="en-US" sz="1800" b="0" dirty="0" smtClean="0">
                          <a:solidFill>
                            <a:schemeClr val="bg1"/>
                          </a:solidFill>
                        </a:rPr>
                        <a:t>)</a:t>
                      </a:r>
                      <a:endParaRPr lang="en-US" sz="1800" b="0" dirty="0">
                        <a:solidFill>
                          <a:schemeClr val="bg1"/>
                        </a:solidFill>
                      </a:endParaRPr>
                    </a:p>
                  </a:txBody>
                  <a:tcPr anchor="ctr">
                    <a:solidFill>
                      <a:srgbClr val="336FC0"/>
                    </a:solidFill>
                  </a:tcPr>
                </a:tc>
                <a:extLst>
                  <a:ext uri="{0D108BD9-81ED-4DB2-BD59-A6C34878D82A}">
                    <a16:rowId xmlns:mc="http://schemas.openxmlformats.org/markup-compatibility/2006" xmlns:a14="http://schemas.microsoft.com/office/drawing/2010/main" xmlns="" xmlns:a16="http://schemas.microsoft.com/office/drawing/2014/main" val="447806695"/>
                  </a:ext>
                </a:extLst>
              </a:tr>
              <a:tr h="867365">
                <a:tc>
                  <a:txBody>
                    <a:bodyPr/>
                    <a:lstStyle/>
                    <a:p>
                      <a:r>
                        <a:rPr lang="en-US" sz="1800" dirty="0"/>
                        <a:t>Zero (</a:t>
                      </a:r>
                      <a:r>
                        <a:rPr lang="en-US" sz="1800" dirty="0" err="1"/>
                        <a:t>unregularized</a:t>
                      </a:r>
                      <a:r>
                        <a:rPr lang="en-US" sz="1800" dirty="0"/>
                        <a:t>)</a:t>
                      </a:r>
                    </a:p>
                  </a:txBody>
                  <a:tcPr>
                    <a:solidFill>
                      <a:srgbClr val="D5D5D5"/>
                    </a:solidFill>
                  </a:tcPr>
                </a:tc>
                <a:tc>
                  <a:txBody>
                    <a:bodyPr/>
                    <a:lstStyle/>
                    <a:p>
                      <a:r>
                        <a:rPr lang="en-US" sz="1800" dirty="0"/>
                        <a:t>0</a:t>
                      </a:r>
                    </a:p>
                  </a:txBody>
                  <a:tcPr>
                    <a:solidFill>
                      <a:srgbClr val="D5D5D5"/>
                    </a:solidFill>
                  </a:tcPr>
                </a:tc>
                <a:extLst>
                  <a:ext uri="{0D108BD9-81ED-4DB2-BD59-A6C34878D82A}">
                    <a16:rowId xmlns:mc="http://schemas.openxmlformats.org/markup-compatibility/2006" xmlns:a14="http://schemas.microsoft.com/office/drawing/2010/main" xmlns="" xmlns:a16="http://schemas.microsoft.com/office/drawing/2014/main" val="2867611792"/>
                  </a:ext>
                </a:extLst>
              </a:tr>
              <a:tr h="867365">
                <a:tc>
                  <a:txBody>
                    <a:bodyPr/>
                    <a:lstStyle/>
                    <a:p>
                      <a:r>
                        <a:rPr lang="en-US" sz="1800" dirty="0"/>
                        <a:t>L2</a:t>
                      </a:r>
                    </a:p>
                  </a:txBody>
                  <a:tcPr>
                    <a:solidFill>
                      <a:srgbClr val="D5D5D5"/>
                    </a:solidFill>
                  </a:tcPr>
                </a:tc>
                <a:tc>
                  <a:txBody>
                    <a:bodyPr/>
                    <a:lstStyle/>
                    <a:p>
                      <a:endParaRPr lang="en-US" sz="1800" dirty="0"/>
                    </a:p>
                  </a:txBody>
                  <a:tcPr>
                    <a:solidFill>
                      <a:srgbClr val="D5D5D5"/>
                    </a:solidFill>
                  </a:tcPr>
                </a:tc>
                <a:extLst>
                  <a:ext uri="{0D108BD9-81ED-4DB2-BD59-A6C34878D82A}">
                    <a16:rowId xmlns:mc="http://schemas.openxmlformats.org/markup-compatibility/2006" xmlns:a14="http://schemas.microsoft.com/office/drawing/2010/main" xmlns="" xmlns:a16="http://schemas.microsoft.com/office/drawing/2014/main" val="3086991623"/>
                  </a:ext>
                </a:extLst>
              </a:tr>
              <a:tr h="867365">
                <a:tc>
                  <a:txBody>
                    <a:bodyPr/>
                    <a:lstStyle/>
                    <a:p>
                      <a:r>
                        <a:rPr lang="en-US" sz="1800" dirty="0"/>
                        <a:t>L1</a:t>
                      </a:r>
                    </a:p>
                  </a:txBody>
                  <a:tcPr>
                    <a:solidFill>
                      <a:srgbClr val="D5D5D5"/>
                    </a:solidFill>
                  </a:tcPr>
                </a:tc>
                <a:tc>
                  <a:txBody>
                    <a:bodyPr/>
                    <a:lstStyle/>
                    <a:p>
                      <a:endParaRPr lang="en-US" sz="1800" dirty="0"/>
                    </a:p>
                  </a:txBody>
                  <a:tcPr>
                    <a:solidFill>
                      <a:srgbClr val="D5D5D5"/>
                    </a:solidFill>
                  </a:tcPr>
                </a:tc>
                <a:extLst>
                  <a:ext uri="{0D108BD9-81ED-4DB2-BD59-A6C34878D82A}">
                    <a16:rowId xmlns:mc="http://schemas.openxmlformats.org/markup-compatibility/2006" xmlns:a14="http://schemas.microsoft.com/office/drawing/2010/main" xmlns="" xmlns:a16="http://schemas.microsoft.com/office/drawing/2014/main" val="2378181149"/>
                  </a:ext>
                </a:extLst>
              </a:tr>
              <a:tr h="867365">
                <a:tc>
                  <a:txBody>
                    <a:bodyPr/>
                    <a:lstStyle/>
                    <a:p>
                      <a:r>
                        <a:rPr lang="en-US" sz="1800" dirty="0"/>
                        <a:t>Elastic net</a:t>
                      </a:r>
                    </a:p>
                  </a:txBody>
                  <a:tcPr>
                    <a:solidFill>
                      <a:srgbClr val="D5D5D5"/>
                    </a:solidFill>
                  </a:tcPr>
                </a:tc>
                <a:tc>
                  <a:txBody>
                    <a:bodyPr/>
                    <a:lstStyle/>
                    <a:p>
                      <a:endParaRPr lang="en-US" sz="1800" dirty="0"/>
                    </a:p>
                  </a:txBody>
                  <a:tcPr>
                    <a:solidFill>
                      <a:srgbClr val="D5D5D5"/>
                    </a:solidFill>
                  </a:tcPr>
                </a:tc>
                <a:extLst>
                  <a:ext uri="{0D108BD9-81ED-4DB2-BD59-A6C34878D82A}">
                    <a16:rowId xmlns:mc="http://schemas.openxmlformats.org/markup-compatibility/2006" xmlns:a14="http://schemas.microsoft.com/office/drawing/2010/main" xmlns="" xmlns:a16="http://schemas.microsoft.com/office/drawing/2014/main" val="3197898723"/>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77168593"/>
              </p:ext>
            </p:extLst>
          </p:nvPr>
        </p:nvGraphicFramePr>
        <p:xfrm>
          <a:off x="5680508" y="4338220"/>
          <a:ext cx="658810" cy="568974"/>
        </p:xfrm>
        <a:graphic>
          <a:graphicData uri="http://schemas.openxmlformats.org/presentationml/2006/ole">
            <mc:AlternateContent xmlns:mc="http://schemas.openxmlformats.org/markup-compatibility/2006">
              <mc:Choice xmlns:v="urn:schemas-microsoft-com:vml" Requires="v">
                <p:oleObj spid="_x0000_s6189" name="Equation" r:id="rId4" imgW="264960" imgH="228240" progId="Equation.3">
                  <p:embed/>
                </p:oleObj>
              </mc:Choice>
              <mc:Fallback>
                <p:oleObj name="Equation" r:id="rId4" imgW="264960" imgH="22824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508" y="4338220"/>
                        <a:ext cx="658810" cy="568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9067451"/>
              </p:ext>
            </p:extLst>
          </p:nvPr>
        </p:nvGraphicFramePr>
        <p:xfrm>
          <a:off x="5680508" y="3337791"/>
          <a:ext cx="897659" cy="842818"/>
        </p:xfrm>
        <a:graphic>
          <a:graphicData uri="http://schemas.openxmlformats.org/presentationml/2006/ole">
            <mc:AlternateContent xmlns:mc="http://schemas.openxmlformats.org/markup-compatibility/2006">
              <mc:Choice xmlns:v="urn:schemas-microsoft-com:vml" Requires="v">
                <p:oleObj spid="_x0000_s6190" name="Equation" r:id="rId6" imgW="411120" imgH="383760" progId="Equation.3">
                  <p:embed/>
                </p:oleObj>
              </mc:Choice>
              <mc:Fallback>
                <p:oleObj name="Equation" r:id="rId6" imgW="411120" imgH="38376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0508" y="3337791"/>
                        <a:ext cx="897659" cy="842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5213124"/>
              </p:ext>
            </p:extLst>
          </p:nvPr>
        </p:nvGraphicFramePr>
        <p:xfrm>
          <a:off x="5680508" y="5073370"/>
          <a:ext cx="2771775" cy="842962"/>
        </p:xfrm>
        <a:graphic>
          <a:graphicData uri="http://schemas.openxmlformats.org/presentationml/2006/ole">
            <mc:AlternateContent xmlns:mc="http://schemas.openxmlformats.org/markup-compatibility/2006">
              <mc:Choice xmlns:v="urn:schemas-microsoft-com:vml" Requires="v">
                <p:oleObj spid="_x0000_s6191" name="Equation" r:id="rId8" imgW="1279800" imgH="383760" progId="Equation.3">
                  <p:embed/>
                </p:oleObj>
              </mc:Choice>
              <mc:Fallback>
                <p:oleObj name="Equation" r:id="rId8" imgW="1279800" imgH="38376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0508" y="5073370"/>
                        <a:ext cx="277177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493892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6539</TotalTime>
  <Words>3719</Words>
  <Application>Microsoft Macintosh PowerPoint</Application>
  <PresentationFormat>Custom</PresentationFormat>
  <Paragraphs>657</Paragraphs>
  <Slides>39</Slides>
  <Notes>39</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39</vt:i4>
      </vt:variant>
    </vt:vector>
  </HeadingPairs>
  <TitlesOfParts>
    <vt:vector size="44" baseType="lpstr">
      <vt:lpstr>1_MS1444_Windows Azure Template 16x9_r08a</vt:lpstr>
      <vt:lpstr>1_Office Theme</vt:lpstr>
      <vt:lpstr>Office Theme</vt:lpstr>
      <vt:lpstr>Equation</vt:lpstr>
      <vt:lpstr>Microsoft Equation</vt:lpstr>
      <vt:lpstr>Data Science and  Machine Learning</vt:lpstr>
      <vt:lpstr>Topics</vt:lpstr>
      <vt:lpstr>PowerPoint Presentation</vt:lpstr>
      <vt:lpstr>Regularization Term - Recap</vt:lpstr>
      <vt:lpstr>Detour –  Understanding L1 and L2 Vector Norms</vt:lpstr>
      <vt:lpstr>Possible β ⃑ vector for L2 Norm</vt:lpstr>
      <vt:lpstr>Possible β ⃑ vector for L1 Norm</vt:lpstr>
      <vt:lpstr>Regression with Regularizer</vt:lpstr>
      <vt:lpstr>Spark MLlib supports these Regularizers</vt:lpstr>
      <vt:lpstr>How is the Best Model Determined?</vt:lpstr>
      <vt:lpstr>Cross-Validation Process</vt:lpstr>
      <vt:lpstr>Cross-Validation</vt:lpstr>
      <vt:lpstr>Nested Cross-Validation</vt:lpstr>
      <vt:lpstr>Nested Cross-Validation Process</vt:lpstr>
      <vt:lpstr>Nested Cross-Validation</vt:lpstr>
      <vt:lpstr>What is Classification?  - recap</vt:lpstr>
      <vt:lpstr>How is Binary Classification Used?</vt:lpstr>
      <vt:lpstr>Binary Classification Example: </vt:lpstr>
      <vt:lpstr>Classification – Training Set</vt:lpstr>
      <vt:lpstr>Classification – Training Set</vt:lpstr>
      <vt:lpstr>Formal Definition of Classification</vt:lpstr>
      <vt:lpstr>Classification Error</vt:lpstr>
      <vt:lpstr>Convert to computationally simpler</vt:lpstr>
      <vt:lpstr>Loss Function for Classification</vt:lpstr>
      <vt:lpstr>Restate the Optimization Problem</vt:lpstr>
      <vt:lpstr>Motivation for Logistic Regression</vt:lpstr>
      <vt:lpstr>Detour: Probability and Odds</vt:lpstr>
      <vt:lpstr>Detour: Odds Ratio</vt:lpstr>
      <vt:lpstr>Logistic Regression to Bernoulli distribution</vt:lpstr>
      <vt:lpstr>The Logit Function</vt:lpstr>
      <vt:lpstr>Logistic Regression using Inverse Logit</vt:lpstr>
      <vt:lpstr>Logistic Regression Model</vt:lpstr>
      <vt:lpstr>Sample LogisticRegression using PySpark</vt:lpstr>
      <vt:lpstr>Import Necessary Libraries</vt:lpstr>
      <vt:lpstr>Setup LabeledPoint Dataset</vt:lpstr>
      <vt:lpstr>Run the Regression</vt:lpstr>
      <vt:lpstr>Test and Save</vt:lpstr>
      <vt:lpstr>Naive Bayes’ Theorem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376</cp:revision>
  <dcterms:created xsi:type="dcterms:W3CDTF">2015-09-13T19:29:02Z</dcterms:created>
  <dcterms:modified xsi:type="dcterms:W3CDTF">2016-06-21T15:43:53Z</dcterms:modified>
</cp:coreProperties>
</file>