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346" r:id="rId3"/>
    <p:sldId id="318" r:id="rId4"/>
    <p:sldId id="320" r:id="rId5"/>
    <p:sldId id="321" r:id="rId6"/>
    <p:sldId id="326" r:id="rId7"/>
    <p:sldId id="322" r:id="rId8"/>
    <p:sldId id="323" r:id="rId9"/>
    <p:sldId id="324" r:id="rId10"/>
    <p:sldId id="325" r:id="rId11"/>
    <p:sldId id="327" r:id="rId12"/>
    <p:sldId id="328" r:id="rId13"/>
    <p:sldId id="329" r:id="rId14"/>
    <p:sldId id="330" r:id="rId15"/>
    <p:sldId id="332" r:id="rId16"/>
    <p:sldId id="333" r:id="rId17"/>
    <p:sldId id="338" r:id="rId18"/>
    <p:sldId id="337" r:id="rId19"/>
    <p:sldId id="339" r:id="rId20"/>
    <p:sldId id="340" r:id="rId21"/>
    <p:sldId id="341" r:id="rId22"/>
    <p:sldId id="342" r:id="rId23"/>
    <p:sldId id="344" r:id="rId24"/>
    <p:sldId id="345" r:id="rId25"/>
    <p:sldId id="313" r:id="rId26"/>
    <p:sldId id="343"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77778" autoAdjust="0"/>
  </p:normalViewPr>
  <p:slideViewPr>
    <p:cSldViewPr snapToGrid="0">
      <p:cViewPr>
        <p:scale>
          <a:sx n="80" d="100"/>
          <a:sy n="80" d="100"/>
        </p:scale>
        <p:origin x="-80" y="-8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cordova.apache.org/docs/en/2.4.0/"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s://cordova.apache.org/docs/en/2.4.0/"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this file we are using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and the server is already in the desired state, then nothing happens.  If the server is not in the desired state, then the server is put into the desired state.</a:t>
            </a:r>
            <a:br>
              <a:rPr lang="en-US" baseline="0" dirty="0" smtClean="0"/>
            </a:b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We’ll be using Chef for our examples</a:t>
            </a:r>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 computing defines compute resources that are owned by another entity (such as Microsoft Azure or Amazon Web Services) but that can be “rented” for low cost and no commitment </a:t>
            </a:r>
          </a:p>
          <a:p>
            <a:pPr marL="171450" indent="-171450">
              <a:buFont typeface="Arial"/>
              <a:buChar char="•"/>
            </a:pPr>
            <a:r>
              <a:rPr lang="en-US" sz="1200" dirty="0" smtClean="0"/>
              <a:t>Clouds enable DevOps engineers to launch thousands of servers, use them for a few hours, and then terminate those servers when no longer needed, with no upfront cost before using these resources and no additional cost after they are terminated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They can launch 1000 servers, all the configured the same, then terminate them with a single command.</a:t>
            </a:r>
          </a:p>
          <a:p>
            <a:pPr marL="228600" indent="-228600">
              <a:buFont typeface="Arial"/>
              <a:buChar char="•"/>
            </a:pPr>
            <a:r>
              <a:rPr lang="en-US" baseline="0" dirty="0" smtClean="0"/>
              <a:t>This has huge implications for education and research, and enterprise and SMB businesses, allowing them to dynamically scale compute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a:t>
            </a:r>
            <a:r>
              <a:rPr lang="en-US" sz="1200" dirty="0" smtClean="0"/>
              <a:t>The application of programmatic methods to create consistency in performance, function, design and the operation of compute resources”.   The</a:t>
            </a:r>
            <a:r>
              <a:rPr lang="en-US" sz="1200" baseline="0" dirty="0" smtClean="0"/>
              <a:t> key component here is consistency:  you can write a script once, and have it applied to hundreds of virtual machines and they will be configured exactly the same.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“Applied over the life cycle of a system”.</a:t>
            </a:r>
            <a:r>
              <a:rPr lang="en-US" sz="1200" baseline="0" dirty="0" smtClean="0"/>
              <a:t>  Configuration Management controls how a server is launched, how it is configured, how it is updated and how it is terminated, hence the “lifecycle”.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verification of performance as intended through testing”  Testing is an important component</a:t>
            </a:r>
            <a:r>
              <a:rPr lang="en-US" sz="1200" baseline="0" dirty="0" smtClean="0"/>
              <a:t> of CM to know that your code will work before you roll it out to production (see the testing lesson within this module).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use of pre-configured code to accomplish common tasks”  Using a product such as DSC, Chef, Puppet, </a:t>
            </a:r>
            <a:r>
              <a:rPr lang="en-US" sz="1200" dirty="0" err="1" smtClean="0"/>
              <a:t>Ansible</a:t>
            </a:r>
            <a:r>
              <a:rPr lang="en-US" sz="1200" dirty="0" smtClean="0"/>
              <a:t>, etc. allows the use of pre-written</a:t>
            </a:r>
            <a:r>
              <a:rPr lang="en-US" sz="1200" baseline="0" dirty="0" smtClean="0"/>
              <a:t> </a:t>
            </a:r>
            <a:r>
              <a:rPr lang="en-US" sz="1200" dirty="0" smtClean="0"/>
              <a:t>code to accomplish</a:t>
            </a:r>
            <a:r>
              <a:rPr lang="en-US" sz="1200" baseline="0" dirty="0" smtClean="0"/>
              <a:t> common tasks.</a:t>
            </a: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Cost avoidance: it is much</a:t>
            </a:r>
            <a:r>
              <a:rPr lang="en-US" baseline="0" dirty="0" smtClean="0"/>
              <a:t> cheaper to automate server configuration then to pay someone to manually configure a server</a:t>
            </a:r>
          </a:p>
          <a:p>
            <a:pPr marL="228600" indent="-228600">
              <a:buFont typeface="Arial"/>
              <a:buChar char="•"/>
            </a:pPr>
            <a:r>
              <a:rPr lang="en-US" baseline="0" dirty="0" smtClean="0"/>
              <a:t>Prevention of catastrophic events: Example: you notice a database master server is having increasing hardware failures.  With CM you can launch a new replacement master </a:t>
            </a:r>
            <a:r>
              <a:rPr lang="en-US" baseline="0" dirty="0" err="1" smtClean="0"/>
              <a:t>Db</a:t>
            </a:r>
            <a:r>
              <a:rPr lang="en-US" baseline="0" dirty="0" smtClean="0"/>
              <a:t> and failover to the new instance, then terminate the old instance, and your customers will hardly notice the transition, and there is virtually no cost associated with this, effectively avoiding a </a:t>
            </a:r>
            <a:r>
              <a:rPr lang="en-US" baseline="0" dirty="0" err="1" smtClean="0"/>
              <a:t>catastrophy</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Exponential increase of time-savings in the form of reusable code:</a:t>
            </a:r>
            <a:r>
              <a:rPr lang="en-US" sz="1200" baseline="0" dirty="0" smtClean="0"/>
              <a:t>  Write something once, and use over and over for increased productivity.</a:t>
            </a:r>
            <a:endParaRPr lang="en-US" sz="120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a:t>
            </a:r>
          </a:p>
          <a:p>
            <a:pPr marL="228600" indent="-228600">
              <a:buFont typeface="Arial"/>
              <a:buChar char="•"/>
            </a:pPr>
            <a:r>
              <a:rPr lang="en-US" baseline="0" dirty="0" smtClean="0"/>
              <a:t>Example Chef script (covered later in this chapter).  This installs apache (</a:t>
            </a:r>
            <a:r>
              <a:rPr lang="en-US" baseline="0" dirty="0" err="1" smtClean="0"/>
              <a:t>httpd</a:t>
            </a:r>
            <a:r>
              <a:rPr lang="en-US" baseline="0" dirty="0" smtClean="0"/>
              <a:t>) on an </a:t>
            </a:r>
            <a:r>
              <a:rPr lang="en-US" baseline="0" dirty="0" err="1" smtClean="0"/>
              <a:t>CentOS</a:t>
            </a:r>
            <a:r>
              <a:rPr lang="en-US" baseline="0" dirty="0" smtClean="0"/>
              <a:t>/</a:t>
            </a:r>
            <a:r>
              <a:rPr lang="en-US" baseline="0" dirty="0" err="1" smtClean="0"/>
              <a:t>Redhat</a:t>
            </a:r>
            <a:r>
              <a:rPr lang="en-US" baseline="0" dirty="0" smtClean="0"/>
              <a:t> system, then writes an </a:t>
            </a:r>
            <a:r>
              <a:rPr lang="en-US" baseline="0" dirty="0" err="1" smtClean="0"/>
              <a:t>index.html</a:t>
            </a:r>
            <a:r>
              <a:rPr lang="en-US" baseline="0" dirty="0" smtClean="0"/>
              <a:t> file into the location where Apache expects to find it, then it starts Apache and configures Apache to start if the machine is rebooted.</a:t>
            </a:r>
            <a:br>
              <a:rPr lang="en-US" baseline="0" dirty="0" smtClean="0"/>
            </a:br>
            <a:r>
              <a:rPr lang="en-US" baseline="0" dirty="0" smtClean="0"/>
              <a:t/>
            </a:r>
            <a:br>
              <a:rPr lang="en-US" baseline="0" dirty="0" smtClean="0"/>
            </a:br>
            <a:r>
              <a:rPr lang="en-US" baseline="0" dirty="0" smtClean="0"/>
              <a:t>package “</a:t>
            </a:r>
            <a:r>
              <a:rPr lang="en-US" baseline="0" dirty="0" err="1" smtClean="0"/>
              <a:t>httpd</a:t>
            </a:r>
            <a:r>
              <a:rPr lang="en-US" baseline="0" dirty="0" smtClean="0"/>
              <a:t>” do</a:t>
            </a:r>
            <a:br>
              <a:rPr lang="en-US" baseline="0" dirty="0" smtClean="0"/>
            </a:br>
            <a:r>
              <a:rPr lang="en-US" baseline="0" dirty="0" smtClean="0"/>
              <a:t>   action :install</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a:t>
            </a:r>
            <a:r>
              <a:rPr lang="en-US" baseline="0" dirty="0" err="1" smtClean="0"/>
              <a:t>Hellow</a:t>
            </a:r>
            <a:r>
              <a:rPr lang="en-US" baseline="0" dirty="0" smtClean="0"/>
              <a:t> World”</a:t>
            </a:r>
            <a:br>
              <a:rPr lang="en-US" baseline="0" dirty="0" smtClean="0"/>
            </a:br>
            <a:r>
              <a:rPr lang="en-US" baseline="0" dirty="0" smtClean="0"/>
              <a:t>    action :create</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endParaRPr lang="en-US" baseline="0" dirty="0" smtClean="0"/>
          </a:p>
          <a:p>
            <a:pPr marL="0" indent="0">
              <a:buNone/>
            </a:pPr>
            <a:r>
              <a:rPr lang="en-US" b="1" baseline="0" dirty="0" smtClean="0"/>
              <a:t>References:</a:t>
            </a:r>
          </a:p>
          <a:p>
            <a:pPr marL="228600" indent="-228600">
              <a:buFont typeface="Arial"/>
              <a:buChar char="•"/>
            </a:pPr>
            <a:r>
              <a:rPr lang="en-US" baseline="0" dirty="0" smtClean="0"/>
              <a:t>See </a:t>
            </a:r>
            <a:r>
              <a:rPr lang="en-US" baseline="0" dirty="0" err="1" smtClean="0"/>
              <a:t>www.rightscale.com</a:t>
            </a:r>
            <a:r>
              <a:rPr lang="en-US" baseline="0" dirty="0" smtClean="0"/>
              <a:t> for an example of a Graphically driven Configuration Management 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a:t>
            </a:r>
            <a:br>
              <a:rPr lang="en-US" baseline="0" dirty="0" smtClean="0"/>
            </a:br>
            <a:r>
              <a:rPr lang="en-US" baseline="0" dirty="0" smtClean="0"/>
              <a:t>action [:enable , :start]</a:t>
            </a:r>
            <a:br>
              <a:rPr lang="en-US" baseline="0" dirty="0" smtClean="0"/>
            </a:br>
            <a:r>
              <a:rPr lang="en-US" baseline="0" dirty="0" smtClean="0"/>
              <a:t>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891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537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a:t>Idempotence</a:t>
            </a:r>
            <a:endParaRPr lang="en-US" sz="4400" dirty="0"/>
          </a:p>
        </p:txBody>
      </p:sp>
      <p:grpSp>
        <p:nvGrpSpPr>
          <p:cNvPr id="8" name="Group 7"/>
          <p:cNvGrpSpPr/>
          <p:nvPr/>
        </p:nvGrpSpPr>
        <p:grpSpPr>
          <a:xfrm>
            <a:off x="0" y="1950630"/>
            <a:ext cx="12192000" cy="3938996"/>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Why is </a:t>
                </a:r>
                <a:r>
                  <a:rPr lang="en-US" sz="2800" kern="0" dirty="0" err="1" smtClean="0">
                    <a:solidFill>
                      <a:prstClr val="white"/>
                    </a:solidFill>
                    <a:latin typeface="+mj-lt"/>
                  </a:rPr>
                  <a:t>idempotence</a:t>
                </a:r>
                <a:r>
                  <a:rPr lang="en-US" sz="2800" kern="0" dirty="0" smtClean="0">
                    <a:solidFill>
                      <a:prstClr val="white"/>
                    </a:solidFill>
                    <a:latin typeface="+mj-lt"/>
                  </a:rPr>
                  <a:t> important?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If </a:t>
              </a:r>
              <a:r>
                <a:rPr lang="en-US" sz="2800" dirty="0">
                  <a:solidFill>
                    <a:srgbClr val="000000"/>
                  </a:solidFill>
                </a:rPr>
                <a:t>an unauthorized or accidental change is made to a server</a:t>
              </a:r>
              <a:r>
                <a:rPr lang="en-US" sz="2800" dirty="0" smtClean="0">
                  <a:solidFill>
                    <a:srgbClr val="000000"/>
                  </a:solidFill>
                </a:rPr>
                <a:t>, </a:t>
              </a:r>
              <a:r>
                <a:rPr lang="en-US" sz="2800" dirty="0" err="1" smtClean="0">
                  <a:solidFill>
                    <a:srgbClr val="000000"/>
                  </a:solidFill>
                </a:rPr>
                <a:t>idempotence</a:t>
              </a:r>
              <a:r>
                <a:rPr lang="en-US" sz="2800" dirty="0" smtClean="0">
                  <a:solidFill>
                    <a:srgbClr val="000000"/>
                  </a:solidFill>
                </a:rPr>
                <a:t> </a:t>
              </a:r>
              <a:r>
                <a:rPr lang="en-US" sz="2800" dirty="0">
                  <a:solidFill>
                    <a:srgbClr val="000000"/>
                  </a:solidFill>
                </a:rPr>
                <a:t>will bring it back into alignment, but if the 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Puppet</a:t>
              </a:r>
            </a:p>
            <a:p>
              <a:pPr marL="1371600" lvl="2" indent="-457200">
                <a:buFont typeface="Wingdings" charset="2"/>
                <a:buChar char="§"/>
              </a:pPr>
              <a:r>
                <a:rPr lang="en-US" sz="2800" dirty="0" smtClean="0">
                  <a:solidFill>
                    <a:srgbClr val="000000"/>
                  </a:solidFill>
                </a:rPr>
                <a:t>Chef</a:t>
              </a:r>
            </a:p>
            <a:p>
              <a:pPr marL="1371600" lvl="2" indent="-457200">
                <a:buFont typeface="Wingdings" charset="2"/>
                <a:buChar char="§"/>
              </a:pPr>
              <a:r>
                <a:rPr lang="en-US" sz="2800" dirty="0" err="1" smtClean="0">
                  <a:solidFill>
                    <a:srgbClr val="000000"/>
                  </a:solidFill>
                </a:rPr>
                <a:t>RightScale</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Ansible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Salt</a:t>
              </a:r>
            </a:p>
            <a:p>
              <a:pPr marL="1371600" lvl="2" indent="-457200">
                <a:buFont typeface="Wingdings" charset="2"/>
                <a:buChar char="§"/>
              </a:pPr>
              <a:r>
                <a:rPr lang="en-US" sz="2800" dirty="0" err="1" smtClean="0">
                  <a:solidFill>
                    <a:srgbClr val="000000"/>
                  </a:solidFill>
                </a:rPr>
                <a:t>CFEngine</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DIY</a:t>
              </a:r>
              <a:endParaRPr lang="en-US" sz="2800" dirty="0">
                <a:solidFill>
                  <a:srgbClr val="000000"/>
                </a:solidFill>
              </a:endParaRP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 (so you can leverage community resources instead of writing your own)</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No programming knowledge needed</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 but as an historical artifact, </a:t>
              </a: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Instead of using an existing </a:t>
              </a:r>
              <a:r>
                <a:rPr lang="en-US" sz="2800" dirty="0" err="1" smtClean="0">
                  <a:solidFill>
                    <a:srgbClr val="000000"/>
                  </a:solidFill>
                </a:rPr>
                <a:t>config</a:t>
              </a:r>
              <a:r>
                <a:rPr lang="en-US" sz="2800" dirty="0" smtClean="0">
                  <a:solidFill>
                    <a:srgbClr val="000000"/>
                  </a:solidFill>
                </a:rPr>
                <a:t> management platform, developers can write their own</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161246"/>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that are owned by another entity such as: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371600" lvl="2" indent="-457200">
                <a:buFont typeface="Wingdings" charset="2"/>
                <a:buChar char="§"/>
              </a:pPr>
              <a:r>
                <a:rPr lang="en-US" sz="2800" dirty="0" smtClean="0">
                  <a:solidFill>
                    <a:srgbClr val="000000"/>
                  </a:solidFill>
                </a:rPr>
                <a:t>These resources can be “rented” for low cost and no commitment</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how integration with the cloud changes implementation</a:t>
              </a:r>
            </a:p>
            <a:p>
              <a:pPr marL="1371600" lvl="2" indent="-457200">
                <a:buFont typeface="Wingdings" charset="2"/>
                <a:buChar char="§"/>
              </a:pPr>
              <a:r>
                <a:rPr lang="en-US" sz="2800"/>
                <a:t>Review configuration management examples</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Define configuration management and infrastructure automation</a:t>
              </a:r>
              <a:endParaRPr lang="en-US" sz="2800" dirty="0"/>
            </a:p>
            <a:p>
              <a:pPr marL="1371600" lvl="2" indent="-457200">
                <a:buFont typeface="Wingdings" charset="2"/>
                <a:buChar char="§"/>
              </a:pPr>
              <a:r>
                <a:rPr lang="en-US" sz="2800" dirty="0" smtClean="0"/>
                <a:t>Know the leading configuration management tools and platforms</a:t>
              </a:r>
              <a:endParaRPr lang="en-US" sz="2800" dirty="0"/>
            </a:p>
            <a:p>
              <a:pPr marL="1371600" lvl="2" indent="-457200">
                <a:buFont typeface="Wingdings" charset="2"/>
                <a:buChar char="§"/>
              </a:pPr>
              <a:r>
                <a:rPr lang="en-US" sz="2800" dirty="0" smtClean="0"/>
                <a:t>Explain how integration with the cloud changes implementation</a:t>
              </a:r>
              <a:endParaRPr lang="en-US" sz="2800" dirty="0"/>
            </a:p>
            <a:p>
              <a:pPr marL="1371600" lvl="2" indent="-457200">
                <a:buFont typeface="Wingdings" charset="2"/>
                <a:buChar char="§"/>
              </a:pPr>
              <a:r>
                <a:rPr lang="en-US" sz="2800" dirty="0" smtClean="0"/>
                <a:t>Review configuration management examples</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Is Configuration Management</a:t>
            </a:r>
          </a:p>
        </p:txBody>
      </p:sp>
      <p:grpSp>
        <p:nvGrpSpPr>
          <p:cNvPr id="8" name="Group 7"/>
          <p:cNvGrpSpPr/>
          <p:nvPr/>
        </p:nvGrpSpPr>
        <p:grpSpPr>
          <a:xfrm>
            <a:off x="0" y="1950629"/>
            <a:ext cx="12192000" cy="4192996"/>
            <a:chOff x="0" y="1950630"/>
            <a:chExt cx="12192000" cy="37997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management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66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application of programmatic methods to create consistency in performance, function, design and the operation of compute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Applied over the life cycle of a system</a:t>
              </a:r>
            </a:p>
            <a:p>
              <a:pPr marL="1371600" lvl="2" indent="-457200">
                <a:buFont typeface="Wingdings" charset="2"/>
                <a:buChar char="§"/>
              </a:pPr>
              <a:r>
                <a:rPr lang="en-US" sz="2800" dirty="0" smtClean="0">
                  <a:solidFill>
                    <a:srgbClr val="000000"/>
                  </a:solidFill>
                </a:rPr>
                <a:t>The verification of performance as intended through testing</a:t>
              </a:r>
            </a:p>
            <a:p>
              <a:pPr marL="1371600" lvl="2" indent="-457200">
                <a:buFont typeface="Wingdings" charset="2"/>
                <a:buChar char="§"/>
              </a:pPr>
              <a:r>
                <a:rPr lang="en-US" sz="2800" dirty="0" smtClean="0">
                  <a:solidFill>
                    <a:srgbClr val="000000"/>
                  </a:solidFill>
                </a:rPr>
                <a:t>The use of pre-configured code to accomplish common tasks</a:t>
              </a:r>
            </a:p>
          </p:txBody>
        </p:sp>
      </p:grpSp>
    </p:spTree>
    <p:extLst>
      <p:ext uri="{BB962C8B-B14F-4D97-AF65-F5344CB8AC3E}">
        <p14:creationId xmlns:p14="http://schemas.microsoft.com/office/powerpoint/2010/main" val="14939994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240621"/>
            <a:chOff x="0" y="1950630"/>
            <a:chExt cx="12192000" cy="384295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should provide: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01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A many times return on investment as a result of:</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smtClean="0">
                  <a:solidFill>
                    <a:srgbClr val="000000"/>
                  </a:solidFill>
                </a:rPr>
                <a:t>Prevention of catastrophic events</a:t>
              </a:r>
            </a:p>
            <a:p>
              <a:pPr marL="1828800" lvl="3" indent="-457200">
                <a:buFont typeface="Wingdings" charset="2"/>
                <a:buChar char="§"/>
              </a:pPr>
              <a:r>
                <a:rPr lang="en-US" sz="2800" dirty="0" smtClean="0">
                  <a:solidFill>
                    <a:srgbClr val="000000"/>
                  </a:solidFill>
                </a:rPr>
                <a:t>Exponential increase of time-savings in the form of reusable code</a:t>
              </a: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a:t>
            </a:r>
            <a:r>
              <a:rPr lang="en-US" sz="4400" dirty="0" smtClean="0"/>
              <a:t>Management</a:t>
            </a:r>
            <a:endParaRPr lang="en-US" sz="4400" dirty="0"/>
          </a:p>
        </p:txBody>
      </p:sp>
      <p:grpSp>
        <p:nvGrpSpPr>
          <p:cNvPr id="8" name="Group 7"/>
          <p:cNvGrpSpPr/>
          <p:nvPr/>
        </p:nvGrpSpPr>
        <p:grpSpPr>
          <a:xfrm>
            <a:off x="0" y="1950630"/>
            <a:ext cx="12192000" cy="3542120"/>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configure and start an Apache Web Server or Internet Information Server (IIS)</a:t>
              </a:r>
              <a:endParaRPr lang="en-US" sz="2800" dirty="0">
                <a:solidFill>
                  <a:srgbClr val="000000"/>
                </a:solidFill>
              </a:endParaRPr>
            </a:p>
            <a:p>
              <a:pPr marL="1371600" lvl="2" indent="-457200">
                <a:buFont typeface="Wingdings" charset="2"/>
                <a:buChar char="§"/>
              </a:pPr>
              <a:r>
                <a:rPr lang="en-US" sz="2800" dirty="0" smtClean="0">
                  <a:solidFill>
                    <a:srgbClr val="000000"/>
                  </a:solidFill>
                </a:rPr>
                <a:t>A graphical interface that allows for the provisioning, configuration and termination of virtual or physical resources</a:t>
              </a:r>
              <a:endParaRPr lang="en-US" sz="2800" dirty="0"/>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a:t>
            </a:r>
            <a:r>
              <a:rPr lang="en-US" sz="4400" smtClean="0"/>
              <a:t>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thousands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a:solidFill>
                    <a:srgbClr val="000000"/>
                  </a:solidFill>
                </a:rPr>
                <a:t>previous code example can be applied to one server or to </a:t>
              </a:r>
              <a:r>
                <a:rPr lang="en-US" sz="2800" dirty="0" smtClean="0">
                  <a:solidFill>
                    <a:srgbClr val="000000"/>
                  </a:solidFill>
                </a:rPr>
                <a:t>ten</a:t>
              </a:r>
              <a:r>
                <a:rPr lang="en-US" sz="2800" dirty="0">
                  <a:solidFill>
                    <a:srgbClr val="000000"/>
                  </a:solidFill>
                </a:rPr>
                <a:t>-thousand servers </a:t>
              </a:r>
            </a:p>
            <a:p>
              <a:pPr marL="1371600" lvl="2" indent="-457200">
                <a:buFont typeface="Wingdings" charset="2"/>
                <a:buChar char="§"/>
              </a:pPr>
              <a:r>
                <a:rPr lang="en-US" sz="2800" dirty="0" smtClean="0">
                  <a:solidFill>
                    <a:srgbClr val="000000"/>
                  </a:solidFill>
                </a:rPr>
                <a:t>The </a:t>
              </a:r>
              <a:r>
                <a:rPr lang="en-US" sz="2800" dirty="0">
                  <a:solidFill>
                    <a:srgbClr val="000000"/>
                  </a:solidFill>
                </a:rPr>
                <a:t>end result will be that each server is configured identically, </a:t>
              </a:r>
              <a:r>
                <a:rPr lang="en-US" sz="2800" dirty="0" smtClean="0">
                  <a:solidFill>
                    <a:srgbClr val="000000"/>
                  </a:solidFill>
                </a:rPr>
                <a:t>as specified </a:t>
              </a:r>
              <a:r>
                <a:rPr lang="en-US" sz="2800" dirty="0">
                  <a:solidFill>
                    <a:srgbClr val="000000"/>
                  </a:solidFill>
                </a:rPr>
                <a:t>in the </a:t>
              </a:r>
              <a:r>
                <a:rPr lang="en-US" sz="2800" dirty="0" smtClean="0">
                  <a:solidFill>
                    <a:srgbClr val="000000"/>
                  </a:solidFill>
                </a:rPr>
                <a:t>script</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2105</TotalTime>
  <Words>2011</Words>
  <Application>Microsoft Macintosh PowerPoint</Application>
  <PresentationFormat>Custom</PresentationFormat>
  <Paragraphs>249</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PowerPoint Presentation</vt:lpstr>
      <vt:lpstr>PowerPoint Presentation</vt:lpstr>
      <vt:lpstr>PowerPoint Presentation</vt:lpstr>
      <vt:lpstr>PowerPoint Presentation</vt:lpstr>
      <vt:lpstr>Apache Server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154</cp:revision>
  <cp:lastPrinted>2016-05-11T04:19:31Z</cp:lastPrinted>
  <dcterms:created xsi:type="dcterms:W3CDTF">2016-04-21T18:51:19Z</dcterms:created>
  <dcterms:modified xsi:type="dcterms:W3CDTF">2016-06-30T20:00:46Z</dcterms:modified>
</cp:coreProperties>
</file>