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63" r:id="rId3"/>
    <p:sldId id="318" r:id="rId4"/>
    <p:sldId id="304" r:id="rId5"/>
    <p:sldId id="323" r:id="rId6"/>
    <p:sldId id="299" r:id="rId7"/>
    <p:sldId id="327" r:id="rId8"/>
    <p:sldId id="300" r:id="rId9"/>
    <p:sldId id="330" r:id="rId10"/>
    <p:sldId id="301" r:id="rId11"/>
    <p:sldId id="331" r:id="rId12"/>
    <p:sldId id="302" r:id="rId13"/>
    <p:sldId id="303" r:id="rId14"/>
    <p:sldId id="332" r:id="rId15"/>
    <p:sldId id="305" r:id="rId16"/>
    <p:sldId id="307" r:id="rId17"/>
    <p:sldId id="306" r:id="rId18"/>
    <p:sldId id="334" r:id="rId19"/>
    <p:sldId id="309" r:id="rId20"/>
    <p:sldId id="278" r:id="rId21"/>
    <p:sldId id="310" r:id="rId22"/>
    <p:sldId id="311" r:id="rId23"/>
    <p:sldId id="335" r:id="rId24"/>
    <p:sldId id="336" r:id="rId25"/>
    <p:sldId id="313" r:id="rId26"/>
    <p:sldId id="314" r:id="rId27"/>
    <p:sldId id="315" r:id="rId28"/>
    <p:sldId id="316" r:id="rId29"/>
    <p:sldId id="33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Mary Kate Reid" initials="" lastIdx="3" clrIdx="6"/>
  <p:cmAuthor id="1" name="Kamren Z" initials="KZ" lastIdx="1" clrIdx="0">
    <p:extLst/>
  </p:cmAuthor>
  <p:cmAuthor id="2" name="Kamren Z" initials="KZ [2]" lastIdx="1" clrIdx="1">
    <p:extLst/>
  </p:cmAuthor>
  <p:cmAuthor id="3" name="Kamren Z" initials="KZ [3]" lastIdx="1" clrIdx="2">
    <p:extLst/>
  </p:cmAuthor>
  <p:cmAuthor id="4" name="Kamren Z" initials="KZ [4]" lastIdx="1" clrIdx="3">
    <p:extLst/>
  </p:cmAuthor>
  <p:cmAuthor id="5" name="Kamren Z" initials="KZ [2] [2]" lastIdx="1" clrIdx="4">
    <p:extLst/>
  </p:cmAuthor>
  <p:cmAuthor id="6" name="Gavin Gear" initials="GG" lastIdx="16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2060"/>
    <a:srgbClr val="336EBD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5" autoAdjust="0"/>
    <p:restoredTop sz="71912" autoAdjust="0"/>
  </p:normalViewPr>
  <p:slideViewPr>
    <p:cSldViewPr snapToGrid="0">
      <p:cViewPr varScale="1">
        <p:scale>
          <a:sx n="58" d="100"/>
          <a:sy n="58" d="100"/>
        </p:scale>
        <p:origin x="-1608" y="-11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commentAuthors" Target="commentAuthors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60EF2-7028-489F-85D8-FE86CD7CF2A0}" type="datetimeFigureOut">
              <a:rPr lang="en-US" smtClean="0"/>
              <a:pPr/>
              <a:t>7/7/16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83FAC-A721-45A3-BBDE-EAF2B09B7C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21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Relationship Id="rId3" Type="http://schemas.openxmlformats.org/officeDocument/2006/relationships/hyperlink" Target="https://cordova.apache.org/docs/en/2.4.0/" TargetMode="Externa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Relationship Id="rId3" Type="http://schemas.openxmlformats.org/officeDocument/2006/relationships/hyperlink" Target="https://cordova.apache.org/docs/en/2.4.0/" TargetMode="Externa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Relationship Id="rId3" Type="http://schemas.openxmlformats.org/officeDocument/2006/relationships/hyperlink" Target="https://cordova.apache.org/docs/en/2.4.0/" TargetMode="Externa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Relationship Id="rId3" Type="http://schemas.openxmlformats.org/officeDocument/2006/relationships/hyperlink" Target="https://cordova.apache.org/docs/en/2.4.0/" TargetMode="Externa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 and excerpts from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 Mobile Application Development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Dan Hermes  http://amzn.to/1rowG7K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217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3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Image courtesy of </a:t>
            </a:r>
            <a:r>
              <a:rPr lang="en-US" dirty="0" err="1"/>
              <a:t>Deivi</a:t>
            </a:r>
            <a:r>
              <a:rPr lang="en-US" dirty="0"/>
              <a:t> Taka at </a:t>
            </a:r>
            <a:r>
              <a:rPr lang="en-US" dirty="0" err="1"/>
              <a:t>SitePoint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882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758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0" dirty="0"/>
              <a:t> Apps developed for particular devices work only on those devices.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0" dirty="0"/>
              <a:t> Multiple development teams must exist to build the same app for different devices.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0" dirty="0"/>
              <a:t> Each team is required to use different tools and languages.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0" dirty="0"/>
              <a:t> Application</a:t>
            </a:r>
            <a:r>
              <a:rPr lang="en-US" b="0" baseline="0" dirty="0"/>
              <a:t> code cannot be shared due to device differences.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0" baseline="0" dirty="0"/>
              <a:t> </a:t>
            </a:r>
            <a:r>
              <a:rPr lang="en-US" dirty="0"/>
              <a:t>Choosing this approach favors quality over cost and time to market.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/>
              <a:t> </a:t>
            </a:r>
            <a:r>
              <a:rPr lang="en-US" dirty="0"/>
              <a:t>Cross-platform core C++</a:t>
            </a:r>
            <a:r>
              <a:rPr lang="en-US" baseline="0" dirty="0"/>
              <a:t> app code is possible, but expensive (AllJoyn).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185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545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i="0" dirty="0"/>
              <a:t>Can save time by reusing code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i="0" dirty="0"/>
              <a:t>Can save money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i="0"/>
              <a:t>Code requires fewer tests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i="0"/>
              <a:t>Code reuse increases</a:t>
            </a:r>
            <a:r>
              <a:rPr lang="en-US" altLang="ko-KR" i="0" baseline="0"/>
              <a:t> maintainability</a:t>
            </a:r>
            <a:endParaRPr lang="en-US" altLang="ko-KR" i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068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Many cross-platform mobile frameworks exist, although some don’t support all phones (like </a:t>
            </a:r>
            <a:r>
              <a:rPr lang="en-US" dirty="0" smtClean="0"/>
              <a:t>Windows)</a:t>
            </a:r>
            <a:r>
              <a:rPr lang="en-US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One code base working</a:t>
            </a:r>
            <a:r>
              <a:rPr lang="en-US" baseline="0" dirty="0"/>
              <a:t> on multiple platforms allows some code reuse</a:t>
            </a:r>
            <a:endParaRPr lang="en-US" dirty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Code reuse depends on the framework.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Frequently, web technologies like JavaScript, XML/HTML and CSS are used and don’t necessarily demand use of a particular IDE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IDEs are GUIs that pull together various tools like compilers and designers to enable development</a:t>
            </a:r>
            <a:r>
              <a:rPr lang="en-US" baseline="0" dirty="0"/>
              <a:t> of an application.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64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="0" baseline="0" dirty="0" smtClean="0"/>
              <a:t>1 language, 1 IDE that can be implemented by different technologies: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="0" baseline="0" dirty="0" smtClean="0"/>
              <a:t>Objective C/Swift (or)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="0" baseline="0" dirty="0" smtClean="0"/>
              <a:t>Java (or)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="0" baseline="0" dirty="0" smtClean="0"/>
              <a:t>C#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985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</a:t>
            </a:r>
            <a:r>
              <a:rPr lang="en-US" dirty="0" err="1"/>
              <a:t>Xamarin</a:t>
            </a:r>
            <a:r>
              <a:rPr lang="en-US" dirty="0"/>
              <a:t> is the only major framework that compiles to respective native binaries for a 100% native application.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</a:t>
            </a:r>
            <a:r>
              <a:rPr lang="en-US" dirty="0" err="1"/>
              <a:t>Appcelerator’s</a:t>
            </a:r>
            <a:r>
              <a:rPr lang="en-US" dirty="0"/>
              <a:t> Titanium, </a:t>
            </a:r>
            <a:r>
              <a:rPr lang="en-US" dirty="0" err="1"/>
              <a:t>Telerik’s</a:t>
            </a:r>
            <a:r>
              <a:rPr lang="en-US" dirty="0"/>
              <a:t> </a:t>
            </a:r>
            <a:r>
              <a:rPr lang="en-US" dirty="0" err="1"/>
              <a:t>NativeScript</a:t>
            </a:r>
            <a:r>
              <a:rPr lang="en-US" dirty="0"/>
              <a:t> and Facebook’s React Native have 100% native UIs but offshore their logic to the native JavaScript engine.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www.xamarin.com</a:t>
            </a:r>
            <a:r>
              <a:rPr lang="en-US" dirty="0"/>
              <a:t>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http://</a:t>
            </a:r>
            <a:r>
              <a:rPr lang="en-US" dirty="0" err="1"/>
              <a:t>www.appcelerator.com</a:t>
            </a:r>
            <a:r>
              <a:rPr lang="en-US" dirty="0"/>
              <a:t>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facebook.github.io</a:t>
            </a:r>
            <a:r>
              <a:rPr lang="en-US" dirty="0"/>
              <a:t>/react-native/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www.nativescript.org</a:t>
            </a:r>
            <a:r>
              <a:rPr lang="en-US" dirty="0"/>
              <a:t>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cordova.apache.org</a:t>
            </a:r>
            <a:endParaRPr lang="en-US" dirty="0"/>
          </a:p>
          <a:p>
            <a:pPr marL="171450" indent="-171450">
              <a:buFont typeface="Arial"/>
              <a:buChar char="•"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577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Notes:</a:t>
            </a:r>
            <a:r>
              <a:rPr lang="en-US" b="1" baseline="0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1" baseline="0" dirty="0"/>
              <a:t> </a:t>
            </a:r>
            <a:r>
              <a:rPr lang="en-US" b="0" baseline="0" dirty="0" err="1"/>
              <a:t>Xamarin</a:t>
            </a:r>
            <a:r>
              <a:rPr lang="en-US" b="0" baseline="0" dirty="0"/>
              <a:t> b</a:t>
            </a:r>
            <a:r>
              <a:rPr lang="en-US" dirty="0"/>
              <a:t>ackend is mostly shared code, though some platform-specific code may be necessary.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/>
              <a:t> </a:t>
            </a:r>
            <a:r>
              <a:rPr lang="en-US" dirty="0"/>
              <a:t>UI code can be shared with </a:t>
            </a:r>
            <a:r>
              <a:rPr lang="en-US" dirty="0" err="1"/>
              <a:t>Xamarin.Forms</a:t>
            </a:r>
            <a:r>
              <a:rPr lang="en-US" dirty="0"/>
              <a:t> (explained in a later lesson); otherwise, UI code is platform-specific. </a:t>
            </a:r>
            <a:endParaRPr lang="en-US" dirty="0" smtClean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C#</a:t>
            </a:r>
            <a:r>
              <a:rPr lang="en-US" baseline="0" dirty="0" smtClean="0"/>
              <a:t> UI piece is much more complex – Layouts &amp; XAML, etc.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Code reuse among the UIs is achievable (also explained later).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/>
              <a:t> </a:t>
            </a:r>
            <a:r>
              <a:rPr lang="en-US" dirty="0"/>
              <a:t>Make stacked diagram for each approach.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07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085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Notes:</a:t>
            </a: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0" dirty="0"/>
              <a:t> These front-end shells represent</a:t>
            </a:r>
            <a:r>
              <a:rPr lang="en-US" b="0" baseline="0" dirty="0"/>
              <a:t> e</a:t>
            </a:r>
            <a:r>
              <a:rPr lang="en-US" dirty="0"/>
              <a:t>ssentially two apps: the native app and JavaScript app.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Native app is just a UI.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JavaScript app handles all the logic, web requests, data handling, etc.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Functions are extremely</a:t>
            </a:r>
            <a:r>
              <a:rPr lang="en-US" baseline="0" dirty="0"/>
              <a:t> similar for all three frameworks.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http://</a:t>
            </a:r>
            <a:r>
              <a:rPr lang="en-US" dirty="0" err="1"/>
              <a:t>developer.telerik.com</a:t>
            </a:r>
            <a:r>
              <a:rPr lang="en-US" dirty="0"/>
              <a:t>/featured/</a:t>
            </a:r>
            <a:r>
              <a:rPr lang="en-US" dirty="0" err="1"/>
              <a:t>nativescript</a:t>
            </a:r>
            <a:r>
              <a:rPr lang="en-US" dirty="0"/>
              <a:t>-works/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083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0" dirty="0"/>
              <a:t> JavaScript API: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Basic support for device features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Native plugins can be built to add support for other features</a:t>
            </a: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0" dirty="0"/>
              <a:t> </a:t>
            </a:r>
            <a:r>
              <a:rPr lang="en-US" dirty="0" err="1"/>
              <a:t>PhoneGap</a:t>
            </a:r>
            <a:r>
              <a:rPr lang="en-US" dirty="0"/>
              <a:t> was the old name for Cordova. Apache acquired and then renamed it.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/>
              <a:t> </a:t>
            </a:r>
            <a:r>
              <a:rPr lang="en-US" dirty="0" err="1"/>
              <a:t>PhoneGap</a:t>
            </a:r>
            <a:r>
              <a:rPr lang="en-US" dirty="0"/>
              <a:t> is currently</a:t>
            </a:r>
            <a:r>
              <a:rPr lang="en-US" baseline="0" dirty="0"/>
              <a:t> a </a:t>
            </a:r>
            <a:r>
              <a:rPr lang="en-US" dirty="0"/>
              <a:t>distribution of Cordova.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</a:t>
            </a:r>
            <a:r>
              <a:rPr lang="en-US" dirty="0" err="1"/>
              <a:t>PhoneGap</a:t>
            </a:r>
            <a:r>
              <a:rPr lang="en-US" dirty="0"/>
              <a:t> is Cordova with Apache tools on top of it (like </a:t>
            </a:r>
            <a:r>
              <a:rPr lang="en-US" dirty="0" err="1"/>
              <a:t>PhoneGap</a:t>
            </a:r>
            <a:r>
              <a:rPr lang="en-US" dirty="0"/>
              <a:t> Build) 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Cordova is essentially the only hybrid framework.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Almost all other hybrid frameworks are built on top of it to reduce the pains of hybrid development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UI frameworks are built on top of Cordova to make them look and feel like a real, native app instead of a website.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Frameworks built on top of Cordova: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</a:t>
            </a:r>
            <a:r>
              <a:rPr lang="en-US" dirty="0" err="1"/>
              <a:t>PhoneGap</a:t>
            </a:r>
            <a:endParaRPr lang="en-US" dirty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Ionic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</a:t>
            </a:r>
            <a:r>
              <a:rPr lang="en-US" dirty="0" err="1"/>
              <a:t>Onsen</a:t>
            </a:r>
            <a:endParaRPr lang="en-US" dirty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Many others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cordova.apache.org</a:t>
            </a:r>
            <a:r>
              <a:rPr lang="en-US" dirty="0"/>
              <a:t>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http://</a:t>
            </a:r>
            <a:r>
              <a:rPr lang="en-US" dirty="0" err="1"/>
              <a:t>ionicframework.com</a:t>
            </a:r>
            <a:r>
              <a:rPr lang="en-US" dirty="0"/>
              <a:t>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onsen.io</a:t>
            </a:r>
            <a:r>
              <a:rPr lang="en-U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082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</a:t>
            </a:r>
            <a:r>
              <a:rPr lang="en-US" dirty="0" err="1"/>
              <a:t>Xamarin</a:t>
            </a:r>
            <a:r>
              <a:rPr lang="en-US" dirty="0"/>
              <a:t> is the only major framework that compiles to respective native binaries for a 100% native application.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</a:t>
            </a:r>
            <a:r>
              <a:rPr lang="en-US" dirty="0" err="1"/>
              <a:t>Appcelerator’s</a:t>
            </a:r>
            <a:r>
              <a:rPr lang="en-US" dirty="0"/>
              <a:t> Titanium, </a:t>
            </a:r>
            <a:r>
              <a:rPr lang="en-US" dirty="0" err="1"/>
              <a:t>Telerik’s</a:t>
            </a:r>
            <a:r>
              <a:rPr lang="en-US" dirty="0"/>
              <a:t> </a:t>
            </a:r>
            <a:r>
              <a:rPr lang="en-US" dirty="0" err="1"/>
              <a:t>NativeScript</a:t>
            </a:r>
            <a:r>
              <a:rPr lang="en-US" dirty="0"/>
              <a:t> and Facebook’s React Native have 100% native UIs but offshore their logic to the native JavaScript engine.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www.xamarin.com</a:t>
            </a:r>
            <a:r>
              <a:rPr lang="en-US" dirty="0"/>
              <a:t>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http://</a:t>
            </a:r>
            <a:r>
              <a:rPr lang="en-US" dirty="0" err="1"/>
              <a:t>www.appcelerator.com</a:t>
            </a:r>
            <a:r>
              <a:rPr lang="en-US" dirty="0"/>
              <a:t>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facebook.github.io</a:t>
            </a:r>
            <a:r>
              <a:rPr lang="en-US" dirty="0"/>
              <a:t>/react-native/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www.nativescript.org</a:t>
            </a:r>
            <a:r>
              <a:rPr lang="en-US" dirty="0"/>
              <a:t>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cordova.apache.org</a:t>
            </a:r>
            <a:endParaRPr lang="en-US" dirty="0"/>
          </a:p>
          <a:p>
            <a:pPr marL="171450" indent="-171450">
              <a:buFont typeface="Arial"/>
              <a:buChar char="•"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973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779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Answer: c</a:t>
            </a:r>
            <a:endParaRPr lang="en-US" u="sng" dirty="0">
              <a:solidFill>
                <a:schemeClr val="hlink"/>
              </a:solidFill>
              <a:hlinkClick r:id="rId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u="none" dirty="0">
              <a:solidFill>
                <a:schemeClr val="hlin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09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Answer: a</a:t>
            </a:r>
            <a:endParaRPr lang="en-US" u="sng" dirty="0">
              <a:solidFill>
                <a:schemeClr val="hlink"/>
              </a:solidFill>
              <a:hlinkClick r:id="rId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u="none" dirty="0">
              <a:solidFill>
                <a:schemeClr val="hlin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388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Answer: c</a:t>
            </a:r>
            <a:endParaRPr lang="en-US" u="sng" dirty="0">
              <a:solidFill>
                <a:schemeClr val="hlink"/>
              </a:solidFill>
              <a:hlinkClick r:id="rId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u="none" dirty="0">
              <a:solidFill>
                <a:schemeClr val="hlin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462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Answer: d</a:t>
            </a:r>
            <a:endParaRPr lang="en-US" u="sng" dirty="0">
              <a:solidFill>
                <a:schemeClr val="hlink"/>
              </a:solidFill>
              <a:hlinkClick r:id="rId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u="none" dirty="0">
              <a:solidFill>
                <a:schemeClr val="hlin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00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03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4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The makers of each device develop tools and sometimes even their own languages to make the best applications possible.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21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Other IDEs can be used, but they may not be able to build the code.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Rather than using an IDE, code can be written in a basic text editor.</a:t>
            </a: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/>
              <a:t>Add in objective-C/Swift comparison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/>
              <a:t>Why </a:t>
            </a:r>
            <a:r>
              <a:rPr lang="en-US" baseline="0" dirty="0" err="1"/>
              <a:t>Xcdoe</a:t>
            </a:r>
            <a:r>
              <a:rPr lang="en-US" baseline="0" dirty="0"/>
              <a:t>/</a:t>
            </a:r>
            <a:r>
              <a:rPr lang="en-US" baseline="0" dirty="0" err="1"/>
              <a:t>obj</a:t>
            </a:r>
            <a:r>
              <a:rPr lang="en-US" baseline="0" dirty="0"/>
              <a:t>-C/Swift</a:t>
            </a:r>
            <a:endParaRPr lang="en-US" dirty="0"/>
          </a:p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21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dirty="0" err="1"/>
              <a:t>Xcode</a:t>
            </a:r>
            <a:r>
              <a:rPr lang="en-US" dirty="0"/>
              <a:t> IDE</a:t>
            </a:r>
          </a:p>
          <a:p>
            <a:endParaRPr lang="en-US" b="1" dirty="0"/>
          </a:p>
          <a:p>
            <a:r>
              <a:rPr lang="en-US" b="1" dirty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Image courtesy of Apple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34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Why Eclipse/Java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IDE choices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0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 from Android App Development with Android Studio IDE video with Ronny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Kibet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02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2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31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3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9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59C166-16D3-4A25-A2F8-C51E0E346B22}" type="datetimeFigureOut">
              <a:rPr lang="en-US" smtClean="0"/>
              <a:pPr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5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7/7/16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15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7/7/16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03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7/7/16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5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7/7/16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4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7/7/16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4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7/7/16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77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9C166-16D3-4A25-A2F8-C51E0E346B22}" type="datetimeFigureOut">
              <a:rPr lang="en-US" smtClean="0"/>
              <a:pPr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1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msdn.microsoft.com/en-us/library/windows/apps/ff626516(v=vs.105).aspx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apple.com/swift/asq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eveloper.android.com/index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2847" y="931926"/>
            <a:ext cx="9660845" cy="2767151"/>
          </a:xfrm>
        </p:spPr>
        <p:txBody>
          <a:bodyPr anchor="b">
            <a:noAutofit/>
          </a:bodyPr>
          <a:lstStyle/>
          <a:p>
            <a:pPr algn="l"/>
            <a:r>
              <a:rPr lang="en-US" sz="54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Cross-Platform Mobile Application Development with </a:t>
            </a:r>
            <a:r>
              <a:rPr lang="en-US" sz="54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Xamarin</a:t>
            </a:r>
            <a:endParaRPr lang="en-US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84197" y="3638573"/>
            <a:ext cx="9161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Module 3, Lesson 1: </a:t>
            </a:r>
          </a:p>
          <a:p>
            <a:r>
              <a:rPr lang="en-US" sz="4000" dirty="0">
                <a:solidFill>
                  <a:srgbClr val="FFFF00"/>
                </a:solidFill>
              </a:rPr>
              <a:t>Mobile Development Survey</a:t>
            </a:r>
          </a:p>
        </p:txBody>
      </p:sp>
    </p:spTree>
    <p:extLst>
      <p:ext uri="{BB962C8B-B14F-4D97-AF65-F5344CB8AC3E}">
        <p14:creationId xmlns:p14="http://schemas.microsoft.com/office/powerpoint/2010/main" val="2448505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07" y="132381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Native </a:t>
            </a:r>
            <a:r>
              <a:rPr lang="en-US" sz="4800" dirty="0" smtClean="0">
                <a:solidFill>
                  <a:srgbClr val="000000"/>
                </a:solidFill>
              </a:rPr>
              <a:t>Windows Development</a:t>
            </a:r>
            <a:endParaRPr lang="en-US" sz="4800" dirty="0">
              <a:solidFill>
                <a:srgbClr val="00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" y="1947672"/>
            <a:ext cx="12191999" cy="2337176"/>
            <a:chOff x="1" y="1492067"/>
            <a:chExt cx="12191999" cy="2337176"/>
          </a:xfrm>
        </p:grpSpPr>
        <p:grpSp>
          <p:nvGrpSpPr>
            <p:cNvPr id="30" name="Group 29"/>
            <p:cNvGrpSpPr/>
            <p:nvPr/>
          </p:nvGrpSpPr>
          <p:grpSpPr>
            <a:xfrm>
              <a:off x="1" y="1492067"/>
              <a:ext cx="12191999" cy="791753"/>
              <a:chOff x="979715" y="1950630"/>
              <a:chExt cx="9998962" cy="832911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979715" y="1950630"/>
                <a:ext cx="9998962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35" name="Content Placeholder 2"/>
              <p:cNvSpPr txBox="1">
                <a:spLocks/>
              </p:cNvSpPr>
              <p:nvPr/>
            </p:nvSpPr>
            <p:spPr>
              <a:xfrm>
                <a:off x="1555276" y="1950630"/>
                <a:ext cx="9295782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i="0" dirty="0"/>
                  <a:t>Visual Studio IDE</a:t>
                </a:r>
              </a:p>
            </p:txBody>
          </p:sp>
        </p:grpSp>
        <p:sp>
          <p:nvSpPr>
            <p:cNvPr id="52" name="Content Placeholder 2"/>
            <p:cNvSpPr txBox="1">
              <a:spLocks/>
            </p:cNvSpPr>
            <p:nvPr/>
          </p:nvSpPr>
          <p:spPr>
            <a:xfrm>
              <a:off x="714007" y="2386364"/>
              <a:ext cx="11477993" cy="620247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457200" algn="l">
                <a:buFont typeface="Wingdings" charset="2"/>
                <a:buChar char="§"/>
              </a:pPr>
              <a:r>
                <a:rPr lang="en-US" i="0" dirty="0">
                  <a:solidFill>
                    <a:srgbClr val="000000"/>
                  </a:solidFill>
                </a:rPr>
                <a:t>Windows </a:t>
              </a:r>
              <a:r>
                <a:rPr lang="en-US" i="0" dirty="0" smtClean="0">
                  <a:solidFill>
                    <a:srgbClr val="000000"/>
                  </a:solidFill>
                </a:rPr>
                <a:t>API </a:t>
              </a:r>
              <a:r>
                <a:rPr lang="en-US" i="0" dirty="0">
                  <a:solidFill>
                    <a:srgbClr val="000000"/>
                  </a:solidFill>
                </a:rPr>
                <a:t>uses the C# programming language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22923" y="3150914"/>
              <a:ext cx="11469077" cy="6783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00100" lvl="1" indent="-342900">
                <a:buFont typeface="Wingdings" charset="2"/>
                <a:buChar char="§"/>
              </a:pPr>
              <a:r>
                <a:rPr lang="en-US" sz="2400" dirty="0">
                  <a:solidFill>
                    <a:srgbClr val="000000"/>
                  </a:solidFill>
                  <a:hlinkClick r:id="rId3"/>
                </a:rPr>
                <a:t>https://msdn.microsoft.com/en-us/library/windows/apps/ff626516(v=vs.105).aspx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19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Windows: </a:t>
            </a:r>
            <a:r>
              <a:rPr lang="en-US" dirty="0">
                <a:solidFill>
                  <a:srgbClr val="000000"/>
                </a:solidFill>
              </a:rPr>
              <a:t>Visual Studio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672" y="1392340"/>
            <a:ext cx="9886178" cy="526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229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Benefits of Native Development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Supported by Makers of Device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ko-KR" dirty="0"/>
              <a:t>They want you to make great apps for their device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ko-KR" dirty="0"/>
              <a:t>Provide support to developer communities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Highest Quality Applications Possible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All device features accessible</a:t>
            </a:r>
          </a:p>
          <a:p>
            <a:pPr>
              <a:buFont typeface="Wingdings" charset="2"/>
              <a:buChar char="§"/>
            </a:pPr>
            <a:r>
              <a:rPr lang="en-US" dirty="0"/>
              <a:t>Optimized for a single platform</a:t>
            </a:r>
          </a:p>
          <a:p>
            <a:pPr>
              <a:buFont typeface="Wingdings" charset="2"/>
              <a:buChar char="§"/>
            </a:pPr>
            <a:r>
              <a:rPr lang="en-US" dirty="0"/>
              <a:t>All graphics and interactivity features available</a:t>
            </a:r>
          </a:p>
        </p:txBody>
      </p:sp>
    </p:spTree>
    <p:extLst>
      <p:ext uri="{BB962C8B-B14F-4D97-AF65-F5344CB8AC3E}">
        <p14:creationId xmlns:p14="http://schemas.microsoft.com/office/powerpoint/2010/main" val="1096891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Drawbacks of Native Development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Separate Teams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Teams have different skills</a:t>
            </a:r>
          </a:p>
          <a:p>
            <a:pPr>
              <a:buFont typeface="Wingdings" charset="2"/>
              <a:buChar char="§"/>
            </a:pPr>
            <a:r>
              <a:rPr lang="en-US" dirty="0"/>
              <a:t>Use different programming languages</a:t>
            </a:r>
          </a:p>
          <a:p>
            <a:pPr>
              <a:buFont typeface="Wingdings" charset="2"/>
              <a:buChar char="§"/>
            </a:pPr>
            <a:r>
              <a:rPr lang="en-US" dirty="0"/>
              <a:t>Use different tools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Hard to Reuse Code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Rewrite all code again for each platform</a:t>
            </a:r>
          </a:p>
          <a:p>
            <a:pPr>
              <a:buFont typeface="Wingdings" charset="2"/>
              <a:buChar char="§"/>
            </a:pPr>
            <a:r>
              <a:rPr lang="en-US" dirty="0"/>
              <a:t>Code bug fixes and added features separately on all platforms</a:t>
            </a:r>
          </a:p>
        </p:txBody>
      </p:sp>
    </p:spTree>
    <p:extLst>
      <p:ext uri="{BB962C8B-B14F-4D97-AF65-F5344CB8AC3E}">
        <p14:creationId xmlns:p14="http://schemas.microsoft.com/office/powerpoint/2010/main" val="1103002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Native Development Pro/Con Summary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High Quality</a:t>
            </a:r>
          </a:p>
          <a:p>
            <a:pPr>
              <a:buFont typeface="Wingdings" charset="2"/>
              <a:buChar char="§"/>
            </a:pPr>
            <a:r>
              <a:rPr lang="en-US" dirty="0" err="1"/>
              <a:t>Performant</a:t>
            </a:r>
            <a:r>
              <a:rPr lang="en-US" dirty="0"/>
              <a:t> (Fast)</a:t>
            </a:r>
          </a:p>
          <a:p>
            <a:pPr>
              <a:buFont typeface="Wingdings" charset="2"/>
              <a:buChar char="§"/>
            </a:pPr>
            <a:r>
              <a:rPr lang="en-US" dirty="0"/>
              <a:t>High-end Graphics and Interactivity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Time-consuming </a:t>
            </a:r>
          </a:p>
          <a:p>
            <a:pPr>
              <a:buFont typeface="Wingdings" charset="2"/>
              <a:buChar char="§"/>
            </a:pPr>
            <a:r>
              <a:rPr lang="en-US" dirty="0"/>
              <a:t>Costly</a:t>
            </a:r>
          </a:p>
        </p:txBody>
      </p:sp>
    </p:spTree>
    <p:extLst>
      <p:ext uri="{BB962C8B-B14F-4D97-AF65-F5344CB8AC3E}">
        <p14:creationId xmlns:p14="http://schemas.microsoft.com/office/powerpoint/2010/main" val="831848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Cross-Platform Mobile Development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2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Why Cross-Platform Development? 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947672"/>
            <a:ext cx="13030200" cy="791753"/>
            <a:chOff x="1384300" y="1950630"/>
            <a:chExt cx="10097577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8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Combine code and development teams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681821"/>
            <a:ext cx="12192000" cy="1664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Shared codebase</a:t>
            </a:r>
          </a:p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Same development skillset</a:t>
            </a:r>
          </a:p>
        </p:txBody>
      </p:sp>
    </p:spTree>
    <p:extLst>
      <p:ext uri="{BB962C8B-B14F-4D97-AF65-F5344CB8AC3E}">
        <p14:creationId xmlns:p14="http://schemas.microsoft.com/office/powerpoint/2010/main" val="525077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07" y="132381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Shared Codebase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947672"/>
            <a:ext cx="12192000" cy="2624328"/>
            <a:chOff x="0" y="1492067"/>
            <a:chExt cx="12192000" cy="2624328"/>
          </a:xfrm>
        </p:grpSpPr>
        <p:grpSp>
          <p:nvGrpSpPr>
            <p:cNvPr id="30" name="Group 29"/>
            <p:cNvGrpSpPr/>
            <p:nvPr/>
          </p:nvGrpSpPr>
          <p:grpSpPr>
            <a:xfrm>
              <a:off x="1" y="1492067"/>
              <a:ext cx="12191999" cy="791753"/>
              <a:chOff x="979715" y="1950630"/>
              <a:chExt cx="9998962" cy="832911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979715" y="1950630"/>
                <a:ext cx="9998962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35" name="Content Placeholder 2"/>
              <p:cNvSpPr txBox="1">
                <a:spLocks/>
              </p:cNvSpPr>
              <p:nvPr/>
            </p:nvSpPr>
            <p:spPr>
              <a:xfrm>
                <a:off x="1555276" y="1950630"/>
                <a:ext cx="9295782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i="0" dirty="0"/>
                  <a:t>One code base works on multiple platforms</a:t>
                </a:r>
              </a:p>
            </p:txBody>
          </p:sp>
        </p:grpSp>
        <p:sp>
          <p:nvSpPr>
            <p:cNvPr id="52" name="Content Placeholder 2"/>
            <p:cNvSpPr txBox="1">
              <a:spLocks/>
            </p:cNvSpPr>
            <p:nvPr/>
          </p:nvSpPr>
          <p:spPr>
            <a:xfrm>
              <a:off x="714007" y="3192131"/>
              <a:ext cx="11477993" cy="620247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i="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0" y="2342969"/>
              <a:ext cx="11458575" cy="17734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77913" lvl="1" indent="-330200">
                <a:buFont typeface="Wingdings" charset="2"/>
                <a:buChar char="§"/>
              </a:pPr>
              <a:r>
                <a:rPr lang="en-US" sz="2800" dirty="0">
                  <a:solidFill>
                    <a:schemeClr val="tx1"/>
                  </a:solidFill>
                </a:rPr>
                <a:t>Shared code base of data access and business logic</a:t>
              </a:r>
            </a:p>
            <a:p>
              <a:pPr marL="1077913" lvl="1" indent="-330200">
                <a:buFont typeface="Wingdings" charset="2"/>
                <a:buChar char="§"/>
              </a:pPr>
              <a:r>
                <a:rPr lang="en-US" sz="2800" dirty="0">
                  <a:solidFill>
                    <a:schemeClr val="tx1"/>
                  </a:solidFill>
                </a:rPr>
                <a:t>Requires fewer tests</a:t>
              </a:r>
            </a:p>
            <a:p>
              <a:pPr marL="1077913" lvl="1" indent="-330200">
                <a:buFont typeface="Wingdings" charset="2"/>
                <a:buChar char="§"/>
              </a:pPr>
              <a:r>
                <a:rPr lang="en-US" sz="2800" dirty="0">
                  <a:solidFill>
                    <a:schemeClr val="tx1"/>
                  </a:solidFill>
                </a:rPr>
                <a:t>Increases maintainability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262497" y="3754772"/>
            <a:ext cx="5714585" cy="2902917"/>
            <a:chOff x="5283106" y="3637542"/>
            <a:chExt cx="5714585" cy="2902917"/>
          </a:xfrm>
        </p:grpSpPr>
        <p:sp>
          <p:nvSpPr>
            <p:cNvPr id="13" name="Rectangle 12"/>
            <p:cNvSpPr/>
            <p:nvPr/>
          </p:nvSpPr>
          <p:spPr>
            <a:xfrm>
              <a:off x="9163380" y="3637542"/>
              <a:ext cx="1799037" cy="145784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9257566" y="3778289"/>
              <a:ext cx="1740125" cy="1073318"/>
            </a:xfrm>
            <a:prstGeom prst="rect">
              <a:avLst/>
            </a:prstGeom>
            <a:noFill/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8000" i="0" dirty="0"/>
                <a:t>{   }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283648" y="3645390"/>
              <a:ext cx="1799037" cy="1457847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6" name="Content Placeholder 2"/>
            <p:cNvSpPr txBox="1">
              <a:spLocks/>
            </p:cNvSpPr>
            <p:nvPr/>
          </p:nvSpPr>
          <p:spPr>
            <a:xfrm>
              <a:off x="5370954" y="3771917"/>
              <a:ext cx="1740125" cy="1073318"/>
            </a:xfrm>
            <a:prstGeom prst="rect">
              <a:avLst/>
            </a:prstGeom>
            <a:noFill/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8000" i="0" dirty="0"/>
                <a:t>{   }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28834" y="4123910"/>
              <a:ext cx="8289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rgbClr val="FFFFFF"/>
                  </a:solidFill>
                </a:rPr>
                <a:t>iOS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228495" y="3639555"/>
              <a:ext cx="1799037" cy="145784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9" name="Content Placeholder 2"/>
            <p:cNvSpPr txBox="1">
              <a:spLocks/>
            </p:cNvSpPr>
            <p:nvPr/>
          </p:nvSpPr>
          <p:spPr>
            <a:xfrm>
              <a:off x="7304752" y="3765548"/>
              <a:ext cx="1740125" cy="1073318"/>
            </a:xfrm>
            <a:prstGeom prst="rect">
              <a:avLst/>
            </a:prstGeom>
            <a:noFill/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8000" i="0" dirty="0"/>
                <a:t>{   }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645686" y="4117541"/>
              <a:ext cx="1058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Android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566393" y="4130282"/>
              <a:ext cx="1122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Windows</a:t>
              </a: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5283106" y="5093884"/>
              <a:ext cx="5679311" cy="1446575"/>
              <a:chOff x="1031793" y="1035984"/>
              <a:chExt cx="9998961" cy="832911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031793" y="1035984"/>
                <a:ext cx="9998961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27" name="Content Placeholder 2"/>
              <p:cNvSpPr txBox="1">
                <a:spLocks/>
              </p:cNvSpPr>
              <p:nvPr/>
            </p:nvSpPr>
            <p:spPr>
              <a:xfrm>
                <a:off x="2278526" y="1128357"/>
                <a:ext cx="7536638" cy="648164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i="0" dirty="0"/>
                  <a:t>Shared Code Base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370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07" y="132381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Same Development Skillsets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652959"/>
            <a:ext cx="12192000" cy="4552071"/>
            <a:chOff x="0" y="1590518"/>
            <a:chExt cx="12192000" cy="2682637"/>
          </a:xfrm>
        </p:grpSpPr>
        <p:grpSp>
          <p:nvGrpSpPr>
            <p:cNvPr id="30" name="Group 29"/>
            <p:cNvGrpSpPr/>
            <p:nvPr/>
          </p:nvGrpSpPr>
          <p:grpSpPr>
            <a:xfrm>
              <a:off x="1" y="1590518"/>
              <a:ext cx="12191999" cy="594856"/>
              <a:chOff x="979715" y="2054197"/>
              <a:chExt cx="9998962" cy="625778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979715" y="2054197"/>
                <a:ext cx="9998962" cy="625778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35" name="Content Placeholder 2"/>
              <p:cNvSpPr txBox="1">
                <a:spLocks/>
              </p:cNvSpPr>
              <p:nvPr/>
            </p:nvSpPr>
            <p:spPr>
              <a:xfrm>
                <a:off x="1555276" y="2147906"/>
                <a:ext cx="9295782" cy="43836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i="0" dirty="0"/>
                  <a:t>Developers can use a single technology to build apps</a:t>
                </a:r>
              </a:p>
            </p:txBody>
          </p:sp>
        </p:grpSp>
        <p:sp>
          <p:nvSpPr>
            <p:cNvPr id="52" name="Content Placeholder 2"/>
            <p:cNvSpPr txBox="1">
              <a:spLocks/>
            </p:cNvSpPr>
            <p:nvPr/>
          </p:nvSpPr>
          <p:spPr>
            <a:xfrm>
              <a:off x="714007" y="3192131"/>
              <a:ext cx="11477993" cy="620247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i="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0" y="2342968"/>
              <a:ext cx="6061722" cy="19301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77913" lvl="1" indent="-330200">
                <a:buFont typeface="Wingdings" charset="2"/>
                <a:buChar char="§"/>
              </a:pPr>
              <a:r>
                <a:rPr lang="en-US" sz="2800" dirty="0">
                  <a:solidFill>
                    <a:schemeClr val="tx1"/>
                  </a:solidFill>
                </a:rPr>
                <a:t>Diversity of technology is fun for us, the developers</a:t>
              </a:r>
            </a:p>
            <a:p>
              <a:pPr marL="1077913" lvl="1" indent="-330200">
                <a:buFont typeface="Wingdings" charset="2"/>
                <a:buChar char="§"/>
              </a:pPr>
              <a:r>
                <a:rPr lang="en-US" sz="2800" dirty="0">
                  <a:solidFill>
                    <a:schemeClr val="tx1"/>
                  </a:solidFill>
                </a:rPr>
                <a:t>But it can get expensive for companies</a:t>
              </a:r>
            </a:p>
            <a:p>
              <a:pPr marL="1077913" lvl="1" indent="-330200">
                <a:buFont typeface="Wingdings" charset="2"/>
                <a:buChar char="§"/>
              </a:pPr>
              <a:r>
                <a:rPr lang="en-US" sz="2800" dirty="0">
                  <a:solidFill>
                    <a:schemeClr val="tx1"/>
                  </a:solidFill>
                </a:rPr>
                <a:t>A cross-platform approach consolidates the skillsets </a:t>
              </a:r>
              <a:r>
                <a:rPr lang="en-US" sz="2800" dirty="0" smtClean="0">
                  <a:solidFill>
                    <a:schemeClr val="tx1"/>
                  </a:solidFill>
                </a:rPr>
                <a:t>needed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519117" y="2731908"/>
            <a:ext cx="4442814" cy="3919287"/>
            <a:chOff x="7519117" y="2731908"/>
            <a:chExt cx="4442814" cy="3919287"/>
          </a:xfrm>
        </p:grpSpPr>
        <p:grpSp>
          <p:nvGrpSpPr>
            <p:cNvPr id="6" name="Group 5"/>
            <p:cNvGrpSpPr/>
            <p:nvPr/>
          </p:nvGrpSpPr>
          <p:grpSpPr>
            <a:xfrm>
              <a:off x="7519117" y="2731908"/>
              <a:ext cx="4442814" cy="2776018"/>
              <a:chOff x="7519117" y="2731908"/>
              <a:chExt cx="4442814" cy="2776018"/>
            </a:xfrm>
          </p:grpSpPr>
          <p:sp>
            <p:nvSpPr>
              <p:cNvPr id="8" name="Oval 7"/>
              <p:cNvSpPr>
                <a:spLocks noChangeAspect="1"/>
              </p:cNvSpPr>
              <p:nvPr/>
            </p:nvSpPr>
            <p:spPr>
              <a:xfrm>
                <a:off x="7519117" y="3216979"/>
                <a:ext cx="1360901" cy="1361931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dirty="0" err="1" smtClean="0"/>
                  <a:t>iOS</a:t>
                </a:r>
                <a:r>
                  <a:rPr lang="en-US" dirty="0" smtClean="0"/>
                  <a:t> </a:t>
                </a:r>
              </a:p>
              <a:p>
                <a:pPr algn="ctr"/>
                <a:r>
                  <a:rPr lang="en-US" dirty="0" smtClean="0"/>
                  <a:t>Objective C</a:t>
                </a:r>
              </a:p>
              <a:p>
                <a:pPr algn="ctr"/>
                <a:r>
                  <a:rPr lang="en-US" dirty="0" smtClean="0"/>
                  <a:t>/Swift</a:t>
                </a:r>
                <a:endParaRPr lang="en-US" dirty="0"/>
              </a:p>
            </p:txBody>
          </p:sp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>
                <a:off x="9060074" y="2731908"/>
                <a:ext cx="1360901" cy="1361931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 smtClean="0"/>
                  <a:t>Android</a:t>
                </a:r>
              </a:p>
              <a:p>
                <a:pPr algn="ctr"/>
                <a:r>
                  <a:rPr lang="en-US" dirty="0" smtClean="0"/>
                  <a:t>Java</a:t>
                </a:r>
                <a:endParaRPr lang="en-US" dirty="0"/>
              </a:p>
            </p:txBody>
          </p:sp>
          <p:sp>
            <p:nvSpPr>
              <p:cNvPr id="18" name="Oval 17"/>
              <p:cNvSpPr>
                <a:spLocks noChangeAspect="1"/>
              </p:cNvSpPr>
              <p:nvPr/>
            </p:nvSpPr>
            <p:spPr>
              <a:xfrm>
                <a:off x="10601030" y="3216979"/>
                <a:ext cx="1360901" cy="1361931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Windows</a:t>
                </a:r>
              </a:p>
              <a:p>
                <a:pPr algn="ctr"/>
                <a:r>
                  <a:rPr lang="en-US" dirty="0" smtClean="0"/>
                  <a:t>C#</a:t>
                </a:r>
                <a:endParaRPr lang="en-US" dirty="0"/>
              </a:p>
            </p:txBody>
          </p:sp>
          <p:cxnSp>
            <p:nvCxnSpPr>
              <p:cNvPr id="10" name="Straight Connector 9"/>
              <p:cNvCxnSpPr>
                <a:stCxn id="8" idx="4"/>
              </p:cNvCxnSpPr>
              <p:nvPr/>
            </p:nvCxnSpPr>
            <p:spPr>
              <a:xfrm>
                <a:off x="8199568" y="4578910"/>
                <a:ext cx="1059805" cy="929016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stCxn id="18" idx="4"/>
              </p:cNvCxnSpPr>
              <p:nvPr/>
            </p:nvCxnSpPr>
            <p:spPr>
              <a:xfrm flipH="1">
                <a:off x="10221676" y="4578910"/>
                <a:ext cx="1059805" cy="929016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17" idx="4"/>
              </p:cNvCxnSpPr>
              <p:nvPr/>
            </p:nvCxnSpPr>
            <p:spPr>
              <a:xfrm>
                <a:off x="9740525" y="4093839"/>
                <a:ext cx="0" cy="1388373"/>
              </a:xfrm>
              <a:prstGeom prst="straightConnector1">
                <a:avLst/>
              </a:prstGeom>
              <a:ln w="57150" cmpd="sng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Rectangle 4"/>
            <p:cNvSpPr/>
            <p:nvPr/>
          </p:nvSpPr>
          <p:spPr>
            <a:xfrm>
              <a:off x="8076901" y="5598367"/>
              <a:ext cx="3327246" cy="1052828"/>
            </a:xfrm>
            <a:prstGeom prst="rect">
              <a:avLst/>
            </a:prstGeom>
            <a:solidFill>
              <a:srgbClr val="15206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algn="ctr"/>
              <a:r>
                <a:rPr lang="en-US" dirty="0"/>
                <a:t>One programming language and </a:t>
              </a:r>
              <a:r>
                <a:rPr lang="en-US" dirty="0" smtClean="0"/>
                <a:t>environment</a:t>
              </a:r>
            </a:p>
            <a:p>
              <a:pPr marL="0" lvl="1" algn="ctr"/>
              <a:r>
                <a:rPr lang="en-US" dirty="0" smtClean="0"/>
                <a:t>(C# or HTML5 or JavaScript)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02083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07" y="132381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Cross-Platform Solutions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256650"/>
              </p:ext>
            </p:extLst>
          </p:nvPr>
        </p:nvGraphicFramePr>
        <p:xfrm>
          <a:off x="855469" y="3139330"/>
          <a:ext cx="10574532" cy="231648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287266">
                  <a:extLst>
                    <a:ext uri="{9D8B030D-6E8A-4147-A177-3AD203B41FA5}">
                      <a16:colId xmlns="" xmlns:a16="http://schemas.microsoft.com/office/drawing/2014/main" val="48614039"/>
                    </a:ext>
                  </a:extLst>
                </a:gridCol>
                <a:gridCol w="5287266">
                  <a:extLst>
                    <a:ext uri="{9D8B030D-6E8A-4147-A177-3AD203B41FA5}">
                      <a16:colId xmlns="" xmlns:a16="http://schemas.microsoft.com/office/drawing/2014/main" val="1124546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 dirty="0">
                          <a:solidFill>
                            <a:schemeClr val="bg1"/>
                          </a:solidFill>
                        </a:rPr>
                        <a:t>Development Framework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Defining</a:t>
                      </a:r>
                      <a:r>
                        <a:rPr lang="en-US" sz="2000" b="0" baseline="0" dirty="0">
                          <a:solidFill>
                            <a:schemeClr val="bg1"/>
                          </a:solidFill>
                        </a:rPr>
                        <a:t> Characteristics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966702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err="1"/>
                        <a:t>Xamarin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Code in C# and compile to native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3448224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/>
                        <a:t>Titanium, </a:t>
                      </a:r>
                      <a:r>
                        <a:rPr lang="en-US" sz="2000" b="1" dirty="0" err="1"/>
                        <a:t>NativeScript</a:t>
                      </a:r>
                      <a:r>
                        <a:rPr lang="en-US" sz="2000" b="1" baseline="0" dirty="0"/>
                        <a:t> &amp; React Native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Code in JavaScript and render to native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8246575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/>
                        <a:t>Cordova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Native</a:t>
                      </a:r>
                      <a:r>
                        <a:rPr lang="en-US" sz="2000" baseline="0" dirty="0"/>
                        <a:t> shell runs a web app</a:t>
                      </a:r>
                      <a:endParaRPr lang="en-US" sz="2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30228483"/>
                  </a:ext>
                </a:extLst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0" y="1947672"/>
            <a:ext cx="12160223" cy="791753"/>
            <a:chOff x="1384300" y="1950630"/>
            <a:chExt cx="9423400" cy="832911"/>
          </a:xfrm>
        </p:grpSpPr>
        <p:sp>
          <p:nvSpPr>
            <p:cNvPr id="18" name="Rectangle 17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7F7F7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9" name="Content Placeholder 2"/>
            <p:cNvSpPr txBox="1">
              <a:spLocks/>
            </p:cNvSpPr>
            <p:nvPr/>
          </p:nvSpPr>
          <p:spPr>
            <a:xfrm>
              <a:off x="2079008" y="1950630"/>
              <a:ext cx="8162816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Each framework has its own approach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8045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423812"/>
            <a:ext cx="12192000" cy="2782733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40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987" y="365060"/>
            <a:ext cx="3519421" cy="96846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47081"/>
            <a:ext cx="10515600" cy="22337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Types of Mobile Application Development</a:t>
            </a:r>
          </a:p>
          <a:p>
            <a:pPr lvl="1">
              <a:buFont typeface="Wingdings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Native </a:t>
            </a:r>
          </a:p>
          <a:p>
            <a:pPr lvl="1">
              <a:buFont typeface="Wingdings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Cross-platform </a:t>
            </a:r>
          </a:p>
          <a:p>
            <a:pPr lvl="1">
              <a:buFont typeface="Wingdings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Hybrid</a:t>
            </a:r>
          </a:p>
        </p:txBody>
      </p:sp>
    </p:spTree>
    <p:extLst>
      <p:ext uri="{BB962C8B-B14F-4D97-AF65-F5344CB8AC3E}">
        <p14:creationId xmlns:p14="http://schemas.microsoft.com/office/powerpoint/2010/main" val="3269488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299" y="257207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Xamarin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1550691"/>
            <a:ext cx="12191999" cy="1748205"/>
            <a:chOff x="1031792" y="1035984"/>
            <a:chExt cx="9998962" cy="832911"/>
          </a:xfrm>
        </p:grpSpPr>
        <p:sp>
          <p:nvSpPr>
            <p:cNvPr id="10" name="Rectangle 9"/>
            <p:cNvSpPr/>
            <p:nvPr/>
          </p:nvSpPr>
          <p:spPr>
            <a:xfrm>
              <a:off x="1031792" y="1035984"/>
              <a:ext cx="9998962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1" name="Content Placeholder 2"/>
            <p:cNvSpPr txBox="1">
              <a:spLocks/>
            </p:cNvSpPr>
            <p:nvPr/>
          </p:nvSpPr>
          <p:spPr>
            <a:xfrm>
              <a:off x="1555277" y="1118211"/>
              <a:ext cx="9295782" cy="648164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457200" algn="l">
                <a:buFont typeface="Wingdings" charset="2"/>
                <a:buChar char="§"/>
              </a:pPr>
              <a:r>
                <a:rPr lang="en-US" i="0" dirty="0"/>
                <a:t>Code in C#</a:t>
              </a:r>
            </a:p>
            <a:p>
              <a:pPr marL="457200" indent="-457200" algn="l">
                <a:buFont typeface="Wingdings" charset="2"/>
                <a:buChar char="§"/>
              </a:pPr>
              <a:r>
                <a:rPr lang="en-US" i="0" dirty="0"/>
                <a:t>Compile to a native executable</a:t>
              </a:r>
            </a:p>
            <a:p>
              <a:pPr marL="457200" indent="-457200" algn="l">
                <a:buFont typeface="Wingdings" charset="2"/>
                <a:buChar char="§"/>
              </a:pPr>
              <a:r>
                <a:rPr lang="en-US" i="0" dirty="0"/>
                <a:t>Create a native app for each platform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493328" y="3637542"/>
            <a:ext cx="9504363" cy="2902917"/>
            <a:chOff x="1493328" y="3637542"/>
            <a:chExt cx="9504363" cy="2902917"/>
          </a:xfrm>
        </p:grpSpPr>
        <p:sp>
          <p:nvSpPr>
            <p:cNvPr id="20" name="Rectangle 19"/>
            <p:cNvSpPr/>
            <p:nvPr/>
          </p:nvSpPr>
          <p:spPr>
            <a:xfrm>
              <a:off x="9163380" y="3637542"/>
              <a:ext cx="1799037" cy="145784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9257566" y="3778289"/>
              <a:ext cx="1740125" cy="1073318"/>
            </a:xfrm>
            <a:prstGeom prst="rect">
              <a:avLst/>
            </a:prstGeom>
            <a:noFill/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8000" i="0" dirty="0"/>
                <a:t>{   }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283648" y="3645390"/>
              <a:ext cx="1799037" cy="1457847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8" name="Content Placeholder 2"/>
            <p:cNvSpPr txBox="1">
              <a:spLocks/>
            </p:cNvSpPr>
            <p:nvPr/>
          </p:nvSpPr>
          <p:spPr>
            <a:xfrm>
              <a:off x="5370954" y="3771917"/>
              <a:ext cx="1740125" cy="1073318"/>
            </a:xfrm>
            <a:prstGeom prst="rect">
              <a:avLst/>
            </a:prstGeom>
            <a:noFill/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8000" i="0" dirty="0"/>
                <a:t>{   }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28834" y="4052932"/>
              <a:ext cx="8289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rgbClr val="FFFFFF"/>
                  </a:solidFill>
                </a:rPr>
                <a:t>iOS</a:t>
              </a:r>
              <a:endParaRPr lang="en-US" dirty="0">
                <a:solidFill>
                  <a:srgbClr val="FFFFFF"/>
                </a:solidFill>
              </a:endParaRP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C# UI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228495" y="3639555"/>
              <a:ext cx="1799037" cy="145784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7304752" y="3765548"/>
              <a:ext cx="1740125" cy="1073318"/>
            </a:xfrm>
            <a:prstGeom prst="rect">
              <a:avLst/>
            </a:prstGeom>
            <a:noFill/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8000" i="0" dirty="0"/>
                <a:t>{   }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656227" y="4102467"/>
              <a:ext cx="10582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Android</a:t>
              </a: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C# UI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574095" y="4087368"/>
              <a:ext cx="11224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Windows</a:t>
              </a: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C# UI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283106" y="5093884"/>
              <a:ext cx="5679311" cy="1446575"/>
              <a:chOff x="1031793" y="1035984"/>
              <a:chExt cx="9998961" cy="832911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031793" y="1035984"/>
                <a:ext cx="9998961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15" name="Content Placeholder 2"/>
              <p:cNvSpPr txBox="1">
                <a:spLocks/>
              </p:cNvSpPr>
              <p:nvPr/>
            </p:nvSpPr>
            <p:spPr>
              <a:xfrm>
                <a:off x="2278526" y="1128357"/>
                <a:ext cx="7536638" cy="648164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i="0" dirty="0"/>
                  <a:t>Shared C# Code</a:t>
                </a: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1493328" y="4442420"/>
              <a:ext cx="28165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/>
                <a:t>Xamarin</a:t>
              </a:r>
              <a:r>
                <a:rPr lang="en-US" sz="2400" b="1" dirty="0"/>
                <a:t>  Approach</a:t>
              </a:r>
            </a:p>
          </p:txBody>
        </p:sp>
        <p:sp>
          <p:nvSpPr>
            <p:cNvPr id="42" name="Chevron 41"/>
            <p:cNvSpPr/>
            <p:nvPr/>
          </p:nvSpPr>
          <p:spPr>
            <a:xfrm>
              <a:off x="4516120" y="4342275"/>
              <a:ext cx="532676" cy="1529711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6744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493328" y="5253258"/>
              <a:ext cx="35409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Native with Code Sharing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7691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232" y="3828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Titanium, </a:t>
            </a:r>
            <a:r>
              <a:rPr lang="en-US" sz="4800" dirty="0" err="1">
                <a:solidFill>
                  <a:srgbClr val="000000"/>
                </a:solidFill>
              </a:rPr>
              <a:t>NativeScript</a:t>
            </a:r>
            <a:r>
              <a:rPr lang="en-US" sz="4800" dirty="0">
                <a:solidFill>
                  <a:srgbClr val="000000"/>
                </a:solidFill>
              </a:rPr>
              <a:t>, React Native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" y="1947672"/>
            <a:ext cx="12191999" cy="893189"/>
            <a:chOff x="979715" y="1950630"/>
            <a:chExt cx="9998962" cy="832911"/>
          </a:xfrm>
        </p:grpSpPr>
        <p:sp>
          <p:nvSpPr>
            <p:cNvPr id="33" name="Rectangle 32"/>
            <p:cNvSpPr/>
            <p:nvPr/>
          </p:nvSpPr>
          <p:spPr>
            <a:xfrm>
              <a:off x="979715" y="1950630"/>
              <a:ext cx="9998962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1555276" y="1950630"/>
              <a:ext cx="9295782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/>
                <a:t>Two sides of development:</a:t>
              </a:r>
            </a:p>
          </p:txBody>
        </p:sp>
      </p:grpSp>
      <p:sp>
        <p:nvSpPr>
          <p:cNvPr id="55" name="Rectangle 54"/>
          <p:cNvSpPr/>
          <p:nvPr/>
        </p:nvSpPr>
        <p:spPr>
          <a:xfrm>
            <a:off x="0" y="2841405"/>
            <a:ext cx="12192000" cy="23617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71550" lvl="1" indent="-342900" defTabSz="1033463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Native app shell</a:t>
            </a:r>
          </a:p>
          <a:p>
            <a:pPr marL="1885950" lvl="3" indent="-342900" defTabSz="1033463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XML (or similar) translated to native UIs</a:t>
            </a:r>
          </a:p>
          <a:p>
            <a:pPr marL="971550" lvl="1" indent="-342900" defTabSz="1033463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Core logic and UI handled by native JavaScript engine</a:t>
            </a:r>
          </a:p>
          <a:p>
            <a:pPr marL="1885950" lvl="3" indent="-342900" defTabSz="1033463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JavaScript used as-is or compiled to native language</a:t>
            </a:r>
          </a:p>
          <a:p>
            <a:pPr marL="1885950" lvl="3" indent="-342900" defTabSz="1033463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Controls platform-specific UI using proprietary OS API binding</a:t>
            </a:r>
          </a:p>
          <a:p>
            <a:pPr marL="1885950" lvl="3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000000"/>
                </a:solidFill>
              </a:rPr>
              <a:t>JavaScriptCore</a:t>
            </a:r>
            <a:r>
              <a:rPr lang="en-US" sz="2400" dirty="0">
                <a:solidFill>
                  <a:srgbClr val="000000"/>
                </a:solidFill>
              </a:rPr>
              <a:t> (iOS), V8 (Android), Chakra (Windows)</a:t>
            </a:r>
          </a:p>
        </p:txBody>
      </p:sp>
    </p:spTree>
    <p:extLst>
      <p:ext uri="{BB962C8B-B14F-4D97-AF65-F5344CB8AC3E}">
        <p14:creationId xmlns:p14="http://schemas.microsoft.com/office/powerpoint/2010/main" val="564576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Cordova Hybrid Framework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947672"/>
            <a:ext cx="13030200" cy="791753"/>
            <a:chOff x="1384300" y="1950630"/>
            <a:chExt cx="10097577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8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/>
                <a:t>Web app running within a native shell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735246"/>
            <a:ext cx="12192000" cy="1646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77950" indent="-517525" defTabSz="1312863">
              <a:buFont typeface="Wingdings" charset="2"/>
              <a:buChar char="§"/>
            </a:pPr>
            <a:r>
              <a:rPr lang="en-US" sz="2800" dirty="0">
                <a:solidFill>
                  <a:srgbClr val="000000"/>
                </a:solidFill>
              </a:rPr>
              <a:t>HTML and JavaScript UI</a:t>
            </a:r>
          </a:p>
          <a:p>
            <a:pPr marL="1377950" indent="-517525" defTabSz="1312863">
              <a:buFont typeface="Wingdings" charset="2"/>
              <a:buChar char="§"/>
            </a:pPr>
            <a:r>
              <a:rPr lang="en-US" sz="2800" dirty="0">
                <a:solidFill>
                  <a:srgbClr val="000000"/>
                </a:solidFill>
              </a:rPr>
              <a:t>Native shell allows app store distribution</a:t>
            </a:r>
          </a:p>
          <a:p>
            <a:pPr marL="1377950" indent="-517525" defTabSz="1312863">
              <a:buFont typeface="Wingdings" charset="2"/>
              <a:buChar char="§"/>
            </a:pPr>
            <a:r>
              <a:rPr lang="en-US" sz="2800" dirty="0">
                <a:solidFill>
                  <a:srgbClr val="000000"/>
                </a:solidFill>
              </a:rPr>
              <a:t>JavaScript API communicates with device using OS API</a:t>
            </a:r>
            <a:endParaRPr lang="en-US" altLang="ko-KR" sz="2800" dirty="0">
              <a:solidFill>
                <a:srgbClr val="000000"/>
              </a:solidFill>
            </a:endParaRPr>
          </a:p>
          <a:p>
            <a:pPr marL="1377950" indent="-517525" defTabSz="1312863">
              <a:buFont typeface="Wingdings" charset="2"/>
              <a:buChar char="§"/>
            </a:pPr>
            <a:r>
              <a:rPr lang="en-US" sz="2800" dirty="0">
                <a:solidFill>
                  <a:srgbClr val="000000"/>
                </a:solidFill>
              </a:rPr>
              <a:t>Cordova is the most commonly used hybrid framework</a:t>
            </a:r>
            <a:endParaRPr lang="en-US" altLang="ko-KR" sz="2800" dirty="0">
              <a:solidFill>
                <a:srgbClr val="00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318034" y="4524646"/>
            <a:ext cx="3555933" cy="2152380"/>
            <a:chOff x="3456827" y="1269902"/>
            <a:chExt cx="4572000" cy="3775447"/>
          </a:xfrm>
        </p:grpSpPr>
        <p:sp>
          <p:nvSpPr>
            <p:cNvPr id="8" name="Rectangle 7"/>
            <p:cNvSpPr>
              <a:spLocks noChangeAspect="1"/>
            </p:cNvSpPr>
            <p:nvPr/>
          </p:nvSpPr>
          <p:spPr>
            <a:xfrm>
              <a:off x="3456827" y="1269902"/>
              <a:ext cx="4572000" cy="3775447"/>
            </a:xfrm>
            <a:prstGeom prst="rect">
              <a:avLst/>
            </a:prstGeom>
            <a:solidFill>
              <a:srgbClr val="2E75B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Native App 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Shell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>
              <a:spLocks noChangeAspect="1"/>
            </p:cNvSpPr>
            <p:nvPr/>
          </p:nvSpPr>
          <p:spPr>
            <a:xfrm>
              <a:off x="4083193" y="2067847"/>
              <a:ext cx="3319272" cy="2635176"/>
            </a:xfrm>
            <a:prstGeom prst="rect">
              <a:avLst/>
            </a:prstGeom>
            <a:solidFill>
              <a:srgbClr val="7F7F7F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>
                  <a:solidFill>
                    <a:sysClr val="window" lastClr="FFFFFF"/>
                  </a:solidFill>
                  <a:latin typeface="Segoe UI"/>
                </a:rPr>
                <a:t>Native </a:t>
              </a:r>
              <a:r>
                <a:rPr lang="en-US" kern="0" dirty="0" err="1" smtClean="0">
                  <a:solidFill>
                    <a:sysClr val="window" lastClr="FFFFFF"/>
                  </a:solidFill>
                  <a:latin typeface="Segoe UI"/>
                </a:rPr>
                <a:t>WebView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>
              <a:spLocks noChangeAspect="1"/>
            </p:cNvSpPr>
            <p:nvPr/>
          </p:nvSpPr>
          <p:spPr>
            <a:xfrm>
              <a:off x="5038471" y="2927441"/>
              <a:ext cx="1371600" cy="1371599"/>
            </a:xfrm>
            <a:prstGeom prst="rect">
              <a:avLst/>
            </a:prstGeom>
            <a:solidFill>
              <a:srgbClr val="49AFEF"/>
            </a:solidFill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Web</a:t>
              </a:r>
              <a:r>
                <a:rPr kumimoji="0" lang="en-US" sz="1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App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8173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07" y="132381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Pros and Cons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510127"/>
              </p:ext>
            </p:extLst>
          </p:nvPr>
        </p:nvGraphicFramePr>
        <p:xfrm>
          <a:off x="855469" y="2914649"/>
          <a:ext cx="10869806" cy="371856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2410409">
                  <a:extLst>
                    <a:ext uri="{9D8B030D-6E8A-4147-A177-3AD203B41FA5}">
                      <a16:colId xmlns="" xmlns:a16="http://schemas.microsoft.com/office/drawing/2014/main" val="48614039"/>
                    </a:ext>
                  </a:extLst>
                </a:gridCol>
                <a:gridCol w="4106472">
                  <a:extLst>
                    <a:ext uri="{9D8B030D-6E8A-4147-A177-3AD203B41FA5}">
                      <a16:colId xmlns="" xmlns:a16="http://schemas.microsoft.com/office/drawing/2014/main" val="1124546490"/>
                    </a:ext>
                  </a:extLst>
                </a:gridCol>
                <a:gridCol w="4352925">
                  <a:extLst>
                    <a:ext uri="{9D8B030D-6E8A-4147-A177-3AD203B41FA5}">
                      <a16:colId xmlns="" xmlns:a16="http://schemas.microsoft.com/office/drawing/2014/main" val="2996711397"/>
                    </a:ext>
                  </a:extLst>
                </a:gridCol>
              </a:tblGrid>
              <a:tr h="364141"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 dirty="0">
                          <a:solidFill>
                            <a:schemeClr val="bg1"/>
                          </a:solidFill>
                        </a:rPr>
                        <a:t>Framework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Advantages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Disadvantages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9667022"/>
                  </a:ext>
                </a:extLst>
              </a:tr>
              <a:tr h="120155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err="1"/>
                        <a:t>Xamarin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Performant,</a:t>
                      </a:r>
                      <a:r>
                        <a:rPr lang="en-US" sz="2000" baseline="0" dirty="0"/>
                        <a:t> enterprise-grade foundation, reliability and comfort of C#, cross-platform UI or 100% access to APIs, truly native apps</a:t>
                      </a:r>
                      <a:endParaRPr lang="en-US" sz="2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Can</a:t>
                      </a:r>
                      <a:r>
                        <a:rPr lang="en-US" sz="2000" baseline="0" dirty="0"/>
                        <a:t> r</a:t>
                      </a:r>
                      <a:r>
                        <a:rPr lang="en-US" sz="2000" dirty="0"/>
                        <a:t>equire knowledge of native platforms, third-party</a:t>
                      </a:r>
                      <a:r>
                        <a:rPr lang="en-US" sz="2000" baseline="0" dirty="0"/>
                        <a:t> integrations require C# bindings</a:t>
                      </a:r>
                      <a:endParaRPr lang="en-US" sz="2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34482246"/>
                  </a:ext>
                </a:extLst>
              </a:tr>
              <a:tr h="922126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/>
                        <a:t>Titanium, </a:t>
                      </a:r>
                      <a:r>
                        <a:rPr lang="en-US" sz="2000" b="1" dirty="0" err="1"/>
                        <a:t>NativeScript</a:t>
                      </a:r>
                      <a:r>
                        <a:rPr lang="en-US" sz="2000" b="1" baseline="0" dirty="0"/>
                        <a:t>, </a:t>
                      </a:r>
                      <a:br>
                        <a:rPr lang="en-US" sz="2000" b="1" baseline="0" dirty="0"/>
                      </a:br>
                      <a:r>
                        <a:rPr lang="en-US" sz="2000" b="1" baseline="0" dirty="0"/>
                        <a:t>React Native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Well-known language (JavaScript),</a:t>
                      </a:r>
                    </a:p>
                    <a:p>
                      <a:pPr algn="l"/>
                      <a:r>
                        <a:rPr lang="en-US" sz="2000" dirty="0"/>
                        <a:t>Shield</a:t>
                      </a:r>
                      <a:r>
                        <a:rPr lang="en-US" sz="2000" baseline="0" dirty="0"/>
                        <a:t> developer from native API, </a:t>
                      </a:r>
                      <a:r>
                        <a:rPr lang="en-US" sz="2000" dirty="0"/>
                        <a:t>Native apps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Uneven performance,</a:t>
                      </a:r>
                    </a:p>
                    <a:p>
                      <a:pPr algn="l"/>
                      <a:r>
                        <a:rPr lang="en-US" sz="2000" dirty="0"/>
                        <a:t>Lightweight language,</a:t>
                      </a:r>
                    </a:p>
                    <a:p>
                      <a:pPr algn="l"/>
                      <a:r>
                        <a:rPr lang="en-US" sz="2000" dirty="0"/>
                        <a:t>Not type-safe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82465758"/>
                  </a:ext>
                </a:extLst>
              </a:tr>
              <a:tr h="922126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/>
                        <a:t>Cordova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Good transition</a:t>
                      </a:r>
                      <a:r>
                        <a:rPr lang="en-US" sz="2000" baseline="0" dirty="0"/>
                        <a:t> from web development, Rapid prototyping</a:t>
                      </a:r>
                      <a:endParaRPr lang="en-US" sz="2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Uneven performance,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Not truly native apps,</a:t>
                      </a:r>
                    </a:p>
                    <a:p>
                      <a:pPr algn="l"/>
                      <a:r>
                        <a:rPr lang="en-US" sz="2000" dirty="0"/>
                        <a:t>Look and feel not native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30228483"/>
                  </a:ext>
                </a:extLst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0" y="1947672"/>
            <a:ext cx="12160223" cy="791753"/>
            <a:chOff x="1384300" y="1950630"/>
            <a:chExt cx="9423400" cy="832911"/>
          </a:xfrm>
        </p:grpSpPr>
        <p:sp>
          <p:nvSpPr>
            <p:cNvPr id="18" name="Rectangle 17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7F7F7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9" name="Content Placeholder 2"/>
            <p:cNvSpPr txBox="1">
              <a:spLocks/>
            </p:cNvSpPr>
            <p:nvPr/>
          </p:nvSpPr>
          <p:spPr>
            <a:xfrm>
              <a:off x="2079008" y="1950630"/>
              <a:ext cx="8162816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How cross-platform development frameworks stack 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0488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07" y="132381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Choosing Xamarin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947671"/>
            <a:ext cx="12192000" cy="4453129"/>
            <a:chOff x="0" y="1492067"/>
            <a:chExt cx="12192000" cy="2624328"/>
          </a:xfrm>
        </p:grpSpPr>
        <p:grpSp>
          <p:nvGrpSpPr>
            <p:cNvPr id="30" name="Group 29"/>
            <p:cNvGrpSpPr/>
            <p:nvPr/>
          </p:nvGrpSpPr>
          <p:grpSpPr>
            <a:xfrm>
              <a:off x="1" y="1492067"/>
              <a:ext cx="12191999" cy="791753"/>
              <a:chOff x="979715" y="1950630"/>
              <a:chExt cx="9998962" cy="832911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979715" y="1950630"/>
                <a:ext cx="9998962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35" name="Content Placeholder 2"/>
              <p:cNvSpPr txBox="1">
                <a:spLocks/>
              </p:cNvSpPr>
              <p:nvPr/>
            </p:nvSpPr>
            <p:spPr>
              <a:xfrm>
                <a:off x="1555276" y="1950630"/>
                <a:ext cx="9295782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i="0" dirty="0"/>
                  <a:t>Many developers and companies are choosing Xamarin</a:t>
                </a:r>
              </a:p>
            </p:txBody>
          </p:sp>
        </p:grpSp>
        <p:sp>
          <p:nvSpPr>
            <p:cNvPr id="52" name="Content Placeholder 2"/>
            <p:cNvSpPr txBox="1">
              <a:spLocks/>
            </p:cNvSpPr>
            <p:nvPr/>
          </p:nvSpPr>
          <p:spPr>
            <a:xfrm>
              <a:off x="714007" y="3192131"/>
              <a:ext cx="11477993" cy="620247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i="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0" y="2387500"/>
              <a:ext cx="11458575" cy="17288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77913" lvl="1" indent="-330200">
                <a:buFont typeface="Wingdings" charset="2"/>
                <a:buChar char="§"/>
              </a:pPr>
              <a:r>
                <a:rPr lang="en-US" sz="2800" dirty="0">
                  <a:solidFill>
                    <a:schemeClr val="tx1"/>
                  </a:solidFill>
                </a:rPr>
                <a:t>Because Xamarin provides</a:t>
              </a:r>
              <a:r>
                <a:rPr lang="en-US" sz="2800" dirty="0" smtClean="0">
                  <a:solidFill>
                    <a:schemeClr val="tx1"/>
                  </a:solidFill>
                </a:rPr>
                <a:t>:</a:t>
              </a:r>
              <a:endParaRPr lang="en-US" sz="2800" dirty="0">
                <a:solidFill>
                  <a:schemeClr val="tx1"/>
                </a:solidFill>
              </a:endParaRPr>
            </a:p>
            <a:p>
              <a:pPr marL="1535113" lvl="2" indent="-330200">
                <a:buFont typeface="Wingdings" charset="2"/>
                <a:buChar char="§"/>
              </a:pPr>
              <a:r>
                <a:rPr lang="en-US" sz="2800" dirty="0">
                  <a:solidFill>
                    <a:schemeClr val="tx1"/>
                  </a:solidFill>
                </a:rPr>
                <a:t>A truly native app experience as the </a:t>
              </a:r>
              <a:r>
                <a:rPr lang="en-US" sz="2800" i="1" dirty="0">
                  <a:solidFill>
                    <a:schemeClr val="tx1"/>
                  </a:solidFill>
                </a:rPr>
                <a:t>end goal</a:t>
              </a:r>
            </a:p>
            <a:p>
              <a:pPr marL="1535113" lvl="2" indent="-330200">
                <a:buFont typeface="Wingdings" charset="2"/>
                <a:buChar char="§"/>
              </a:pPr>
              <a:r>
                <a:rPr lang="en-US" sz="2800" dirty="0">
                  <a:solidFill>
                    <a:schemeClr val="tx1"/>
                  </a:solidFill>
                </a:rPr>
                <a:t>Fast apps without too much tuning</a:t>
              </a:r>
            </a:p>
            <a:p>
              <a:pPr marL="1535113" lvl="2" indent="-330200">
                <a:buFont typeface="Wingdings" charset="2"/>
                <a:buChar char="§"/>
              </a:pPr>
              <a:r>
                <a:rPr lang="en-US" sz="2800" dirty="0">
                  <a:solidFill>
                    <a:schemeClr val="tx1"/>
                  </a:solidFill>
                </a:rPr>
                <a:t>Development using an industrial-strength framework: .NET</a:t>
              </a:r>
            </a:p>
            <a:p>
              <a:pPr marL="1535113" lvl="2" indent="-330200">
                <a:buFont typeface="Wingdings" charset="2"/>
                <a:buChar char="§"/>
              </a:pPr>
              <a:r>
                <a:rPr lang="en-US" sz="2800" dirty="0">
                  <a:solidFill>
                    <a:schemeClr val="tx1"/>
                  </a:solidFill>
                </a:rPr>
                <a:t>Programming using a comfortable, heavyweight language: C#</a:t>
              </a:r>
            </a:p>
            <a:p>
              <a:pPr marL="1077913" lvl="1" indent="-330200">
                <a:buFont typeface="Wingdings" charset="2"/>
                <a:buChar char="§"/>
              </a:pPr>
              <a:endParaRPr lang="en-US" sz="2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10870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sz="4800" dirty="0"/>
              <a:t>Quiz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2160223" cy="1129851"/>
            <a:chOff x="1384300" y="1950630"/>
            <a:chExt cx="9423400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9" y="1950630"/>
              <a:ext cx="8517434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/>
                <a:t>What is the biggest advantage of writing separate mobile applications in their native languages?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689412"/>
            <a:ext cx="12192000" cy="25459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sz="2400" dirty="0"/>
              <a:t>a. It’s the cheapest option</a:t>
            </a:r>
          </a:p>
          <a:p>
            <a:pPr lvl="2"/>
            <a:endParaRPr lang="en-US" sz="2400" dirty="0"/>
          </a:p>
          <a:p>
            <a:pPr lvl="2"/>
            <a:r>
              <a:rPr lang="en-US" sz="2400" dirty="0"/>
              <a:t>b. It’s the least time-consuming option</a:t>
            </a:r>
          </a:p>
          <a:p>
            <a:pPr lvl="2"/>
            <a:endParaRPr lang="en-US" sz="2400" dirty="0"/>
          </a:p>
          <a:p>
            <a:pPr lvl="2"/>
            <a:r>
              <a:rPr lang="en-US" sz="2400" dirty="0"/>
              <a:t>c. Provides the highest quality experience possible</a:t>
            </a:r>
          </a:p>
        </p:txBody>
      </p:sp>
    </p:spTree>
    <p:extLst>
      <p:ext uri="{BB962C8B-B14F-4D97-AF65-F5344CB8AC3E}">
        <p14:creationId xmlns:p14="http://schemas.microsoft.com/office/powerpoint/2010/main" val="18814796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sz="4800" dirty="0"/>
              <a:t>Quiz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2160223" cy="791753"/>
            <a:chOff x="1384300" y="1950630"/>
            <a:chExt cx="9423400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9" y="1950630"/>
              <a:ext cx="8192777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/>
                <a:t>What is true of hybrid mobile applications?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351314"/>
            <a:ext cx="12192000" cy="259720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sz="2400" dirty="0"/>
              <a:t>a. Host locally-installed web apps</a:t>
            </a:r>
          </a:p>
          <a:p>
            <a:pPr lvl="2"/>
            <a:endParaRPr lang="en-US" sz="2400" dirty="0"/>
          </a:p>
          <a:p>
            <a:pPr lvl="2"/>
            <a:r>
              <a:rPr lang="en-US" sz="2400" dirty="0"/>
              <a:t>b. Compiles to native binaries</a:t>
            </a:r>
          </a:p>
          <a:p>
            <a:pPr lvl="2"/>
            <a:endParaRPr lang="en-US" sz="2400" dirty="0"/>
          </a:p>
          <a:p>
            <a:pPr lvl="2"/>
            <a:r>
              <a:rPr lang="en-US" sz="2400" dirty="0"/>
              <a:t>c. Provides native user interfaces</a:t>
            </a:r>
          </a:p>
        </p:txBody>
      </p:sp>
    </p:spTree>
    <p:extLst>
      <p:ext uri="{BB962C8B-B14F-4D97-AF65-F5344CB8AC3E}">
        <p14:creationId xmlns:p14="http://schemas.microsoft.com/office/powerpoint/2010/main" val="976414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sz="4800" dirty="0"/>
              <a:t>Quiz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2192000" cy="1129851"/>
            <a:chOff x="1384300" y="1950630"/>
            <a:chExt cx="9448025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48025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8" y="1950630"/>
              <a:ext cx="8415978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/>
                <a:t>Which is true of technologies like </a:t>
              </a:r>
              <a:r>
                <a:rPr lang="en-US" i="0" dirty="0" err="1"/>
                <a:t>Appcelerator’s</a:t>
              </a:r>
              <a:r>
                <a:rPr lang="en-US" i="0" dirty="0"/>
                <a:t> Titanium, </a:t>
              </a:r>
              <a:r>
                <a:rPr lang="en-US" i="0" dirty="0" err="1"/>
                <a:t>Telerik’s</a:t>
              </a:r>
              <a:r>
                <a:rPr lang="en-US" i="0" dirty="0"/>
                <a:t> </a:t>
              </a:r>
              <a:r>
                <a:rPr lang="en-US" i="0" dirty="0" err="1"/>
                <a:t>NativeScript</a:t>
              </a:r>
              <a:r>
                <a:rPr lang="en-US" i="0" dirty="0"/>
                <a:t>, and Facebook’s React Native?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689412"/>
            <a:ext cx="12192000" cy="25459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sz="2400" dirty="0"/>
              <a:t>a. C# is the main language used</a:t>
            </a:r>
          </a:p>
          <a:p>
            <a:pPr lvl="2"/>
            <a:endParaRPr lang="en-US" sz="2400" dirty="0"/>
          </a:p>
          <a:p>
            <a:pPr lvl="2"/>
            <a:r>
              <a:rPr lang="en-US" sz="2400" dirty="0"/>
              <a:t>b. Primarily uses </a:t>
            </a:r>
            <a:r>
              <a:rPr lang="en-US" sz="2400" dirty="0" err="1"/>
              <a:t>WebViews</a:t>
            </a:r>
            <a:r>
              <a:rPr lang="en-US" sz="2400" dirty="0"/>
              <a:t> to host UI</a:t>
            </a:r>
          </a:p>
          <a:p>
            <a:pPr lvl="2"/>
            <a:endParaRPr lang="en-US" sz="2400" dirty="0"/>
          </a:p>
          <a:p>
            <a:pPr lvl="2"/>
            <a:r>
              <a:rPr lang="en-US" sz="2400" dirty="0"/>
              <a:t>c. Provides native user interfaces</a:t>
            </a:r>
          </a:p>
        </p:txBody>
      </p:sp>
    </p:spTree>
    <p:extLst>
      <p:ext uri="{BB962C8B-B14F-4D97-AF65-F5344CB8AC3E}">
        <p14:creationId xmlns:p14="http://schemas.microsoft.com/office/powerpoint/2010/main" val="2315527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sz="4800"/>
              <a:t>Quiz</a:t>
            </a:r>
            <a:endParaRPr lang="en-US" sz="48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2192000" cy="791753"/>
            <a:chOff x="1384300" y="1950630"/>
            <a:chExt cx="9448025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48025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8" y="1950630"/>
              <a:ext cx="8405833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/>
                <a:t>Which is true of </a:t>
              </a:r>
              <a:r>
                <a:rPr lang="en-US" i="0" dirty="0" err="1"/>
                <a:t>Xamarin</a:t>
              </a:r>
              <a:r>
                <a:rPr lang="en-US" i="0" dirty="0"/>
                <a:t>?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351315"/>
            <a:ext cx="12192000" cy="36908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sz="2400" dirty="0"/>
              <a:t>a. C# is the main language used</a:t>
            </a:r>
          </a:p>
          <a:p>
            <a:pPr lvl="2"/>
            <a:endParaRPr lang="en-US" sz="2400" dirty="0"/>
          </a:p>
          <a:p>
            <a:pPr lvl="2"/>
            <a:r>
              <a:rPr lang="en-US" sz="2400" dirty="0"/>
              <a:t>b. Compiles to native executables</a:t>
            </a:r>
          </a:p>
          <a:p>
            <a:pPr lvl="2"/>
            <a:endParaRPr lang="en-US" sz="2400" dirty="0"/>
          </a:p>
          <a:p>
            <a:pPr lvl="2"/>
            <a:r>
              <a:rPr lang="en-US" sz="2400" dirty="0"/>
              <a:t>c. Primarily uses </a:t>
            </a:r>
            <a:r>
              <a:rPr lang="en-US" sz="2400" dirty="0" err="1"/>
              <a:t>WebViews</a:t>
            </a:r>
            <a:r>
              <a:rPr lang="en-US" sz="2400" dirty="0"/>
              <a:t> to host UI</a:t>
            </a:r>
          </a:p>
          <a:p>
            <a:pPr lvl="2"/>
            <a:endParaRPr lang="en-US" sz="2400" dirty="0"/>
          </a:p>
          <a:p>
            <a:pPr lvl="2"/>
            <a:r>
              <a:rPr lang="en-US" sz="2400" dirty="0"/>
              <a:t>d. Only a and b.</a:t>
            </a:r>
          </a:p>
        </p:txBody>
      </p:sp>
    </p:spTree>
    <p:extLst>
      <p:ext uri="{BB962C8B-B14F-4D97-AF65-F5344CB8AC3E}">
        <p14:creationId xmlns:p14="http://schemas.microsoft.com/office/powerpoint/2010/main" val="16486712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8" y="537883"/>
            <a:ext cx="494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0000"/>
                </a:solidFill>
              </a:rPr>
              <a:t>Summary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4101277"/>
            <a:chOff x="0" y="1950630"/>
            <a:chExt cx="12192000" cy="3716677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i="0" dirty="0"/>
                  <a:t>In this lesson you have learned about: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3"/>
              <a:ext cx="12192000" cy="288376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308100" lvl="1" indent="-457200">
                <a:buFont typeface="Wingdings" charset="2"/>
                <a:buChar char="§"/>
              </a:pPr>
              <a:r>
                <a:rPr lang="en-US" sz="2800" dirty="0"/>
                <a:t>Native mobile app development </a:t>
              </a:r>
            </a:p>
            <a:p>
              <a:pPr marL="1308100" lvl="1" indent="-457200">
                <a:buFont typeface="Wingdings" charset="2"/>
                <a:buChar char="§"/>
              </a:pPr>
              <a:r>
                <a:rPr lang="en-US" sz="2800" dirty="0"/>
                <a:t>Cross-platform development </a:t>
              </a:r>
            </a:p>
            <a:p>
              <a:pPr marL="1308100" lvl="1" indent="-457200">
                <a:buFont typeface="Wingdings" charset="2"/>
                <a:buChar char="§"/>
              </a:pPr>
              <a:r>
                <a:rPr lang="en-US" sz="2800" dirty="0"/>
                <a:t>Pros/cons of native app development</a:t>
              </a:r>
            </a:p>
            <a:p>
              <a:pPr marL="1308100" lvl="1" indent="-457200">
                <a:buFont typeface="Wingdings" charset="2"/>
                <a:buChar char="§"/>
              </a:pPr>
              <a:r>
                <a:rPr lang="en-US" sz="2800" dirty="0"/>
                <a:t>Pros/cons of cross-platform development</a:t>
              </a:r>
            </a:p>
            <a:p>
              <a:pPr marL="1308100" lvl="1" indent="-457200">
                <a:buFont typeface="Wingdings" charset="2"/>
                <a:buChar char="§"/>
              </a:pPr>
              <a:r>
                <a:rPr lang="en-US" sz="2800" dirty="0"/>
                <a:t>Common approaches to cross-platform development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7848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8" y="537883"/>
            <a:ext cx="494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0000"/>
                </a:solidFill>
              </a:rPr>
              <a:t>Objectives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4101277"/>
            <a:chOff x="0" y="1950630"/>
            <a:chExt cx="12192000" cy="3716677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i="0" dirty="0"/>
                  <a:t>In this lesson you will learn about: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3"/>
              <a:ext cx="12192000" cy="288376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308100" lvl="1" indent="-457200">
                <a:buFont typeface="Wingdings" charset="2"/>
                <a:buChar char="§"/>
              </a:pPr>
              <a:r>
                <a:rPr lang="en-US" sz="2800" dirty="0"/>
                <a:t>Native mobile app development </a:t>
              </a:r>
            </a:p>
            <a:p>
              <a:pPr marL="1308100" lvl="1" indent="-457200">
                <a:buFont typeface="Wingdings" charset="2"/>
                <a:buChar char="§"/>
              </a:pPr>
              <a:r>
                <a:rPr lang="en-US" sz="2800" dirty="0"/>
                <a:t>Cross-platform development </a:t>
              </a:r>
            </a:p>
            <a:p>
              <a:pPr marL="1308100" lvl="1" indent="-457200">
                <a:buFont typeface="Wingdings" charset="2"/>
                <a:buChar char="§"/>
              </a:pPr>
              <a:r>
                <a:rPr lang="en-US" sz="2800" dirty="0"/>
                <a:t>Pros/cons of native app development</a:t>
              </a:r>
            </a:p>
            <a:p>
              <a:pPr marL="1308100" lvl="1" indent="-457200">
                <a:buFont typeface="Wingdings" charset="2"/>
                <a:buChar char="§"/>
              </a:pPr>
              <a:r>
                <a:rPr lang="en-US" sz="2800" dirty="0"/>
                <a:t>Pros/cons of cross-platform development</a:t>
              </a:r>
            </a:p>
            <a:p>
              <a:pPr marL="1308100" lvl="1" indent="-457200">
                <a:buFont typeface="Wingdings" charset="2"/>
                <a:buChar char="§"/>
              </a:pPr>
              <a:r>
                <a:rPr lang="en-US" sz="2800" dirty="0"/>
                <a:t>Common approaches to cross-platform development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1346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Native Mobile Development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00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Native Application Development</a:t>
            </a:r>
          </a:p>
        </p:txBody>
      </p:sp>
      <p:sp>
        <p:nvSpPr>
          <p:cNvPr id="37" name="Rectangle 36"/>
          <p:cNvSpPr/>
          <p:nvPr/>
        </p:nvSpPr>
        <p:spPr>
          <a:xfrm>
            <a:off x="0" y="2351315"/>
            <a:ext cx="12192000" cy="3731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7300" lvl="2" indent="-3429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iPhone: Swift, Objective-C, and </a:t>
            </a:r>
            <a:r>
              <a:rPr lang="en-US" sz="2800" dirty="0" err="1">
                <a:solidFill>
                  <a:schemeClr val="tx1"/>
                </a:solidFill>
              </a:rPr>
              <a:t>Xcode</a:t>
            </a:r>
            <a:endParaRPr lang="en-US" sz="2800" dirty="0">
              <a:solidFill>
                <a:schemeClr val="tx1"/>
              </a:solidFill>
            </a:endParaRPr>
          </a:p>
          <a:p>
            <a:pPr marL="1257300" lvl="2" indent="-3429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Android: Java, </a:t>
            </a:r>
            <a:r>
              <a:rPr lang="en-US" sz="2800" dirty="0" smtClean="0">
                <a:solidFill>
                  <a:schemeClr val="tx1"/>
                </a:solidFill>
              </a:rPr>
              <a:t>and Android Studio</a:t>
            </a:r>
            <a:endParaRPr lang="en-US" sz="2800" dirty="0">
              <a:solidFill>
                <a:schemeClr val="tx1"/>
              </a:solidFill>
            </a:endParaRPr>
          </a:p>
          <a:p>
            <a:pPr marL="1257300" lvl="2" indent="-342900">
              <a:buFont typeface="Wingdings" charset="2"/>
              <a:buChar char="§"/>
            </a:pPr>
            <a:r>
              <a:rPr lang="en-US" sz="2800" dirty="0" smtClean="0">
                <a:solidFill>
                  <a:schemeClr val="tx1"/>
                </a:solidFill>
              </a:rPr>
              <a:t>Universal </a:t>
            </a:r>
            <a:r>
              <a:rPr lang="en-US" sz="2800" smtClean="0">
                <a:solidFill>
                  <a:schemeClr val="tx1"/>
                </a:solidFill>
              </a:rPr>
              <a:t>Windows Platform: </a:t>
            </a:r>
            <a:r>
              <a:rPr lang="en-US" sz="2800" dirty="0">
                <a:solidFill>
                  <a:schemeClr val="tx1"/>
                </a:solidFill>
              </a:rPr>
              <a:t>C# and Visual Studio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1864536"/>
            <a:ext cx="13030200" cy="958024"/>
            <a:chOff x="0" y="1864536"/>
            <a:chExt cx="13030200" cy="958024"/>
          </a:xfrm>
        </p:grpSpPr>
        <p:grpSp>
          <p:nvGrpSpPr>
            <p:cNvPr id="30" name="Group 29"/>
            <p:cNvGrpSpPr/>
            <p:nvPr/>
          </p:nvGrpSpPr>
          <p:grpSpPr>
            <a:xfrm>
              <a:off x="0" y="1864536"/>
              <a:ext cx="13030200" cy="958024"/>
              <a:chOff x="1643603" y="1950629"/>
              <a:chExt cx="9838274" cy="832913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1643603" y="1950631"/>
                <a:ext cx="9164097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240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35" name="Content Placeholder 2"/>
              <p:cNvSpPr txBox="1">
                <a:spLocks/>
              </p:cNvSpPr>
              <p:nvPr/>
            </p:nvSpPr>
            <p:spPr>
              <a:xfrm>
                <a:off x="2079008" y="1950629"/>
                <a:ext cx="9402869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i="0" dirty="0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892704" y="2081939"/>
              <a:ext cx="86340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800" kern="0" dirty="0">
                  <a:solidFill>
                    <a:prstClr val="white"/>
                  </a:solidFill>
                </a:rPr>
                <a:t>Uses platform-specific and proprietary tools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4208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07" y="132381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Native iPhone Development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" y="1947672"/>
            <a:ext cx="12191999" cy="1999779"/>
            <a:chOff x="1" y="1492067"/>
            <a:chExt cx="12191999" cy="1999779"/>
          </a:xfrm>
        </p:grpSpPr>
        <p:grpSp>
          <p:nvGrpSpPr>
            <p:cNvPr id="30" name="Group 29"/>
            <p:cNvGrpSpPr/>
            <p:nvPr/>
          </p:nvGrpSpPr>
          <p:grpSpPr>
            <a:xfrm>
              <a:off x="1" y="1492067"/>
              <a:ext cx="12191999" cy="791753"/>
              <a:chOff x="979715" y="1950630"/>
              <a:chExt cx="9998962" cy="832911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979715" y="1950630"/>
                <a:ext cx="9998962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35" name="Content Placeholder 2"/>
              <p:cNvSpPr txBox="1">
                <a:spLocks/>
              </p:cNvSpPr>
              <p:nvPr/>
            </p:nvSpPr>
            <p:spPr>
              <a:xfrm>
                <a:off x="1555276" y="1950630"/>
                <a:ext cx="9295782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i="0" dirty="0" err="1"/>
                  <a:t>Xcode</a:t>
                </a:r>
                <a:r>
                  <a:rPr lang="en-US" i="0" dirty="0"/>
                  <a:t> integrated development environment (IDE)</a:t>
                </a:r>
              </a:p>
            </p:txBody>
          </p:sp>
        </p:grpSp>
        <p:sp>
          <p:nvSpPr>
            <p:cNvPr id="52" name="Content Placeholder 2"/>
            <p:cNvSpPr txBox="1">
              <a:spLocks/>
            </p:cNvSpPr>
            <p:nvPr/>
          </p:nvSpPr>
          <p:spPr>
            <a:xfrm>
              <a:off x="714007" y="2288044"/>
              <a:ext cx="11477993" cy="620247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457200" algn="l">
                <a:buFont typeface="Wingdings" charset="2"/>
                <a:buChar char="§"/>
              </a:pPr>
              <a:r>
                <a:rPr lang="en-US" i="0" dirty="0">
                  <a:solidFill>
                    <a:srgbClr val="000000"/>
                  </a:solidFill>
                </a:rPr>
                <a:t>iOS SDK uses the Objective-C/Swift programming languages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03385" y="2813517"/>
              <a:ext cx="11488615" cy="6783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57300" lvl="2" indent="-342900">
                <a:buFont typeface="Wingdings" charset="2"/>
                <a:buChar char="§"/>
              </a:pPr>
              <a:r>
                <a:rPr lang="en-US" sz="2400" dirty="0">
                  <a:solidFill>
                    <a:srgbClr val="000000"/>
                  </a:solidFill>
                  <a:hlinkClick r:id="rId3"/>
                </a:rPr>
                <a:t>https://developer.apple.com/swift/asq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3626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iPhone: </a:t>
            </a:r>
            <a:r>
              <a:rPr lang="en-US" dirty="0" err="1">
                <a:solidFill>
                  <a:srgbClr val="000000"/>
                </a:solidFill>
              </a:rPr>
              <a:t>Xcode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438311"/>
            <a:ext cx="9144000" cy="520869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04070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07" y="132381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Native Android Development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" y="1947672"/>
            <a:ext cx="12191999" cy="791753"/>
            <a:chOff x="979715" y="1950630"/>
            <a:chExt cx="9998962" cy="832911"/>
          </a:xfrm>
        </p:grpSpPr>
        <p:sp>
          <p:nvSpPr>
            <p:cNvPr id="33" name="Rectangle 32"/>
            <p:cNvSpPr/>
            <p:nvPr/>
          </p:nvSpPr>
          <p:spPr>
            <a:xfrm>
              <a:off x="979715" y="1950630"/>
              <a:ext cx="9998962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1555276" y="1950630"/>
              <a:ext cx="9295782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 smtClean="0"/>
                <a:t>Android Studio</a:t>
              </a:r>
              <a:endParaRPr lang="en-US" i="0" dirty="0"/>
            </a:p>
          </p:txBody>
        </p:sp>
      </p:grpSp>
      <p:sp>
        <p:nvSpPr>
          <p:cNvPr id="52" name="Content Placeholder 2"/>
          <p:cNvSpPr txBox="1">
            <a:spLocks/>
          </p:cNvSpPr>
          <p:nvPr/>
        </p:nvSpPr>
        <p:spPr>
          <a:xfrm>
            <a:off x="714007" y="2772080"/>
            <a:ext cx="11477993" cy="620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Android SDK uses the Java programming language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03385" y="3344941"/>
            <a:ext cx="11488615" cy="678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  <a:hlinkClick r:id="rId3"/>
              </a:rPr>
              <a:t>http://developer.android.com/index.html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123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Android: Android Studio</a:t>
            </a:r>
          </a:p>
        </p:txBody>
      </p:sp>
      <p:pic>
        <p:nvPicPr>
          <p:cNvPr id="3" name="Picture 2" descr="Screen Shot 2016-06-27 at 4.31.4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987" y="1487720"/>
            <a:ext cx="8244027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667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3991</TotalTime>
  <Words>1818</Words>
  <Application>Microsoft Macintosh PowerPoint</Application>
  <PresentationFormat>Custom</PresentationFormat>
  <Paragraphs>327</Paragraphs>
  <Slides>29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Cross-Platform Mobile Application Development with Xamarin</vt:lpstr>
      <vt:lpstr>Topics</vt:lpstr>
      <vt:lpstr>PowerPoint Presentation</vt:lpstr>
      <vt:lpstr>Native Mobile Development</vt:lpstr>
      <vt:lpstr>Native Application Development</vt:lpstr>
      <vt:lpstr>Native iPhone Development</vt:lpstr>
      <vt:lpstr>iPhone: Xcode</vt:lpstr>
      <vt:lpstr>Native Android Development</vt:lpstr>
      <vt:lpstr>Android: Android Studio</vt:lpstr>
      <vt:lpstr>Native Windows Development</vt:lpstr>
      <vt:lpstr>Windows: Visual Studio</vt:lpstr>
      <vt:lpstr>Benefits of Native Development</vt:lpstr>
      <vt:lpstr>Drawbacks of Native Development</vt:lpstr>
      <vt:lpstr>Native Development Pro/Con Summary</vt:lpstr>
      <vt:lpstr>Cross-Platform Mobile Development</vt:lpstr>
      <vt:lpstr>Why Cross-Platform Development? </vt:lpstr>
      <vt:lpstr>Shared Codebase</vt:lpstr>
      <vt:lpstr>Same Development Skillsets</vt:lpstr>
      <vt:lpstr>Cross-Platform Solutions</vt:lpstr>
      <vt:lpstr>Xamarin</vt:lpstr>
      <vt:lpstr>Titanium, NativeScript, React Native</vt:lpstr>
      <vt:lpstr>Cordova Hybrid Framework</vt:lpstr>
      <vt:lpstr>Pros and Cons</vt:lpstr>
      <vt:lpstr>Choosing Xamarin</vt:lpstr>
      <vt:lpstr>Quiz</vt:lpstr>
      <vt:lpstr>Quiz</vt:lpstr>
      <vt:lpstr>Quiz</vt:lpstr>
      <vt:lpstr>Quiz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Gavin Gear</dc:creator>
  <cp:lastModifiedBy>Mary Kate Reid</cp:lastModifiedBy>
  <cp:revision>141</cp:revision>
  <cp:lastPrinted>2016-07-07T15:20:11Z</cp:lastPrinted>
  <dcterms:created xsi:type="dcterms:W3CDTF">2016-04-21T18:51:19Z</dcterms:created>
  <dcterms:modified xsi:type="dcterms:W3CDTF">2016-07-07T15:20:15Z</dcterms:modified>
</cp:coreProperties>
</file>