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3"/>
  </p:notesMasterIdLst>
  <p:sldIdLst>
    <p:sldId id="294" r:id="rId2"/>
    <p:sldId id="293" r:id="rId3"/>
    <p:sldId id="295" r:id="rId4"/>
    <p:sldId id="310" r:id="rId5"/>
    <p:sldId id="338" r:id="rId6"/>
    <p:sldId id="340" r:id="rId7"/>
    <p:sldId id="330"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31" r:id="rId22"/>
    <p:sldId id="332" r:id="rId23"/>
    <p:sldId id="333" r:id="rId24"/>
    <p:sldId id="334" r:id="rId25"/>
    <p:sldId id="335" r:id="rId26"/>
    <p:sldId id="336" r:id="rId27"/>
    <p:sldId id="299" r:id="rId28"/>
    <p:sldId id="301" r:id="rId29"/>
    <p:sldId id="305" r:id="rId30"/>
    <p:sldId id="309" r:id="rId31"/>
    <p:sldId id="32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vin Gear" initials="GG" lastIdx="4" clrIdx="0">
    <p:extLst/>
  </p:cmAuthor>
  <p:cmAuthor id="2" name="Mary Kate Reid"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FC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64" autoAdjust="0"/>
    <p:restoredTop sz="63030" autoAdjust="0"/>
  </p:normalViewPr>
  <p:slideViewPr>
    <p:cSldViewPr snapToGrid="0">
      <p:cViewPr varScale="1">
        <p:scale>
          <a:sx n="48" d="100"/>
          <a:sy n="48" d="100"/>
        </p:scale>
        <p:origin x="-1096" y="-1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commentAuthors" Target="commentAuthors.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7/7/16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"public" is the accessibility level. Public indicates no restrictions.</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Default class is private.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a:t>References:</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a:t>Accessibility level</a:t>
            </a:r>
            <a:r>
              <a:rPr lang="en-US" baseline="0" dirty="0"/>
              <a:t> overview</a:t>
            </a:r>
            <a:r>
              <a:rPr lang="en-US" dirty="0"/>
              <a:t>: https://msdn.microsoft.com/en-us/library/ba0a1yw2.aspx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56812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rgbClr val="00B050"/>
                </a:solidFill>
                <a:latin typeface="Lucida Console" panose="020B0609040504020204" pitchFamily="49" charset="0"/>
              </a:rPr>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"class" is the construct.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Must choose class, interface, </a:t>
            </a:r>
            <a:r>
              <a:rPr lang="en-US" sz="1200" dirty="0" err="1">
                <a:solidFill>
                  <a:srgbClr val="00B050"/>
                </a:solidFill>
                <a:latin typeface="Lucida Console" panose="020B0609040504020204" pitchFamily="49" charset="0"/>
              </a:rPr>
              <a:t>struct</a:t>
            </a:r>
            <a:r>
              <a:rPr lang="en-US" sz="1200" dirty="0">
                <a:solidFill>
                  <a:srgbClr val="00B050"/>
                </a:solidFill>
                <a:latin typeface="Lucida Console" panose="020B0609040504020204" pitchFamily="49" charset="0"/>
              </a:rPr>
              <a:t>, delegate, or </a:t>
            </a:r>
            <a:r>
              <a:rPr lang="en-US" sz="1200" dirty="0" err="1">
                <a:solidFill>
                  <a:srgbClr val="00B050"/>
                </a:solidFill>
                <a:latin typeface="Lucida Console" panose="020B0609040504020204" pitchFamily="49" charset="0"/>
              </a:rPr>
              <a:t>enum</a:t>
            </a:r>
            <a:r>
              <a:rPr lang="en-US" sz="1200" dirty="0">
                <a:solidFill>
                  <a:srgbClr val="00B050"/>
                </a:solidFill>
                <a:latin typeface="Lucida Console" panose="020B0609040504020204" pitchFamily="49" charset="0"/>
              </a:rPr>
              <a:t> as a construct</a:t>
            </a:r>
            <a:r>
              <a:rPr lang="en-US" sz="1200" baseline="0" dirty="0">
                <a:solidFill>
                  <a:srgbClr val="00B050"/>
                </a:solidFill>
                <a:latin typeface="Lucida Console" panose="020B0609040504020204" pitchFamily="49" charset="0"/>
              </a:rPr>
              <a:t> for an object.</a:t>
            </a:r>
            <a:endParaRPr lang="en-US" sz="1200" dirty="0">
              <a:solidFill>
                <a:srgbClr val="00B050"/>
              </a:solidFill>
              <a:latin typeface="Lucida Console" panose="020B060904050402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a construct is not selected the code won’t run.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Class: https://msdn.microsoft.com/en-us/library/0b0thckt.aspx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err="1"/>
              <a:t>Struct</a:t>
            </a:r>
            <a:r>
              <a:rPr lang="en-US" b="0" dirty="0"/>
              <a:t>: https://msdn.microsoft.com/en-us/library/ah19swz4.aspx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Delegate: https://msdn.microsoft.com/en-us/library/900fyy8e.aspx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err="1"/>
              <a:t>Enum</a:t>
            </a:r>
            <a:r>
              <a:rPr lang="en-US" b="0" dirty="0"/>
              <a:t>: https://msdn.microsoft.com/en-us/library/sbbt4032.aspx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12</a:t>
            </a:fld>
            <a:endParaRPr lang="en-US"/>
          </a:p>
        </p:txBody>
      </p:sp>
    </p:spTree>
    <p:extLst>
      <p:ext uri="{BB962C8B-B14F-4D97-AF65-F5344CB8AC3E}">
        <p14:creationId xmlns:p14="http://schemas.microsoft.com/office/powerpoint/2010/main" val="1748499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"HelloWorld" is the name of the class, used to refer to this class</a:t>
            </a:r>
            <a:r>
              <a:rPr lang="en-US" sz="1200" baseline="0" dirty="0">
                <a:solidFill>
                  <a:srgbClr val="00B050"/>
                </a:solidFill>
                <a:latin typeface="Lucida Console" panose="020B0609040504020204" pitchFamily="49" charset="0"/>
              </a:rPr>
              <a:t> at a</a:t>
            </a:r>
            <a:r>
              <a:rPr lang="en-US" sz="1200" dirty="0">
                <a:solidFill>
                  <a:srgbClr val="00B050"/>
                </a:solidFill>
                <a:latin typeface="Lucida Console" panose="020B0609040504020204" pitchFamily="49" charset="0"/>
              </a:rPr>
              <a:t> later time.</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HelloWorld will now be read as this class whenever it is in scope.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Overview of scope: https://msdn.microsoft.com/en-us/library/ms973875.aspx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2008701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Brackets – { and } – Denote the beginning and end of a code block.</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14</a:t>
            </a:fld>
            <a:endParaRPr lang="en-US"/>
          </a:p>
        </p:txBody>
      </p:sp>
    </p:spTree>
    <p:extLst>
      <p:ext uri="{BB962C8B-B14F-4D97-AF65-F5344CB8AC3E}">
        <p14:creationId xmlns:p14="http://schemas.microsoft.com/office/powerpoint/2010/main" val="1421289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"static" modifier indicates this belongs to the class and not an instance.</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Instance requires no modifier: it is the default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Instead of declaring a HelloWorld instance and then calling the Main method, you call the Main method from the class itself.</a:t>
            </a:r>
          </a:p>
          <a:p>
            <a:pPr marL="628650" marR="0" lvl="1"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 </a:t>
            </a:r>
            <a:r>
              <a:rPr lang="en-US" dirty="0" err="1"/>
              <a:t>HelloWorld.Main</a:t>
            </a:r>
            <a:r>
              <a:rPr lang="en-US" dirty="0"/>
              <a:t>() instead of HelloWorld </a:t>
            </a:r>
            <a:r>
              <a:rPr lang="en-US" dirty="0" err="1"/>
              <a:t>myHelloWorld</a:t>
            </a:r>
            <a:r>
              <a:rPr lang="en-US" dirty="0"/>
              <a:t> = new HelloWorld(); </a:t>
            </a:r>
            <a:r>
              <a:rPr lang="en-US" dirty="0" err="1"/>
              <a:t>myHelloWorld.Main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Static member: https://msdn.microsoft.com/en-us/library/98f28cdx.aspx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Static vs. instance members: https://msdn.microsoft.com/en-us/library/aa645629(v=vs.71).aspx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15</a:t>
            </a:fld>
            <a:endParaRPr lang="en-US"/>
          </a:p>
        </p:txBody>
      </p:sp>
    </p:spTree>
    <p:extLst>
      <p:ext uri="{BB962C8B-B14F-4D97-AF65-F5344CB8AC3E}">
        <p14:creationId xmlns:p14="http://schemas.microsoft.com/office/powerpoint/2010/main" val="1592291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a:solidFill>
                  <a:srgbClr val="00B050"/>
                </a:solidFill>
                <a:latin typeface="Lucida Console" panose="020B0609040504020204" pitchFamily="49" charset="0"/>
              </a:rPr>
              <a:t>"void" return type indicates that this will not resolve to a value.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Types: https://msdn.microsoft.com/en-us/library/ms173104.aspx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Return types for methods: https://msdn.microsoft.com/en-us/library/ms173114.aspx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Void: https://msdn.microsoft.com/en-us/library/yah0tteb.aspx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1346205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"Main" is the name of the method, used to refer to this method </a:t>
            </a:r>
            <a:r>
              <a:rPr lang="en-US" sz="1200">
                <a:solidFill>
                  <a:srgbClr val="00B050"/>
                </a:solidFill>
                <a:latin typeface="Lucida Console" panose="020B0609040504020204" pitchFamily="49" charset="0"/>
              </a:rPr>
              <a:t>later. The C# program must contain a Main method, in which control starts and ends. The Main method is where you create objects and execute other methods. The Main method is a static method</a:t>
            </a:r>
            <a:endParaRPr lang="en-US" sz="1200" dirty="0">
              <a:solidFill>
                <a:srgbClr val="00B050"/>
              </a:solidFill>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pPr/>
              <a:t>17</a:t>
            </a:fld>
            <a:endParaRPr lang="en-US"/>
          </a:p>
        </p:txBody>
      </p:sp>
    </p:spTree>
    <p:extLst>
      <p:ext uri="{BB962C8B-B14F-4D97-AF65-F5344CB8AC3E}">
        <p14:creationId xmlns:p14="http://schemas.microsoft.com/office/powerpoint/2010/main" val="843793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indent="-171450">
              <a:buFont typeface="Arial" charset="0"/>
              <a:buChar char="•"/>
            </a:pPr>
            <a:r>
              <a:rPr lang="en-US" sz="1200" dirty="0">
                <a:solidFill>
                  <a:srgbClr val="00B050"/>
                </a:solidFill>
                <a:latin typeface="Lucida Console" panose="020B0609040504020204" pitchFamily="49" charset="0"/>
              </a:rPr>
              <a:t>Method definitions include parentheses.</a:t>
            </a:r>
          </a:p>
          <a:p>
            <a:pPr marL="171450" indent="-171450">
              <a:buFont typeface="Arial" charset="0"/>
              <a:buChar char="•"/>
            </a:pPr>
            <a:r>
              <a:rPr lang="en-US" sz="1200" dirty="0">
                <a:solidFill>
                  <a:srgbClr val="00B050"/>
                </a:solidFill>
                <a:latin typeface="Lucida Console" panose="020B0609040504020204" pitchFamily="49" charset="0"/>
              </a:rPr>
              <a:t>Parentheses contain expected parameters.</a:t>
            </a:r>
          </a:p>
          <a:p>
            <a:pPr marL="171450" indent="-171450">
              <a:buFont typeface="Arial" charset="0"/>
              <a:buChar char="•"/>
            </a:pPr>
            <a:r>
              <a:rPr lang="en-US" sz="1200" dirty="0">
                <a:solidFill>
                  <a:srgbClr val="00B050"/>
                </a:solidFill>
                <a:latin typeface="Lucida Console" panose="020B0609040504020204" pitchFamily="49" charset="0"/>
              </a:rPr>
              <a:t>The Main method does not expect any parameters.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Method signatures: https://msdn.microsoft.com/en-us/library/ms173114.aspx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Parameters: https://msdn.microsoft.com/en-us/library/0f66670z.aspx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1611277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sz="1200" dirty="0">
                <a:solidFill>
                  <a:srgbClr val="00B050"/>
                </a:solidFill>
                <a:latin typeface="Lucida Console" panose="020B0609040504020204" pitchFamily="49" charset="0"/>
              </a:rPr>
              <a:t>Namespaces are used to organize related objects.</a:t>
            </a:r>
          </a:p>
          <a:p>
            <a:pPr marL="171450" indent="-171450">
              <a:buFont typeface="Arial" charset="0"/>
              <a:buChar char="•"/>
            </a:pPr>
            <a:r>
              <a:rPr lang="en-US" sz="1200" dirty="0">
                <a:solidFill>
                  <a:srgbClr val="00B050"/>
                </a:solidFill>
                <a:latin typeface="Lucida Console" panose="020B0609040504020204" pitchFamily="49" charset="0"/>
              </a:rPr>
              <a:t>The "System" namespace is where the "Console" class is.</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Consider namespaces like a category in a library.</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Namespaces narrow down search to find some predefined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Namespaces: https://msdn.microsoft.com/en-us/library/z2kcy19k.aspx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System namespace: https://msdn.microsoft.com/en-us/library/system(v=vs.110).aspx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19</a:t>
            </a:fld>
            <a:endParaRPr lang="en-US"/>
          </a:p>
        </p:txBody>
      </p:sp>
    </p:spTree>
    <p:extLst>
      <p:ext uri="{BB962C8B-B14F-4D97-AF65-F5344CB8AC3E}">
        <p14:creationId xmlns:p14="http://schemas.microsoft.com/office/powerpoint/2010/main" val="1601545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sz="1200" dirty="0">
                <a:solidFill>
                  <a:srgbClr val="00B050"/>
                </a:solidFill>
                <a:latin typeface="Lucida Console" panose="020B0609040504020204" pitchFamily="49" charset="0"/>
              </a:rPr>
              <a:t>The "</a:t>
            </a:r>
            <a:r>
              <a:rPr lang="en-US" sz="1200" dirty="0" err="1">
                <a:solidFill>
                  <a:srgbClr val="00B050"/>
                </a:solidFill>
                <a:latin typeface="Lucida Console" panose="020B0609040504020204" pitchFamily="49" charset="0"/>
              </a:rPr>
              <a:t>WriteLine</a:t>
            </a:r>
            <a:r>
              <a:rPr lang="en-US" sz="1200" dirty="0">
                <a:solidFill>
                  <a:srgbClr val="00B050"/>
                </a:solidFill>
                <a:latin typeface="Lucida Console" panose="020B0609040504020204" pitchFamily="49" charset="0"/>
              </a:rPr>
              <a:t>" method writes to the console.</a:t>
            </a:r>
          </a:p>
          <a:p>
            <a:pPr marL="171450" indent="-171450">
              <a:buFont typeface="Arial" charset="0"/>
              <a:buChar char="•"/>
            </a:pPr>
            <a:r>
              <a:rPr lang="en-US" sz="1200" dirty="0">
                <a:solidFill>
                  <a:srgbClr val="00B050"/>
                </a:solidFill>
                <a:latin typeface="Lucida Console" panose="020B0609040504020204" pitchFamily="49" charset="0"/>
              </a:rPr>
              <a:t>The </a:t>
            </a:r>
            <a:r>
              <a:rPr lang="en-US" sz="1200" dirty="0" err="1">
                <a:solidFill>
                  <a:srgbClr val="00B050"/>
                </a:solidFill>
                <a:latin typeface="Lucida Console" panose="020B0609040504020204" pitchFamily="49" charset="0"/>
              </a:rPr>
              <a:t>WriteLine</a:t>
            </a:r>
            <a:r>
              <a:rPr lang="en-US" sz="1200" dirty="0">
                <a:solidFill>
                  <a:srgbClr val="00B050"/>
                </a:solidFill>
                <a:latin typeface="Lucida Console" panose="020B0609040504020204" pitchFamily="49" charset="0"/>
              </a:rPr>
              <a:t> method has the argument "Hello, World!" sent to it.</a:t>
            </a:r>
          </a:p>
          <a:p>
            <a:pPr marL="171450" indent="-171450">
              <a:buFont typeface="Arial" charset="0"/>
              <a:buChar char="•"/>
            </a:pPr>
            <a:r>
              <a:rPr lang="en-US" sz="1200" dirty="0">
                <a:solidFill>
                  <a:srgbClr val="00B050"/>
                </a:solidFill>
                <a:latin typeface="Lucida Console" panose="020B0609040504020204" pitchFamily="49" charset="0"/>
              </a:rPr>
              <a:t>The phrase "Hello, World!" will be printed to the console.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System.Console.WriteLine</a:t>
            </a:r>
            <a:r>
              <a:rPr lang="en-US" dirty="0"/>
              <a:t> method: https://msdn.microsoft.com/en-us/library/system.console.writeline(v=vs.110).aspx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20</a:t>
            </a:fld>
            <a:endParaRPr lang="en-US"/>
          </a:p>
        </p:txBody>
      </p:sp>
    </p:spTree>
    <p:extLst>
      <p:ext uri="{BB962C8B-B14F-4D97-AF65-F5344CB8AC3E}">
        <p14:creationId xmlns:p14="http://schemas.microsoft.com/office/powerpoint/2010/main" val="262494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sz="1200" dirty="0">
                <a:solidFill>
                  <a:srgbClr val="00B050"/>
                </a:solidFill>
                <a:latin typeface="Lucida Console" panose="020B0609040504020204" pitchFamily="49" charset="0"/>
              </a:rPr>
              <a:t>A variable represents a value</a:t>
            </a:r>
          </a:p>
          <a:p>
            <a:pPr marL="171450" indent="-171450">
              <a:buFont typeface="Arial" charset="0"/>
              <a:buChar char="•"/>
            </a:pPr>
            <a:r>
              <a:rPr lang="en-US" sz="1200" dirty="0">
                <a:solidFill>
                  <a:srgbClr val="00B050"/>
                </a:solidFill>
                <a:latin typeface="Lucida Console" panose="020B0609040504020204" pitchFamily="49" charset="0"/>
              </a:rPr>
              <a:t>You can declare what type of value – in this case,</a:t>
            </a:r>
            <a:r>
              <a:rPr lang="en-US" sz="1200" baseline="0" dirty="0">
                <a:solidFill>
                  <a:srgbClr val="00B050"/>
                </a:solidFill>
                <a:latin typeface="Lucida Console" panose="020B0609040504020204" pitchFamily="49" charset="0"/>
              </a:rPr>
              <a:t> “string” – or use the generic “</a:t>
            </a:r>
            <a:r>
              <a:rPr lang="en-US" sz="1200" baseline="0" dirty="0" err="1">
                <a:solidFill>
                  <a:srgbClr val="00B050"/>
                </a:solidFill>
                <a:latin typeface="Lucida Console" panose="020B0609040504020204" pitchFamily="49" charset="0"/>
              </a:rPr>
              <a:t>var</a:t>
            </a:r>
            <a:r>
              <a:rPr lang="en-US" sz="1200" baseline="0" dirty="0">
                <a:solidFill>
                  <a:srgbClr val="00B050"/>
                </a:solidFill>
                <a:latin typeface="Lucida Console" panose="020B0609040504020204" pitchFamily="49" charset="0"/>
              </a:rPr>
              <a:t>,” whose type will be determined at compile time</a:t>
            </a:r>
          </a:p>
          <a:p>
            <a:pPr marL="171450" indent="-171450">
              <a:buFont typeface="Arial" charset="0"/>
              <a:buChar char="•"/>
            </a:pPr>
            <a:r>
              <a:rPr lang="en-US" sz="1200" b="0" baseline="0" dirty="0">
                <a:solidFill>
                  <a:srgbClr val="00B050"/>
                </a:solidFill>
                <a:latin typeface="Lucida Console" panose="020B0609040504020204" pitchFamily="49" charset="0"/>
              </a:rPr>
              <a:t>Variables allow for holding values in an easy to remember name that can help make sense out of code</a:t>
            </a:r>
          </a:p>
          <a:p>
            <a:pPr marL="171450" indent="-171450">
              <a:buFont typeface="Arial" charset="0"/>
              <a:buChar char="•"/>
            </a:pPr>
            <a:r>
              <a:rPr lang="en-US" sz="1200" b="0" baseline="0" dirty="0">
                <a:solidFill>
                  <a:srgbClr val="00B050"/>
                </a:solidFill>
                <a:latin typeface="Lucida Console" panose="020B0609040504020204" pitchFamily="49" charset="0"/>
              </a:rPr>
              <a:t>The variable’s value can change while still keeping its name</a:t>
            </a:r>
          </a:p>
          <a:p>
            <a:pPr marL="171450" indent="-171450">
              <a:buFont typeface="Arial" charset="0"/>
              <a:buChar char="•"/>
            </a:pPr>
            <a:r>
              <a:rPr lang="en-US" sz="1200" b="0" baseline="0" dirty="0">
                <a:solidFill>
                  <a:srgbClr val="00B050"/>
                </a:solidFill>
                <a:latin typeface="Lucida Console" panose="020B0609040504020204" pitchFamily="49" charset="0"/>
              </a:rPr>
              <a:t>By using the “</a:t>
            </a:r>
            <a:r>
              <a:rPr lang="en-US" sz="1200" b="0" baseline="0" dirty="0" err="1">
                <a:solidFill>
                  <a:srgbClr val="00B050"/>
                </a:solidFill>
                <a:latin typeface="Lucida Console" panose="020B0609040504020204" pitchFamily="49" charset="0"/>
              </a:rPr>
              <a:t>const</a:t>
            </a:r>
            <a:r>
              <a:rPr lang="en-US" sz="1200" b="0" baseline="0" dirty="0">
                <a:solidFill>
                  <a:srgbClr val="00B050"/>
                </a:solidFill>
                <a:latin typeface="Lucida Console" panose="020B0609040504020204" pitchFamily="49" charset="0"/>
              </a:rPr>
              <a:t>” keyword, we’ve made a constant variable. A constant variable holds a value that is assigned when the program is compiled and is not allowed to change its value. They are typically used to hold values that won’t change but for which it would help to have a short-hand term. For example, you may have a variable named “pi” that holds the value 3.1415926535</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Variables</a:t>
            </a:r>
            <a:r>
              <a:rPr lang="en-US" baseline="0" dirty="0"/>
              <a:t> and constants: </a:t>
            </a:r>
            <a:r>
              <a:rPr lang="en-US" dirty="0"/>
              <a:t>https://msdn.microsoft.com/en-us/library/wew5ytx4(v=vs.90).aspx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21</a:t>
            </a:fld>
            <a:endParaRPr lang="en-US"/>
          </a:p>
        </p:txBody>
      </p:sp>
    </p:spTree>
    <p:extLst>
      <p:ext uri="{BB962C8B-B14F-4D97-AF65-F5344CB8AC3E}">
        <p14:creationId xmlns:p14="http://schemas.microsoft.com/office/powerpoint/2010/main" val="2668368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sz="1200" dirty="0">
                <a:solidFill>
                  <a:srgbClr val="00B050"/>
                </a:solidFill>
                <a:latin typeface="Lucida Console" panose="020B0609040504020204" pitchFamily="49" charset="0"/>
              </a:rPr>
              <a:t>Operators are used in</a:t>
            </a:r>
            <a:r>
              <a:rPr lang="en-US" sz="1200" baseline="0" dirty="0">
                <a:solidFill>
                  <a:srgbClr val="00B050"/>
                </a:solidFill>
                <a:latin typeface="Lucida Console" panose="020B0609040504020204" pitchFamily="49" charset="0"/>
              </a:rPr>
              <a:t> conjunction with values, variables, etc</a:t>
            </a:r>
            <a:r>
              <a:rPr lang="en-US" sz="1200" baseline="0" dirty="0" smtClean="0">
                <a:solidFill>
                  <a:srgbClr val="00B050"/>
                </a:solidFill>
                <a:latin typeface="Lucida Console" panose="020B0609040504020204" pitchFamily="49" charset="0"/>
              </a:rPr>
              <a:t>.</a:t>
            </a:r>
          </a:p>
          <a:p>
            <a:pPr marL="171450" indent="-171450">
              <a:buFont typeface="Arial" charset="0"/>
              <a:buChar char="•"/>
            </a:pPr>
            <a:r>
              <a:rPr lang="en-US" sz="1200" baseline="0" dirty="0" smtClean="0">
                <a:solidFill>
                  <a:srgbClr val="00B050"/>
                </a:solidFill>
                <a:latin typeface="Lucida Console" panose="020B0609040504020204" pitchFamily="49" charset="0"/>
              </a:rPr>
              <a:t>C# requires a semi-colon at the end of lines </a:t>
            </a:r>
            <a:r>
              <a:rPr lang="en-US" sz="1200" baseline="0" smtClean="0">
                <a:solidFill>
                  <a:srgbClr val="00B050"/>
                </a:solidFill>
                <a:latin typeface="Lucida Console" panose="020B0609040504020204" pitchFamily="49" charset="0"/>
              </a:rPr>
              <a:t>of code</a:t>
            </a:r>
            <a:endParaRPr lang="en-US" sz="1200" dirty="0">
              <a:solidFill>
                <a:srgbClr val="00B050"/>
              </a:solidFill>
              <a:latin typeface="Lucida Console" panose="020B060904050402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Overview</a:t>
            </a:r>
            <a:r>
              <a:rPr lang="en-US" baseline="0" dirty="0"/>
              <a:t> of </a:t>
            </a:r>
            <a:r>
              <a:rPr lang="en-US" dirty="0"/>
              <a:t>operators: https://msdn.microsoft.com/en-us/library/s0b0c0z1(v=vs.90).aspx</a:t>
            </a:r>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116285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b="0" dirty="0"/>
              <a:t>Anything</a:t>
            </a:r>
            <a:r>
              <a:rPr lang="en-US" b="0" baseline="0" dirty="0"/>
              <a:t> inside of an if’s corresponding parentheses is called a “conditional”</a:t>
            </a:r>
          </a:p>
          <a:p>
            <a:pPr marL="171450" indent="-171450">
              <a:buFont typeface="Arial" charset="0"/>
              <a:buChar char="•"/>
            </a:pPr>
            <a:r>
              <a:rPr lang="en-US" b="0" baseline="0" dirty="0"/>
              <a:t>Conditionals must evaluate to a Boolean: true or false</a:t>
            </a:r>
          </a:p>
          <a:p>
            <a:pPr marL="171450" indent="-171450">
              <a:buFont typeface="Arial" charset="0"/>
              <a:buChar char="•"/>
            </a:pPr>
            <a:r>
              <a:rPr lang="en-US" b="0" dirty="0"/>
              <a:t>If an</a:t>
            </a:r>
            <a:r>
              <a:rPr lang="en-US" b="0" baseline="0" dirty="0"/>
              <a:t> if statement’s corresponding conditional evaluates to true, the code inside of the if statement’s code block executes</a:t>
            </a:r>
          </a:p>
          <a:p>
            <a:pPr marL="171450" indent="-171450">
              <a:buFont typeface="Arial" charset="0"/>
              <a:buChar char="•"/>
            </a:pPr>
            <a:r>
              <a:rPr lang="en-US" b="0" baseline="0" dirty="0"/>
              <a:t>An if statement may optionally have a corresponding else clause. If it does, and the if’s conditional evaluates to false, then the code inside the else statement’s code block executes</a:t>
            </a:r>
          </a:p>
          <a:p>
            <a:pPr marL="171450" indent="-171450">
              <a:buFont typeface="Arial" charset="0"/>
              <a:buChar char="•"/>
            </a:pPr>
            <a:r>
              <a:rPr lang="en-US" b="0" baseline="0" dirty="0"/>
              <a:t>Else statements can have their own if statements. Instead of automatically calling the else’s code block upon the if’s evaluation to false, the else’s code block will be conditionally executed, as well. More than one “else if” statement can be chained. A final else statement can exist, but only at the very end, as something akin to a catch all</a:t>
            </a:r>
          </a:p>
          <a:p>
            <a:pPr marL="171450" indent="-171450">
              <a:buFont typeface="Arial" charset="0"/>
              <a:buChar char="•"/>
            </a:pPr>
            <a:r>
              <a:rPr lang="en-US" b="0" baseline="0" dirty="0"/>
              <a:t>In this example, x is not greater than one, because it is equal to one, so the else clause will be executed</a:t>
            </a:r>
          </a:p>
          <a:p>
            <a:pPr marL="171450" indent="-171450">
              <a:buFont typeface="Arial" charset="0"/>
              <a:buChar char="•"/>
            </a:pPr>
            <a:r>
              <a:rPr lang="en-US" b="0" baseline="0" dirty="0"/>
              <a:t>Switch statements can offer a similar, but more succinct way to branch code</a:t>
            </a:r>
          </a:p>
          <a:p>
            <a:pPr marL="171450" indent="-171450">
              <a:buFont typeface="Arial" charset="0"/>
              <a:buChar char="•"/>
            </a:pPr>
            <a:r>
              <a:rPr lang="en-US" b="0" baseline="0" dirty="0"/>
              <a:t>Instead of demanding a Boolean, a switch statement just evaluates the variable passed to it</a:t>
            </a:r>
          </a:p>
          <a:p>
            <a:pPr marL="171450" indent="-171450">
              <a:buFont typeface="Arial" charset="0"/>
              <a:buChar char="•"/>
            </a:pPr>
            <a:r>
              <a:rPr lang="en-US" b="0" baseline="0" dirty="0"/>
              <a:t>A switch statement contains “case” statements. After the word “case,” a potential value of the variable being evaluated by the switch statement is listed. If the value of the variable equals this potential value, the code block inside the case statement is executed. If it doesn’t equal this potential value, it looks at the next potential value. There is an optional “default” clause, which acts as a catch all for all values of the passed in variable that do not match a potential value</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Variables</a:t>
            </a:r>
            <a:r>
              <a:rPr lang="en-US" baseline="0" dirty="0"/>
              <a:t> and constants: </a:t>
            </a:r>
            <a:r>
              <a:rPr lang="en-US" dirty="0"/>
              <a:t>https://msdn.microsoft.com/en-us/library/wew5ytx4(v=vs.90).aspx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23</a:t>
            </a:fld>
            <a:endParaRPr lang="en-US"/>
          </a:p>
        </p:txBody>
      </p:sp>
    </p:spTree>
    <p:extLst>
      <p:ext uri="{BB962C8B-B14F-4D97-AF65-F5344CB8AC3E}">
        <p14:creationId xmlns:p14="http://schemas.microsoft.com/office/powerpoint/2010/main" val="41357298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b="0" dirty="0"/>
              <a:t>Arrays and collections are meant to contain</a:t>
            </a:r>
            <a:r>
              <a:rPr lang="en-US" b="0" baseline="0" dirty="0"/>
              <a:t> sets of data</a:t>
            </a:r>
          </a:p>
          <a:p>
            <a:pPr marL="171450" indent="-171450">
              <a:buFont typeface="Arial" charset="0"/>
              <a:buChar char="•"/>
            </a:pPr>
            <a:r>
              <a:rPr lang="en-US" b="0" baseline="0" dirty="0"/>
              <a:t>Arrays are very basic. Collections add a lot of functionality</a:t>
            </a:r>
          </a:p>
          <a:p>
            <a:pPr marL="171450" indent="-171450">
              <a:buFont typeface="Arial" charset="0"/>
              <a:buChar char="•"/>
            </a:pPr>
            <a:r>
              <a:rPr lang="en-US" b="0" baseline="0" dirty="0"/>
              <a:t>“Collection” is the base class for generic collections</a:t>
            </a:r>
          </a:p>
          <a:p>
            <a:pPr marL="171450" indent="-171450">
              <a:buFont typeface="Arial" charset="0"/>
              <a:buChar char="•"/>
            </a:pPr>
            <a:r>
              <a:rPr lang="en-US" b="0" baseline="0" dirty="0"/>
              <a:t>The type in the less than and greater than symbols, &lt;&gt;, defines what kind of object will exist in the Collection. They must all be of the same type</a:t>
            </a:r>
          </a:p>
          <a:p>
            <a:pPr marL="171450" indent="-171450">
              <a:buFont typeface="Arial" charset="0"/>
              <a:buChar char="•"/>
            </a:pPr>
            <a:r>
              <a:rPr lang="en-US" b="0" dirty="0"/>
              <a:t>The less</a:t>
            </a:r>
            <a:r>
              <a:rPr lang="en-US" b="0" baseline="0" dirty="0"/>
              <a:t> than and greater than symbols indicate “generics,” which indicate type parameters. This allows for reusing classes and methods that utilize generics across many types</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Generics: https://msdn.microsoft.com/en-us/library/512aeb7t.aspx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Arrays and</a:t>
            </a:r>
            <a:r>
              <a:rPr lang="en-US" baseline="0" dirty="0"/>
              <a:t> collections: https://msdn.microsoft.com/en-us/library/9ct4ey7x(v=vs.90).aspx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24</a:t>
            </a:fld>
            <a:endParaRPr lang="en-US"/>
          </a:p>
        </p:txBody>
      </p:sp>
    </p:spTree>
    <p:extLst>
      <p:ext uri="{BB962C8B-B14F-4D97-AF65-F5344CB8AC3E}">
        <p14:creationId xmlns:p14="http://schemas.microsoft.com/office/powerpoint/2010/main" val="87550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b="0" baseline="0" dirty="0" err="1"/>
              <a:t>foreach</a:t>
            </a:r>
            <a:r>
              <a:rPr lang="en-US" b="0" baseline="0" dirty="0"/>
              <a:t> loops look at each item, in index order, of an array or collection, and executes the associated code block with a new variable defined to the current item in the loop</a:t>
            </a:r>
          </a:p>
          <a:p>
            <a:pPr marL="171450" indent="-171450">
              <a:buFont typeface="Arial" charset="0"/>
              <a:buChar char="•"/>
            </a:pPr>
            <a:r>
              <a:rPr lang="en-US" b="0" dirty="0"/>
              <a:t>In a for loop, there</a:t>
            </a:r>
            <a:r>
              <a:rPr lang="en-US" b="0" baseline="0" dirty="0"/>
              <a:t> are three clauses: the first is an initial state; the second is a condition that pertains to if the loop should continue to execute; the third is a statement to call after the code block executes. In this case, the initial statement sets x to 0, the beginning index of the a array. The conditional checks to see if the current value of x is less than the number of items in the a array. The third item increments x. The result of this for loop is the same as the </a:t>
            </a:r>
            <a:r>
              <a:rPr lang="en-US" b="0" baseline="0" dirty="0" err="1"/>
              <a:t>foreach</a:t>
            </a:r>
            <a:r>
              <a:rPr lang="en-US" b="0" baseline="0" dirty="0"/>
              <a:t> loop: displaying each value of the a array, in index order</a:t>
            </a:r>
          </a:p>
          <a:p>
            <a:pPr marL="171450" indent="-171450">
              <a:buFont typeface="Arial" charset="0"/>
              <a:buChar char="•"/>
            </a:pPr>
            <a:r>
              <a:rPr lang="en-US" b="0" baseline="0" dirty="0"/>
              <a:t>In a while loop, the initial condition is evaluated. If it is true, the code block executes. If not, the code block is skipped. Inside of the while loop, something that might change the value of the conditional should execute. After the code block executes, the while’s conditional is re-evaluated. If it is true, the loop runs again. The portion of the code block that may alter the conditional should, eventually, cause the conditional to become false. When that happens, the while loop stops executing. In this example, we are iterating through an array and the conditional is changed based on the index</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Generics: https://msdn.microsoft.com/en-us/library/512aeb7t.aspx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Arrays and</a:t>
            </a:r>
            <a:r>
              <a:rPr lang="en-US" baseline="0" dirty="0"/>
              <a:t> collections: https://msdn.microsoft.com/en-us/library/9ct4ey7x(v=vs.90).aspx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1932372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b="0" baseline="0" dirty="0"/>
              <a:t>Exceptions stop execution of the program. If unhandled, the program stops running entirely. C# allows you to handle exceptions</a:t>
            </a:r>
          </a:p>
          <a:p>
            <a:pPr marL="171450" indent="-171450">
              <a:buFont typeface="Arial" charset="0"/>
              <a:buChar char="•"/>
            </a:pPr>
            <a:r>
              <a:rPr lang="en-US" b="0" baseline="0" dirty="0"/>
              <a:t>The try statement has a corresponding block of code that is run. If there is an exception in that code block, error handling commences</a:t>
            </a:r>
          </a:p>
          <a:p>
            <a:pPr marL="171450" indent="-171450">
              <a:buFont typeface="Arial" charset="0"/>
              <a:buChar char="•"/>
            </a:pPr>
            <a:r>
              <a:rPr lang="en-US" b="0" baseline="0" dirty="0"/>
              <a:t>The catch block will intercept an exception to try to deal with it. If a catch block exists and it handles an error, the program will continue executing after the catch block completes</a:t>
            </a:r>
          </a:p>
          <a:p>
            <a:pPr marL="171450" indent="-171450">
              <a:buFont typeface="Arial" charset="0"/>
              <a:buChar char="•"/>
            </a:pPr>
            <a:r>
              <a:rPr lang="en-US" b="0" baseline="0" dirty="0"/>
              <a:t>There can be multiple catch blocks that catch particular types of exceptions</a:t>
            </a:r>
          </a:p>
          <a:p>
            <a:pPr marL="171450" indent="-171450">
              <a:buFont typeface="Arial" charset="0"/>
              <a:buChar char="•"/>
            </a:pPr>
            <a:r>
              <a:rPr lang="en-US" b="0" baseline="0" dirty="0"/>
              <a:t>At the end of a string of catch blocks, an optional catch block that will catch any type of exception can exist</a:t>
            </a:r>
          </a:p>
          <a:p>
            <a:pPr marL="171450" indent="-171450">
              <a:buFont typeface="Arial" charset="0"/>
              <a:buChar char="•"/>
            </a:pPr>
            <a:r>
              <a:rPr lang="en-US" b="0" baseline="0" dirty="0"/>
              <a:t>An optional finally block may exist after all the catch blocks. This block of code will execute after the try block executes and after any catch blocks execute</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Generics: https://msdn.microsoft.com/en-us/library/512aeb7t.aspx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Arrays and</a:t>
            </a:r>
            <a:r>
              <a:rPr lang="en-US" baseline="0" dirty="0"/>
              <a:t> collections: https://msdn.microsoft.com/en-us/library/9ct4ey7x(v=vs.90).aspx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26</a:t>
            </a:fld>
            <a:endParaRPr lang="en-US"/>
          </a:p>
        </p:txBody>
      </p:sp>
    </p:spTree>
    <p:extLst>
      <p:ext uri="{BB962C8B-B14F-4D97-AF65-F5344CB8AC3E}">
        <p14:creationId xmlns:p14="http://schemas.microsoft.com/office/powerpoint/2010/main" val="1420237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a:t>1999: </a:t>
            </a:r>
            <a:r>
              <a:rPr lang="en-US" dirty="0"/>
              <a:t>Designed with new .NET Framework in mind</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t>
            </a:r>
            <a:r>
              <a:rPr lang="en-US" baseline="0" dirty="0"/>
              <a:t> history: https://en.wikipedia.org/wiki/C_Sharp_(programming_language)#History</a:t>
            </a:r>
          </a:p>
        </p:txBody>
      </p:sp>
      <p:sp>
        <p:nvSpPr>
          <p:cNvPr id="4" name="Slide Number Placeholder 3"/>
          <p:cNvSpPr>
            <a:spLocks noGrp="1"/>
          </p:cNvSpPr>
          <p:nvPr>
            <p:ph type="sldNum" sz="quarter" idx="10"/>
          </p:nvPr>
        </p:nvSpPr>
        <p:spPr/>
        <p:txBody>
          <a:bodyPr/>
          <a:lstStyle/>
          <a:p>
            <a:fld id="{01283FAC-A721-45A3-BBDE-EAF2B09B7CD9}" type="slidenum">
              <a:rPr lang="en-US" smtClean="0"/>
              <a:t>28</a:t>
            </a:fld>
            <a:endParaRPr lang="en-US"/>
          </a:p>
        </p:txBody>
      </p:sp>
    </p:spTree>
    <p:extLst>
      <p:ext uri="{BB962C8B-B14F-4D97-AF65-F5344CB8AC3E}">
        <p14:creationId xmlns:p14="http://schemas.microsoft.com/office/powerpoint/2010/main" val="1735173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Static classes: </a:t>
            </a:r>
            <a:r>
              <a:rPr lang="en-US" sz="1200" b="0" dirty="0"/>
              <a:t>a</a:t>
            </a:r>
            <a:r>
              <a:rPr lang="en-US" sz="1200" b="0" baseline="0" dirty="0"/>
              <a:t> class where an i</a:t>
            </a:r>
            <a:r>
              <a:rPr lang="en-US" sz="1200" b="0" dirty="0"/>
              <a:t>nstance is not necessary to use the functionality</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dirty="0"/>
              <a:t>Generics: </a:t>
            </a:r>
            <a:r>
              <a:rPr lang="en-US" sz="1200" dirty="0"/>
              <a:t>code that deals with objects of the same, unspecified type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Anonymous methods: </a:t>
            </a:r>
            <a:r>
              <a:rPr lang="en-US" sz="1200" b="0" dirty="0"/>
              <a:t>using a code block instead of a named method</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C#3.0</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LINQ: </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Language-</a:t>
            </a:r>
            <a:r>
              <a:rPr lang="en-US" dirty="0" err="1" smtClean="0"/>
              <a:t>INtegrated</a:t>
            </a:r>
            <a:r>
              <a:rPr lang="en-US" dirty="0" smtClean="0"/>
              <a:t> Query</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SQL-like syntax for querying arrays, </a:t>
            </a:r>
            <a:r>
              <a:rPr lang="en-US" dirty="0" err="1" smtClean="0"/>
              <a:t>enumerables</a:t>
            </a:r>
            <a:r>
              <a:rPr lang="en-US" dirty="0" smtClean="0"/>
              <a:t>, XML, databases, etc.</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Anonymous types:</a:t>
            </a:r>
            <a:r>
              <a:rPr lang="en-US" b="0" baseline="0" dirty="0" smtClean="0"/>
              <a:t> </a:t>
            </a:r>
            <a:r>
              <a:rPr lang="en-US" dirty="0" smtClean="0"/>
              <a:t>unnamed, read-only, ad hoc types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Lambda expressions:</a:t>
            </a:r>
            <a:r>
              <a:rPr lang="en-US" baseline="0" dirty="0" smtClean="0"/>
              <a:t> </a:t>
            </a:r>
            <a:r>
              <a:rPr lang="en-US" dirty="0" smtClean="0"/>
              <a:t>simplified anonymous methods: ([parameters]) =&gt; [expression]</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Extension methods: the </a:t>
            </a:r>
            <a:r>
              <a:rPr lang="en-US" dirty="0" smtClean="0"/>
              <a:t>ability to add new methods to predefined classes</a:t>
            </a: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Overview</a:t>
            </a:r>
            <a:r>
              <a:rPr lang="en-US" baseline="0" dirty="0" smtClean="0"/>
              <a:t> of </a:t>
            </a:r>
            <a:r>
              <a:rPr lang="en-US" dirty="0" smtClean="0"/>
              <a:t>C# 2.0: https://</a:t>
            </a:r>
            <a:r>
              <a:rPr lang="en-US" dirty="0" err="1" smtClean="0"/>
              <a:t>msdn.microsoft.com</a:t>
            </a:r>
            <a:r>
              <a:rPr lang="en-US" dirty="0" smtClean="0"/>
              <a:t>/en-us/library/7cz8t42e(v=vs.80).</a:t>
            </a:r>
            <a:r>
              <a:rPr lang="en-US" dirty="0" err="1" smtClean="0"/>
              <a:t>aspx</a:t>
            </a:r>
            <a:endParaRPr lang="en-US"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Overview</a:t>
            </a:r>
            <a:r>
              <a:rPr lang="en-US" baseline="0" dirty="0" smtClean="0"/>
              <a:t> of C# 3.0: https://</a:t>
            </a:r>
            <a:r>
              <a:rPr lang="en-US" baseline="0" dirty="0" err="1" smtClean="0"/>
              <a:t>msdn.microsoft.com</a:t>
            </a:r>
            <a:r>
              <a:rPr lang="en-US" baseline="0" dirty="0" smtClean="0"/>
              <a:t>/en-us/library/bb308966.aspx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LINQ overview: https://</a:t>
            </a:r>
            <a:r>
              <a:rPr lang="en-US" baseline="0" dirty="0" err="1" smtClean="0"/>
              <a:t>msdn.microsoft.com</a:t>
            </a:r>
            <a:r>
              <a:rPr lang="en-US" baseline="0" dirty="0" smtClean="0"/>
              <a:t>/en-us/library/bb397676.aspx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Anonymous types overview: https://</a:t>
            </a:r>
            <a:r>
              <a:rPr lang="en-US" baseline="0" dirty="0" err="1" smtClean="0"/>
              <a:t>msdn.microsoft.com</a:t>
            </a:r>
            <a:r>
              <a:rPr lang="en-US" baseline="0" dirty="0" smtClean="0"/>
              <a:t>/en-us/library/bb397696.aspx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Lambda expressions overview: https://</a:t>
            </a:r>
            <a:r>
              <a:rPr lang="en-US" baseline="0" dirty="0" err="1" smtClean="0"/>
              <a:t>msdn.microsoft.com</a:t>
            </a:r>
            <a:r>
              <a:rPr lang="en-US" baseline="0" dirty="0" smtClean="0"/>
              <a:t>/en-us/library/bb397687.aspx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Extension methods overview: https://</a:t>
            </a:r>
            <a:r>
              <a:rPr lang="en-US" dirty="0" err="1" smtClean="0"/>
              <a:t>msdn.microsoft.com</a:t>
            </a:r>
            <a:r>
              <a:rPr lang="en-US" dirty="0" smtClean="0"/>
              <a:t>/en-us/library/bb383977.aspx</a:t>
            </a:r>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867795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1" dirty="0" smtClean="0"/>
              <a:t>4.0</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smtClean="0"/>
              <a:t>Dynamic</a:t>
            </a:r>
            <a:r>
              <a:rPr lang="en-US" b="0" baseline="0" dirty="0" smtClean="0"/>
              <a:t> </a:t>
            </a:r>
            <a:r>
              <a:rPr lang="en-US" b="0" baseline="0" dirty="0"/>
              <a:t>type</a:t>
            </a:r>
            <a:r>
              <a:rPr lang="en-US" b="0" dirty="0"/>
              <a:t>: </a:t>
            </a:r>
          </a:p>
          <a:p>
            <a:pPr marL="1085850" lvl="2" indent="-171450">
              <a:buFont typeface="Arial" charset="0"/>
              <a:buChar char="•"/>
            </a:pPr>
            <a:r>
              <a:rPr lang="en-US" dirty="0"/>
              <a:t>Optional method arguments.</a:t>
            </a:r>
          </a:p>
          <a:p>
            <a:pPr marL="1085850" lvl="2" indent="-171450">
              <a:buFont typeface="Arial" charset="0"/>
              <a:buChar char="•"/>
            </a:pPr>
            <a:r>
              <a:rPr lang="en-US" dirty="0"/>
              <a:t>Assumed to support any operation.</a:t>
            </a:r>
          </a:p>
          <a:p>
            <a:pPr marL="628650" lvl="1" indent="-171450">
              <a:buFont typeface="Arial" charset="0"/>
              <a:buChar char="•"/>
            </a:pPr>
            <a:r>
              <a:rPr lang="en-US" dirty="0"/>
              <a:t>Optional method arguments:</a:t>
            </a:r>
          </a:p>
          <a:p>
            <a:pPr marL="1085850" lvl="2" indent="-171450">
              <a:buFont typeface="Arial" charset="0"/>
              <a:buChar char="•"/>
            </a:pPr>
            <a:r>
              <a:rPr lang="en-US" dirty="0"/>
              <a:t>Can be omitted when calling the method.</a:t>
            </a:r>
          </a:p>
          <a:p>
            <a:pPr marL="1085850" lvl="2" indent="-171450">
              <a:buFont typeface="Arial" charset="0"/>
              <a:buChar char="•"/>
            </a:pPr>
            <a:r>
              <a:rPr lang="en-US" dirty="0"/>
              <a:t>Must have a default value</a:t>
            </a:r>
            <a:r>
              <a:rPr lang="en-US" dirty="0" smtClean="0"/>
              <a:t>.</a:t>
            </a:r>
          </a:p>
          <a:p>
            <a:pPr marL="171450" lvl="0" indent="-171450">
              <a:buFont typeface="Arial" charset="0"/>
              <a:buChar char="•"/>
            </a:pPr>
            <a:r>
              <a:rPr lang="en-US" b="1" dirty="0" smtClean="0"/>
              <a:t>5.0</a:t>
            </a:r>
            <a:endParaRPr lang="en-US" b="1" dirty="0"/>
          </a:p>
          <a:p>
            <a:pPr marL="6286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Asynchronous methods: allows the application to continue without waiting for a response.</a:t>
            </a:r>
          </a:p>
          <a:p>
            <a:pPr marL="1714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b="1" dirty="0" smtClean="0"/>
              <a:t>6.0</a:t>
            </a:r>
          </a:p>
          <a:p>
            <a:pPr marL="628650" marR="0" lvl="2"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Syntactically easier:</a:t>
            </a:r>
          </a:p>
          <a:p>
            <a:pPr marL="1085850" lvl="2" indent="-171450">
              <a:buFont typeface="Arial" charset="0"/>
              <a:buChar char="•"/>
            </a:pPr>
            <a:r>
              <a:rPr lang="en-US" dirty="0" smtClean="0"/>
              <a:t>Speeds up development.</a:t>
            </a:r>
          </a:p>
          <a:p>
            <a:pPr marL="1085850" lvl="2" indent="-171450">
              <a:buFont typeface="Arial" charset="0"/>
              <a:buChar char="•"/>
            </a:pPr>
            <a:r>
              <a:rPr lang="en-US" dirty="0" smtClean="0"/>
              <a:t>Removes boilerplate code.</a:t>
            </a:r>
          </a:p>
          <a:p>
            <a:pPr marL="628650" lvl="1" indent="-171450">
              <a:buFont typeface="Arial" charset="0"/>
              <a:buChar char="•"/>
            </a:pPr>
            <a:r>
              <a:rPr lang="en-US" dirty="0" smtClean="0"/>
              <a:t>Null conditional operator</a:t>
            </a:r>
          </a:p>
          <a:p>
            <a:pPr marL="1085850" lvl="2" indent="-171450">
              <a:buFont typeface="Arial" charset="0"/>
              <a:buChar char="•"/>
            </a:pPr>
            <a:r>
              <a:rPr lang="en-US" dirty="0" smtClean="0"/>
              <a:t>Eases null checking</a:t>
            </a:r>
          </a:p>
          <a:p>
            <a:pPr marL="1085850" lvl="2" indent="-171450">
              <a:buFont typeface="Arial" charset="0"/>
              <a:buChar char="•"/>
            </a:pPr>
            <a:r>
              <a:rPr lang="en-US" dirty="0" err="1" smtClean="0"/>
              <a:t>myObject</a:t>
            </a:r>
            <a:r>
              <a:rPr lang="en-US" dirty="0" smtClean="0"/>
              <a:t>?.</a:t>
            </a:r>
            <a:r>
              <a:rPr lang="en-US" dirty="0" err="1" smtClean="0"/>
              <a:t>MyProperty</a:t>
            </a:r>
            <a:r>
              <a:rPr lang="en-US" dirty="0" smtClean="0"/>
              <a:t> evaluates to null if </a:t>
            </a:r>
            <a:r>
              <a:rPr lang="en-US" dirty="0" err="1" smtClean="0"/>
              <a:t>myObject</a:t>
            </a:r>
            <a:r>
              <a:rPr lang="en-US" dirty="0" smtClean="0"/>
              <a:t> is null</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While this was a very meaningful release</a:t>
            </a:r>
            <a:r>
              <a:rPr lang="en-US" baseline="0" dirty="0" smtClean="0"/>
              <a:t> with a lot of updates, most were ways to make developers more productive and were not items that would help the beginner understand today’s C#.</a:t>
            </a:r>
          </a:p>
          <a:p>
            <a:endParaRPr lang="en-US" b="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Overview of C# 4.0: https://</a:t>
            </a:r>
            <a:r>
              <a:rPr lang="en-US" dirty="0" err="1" smtClean="0"/>
              <a:t>msdn.microsoft.com</a:t>
            </a:r>
            <a:r>
              <a:rPr lang="en-US" dirty="0" smtClean="0"/>
              <a:t>/en-us/magazine/ff796223.aspx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Dynamic</a:t>
            </a:r>
            <a:r>
              <a:rPr lang="en-US" baseline="0" dirty="0" smtClean="0"/>
              <a:t> type </a:t>
            </a:r>
            <a:r>
              <a:rPr lang="en-US" dirty="0" smtClean="0"/>
              <a:t>overview: https://</a:t>
            </a:r>
            <a:r>
              <a:rPr lang="en-US" dirty="0" err="1" smtClean="0"/>
              <a:t>msdn.microsoft.com</a:t>
            </a:r>
            <a:r>
              <a:rPr lang="en-US" dirty="0" smtClean="0"/>
              <a:t>/en-us/library/dd264736.aspx</a:t>
            </a:r>
            <a:endParaRPr lang="en-US" b="1"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Overview of C#</a:t>
            </a:r>
            <a:r>
              <a:rPr lang="en-US" baseline="0" dirty="0" smtClean="0"/>
              <a:t> 5.0: https://</a:t>
            </a:r>
            <a:r>
              <a:rPr lang="en-US" baseline="0" dirty="0" err="1" smtClean="0"/>
              <a:t>blogs.msdn.microsoft.com</a:t>
            </a:r>
            <a:r>
              <a:rPr lang="en-US" baseline="0" dirty="0" smtClean="0"/>
              <a:t>/</a:t>
            </a:r>
            <a:r>
              <a:rPr lang="en-US" baseline="0" dirty="0" err="1" smtClean="0"/>
              <a:t>mvpawardprogram</a:t>
            </a:r>
            <a:r>
              <a:rPr lang="en-US" baseline="0" dirty="0" smtClean="0"/>
              <a:t>/2012/03/26/an-introduction-to-new-features-in-c-5-0/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Asynchronous programming overview: https://</a:t>
            </a:r>
            <a:r>
              <a:rPr lang="en-US" baseline="0" dirty="0" err="1" smtClean="0"/>
              <a:t>msdn.microsoft.com</a:t>
            </a:r>
            <a:r>
              <a:rPr lang="en-US" baseline="0" dirty="0" smtClean="0"/>
              <a:t>/en-us/library/hh191443.aspx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Overview of C# 6.0: https://</a:t>
            </a:r>
            <a:r>
              <a:rPr lang="en-US" dirty="0" err="1" smtClean="0"/>
              <a:t>github.com</a:t>
            </a:r>
            <a:r>
              <a:rPr lang="en-US" dirty="0" smtClean="0"/>
              <a:t>/</a:t>
            </a:r>
            <a:r>
              <a:rPr lang="en-US" dirty="0" err="1" smtClean="0"/>
              <a:t>dotnet</a:t>
            </a:r>
            <a:r>
              <a:rPr lang="en-US" dirty="0" smtClean="0"/>
              <a:t>/</a:t>
            </a:r>
            <a:r>
              <a:rPr lang="en-US" dirty="0" err="1" smtClean="0"/>
              <a:t>roslyn</a:t>
            </a:r>
            <a:r>
              <a:rPr lang="en-US" dirty="0" smtClean="0"/>
              <a:t>/wiki/Languages-features-in-C%23-6-and-VB-14</a:t>
            </a:r>
          </a:p>
        </p:txBody>
      </p:sp>
      <p:sp>
        <p:nvSpPr>
          <p:cNvPr id="4" name="Slide Number Placeholder 3"/>
          <p:cNvSpPr>
            <a:spLocks noGrp="1"/>
          </p:cNvSpPr>
          <p:nvPr>
            <p:ph type="sldNum" sz="quarter" idx="10"/>
          </p:nvPr>
        </p:nvSpPr>
        <p:spPr/>
        <p:txBody>
          <a:bodyPr/>
          <a:lstStyle/>
          <a:p>
            <a:fld id="{01283FAC-A721-45A3-BBDE-EAF2B09B7CD9}" type="slidenum">
              <a:rPr lang="en-US" smtClean="0"/>
              <a:t>30</a:t>
            </a:fld>
            <a:endParaRPr lang="en-US"/>
          </a:p>
        </p:txBody>
      </p:sp>
    </p:spTree>
    <p:extLst>
      <p:ext uri="{BB962C8B-B14F-4D97-AF65-F5344CB8AC3E}">
        <p14:creationId xmlns:p14="http://schemas.microsoft.com/office/powerpoint/2010/main" val="2615737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31</a:t>
            </a:fld>
            <a:endParaRPr lang="en-US"/>
          </a:p>
        </p:txBody>
      </p:sp>
    </p:spTree>
    <p:extLst>
      <p:ext uri="{BB962C8B-B14F-4D97-AF65-F5344CB8AC3E}">
        <p14:creationId xmlns:p14="http://schemas.microsoft.com/office/powerpoint/2010/main" val="2091555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298510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Xamarin used to be a stand-alone company that used C# before being acquired by Microsoft in 2016. It is used to build cross-platform mobile applications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Unity is a game development platform that uses C#</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485270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 is used by more than Microsoft, but having a large enterprise continue its development for many years has helped bring it along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number of companies that use C# is so large that they couldn’t be listed here or even be reliably estimated. Just a small number of very large enterprises and organizations </a:t>
            </a:r>
            <a:r>
              <a:rPr lang="en-US" baseline="0"/>
              <a:t>are listed here</a:t>
            </a: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Microsoft has been steadily embracing the open source movement: https://www.microsoft.com/en-us/openness/default.aspx</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485270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Precursor projects of Xamarin include the Mono ecosystem of projects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ECMA standardization helps facilitate</a:t>
            </a:r>
            <a:r>
              <a:rPr lang="en-US" baseline="0" dirty="0"/>
              <a:t> and standardization technology</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There’s a lot of business value in C# and .NET in general because you can utilize skills learned developing other applications to build cross-platform mobile applications</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ECMA: https://en.wikipedia.org/wiki/Ecma_International</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926937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Object-oriented: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 As opposed to functional, procedural, event-driven, etc.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Encapsulation, Inheritance, Polymorphism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Type-safe: Code is checked at build and run time to ensure that the programmer is following the type’s protocol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Native garbage collection refers to memory management. In many other languages – especially older languages – managing the memory used by the app was something that had to be manually handled. And it can be very difficult to do it correctly. This is called “garbage collection,” and refers to the release of memory that has been allocated to things that are no longer being used. C# handles garbage collection for you, thus removing a lot of boilerplate memory management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Further reading on object-oriented programming and C# (including explanations of the object-oriented techniques described above): https://</a:t>
            </a:r>
            <a:r>
              <a:rPr lang="en-US" baseline="0" dirty="0" err="1"/>
              <a:t>msdn.microsoft.com</a:t>
            </a:r>
            <a:r>
              <a:rPr lang="en-US" baseline="0" dirty="0"/>
              <a:t>/</a:t>
            </a:r>
            <a:r>
              <a:rPr lang="en-US" baseline="0" dirty="0" err="1"/>
              <a:t>en</a:t>
            </a:r>
            <a:r>
              <a:rPr lang="en-US" baseline="0" dirty="0"/>
              <a:t>-us/library/dd460654.aspx</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Programming paradigm explanations: https://</a:t>
            </a:r>
            <a:r>
              <a:rPr lang="en-US" baseline="0" dirty="0" err="1"/>
              <a:t>en.wikipedia.org</a:t>
            </a:r>
            <a:r>
              <a:rPr lang="en-US" baseline="0" dirty="0"/>
              <a:t>/wiki/</a:t>
            </a:r>
            <a:r>
              <a:rPr lang="en-US" baseline="0" dirty="0" err="1"/>
              <a:t>Comparison_of_programming_paradigms</a:t>
            </a: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Type-safe: https://</a:t>
            </a:r>
            <a:r>
              <a:rPr lang="en-US" baseline="0" dirty="0" err="1"/>
              <a:t>msdn.microsoft.com</a:t>
            </a:r>
            <a:r>
              <a:rPr lang="en-US" baseline="0" dirty="0"/>
              <a:t>/</a:t>
            </a:r>
            <a:r>
              <a:rPr lang="en-US" baseline="0" dirty="0" err="1"/>
              <a:t>en</a:t>
            </a:r>
            <a:r>
              <a:rPr lang="en-US" baseline="0" dirty="0"/>
              <a:t>-us/library/hbzz1a9a(v=vs.110).</a:t>
            </a:r>
            <a:r>
              <a:rPr lang="en-US" baseline="0" dirty="0" err="1"/>
              <a:t>aspx</a:t>
            </a: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033196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following slides will explain each part of this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result of this code is the</a:t>
            </a:r>
            <a:r>
              <a:rPr lang="en-US" baseline="0" dirty="0"/>
              <a:t> words “Hello, World!” printed to the console.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1729756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Comments are typically used to leave notes to other</a:t>
            </a:r>
            <a:r>
              <a:rPr lang="en-US" baseline="0" dirty="0"/>
              <a:t> developers about code decisions.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Comments come after two forward slashes and are ignored by the compiler.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10</a:t>
            </a:fld>
            <a:endParaRPr lang="en-US"/>
          </a:p>
        </p:txBody>
      </p:sp>
    </p:spTree>
    <p:extLst>
      <p:ext uri="{BB962C8B-B14F-4D97-AF65-F5344CB8AC3E}">
        <p14:creationId xmlns:p14="http://schemas.microsoft.com/office/powerpoint/2010/main" val="1402819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t>7/7/16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t>7/7/16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7/7/16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9"/>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7/7/16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9"/>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t>7/7/16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7/7/16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0" r:id="rId12"/>
    <p:sldLayoutId id="2147483663" r:id="rId13"/>
    <p:sldLayoutId id="2147483664" r:id="rId14"/>
    <p:sldLayoutId id="2147483662" r:id="rId15"/>
    <p:sldLayoutId id="214748366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solidFill>
                  <a:srgbClr val="FFFFFF"/>
                </a:solidFill>
                <a:latin typeface="Segoe UI" panose="020B0502040204020203" pitchFamily="34" charset="0"/>
                <a:cs typeface="Segoe UI" panose="020B0502040204020203" pitchFamily="34" charset="0"/>
              </a:rPr>
              <a:t>Cross-Platform Mobile Application Development with </a:t>
            </a:r>
            <a:r>
              <a:rPr lang="en-US" dirty="0" err="1">
                <a:solidFill>
                  <a:srgbClr val="FFFFFF"/>
                </a:solidFill>
                <a:latin typeface="Segoe UI" panose="020B0502040204020203" pitchFamily="34" charset="0"/>
                <a:cs typeface="Segoe UI" panose="020B0502040204020203" pitchFamily="34" charset="0"/>
              </a:rPr>
              <a:t>Xamarin</a:t>
            </a:r>
            <a:endParaRPr lang="en-US" dirty="0"/>
          </a:p>
        </p:txBody>
      </p:sp>
      <p:sp>
        <p:nvSpPr>
          <p:cNvPr id="5" name="Subtitle 4"/>
          <p:cNvSpPr>
            <a:spLocks noGrp="1"/>
          </p:cNvSpPr>
          <p:nvPr>
            <p:ph type="subTitle" idx="1"/>
          </p:nvPr>
        </p:nvSpPr>
        <p:spPr/>
        <p:txBody>
          <a:bodyPr>
            <a:normAutofit/>
          </a:bodyPr>
          <a:lstStyle/>
          <a:p>
            <a:r>
              <a:rPr lang="en-US" sz="4000" dirty="0">
                <a:solidFill>
                  <a:srgbClr val="FFFF00"/>
                </a:solidFill>
              </a:rPr>
              <a:t>Module 3, </a:t>
            </a:r>
            <a:r>
              <a:rPr lang="en-US" sz="4000">
                <a:solidFill>
                  <a:srgbClr val="FFFF00"/>
                </a:solidFill>
              </a:rPr>
              <a:t>Lesson 3: </a:t>
            </a:r>
            <a:endParaRPr lang="en-US" sz="4000" dirty="0">
              <a:solidFill>
                <a:srgbClr val="FFFF00"/>
              </a:solidFill>
            </a:endParaRPr>
          </a:p>
          <a:p>
            <a:r>
              <a:rPr lang="en-US" dirty="0">
                <a:latin typeface="Segoe UI" panose="020B0502040204020203" pitchFamily="34" charset="0"/>
                <a:cs typeface="Segoe UI" panose="020B0502040204020203" pitchFamily="34" charset="0"/>
              </a:rPr>
              <a:t>C# Fundamentals</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 Commented Code</a:t>
            </a:r>
          </a:p>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1600" dirty="0">
                <a:latin typeface="Lucida Console" panose="020B0609040504020204" pitchFamily="49" charset="0"/>
              </a:rPr>
              <a:t>   </a:t>
            </a: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Comments</a:t>
            </a:r>
          </a:p>
        </p:txBody>
      </p:sp>
      <p:sp>
        <p:nvSpPr>
          <p:cNvPr id="3" name="Rectangle 2"/>
          <p:cNvSpPr/>
          <p:nvPr/>
        </p:nvSpPr>
        <p:spPr>
          <a:xfrm>
            <a:off x="691979" y="2248929"/>
            <a:ext cx="3089190"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766850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Accessibility Level</a:t>
            </a:r>
          </a:p>
        </p:txBody>
      </p:sp>
      <p:sp>
        <p:nvSpPr>
          <p:cNvPr id="4" name="Rectangle 3"/>
          <p:cNvSpPr/>
          <p:nvPr/>
        </p:nvSpPr>
        <p:spPr>
          <a:xfrm>
            <a:off x="691979" y="2372499"/>
            <a:ext cx="1285102"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Rectangle 4"/>
          <p:cNvSpPr/>
          <p:nvPr/>
        </p:nvSpPr>
        <p:spPr>
          <a:xfrm>
            <a:off x="1285102" y="3240648"/>
            <a:ext cx="1285102"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401419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Constructs</a:t>
            </a:r>
          </a:p>
        </p:txBody>
      </p:sp>
      <p:sp>
        <p:nvSpPr>
          <p:cNvPr id="4" name="Rectangle 3"/>
          <p:cNvSpPr/>
          <p:nvPr/>
        </p:nvSpPr>
        <p:spPr>
          <a:xfrm>
            <a:off x="1952369" y="2421927"/>
            <a:ext cx="889686"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025692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Class Naming</a:t>
            </a:r>
          </a:p>
        </p:txBody>
      </p:sp>
      <p:sp>
        <p:nvSpPr>
          <p:cNvPr id="4" name="Rectangle 3"/>
          <p:cNvSpPr/>
          <p:nvPr/>
        </p:nvSpPr>
        <p:spPr>
          <a:xfrm>
            <a:off x="2842055" y="2446634"/>
            <a:ext cx="1680518"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4201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Brackets</a:t>
            </a:r>
          </a:p>
        </p:txBody>
      </p:sp>
      <p:sp>
        <p:nvSpPr>
          <p:cNvPr id="4" name="Rectangle 3"/>
          <p:cNvSpPr/>
          <p:nvPr/>
        </p:nvSpPr>
        <p:spPr>
          <a:xfrm>
            <a:off x="642554" y="2916194"/>
            <a:ext cx="691976"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Rectangle 4"/>
          <p:cNvSpPr/>
          <p:nvPr/>
        </p:nvSpPr>
        <p:spPr>
          <a:xfrm>
            <a:off x="646670" y="4922111"/>
            <a:ext cx="691976"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727833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Modifier – Type vs. Instance</a:t>
            </a:r>
          </a:p>
        </p:txBody>
      </p:sp>
      <p:sp>
        <p:nvSpPr>
          <p:cNvPr id="4" name="Rectangle 3"/>
          <p:cNvSpPr/>
          <p:nvPr/>
        </p:nvSpPr>
        <p:spPr>
          <a:xfrm>
            <a:off x="2496068" y="3284601"/>
            <a:ext cx="1112106"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472297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Return Types</a:t>
            </a:r>
          </a:p>
        </p:txBody>
      </p:sp>
      <p:sp>
        <p:nvSpPr>
          <p:cNvPr id="4" name="Rectangle 3"/>
          <p:cNvSpPr/>
          <p:nvPr/>
        </p:nvSpPr>
        <p:spPr>
          <a:xfrm>
            <a:off x="3608172" y="3284601"/>
            <a:ext cx="716693"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12868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Method Naming</a:t>
            </a:r>
          </a:p>
        </p:txBody>
      </p:sp>
      <p:sp>
        <p:nvSpPr>
          <p:cNvPr id="4" name="Rectangle 3"/>
          <p:cNvSpPr/>
          <p:nvPr/>
        </p:nvSpPr>
        <p:spPr>
          <a:xfrm>
            <a:off x="4374296" y="3235173"/>
            <a:ext cx="667261"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99898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Parentheses</a:t>
            </a:r>
          </a:p>
        </p:txBody>
      </p:sp>
      <p:sp>
        <p:nvSpPr>
          <p:cNvPr id="4" name="Rectangle 3"/>
          <p:cNvSpPr/>
          <p:nvPr/>
        </p:nvSpPr>
        <p:spPr>
          <a:xfrm>
            <a:off x="5016851" y="3235173"/>
            <a:ext cx="345982"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722142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endParaRPr lang="en-US" sz="2000" dirty="0">
              <a:solidFill>
                <a:srgbClr val="00B050"/>
              </a:solidFill>
              <a:latin typeface="Lucida Console" panose="020B0609040504020204" pitchFamily="49" charset="0"/>
            </a:endParaRP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Namespaces</a:t>
            </a:r>
          </a:p>
        </p:txBody>
      </p:sp>
      <p:sp>
        <p:nvSpPr>
          <p:cNvPr id="4" name="Rectangle 3"/>
          <p:cNvSpPr/>
          <p:nvPr/>
        </p:nvSpPr>
        <p:spPr>
          <a:xfrm>
            <a:off x="2075933" y="4050721"/>
            <a:ext cx="2323072"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79883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a:xfrm>
            <a:off x="1382268" y="2190033"/>
            <a:ext cx="9427464" cy="2998656"/>
          </a:xfrm>
          <a:ln>
            <a:noFill/>
          </a:ln>
        </p:spPr>
        <p:txBody>
          <a:bodyPr/>
          <a:lstStyle/>
          <a:p>
            <a:r>
              <a:rPr lang="en-US" dirty="0"/>
              <a:t>C# history</a:t>
            </a:r>
          </a:p>
          <a:p>
            <a:r>
              <a:rPr lang="en-US" dirty="0"/>
              <a:t>C# basics</a:t>
            </a:r>
          </a:p>
          <a:p>
            <a:r>
              <a:rPr lang="en-US" dirty="0"/>
              <a:t>Basic C# syntax</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endParaRPr lang="en-US" sz="2000" dirty="0">
              <a:solidFill>
                <a:srgbClr val="00B050"/>
              </a:solidFill>
              <a:latin typeface="Lucida Console" panose="020B0609040504020204" pitchFamily="49" charset="0"/>
            </a:endParaRP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br>
              <a:rPr lang="en-US" sz="2000" dirty="0">
                <a:latin typeface="Lucida Console" panose="020B0609040504020204" pitchFamily="49" charset="0"/>
              </a:rPr>
            </a:br>
            <a:r>
              <a:rPr lang="en-US" sz="2000" dirty="0">
                <a:latin typeface="Lucida Console" panose="020B0609040504020204" pitchFamily="49" charset="0"/>
              </a:rPr>
              <a:t>    {</a:t>
            </a:r>
          </a:p>
          <a:p>
            <a:pPr marL="0" indent="0">
              <a:buNone/>
            </a:pPr>
            <a:r>
              <a:rPr lang="en-US" sz="2000" dirty="0">
                <a:solidFill>
                  <a:srgbClr val="00B050"/>
                </a:solidFill>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br>
              <a:rPr lang="en-US" sz="2000" dirty="0">
                <a:latin typeface="Lucida Console" panose="020B0609040504020204" pitchFamily="49" charset="0"/>
              </a:rPr>
            </a:br>
            <a:r>
              <a:rPr lang="en-US" sz="2000" dirty="0">
                <a:latin typeface="Lucida Console" panose="020B0609040504020204" pitchFamily="49" charset="0"/>
              </a:rPr>
              <a:t>    }</a:t>
            </a:r>
            <a:br>
              <a:rPr lang="en-US" sz="2000" dirty="0">
                <a:latin typeface="Lucida Console" panose="020B0609040504020204" pitchFamily="49" charset="0"/>
              </a:rPr>
            </a:b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Calling a Method in a Class</a:t>
            </a:r>
          </a:p>
        </p:txBody>
      </p:sp>
      <p:sp>
        <p:nvSpPr>
          <p:cNvPr id="4" name="Rectangle 3"/>
          <p:cNvSpPr/>
          <p:nvPr/>
        </p:nvSpPr>
        <p:spPr>
          <a:xfrm>
            <a:off x="4416724" y="4140679"/>
            <a:ext cx="3968151" cy="55209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58117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endParaRPr lang="en-US" sz="2000" dirty="0">
              <a:solidFill>
                <a:srgbClr val="00B050"/>
              </a:solidFill>
              <a:latin typeface="Lucida Console" panose="020B0609040504020204" pitchFamily="49" charset="0"/>
            </a:endParaRP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br>
              <a:rPr lang="en-US" sz="2000" dirty="0">
                <a:latin typeface="Lucida Console" panose="020B0609040504020204" pitchFamily="49" charset="0"/>
              </a:rPr>
            </a:br>
            <a:r>
              <a:rPr lang="en-US" sz="2000" dirty="0">
                <a:latin typeface="Lucida Console" panose="020B0609040504020204" pitchFamily="49" charset="0"/>
              </a:rPr>
              <a:t>    {</a:t>
            </a:r>
            <a:br>
              <a:rPr lang="en-US" sz="2000" dirty="0">
                <a:latin typeface="Lucida Console" panose="020B0609040504020204" pitchFamily="49" charset="0"/>
              </a:rPr>
            </a:br>
            <a:r>
              <a:rPr lang="en-US" sz="2000" dirty="0">
                <a:solidFill>
                  <a:srgbClr val="00B050"/>
                </a:solidFill>
                <a:latin typeface="Lucida Console" panose="020B0609040504020204" pitchFamily="49" charset="0"/>
              </a:rPr>
              <a:t>        </a:t>
            </a:r>
            <a:r>
              <a:rPr lang="en-US" sz="2000" dirty="0" err="1">
                <a:latin typeface="Lucida Console" panose="020B0609040504020204" pitchFamily="49" charset="0"/>
              </a:rPr>
              <a:t>const</a:t>
            </a:r>
            <a:r>
              <a:rPr lang="en-US" sz="2000" dirty="0">
                <a:latin typeface="Lucida Console" panose="020B0609040504020204" pitchFamily="49" charset="0"/>
              </a:rPr>
              <a:t> string message = "Hello, World!";</a:t>
            </a:r>
            <a:br>
              <a:rPr lang="en-US" sz="2000" dirty="0">
                <a:latin typeface="Lucida Console" panose="020B0609040504020204" pitchFamily="49" charset="0"/>
              </a:rPr>
            </a:br>
            <a:r>
              <a:rPr lang="en-US" sz="2000" dirty="0">
                <a:solidFill>
                  <a:srgbClr val="00B050"/>
                </a:solidFill>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(message);</a:t>
            </a:r>
            <a:br>
              <a:rPr lang="en-US" sz="2000" dirty="0">
                <a:latin typeface="Lucida Console" panose="020B0609040504020204" pitchFamily="49" charset="0"/>
              </a:rPr>
            </a:br>
            <a:r>
              <a:rPr lang="en-US" sz="2000" dirty="0">
                <a:latin typeface="Lucida Console" panose="020B0609040504020204" pitchFamily="49" charset="0"/>
              </a:rPr>
              <a:t>    }</a:t>
            </a:r>
            <a:br>
              <a:rPr lang="en-US" sz="2000" dirty="0">
                <a:latin typeface="Lucida Console" panose="020B0609040504020204" pitchFamily="49" charset="0"/>
              </a:rPr>
            </a:b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Variables</a:t>
            </a:r>
          </a:p>
        </p:txBody>
      </p:sp>
      <p:sp>
        <p:nvSpPr>
          <p:cNvPr id="3" name="Rectangle 2"/>
          <p:cNvSpPr/>
          <p:nvPr/>
        </p:nvSpPr>
        <p:spPr>
          <a:xfrm>
            <a:off x="2001328" y="3985404"/>
            <a:ext cx="6142008" cy="39681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093734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Operators</a:t>
            </a:r>
          </a:p>
        </p:txBody>
      </p:sp>
      <p:grpSp>
        <p:nvGrpSpPr>
          <p:cNvPr id="30" name="Group 29"/>
          <p:cNvGrpSpPr/>
          <p:nvPr/>
        </p:nvGrpSpPr>
        <p:grpSpPr>
          <a:xfrm>
            <a:off x="0" y="1559561"/>
            <a:ext cx="12192000" cy="791753"/>
            <a:chOff x="1384300" y="1950630"/>
            <a:chExt cx="9448025" cy="832911"/>
          </a:xfrm>
        </p:grpSpPr>
        <p:sp>
          <p:nvSpPr>
            <p:cNvPr id="33" name="Rectangle 32"/>
            <p:cNvSpPr/>
            <p:nvPr/>
          </p:nvSpPr>
          <p:spPr>
            <a:xfrm>
              <a:off x="1384300" y="1950630"/>
              <a:ext cx="9448025" cy="832911"/>
            </a:xfrm>
            <a:prstGeom prst="rect">
              <a:avLst/>
            </a:prstGeom>
            <a:solidFill>
              <a:srgbClr val="8D8787"/>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8374034"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Used to calculate, assign values to variables, test for equality, etc.</a:t>
              </a:r>
            </a:p>
          </p:txBody>
        </p:sp>
      </p:grpSp>
      <p:graphicFrame>
        <p:nvGraphicFramePr>
          <p:cNvPr id="7" name="Table 6"/>
          <p:cNvGraphicFramePr>
            <a:graphicFrameLocks noGrp="1"/>
          </p:cNvGraphicFramePr>
          <p:nvPr>
            <p:extLst>
              <p:ext uri="{D42A27DB-BD31-4B8C-83A1-F6EECF244321}">
                <p14:modId xmlns:p14="http://schemas.microsoft.com/office/powerpoint/2010/main" val="3412749824"/>
              </p:ext>
            </p:extLst>
          </p:nvPr>
        </p:nvGraphicFramePr>
        <p:xfrm>
          <a:off x="896471" y="2638217"/>
          <a:ext cx="5331800" cy="3657600"/>
        </p:xfrm>
        <a:graphic>
          <a:graphicData uri="http://schemas.openxmlformats.org/drawingml/2006/table">
            <a:tbl>
              <a:tblPr firstRow="1">
                <a:tableStyleId>{21E4AEA4-8DFA-4A89-87EB-49C32662AFE0}</a:tableStyleId>
              </a:tblPr>
              <a:tblGrid>
                <a:gridCol w="2113439">
                  <a:extLst>
                    <a:ext uri="{9D8B030D-6E8A-4147-A177-3AD203B41FA5}">
                      <a16:colId xmlns="" xmlns:a16="http://schemas.microsoft.com/office/drawing/2014/main" val="48614039"/>
                    </a:ext>
                  </a:extLst>
                </a:gridCol>
                <a:gridCol w="3218361">
                  <a:extLst>
                    <a:ext uri="{9D8B030D-6E8A-4147-A177-3AD203B41FA5}">
                      <a16:colId xmlns="" xmlns:a16="http://schemas.microsoft.com/office/drawing/2014/main" val="1124546490"/>
                    </a:ext>
                  </a:extLst>
                </a:gridCol>
              </a:tblGrid>
              <a:tr h="257553">
                <a:tc>
                  <a:txBody>
                    <a:bodyPr/>
                    <a:lstStyle/>
                    <a:p>
                      <a:pPr algn="ctr"/>
                      <a:r>
                        <a:rPr lang="en-US" sz="1800" b="1" dirty="0"/>
                        <a:t>Operator</a:t>
                      </a:r>
                    </a:p>
                  </a:txBody>
                  <a:tcPr>
                    <a:solidFill>
                      <a:srgbClr val="0070C0"/>
                    </a:solidFill>
                  </a:tcPr>
                </a:tc>
                <a:tc>
                  <a:txBody>
                    <a:bodyPr/>
                    <a:lstStyle/>
                    <a:p>
                      <a:pPr algn="ctr"/>
                      <a:r>
                        <a:rPr lang="en-US" sz="1800" b="0" dirty="0"/>
                        <a:t>Purpose</a:t>
                      </a:r>
                    </a:p>
                  </a:txBody>
                  <a:tcPr>
                    <a:solidFill>
                      <a:srgbClr val="0070C0"/>
                    </a:solidFill>
                  </a:tcPr>
                </a:tc>
                <a:extLst>
                  <a:ext uri="{0D108BD9-81ED-4DB2-BD59-A6C34878D82A}">
                    <a16:rowId xmlns="" xmlns:a16="http://schemas.microsoft.com/office/drawing/2014/main" val="679667022"/>
                  </a:ext>
                </a:extLst>
              </a:tr>
              <a:tr h="257553">
                <a:tc>
                  <a:txBody>
                    <a:bodyPr/>
                    <a:lstStyle/>
                    <a:p>
                      <a:r>
                        <a:rPr lang="en-US" sz="1800" b="1" dirty="0"/>
                        <a:t>=</a:t>
                      </a:r>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a:t>Assign a value</a:t>
                      </a:r>
                    </a:p>
                  </a:txBody>
                  <a:tcPr>
                    <a:solidFill>
                      <a:schemeClr val="bg1">
                        <a:lumMod val="85000"/>
                      </a:schemeClr>
                    </a:solidFill>
                  </a:tcPr>
                </a:tc>
                <a:extLst>
                  <a:ext uri="{0D108BD9-81ED-4DB2-BD59-A6C34878D82A}">
                    <a16:rowId xmlns="" xmlns:a16="http://schemas.microsoft.com/office/drawing/2014/main" val="2034482246"/>
                  </a:ext>
                </a:extLst>
              </a:tr>
              <a:tr h="257553">
                <a:tc>
                  <a:txBody>
                    <a:bodyPr/>
                    <a:lstStyle/>
                    <a:p>
                      <a:r>
                        <a:rPr lang="en-US" sz="1800" b="1" dirty="0"/>
                        <a:t>==, !=</a:t>
                      </a:r>
                    </a:p>
                  </a:txBody>
                  <a:tcPr>
                    <a:solidFill>
                      <a:schemeClr val="bg1">
                        <a:lumMod val="85000"/>
                      </a:schemeClr>
                    </a:solidFill>
                  </a:tcPr>
                </a:tc>
                <a:tc>
                  <a:txBody>
                    <a:bodyPr/>
                    <a:lstStyle/>
                    <a:p>
                      <a:r>
                        <a:rPr lang="en-US" sz="1800" dirty="0"/>
                        <a:t>Test for equality, inequality</a:t>
                      </a:r>
                    </a:p>
                  </a:txBody>
                  <a:tcPr>
                    <a:solidFill>
                      <a:schemeClr val="bg1">
                        <a:lumMod val="85000"/>
                      </a:schemeClr>
                    </a:solidFill>
                  </a:tcPr>
                </a:tc>
                <a:extLst>
                  <a:ext uri="{0D108BD9-81ED-4DB2-BD59-A6C34878D82A}">
                    <a16:rowId xmlns="" xmlns:a16="http://schemas.microsoft.com/office/drawing/2014/main" val="682465758"/>
                  </a:ext>
                </a:extLst>
              </a:tr>
              <a:tr h="257553">
                <a:tc>
                  <a:txBody>
                    <a:bodyPr/>
                    <a:lstStyle/>
                    <a:p>
                      <a:r>
                        <a:rPr lang="en-US" sz="1800" b="1" dirty="0"/>
                        <a:t>*, /</a:t>
                      </a:r>
                    </a:p>
                  </a:txBody>
                  <a:tcPr>
                    <a:solidFill>
                      <a:schemeClr val="bg1">
                        <a:lumMod val="85000"/>
                      </a:schemeClr>
                    </a:solidFill>
                  </a:tcPr>
                </a:tc>
                <a:tc>
                  <a:txBody>
                    <a:bodyPr/>
                    <a:lstStyle/>
                    <a:p>
                      <a:r>
                        <a:rPr lang="en-US" sz="1800" dirty="0"/>
                        <a:t>Multiplication, division</a:t>
                      </a:r>
                    </a:p>
                  </a:txBody>
                  <a:tcPr>
                    <a:solidFill>
                      <a:schemeClr val="bg1">
                        <a:lumMod val="85000"/>
                      </a:schemeClr>
                    </a:solidFill>
                  </a:tcPr>
                </a:tc>
                <a:extLst>
                  <a:ext uri="{0D108BD9-81ED-4DB2-BD59-A6C34878D82A}">
                    <a16:rowId xmlns="" xmlns:a16="http://schemas.microsoft.com/office/drawing/2014/main" val="3789197842"/>
                  </a:ext>
                </a:extLst>
              </a:tr>
              <a:tr h="257553">
                <a:tc>
                  <a:txBody>
                    <a:bodyPr/>
                    <a:lstStyle/>
                    <a:p>
                      <a:r>
                        <a:rPr lang="en-US" sz="1800" b="1" dirty="0"/>
                        <a:t>+,</a:t>
                      </a:r>
                      <a:r>
                        <a:rPr lang="en-US" sz="1800" b="1" baseline="0" dirty="0"/>
                        <a:t> -</a:t>
                      </a:r>
                      <a:endParaRPr lang="en-US" sz="1800" b="1" dirty="0"/>
                    </a:p>
                  </a:txBody>
                  <a:tcPr>
                    <a:solidFill>
                      <a:schemeClr val="bg1">
                        <a:lumMod val="85000"/>
                      </a:schemeClr>
                    </a:solidFill>
                  </a:tcPr>
                </a:tc>
                <a:tc>
                  <a:txBody>
                    <a:bodyPr/>
                    <a:lstStyle/>
                    <a:p>
                      <a:r>
                        <a:rPr lang="en-US" sz="1800" dirty="0"/>
                        <a:t>Addition</a:t>
                      </a:r>
                      <a:r>
                        <a:rPr lang="en-US" sz="1800" baseline="0" dirty="0"/>
                        <a:t>, subtraction</a:t>
                      </a:r>
                      <a:endParaRPr lang="en-US" sz="1800" dirty="0"/>
                    </a:p>
                  </a:txBody>
                  <a:tcPr>
                    <a:solidFill>
                      <a:schemeClr val="bg1">
                        <a:lumMod val="85000"/>
                      </a:schemeClr>
                    </a:solidFill>
                  </a:tcPr>
                </a:tc>
                <a:extLst>
                  <a:ext uri="{0D108BD9-81ED-4DB2-BD59-A6C34878D82A}">
                    <a16:rowId xmlns="" xmlns:a16="http://schemas.microsoft.com/office/drawing/2014/main" val="260802120"/>
                  </a:ext>
                </a:extLst>
              </a:tr>
              <a:tr h="257553">
                <a:tc>
                  <a:txBody>
                    <a:bodyPr/>
                    <a:lstStyle/>
                    <a:p>
                      <a:r>
                        <a:rPr lang="en-US" sz="1800" b="1" dirty="0"/>
                        <a:t>%</a:t>
                      </a:r>
                    </a:p>
                  </a:txBody>
                  <a:tcPr>
                    <a:solidFill>
                      <a:schemeClr val="bg1">
                        <a:lumMod val="85000"/>
                      </a:schemeClr>
                    </a:solidFill>
                  </a:tcPr>
                </a:tc>
                <a:tc>
                  <a:txBody>
                    <a:bodyPr/>
                    <a:lstStyle/>
                    <a:p>
                      <a:r>
                        <a:rPr lang="en-US" sz="1800" dirty="0"/>
                        <a:t>Modulus</a:t>
                      </a:r>
                    </a:p>
                  </a:txBody>
                  <a:tcPr>
                    <a:solidFill>
                      <a:schemeClr val="bg1">
                        <a:lumMod val="85000"/>
                      </a:schemeClr>
                    </a:solidFill>
                  </a:tcPr>
                </a:tc>
                <a:extLst>
                  <a:ext uri="{0D108BD9-81ED-4DB2-BD59-A6C34878D82A}">
                    <a16:rowId xmlns="" xmlns:a16="http://schemas.microsoft.com/office/drawing/2014/main" val="3288962197"/>
                  </a:ext>
                </a:extLst>
              </a:tr>
              <a:tr h="258683">
                <a:tc>
                  <a:txBody>
                    <a:bodyPr/>
                    <a:lstStyle/>
                    <a:p>
                      <a:r>
                        <a:rPr lang="en-US" sz="1800" b="1" dirty="0"/>
                        <a:t>&gt;, &gt;=</a:t>
                      </a:r>
                    </a:p>
                  </a:txBody>
                  <a:tcPr>
                    <a:solidFill>
                      <a:schemeClr val="bg1">
                        <a:lumMod val="85000"/>
                      </a:schemeClr>
                    </a:solidFill>
                  </a:tcPr>
                </a:tc>
                <a:tc>
                  <a:txBody>
                    <a:bodyPr/>
                    <a:lstStyle/>
                    <a:p>
                      <a:r>
                        <a:rPr lang="en-US" sz="1800" dirty="0"/>
                        <a:t>Greater than, greater or equal</a:t>
                      </a:r>
                    </a:p>
                  </a:txBody>
                  <a:tcPr>
                    <a:solidFill>
                      <a:schemeClr val="bg1">
                        <a:lumMod val="85000"/>
                      </a:schemeClr>
                    </a:solidFill>
                  </a:tcPr>
                </a:tc>
                <a:extLst>
                  <a:ext uri="{0D108BD9-81ED-4DB2-BD59-A6C34878D82A}">
                    <a16:rowId xmlns="" xmlns:a16="http://schemas.microsoft.com/office/drawing/2014/main" val="2257052488"/>
                  </a:ext>
                </a:extLst>
              </a:tr>
              <a:tr h="354069">
                <a:tc>
                  <a:txBody>
                    <a:bodyPr/>
                    <a:lstStyle/>
                    <a:p>
                      <a:r>
                        <a:rPr lang="en-US" sz="1800" b="1" dirty="0"/>
                        <a:t>&lt;, &lt;=</a:t>
                      </a:r>
                    </a:p>
                  </a:txBody>
                  <a:tcPr>
                    <a:solidFill>
                      <a:schemeClr val="bg1">
                        <a:lumMod val="85000"/>
                      </a:schemeClr>
                    </a:solidFill>
                  </a:tcPr>
                </a:tc>
                <a:tc>
                  <a:txBody>
                    <a:bodyPr/>
                    <a:lstStyle/>
                    <a:p>
                      <a:r>
                        <a:rPr lang="en-US" sz="1800" dirty="0"/>
                        <a:t>Less than, less than or equal</a:t>
                      </a:r>
                    </a:p>
                  </a:txBody>
                  <a:tcPr>
                    <a:solidFill>
                      <a:schemeClr val="bg1">
                        <a:lumMod val="85000"/>
                      </a:schemeClr>
                    </a:solidFill>
                  </a:tcPr>
                </a:tc>
                <a:extLst>
                  <a:ext uri="{0D108BD9-81ED-4DB2-BD59-A6C34878D82A}">
                    <a16:rowId xmlns="" xmlns:a16="http://schemas.microsoft.com/office/drawing/2014/main" val="1071372612"/>
                  </a:ext>
                </a:extLst>
              </a:tr>
              <a:tr h="354069">
                <a:tc>
                  <a:txBody>
                    <a:bodyPr/>
                    <a:lstStyle/>
                    <a:p>
                      <a:r>
                        <a:rPr lang="en-US" sz="1800" b="1" dirty="0"/>
                        <a:t>&amp;</a:t>
                      </a:r>
                    </a:p>
                  </a:txBody>
                  <a:tcPr>
                    <a:solidFill>
                      <a:schemeClr val="bg1">
                        <a:lumMod val="85000"/>
                      </a:schemeClr>
                    </a:solidFill>
                  </a:tcPr>
                </a:tc>
                <a:tc>
                  <a:txBody>
                    <a:bodyPr/>
                    <a:lstStyle/>
                    <a:p>
                      <a:r>
                        <a:rPr lang="en-US" sz="1800" dirty="0"/>
                        <a:t>Logical</a:t>
                      </a:r>
                      <a:r>
                        <a:rPr lang="en-US" sz="1800" baseline="0" dirty="0"/>
                        <a:t> AND</a:t>
                      </a:r>
                      <a:endParaRPr lang="en-US" sz="1800" dirty="0"/>
                    </a:p>
                  </a:txBody>
                  <a:tcPr>
                    <a:solidFill>
                      <a:schemeClr val="bg1">
                        <a:lumMod val="85000"/>
                      </a:schemeClr>
                    </a:solidFill>
                  </a:tcPr>
                </a:tc>
                <a:extLst>
                  <a:ext uri="{0D108BD9-81ED-4DB2-BD59-A6C34878D82A}">
                    <a16:rowId xmlns="" xmlns:a16="http://schemas.microsoft.com/office/drawing/2014/main" val="1426172452"/>
                  </a:ext>
                </a:extLst>
              </a:tr>
              <a:tr h="354069">
                <a:tc>
                  <a:txBody>
                    <a:bodyPr/>
                    <a:lstStyle/>
                    <a:p>
                      <a:r>
                        <a:rPr lang="en-US" sz="1800" b="1" dirty="0"/>
                        <a:t>^</a:t>
                      </a:r>
                    </a:p>
                  </a:txBody>
                  <a:tcPr>
                    <a:solidFill>
                      <a:schemeClr val="bg1">
                        <a:lumMod val="85000"/>
                      </a:schemeClr>
                    </a:solidFill>
                  </a:tcPr>
                </a:tc>
                <a:tc>
                  <a:txBody>
                    <a:bodyPr/>
                    <a:lstStyle/>
                    <a:p>
                      <a:r>
                        <a:rPr lang="en-US" sz="1800" dirty="0"/>
                        <a:t>Logical</a:t>
                      </a:r>
                      <a:r>
                        <a:rPr lang="en-US" sz="1800" baseline="0" dirty="0"/>
                        <a:t> XOR</a:t>
                      </a:r>
                      <a:endParaRPr lang="en-US" sz="1800" dirty="0"/>
                    </a:p>
                  </a:txBody>
                  <a:tcPr>
                    <a:solidFill>
                      <a:schemeClr val="bg1">
                        <a:lumMod val="85000"/>
                      </a:schemeClr>
                    </a:solidFill>
                  </a:tcPr>
                </a:tc>
                <a:extLst>
                  <a:ext uri="{0D108BD9-81ED-4DB2-BD59-A6C34878D82A}">
                    <a16:rowId xmlns="" xmlns:a16="http://schemas.microsoft.com/office/drawing/2014/main" val="249255323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1314630"/>
              </p:ext>
            </p:extLst>
          </p:nvPr>
        </p:nvGraphicFramePr>
        <p:xfrm>
          <a:off x="6379997" y="2821097"/>
          <a:ext cx="5211030" cy="3291840"/>
        </p:xfrm>
        <a:graphic>
          <a:graphicData uri="http://schemas.openxmlformats.org/drawingml/2006/table">
            <a:tbl>
              <a:tblPr firstRow="1">
                <a:tableStyleId>{21E4AEA4-8DFA-4A89-87EB-49C32662AFE0}</a:tableStyleId>
              </a:tblPr>
              <a:tblGrid>
                <a:gridCol w="2065568">
                  <a:extLst>
                    <a:ext uri="{9D8B030D-6E8A-4147-A177-3AD203B41FA5}">
                      <a16:colId xmlns="" xmlns:a16="http://schemas.microsoft.com/office/drawing/2014/main" val="48614039"/>
                    </a:ext>
                  </a:extLst>
                </a:gridCol>
                <a:gridCol w="3145462">
                  <a:extLst>
                    <a:ext uri="{9D8B030D-6E8A-4147-A177-3AD203B41FA5}">
                      <a16:colId xmlns="" xmlns:a16="http://schemas.microsoft.com/office/drawing/2014/main" val="1124546490"/>
                    </a:ext>
                  </a:extLst>
                </a:gridCol>
              </a:tblGrid>
              <a:tr h="257553">
                <a:tc>
                  <a:txBody>
                    <a:bodyPr/>
                    <a:lstStyle/>
                    <a:p>
                      <a:pPr algn="ctr"/>
                      <a:r>
                        <a:rPr lang="en-US" sz="1800" b="1" dirty="0"/>
                        <a:t>Operator</a:t>
                      </a:r>
                    </a:p>
                  </a:txBody>
                  <a:tcPr>
                    <a:solidFill>
                      <a:srgbClr val="0070C0"/>
                    </a:solidFill>
                  </a:tcPr>
                </a:tc>
                <a:tc>
                  <a:txBody>
                    <a:bodyPr/>
                    <a:lstStyle/>
                    <a:p>
                      <a:pPr algn="ctr"/>
                      <a:r>
                        <a:rPr lang="en-US" sz="1800" b="0" dirty="0"/>
                        <a:t>Purpose</a:t>
                      </a:r>
                    </a:p>
                  </a:txBody>
                  <a:tcPr>
                    <a:solidFill>
                      <a:srgbClr val="0070C0"/>
                    </a:solidFill>
                  </a:tcPr>
                </a:tc>
                <a:extLst>
                  <a:ext uri="{0D108BD9-81ED-4DB2-BD59-A6C34878D82A}">
                    <a16:rowId xmlns="" xmlns:a16="http://schemas.microsoft.com/office/drawing/2014/main" val="679667022"/>
                  </a:ext>
                </a:extLst>
              </a:tr>
              <a:tr h="257553">
                <a:tc>
                  <a:txBody>
                    <a:bodyPr/>
                    <a:lstStyle/>
                    <a:p>
                      <a:r>
                        <a:rPr lang="en-US" sz="1800" b="1" dirty="0"/>
                        <a:t>|</a:t>
                      </a:r>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a:t>Logical OR</a:t>
                      </a:r>
                    </a:p>
                  </a:txBody>
                  <a:tcPr>
                    <a:solidFill>
                      <a:schemeClr val="bg1">
                        <a:lumMod val="85000"/>
                      </a:schemeClr>
                    </a:solidFill>
                  </a:tcPr>
                </a:tc>
                <a:extLst>
                  <a:ext uri="{0D108BD9-81ED-4DB2-BD59-A6C34878D82A}">
                    <a16:rowId xmlns="" xmlns:a16="http://schemas.microsoft.com/office/drawing/2014/main" val="3565006413"/>
                  </a:ext>
                </a:extLst>
              </a:tr>
              <a:tr h="257553">
                <a:tc>
                  <a:txBody>
                    <a:bodyPr/>
                    <a:lstStyle/>
                    <a:p>
                      <a:r>
                        <a:rPr lang="en-US" sz="1800" b="1" dirty="0"/>
                        <a:t>x++</a:t>
                      </a:r>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a:t>Increments variable</a:t>
                      </a:r>
                      <a:r>
                        <a:rPr lang="en-US" sz="1800" baseline="0" dirty="0"/>
                        <a:t> by one</a:t>
                      </a:r>
                      <a:endParaRPr lang="en-US" sz="1800" dirty="0"/>
                    </a:p>
                  </a:txBody>
                  <a:tcPr>
                    <a:solidFill>
                      <a:schemeClr val="bg1">
                        <a:lumMod val="85000"/>
                      </a:schemeClr>
                    </a:solidFill>
                  </a:tcPr>
                </a:tc>
                <a:extLst>
                  <a:ext uri="{0D108BD9-81ED-4DB2-BD59-A6C34878D82A}">
                    <a16:rowId xmlns="" xmlns:a16="http://schemas.microsoft.com/office/drawing/2014/main" val="2034482246"/>
                  </a:ext>
                </a:extLst>
              </a:tr>
              <a:tr h="257553">
                <a:tc>
                  <a:txBody>
                    <a:bodyPr/>
                    <a:lstStyle/>
                    <a:p>
                      <a:r>
                        <a:rPr lang="en-US" sz="1800" b="1" dirty="0"/>
                        <a:t>x+=n</a:t>
                      </a:r>
                    </a:p>
                  </a:txBody>
                  <a:tcPr>
                    <a:solidFill>
                      <a:schemeClr val="bg1">
                        <a:lumMod val="85000"/>
                      </a:schemeClr>
                    </a:solidFill>
                  </a:tcPr>
                </a:tc>
                <a:tc>
                  <a:txBody>
                    <a:bodyPr/>
                    <a:lstStyle/>
                    <a:p>
                      <a:r>
                        <a:rPr lang="en-US" sz="1800" dirty="0"/>
                        <a:t>Increments variable by n</a:t>
                      </a:r>
                    </a:p>
                  </a:txBody>
                  <a:tcPr>
                    <a:solidFill>
                      <a:schemeClr val="bg1">
                        <a:lumMod val="85000"/>
                      </a:schemeClr>
                    </a:solidFill>
                  </a:tcPr>
                </a:tc>
                <a:extLst>
                  <a:ext uri="{0D108BD9-81ED-4DB2-BD59-A6C34878D82A}">
                    <a16:rowId xmlns="" xmlns:a16="http://schemas.microsoft.com/office/drawing/2014/main" val="682465758"/>
                  </a:ext>
                </a:extLst>
              </a:tr>
              <a:tr h="257553">
                <a:tc>
                  <a:txBody>
                    <a:bodyPr/>
                    <a:lstStyle/>
                    <a:p>
                      <a:r>
                        <a:rPr lang="en-US" sz="1800" b="1" dirty="0"/>
                        <a:t>x*=n</a:t>
                      </a:r>
                    </a:p>
                  </a:txBody>
                  <a:tcPr>
                    <a:solidFill>
                      <a:schemeClr val="bg1">
                        <a:lumMod val="85000"/>
                      </a:schemeClr>
                    </a:solidFill>
                  </a:tcPr>
                </a:tc>
                <a:tc>
                  <a:txBody>
                    <a:bodyPr/>
                    <a:lstStyle/>
                    <a:p>
                      <a:r>
                        <a:rPr lang="en-US" sz="1800" dirty="0"/>
                        <a:t>Multiplies</a:t>
                      </a:r>
                      <a:r>
                        <a:rPr lang="en-US" sz="1800" baseline="0" dirty="0"/>
                        <a:t> variable by n</a:t>
                      </a:r>
                      <a:endParaRPr lang="en-US" sz="1800" dirty="0"/>
                    </a:p>
                  </a:txBody>
                  <a:tcPr>
                    <a:solidFill>
                      <a:schemeClr val="bg1">
                        <a:lumMod val="85000"/>
                      </a:schemeClr>
                    </a:solidFill>
                  </a:tcPr>
                </a:tc>
                <a:extLst>
                  <a:ext uri="{0D108BD9-81ED-4DB2-BD59-A6C34878D82A}">
                    <a16:rowId xmlns="" xmlns:a16="http://schemas.microsoft.com/office/drawing/2014/main" val="3789197842"/>
                  </a:ext>
                </a:extLst>
              </a:tr>
              <a:tr h="257553">
                <a:tc>
                  <a:txBody>
                    <a:bodyPr/>
                    <a:lstStyle/>
                    <a:p>
                      <a:r>
                        <a:rPr lang="en-US" sz="1800" b="1" dirty="0"/>
                        <a:t>x-=n</a:t>
                      </a:r>
                    </a:p>
                  </a:txBody>
                  <a:tcPr>
                    <a:solidFill>
                      <a:schemeClr val="bg1">
                        <a:lumMod val="85000"/>
                      </a:schemeClr>
                    </a:solidFill>
                  </a:tcPr>
                </a:tc>
                <a:tc>
                  <a:txBody>
                    <a:bodyPr/>
                    <a:lstStyle/>
                    <a:p>
                      <a:r>
                        <a:rPr lang="en-US" sz="1800" dirty="0"/>
                        <a:t>Subtracts n</a:t>
                      </a:r>
                      <a:r>
                        <a:rPr lang="en-US" sz="1800" baseline="0" dirty="0"/>
                        <a:t> from variable</a:t>
                      </a:r>
                      <a:endParaRPr lang="en-US" sz="1800" dirty="0"/>
                    </a:p>
                  </a:txBody>
                  <a:tcPr>
                    <a:solidFill>
                      <a:schemeClr val="bg1">
                        <a:lumMod val="85000"/>
                      </a:schemeClr>
                    </a:solidFill>
                  </a:tcPr>
                </a:tc>
                <a:extLst>
                  <a:ext uri="{0D108BD9-81ED-4DB2-BD59-A6C34878D82A}">
                    <a16:rowId xmlns="" xmlns:a16="http://schemas.microsoft.com/office/drawing/2014/main" val="260802120"/>
                  </a:ext>
                </a:extLst>
              </a:tr>
              <a:tr h="257553">
                <a:tc>
                  <a:txBody>
                    <a:bodyPr/>
                    <a:lstStyle/>
                    <a:p>
                      <a:r>
                        <a:rPr lang="en-US" sz="1800" b="1" dirty="0"/>
                        <a:t>&amp;&amp;</a:t>
                      </a:r>
                    </a:p>
                  </a:txBody>
                  <a:tcPr>
                    <a:solidFill>
                      <a:schemeClr val="bg1">
                        <a:lumMod val="85000"/>
                      </a:schemeClr>
                    </a:solidFill>
                  </a:tcPr>
                </a:tc>
                <a:tc>
                  <a:txBody>
                    <a:bodyPr/>
                    <a:lstStyle/>
                    <a:p>
                      <a:r>
                        <a:rPr lang="en-US" sz="1800" dirty="0"/>
                        <a:t>Conditional</a:t>
                      </a:r>
                      <a:r>
                        <a:rPr lang="en-US" sz="1800" baseline="0" dirty="0"/>
                        <a:t> AND</a:t>
                      </a:r>
                      <a:endParaRPr lang="en-US" sz="1800" dirty="0"/>
                    </a:p>
                  </a:txBody>
                  <a:tcPr>
                    <a:solidFill>
                      <a:schemeClr val="bg1">
                        <a:lumMod val="85000"/>
                      </a:schemeClr>
                    </a:solidFill>
                  </a:tcPr>
                </a:tc>
                <a:extLst>
                  <a:ext uri="{0D108BD9-81ED-4DB2-BD59-A6C34878D82A}">
                    <a16:rowId xmlns="" xmlns:a16="http://schemas.microsoft.com/office/drawing/2014/main" val="3288962197"/>
                  </a:ext>
                </a:extLst>
              </a:tr>
              <a:tr h="258683">
                <a:tc>
                  <a:txBody>
                    <a:bodyPr/>
                    <a:lstStyle/>
                    <a:p>
                      <a:r>
                        <a:rPr lang="en-US" sz="1800" b="1" dirty="0"/>
                        <a:t>||</a:t>
                      </a:r>
                    </a:p>
                  </a:txBody>
                  <a:tcPr>
                    <a:solidFill>
                      <a:schemeClr val="bg1">
                        <a:lumMod val="85000"/>
                      </a:schemeClr>
                    </a:solidFill>
                  </a:tcPr>
                </a:tc>
                <a:tc>
                  <a:txBody>
                    <a:bodyPr/>
                    <a:lstStyle/>
                    <a:p>
                      <a:r>
                        <a:rPr lang="en-US" sz="1800" dirty="0"/>
                        <a:t>Conditional OR</a:t>
                      </a:r>
                    </a:p>
                  </a:txBody>
                  <a:tcPr>
                    <a:solidFill>
                      <a:schemeClr val="bg1">
                        <a:lumMod val="85000"/>
                      </a:schemeClr>
                    </a:solidFill>
                  </a:tcPr>
                </a:tc>
                <a:extLst>
                  <a:ext uri="{0D108BD9-81ED-4DB2-BD59-A6C34878D82A}">
                    <a16:rowId xmlns="" xmlns:a16="http://schemas.microsoft.com/office/drawing/2014/main" val="2257052488"/>
                  </a:ext>
                </a:extLst>
              </a:tr>
              <a:tr h="354069">
                <a:tc>
                  <a:txBody>
                    <a:bodyPr/>
                    <a:lstStyle/>
                    <a:p>
                      <a:r>
                        <a:rPr lang="en-US" sz="1800" b="1" dirty="0"/>
                        <a:t>!</a:t>
                      </a:r>
                    </a:p>
                  </a:txBody>
                  <a:tcPr>
                    <a:solidFill>
                      <a:schemeClr val="bg1">
                        <a:lumMod val="85000"/>
                      </a:schemeClr>
                    </a:solidFill>
                  </a:tcPr>
                </a:tc>
                <a:tc>
                  <a:txBody>
                    <a:bodyPr/>
                    <a:lstStyle/>
                    <a:p>
                      <a:r>
                        <a:rPr lang="en-US" sz="1800" dirty="0"/>
                        <a:t>Conditional NOT</a:t>
                      </a:r>
                    </a:p>
                  </a:txBody>
                  <a:tcPr>
                    <a:solidFill>
                      <a:schemeClr val="bg1">
                        <a:lumMod val="85000"/>
                      </a:schemeClr>
                    </a:solidFill>
                  </a:tcPr>
                </a:tc>
                <a:extLst>
                  <a:ext uri="{0D108BD9-81ED-4DB2-BD59-A6C34878D82A}">
                    <a16:rowId xmlns="" xmlns:a16="http://schemas.microsoft.com/office/drawing/2014/main" val="1071372612"/>
                  </a:ext>
                </a:extLst>
              </a:tr>
            </a:tbl>
          </a:graphicData>
        </a:graphic>
      </p:graphicFrame>
    </p:spTree>
    <p:extLst>
      <p:ext uri="{BB962C8B-B14F-4D97-AF65-F5344CB8AC3E}">
        <p14:creationId xmlns:p14="http://schemas.microsoft.com/office/powerpoint/2010/main" val="4184591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4"/>
            <a:ext cx="10515600" cy="4869089"/>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latin typeface="Lucida Console" panose="020B0609040504020204" pitchFamily="49" charset="0"/>
            </a:endParaRPr>
          </a:p>
        </p:txBody>
      </p:sp>
      <p:sp>
        <p:nvSpPr>
          <p:cNvPr id="2" name="Title 1"/>
          <p:cNvSpPr>
            <a:spLocks noGrp="1"/>
          </p:cNvSpPr>
          <p:nvPr>
            <p:ph type="title"/>
          </p:nvPr>
        </p:nvSpPr>
        <p:spPr/>
        <p:txBody>
          <a:bodyPr>
            <a:normAutofit fontScale="90000"/>
          </a:bodyPr>
          <a:lstStyle/>
          <a:p>
            <a:r>
              <a:rPr lang="en-US" sz="4800" dirty="0"/>
              <a:t>Conditionals and Branching</a:t>
            </a:r>
          </a:p>
        </p:txBody>
      </p:sp>
      <p:sp>
        <p:nvSpPr>
          <p:cNvPr id="4" name="Content Placeholder 3"/>
          <p:cNvSpPr>
            <a:spLocks noGrp="1"/>
          </p:cNvSpPr>
          <p:nvPr>
            <p:ph idx="1"/>
          </p:nvPr>
        </p:nvSpPr>
        <p:spPr/>
        <p:txBody>
          <a:bodyPr>
            <a:normAutofit/>
          </a:bodyPr>
          <a:lstStyle/>
          <a:p>
            <a:r>
              <a:rPr lang="en-US" sz="1800" dirty="0" err="1"/>
              <a:t>int</a:t>
            </a:r>
            <a:r>
              <a:rPr lang="en-US" sz="1800" dirty="0"/>
              <a:t> x = 1;</a:t>
            </a:r>
            <a:br>
              <a:rPr lang="en-US" sz="1800" dirty="0"/>
            </a:br>
            <a:r>
              <a:rPr lang="en-US" sz="1800" dirty="0"/>
              <a:t>if(x &gt; 1)</a:t>
            </a:r>
            <a:br>
              <a:rPr lang="en-US" sz="1800" dirty="0"/>
            </a:br>
            <a:r>
              <a:rPr lang="en-US" sz="1800" dirty="0"/>
              <a:t>{</a:t>
            </a:r>
            <a:br>
              <a:rPr lang="en-US" sz="1800" dirty="0"/>
            </a:br>
            <a:r>
              <a:rPr lang="en-US" sz="1800" dirty="0"/>
              <a:t>    </a:t>
            </a:r>
            <a:r>
              <a:rPr lang="en-US" sz="1800" dirty="0" err="1"/>
              <a:t>System.Console.WriteLine</a:t>
            </a:r>
            <a:r>
              <a:rPr lang="en-US" sz="1800" dirty="0"/>
              <a:t>("x is greater than 1.");</a:t>
            </a:r>
            <a:br>
              <a:rPr lang="en-US" sz="1800" dirty="0"/>
            </a:br>
            <a:r>
              <a:rPr lang="en-US" sz="1800" dirty="0"/>
              <a:t>}</a:t>
            </a:r>
            <a:br>
              <a:rPr lang="en-US" sz="1800" dirty="0"/>
            </a:br>
            <a:r>
              <a:rPr lang="en-US" sz="1800" dirty="0"/>
              <a:t>else</a:t>
            </a:r>
            <a:br>
              <a:rPr lang="en-US" sz="1800" dirty="0"/>
            </a:br>
            <a:r>
              <a:rPr lang="en-US" sz="1800" dirty="0"/>
              <a:t>{</a:t>
            </a:r>
            <a:br>
              <a:rPr lang="en-US" sz="1800" dirty="0"/>
            </a:br>
            <a:r>
              <a:rPr lang="en-US" sz="1800" dirty="0"/>
              <a:t>    </a:t>
            </a:r>
            <a:r>
              <a:rPr lang="en-US" sz="1800" dirty="0" err="1"/>
              <a:t>System.Console.WriteLine</a:t>
            </a:r>
            <a:r>
              <a:rPr lang="en-US" sz="1800" dirty="0"/>
              <a:t>("x is not greater than 1.");</a:t>
            </a:r>
            <a:br>
              <a:rPr lang="en-US" sz="1800" dirty="0"/>
            </a:br>
            <a:r>
              <a:rPr lang="en-US" sz="1800" dirty="0"/>
              <a:t>}</a:t>
            </a:r>
            <a:br>
              <a:rPr lang="en-US" sz="1800" dirty="0"/>
            </a:br>
            <a:r>
              <a:rPr lang="en-US" sz="1800" dirty="0"/>
              <a:t>switch(x)</a:t>
            </a:r>
            <a:br>
              <a:rPr lang="en-US" sz="1800" dirty="0"/>
            </a:br>
            <a:r>
              <a:rPr lang="en-US" sz="1800" dirty="0"/>
              <a:t>{</a:t>
            </a:r>
            <a:br>
              <a:rPr lang="en-US" sz="1800" dirty="0"/>
            </a:br>
            <a:r>
              <a:rPr lang="en-US" sz="1800" dirty="0"/>
              <a:t>    case 1:</a:t>
            </a:r>
            <a:br>
              <a:rPr lang="en-US" sz="1800" dirty="0"/>
            </a:br>
            <a:r>
              <a:rPr lang="en-US" sz="1800" dirty="0"/>
              <a:t>        </a:t>
            </a:r>
            <a:r>
              <a:rPr lang="en-US" sz="1800" dirty="0" err="1"/>
              <a:t>System.Console.WriteLine</a:t>
            </a:r>
            <a:r>
              <a:rPr lang="en-US" sz="1800" dirty="0"/>
              <a:t>("x is equal to 1.");</a:t>
            </a:r>
            <a:br>
              <a:rPr lang="en-US" sz="1800" dirty="0"/>
            </a:br>
            <a:r>
              <a:rPr lang="en-US" sz="1800" dirty="0"/>
              <a:t>    default:</a:t>
            </a:r>
            <a:br>
              <a:rPr lang="en-US" sz="1800" dirty="0"/>
            </a:br>
            <a:r>
              <a:rPr lang="en-US" sz="1800" dirty="0"/>
              <a:t>        </a:t>
            </a:r>
            <a:r>
              <a:rPr lang="en-US" sz="1800" dirty="0" err="1"/>
              <a:t>System.Console.WriteLine</a:t>
            </a:r>
            <a:r>
              <a:rPr lang="en-US" sz="1800" dirty="0"/>
              <a:t>("x is not equal to 1.");</a:t>
            </a:r>
            <a:br>
              <a:rPr lang="en-US" sz="1800" dirty="0"/>
            </a:br>
            <a:r>
              <a:rPr lang="en-US" sz="1800" dirty="0"/>
              <a:t>}</a:t>
            </a:r>
          </a:p>
          <a:p>
            <a:endParaRPr lang="en-US" sz="1800" dirty="0"/>
          </a:p>
        </p:txBody>
      </p:sp>
    </p:spTree>
    <p:extLst>
      <p:ext uri="{BB962C8B-B14F-4D97-AF65-F5344CB8AC3E}">
        <p14:creationId xmlns:p14="http://schemas.microsoft.com/office/powerpoint/2010/main" val="630353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Arrays and Collections</a:t>
            </a:r>
          </a:p>
        </p:txBody>
      </p:sp>
      <p:sp>
        <p:nvSpPr>
          <p:cNvPr id="3" name="Content Placeholder 2"/>
          <p:cNvSpPr>
            <a:spLocks noGrp="1"/>
          </p:cNvSpPr>
          <p:nvPr>
            <p:ph idx="1"/>
          </p:nvPr>
        </p:nvSpPr>
        <p:spPr/>
        <p:txBody>
          <a:bodyPr/>
          <a:lstStyle/>
          <a:p>
            <a:pPr lvl="0">
              <a:lnSpc>
                <a:spcPct val="100000"/>
              </a:lnSpc>
              <a:spcBef>
                <a:spcPts val="0"/>
              </a:spcBef>
            </a:pPr>
            <a:r>
              <a:rPr lang="en-US" sz="2000" dirty="0" err="1">
                <a:solidFill>
                  <a:prstClr val="black"/>
                </a:solidFill>
              </a:rPr>
              <a:t>int</a:t>
            </a:r>
            <a:r>
              <a:rPr lang="en-US" sz="2000" dirty="0">
                <a:solidFill>
                  <a:prstClr val="black"/>
                </a:solidFill>
              </a:rPr>
              <a:t>[] a = new </a:t>
            </a:r>
            <a:r>
              <a:rPr lang="en-US" sz="2000" dirty="0" err="1">
                <a:solidFill>
                  <a:prstClr val="black"/>
                </a:solidFill>
              </a:rPr>
              <a:t>int</a:t>
            </a:r>
            <a:r>
              <a:rPr lang="en-US" sz="2000" dirty="0">
                <a:solidFill>
                  <a:prstClr val="black"/>
                </a:solidFill>
              </a:rPr>
              <a:t>[3]; // An empty array with a size of three</a:t>
            </a:r>
          </a:p>
          <a:p>
            <a:pPr lvl="0">
              <a:lnSpc>
                <a:spcPct val="100000"/>
              </a:lnSpc>
              <a:spcBef>
                <a:spcPts val="0"/>
              </a:spcBef>
            </a:pPr>
            <a:r>
              <a:rPr lang="en-US" sz="2000" dirty="0" err="1">
                <a:solidFill>
                  <a:prstClr val="black"/>
                </a:solidFill>
              </a:rPr>
              <a:t>int</a:t>
            </a:r>
            <a:r>
              <a:rPr lang="en-US" sz="2000" dirty="0">
                <a:solidFill>
                  <a:prstClr val="black"/>
                </a:solidFill>
              </a:rPr>
              <a:t>[] b = new </a:t>
            </a:r>
            <a:r>
              <a:rPr lang="en-US" sz="2000" dirty="0" err="1">
                <a:solidFill>
                  <a:prstClr val="black"/>
                </a:solidFill>
              </a:rPr>
              <a:t>int</a:t>
            </a:r>
            <a:r>
              <a:rPr lang="en-US" sz="2000" dirty="0">
                <a:solidFill>
                  <a:prstClr val="black"/>
                </a:solidFill>
              </a:rPr>
              <a:t>[] {1,2,3}; // An array whose contents are [1,2,3]</a:t>
            </a:r>
          </a:p>
          <a:p>
            <a:pPr lvl="0">
              <a:lnSpc>
                <a:spcPct val="100000"/>
              </a:lnSpc>
              <a:spcBef>
                <a:spcPts val="0"/>
              </a:spcBef>
            </a:pPr>
            <a:r>
              <a:rPr lang="en-US" sz="2000" dirty="0" err="1">
                <a:solidFill>
                  <a:prstClr val="black"/>
                </a:solidFill>
              </a:rPr>
              <a:t>int</a:t>
            </a:r>
            <a:r>
              <a:rPr lang="en-US" sz="2000" dirty="0">
                <a:solidFill>
                  <a:prstClr val="black"/>
                </a:solidFill>
              </a:rPr>
              <a:t>[] c = {1,2,3}; // An array whose contents are [1,2,3]</a:t>
            </a:r>
          </a:p>
          <a:p>
            <a:pPr lvl="0">
              <a:lnSpc>
                <a:spcPct val="100000"/>
              </a:lnSpc>
              <a:spcBef>
                <a:spcPts val="0"/>
              </a:spcBef>
            </a:pPr>
            <a:r>
              <a:rPr lang="en-US" sz="2000" dirty="0" err="1">
                <a:solidFill>
                  <a:prstClr val="black"/>
                </a:solidFill>
              </a:rPr>
              <a:t>int</a:t>
            </a:r>
            <a:r>
              <a:rPr lang="en-US" sz="2000" dirty="0">
                <a:solidFill>
                  <a:prstClr val="black"/>
                </a:solidFill>
              </a:rPr>
              <a:t>[,] d = { {1,2,3},{1,2,3} }; // Array of arrays equal to [1,2,3]</a:t>
            </a:r>
          </a:p>
          <a:p>
            <a:pPr lvl="0">
              <a:lnSpc>
                <a:spcPct val="100000"/>
              </a:lnSpc>
              <a:spcBef>
                <a:spcPts val="0"/>
              </a:spcBef>
            </a:pPr>
            <a:r>
              <a:rPr lang="en-US" sz="2000" dirty="0">
                <a:solidFill>
                  <a:prstClr val="black"/>
                </a:solidFill>
              </a:rPr>
              <a:t/>
            </a:r>
            <a:br>
              <a:rPr lang="en-US" sz="2000" dirty="0">
                <a:solidFill>
                  <a:prstClr val="black"/>
                </a:solidFill>
              </a:rPr>
            </a:br>
            <a:endParaRPr lang="en-US" sz="2000" dirty="0">
              <a:solidFill>
                <a:prstClr val="black"/>
              </a:solidFill>
            </a:endParaRPr>
          </a:p>
          <a:p>
            <a:pPr lvl="0">
              <a:lnSpc>
                <a:spcPct val="100000"/>
              </a:lnSpc>
              <a:spcBef>
                <a:spcPts val="0"/>
              </a:spcBef>
            </a:pPr>
            <a:r>
              <a:rPr lang="en-US" sz="2000" dirty="0">
                <a:solidFill>
                  <a:prstClr val="black"/>
                </a:solidFill>
              </a:rPr>
              <a:t>Collection&lt;</a:t>
            </a:r>
            <a:r>
              <a:rPr lang="en-US" sz="2000" dirty="0" err="1">
                <a:solidFill>
                  <a:prstClr val="black"/>
                </a:solidFill>
              </a:rPr>
              <a:t>int</a:t>
            </a:r>
            <a:r>
              <a:rPr lang="en-US" sz="2000" dirty="0">
                <a:solidFill>
                  <a:prstClr val="black"/>
                </a:solidFill>
              </a:rPr>
              <a:t>&gt; e = new Collection&lt;</a:t>
            </a:r>
            <a:r>
              <a:rPr lang="en-US" sz="2000" dirty="0" err="1">
                <a:solidFill>
                  <a:prstClr val="black"/>
                </a:solidFill>
              </a:rPr>
              <a:t>int</a:t>
            </a:r>
            <a:r>
              <a:rPr lang="en-US" sz="2000" dirty="0">
                <a:solidFill>
                  <a:prstClr val="black"/>
                </a:solidFill>
              </a:rPr>
              <a:t>&gt; { 1, 2, 3 };</a:t>
            </a:r>
          </a:p>
          <a:p>
            <a:pPr lvl="0">
              <a:lnSpc>
                <a:spcPct val="100000"/>
              </a:lnSpc>
              <a:spcBef>
                <a:spcPts val="0"/>
              </a:spcBef>
            </a:pPr>
            <a:r>
              <a:rPr lang="en-US" sz="2000" dirty="0" err="1">
                <a:solidFill>
                  <a:prstClr val="black"/>
                </a:solidFill>
              </a:rPr>
              <a:t>e.Add</a:t>
            </a:r>
            <a:r>
              <a:rPr lang="en-US" sz="2000" dirty="0">
                <a:solidFill>
                  <a:prstClr val="black"/>
                </a:solidFill>
              </a:rPr>
              <a:t>(4); // Adds the number 4 to the end of the collection</a:t>
            </a:r>
          </a:p>
          <a:p>
            <a:pPr lvl="0">
              <a:lnSpc>
                <a:spcPct val="100000"/>
              </a:lnSpc>
              <a:spcBef>
                <a:spcPts val="0"/>
              </a:spcBef>
            </a:pPr>
            <a:r>
              <a:rPr lang="en-US" sz="2000" dirty="0" err="1">
                <a:solidFill>
                  <a:prstClr val="black"/>
                </a:solidFill>
              </a:rPr>
              <a:t>e.Insert</a:t>
            </a:r>
            <a:r>
              <a:rPr lang="en-US" sz="2000" dirty="0">
                <a:solidFill>
                  <a:prstClr val="black"/>
                </a:solidFill>
              </a:rPr>
              <a:t>(0, 0); // Adds the number 0 at position 0 of collection</a:t>
            </a:r>
            <a:br>
              <a:rPr lang="en-US" sz="2000" dirty="0">
                <a:solidFill>
                  <a:prstClr val="black"/>
                </a:solidFill>
              </a:rPr>
            </a:br>
            <a:r>
              <a:rPr lang="en-US" sz="2000" dirty="0" err="1">
                <a:solidFill>
                  <a:prstClr val="black"/>
                </a:solidFill>
              </a:rPr>
              <a:t>e.Remove</a:t>
            </a:r>
            <a:r>
              <a:rPr lang="en-US" sz="2000" dirty="0">
                <a:solidFill>
                  <a:prstClr val="black"/>
                </a:solidFill>
              </a:rPr>
              <a:t>(0); // Removes the first instance of 0 from the collection</a:t>
            </a:r>
          </a:p>
          <a:p>
            <a:pPr lvl="0">
              <a:lnSpc>
                <a:spcPct val="100000"/>
              </a:lnSpc>
              <a:spcBef>
                <a:spcPts val="0"/>
              </a:spcBef>
            </a:pPr>
            <a:r>
              <a:rPr lang="en-US" sz="2000" dirty="0" err="1">
                <a:solidFill>
                  <a:prstClr val="black"/>
                </a:solidFill>
              </a:rPr>
              <a:t>e.RemoveAt</a:t>
            </a:r>
            <a:r>
              <a:rPr lang="en-US" sz="2000" dirty="0">
                <a:solidFill>
                  <a:prstClr val="black"/>
                </a:solidFill>
              </a:rPr>
              <a:t>(3); // Removes element at index 3 from the collection</a:t>
            </a:r>
          </a:p>
          <a:p>
            <a:endParaRPr lang="en-US" dirty="0"/>
          </a:p>
        </p:txBody>
      </p:sp>
    </p:spTree>
    <p:extLst>
      <p:ext uri="{BB962C8B-B14F-4D97-AF65-F5344CB8AC3E}">
        <p14:creationId xmlns:p14="http://schemas.microsoft.com/office/powerpoint/2010/main" val="400166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Loops</a:t>
            </a:r>
          </a:p>
        </p:txBody>
      </p:sp>
      <p:sp>
        <p:nvSpPr>
          <p:cNvPr id="3" name="Content Placeholder 2"/>
          <p:cNvSpPr>
            <a:spLocks noGrp="1"/>
          </p:cNvSpPr>
          <p:nvPr>
            <p:ph idx="1"/>
          </p:nvPr>
        </p:nvSpPr>
        <p:spPr/>
        <p:txBody>
          <a:bodyPr/>
          <a:lstStyle/>
          <a:p>
            <a:pPr lvl="0">
              <a:lnSpc>
                <a:spcPct val="100000"/>
              </a:lnSpc>
              <a:spcBef>
                <a:spcPts val="0"/>
              </a:spcBef>
            </a:pPr>
            <a:r>
              <a:rPr lang="en-US" sz="2000" dirty="0" err="1">
                <a:solidFill>
                  <a:prstClr val="black"/>
                </a:solidFill>
              </a:rPr>
              <a:t>int</a:t>
            </a:r>
            <a:r>
              <a:rPr lang="en-US" sz="2000" dirty="0">
                <a:solidFill>
                  <a:prstClr val="black"/>
                </a:solidFill>
              </a:rPr>
              <a:t>[] a = {1,2,3};</a:t>
            </a:r>
            <a:br>
              <a:rPr lang="en-US" sz="2000" dirty="0">
                <a:solidFill>
                  <a:prstClr val="black"/>
                </a:solidFill>
              </a:rPr>
            </a:br>
            <a:r>
              <a:rPr lang="en-US" sz="2000" dirty="0" err="1">
                <a:solidFill>
                  <a:prstClr val="black"/>
                </a:solidFill>
              </a:rPr>
              <a:t>int</a:t>
            </a:r>
            <a:r>
              <a:rPr lang="en-US" sz="2000" dirty="0">
                <a:solidFill>
                  <a:prstClr val="black"/>
                </a:solidFill>
              </a:rPr>
              <a:t> b = 0;</a:t>
            </a:r>
            <a:br>
              <a:rPr lang="en-US" sz="2000" dirty="0">
                <a:solidFill>
                  <a:prstClr val="black"/>
                </a:solidFill>
              </a:rPr>
            </a:br>
            <a:r>
              <a:rPr lang="en-US" sz="2000" dirty="0" err="1">
                <a:solidFill>
                  <a:prstClr val="black"/>
                </a:solidFill>
              </a:rPr>
              <a:t>foreach</a:t>
            </a:r>
            <a:r>
              <a:rPr lang="en-US" sz="2000" dirty="0">
                <a:solidFill>
                  <a:prstClr val="black"/>
                </a:solidFill>
              </a:rPr>
              <a:t>(</a:t>
            </a:r>
            <a:r>
              <a:rPr lang="en-US" sz="2000" dirty="0" err="1">
                <a:solidFill>
                  <a:prstClr val="black"/>
                </a:solidFill>
              </a:rPr>
              <a:t>int</a:t>
            </a:r>
            <a:r>
              <a:rPr lang="en-US" sz="2000" dirty="0">
                <a:solidFill>
                  <a:prstClr val="black"/>
                </a:solidFill>
              </a:rPr>
              <a:t> x in a)</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(x); // Will display the current value</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for(</a:t>
            </a:r>
            <a:r>
              <a:rPr lang="en-US" sz="2000" dirty="0" err="1">
                <a:solidFill>
                  <a:prstClr val="black"/>
                </a:solidFill>
              </a:rPr>
              <a:t>int</a:t>
            </a:r>
            <a:r>
              <a:rPr lang="en-US" sz="2000" dirty="0">
                <a:solidFill>
                  <a:prstClr val="black"/>
                </a:solidFill>
              </a:rPr>
              <a:t> x = 0; x &lt; </a:t>
            </a:r>
            <a:r>
              <a:rPr lang="en-US" sz="2000" dirty="0" err="1">
                <a:solidFill>
                  <a:prstClr val="black"/>
                </a:solidFill>
              </a:rPr>
              <a:t>a.Length</a:t>
            </a:r>
            <a:r>
              <a:rPr lang="en-US" sz="2000" dirty="0">
                <a:solidFill>
                  <a:prstClr val="black"/>
                </a:solidFill>
              </a:rPr>
              <a:t>; x++)</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(a[x]); // Displays </a:t>
            </a:r>
            <a:r>
              <a:rPr lang="en-US" sz="2000" dirty="0" err="1">
                <a:solidFill>
                  <a:prstClr val="black"/>
                </a:solidFill>
              </a:rPr>
              <a:t>xth</a:t>
            </a:r>
            <a:r>
              <a:rPr lang="en-US" sz="2000" dirty="0">
                <a:solidFill>
                  <a:prstClr val="black"/>
                </a:solidFill>
              </a:rPr>
              <a:t> value of array</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while(b &lt; </a:t>
            </a:r>
            <a:r>
              <a:rPr lang="en-US" sz="2000" dirty="0" err="1">
                <a:solidFill>
                  <a:prstClr val="black"/>
                </a:solidFill>
              </a:rPr>
              <a:t>a.Length</a:t>
            </a:r>
            <a:r>
              <a:rPr lang="en-US" sz="2000" dirty="0">
                <a:solidFill>
                  <a:prstClr val="black"/>
                </a:solidFill>
              </a:rPr>
              <a:t>)</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(a[b]); // Displays </a:t>
            </a:r>
            <a:r>
              <a:rPr lang="en-US" sz="2000" dirty="0" err="1">
                <a:solidFill>
                  <a:prstClr val="black"/>
                </a:solidFill>
              </a:rPr>
              <a:t>bth</a:t>
            </a:r>
            <a:r>
              <a:rPr lang="en-US" sz="2000" dirty="0">
                <a:solidFill>
                  <a:prstClr val="black"/>
                </a:solidFill>
              </a:rPr>
              <a:t> value of array</a:t>
            </a:r>
            <a:br>
              <a:rPr lang="en-US" sz="2000" dirty="0">
                <a:solidFill>
                  <a:prstClr val="black"/>
                </a:solidFill>
              </a:rPr>
            </a:br>
            <a:r>
              <a:rPr lang="en-US" sz="2000" dirty="0">
                <a:solidFill>
                  <a:prstClr val="black"/>
                </a:solidFill>
              </a:rPr>
              <a:t>    b++;</a:t>
            </a:r>
            <a:br>
              <a:rPr lang="en-US" sz="2000" dirty="0">
                <a:solidFill>
                  <a:prstClr val="black"/>
                </a:solidFill>
              </a:rPr>
            </a:br>
            <a:r>
              <a:rPr lang="en-US" sz="2000" dirty="0">
                <a:solidFill>
                  <a:prstClr val="black"/>
                </a:solidFill>
              </a:rPr>
              <a:t>}</a:t>
            </a:r>
          </a:p>
          <a:p>
            <a:endParaRPr lang="en-US" dirty="0"/>
          </a:p>
        </p:txBody>
      </p:sp>
    </p:spTree>
    <p:extLst>
      <p:ext uri="{BB962C8B-B14F-4D97-AF65-F5344CB8AC3E}">
        <p14:creationId xmlns:p14="http://schemas.microsoft.com/office/powerpoint/2010/main" val="1570832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Errors and Exception Handling</a:t>
            </a:r>
          </a:p>
        </p:txBody>
      </p:sp>
      <p:sp>
        <p:nvSpPr>
          <p:cNvPr id="3" name="Content Placeholder 2"/>
          <p:cNvSpPr>
            <a:spLocks noGrp="1"/>
          </p:cNvSpPr>
          <p:nvPr>
            <p:ph idx="1"/>
          </p:nvPr>
        </p:nvSpPr>
        <p:spPr/>
        <p:txBody>
          <a:bodyPr/>
          <a:lstStyle/>
          <a:p>
            <a:pPr lvl="0">
              <a:lnSpc>
                <a:spcPct val="100000"/>
              </a:lnSpc>
              <a:spcBef>
                <a:spcPts val="0"/>
              </a:spcBef>
            </a:pPr>
            <a:r>
              <a:rPr lang="en-US" sz="2000" dirty="0" err="1">
                <a:solidFill>
                  <a:prstClr val="black"/>
                </a:solidFill>
              </a:rPr>
              <a:t>int</a:t>
            </a:r>
            <a:r>
              <a:rPr lang="en-US" sz="2000" dirty="0">
                <a:solidFill>
                  <a:prstClr val="black"/>
                </a:solidFill>
              </a:rPr>
              <a:t> a = 0;</a:t>
            </a:r>
            <a:br>
              <a:rPr lang="en-US" sz="2000" dirty="0">
                <a:solidFill>
                  <a:prstClr val="black"/>
                </a:solidFill>
              </a:rPr>
            </a:br>
            <a:r>
              <a:rPr lang="en-US" sz="2000" dirty="0">
                <a:solidFill>
                  <a:prstClr val="black"/>
                </a:solidFill>
              </a:rPr>
              <a:t>try</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int</a:t>
            </a:r>
            <a:r>
              <a:rPr lang="en-US" sz="2000" dirty="0">
                <a:solidFill>
                  <a:prstClr val="black"/>
                </a:solidFill>
              </a:rPr>
              <a:t> b = 1 / a; // This creates an 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catch(</a:t>
            </a:r>
            <a:r>
              <a:rPr lang="en-US" sz="2000" dirty="0" err="1">
                <a:solidFill>
                  <a:prstClr val="black"/>
                </a:solidFill>
              </a:rPr>
              <a:t>System.DivideByZeroException</a:t>
            </a:r>
            <a:r>
              <a:rPr lang="en-US" sz="2000" dirty="0">
                <a:solidFill>
                  <a:prstClr val="black"/>
                </a:solidFill>
              </a:rPr>
              <a:t> 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("Divide by zero 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catch(</a:t>
            </a:r>
            <a:r>
              <a:rPr lang="en-US" sz="2000" dirty="0" err="1">
                <a:solidFill>
                  <a:prstClr val="black"/>
                </a:solidFill>
              </a:rPr>
              <a:t>System.Exception</a:t>
            </a:r>
            <a:r>
              <a:rPr lang="en-US" sz="2000" dirty="0">
                <a:solidFill>
                  <a:prstClr val="black"/>
                </a:solidFill>
              </a:rPr>
              <a:t> 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finally</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("Last thing that is printed.");</a:t>
            </a:r>
            <a:br>
              <a:rPr lang="en-US" sz="2000" dirty="0">
                <a:solidFill>
                  <a:prstClr val="black"/>
                </a:solidFill>
              </a:rPr>
            </a:br>
            <a:r>
              <a:rPr lang="en-US" sz="2000" dirty="0">
                <a:solidFill>
                  <a:prstClr val="black"/>
                </a:solidFill>
              </a:rPr>
              <a:t>}</a:t>
            </a:r>
          </a:p>
          <a:p>
            <a:endParaRPr lang="en-US" dirty="0"/>
          </a:p>
        </p:txBody>
      </p:sp>
    </p:spTree>
    <p:extLst>
      <p:ext uri="{BB962C8B-B14F-4D97-AF65-F5344CB8AC3E}">
        <p14:creationId xmlns:p14="http://schemas.microsoft.com/office/powerpoint/2010/main" val="1571196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History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7640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Beginnings</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Microsoft began development of C# in January of 1999</a:t>
              </a:r>
            </a:p>
          </p:txBody>
        </p:sp>
      </p:grpSp>
      <p:sp>
        <p:nvSpPr>
          <p:cNvPr id="37" name="Rectangle 36"/>
          <p:cNvSpPr/>
          <p:nvPr/>
        </p:nvSpPr>
        <p:spPr>
          <a:xfrm>
            <a:off x="0" y="2351314"/>
            <a:ext cx="12192000" cy="27382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6975" indent="-280988">
              <a:buFont typeface="Wingdings" charset="2"/>
              <a:buChar char="§"/>
            </a:pPr>
            <a:r>
              <a:rPr lang="en-US" sz="2400" dirty="0">
                <a:solidFill>
                  <a:srgbClr val="000000"/>
                </a:solidFill>
              </a:rPr>
              <a:t>Announced in July of 2000</a:t>
            </a:r>
          </a:p>
          <a:p>
            <a:pPr marL="1196975" indent="-280988">
              <a:buFont typeface="Wingdings" charset="2"/>
              <a:buChar char="§"/>
            </a:pPr>
            <a:r>
              <a:rPr lang="en-US" sz="2400" dirty="0">
                <a:solidFill>
                  <a:srgbClr val="000000"/>
                </a:solidFill>
              </a:rPr>
              <a:t>Has roots in other object-oriented languages</a:t>
            </a:r>
          </a:p>
          <a:p>
            <a:pPr marL="1770063" lvl="2" indent="-341313">
              <a:buFont typeface="Wingdings" charset="2"/>
              <a:buChar char="§"/>
            </a:pPr>
            <a:r>
              <a:rPr lang="en-US" sz="2400" dirty="0">
                <a:solidFill>
                  <a:srgbClr val="000000"/>
                </a:solidFill>
              </a:rPr>
              <a:t>C</a:t>
            </a:r>
          </a:p>
          <a:p>
            <a:pPr marL="1770063" lvl="2" indent="-341313">
              <a:buFont typeface="Wingdings" charset="2"/>
              <a:buChar char="§"/>
            </a:pPr>
            <a:r>
              <a:rPr lang="en-US" sz="2400" dirty="0">
                <a:solidFill>
                  <a:srgbClr val="000000"/>
                </a:solidFill>
              </a:rPr>
              <a:t>C++</a:t>
            </a:r>
          </a:p>
          <a:p>
            <a:pPr marL="1770063" lvl="2" indent="-341313">
              <a:buFont typeface="Wingdings" charset="2"/>
              <a:buChar char="§"/>
            </a:pPr>
            <a:r>
              <a:rPr lang="en-US" sz="2400" dirty="0">
                <a:solidFill>
                  <a:srgbClr val="000000"/>
                </a:solidFill>
              </a:rPr>
              <a:t>Java</a:t>
            </a:r>
          </a:p>
          <a:p>
            <a:pPr marL="1312863" lvl="1" indent="-341313">
              <a:buFont typeface="Wingdings" charset="2"/>
              <a:buChar char="§"/>
            </a:pPr>
            <a:r>
              <a:rPr lang="en-US" sz="2400" dirty="0">
                <a:solidFill>
                  <a:srgbClr val="000000"/>
                </a:solidFill>
              </a:rPr>
              <a:t>Version 1.0 released in January of 2002</a:t>
            </a:r>
          </a:p>
          <a:p>
            <a:pPr marL="1312863" lvl="1" indent="-341313">
              <a:buFont typeface="Wingdings" charset="2"/>
              <a:buChar char="§"/>
            </a:pPr>
            <a:r>
              <a:rPr lang="en-US" sz="2400" dirty="0">
                <a:solidFill>
                  <a:srgbClr val="000000"/>
                </a:solidFill>
              </a:rPr>
              <a:t>First ECMA standardization in December of 2002</a:t>
            </a:r>
          </a:p>
        </p:txBody>
      </p:sp>
    </p:spTree>
    <p:extLst>
      <p:ext uri="{BB962C8B-B14F-4D97-AF65-F5344CB8AC3E}">
        <p14:creationId xmlns:p14="http://schemas.microsoft.com/office/powerpoint/2010/main" val="2275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 </a:t>
            </a:r>
            <a:r>
              <a:rPr lang="en-US" sz="4800" dirty="0" smtClean="0"/>
              <a:t>2.0 &amp; 3.0</a:t>
            </a:r>
            <a:endParaRPr lang="en-US" sz="4800" dirty="0"/>
          </a:p>
        </p:txBody>
      </p:sp>
      <p:sp>
        <p:nvSpPr>
          <p:cNvPr id="3" name="Text Placeholder 2"/>
          <p:cNvSpPr>
            <a:spLocks noGrp="1"/>
          </p:cNvSpPr>
          <p:nvPr>
            <p:ph type="body" idx="1"/>
          </p:nvPr>
        </p:nvSpPr>
        <p:spPr/>
        <p:txBody>
          <a:bodyPr/>
          <a:lstStyle/>
          <a:p>
            <a:r>
              <a:rPr lang="en-US" altLang="ko-KR" dirty="0"/>
              <a:t>Version 2.0 released in November of </a:t>
            </a:r>
            <a:r>
              <a:rPr lang="en-US" altLang="ko-KR" dirty="0" smtClean="0"/>
              <a:t>2005, added:</a:t>
            </a:r>
            <a:endParaRPr lang="en-US" altLang="ko-KR" dirty="0"/>
          </a:p>
        </p:txBody>
      </p:sp>
      <p:sp>
        <p:nvSpPr>
          <p:cNvPr id="4" name="Content Placeholder 3"/>
          <p:cNvSpPr>
            <a:spLocks noGrp="1"/>
          </p:cNvSpPr>
          <p:nvPr>
            <p:ph sz="half" idx="2"/>
          </p:nvPr>
        </p:nvSpPr>
        <p:spPr/>
        <p:txBody>
          <a:bodyPr/>
          <a:lstStyle/>
          <a:p>
            <a:r>
              <a:rPr lang="en-US" dirty="0"/>
              <a:t>Static classes</a:t>
            </a:r>
          </a:p>
          <a:p>
            <a:r>
              <a:rPr lang="en-US" dirty="0"/>
              <a:t>Generics</a:t>
            </a:r>
          </a:p>
          <a:p>
            <a:r>
              <a:rPr lang="en-US" dirty="0"/>
              <a:t>Anonymous </a:t>
            </a:r>
            <a:r>
              <a:rPr lang="en-US" dirty="0" smtClean="0"/>
              <a:t>methods</a:t>
            </a:r>
            <a:endParaRPr lang="en-US" dirty="0"/>
          </a:p>
        </p:txBody>
      </p:sp>
      <p:sp>
        <p:nvSpPr>
          <p:cNvPr id="5" name="Text Placeholder 4"/>
          <p:cNvSpPr>
            <a:spLocks noGrp="1"/>
          </p:cNvSpPr>
          <p:nvPr>
            <p:ph type="body" sz="quarter" idx="3"/>
          </p:nvPr>
        </p:nvSpPr>
        <p:spPr/>
        <p:txBody>
          <a:bodyPr/>
          <a:lstStyle/>
          <a:p>
            <a:r>
              <a:rPr lang="en-US" altLang="ko-KR" dirty="0"/>
              <a:t>Version 3.0 released in November of </a:t>
            </a:r>
            <a:r>
              <a:rPr lang="en-US" altLang="ko-KR" dirty="0" smtClean="0"/>
              <a:t>2007, added:</a:t>
            </a:r>
            <a:endParaRPr lang="en-US" altLang="ko-KR" dirty="0"/>
          </a:p>
        </p:txBody>
      </p:sp>
      <p:sp>
        <p:nvSpPr>
          <p:cNvPr id="6" name="Content Placeholder 5"/>
          <p:cNvSpPr>
            <a:spLocks noGrp="1"/>
          </p:cNvSpPr>
          <p:nvPr>
            <p:ph sz="quarter" idx="4"/>
          </p:nvPr>
        </p:nvSpPr>
        <p:spPr/>
        <p:txBody>
          <a:bodyPr/>
          <a:lstStyle/>
          <a:p>
            <a:r>
              <a:rPr lang="en-US" dirty="0"/>
              <a:t>LINQ</a:t>
            </a:r>
          </a:p>
          <a:p>
            <a:r>
              <a:rPr lang="en-US" dirty="0"/>
              <a:t>Anonymous types</a:t>
            </a:r>
          </a:p>
          <a:p>
            <a:r>
              <a:rPr lang="en-US" dirty="0"/>
              <a:t>Lambda expressions</a:t>
            </a:r>
          </a:p>
          <a:p>
            <a:r>
              <a:rPr lang="en-US" dirty="0"/>
              <a:t>Extension methods</a:t>
            </a:r>
          </a:p>
          <a:p>
            <a:endParaRPr lang="en-US" dirty="0"/>
          </a:p>
        </p:txBody>
      </p:sp>
    </p:spTree>
    <p:extLst>
      <p:ext uri="{BB962C8B-B14F-4D97-AF65-F5344CB8AC3E}">
        <p14:creationId xmlns:p14="http://schemas.microsoft.com/office/powerpoint/2010/main" val="161523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3863574"/>
            <a:chOff x="0" y="1950630"/>
            <a:chExt cx="12192000" cy="35012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11189638"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 understand:</a:t>
                </a:r>
              </a:p>
            </p:txBody>
          </p:sp>
        </p:grpSp>
        <p:sp>
          <p:nvSpPr>
            <p:cNvPr id="7" name="Rectangle 6"/>
            <p:cNvSpPr/>
            <p:nvPr/>
          </p:nvSpPr>
          <p:spPr>
            <a:xfrm>
              <a:off x="0" y="2783543"/>
              <a:ext cx="12192000" cy="26683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1738" indent="-347663">
                <a:buFont typeface="Wingdings" charset="2"/>
                <a:buChar char="§"/>
              </a:pPr>
              <a:r>
                <a:rPr lang="en-US" sz="2800" dirty="0"/>
                <a:t>What C# is</a:t>
              </a:r>
            </a:p>
            <a:p>
              <a:pPr marL="1201738" indent="-347663">
                <a:buFont typeface="Wingdings" charset="2"/>
                <a:buChar char="§"/>
              </a:pPr>
              <a:r>
                <a:rPr lang="en-US" sz="2800" dirty="0"/>
                <a:t>Where C# came from</a:t>
              </a:r>
            </a:p>
            <a:p>
              <a:pPr marL="1201738" indent="-347663">
                <a:buFont typeface="Wingdings" charset="2"/>
                <a:buChar char="§"/>
              </a:pPr>
              <a:r>
                <a:rPr lang="en-US" sz="2800" dirty="0"/>
                <a:t>The C# programming paradigm</a:t>
              </a:r>
            </a:p>
          </p:txBody>
        </p:sp>
      </p:grpSp>
    </p:spTree>
    <p:extLst>
      <p:ext uri="{BB962C8B-B14F-4D97-AF65-F5344CB8AC3E}">
        <p14:creationId xmlns:p14="http://schemas.microsoft.com/office/powerpoint/2010/main" val="53741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a:t>
            </a:r>
            <a:r>
              <a:rPr lang="en-US" sz="4800" dirty="0" smtClean="0"/>
              <a:t>4.0, 5.0, &amp; 6.0</a:t>
            </a:r>
            <a:endParaRPr lang="en-US" sz="4800" dirty="0"/>
          </a:p>
        </p:txBody>
      </p:sp>
      <p:graphicFrame>
        <p:nvGraphicFramePr>
          <p:cNvPr id="7" name="Table 6"/>
          <p:cNvGraphicFramePr>
            <a:graphicFrameLocks noGrp="1"/>
          </p:cNvGraphicFramePr>
          <p:nvPr>
            <p:extLst>
              <p:ext uri="{D42A27DB-BD31-4B8C-83A1-F6EECF244321}">
                <p14:modId xmlns:p14="http://schemas.microsoft.com/office/powerpoint/2010/main" val="696225672"/>
              </p:ext>
            </p:extLst>
          </p:nvPr>
        </p:nvGraphicFramePr>
        <p:xfrm>
          <a:off x="1414179" y="1683953"/>
          <a:ext cx="9363643" cy="4421210"/>
        </p:xfrm>
        <a:graphic>
          <a:graphicData uri="http://schemas.openxmlformats.org/drawingml/2006/table">
            <a:tbl>
              <a:tblPr firstRow="1">
                <a:tableStyleId>{21E4AEA4-8DFA-4A89-87EB-49C32662AFE0}</a:tableStyleId>
              </a:tblPr>
              <a:tblGrid>
                <a:gridCol w="3711597">
                  <a:extLst>
                    <a:ext uri="{9D8B030D-6E8A-4147-A177-3AD203B41FA5}">
                      <a16:colId xmlns="" xmlns:a16="http://schemas.microsoft.com/office/drawing/2014/main" val="48614039"/>
                    </a:ext>
                  </a:extLst>
                </a:gridCol>
                <a:gridCol w="5652046">
                  <a:extLst>
                    <a:ext uri="{9D8B030D-6E8A-4147-A177-3AD203B41FA5}">
                      <a16:colId xmlns="" xmlns:a16="http://schemas.microsoft.com/office/drawing/2014/main" val="1124546490"/>
                    </a:ext>
                  </a:extLst>
                </a:gridCol>
              </a:tblGrid>
              <a:tr h="450489">
                <a:tc>
                  <a:txBody>
                    <a:bodyPr/>
                    <a:lstStyle/>
                    <a:p>
                      <a:pPr algn="ctr"/>
                      <a:r>
                        <a:rPr lang="en-US" sz="1800" b="1" dirty="0" smtClean="0"/>
                        <a:t>Version (Release Date)</a:t>
                      </a:r>
                      <a:endParaRPr lang="en-US" sz="1800" b="1" dirty="0"/>
                    </a:p>
                  </a:txBody>
                  <a:tcPr>
                    <a:solidFill>
                      <a:srgbClr val="0070C0"/>
                    </a:solidFill>
                  </a:tcPr>
                </a:tc>
                <a:tc>
                  <a:txBody>
                    <a:bodyPr/>
                    <a:lstStyle/>
                    <a:p>
                      <a:pPr algn="ctr"/>
                      <a:r>
                        <a:rPr lang="en-US" sz="1800" b="0" dirty="0" smtClean="0"/>
                        <a:t>Major</a:t>
                      </a:r>
                      <a:r>
                        <a:rPr lang="en-US" sz="1800" b="0" baseline="0" dirty="0" smtClean="0"/>
                        <a:t> Additions</a:t>
                      </a:r>
                      <a:endParaRPr lang="en-US" sz="1800" b="0" dirty="0"/>
                    </a:p>
                  </a:txBody>
                  <a:tcPr>
                    <a:solidFill>
                      <a:srgbClr val="0070C0"/>
                    </a:solidFill>
                  </a:tcPr>
                </a:tc>
                <a:extLst>
                  <a:ext uri="{0D108BD9-81ED-4DB2-BD59-A6C34878D82A}">
                    <a16:rowId xmlns="" xmlns:a16="http://schemas.microsoft.com/office/drawing/2014/main" val="679667022"/>
                  </a:ext>
                </a:extLst>
              </a:tr>
              <a:tr h="1253841">
                <a:tc>
                  <a:txBody>
                    <a:bodyPr/>
                    <a:lstStyle/>
                    <a:p>
                      <a:r>
                        <a:rPr lang="en-US" b="1" dirty="0" smtClean="0"/>
                        <a:t>4.0 (April 2010)</a:t>
                      </a:r>
                      <a:endParaRPr lang="en-US" b="1" dirty="0"/>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smtClean="0"/>
                        <a:t>Dynamic type</a:t>
                      </a:r>
                    </a:p>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smtClean="0"/>
                        <a:t>Optional method arguments</a:t>
                      </a:r>
                    </a:p>
                  </a:txBody>
                  <a:tcPr>
                    <a:solidFill>
                      <a:schemeClr val="bg1">
                        <a:lumMod val="85000"/>
                      </a:schemeClr>
                    </a:solidFill>
                  </a:tcPr>
                </a:tc>
                <a:extLst>
                  <a:ext uri="{0D108BD9-81ED-4DB2-BD59-A6C34878D82A}">
                    <a16:rowId xmlns="" xmlns:a16="http://schemas.microsoft.com/office/drawing/2014/main" val="3565006413"/>
                  </a:ext>
                </a:extLst>
              </a:tr>
              <a:tr h="1253841">
                <a:tc>
                  <a:txBody>
                    <a:bodyPr/>
                    <a:lstStyle/>
                    <a:p>
                      <a:r>
                        <a:rPr lang="en-US" b="1" dirty="0" smtClean="0"/>
                        <a:t>5.0 (April 2012)</a:t>
                      </a:r>
                      <a:endParaRPr lang="en-US" b="1" dirty="0"/>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smtClean="0"/>
                        <a:t>Asynchronous methods</a:t>
                      </a:r>
                    </a:p>
                  </a:txBody>
                  <a:tcPr>
                    <a:solidFill>
                      <a:schemeClr val="bg1">
                        <a:lumMod val="85000"/>
                      </a:schemeClr>
                    </a:solidFill>
                  </a:tcPr>
                </a:tc>
                <a:extLst>
                  <a:ext uri="{0D108BD9-81ED-4DB2-BD59-A6C34878D82A}">
                    <a16:rowId xmlns="" xmlns:a16="http://schemas.microsoft.com/office/drawing/2014/main" val="2034482246"/>
                  </a:ext>
                </a:extLst>
              </a:tr>
              <a:tr h="1348175">
                <a:tc>
                  <a:txBody>
                    <a:bodyPr/>
                    <a:lstStyle/>
                    <a:p>
                      <a:r>
                        <a:rPr lang="en-US" b="1" dirty="0" smtClean="0"/>
                        <a:t>6.0 (July 2015)</a:t>
                      </a:r>
                      <a:endParaRPr lang="en-US" b="1" dirty="0"/>
                    </a:p>
                  </a:txBody>
                  <a:tcPr>
                    <a:solidFill>
                      <a:schemeClr val="bg1">
                        <a:lumMod val="85000"/>
                      </a:schemeClr>
                    </a:solidFill>
                  </a:tcPr>
                </a:tc>
                <a:tc>
                  <a:txBody>
                    <a:bodyPr/>
                    <a:lstStyle/>
                    <a:p>
                      <a:r>
                        <a:rPr lang="en-US" sz="1800" dirty="0" smtClean="0"/>
                        <a:t>Added many features making C# syntactically easier to use</a:t>
                      </a:r>
                    </a:p>
                    <a:p>
                      <a:r>
                        <a:rPr lang="en-US" sz="1800" dirty="0" err="1" smtClean="0"/>
                        <a:t>nameof</a:t>
                      </a:r>
                      <a:r>
                        <a:rPr lang="en-US" sz="1800" dirty="0" smtClean="0"/>
                        <a:t>(</a:t>
                      </a:r>
                      <a:r>
                        <a:rPr lang="en-US" sz="1800" dirty="0" err="1" smtClean="0"/>
                        <a:t>myObject.MyMethod</a:t>
                      </a:r>
                      <a:r>
                        <a:rPr lang="en-US" sz="1800" dirty="0" smtClean="0"/>
                        <a:t>) evaluates to “</a:t>
                      </a:r>
                      <a:r>
                        <a:rPr lang="en-US" sz="1800" dirty="0" err="1" smtClean="0"/>
                        <a:t>MyMethod</a:t>
                      </a:r>
                      <a:r>
                        <a:rPr lang="en-US" sz="1800" dirty="0" smtClean="0"/>
                        <a:t>”</a:t>
                      </a:r>
                    </a:p>
                    <a:p>
                      <a:r>
                        <a:rPr lang="en-US" sz="1800" dirty="0" smtClean="0"/>
                        <a:t>Null conditional operator</a:t>
                      </a:r>
                    </a:p>
                  </a:txBody>
                  <a:tcPr>
                    <a:solidFill>
                      <a:schemeClr val="bg1">
                        <a:lumMod val="85000"/>
                      </a:schemeClr>
                    </a:solidFill>
                  </a:tcPr>
                </a:tc>
                <a:extLst>
                  <a:ext uri="{0D108BD9-81ED-4DB2-BD59-A6C34878D82A}">
                    <a16:rowId xmlns="" xmlns:a16="http://schemas.microsoft.com/office/drawing/2014/main" val="682465758"/>
                  </a:ext>
                </a:extLst>
              </a:tr>
            </a:tbl>
          </a:graphicData>
        </a:graphic>
      </p:graphicFrame>
    </p:spTree>
    <p:extLst>
      <p:ext uri="{BB962C8B-B14F-4D97-AF65-F5344CB8AC3E}">
        <p14:creationId xmlns:p14="http://schemas.microsoft.com/office/powerpoint/2010/main" val="1723164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147637"/>
            <a:ext cx="10515600" cy="1325563"/>
          </a:xfrm>
        </p:spPr>
        <p:txBody>
          <a:bodyPr>
            <a:normAutofit/>
          </a:bodyPr>
          <a:lstStyle/>
          <a:p>
            <a:r>
              <a:rPr lang="en-US" altLang="ko-KR" sz="4800" dirty="0"/>
              <a:t>Summary</a:t>
            </a:r>
            <a:endParaRPr lang="en-US" sz="4800" dirty="0"/>
          </a:p>
        </p:txBody>
      </p:sp>
      <p:sp>
        <p:nvSpPr>
          <p:cNvPr id="30" name="Rectangle 29"/>
          <p:cNvSpPr/>
          <p:nvPr/>
        </p:nvSpPr>
        <p:spPr>
          <a:xfrm>
            <a:off x="0" y="2616384"/>
            <a:ext cx="12192000" cy="284193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Wingdings" charset="2"/>
              <a:buChar char="§"/>
            </a:pPr>
            <a:r>
              <a:rPr lang="en-US" altLang="ko-KR" sz="2800" dirty="0"/>
              <a:t>What C# is</a:t>
            </a:r>
          </a:p>
          <a:p>
            <a:pPr marL="914400" lvl="1" indent="-457200">
              <a:buFont typeface="Wingdings" charset="2"/>
              <a:buChar char="§"/>
            </a:pPr>
            <a:r>
              <a:rPr lang="en-US" altLang="ko-KR" sz="2800" dirty="0"/>
              <a:t>Where C# came from</a:t>
            </a:r>
          </a:p>
          <a:p>
            <a:pPr marL="914400" lvl="1" indent="-457200">
              <a:buFont typeface="Wingdings" charset="2"/>
              <a:buChar char="§"/>
            </a:pPr>
            <a:r>
              <a:rPr lang="en-US" altLang="ko-KR" sz="2800" dirty="0"/>
              <a:t>The C# programming paradigm</a:t>
            </a:r>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Tree>
    <p:extLst>
      <p:ext uri="{BB962C8B-B14F-4D97-AF65-F5344CB8AC3E}">
        <p14:creationId xmlns:p14="http://schemas.microsoft.com/office/powerpoint/2010/main" val="92507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What Can You do With C#?</a:t>
            </a:r>
          </a:p>
        </p:txBody>
      </p:sp>
      <p:grpSp>
        <p:nvGrpSpPr>
          <p:cNvPr id="30" name="Group 29"/>
          <p:cNvGrpSpPr/>
          <p:nvPr/>
        </p:nvGrpSpPr>
        <p:grpSpPr>
          <a:xfrm>
            <a:off x="0" y="1559560"/>
            <a:ext cx="12192000" cy="791755"/>
            <a:chOff x="1384300" y="1950629"/>
            <a:chExt cx="12345364" cy="832913"/>
          </a:xfrm>
        </p:grpSpPr>
        <p:sp>
          <p:nvSpPr>
            <p:cNvPr id="33" name="Rectangle 32"/>
            <p:cNvSpPr/>
            <p:nvPr/>
          </p:nvSpPr>
          <p:spPr>
            <a:xfrm>
              <a:off x="1384300" y="1950629"/>
              <a:ext cx="12345364"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1"/>
              <a:ext cx="11650656"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C# is a popular, mature language used for a wide variety of applications</a:t>
              </a:r>
            </a:p>
          </p:txBody>
        </p:sp>
      </p:grpSp>
      <p:sp>
        <p:nvSpPr>
          <p:cNvPr id="37" name="Rectangle 36"/>
          <p:cNvSpPr/>
          <p:nvPr/>
        </p:nvSpPr>
        <p:spPr>
          <a:xfrm>
            <a:off x="0" y="2351314"/>
            <a:ext cx="12192000" cy="3495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a:solidFill>
                  <a:srgbClr val="000000"/>
                </a:solidFill>
              </a:rPr>
              <a:t>Many kinds of applications can be built with C#</a:t>
            </a:r>
          </a:p>
          <a:p>
            <a:pPr marL="1714500" lvl="3" indent="-342900">
              <a:buFont typeface="Wingdings" charset="2"/>
              <a:buChar char="§"/>
            </a:pPr>
            <a:r>
              <a:rPr lang="en-US" sz="2400" dirty="0">
                <a:solidFill>
                  <a:srgbClr val="000000"/>
                </a:solidFill>
              </a:rPr>
              <a:t>Web applications</a:t>
            </a:r>
          </a:p>
          <a:p>
            <a:pPr marL="1714500" lvl="3" indent="-342900">
              <a:buFont typeface="Wingdings" charset="2"/>
              <a:buChar char="§"/>
            </a:pPr>
            <a:r>
              <a:rPr lang="en-US" sz="2400" dirty="0">
                <a:solidFill>
                  <a:srgbClr val="000000"/>
                </a:solidFill>
              </a:rPr>
              <a:t>Mobile applications</a:t>
            </a:r>
          </a:p>
          <a:p>
            <a:pPr marL="1714500" lvl="3" indent="-342900">
              <a:buFont typeface="Wingdings" charset="2"/>
              <a:buChar char="§"/>
            </a:pPr>
            <a:r>
              <a:rPr lang="en-US" sz="2400" dirty="0">
                <a:solidFill>
                  <a:srgbClr val="000000"/>
                </a:solidFill>
              </a:rPr>
              <a:t>Desktop applications</a:t>
            </a:r>
          </a:p>
          <a:p>
            <a:pPr marL="1714500" lvl="3" indent="-342900">
              <a:buFont typeface="Wingdings" charset="2"/>
              <a:buChar char="§"/>
            </a:pPr>
            <a:r>
              <a:rPr lang="en-US" sz="2400" dirty="0">
                <a:solidFill>
                  <a:srgbClr val="000000"/>
                </a:solidFill>
              </a:rPr>
              <a:t>Video games</a:t>
            </a:r>
          </a:p>
          <a:p>
            <a:pPr marL="1714500" lvl="3" indent="-342900">
              <a:buFont typeface="Wingdings" charset="2"/>
              <a:buChar char="§"/>
            </a:pPr>
            <a:r>
              <a:rPr lang="en-US" sz="2400" dirty="0">
                <a:solidFill>
                  <a:srgbClr val="000000"/>
                </a:solidFill>
              </a:rPr>
              <a:t>Services</a:t>
            </a:r>
          </a:p>
          <a:p>
            <a:pPr marL="1714500" lvl="3" indent="-342900">
              <a:buFont typeface="Wingdings" charset="2"/>
              <a:buChar char="§"/>
            </a:pPr>
            <a:r>
              <a:rPr lang="en-US" sz="2400" dirty="0">
                <a:solidFill>
                  <a:srgbClr val="000000"/>
                </a:solidFill>
              </a:rPr>
              <a:t>Console applications</a:t>
            </a:r>
          </a:p>
          <a:p>
            <a:pPr marL="1714500" lvl="3" indent="-342900">
              <a:buFont typeface="Wingdings" charset="2"/>
              <a:buChar char="§"/>
            </a:pPr>
            <a:r>
              <a:rPr lang="en-US" sz="2400" dirty="0">
                <a:solidFill>
                  <a:srgbClr val="000000"/>
                </a:solidFill>
              </a:rPr>
              <a:t>Many more</a:t>
            </a:r>
          </a:p>
        </p:txBody>
      </p:sp>
    </p:spTree>
    <p:extLst>
      <p:ext uri="{BB962C8B-B14F-4D97-AF65-F5344CB8AC3E}">
        <p14:creationId xmlns:p14="http://schemas.microsoft.com/office/powerpoint/2010/main" val="69051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Why Learn C#?</a:t>
            </a:r>
          </a:p>
        </p:txBody>
      </p:sp>
      <p:grpSp>
        <p:nvGrpSpPr>
          <p:cNvPr id="30" name="Group 29"/>
          <p:cNvGrpSpPr/>
          <p:nvPr/>
        </p:nvGrpSpPr>
        <p:grpSpPr>
          <a:xfrm>
            <a:off x="0" y="1559560"/>
            <a:ext cx="12192000" cy="2072149"/>
            <a:chOff x="1384300" y="1950629"/>
            <a:chExt cx="12345364" cy="832913"/>
          </a:xfrm>
        </p:grpSpPr>
        <p:sp>
          <p:nvSpPr>
            <p:cNvPr id="33" name="Rectangle 32"/>
            <p:cNvSpPr/>
            <p:nvPr/>
          </p:nvSpPr>
          <p:spPr>
            <a:xfrm>
              <a:off x="1384300" y="1950629"/>
              <a:ext cx="12345364"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1"/>
              <a:ext cx="11384513"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altLang="ko-KR" i="0" dirty="0"/>
                <a:t>Wide-range of features due to many years of maturation</a:t>
              </a:r>
            </a:p>
            <a:p>
              <a:pPr marL="457200" indent="-457200" algn="l">
                <a:buFont typeface="Wingdings" charset="2"/>
                <a:buChar char="§"/>
              </a:pPr>
              <a:r>
                <a:rPr lang="en-US" altLang="ko-KR" i="0" dirty="0"/>
                <a:t>Backed by large enterprise (Microsoft) and open source community</a:t>
              </a:r>
            </a:p>
            <a:p>
              <a:pPr marL="457200" indent="-457200" algn="l">
                <a:buFont typeface="Wingdings" charset="2"/>
                <a:buChar char="§"/>
              </a:pPr>
              <a:r>
                <a:rPr lang="en-US" altLang="ko-KR" i="0" dirty="0"/>
                <a:t>Announced in 2000, adoption continues to </a:t>
              </a:r>
              <a:r>
                <a:rPr lang="en-US" altLang="ko-KR" i="0" dirty="0" smtClean="0"/>
                <a:t>grow</a:t>
              </a:r>
              <a:endParaRPr lang="en-US" altLang="ko-KR" i="0" dirty="0"/>
            </a:p>
          </p:txBody>
        </p:sp>
      </p:grpSp>
      <p:sp>
        <p:nvSpPr>
          <p:cNvPr id="3" name="Rectangle 2"/>
          <p:cNvSpPr/>
          <p:nvPr/>
        </p:nvSpPr>
        <p:spPr>
          <a:xfrm>
            <a:off x="1158783" y="3708474"/>
            <a:ext cx="10176509" cy="2246769"/>
          </a:xfrm>
          <a:prstGeom prst="rect">
            <a:avLst/>
          </a:prstGeom>
        </p:spPr>
        <p:txBody>
          <a:bodyPr wrap="square">
            <a:spAutoFit/>
          </a:bodyPr>
          <a:lstStyle/>
          <a:p>
            <a:pPr marL="914400" lvl="1" indent="-457200">
              <a:buFont typeface="Wingdings" charset="2"/>
              <a:buChar char="§"/>
            </a:pPr>
            <a:r>
              <a:rPr lang="en-US" altLang="ko-KR" sz="2800" dirty="0" smtClean="0"/>
              <a:t>United States Department </a:t>
            </a:r>
            <a:r>
              <a:rPr lang="en-US" altLang="ko-KR" sz="2800" dirty="0"/>
              <a:t>of Defense</a:t>
            </a:r>
          </a:p>
          <a:p>
            <a:pPr marL="914400" lvl="1" indent="-457200">
              <a:buFont typeface="Wingdings" charset="2"/>
              <a:buChar char="§"/>
            </a:pPr>
            <a:r>
              <a:rPr lang="en-US" altLang="ko-KR" sz="2800" dirty="0"/>
              <a:t>Experian</a:t>
            </a:r>
          </a:p>
          <a:p>
            <a:pPr marL="914400" lvl="1" indent="-457200">
              <a:buFont typeface="Wingdings" charset="2"/>
              <a:buChar char="§"/>
            </a:pPr>
            <a:r>
              <a:rPr lang="en-US" altLang="ko-KR" sz="2800" dirty="0" err="1"/>
              <a:t>Verisk</a:t>
            </a:r>
            <a:r>
              <a:rPr lang="en-US" altLang="ko-KR" sz="2800" dirty="0"/>
              <a:t> Analytics</a:t>
            </a:r>
          </a:p>
          <a:p>
            <a:pPr marL="914400" lvl="1" indent="-457200">
              <a:buFont typeface="Wingdings" charset="2"/>
              <a:buChar char="§"/>
            </a:pPr>
            <a:r>
              <a:rPr lang="en-US" altLang="ko-KR" sz="2800" dirty="0"/>
              <a:t>Citibank</a:t>
            </a:r>
          </a:p>
          <a:p>
            <a:pPr marL="914400" lvl="1" indent="-457200">
              <a:buFont typeface="Wingdings" charset="2"/>
              <a:buChar char="§"/>
            </a:pPr>
            <a:r>
              <a:rPr lang="en-US" altLang="ko-KR" sz="2800" dirty="0"/>
              <a:t>Many, many more</a:t>
            </a:r>
          </a:p>
        </p:txBody>
      </p:sp>
    </p:spTree>
    <p:extLst>
      <p:ext uri="{BB962C8B-B14F-4D97-AF65-F5344CB8AC3E}">
        <p14:creationId xmlns:p14="http://schemas.microsoft.com/office/powerpoint/2010/main" val="235099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Why Did Xamarin Choose C#?</a:t>
            </a:r>
          </a:p>
        </p:txBody>
      </p:sp>
      <p:grpSp>
        <p:nvGrpSpPr>
          <p:cNvPr id="30" name="Group 29"/>
          <p:cNvGrpSpPr/>
          <p:nvPr/>
        </p:nvGrpSpPr>
        <p:grpSpPr>
          <a:xfrm>
            <a:off x="0" y="1559560"/>
            <a:ext cx="12192000" cy="1624511"/>
            <a:chOff x="1384300" y="1950629"/>
            <a:chExt cx="12345364" cy="832913"/>
          </a:xfrm>
        </p:grpSpPr>
        <p:sp>
          <p:nvSpPr>
            <p:cNvPr id="33" name="Rectangle 32"/>
            <p:cNvSpPr/>
            <p:nvPr/>
          </p:nvSpPr>
          <p:spPr>
            <a:xfrm>
              <a:off x="1384300" y="1950629"/>
              <a:ext cx="12345364"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1"/>
              <a:ext cx="1091070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“It is a fabulous language with a fabulous class library”</a:t>
              </a:r>
            </a:p>
            <a:p>
              <a:r>
                <a:rPr lang="en-US" altLang="ko-KR" dirty="0"/>
                <a:t>- Miguel de </a:t>
              </a:r>
              <a:r>
                <a:rPr lang="en-US" altLang="ko-KR" dirty="0" err="1"/>
                <a:t>Icaza</a:t>
              </a:r>
              <a:r>
                <a:rPr lang="en-US" altLang="ko-KR" dirty="0"/>
                <a:t>, founder of Xamarin</a:t>
              </a:r>
            </a:p>
          </p:txBody>
        </p:sp>
      </p:grpSp>
      <p:sp>
        <p:nvSpPr>
          <p:cNvPr id="37" name="Rectangle 36"/>
          <p:cNvSpPr/>
          <p:nvPr/>
        </p:nvSpPr>
        <p:spPr>
          <a:xfrm>
            <a:off x="0" y="3184067"/>
            <a:ext cx="12192000" cy="2064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ECMA standard allowed for mapping to other platforms</a:t>
            </a:r>
          </a:p>
          <a:p>
            <a:pPr marL="1257300" lvl="2" indent="-342900">
              <a:buFont typeface="Wingdings" charset="2"/>
              <a:buChar char="§"/>
            </a:pPr>
            <a:r>
              <a:rPr lang="en-US" sz="2800" dirty="0">
                <a:solidFill>
                  <a:srgbClr val="000000"/>
                </a:solidFill>
              </a:rPr>
              <a:t>Interest and success of precursor projects</a:t>
            </a:r>
          </a:p>
          <a:p>
            <a:pPr marL="1257300" lvl="2" indent="-342900">
              <a:buFont typeface="Wingdings" charset="2"/>
              <a:buChar char="§"/>
            </a:pPr>
            <a:r>
              <a:rPr lang="en-US" sz="2800" dirty="0">
                <a:solidFill>
                  <a:srgbClr val="000000"/>
                </a:solidFill>
              </a:rPr>
              <a:t>Business value of C# and .NET framework</a:t>
            </a:r>
          </a:p>
        </p:txBody>
      </p:sp>
    </p:spTree>
    <p:extLst>
      <p:ext uri="{BB962C8B-B14F-4D97-AF65-F5344CB8AC3E}">
        <p14:creationId xmlns:p14="http://schemas.microsoft.com/office/powerpoint/2010/main" val="1890517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Description</a:t>
            </a:r>
          </a:p>
        </p:txBody>
      </p:sp>
      <p:grpSp>
        <p:nvGrpSpPr>
          <p:cNvPr id="30" name="Group 29"/>
          <p:cNvGrpSpPr/>
          <p:nvPr/>
        </p:nvGrpSpPr>
        <p:grpSpPr>
          <a:xfrm>
            <a:off x="0" y="1559560"/>
            <a:ext cx="12192000" cy="791755"/>
            <a:chOff x="1384300" y="1950629"/>
            <a:chExt cx="12345364" cy="832913"/>
          </a:xfrm>
        </p:grpSpPr>
        <p:sp>
          <p:nvSpPr>
            <p:cNvPr id="33" name="Rectangle 32"/>
            <p:cNvSpPr/>
            <p:nvPr/>
          </p:nvSpPr>
          <p:spPr>
            <a:xfrm>
              <a:off x="1384300" y="1950629"/>
              <a:ext cx="12345364"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1"/>
              <a:ext cx="11650656"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The language can be described as</a:t>
              </a:r>
            </a:p>
          </p:txBody>
        </p:sp>
      </p:grpSp>
      <p:sp>
        <p:nvSpPr>
          <p:cNvPr id="37" name="Rectangle 36"/>
          <p:cNvSpPr/>
          <p:nvPr/>
        </p:nvSpPr>
        <p:spPr>
          <a:xfrm>
            <a:off x="0" y="2351314"/>
            <a:ext cx="12192000" cy="21171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a:solidFill>
                  <a:srgbClr val="000000"/>
                </a:solidFill>
              </a:rPr>
              <a:t>Object-oriented</a:t>
            </a:r>
          </a:p>
          <a:p>
            <a:pPr marL="1257300" lvl="2" indent="-342900">
              <a:buFont typeface="Wingdings" charset="2"/>
              <a:buChar char="§"/>
            </a:pPr>
            <a:r>
              <a:rPr lang="en-US" sz="2400" dirty="0">
                <a:solidFill>
                  <a:srgbClr val="000000"/>
                </a:solidFill>
              </a:rPr>
              <a:t>Type-safe</a:t>
            </a:r>
          </a:p>
          <a:p>
            <a:pPr marL="1257300" lvl="2" indent="-342900">
              <a:buFont typeface="Wingdings" charset="2"/>
              <a:buChar char="§"/>
            </a:pPr>
            <a:r>
              <a:rPr lang="en-US" sz="2400" dirty="0">
                <a:solidFill>
                  <a:srgbClr val="000000"/>
                </a:solidFill>
              </a:rPr>
              <a:t>Syntactically similar to C and C++</a:t>
            </a:r>
          </a:p>
          <a:p>
            <a:pPr marL="1257300" lvl="2" indent="-342900">
              <a:buFont typeface="Wingdings" charset="2"/>
              <a:buChar char="§"/>
            </a:pPr>
            <a:r>
              <a:rPr lang="en-US" sz="2400" dirty="0">
                <a:solidFill>
                  <a:srgbClr val="000000"/>
                </a:solidFill>
              </a:rPr>
              <a:t>Native garbage collection</a:t>
            </a:r>
          </a:p>
        </p:txBody>
      </p:sp>
    </p:spTree>
    <p:extLst>
      <p:ext uri="{BB962C8B-B14F-4D97-AF65-F5344CB8AC3E}">
        <p14:creationId xmlns:p14="http://schemas.microsoft.com/office/powerpoint/2010/main" val="261576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Basic Syntax</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25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Hello, World Walkthrough</a:t>
            </a:r>
          </a:p>
        </p:txBody>
      </p:sp>
    </p:spTree>
    <p:extLst>
      <p:ext uri="{BB962C8B-B14F-4D97-AF65-F5344CB8AC3E}">
        <p14:creationId xmlns:p14="http://schemas.microsoft.com/office/powerpoint/2010/main" val="381889147"/>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Clean Azure Theme.thmx</Template>
  <TotalTime>11075</TotalTime>
  <Words>3886</Words>
  <Application>Microsoft Macintosh PowerPoint</Application>
  <PresentationFormat>Custom</PresentationFormat>
  <Paragraphs>473</Paragraphs>
  <Slides>31</Slides>
  <Notes>29</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Clean Azure Theme</vt:lpstr>
      <vt:lpstr>Cross-Platform Mobile Application Development with Xamarin</vt:lpstr>
      <vt:lpstr>Topics</vt:lpstr>
      <vt:lpstr>PowerPoint Presentation</vt:lpstr>
      <vt:lpstr>What Can You do With C#?</vt:lpstr>
      <vt:lpstr>Why Learn C#?</vt:lpstr>
      <vt:lpstr>Why Did Xamarin Choose C#?</vt:lpstr>
      <vt:lpstr>C# Description</vt:lpstr>
      <vt:lpstr>C# Basic Syntax</vt:lpstr>
      <vt:lpstr>Hello, World Walkthrough</vt:lpstr>
      <vt:lpstr>Comments</vt:lpstr>
      <vt:lpstr>Accessibility Level</vt:lpstr>
      <vt:lpstr>Constructs</vt:lpstr>
      <vt:lpstr>Class Naming</vt:lpstr>
      <vt:lpstr>Brackets</vt:lpstr>
      <vt:lpstr>Modifier – Type vs. Instance</vt:lpstr>
      <vt:lpstr>Return Types</vt:lpstr>
      <vt:lpstr>Method Naming</vt:lpstr>
      <vt:lpstr>Parentheses</vt:lpstr>
      <vt:lpstr>Namespaces</vt:lpstr>
      <vt:lpstr>Calling a Method in a Class</vt:lpstr>
      <vt:lpstr>Variables</vt:lpstr>
      <vt:lpstr>Operators</vt:lpstr>
      <vt:lpstr>Conditionals and Branching</vt:lpstr>
      <vt:lpstr>Arrays and Collections</vt:lpstr>
      <vt:lpstr>Loops</vt:lpstr>
      <vt:lpstr>Errors and Exception Handling</vt:lpstr>
      <vt:lpstr>C# History</vt:lpstr>
      <vt:lpstr>C# Beginnings</vt:lpstr>
      <vt:lpstr>C# 2.0 &amp; 3.0</vt:lpstr>
      <vt:lpstr>C# 4.0, 5.0, &amp; 6.0</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199</cp:revision>
  <cp:lastPrinted>2016-05-10T16:35:35Z</cp:lastPrinted>
  <dcterms:created xsi:type="dcterms:W3CDTF">2016-04-21T18:51:19Z</dcterms:created>
  <dcterms:modified xsi:type="dcterms:W3CDTF">2016-07-07T15:36:33Z</dcterms:modified>
</cp:coreProperties>
</file>