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sldIdLst>
    <p:sldId id="294" r:id="rId2"/>
    <p:sldId id="293" r:id="rId3"/>
    <p:sldId id="295" r:id="rId4"/>
    <p:sldId id="297" r:id="rId5"/>
    <p:sldId id="327" r:id="rId6"/>
    <p:sldId id="328" r:id="rId7"/>
    <p:sldId id="301" r:id="rId8"/>
    <p:sldId id="302" r:id="rId9"/>
    <p:sldId id="303" r:id="rId10"/>
    <p:sldId id="304" r:id="rId11"/>
    <p:sldId id="305" r:id="rId12"/>
    <p:sldId id="307" r:id="rId13"/>
    <p:sldId id="321" r:id="rId14"/>
    <p:sldId id="309" r:id="rId15"/>
    <p:sldId id="311" r:id="rId16"/>
    <p:sldId id="379" r:id="rId17"/>
    <p:sldId id="324" r:id="rId18"/>
    <p:sldId id="377" r:id="rId19"/>
    <p:sldId id="358" r:id="rId20"/>
    <p:sldId id="364" r:id="rId21"/>
    <p:sldId id="333" r:id="rId22"/>
    <p:sldId id="334" r:id="rId23"/>
    <p:sldId id="376" r:id="rId24"/>
    <p:sldId id="335" r:id="rId25"/>
    <p:sldId id="365" r:id="rId26"/>
    <p:sldId id="338" r:id="rId27"/>
    <p:sldId id="366" r:id="rId28"/>
    <p:sldId id="378" r:id="rId29"/>
    <p:sldId id="339" r:id="rId30"/>
    <p:sldId id="356" r:id="rId31"/>
    <p:sldId id="357" r:id="rId32"/>
    <p:sldId id="3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an Hermes" initials="DH" lastIdx="1" clrIdx="6">
    <p:extLst/>
  </p:cmAuthor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1" clrIdx="2">
    <p:extLst/>
  </p:cmAuthor>
  <p:cmAuthor id="4" name="Gavin Gear" initials="GG" lastIdx="9" clrIdx="3"/>
  <p:cmAuthor id="5" name="Kamren Z" initials="KZ [4]" lastIdx="1" clrIdx="4">
    <p:extLst/>
  </p:cmAuthor>
  <p:cmAuthor id="6" name="Mary Kate Reid" initials="" lastIdx="3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6191" autoAdjust="0"/>
  </p:normalViewPr>
  <p:slideViewPr>
    <p:cSldViewPr snapToGrid="0">
      <p:cViewPr varScale="1">
        <p:scale>
          <a:sx n="55" d="100"/>
          <a:sy n="55" d="100"/>
        </p:scale>
        <p:origin x="-122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80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Garbage collection: https://developer.xamarin.com/guides/android/advanced_topics/garbage_collection/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1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Activity state: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application_fundamentals</a:t>
            </a:r>
            <a:r>
              <a:rPr lang="en-US" dirty="0"/>
              <a:t>/</a:t>
            </a:r>
            <a:r>
              <a:rPr lang="en-US" dirty="0" err="1"/>
              <a:t>activity_lifecycle</a:t>
            </a:r>
            <a:r>
              <a:rPr lang="en-US" dirty="0"/>
              <a:t>/</a:t>
            </a:r>
            <a:r>
              <a:rPr lang="en-US" dirty="0" err="1"/>
              <a:t>saving_state_walkthrough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When you click the button, the text on the button will say how many times it’s been clicked.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the default code from the empty Android project’s </a:t>
            </a:r>
            <a:r>
              <a:rPr lang="en-US" dirty="0" err="1"/>
              <a:t>MainActivity.cs</a:t>
            </a:r>
            <a:r>
              <a:rPr lang="en-US" dirty="0"/>
              <a:t> file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OnCreate</a:t>
            </a:r>
            <a:r>
              <a:rPr lang="en-US" dirty="0"/>
              <a:t> event handler: https://developer.xamarin.com/guides/android/application_fundamentals/activity_lifecycle/#OnCreate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Restarting may occur when clicking Android’s back button to go back to a previous state, for example.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9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3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Drag and drop controls from the toolbox in the designer tab or write XML in the source tabs.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Changes in one are reflected in the other automatically.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UI guide: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Layouts: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/#Layouts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Restarting may occur when clicking Android’s back button to go back to a previous state, for example.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2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Controls in Android are called views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Fairly extensive. Hundreds of properties, events, etc. on the base class alone.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View class: https://</a:t>
            </a:r>
            <a:r>
              <a:rPr lang="en-US" dirty="0" err="1"/>
              <a:t>developer.xamarin.com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/type/</a:t>
            </a:r>
            <a:r>
              <a:rPr lang="en-US" dirty="0" err="1"/>
              <a:t>Android.Views.View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View class: http://</a:t>
            </a:r>
            <a:r>
              <a:rPr lang="en-US" dirty="0" err="1"/>
              <a:t>developer.android.com</a:t>
            </a:r>
            <a:r>
              <a:rPr lang="en-US" dirty="0"/>
              <a:t>/reference/android/view/</a:t>
            </a:r>
            <a:r>
              <a:rPr lang="en-US" dirty="0" err="1"/>
              <a:t>View.html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9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too many nested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performance is compromised, and a RelativeLayout should be used.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44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3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Views</a:t>
            </a:r>
            <a:r>
              <a:rPr lang="en-US" baseline="0" dirty="0"/>
              <a:t> can be added to a layout (.</a:t>
            </a:r>
            <a:r>
              <a:rPr lang="en-US" baseline="0" dirty="0" err="1"/>
              <a:t>axml</a:t>
            </a:r>
            <a:r>
              <a:rPr lang="en-US" baseline="0" dirty="0"/>
              <a:t> file) using the designer tool or coded by-hand.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Refer to this </a:t>
            </a:r>
            <a:r>
              <a:rPr lang="en-US" dirty="0" err="1"/>
              <a:t>TextView</a:t>
            </a:r>
            <a:r>
              <a:rPr lang="en-US" dirty="0"/>
              <a:t> in the Activity by its id, </a:t>
            </a:r>
            <a:r>
              <a:rPr lang="en-US" dirty="0" err="1"/>
              <a:t>headerText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3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0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b="1"/>
              <a:t>Notes:</a:t>
            </a:r>
          </a:p>
          <a:p>
            <a:pPr marL="171450" lvl="0" indent="-171450">
              <a:buFont typeface="Arial"/>
              <a:buChar char="•"/>
            </a:pPr>
            <a:r>
              <a:rPr lang="en-US"/>
              <a:t>Spinner </a:t>
            </a:r>
            <a:r>
              <a:rPr lang="en-US" dirty="0"/>
              <a:t>– a simple drop-down list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err="1"/>
              <a:t>DatePicker</a:t>
            </a:r>
            <a:r>
              <a:rPr lang="en-US" dirty="0"/>
              <a:t> – selection of month, date, and year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err="1"/>
              <a:t>TimePicker</a:t>
            </a:r>
            <a:r>
              <a:rPr lang="en-US" dirty="0"/>
              <a:t>– selection of hour, minute, and AM/PM</a:t>
            </a:r>
          </a:p>
          <a:p>
            <a:pPr marL="171450" lvl="0" indent="-171450">
              <a:buFont typeface="Arial"/>
              <a:buChar char="•"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marL="171450" lvl="0" indent="-171450">
              <a:buFont typeface="Arial"/>
              <a:buChar char="•"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0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sz="1200" b="1" dirty="0"/>
              <a:t>Notes: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/>
              <a:t>SeekBar</a:t>
            </a:r>
            <a:r>
              <a:rPr lang="en-US" sz="1200" dirty="0"/>
              <a:t> – sliding input lever for continuous values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Checkbox – a standard Boolean checkbox control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Switch – </a:t>
            </a:r>
            <a:r>
              <a:rPr lang="en-US" sz="1200" dirty="0" err="1"/>
              <a:t>boolean</a:t>
            </a:r>
            <a:r>
              <a:rPr lang="en-US" sz="1200" dirty="0"/>
              <a:t> on-or-off switch 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/>
              <a:t>RadioButton</a:t>
            </a:r>
            <a:r>
              <a:rPr lang="en-US" sz="1200" dirty="0"/>
              <a:t> – button groups for single or multiple selection</a:t>
            </a:r>
          </a:p>
          <a:p>
            <a:pPr lvl="0"/>
            <a:endParaRPr lang="en-US" sz="1200" dirty="0"/>
          </a:p>
          <a:p>
            <a:pPr lvl="0"/>
            <a:r>
              <a:rPr lang="en-US" sz="1200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a Spinner in your layout XML (</a:t>
            </a:r>
            <a:r>
              <a:rPr lang="en-US" dirty="0" err="1"/>
              <a:t>spinner.axml</a:t>
            </a:r>
            <a:r>
              <a:rPr lang="en-US" dirty="0"/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7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a Spinner in your layout XML (</a:t>
            </a:r>
            <a:r>
              <a:rPr lang="en-US" dirty="0" err="1"/>
              <a:t>spinner.axml</a:t>
            </a:r>
            <a:r>
              <a:rPr lang="en-US" dirty="0"/>
              <a:t>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8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another layout that contains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binding to an Adapter to create a list to display. (</a:t>
            </a:r>
            <a:r>
              <a:rPr lang="en-US" dirty="0" err="1"/>
              <a:t>TextViewForSpinner.axml</a:t>
            </a:r>
            <a:r>
              <a:rPr lang="en-US" dirty="0"/>
              <a:t>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0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the spinner in an activity, populate the list, and then bind the list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Spinner.Adapter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selection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Spinner.ItemSelected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1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Xamarin.Android</a:t>
            </a:r>
            <a:r>
              <a:rPr lang="en-US" dirty="0"/>
              <a:t> architecture: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under_the_hood</a:t>
            </a:r>
            <a:r>
              <a:rPr lang="en-US" dirty="0"/>
              <a:t>/architecture/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ART: https://</a:t>
            </a:r>
            <a:r>
              <a:rPr lang="en-US" dirty="0" err="1"/>
              <a:t>source.android.com</a:t>
            </a:r>
            <a:r>
              <a:rPr lang="en-US" dirty="0"/>
              <a:t>/devices/tech/</a:t>
            </a:r>
            <a:r>
              <a:rPr lang="en-US" dirty="0" err="1"/>
              <a:t>dalvik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and the Linux kernel: http://</a:t>
            </a:r>
            <a:r>
              <a:rPr lang="en-US" dirty="0" err="1"/>
              <a:t>www.howtogeek.com</a:t>
            </a:r>
            <a:r>
              <a:rPr lang="en-US" dirty="0"/>
              <a:t>/189036/android-is-based-on-</a:t>
            </a:r>
            <a:r>
              <a:rPr lang="en-US" dirty="0" err="1"/>
              <a:t>linux</a:t>
            </a:r>
            <a:r>
              <a:rPr lang="en-US" dirty="0"/>
              <a:t>-but-what-does-that-mean/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References: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Activities: http://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Activity.html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Main Activity is made</a:t>
            </a:r>
            <a:r>
              <a:rPr lang="en-US" baseline="0" dirty="0"/>
              <a:t> to be the startup activity with by setting </a:t>
            </a:r>
            <a:r>
              <a:rPr lang="en-US" baseline="0" dirty="0" err="1"/>
              <a:t>MainLauncher</a:t>
            </a:r>
            <a:r>
              <a:rPr lang="en-US" baseline="0" dirty="0"/>
              <a:t> = true in the Activity’s attribute.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next few slides will explain each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0" r:id="rId12"/>
    <p:sldLayoutId id="2147483663" r:id="rId13"/>
    <p:sldLayoutId id="2147483664" r:id="rId14"/>
    <p:sldLayoutId id="2147483662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4: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Android Apps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Backgrounded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Completely covered by another activity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Retains state, member information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Lowest priority of the three active states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Stopped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Inactive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Will be garbage collected quickly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3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Launch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launching an activity, three state events are fired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1701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OnCreate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Activity: </a:t>
            </a:r>
            <a:r>
              <a:rPr lang="en-US" sz="4800" dirty="0" err="1">
                <a:solidFill>
                  <a:srgbClr val="FFFFFF"/>
                </a:solidFill>
              </a:rPr>
              <a:t>OnCreate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protected override void </a:t>
            </a:r>
            <a:r>
              <a:rPr lang="en-US" sz="1800" dirty="0" err="1"/>
              <a:t>OnCreate</a:t>
            </a:r>
            <a:r>
              <a:rPr lang="en-US" sz="1800" dirty="0"/>
              <a:t>(Bundle bundle)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base.OnCreate</a:t>
            </a:r>
            <a:r>
              <a:rPr lang="en-US" sz="1800" dirty="0"/>
              <a:t>(bundle);</a:t>
            </a:r>
          </a:p>
          <a:p>
            <a:r>
              <a:rPr lang="en-US" sz="1800" dirty="0"/>
              <a:t>    // Set our view from the "main" layout resource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SetContentView</a:t>
            </a:r>
            <a:r>
              <a:rPr lang="en-US" sz="1800" dirty="0"/>
              <a:t>(</a:t>
            </a:r>
            <a:r>
              <a:rPr lang="en-US" sz="1800" dirty="0" err="1"/>
              <a:t>Resource.Layout.Main</a:t>
            </a:r>
            <a:r>
              <a:rPr lang="en-US" sz="1800" dirty="0"/>
              <a:t>);</a:t>
            </a:r>
          </a:p>
          <a:p>
            <a:r>
              <a:rPr lang="en-US" sz="1800" dirty="0"/>
              <a:t>    // Get our button from the layout resource and attach an event to it</a:t>
            </a:r>
          </a:p>
          <a:p>
            <a:r>
              <a:rPr lang="en-US" sz="1800" dirty="0"/>
              <a:t>    Button button = </a:t>
            </a:r>
            <a:r>
              <a:rPr lang="en-US" sz="1800" dirty="0" err="1"/>
              <a:t>FindViewById</a:t>
            </a:r>
            <a:r>
              <a:rPr lang="en-US" sz="1800" dirty="0"/>
              <a:t>&lt;Button&gt;(</a:t>
            </a:r>
            <a:r>
              <a:rPr lang="en-US" sz="1800" dirty="0" err="1"/>
              <a:t>Resource.Id.MyButton</a:t>
            </a:r>
            <a:r>
              <a:rPr lang="en-US" sz="1800" dirty="0"/>
              <a:t>);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button.Click</a:t>
            </a:r>
            <a:r>
              <a:rPr lang="en-US" sz="1800" dirty="0"/>
              <a:t> += delegate { </a:t>
            </a:r>
            <a:r>
              <a:rPr lang="en-US" sz="1800" dirty="0" err="1"/>
              <a:t>button.Text</a:t>
            </a:r>
            <a:r>
              <a:rPr lang="en-US" sz="1800" dirty="0"/>
              <a:t> = $"{count++} clicks!"; };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3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Switching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launching new activity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2728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First activity’s </a:t>
            </a:r>
            <a:r>
              <a:rPr lang="en-US" sz="2400" dirty="0" err="1">
                <a:solidFill>
                  <a:srgbClr val="000000"/>
                </a:solidFill>
              </a:rPr>
              <a:t>OnPause</a:t>
            </a:r>
            <a:r>
              <a:rPr lang="en-US" sz="2400" dirty="0">
                <a:solidFill>
                  <a:srgbClr val="000000"/>
                </a:solidFill>
              </a:rPr>
              <a:t> event fired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same events from launch are fired for new activity</a:t>
            </a: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OnCreate</a:t>
            </a:r>
            <a:endParaRPr lang="en-US" sz="2400" dirty="0">
              <a:solidFill>
                <a:srgbClr val="000000"/>
              </a:solidFill>
            </a:endParaRP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sz="2400" dirty="0">
              <a:solidFill>
                <a:srgbClr val="000000"/>
              </a:solidFill>
            </a:endParaRP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first activity’s </a:t>
            </a:r>
            <a:r>
              <a:rPr lang="en-US" sz="2400" dirty="0" err="1">
                <a:solidFill>
                  <a:srgbClr val="000000"/>
                </a:solidFill>
              </a:rPr>
              <a:t>OnStop</a:t>
            </a:r>
            <a:r>
              <a:rPr lang="en-US" sz="2400" dirty="0">
                <a:solidFill>
                  <a:srgbClr val="000000"/>
                </a:solidFill>
              </a:rPr>
              <a:t> event fired</a:t>
            </a:r>
          </a:p>
        </p:txBody>
      </p:sp>
    </p:spTree>
    <p:extLst>
      <p:ext uri="{BB962C8B-B14F-4D97-AF65-F5344CB8AC3E}">
        <p14:creationId xmlns:p14="http://schemas.microsoft.com/office/powerpoint/2010/main" val="188709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Restarting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restarting an event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32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Any other active activity’s </a:t>
            </a:r>
            <a:r>
              <a:rPr lang="en-US" sz="2400" dirty="0" err="1">
                <a:solidFill>
                  <a:srgbClr val="000000"/>
                </a:solidFill>
              </a:rPr>
              <a:t>OnPause</a:t>
            </a:r>
            <a:r>
              <a:rPr lang="en-US" sz="2400" dirty="0">
                <a:solidFill>
                  <a:srgbClr val="000000"/>
                </a:solidFill>
              </a:rPr>
              <a:t> event is fired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Three events of restarted activity are fired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OnRestart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two of newly paused activity’s states are fired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OnStop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OnDestroy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1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Activity: Finish()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Close the current activity and return to the previous activity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258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Finish() is a method of the </a:t>
            </a:r>
            <a:r>
              <a:rPr lang="en-US" sz="2400" dirty="0" smtClean="0">
                <a:solidFill>
                  <a:srgbClr val="000000"/>
                </a:solidFill>
              </a:rPr>
              <a:t>Activity</a:t>
            </a:r>
            <a:endParaRPr lang="en-US" sz="2400" dirty="0">
              <a:solidFill>
                <a:srgbClr val="000000"/>
              </a:solidFill>
            </a:endParaRP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Activity.Finish</a:t>
            </a:r>
            <a:r>
              <a:rPr lang="en-US" sz="2400" dirty="0">
                <a:solidFill>
                  <a:srgbClr val="000000"/>
                </a:solidFill>
              </a:rPr>
              <a:t>()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Usually called within the </a:t>
            </a:r>
            <a:r>
              <a:rPr lang="en-US" sz="2400" dirty="0" smtClean="0">
                <a:solidFill>
                  <a:srgbClr val="000000"/>
                </a:solidFill>
              </a:rPr>
              <a:t>Activity</a:t>
            </a:r>
            <a:endParaRPr lang="en-US" sz="2400" dirty="0">
              <a:solidFill>
                <a:srgbClr val="000000"/>
              </a:solidFill>
            </a:endParaRP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Finish</a:t>
            </a:r>
            <a:r>
              <a:rPr lang="en-US" sz="2400" dirty="0">
                <a:solidFill>
                  <a:srgbClr val="000000"/>
                </a:solidFill>
              </a:rPr>
              <a:t>()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7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User Interfaces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501" y="2511767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Wikis/Blogs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1631294"/>
            <a:ext cx="11353800" cy="403854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files located in ../Resources/Layout/</a:t>
            </a:r>
          </a:p>
          <a:p>
            <a:pPr marL="1257300" lvl="2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Content tab: drag and drop controls</a:t>
            </a:r>
          </a:p>
          <a:p>
            <a:pPr marL="1257300" lvl="2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Source tab: edit XML directly</a:t>
            </a:r>
          </a:p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../Resources/ 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One root item, typically </a:t>
            </a:r>
          </a:p>
          <a:p>
            <a:pPr marL="1719263" lvl="3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a Layout, linear, relative, grid, tab...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Can hold child items to build out UI</a:t>
            </a:r>
          </a:p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</a:t>
            </a:r>
            <a:r>
              <a:rPr lang="en-US" i="0" dirty="0" err="1">
                <a:solidFill>
                  <a:srgbClr val="000000"/>
                </a:solidFill>
              </a:rPr>
              <a:t>cs</a:t>
            </a:r>
            <a:r>
              <a:rPr lang="en-US" i="0" dirty="0">
                <a:solidFill>
                  <a:srgbClr val="000000"/>
                </a:solidFill>
              </a:rPr>
              <a:t> file loads 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Put logic in activity’s .</a:t>
            </a:r>
            <a:r>
              <a:rPr lang="en-US" i="0" dirty="0" err="1">
                <a:solidFill>
                  <a:srgbClr val="000000"/>
                </a:solidFill>
              </a:rPr>
              <a:t>cs</a:t>
            </a:r>
            <a:r>
              <a:rPr lang="en-US" i="0" dirty="0">
                <a:solidFill>
                  <a:srgbClr val="000000"/>
                </a:solidFill>
              </a:rPr>
              <a:t> file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Handles events of 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file’s elements</a:t>
            </a:r>
          </a:p>
        </p:txBody>
      </p:sp>
    </p:spTree>
    <p:extLst>
      <p:ext uri="{BB962C8B-B14F-4D97-AF65-F5344CB8AC3E}">
        <p14:creationId xmlns:p14="http://schemas.microsoft.com/office/powerpoint/2010/main" val="213165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Layouts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Most inherit from the Android </a:t>
              </a:r>
              <a:r>
                <a:rPr lang="en-US" i="0" dirty="0" err="1"/>
                <a:t>ViewGroup</a:t>
              </a:r>
              <a:r>
                <a:rPr lang="en-US" i="0" dirty="0"/>
                <a:t> class.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83490" y="2351314"/>
            <a:ext cx="11508509" cy="32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LinearLayout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RelativeLayout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TableLayout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FrameLayout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ConstraintLayout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</a:rPr>
              <a:t>And then there are </a:t>
            </a:r>
            <a:r>
              <a:rPr lang="en-US" sz="2400" dirty="0" smtClean="0">
                <a:solidFill>
                  <a:schemeClr val="tx1"/>
                </a:solidFill>
              </a:rPr>
              <a:t>Fragments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9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Controls: Views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All views derive from the </a:t>
              </a:r>
              <a:r>
                <a:rPr lang="en-US" altLang="ko-KR" i="0" dirty="0" err="1"/>
                <a:t>Android.Views.View</a:t>
              </a:r>
              <a:r>
                <a:rPr lang="en-US" altLang="ko-KR" i="0" dirty="0"/>
                <a:t> class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32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Maps to </a:t>
            </a:r>
            <a:r>
              <a:rPr lang="en-US" sz="2400" dirty="0" err="1">
                <a:solidFill>
                  <a:srgbClr val="000000"/>
                </a:solidFill>
              </a:rPr>
              <a:t>android.view.View</a:t>
            </a:r>
            <a:r>
              <a:rPr lang="en-US" sz="2400" dirty="0">
                <a:solidFill>
                  <a:srgbClr val="000000"/>
                </a:solidFill>
              </a:rPr>
              <a:t> object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Contains all basic styles, events, properties for visual elements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Touch events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Height, width, background	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Active flag</a:t>
            </a:r>
          </a:p>
        </p:txBody>
      </p:sp>
    </p:spTree>
    <p:extLst>
      <p:ext uri="{BB962C8B-B14F-4D97-AF65-F5344CB8AC3E}">
        <p14:creationId xmlns:p14="http://schemas.microsoft.com/office/powerpoint/2010/main" val="19585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Coding for Android using C#</a:t>
            </a:r>
          </a:p>
          <a:p>
            <a:r>
              <a:rPr lang="en-US" dirty="0"/>
              <a:t>Android development fundamentals: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Activity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Life Cycle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Layouts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Views/Controls</a:t>
            </a:r>
          </a:p>
          <a:p>
            <a:r>
              <a:rPr lang="en-US" dirty="0"/>
              <a:t>Android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Layouts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&lt;LinearLayout&gt; </a:t>
            </a:r>
          </a:p>
          <a:p>
            <a:pPr marL="0" indent="0">
              <a:buNone/>
            </a:pPr>
            <a:r>
              <a:rPr lang="en-US" dirty="0"/>
              <a:t>  	&lt;</a:t>
            </a:r>
            <a:r>
              <a:rPr lang="en-US" dirty="0" err="1"/>
              <a:t>TextView</a:t>
            </a:r>
            <a:r>
              <a:rPr lang="en-US" dirty="0"/>
              <a:t>/&gt; </a:t>
            </a:r>
          </a:p>
          <a:p>
            <a:pPr marL="0" indent="0">
              <a:buNone/>
            </a:pPr>
            <a:r>
              <a:rPr lang="en-US" dirty="0"/>
              <a:t> 	&lt;LinearLayout&gt; </a:t>
            </a:r>
          </a:p>
          <a:p>
            <a:pPr marL="0" indent="0">
              <a:buNone/>
            </a:pPr>
            <a:r>
              <a:rPr lang="en-US" dirty="0"/>
              <a:t> 	        &lt;Button/&gt; </a:t>
            </a:r>
          </a:p>
          <a:p>
            <a:pPr marL="0" indent="0">
              <a:buNone/>
            </a:pPr>
            <a:r>
              <a:rPr lang="en-US" dirty="0"/>
              <a:t> 	        &lt;Button/&gt; </a:t>
            </a:r>
          </a:p>
          <a:p>
            <a:pPr marL="0" indent="0">
              <a:buNone/>
            </a:pPr>
            <a:r>
              <a:rPr lang="en-US" dirty="0"/>
              <a:t> 	&lt;/LinearLayout&gt; </a:t>
            </a:r>
          </a:p>
          <a:p>
            <a:pPr marL="0" indent="0">
              <a:buNone/>
            </a:pPr>
            <a:r>
              <a:rPr lang="en-US" dirty="0"/>
              <a:t>&lt;/LinearLayout&gt;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4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Views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59561"/>
            <a:ext cx="12160223" cy="2595615"/>
            <a:chOff x="1384300" y="1950630"/>
            <a:chExt cx="9423400" cy="832911"/>
          </a:xfrm>
        </p:grpSpPr>
        <p:sp>
          <p:nvSpPr>
            <p:cNvPr id="5" name="Rectangle 4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079009" y="1950630"/>
              <a:ext cx="817468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Button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 err="1"/>
                <a:t>TextView</a:t>
              </a:r>
              <a:endParaRPr lang="en-US" altLang="ko-KR" i="0" dirty="0"/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 err="1"/>
                <a:t>EditText</a:t>
              </a:r>
              <a:endParaRPr lang="en-US" altLang="ko-KR" i="0" dirty="0"/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Image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943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9242" y="4421734"/>
            <a:ext cx="10515600" cy="1113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Button </a:t>
            </a:r>
            <a:r>
              <a:rPr lang="en-US" dirty="0" err="1"/>
              <a:t>callButton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&lt;Button&gt;(</a:t>
            </a:r>
            <a:r>
              <a:rPr lang="en-US" dirty="0" err="1"/>
              <a:t>Resource.Id.ButtonName</a:t>
            </a:r>
            <a:r>
              <a:rPr lang="en-US" dirty="0"/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559562"/>
            <a:ext cx="12160223" cy="2031137"/>
            <a:chOff x="1384300" y="1950630"/>
            <a:chExt cx="9423400" cy="832911"/>
          </a:xfrm>
        </p:grpSpPr>
        <p:sp>
          <p:nvSpPr>
            <p:cNvPr id="6" name="Rectangle 5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079009" y="1950630"/>
              <a:ext cx="817468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Create in Designer (edits .</a:t>
              </a:r>
              <a:r>
                <a:rPr lang="en-US" altLang="ko-KR" i="0" dirty="0" err="1"/>
                <a:t>axml</a:t>
              </a:r>
              <a:r>
                <a:rPr lang="en-US" altLang="ko-KR" i="0" dirty="0"/>
                <a:t>)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Give it an ID/Name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Reference it in the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72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a </a:t>
            </a:r>
            <a:r>
              <a:rPr lang="en-US" dirty="0" err="1"/>
              <a:t>TextView</a:t>
            </a:r>
            <a:r>
              <a:rPr lang="en-US" dirty="0"/>
              <a:t> in a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LinearLayout</a:t>
            </a:r>
            <a:r>
              <a:rPr lang="en-US" sz="1800" dirty="0"/>
              <a:t> </a:t>
            </a:r>
            <a:r>
              <a:rPr lang="en-US" sz="1800" dirty="0" err="1"/>
              <a:t>xmlns:android</a:t>
            </a:r>
            <a:r>
              <a:rPr lang="en-US" sz="1800" dirty="0"/>
              <a:t>="http://schemas.android.com/</a:t>
            </a:r>
            <a:r>
              <a:rPr lang="en-US" sz="1800" dirty="0" err="1"/>
              <a:t>apk</a:t>
            </a:r>
            <a:r>
              <a:rPr lang="en-US" sz="1800" dirty="0"/>
              <a:t>/res/android"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android:orientation</a:t>
            </a:r>
            <a:r>
              <a:rPr lang="en-US" sz="1800" dirty="0"/>
              <a:t>="vertical"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&lt;</a:t>
            </a:r>
            <a:r>
              <a:rPr lang="en-US" sz="1800" dirty="0" err="1"/>
              <a:t>TextView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android:text</a:t>
            </a:r>
            <a:r>
              <a:rPr lang="en-US" sz="1800" dirty="0"/>
              <a:t>="My Items"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android:textAppearance</a:t>
            </a:r>
            <a:r>
              <a:rPr lang="en-US" sz="1800" dirty="0"/>
              <a:t>="?</a:t>
            </a:r>
            <a:r>
              <a:rPr lang="en-US" sz="1800" dirty="0" err="1"/>
              <a:t>android:attr</a:t>
            </a:r>
            <a:r>
              <a:rPr lang="en-US" sz="1800" dirty="0"/>
              <a:t>/</a:t>
            </a:r>
            <a:r>
              <a:rPr lang="en-US" sz="1800" dirty="0" err="1"/>
              <a:t>textAppearanceLarge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match_parent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android:id</a:t>
            </a:r>
            <a:r>
              <a:rPr lang="en-US" sz="1800" dirty="0"/>
              <a:t>="@+id/</a:t>
            </a:r>
            <a:r>
              <a:rPr lang="en-US" sz="1800" dirty="0" err="1"/>
              <a:t>headerText</a:t>
            </a:r>
            <a:r>
              <a:rPr lang="en-US" sz="1800" dirty="0"/>
              <a:t>" /&gt;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LinearLayout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43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67" y="3098949"/>
            <a:ext cx="10515600" cy="1416865"/>
          </a:xfrm>
          <a:solidFill>
            <a:srgbClr val="D9D9D9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(object sender, </a:t>
            </a:r>
            <a:r>
              <a:rPr lang="en-US" sz="1800" dirty="0" err="1">
                <a:latin typeface="Consolas"/>
                <a:cs typeface="Consolas"/>
              </a:rPr>
              <a:t>EventArgs</a:t>
            </a:r>
            <a:r>
              <a:rPr lang="en-US" sz="1800" dirty="0">
                <a:latin typeface="Consolas"/>
                <a:cs typeface="Consolas"/>
              </a:rPr>
              <a:t> e) =&gt; {…}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delegate {…}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</a:t>
            </a:r>
            <a:r>
              <a:rPr lang="en-US" sz="1800" dirty="0" err="1">
                <a:latin typeface="Consolas"/>
                <a:cs typeface="Consolas"/>
              </a:rPr>
              <a:t>buttonClickHandler</a:t>
            </a:r>
            <a:r>
              <a:rPr lang="en-US" sz="1800" dirty="0">
                <a:latin typeface="Consolas"/>
                <a:cs typeface="Consolas"/>
              </a:rPr>
              <a:t>();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15935"/>
            <a:ext cx="12160223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6471" y="1815935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There are three ways to handle events:</a:t>
            </a:r>
          </a:p>
        </p:txBody>
      </p:sp>
    </p:spTree>
    <p:extLst>
      <p:ext uri="{BB962C8B-B14F-4D97-AF65-F5344CB8AC3E}">
        <p14:creationId xmlns:p14="http://schemas.microsoft.com/office/powerpoint/2010/main" val="97197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Toast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02" y="2430385"/>
            <a:ext cx="10515600" cy="2044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Toast Duration</a:t>
            </a:r>
          </a:p>
          <a:p>
            <a:pPr>
              <a:buFont typeface="Wingdings" charset="2"/>
              <a:buChar char="§"/>
            </a:pP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ToastLength.Short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charset="2"/>
              <a:buChar char="§"/>
            </a:pP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ToastLength.Long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Popup modal containing text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49" y="2795951"/>
            <a:ext cx="5004036" cy="1120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6" y="4328868"/>
            <a:ext cx="10316459" cy="923330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Toast.MakeText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(this, “First”,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ToastLength.Long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).Show();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07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1" y="226465"/>
            <a:ext cx="7704667" cy="838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Selection Controls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16951" y="1295402"/>
            <a:ext cx="9430918" cy="48233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Spinner			</a:t>
            </a:r>
            <a:r>
              <a:rPr lang="en-US" dirty="0" err="1"/>
              <a:t>DatePicker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			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TimePicker</a:t>
            </a:r>
            <a:r>
              <a:rPr lang="en-US" sz="2400" dirty="0"/>
              <a:t>						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57" y="1994572"/>
            <a:ext cx="2240732" cy="4226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5" y="4407011"/>
            <a:ext cx="3568976" cy="1519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23" y="941438"/>
            <a:ext cx="3541334" cy="27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1" y="443777"/>
            <a:ext cx="7704667" cy="838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Selection Controls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16951" y="1447800"/>
            <a:ext cx="9430918" cy="47820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dirty="0" err="1"/>
              <a:t>SeekBar</a:t>
            </a:r>
            <a:r>
              <a:rPr lang="en-US" sz="2600" dirty="0"/>
              <a:t>				          Switch</a:t>
            </a:r>
            <a:br>
              <a:rPr lang="en-US" sz="2600" dirty="0"/>
            </a:br>
            <a:endParaRPr lang="en-US" sz="2600" dirty="0"/>
          </a:p>
          <a:p>
            <a:pPr lvl="0"/>
            <a:endParaRPr lang="en-US" sz="2600" dirty="0"/>
          </a:p>
          <a:p>
            <a:pPr marL="0" lvl="0" indent="0">
              <a:buNone/>
            </a:pPr>
            <a:endParaRPr lang="en-US" sz="2600" dirty="0"/>
          </a:p>
          <a:p>
            <a:pPr marL="0" lvl="0" indent="0">
              <a:buNone/>
            </a:pPr>
            <a:r>
              <a:rPr lang="en-US" sz="2600" dirty="0"/>
              <a:t>Checkbox				          </a:t>
            </a:r>
            <a:r>
              <a:rPr lang="en-US" sz="2600" dirty="0" err="1"/>
              <a:t>RadioButton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  <a:p>
            <a:pPr lvl="0"/>
            <a:endParaRPr lang="en-US" sz="2600" dirty="0"/>
          </a:p>
          <a:p>
            <a:pPr lvl="0"/>
            <a:endParaRPr lang="en-US" sz="2600" dirty="0"/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/>
          <a:stretch/>
        </p:blipFill>
        <p:spPr>
          <a:xfrm>
            <a:off x="6629861" y="1954350"/>
            <a:ext cx="4626864" cy="1042416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8" b="9745"/>
          <a:stretch/>
        </p:blipFill>
        <p:spPr>
          <a:xfrm>
            <a:off x="1106812" y="3897460"/>
            <a:ext cx="4626864" cy="1042416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40" b="20426"/>
          <a:stretch/>
        </p:blipFill>
        <p:spPr>
          <a:xfrm>
            <a:off x="6629246" y="3890623"/>
            <a:ext cx="4626864" cy="1042416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12" y="2026246"/>
            <a:ext cx="4626864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3" y="1527175"/>
            <a:ext cx="269557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&lt;Spinner</a:t>
            </a:r>
          </a:p>
          <a:p>
            <a:pPr marL="0" indent="0">
              <a:buNone/>
            </a:pP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match_parent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android:id</a:t>
            </a:r>
            <a:r>
              <a:rPr lang="en-US" sz="1800" dirty="0"/>
              <a:t>="@+id/spinner" /&gt;</a:t>
            </a:r>
          </a:p>
        </p:txBody>
      </p:sp>
    </p:spTree>
    <p:extLst>
      <p:ext uri="{BB962C8B-B14F-4D97-AF65-F5344CB8AC3E}">
        <p14:creationId xmlns:p14="http://schemas.microsoft.com/office/powerpoint/2010/main" val="4065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63574"/>
            <a:chOff x="0" y="1950630"/>
            <a:chExt cx="12192000" cy="350126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6835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Building an Android application using Xamarin.Android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Basic Android development concepts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User interfaces on the Android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68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Spinner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0" indent="0">
              <a:buNone/>
            </a:pP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textItem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android:textSize</a:t>
            </a:r>
            <a:r>
              <a:rPr lang="en-US" dirty="0"/>
              <a:t>="44sp"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564236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Spinner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SetContentView</a:t>
            </a:r>
            <a:r>
              <a:rPr lang="en-US" sz="2000" dirty="0"/>
              <a:t> (</a:t>
            </a:r>
            <a:r>
              <a:rPr lang="en-US" sz="2000" dirty="0" err="1"/>
              <a:t>Resource.Layout.Spinner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Spinner </a:t>
            </a:r>
            <a:r>
              <a:rPr lang="en-US" sz="2000" dirty="0" err="1"/>
              <a:t>spinner</a:t>
            </a:r>
            <a:r>
              <a:rPr lang="en-US" sz="2000" dirty="0"/>
              <a:t> = </a:t>
            </a:r>
            <a:r>
              <a:rPr lang="en-US" sz="2000" dirty="0" err="1"/>
              <a:t>FindViewById</a:t>
            </a:r>
            <a:r>
              <a:rPr lang="en-US" sz="2000" dirty="0"/>
              <a:t>&lt;Spinner&gt; (</a:t>
            </a:r>
            <a:r>
              <a:rPr lang="en-US" sz="2000" dirty="0" err="1"/>
              <a:t>Resource.Id.spinner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string[] options = {"one", "two", "three", "four", "five"} 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ArrayAdapter</a:t>
            </a:r>
            <a:r>
              <a:rPr lang="en-US" sz="2000" dirty="0"/>
              <a:t> adapter = new </a:t>
            </a:r>
            <a:r>
              <a:rPr lang="en-US" sz="2000" dirty="0" err="1"/>
              <a:t>ArrayAdapter</a:t>
            </a:r>
            <a:r>
              <a:rPr lang="en-US" sz="2000" dirty="0"/>
              <a:t> (this, </a:t>
            </a:r>
            <a:r>
              <a:rPr lang="en-US" sz="2000" dirty="0" err="1"/>
              <a:t>Resource.Layout.TextViewForSpinner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options);</a:t>
            </a:r>
          </a:p>
          <a:p>
            <a:pPr marL="0" indent="0">
              <a:buNone/>
            </a:pPr>
            <a:r>
              <a:rPr lang="en-US" sz="2000" dirty="0" err="1"/>
              <a:t>spinner.Adapter</a:t>
            </a:r>
            <a:r>
              <a:rPr lang="en-US" sz="2000" dirty="0"/>
              <a:t> = adapter;</a:t>
            </a:r>
          </a:p>
        </p:txBody>
      </p:sp>
    </p:spTree>
    <p:extLst>
      <p:ext uri="{BB962C8B-B14F-4D97-AF65-F5344CB8AC3E}">
        <p14:creationId xmlns:p14="http://schemas.microsoft.com/office/powerpoint/2010/main" val="363446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616384"/>
            <a:ext cx="12192000" cy="27905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charset="2"/>
              <a:buChar char="§"/>
            </a:pPr>
            <a:r>
              <a:rPr lang="en-US" sz="2800"/>
              <a:t>To understand Android </a:t>
            </a:r>
            <a:r>
              <a:rPr lang="en-US" sz="2800" dirty="0"/>
              <a:t>development fundamentals: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Activity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Life Cycle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Layouts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Views/Controls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1783473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learned: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How Does a C# App Talk to Android?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Xamarin.Android is a C# binding to the Android SDK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23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 devices contain the Linux kernel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 Runtime (ART) exposes APIs to device</a:t>
            </a:r>
          </a:p>
          <a:p>
            <a:pPr marL="1716088" lvl="2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Android.*, Java.* namespaces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Xamarin.Android provides bindings to these APIs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Calls to bindings compile to pass-</a:t>
            </a:r>
            <a:r>
              <a:rPr lang="en-US" sz="2400" dirty="0" err="1">
                <a:solidFill>
                  <a:srgbClr val="000000"/>
                </a:solidFill>
              </a:rPr>
              <a:t>throughs</a:t>
            </a:r>
            <a:r>
              <a:rPr lang="en-US" sz="2400" dirty="0">
                <a:solidFill>
                  <a:srgbClr val="000000"/>
                </a:solidFill>
              </a:rPr>
              <a:t> to API calls</a:t>
            </a:r>
          </a:p>
        </p:txBody>
      </p:sp>
    </p:spTree>
    <p:extLst>
      <p:ext uri="{BB962C8B-B14F-4D97-AF65-F5344CB8AC3E}">
        <p14:creationId xmlns:p14="http://schemas.microsoft.com/office/powerpoint/2010/main" val="127522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Activity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Main building block of Android applications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45189"/>
            <a:ext cx="12192000" cy="2170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C# class containing a single user action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Often found behind a full-screen layout (or View)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Acts as a Controller or View-Controller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At least one must be declared as the application’s entry point</a:t>
            </a:r>
          </a:p>
        </p:txBody>
      </p:sp>
    </p:spTree>
    <p:extLst>
      <p:ext uri="{BB962C8B-B14F-4D97-AF65-F5344CB8AC3E}">
        <p14:creationId xmlns:p14="http://schemas.microsoft.com/office/powerpoint/2010/main" val="60377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D9D9D9"/>
          </a:solidFill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[Activity(Label = "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MyActivity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sz="1800" b="1" i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MainLauncher</a:t>
            </a:r>
            <a:r>
              <a:rPr lang="en-US" sz="1800" b="1" i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Icon = "@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drawable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/icon")]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class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Activity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protected override void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OnCreate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(Bundle bundle)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base.OnCreate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(bundle);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Set view from the "Main" layout resource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SetContentView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Resource.Layout.Main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Set up Layout and event handler code here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479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Android Activities: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3425" y="18224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3426" y="19210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3425" y="5453391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3426" y="5551979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3424" y="30560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425" y="31546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23424" y="428970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3425" y="438828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6065087" y="2542847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6065087" y="3776472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6065087" y="5010097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6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Running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In the foreground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Top of activity stack</a:t>
            </a:r>
          </a:p>
          <a:p>
            <a:pPr>
              <a:buFont typeface="Wingdings" charset="2"/>
              <a:buChar char="§"/>
            </a:pPr>
            <a:r>
              <a:rPr lang="en-US" dirty="0"/>
              <a:t>Highest priority activity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1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Paused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device goes to sleep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Activity is visible but hidden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Non-full-sized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Transparent activity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Still alive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Maintains state and member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Remains attached to window manager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Second highest priority activity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18390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13606</TotalTime>
  <Words>1744</Words>
  <Application>Microsoft Macintosh PowerPoint</Application>
  <PresentationFormat>Custom</PresentationFormat>
  <Paragraphs>337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Clean Azure Theme</vt:lpstr>
      <vt:lpstr>Cross-Platform Mobile Application Development with Xamarin</vt:lpstr>
      <vt:lpstr>Topics</vt:lpstr>
      <vt:lpstr>PowerPoint Presentation</vt:lpstr>
      <vt:lpstr>How Does a C# App Talk to Android?</vt:lpstr>
      <vt:lpstr>Activity</vt:lpstr>
      <vt:lpstr>Main Activity</vt:lpstr>
      <vt:lpstr>Android Activities: Lifecycle</vt:lpstr>
      <vt:lpstr>Android Activities: Running</vt:lpstr>
      <vt:lpstr>Android Activities: Paused</vt:lpstr>
      <vt:lpstr>Android Activities: Backgrounded</vt:lpstr>
      <vt:lpstr>Android Activities: Stopped</vt:lpstr>
      <vt:lpstr>Android State Events: Launch</vt:lpstr>
      <vt:lpstr>Activity: OnCreate</vt:lpstr>
      <vt:lpstr>Android State Events: Switching</vt:lpstr>
      <vt:lpstr>Android State Events: Restarting</vt:lpstr>
      <vt:lpstr>Android Activity: Finish()</vt:lpstr>
      <vt:lpstr>User Interfaces</vt:lpstr>
      <vt:lpstr>Android Layouts</vt:lpstr>
      <vt:lpstr>Android Controls: Views</vt:lpstr>
      <vt:lpstr>Nested Layouts and Views</vt:lpstr>
      <vt:lpstr>Basic Views</vt:lpstr>
      <vt:lpstr>Defining a View</vt:lpstr>
      <vt:lpstr>Place a TextView in a Layout</vt:lpstr>
      <vt:lpstr>Handling Events</vt:lpstr>
      <vt:lpstr>Toast</vt:lpstr>
      <vt:lpstr>Selection Controls</vt:lpstr>
      <vt:lpstr>Selection Controls</vt:lpstr>
      <vt:lpstr>Spinner</vt:lpstr>
      <vt:lpstr>Spinner</vt:lpstr>
      <vt:lpstr>Spinner Cell</vt:lpstr>
      <vt:lpstr>Spinner Implementation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193</cp:revision>
  <cp:lastPrinted>2016-05-10T20:59:33Z</cp:lastPrinted>
  <dcterms:created xsi:type="dcterms:W3CDTF">2016-04-21T18:51:19Z</dcterms:created>
  <dcterms:modified xsi:type="dcterms:W3CDTF">2016-07-07T15:46:04Z</dcterms:modified>
</cp:coreProperties>
</file>