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93" r:id="rId3"/>
    <p:sldId id="311" r:id="rId4"/>
    <p:sldId id="295" r:id="rId5"/>
    <p:sldId id="323" r:id="rId6"/>
    <p:sldId id="316" r:id="rId7"/>
    <p:sldId id="314" r:id="rId8"/>
    <p:sldId id="317" r:id="rId9"/>
    <p:sldId id="324" r:id="rId10"/>
    <p:sldId id="326" r:id="rId11"/>
    <p:sldId id="325" r:id="rId12"/>
    <p:sldId id="329" r:id="rId13"/>
    <p:sldId id="338" r:id="rId14"/>
    <p:sldId id="330" r:id="rId15"/>
    <p:sldId id="331" r:id="rId16"/>
    <p:sldId id="332" r:id="rId17"/>
    <p:sldId id="334" r:id="rId18"/>
    <p:sldId id="333" r:id="rId19"/>
    <p:sldId id="336" r:id="rId20"/>
    <p:sldId id="335" r:id="rId21"/>
    <p:sldId id="33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6306" autoAdjust="0"/>
  </p:normalViewPr>
  <p:slideViewPr>
    <p:cSldViewPr snapToGrid="0">
      <p:cViewPr varScale="1">
        <p:scale>
          <a:sx n="29" d="100"/>
          <a:sy n="29" d="100"/>
        </p:scale>
        <p:origin x="-1848"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Because</a:t>
            </a:r>
            <a:r>
              <a:rPr lang="en-US" baseline="0" dirty="0"/>
              <a:t> these tests are cloud based, there is n</a:t>
            </a:r>
            <a:r>
              <a:rPr lang="en-US" dirty="0"/>
              <a:t>o need to obtain/maintain devices</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err="1"/>
              <a:t>Xamarin</a:t>
            </a:r>
            <a:r>
              <a:rPr lang="en-US" dirty="0"/>
              <a:t> Test Cloud overview: https://developer.xamarin.com/guides/testcloud/introduction-to-test-cloud/</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766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Image</a:t>
            </a:r>
            <a:r>
              <a:rPr lang="en-US" dirty="0" smtClean="0"/>
              <a:t> </a:t>
            </a:r>
            <a:r>
              <a:rPr lang="en-US" dirty="0"/>
              <a:t>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616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NUnit</a:t>
            </a:r>
            <a:r>
              <a:rPr lang="en-US" dirty="0"/>
              <a:t> is a very popular unit test</a:t>
            </a:r>
            <a:r>
              <a:rPr lang="en-US" baseline="0" dirty="0"/>
              <a:t> framework for .NET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Background on </a:t>
            </a:r>
            <a:r>
              <a:rPr lang="en-US" baseline="0" dirty="0" err="1"/>
              <a:t>NUnit</a:t>
            </a:r>
            <a:r>
              <a:rPr lang="en-US" baseline="0" dirty="0"/>
              <a:t>: http://www.nunit.org/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747135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Xamarin Test Cloud Agent reads the </a:t>
            </a:r>
            <a:r>
              <a:rPr lang="en-US" dirty="0" err="1"/>
              <a:t>Xamarin.UITest</a:t>
            </a:r>
            <a:r>
              <a:rPr lang="en-US" dirty="0"/>
              <a:t> tests and uses them to determine what actions to carry</a:t>
            </a:r>
            <a:r>
              <a:rPr lang="en-US" baseline="0" dirty="0"/>
              <a:t> out on the device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260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Team: </a:t>
            </a:r>
          </a:p>
          <a:p>
            <a:pPr marL="628650" lvl="1" indent="-171450">
              <a:buFont typeface="Arial" panose="020B0604020202020204" pitchFamily="34" charset="0"/>
              <a:buChar char="•"/>
            </a:pPr>
            <a:r>
              <a:rPr lang="en-US" dirty="0"/>
              <a:t>a group of people, which could include just one person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3264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You may have many projects. One must be selected</a:t>
            </a:r>
          </a:p>
          <a:p>
            <a:pPr marL="171450" indent="-171450">
              <a:buFont typeface="Arial" panose="020B0604020202020204" pitchFamily="34" charset="0"/>
              <a:buChar char="•"/>
            </a:pPr>
            <a:r>
              <a:rPr lang="en-US" dirty="0"/>
              <a:t>There</a:t>
            </a:r>
            <a:r>
              <a:rPr lang="en-US" baseline="0" dirty="0"/>
              <a:t> are hundreds of devices from which to choose. Xamarin Test Cloud provides selectors to help find your target device. These selectors narrow down and/or sort devices based on many factors, including market share, name, OS version and form factor</a:t>
            </a:r>
          </a:p>
          <a:p>
            <a:pPr marL="171450" indent="-171450">
              <a:buFont typeface="Arial" panose="020B0604020202020204" pitchFamily="34" charset="0"/>
              <a:buChar char="•"/>
            </a:pPr>
            <a:r>
              <a:rPr lang="en-US" baseline="0" dirty="0"/>
              <a:t>The metadata available include “test series,” which is the environment (development vs. production, for example), “system language,” “parallelization,” to run the tests in parallel, and “execution priority,” which sets the priority for when to execute these tests. App developers are charged for high priority tests</a:t>
            </a:r>
          </a:p>
          <a:p>
            <a:pPr marL="171450" indent="-171450">
              <a:buFont typeface="Arial" panose="020B0604020202020204" pitchFamily="34" charset="0"/>
              <a:buChar char="•"/>
            </a:pPr>
            <a:r>
              <a:rPr lang="en-US" baseline="0" dirty="0"/>
              <a:t>The instructions for uploading </a:t>
            </a:r>
            <a:r>
              <a:rPr lang="en-US" baseline="0" dirty="0" err="1"/>
              <a:t>Xamarin.UITest</a:t>
            </a:r>
            <a:r>
              <a:rPr lang="en-US" baseline="0" dirty="0"/>
              <a:t> tests amount to copy-pasting a command into a command prompt and adding your email address and API key in designated locations of the copy-pasted command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a:buChar char="•"/>
            </a:pPr>
            <a:r>
              <a:rPr lang="en-US" b="0" baseline="0" dirty="0"/>
              <a:t>Tutorial on running tests on </a:t>
            </a:r>
            <a:r>
              <a:rPr lang="en-US" b="0" baseline="0" dirty="0" err="1"/>
              <a:t>Xamarin</a:t>
            </a:r>
            <a:r>
              <a:rPr lang="en-US" b="0" baseline="0" dirty="0"/>
              <a:t> Test Cloud: https://</a:t>
            </a:r>
            <a:r>
              <a:rPr lang="en-US" b="0" baseline="0" dirty="0" err="1"/>
              <a:t>developer.xamarin.com</a:t>
            </a:r>
            <a:r>
              <a:rPr lang="en-US" b="0" baseline="0" dirty="0"/>
              <a:t>/guides/</a:t>
            </a:r>
            <a:r>
              <a:rPr lang="en-US" b="0" baseline="0" dirty="0" err="1"/>
              <a:t>testcloud</a:t>
            </a:r>
            <a:r>
              <a:rPr lang="en-US" b="0" baseline="0" dirty="0"/>
              <a:t>/organizations-and-teams/creating-a-test-run/</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897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Live coding environment can reduce development</a:t>
            </a:r>
            <a:r>
              <a:rPr lang="en-US" baseline="0" dirty="0"/>
              <a:t> time</a:t>
            </a:r>
            <a:endParaRPr lang="en-US" dirty="0"/>
          </a:p>
          <a:p>
            <a:pPr marL="171450" indent="-171450">
              <a:buFont typeface="Arial" panose="020B0604020202020204" pitchFamily="34" charset="0"/>
              <a:buChar char="•"/>
            </a:pPr>
            <a:r>
              <a:rPr lang="en-US" dirty="0" err="1"/>
              <a:t>Xamarin</a:t>
            </a:r>
            <a:r>
              <a:rPr lang="en-US" dirty="0"/>
              <a:t> Sketches does</a:t>
            </a:r>
            <a:r>
              <a:rPr lang="en-US" baseline="0" dirty="0"/>
              <a:t> not load an entire app or solution, etc. It is meant as a sandbox to quickly test an algorithm or UI control’s look and feel, etc.</a:t>
            </a:r>
          </a:p>
          <a:p>
            <a:pPr marL="171450" indent="-171450">
              <a:buFont typeface="Arial" panose="020B0604020202020204" pitchFamily="34" charset="0"/>
              <a:buChar char="•"/>
            </a:pPr>
            <a:r>
              <a:rPr lang="en-US" baseline="0" dirty="0"/>
              <a:t>Redeploying an app to a device or even to a simulator or emulator just to test a small change is an extremely time-consuming endeavor. Seeing live updates and loading up small pieces of code can reduce development time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Support</a:t>
            </a:r>
            <a:r>
              <a:rPr lang="en-US" baseline="0" dirty="0"/>
              <a:t> in </a:t>
            </a:r>
            <a:r>
              <a:rPr lang="en-US" dirty="0"/>
              <a:t>Visual Studio and </a:t>
            </a:r>
            <a:r>
              <a:rPr lang="en-US" dirty="0" err="1"/>
              <a:t>Xamarin</a:t>
            </a:r>
            <a:r>
              <a:rPr lang="en-US" dirty="0"/>
              <a:t> Studio for Windows coming soon</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48894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a:buChar char="•"/>
            </a:pPr>
            <a:r>
              <a:rPr lang="en-US" b="0" dirty="0"/>
              <a:t>Image source:</a:t>
            </a:r>
            <a:r>
              <a:rPr lang="en-US" b="0" baseline="0" dirty="0"/>
              <a:t> https://</a:t>
            </a:r>
            <a:r>
              <a:rPr lang="en-US" b="0" baseline="0" dirty="0" err="1"/>
              <a:t>developer.xamarin.com</a:t>
            </a:r>
            <a:r>
              <a:rPr lang="en-US" b="0" baseline="0" dirty="0"/>
              <a:t>/guides/cross-platform/sketches/introduction/Images/Create002.png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3366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 are three panels in a Xamarin Sketch: code editor, evaluation</a:t>
            </a:r>
            <a:r>
              <a:rPr lang="en-US" baseline="0" dirty="0"/>
              <a:t> results and output &amp; analysis</a:t>
            </a:r>
            <a:endParaRPr lang="en-US" dirty="0"/>
          </a:p>
          <a:p>
            <a:pPr marL="171450" indent="-171450">
              <a:buFont typeface="Arial" panose="020B0604020202020204" pitchFamily="34" charset="0"/>
              <a:buChar char="•"/>
            </a:pPr>
            <a:r>
              <a:rPr lang="en-US" dirty="0"/>
              <a:t>Evaluation results displays results of each line. For</a:t>
            </a:r>
            <a:r>
              <a:rPr lang="en-US" baseline="0" dirty="0"/>
              <a:t> example, if a line says “</a:t>
            </a:r>
            <a:r>
              <a:rPr lang="en-US" baseline="0" dirty="0" err="1"/>
              <a:t>var</a:t>
            </a:r>
            <a:r>
              <a:rPr lang="en-US" baseline="0" dirty="0"/>
              <a:t> a = 1;” the evaluation results have the value “1” for that line. Complex types can be examined by hovering over them and drilling into their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8312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 overview: https://msdn.microsoft.com/en-us/library/sc65sadd.aspx</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“Production” refers to code that has been released as a finished product to the end 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don’t want bugs to be found by the user. You want to anticipate and prevent bugs as much as possible</a:t>
            </a:r>
            <a:br>
              <a:rPr lang="en-US" baseline="0" dirty="0"/>
            </a:b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 overview: https://msdn.microsoft.com/en-us/library/cc188960.aspx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every platform that is to be targeted by the finished product (iOS, Android, </a:t>
            </a:r>
            <a:r>
              <a:rPr lang="en-US" baseline="0" dirty="0" smtClean="0"/>
              <a:t>Windows, </a:t>
            </a:r>
            <a:r>
              <a:rPr lang="en-US" baseline="0" dirty="0"/>
              <a:t>etc.), don’t assume that working code will function the same in another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 bug is fixed in a platform, make sure to retest the other platforms tested to ensure that no new bugs were introduced for those platforms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debugging on a device or when debugging a simulator or emulator, you are not debugging on the native device where the code is being run and compiled. This means that some kind of interpretation or handling must be done between the devices. This adds complexity and may reduce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a:t>
            </a:r>
          </a:p>
          <a:p>
            <a:pPr marL="628650" lvl="1" indent="-171450">
              <a:buFont typeface="Arial" panose="020B0604020202020204" pitchFamily="34" charset="0"/>
              <a:buChar char="•"/>
            </a:pPr>
            <a:r>
              <a:rPr lang="en-US" dirty="0"/>
              <a:t>Depending on the framework, you may</a:t>
            </a:r>
            <a:r>
              <a:rPr lang="en-US" baseline="0" dirty="0"/>
              <a:t> need a separate test project for each target platform</a:t>
            </a:r>
          </a:p>
          <a:p>
            <a:pPr marL="628650" lvl="1" indent="-171450">
              <a:buFont typeface="Arial" panose="020B0604020202020204" pitchFamily="34" charset="0"/>
              <a:buChar char="•"/>
            </a:pPr>
            <a:r>
              <a:rPr lang="en-US" baseline="0" dirty="0"/>
              <a:t>This lowers amount of reusable test code</a:t>
            </a:r>
          </a:p>
          <a:p>
            <a:pPr marL="628650" lvl="1" indent="-171450">
              <a:buFont typeface="Arial" panose="020B0604020202020204" pitchFamily="34" charset="0"/>
              <a:buChar char="•"/>
            </a:pPr>
            <a:r>
              <a:rPr lang="en-US" dirty="0"/>
              <a:t>Tests must cover multiple devices, sometimes many, many devices</a:t>
            </a:r>
          </a:p>
          <a:p>
            <a:pPr marL="628650" lvl="1" indent="-171450">
              <a:buFont typeface="Arial" panose="020B0604020202020204" pitchFamily="34" charset="0"/>
              <a:buChar char="•"/>
            </a:pPr>
            <a:r>
              <a:rPr lang="en-US" dirty="0"/>
              <a:t>Some devices may have many variants. All target devices must</a:t>
            </a:r>
            <a:r>
              <a:rPr lang="en-US" baseline="0" dirty="0"/>
              <a:t> be tested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From the top menu bar</a:t>
            </a:r>
            <a:r>
              <a:rPr lang="en-US" baseline="0" dirty="0"/>
              <a:t> in Visual Studio, click Debug and then Start Debugging from the submenu</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top menu bar</a:t>
            </a:r>
            <a:r>
              <a:rPr lang="en-US" baseline="0" dirty="0"/>
              <a:t> in Xamarin Studio, click Debug and then Start Debugging from the submenu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F5 in both Visual Studio and Xamarin Studio will start the application in debug mode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the play button in both Visual Studio and Xamarin Studio will start the application in debug mode</a:t>
            </a:r>
            <a:endParaRPr lang="en-US" dirty="0"/>
          </a:p>
          <a:p>
            <a:pPr marL="171450" indent="-171450">
              <a:buFont typeface="Arial" panose="020B0604020202020204" pitchFamily="34" charset="0"/>
              <a:buChar char="•"/>
            </a:pPr>
            <a:r>
              <a:rPr lang="en-US" dirty="0"/>
              <a:t>Most debugging is wholly</a:t>
            </a:r>
            <a:r>
              <a:rPr lang="en-US" baseline="0" dirty="0"/>
              <a:t> separate from the application in that it more or less pays attention to the application for errors and points to the source code that causes the problem</a:t>
            </a:r>
          </a:p>
          <a:p>
            <a:pPr marL="171450" indent="-171450">
              <a:buFont typeface="Arial" panose="020B0604020202020204" pitchFamily="34" charset="0"/>
              <a:buChar char="•"/>
            </a:pPr>
            <a:r>
              <a:rPr lang="en-US" baseline="0" dirty="0"/>
              <a:t>The Mono Soft Debugger is compiled into the application and run in the runtime. This is done to abstract the differences between the devices that </a:t>
            </a:r>
            <a:r>
              <a:rPr lang="en-US" baseline="0" dirty="0" err="1"/>
              <a:t>Xamarin</a:t>
            </a:r>
            <a:r>
              <a:rPr lang="en-US" baseline="0" dirty="0"/>
              <a:t> supports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Further</a:t>
            </a:r>
            <a:r>
              <a:rPr lang="en-US" baseline="0" dirty="0"/>
              <a:t> reading on the Mono Soft Debugger: http://www.mono-project.com/docs/advanced/runtime/docs/soft-debugger/</a:t>
            </a:r>
          </a:p>
          <a:p>
            <a:pPr marL="171450" indent="-171450">
              <a:buFont typeface="Arial" panose="020B0604020202020204" pitchFamily="34" charset="0"/>
              <a:buChar char="•"/>
            </a:pPr>
            <a:r>
              <a:rPr lang="en-US" baseline="0" dirty="0"/>
              <a:t>Image source: https://</a:t>
            </a:r>
            <a:r>
              <a:rPr lang="en-US" baseline="0" dirty="0" err="1"/>
              <a:t>developer.xamarin.com</a:t>
            </a:r>
            <a:r>
              <a:rPr lang="en-US" baseline="0" dirty="0"/>
              <a:t>/guides/cross-platform/</a:t>
            </a:r>
            <a:r>
              <a:rPr lang="en-US" baseline="0" dirty="0" err="1"/>
              <a:t>xamarin</a:t>
            </a:r>
            <a:r>
              <a:rPr lang="en-US" baseline="0" dirty="0"/>
              <a:t>-studio/</a:t>
            </a:r>
            <a:r>
              <a:rPr lang="en-US" baseline="0" dirty="0" err="1"/>
              <a:t>debugging_with_xamarin</a:t>
            </a:r>
            <a:r>
              <a:rPr lang="en-US" baseline="0" dirty="0"/>
              <a:t>/Images/image_0.png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How To:</a:t>
            </a:r>
          </a:p>
          <a:p>
            <a:pPr marL="628650" lvl="1" indent="-171450">
              <a:buFont typeface="Arial"/>
              <a:buChar char="•"/>
            </a:pPr>
            <a:r>
              <a:rPr lang="en-US" b="0" dirty="0"/>
              <a:t>Click margin to left of line of code you want to examine</a:t>
            </a:r>
          </a:p>
          <a:p>
            <a:pPr marL="628650" lvl="1" indent="-171450">
              <a:buFont typeface="Arial"/>
              <a:buChar char="•"/>
            </a:pPr>
            <a:r>
              <a:rPr lang="en-US" b="0" dirty="0"/>
              <a:t>Hit F9 while cursor is on line of code you want to examine</a:t>
            </a:r>
          </a:p>
          <a:p>
            <a:pPr marL="628650" lvl="1" indent="-171450">
              <a:buFont typeface="Arial"/>
              <a:buChar char="•"/>
            </a:pPr>
            <a:r>
              <a:rPr lang="en-US" b="0" dirty="0"/>
              <a:t>Hit F10 to step over a line on which the application is paused</a:t>
            </a:r>
          </a:p>
          <a:p>
            <a:pPr marL="628650" lvl="1" indent="-171450">
              <a:buFont typeface="Arial"/>
              <a:buChar char="•"/>
            </a:pPr>
            <a:r>
              <a:rPr lang="en-US" b="0" dirty="0"/>
              <a:t>Hit F11 to step into a line on which the application is paused</a:t>
            </a:r>
          </a:p>
          <a:p>
            <a:pPr marL="628650" lvl="1" indent="-171450">
              <a:buFont typeface="Arial"/>
              <a:buChar char="•"/>
            </a:pPr>
            <a:r>
              <a:rPr lang="en-US" b="0" dirty="0"/>
              <a:t>Hitting F5 while code is paused will resume execution</a:t>
            </a:r>
          </a:p>
          <a:p>
            <a:pPr marL="628650" lvl="1" indent="-171450">
              <a:buFont typeface="Arial"/>
              <a:buChar char="•"/>
            </a:pPr>
            <a:endParaRPr lang="en-US" b="0" dirty="0"/>
          </a:p>
          <a:p>
            <a:pPr marL="171450" indent="-171450">
              <a:buFont typeface="Arial" panose="020B0604020202020204" pitchFamily="34" charset="0"/>
              <a:buChar char="•"/>
            </a:pPr>
            <a:r>
              <a:rPr lang="en-US" dirty="0"/>
              <a:t>Clicking the left margin or hitting F9 work</a:t>
            </a:r>
            <a:r>
              <a:rPr lang="en-US" baseline="0" dirty="0"/>
              <a:t> the same in both Visual Studio and Xamarin Studio</a:t>
            </a:r>
          </a:p>
          <a:p>
            <a:pPr marL="171450" indent="-171450">
              <a:buFont typeface="Arial" panose="020B0604020202020204" pitchFamily="34" charset="0"/>
              <a:buChar char="•"/>
            </a:pPr>
            <a:r>
              <a:rPr lang="en-US" baseline="0" dirty="0"/>
              <a:t>F10 and F11 commands work in both Visual Studio and Xamarin Studio. There are menu options to do the same things. The vast majority of developers use F10 and F11</a:t>
            </a:r>
          </a:p>
          <a:p>
            <a:pPr marL="171450" indent="-171450">
              <a:buFont typeface="Arial" panose="020B0604020202020204" pitchFamily="34" charset="0"/>
              <a:buChar char="•"/>
            </a:pPr>
            <a:r>
              <a:rPr lang="en-US" baseline="0" dirty="0"/>
              <a:t>To “step over” a line of code means to let the application execute that line of code and then pause the execution of code afterwards</a:t>
            </a:r>
          </a:p>
          <a:p>
            <a:pPr marL="171450" indent="-171450">
              <a:buFont typeface="Arial" panose="020B0604020202020204" pitchFamily="34" charset="0"/>
              <a:buChar char="•"/>
            </a:pPr>
            <a:r>
              <a:rPr lang="en-US" baseline="0" dirty="0"/>
              <a:t>To “step into” a line of code means that the paused code progresses into the first line of code of the first method called in that line of code, if any, and then pauses again</a:t>
            </a:r>
          </a:p>
          <a:p>
            <a:pPr marL="171450" indent="-171450">
              <a:buFont typeface="Arial" panose="020B0604020202020204" pitchFamily="34" charset="0"/>
              <a:buChar char="•"/>
            </a:pPr>
            <a:r>
              <a:rPr lang="en-US" baseline="0" dirty="0"/>
              <a:t>Hitting F5 while code is paused will resume execution until the next breakpoint or an error is encountered or the code completes execution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1972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Unit testing tests small pieces of logic, like a method or a part of a method</a:t>
            </a:r>
          </a:p>
          <a:p>
            <a:pPr marL="171450" indent="-171450">
              <a:buFont typeface="Arial" panose="020B0604020202020204" pitchFamily="34" charset="0"/>
              <a:buChar char="•"/>
            </a:pPr>
            <a:r>
              <a:rPr lang="en-US" dirty="0"/>
              <a:t>UI</a:t>
            </a:r>
            <a:r>
              <a:rPr lang="en-US" baseline="0" dirty="0"/>
              <a:t> acceptance tests are when there is interaction with the app to carry out a scenario an end user might want to complete</a:t>
            </a:r>
          </a:p>
          <a:p>
            <a:pPr marL="171450" indent="-171450">
              <a:buFont typeface="Arial" panose="020B0604020202020204" pitchFamily="34" charset="0"/>
              <a:buChar char="•"/>
            </a:pPr>
            <a:r>
              <a:rPr lang="en-US" dirty="0"/>
              <a:t>Frequently, acceptance tests are done manually. In these cases, it can take a lot of time and cost a lot of money. Especially</a:t>
            </a:r>
            <a:r>
              <a:rPr lang="en-US" baseline="0" dirty="0"/>
              <a:t> when these tests need to be performed on many different devices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Unit Tests:</a:t>
            </a:r>
          </a:p>
          <a:p>
            <a:pPr marL="628650" lvl="1" indent="-171450">
              <a:buFont typeface="Arial" panose="020B0604020202020204" pitchFamily="34" charset="0"/>
              <a:buChar char="•"/>
            </a:pPr>
            <a:r>
              <a:rPr lang="en-US" baseline="0" dirty="0"/>
              <a:t>If the code in a project is cross-platform, there is only a need for one test project</a:t>
            </a:r>
          </a:p>
          <a:p>
            <a:pPr marL="628650" lvl="1" indent="-171450">
              <a:buFont typeface="Arial" panose="020B0604020202020204" pitchFamily="34" charset="0"/>
              <a:buChar char="•"/>
            </a:pPr>
            <a:r>
              <a:rPr lang="en-US" baseline="0" dirty="0"/>
              <a:t>If there is a project just for a specific device that needs unit tests, there needs to be a separate unit test project for that device</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UI Acceptance Tests:</a:t>
            </a:r>
          </a:p>
          <a:p>
            <a:pPr marL="628650" lvl="1" indent="-171450">
              <a:buFont typeface="Arial" panose="020B0604020202020204" pitchFamily="34" charset="0"/>
              <a:buChar char="•"/>
            </a:pPr>
            <a:r>
              <a:rPr lang="en-US" baseline="0" dirty="0"/>
              <a:t>Manual UI acceptance tests will work just fine</a:t>
            </a:r>
          </a:p>
          <a:p>
            <a:pPr marL="628650" lvl="1" indent="-171450">
              <a:buFont typeface="Arial" panose="020B0604020202020204" pitchFamily="34" charset="0"/>
              <a:buChar char="•"/>
            </a:pPr>
            <a:r>
              <a:rPr lang="en-US" baseline="0" dirty="0" err="1"/>
              <a:t>Xamarin</a:t>
            </a:r>
            <a:r>
              <a:rPr lang="en-US" baseline="0" dirty="0"/>
              <a:t> Test Cloud will be explained in the subsequent slides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More on unit testing: https://msdn.microsoft.com/en-us/library/aa292197(v=vs.71).aspx</a:t>
            </a:r>
          </a:p>
          <a:p>
            <a:pPr marL="171450" indent="-171450">
              <a:buFont typeface="Arial" panose="020B0604020202020204" pitchFamily="34" charset="0"/>
              <a:buChar char="•"/>
            </a:pPr>
            <a:r>
              <a:rPr lang="en-US" dirty="0"/>
              <a:t>More on UI acceptance testing: https://msdn.microsoft.com/en-us/library/ff649646.aspx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39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11:</a:t>
            </a:r>
            <a:endParaRPr lang="en-US" sz="4000" dirty="0">
              <a:solidFill>
                <a:srgbClr val="FFFF00"/>
              </a:solidFill>
            </a:endParaRPr>
          </a:p>
          <a:p>
            <a:r>
              <a:rPr lang="en-US" dirty="0"/>
              <a:t>Debugging and Testing Xamarin Apps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02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vs UI Acceptance Tests</a:t>
            </a:r>
          </a:p>
        </p:txBody>
      </p:sp>
      <p:sp>
        <p:nvSpPr>
          <p:cNvPr id="4" name="Text Placeholder 3"/>
          <p:cNvSpPr>
            <a:spLocks noGrp="1"/>
          </p:cNvSpPr>
          <p:nvPr>
            <p:ph type="body" idx="1"/>
          </p:nvPr>
        </p:nvSpPr>
        <p:spPr/>
        <p:txBody>
          <a:bodyPr/>
          <a:lstStyle/>
          <a:p>
            <a:r>
              <a:rPr lang="en-US" dirty="0"/>
              <a:t>Unit Tests</a:t>
            </a:r>
          </a:p>
        </p:txBody>
      </p:sp>
      <p:sp>
        <p:nvSpPr>
          <p:cNvPr id="3" name="Content Placeholder 2"/>
          <p:cNvSpPr>
            <a:spLocks noGrp="1"/>
          </p:cNvSpPr>
          <p:nvPr>
            <p:ph sz="half" idx="2"/>
          </p:nvPr>
        </p:nvSpPr>
        <p:spPr/>
        <p:txBody>
          <a:bodyPr/>
          <a:lstStyle/>
          <a:p>
            <a:pPr>
              <a:buFont typeface="Wingdings" charset="2"/>
              <a:buChar char="§"/>
            </a:pPr>
            <a:r>
              <a:rPr lang="en-US" dirty="0"/>
              <a:t>Aim to test small pieces of logic</a:t>
            </a:r>
          </a:p>
          <a:p>
            <a:pPr lvl="1">
              <a:buFont typeface="Wingdings" charset="2"/>
              <a:buChar char="§"/>
            </a:pPr>
            <a:r>
              <a:rPr lang="en-US" dirty="0"/>
              <a:t>e.g. a method or part of a method</a:t>
            </a:r>
          </a:p>
          <a:p>
            <a:pPr>
              <a:buFont typeface="Wingdings" charset="2"/>
              <a:buChar char="§"/>
            </a:pPr>
            <a:r>
              <a:rPr lang="en-US" dirty="0"/>
              <a:t>Can have one unit test project for shared code project</a:t>
            </a:r>
          </a:p>
          <a:p>
            <a:pPr>
              <a:buFont typeface="Wingdings" charset="2"/>
              <a:buChar char="§"/>
            </a:pPr>
            <a:r>
              <a:rPr lang="en-US" dirty="0"/>
              <a:t>Must have a separate unit test project per device project</a:t>
            </a:r>
          </a:p>
        </p:txBody>
      </p:sp>
      <p:sp>
        <p:nvSpPr>
          <p:cNvPr id="5" name="Text Placeholder 4"/>
          <p:cNvSpPr>
            <a:spLocks noGrp="1"/>
          </p:cNvSpPr>
          <p:nvPr>
            <p:ph type="body" sz="quarter" idx="3"/>
          </p:nvPr>
        </p:nvSpPr>
        <p:spPr/>
        <p:txBody>
          <a:bodyPr/>
          <a:lstStyle/>
          <a:p>
            <a:r>
              <a:rPr lang="en-US" dirty="0"/>
              <a:t>UI Tests</a:t>
            </a:r>
          </a:p>
        </p:txBody>
      </p:sp>
      <p:sp>
        <p:nvSpPr>
          <p:cNvPr id="6" name="Content Placeholder 5"/>
          <p:cNvSpPr>
            <a:spLocks noGrp="1"/>
          </p:cNvSpPr>
          <p:nvPr>
            <p:ph sz="quarter" idx="4"/>
          </p:nvPr>
        </p:nvSpPr>
        <p:spPr/>
        <p:txBody>
          <a:bodyPr>
            <a:normAutofit/>
          </a:bodyPr>
          <a:lstStyle/>
          <a:p>
            <a:pPr>
              <a:spcBef>
                <a:spcPts val="0"/>
              </a:spcBef>
              <a:buFont typeface="Wingdings" charset="2"/>
              <a:buChar char="§"/>
            </a:pPr>
            <a:r>
              <a:rPr lang="en-US" dirty="0"/>
              <a:t>Aim to test a user scenario via the user interface</a:t>
            </a:r>
          </a:p>
          <a:p>
            <a:pPr lvl="1">
              <a:spcBef>
                <a:spcPts val="0"/>
              </a:spcBef>
              <a:buFont typeface="Wingdings" charset="2"/>
              <a:buChar char="§"/>
            </a:pPr>
            <a:r>
              <a:rPr lang="en-US" dirty="0"/>
              <a:t>Can be expensive</a:t>
            </a:r>
          </a:p>
          <a:p>
            <a:pPr lvl="1">
              <a:spcBef>
                <a:spcPts val="0"/>
              </a:spcBef>
              <a:buFont typeface="Wingdings" charset="2"/>
              <a:buChar char="§"/>
            </a:pPr>
            <a:r>
              <a:rPr lang="en-US" dirty="0"/>
              <a:t>Can be time-consuming</a:t>
            </a:r>
          </a:p>
          <a:p>
            <a:pPr>
              <a:spcBef>
                <a:spcPts val="0"/>
              </a:spcBef>
              <a:buFont typeface="Wingdings" charset="2"/>
              <a:buChar char="§"/>
            </a:pPr>
            <a:r>
              <a:rPr lang="en-US" dirty="0"/>
              <a:t>Manual UI acceptance tests:</a:t>
            </a:r>
          </a:p>
          <a:p>
            <a:pPr lvl="1">
              <a:spcBef>
                <a:spcPts val="0"/>
              </a:spcBef>
              <a:buFont typeface="Wingdings" charset="2"/>
              <a:buChar char="§"/>
            </a:pPr>
            <a:r>
              <a:rPr lang="en-US" dirty="0"/>
              <a:t>Tester manually tests acceptance criteria for a user scenario</a:t>
            </a:r>
          </a:p>
          <a:p>
            <a:pPr>
              <a:spcBef>
                <a:spcPts val="0"/>
              </a:spcBef>
              <a:buFont typeface="Wingdings" charset="2"/>
              <a:buChar char="§"/>
            </a:pPr>
            <a:r>
              <a:rPr lang="en-US" dirty="0" err="1"/>
              <a:t>Xamarin</a:t>
            </a:r>
            <a:r>
              <a:rPr lang="en-US" dirty="0"/>
              <a:t> Test Cloud can be used to automate UI tests</a:t>
            </a:r>
          </a:p>
        </p:txBody>
      </p:sp>
    </p:spTree>
    <p:extLst>
      <p:ext uri="{BB962C8B-B14F-4D97-AF65-F5344CB8AC3E}">
        <p14:creationId xmlns:p14="http://schemas.microsoft.com/office/powerpoint/2010/main" val="243123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735579"/>
            <a:ext cx="12192000" cy="216846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Automatable method of performing UI acceptance testing</a:t>
              </a:r>
            </a:p>
            <a:p>
              <a:pPr marL="228600" indent="-228600" algn="l">
                <a:buFont typeface="Wingdings" charset="2"/>
                <a:buChar char="§"/>
              </a:pPr>
              <a:r>
                <a:rPr lang="en-US" i="0" dirty="0">
                  <a:solidFill>
                    <a:srgbClr val="FFFFFF"/>
                  </a:solidFill>
                </a:rPr>
                <a:t>Can perform UI acceptance tests on hundreds of devices</a:t>
              </a:r>
            </a:p>
            <a:p>
              <a:pPr marL="228600" indent="-228600" algn="l">
                <a:buFont typeface="Wingdings" charset="2"/>
                <a:buChar char="§"/>
              </a:pPr>
              <a:r>
                <a:rPr lang="en-US" i="0" dirty="0">
                  <a:solidFill>
                    <a:srgbClr val="FFFFFF"/>
                  </a:solidFill>
                </a:rPr>
                <a:t>Cloud-based</a:t>
              </a:r>
            </a:p>
          </p:txBody>
        </p:sp>
      </p:grpSp>
      <p:sp>
        <p:nvSpPr>
          <p:cNvPr id="2" name="Title 1"/>
          <p:cNvSpPr>
            <a:spLocks noGrp="1"/>
          </p:cNvSpPr>
          <p:nvPr>
            <p:ph type="title"/>
          </p:nvPr>
        </p:nvSpPr>
        <p:spPr/>
        <p:txBody>
          <a:bodyPr/>
          <a:lstStyle/>
          <a:p>
            <a:r>
              <a:rPr lang="en-US" dirty="0"/>
              <a:t>Xamarin Test Cloud</a:t>
            </a:r>
          </a:p>
        </p:txBody>
      </p:sp>
    </p:spTree>
    <p:extLst>
      <p:ext uri="{BB962C8B-B14F-4D97-AF65-F5344CB8AC3E}">
        <p14:creationId xmlns:p14="http://schemas.microsoft.com/office/powerpoint/2010/main" val="32079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 Test Cloud</a:t>
            </a:r>
          </a:p>
        </p:txBody>
      </p:sp>
      <p:pic>
        <p:nvPicPr>
          <p:cNvPr id="4" name="Content Placeholder 3"/>
          <p:cNvPicPr>
            <a:picLocks noGrp="1" noChangeAspect="1"/>
          </p:cNvPicPr>
          <p:nvPr>
            <p:ph idx="1"/>
          </p:nvPr>
        </p:nvPicPr>
        <p:blipFill>
          <a:blip r:embed="rId3"/>
          <a:stretch>
            <a:fillRect/>
          </a:stretch>
        </p:blipFill>
        <p:spPr>
          <a:xfrm>
            <a:off x="1609042" y="1394265"/>
            <a:ext cx="8973916" cy="5336735"/>
          </a:xfrm>
          <a:prstGeom prst="rect">
            <a:avLst/>
          </a:prstGeom>
        </p:spPr>
      </p:pic>
    </p:spTree>
    <p:extLst>
      <p:ext uri="{BB962C8B-B14F-4D97-AF65-F5344CB8AC3E}">
        <p14:creationId xmlns:p14="http://schemas.microsoft.com/office/powerpoint/2010/main" val="273866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Xamarin.UITest</a:t>
            </a:r>
            <a:endParaRPr lang="en-US" dirty="0"/>
          </a:p>
        </p:txBody>
      </p:sp>
      <p:sp>
        <p:nvSpPr>
          <p:cNvPr id="3" name="Content Placeholder 2"/>
          <p:cNvSpPr>
            <a:spLocks noGrp="1"/>
          </p:cNvSpPr>
          <p:nvPr>
            <p:ph idx="1"/>
          </p:nvPr>
        </p:nvSpPr>
        <p:spPr/>
        <p:txBody>
          <a:bodyPr/>
          <a:lstStyle/>
          <a:p>
            <a:pPr>
              <a:buFont typeface="Wingdings" charset="2"/>
              <a:buChar char="§"/>
            </a:pPr>
            <a:r>
              <a:rPr lang="en-US" dirty="0"/>
              <a:t>Framework for building UI tests in C# using </a:t>
            </a:r>
            <a:r>
              <a:rPr lang="en-US" dirty="0" err="1"/>
              <a:t>Nunit</a:t>
            </a:r>
            <a:endParaRPr lang="en-US" dirty="0"/>
          </a:p>
          <a:p>
            <a:pPr>
              <a:buFont typeface="Wingdings" charset="2"/>
              <a:buChar char="§"/>
            </a:pPr>
            <a:r>
              <a:rPr lang="en-US" dirty="0"/>
              <a:t>Consumed by Xamarin Test Cloud</a:t>
            </a:r>
          </a:p>
          <a:p>
            <a:pPr>
              <a:buFont typeface="Wingdings" charset="2"/>
              <a:buChar char="§"/>
            </a:pPr>
            <a:r>
              <a:rPr lang="en-US" dirty="0"/>
              <a:t>Provides APIs to carry out UI interactions</a:t>
            </a:r>
          </a:p>
          <a:p>
            <a:pPr lvl="1">
              <a:buFont typeface="Wingdings" charset="2"/>
              <a:buChar char="§"/>
            </a:pPr>
            <a:r>
              <a:rPr lang="en-US" dirty="0"/>
              <a:t>E.g. </a:t>
            </a:r>
            <a:r>
              <a:rPr lang="en-US" dirty="0" err="1"/>
              <a:t>app.Tap</a:t>
            </a:r>
            <a:r>
              <a:rPr lang="en-US" dirty="0"/>
              <a:t>(c=&gt;</a:t>
            </a:r>
            <a:r>
              <a:rPr lang="en-US" dirty="0" err="1"/>
              <a:t>c.Button</a:t>
            </a:r>
            <a:r>
              <a:rPr lang="en-US" dirty="0"/>
              <a:t>(“Submit"));</a:t>
            </a:r>
          </a:p>
          <a:p>
            <a:pPr>
              <a:buFont typeface="Wingdings" charset="2"/>
              <a:buChar char="§"/>
            </a:pPr>
            <a:r>
              <a:rPr lang="en-US" dirty="0"/>
              <a:t>Carry out one or more UI interactions, test results</a:t>
            </a:r>
          </a:p>
        </p:txBody>
      </p:sp>
    </p:spTree>
    <p:extLst>
      <p:ext uri="{BB962C8B-B14F-4D97-AF65-F5344CB8AC3E}">
        <p14:creationId xmlns:p14="http://schemas.microsoft.com/office/powerpoint/2010/main" val="37849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Test Cloud Agent</a:t>
            </a:r>
          </a:p>
        </p:txBody>
      </p:sp>
      <p:sp>
        <p:nvSpPr>
          <p:cNvPr id="3" name="Content Placeholder 2"/>
          <p:cNvSpPr>
            <a:spLocks noGrp="1"/>
          </p:cNvSpPr>
          <p:nvPr>
            <p:ph idx="1"/>
          </p:nvPr>
        </p:nvSpPr>
        <p:spPr/>
        <p:txBody>
          <a:bodyPr/>
          <a:lstStyle/>
          <a:p>
            <a:pPr>
              <a:buFont typeface="Wingdings" charset="2"/>
              <a:buChar char="§"/>
            </a:pPr>
            <a:r>
              <a:rPr lang="en-US" dirty="0"/>
              <a:t>HTTP server</a:t>
            </a:r>
          </a:p>
          <a:p>
            <a:pPr lvl="1">
              <a:buFont typeface="Wingdings" charset="2"/>
              <a:buChar char="§"/>
            </a:pPr>
            <a:r>
              <a:rPr lang="en-US" dirty="0"/>
              <a:t>Embedded in iOS apps</a:t>
            </a:r>
          </a:p>
          <a:p>
            <a:pPr lvl="1">
              <a:buFont typeface="Wingdings" charset="2"/>
              <a:buChar char="§"/>
            </a:pPr>
            <a:r>
              <a:rPr lang="en-US" dirty="0"/>
              <a:t>Separate app installed alongside Android apps</a:t>
            </a:r>
          </a:p>
          <a:p>
            <a:pPr>
              <a:buFont typeface="Wingdings" charset="2"/>
              <a:buChar char="§"/>
            </a:pPr>
            <a:r>
              <a:rPr lang="en-US" dirty="0"/>
              <a:t>Loads </a:t>
            </a:r>
            <a:r>
              <a:rPr lang="en-US" dirty="0" err="1"/>
              <a:t>Xamarin.UITest</a:t>
            </a:r>
            <a:r>
              <a:rPr lang="en-US" dirty="0"/>
              <a:t> tests</a:t>
            </a:r>
          </a:p>
          <a:p>
            <a:pPr>
              <a:buFont typeface="Wingdings" charset="2"/>
              <a:buChar char="§"/>
            </a:pPr>
            <a:r>
              <a:rPr lang="en-US" dirty="0"/>
              <a:t>Direct actions specified in tests to execute on device</a:t>
            </a:r>
          </a:p>
        </p:txBody>
      </p:sp>
    </p:spTree>
    <p:extLst>
      <p:ext uri="{BB962C8B-B14F-4D97-AF65-F5344CB8AC3E}">
        <p14:creationId xmlns:p14="http://schemas.microsoft.com/office/powerpoint/2010/main" val="22085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Project to Xamarin Test Cloud</a:t>
            </a:r>
          </a:p>
        </p:txBody>
      </p:sp>
      <p:sp>
        <p:nvSpPr>
          <p:cNvPr id="3" name="Content Placeholder 2"/>
          <p:cNvSpPr>
            <a:spLocks noGrp="1"/>
          </p:cNvSpPr>
          <p:nvPr>
            <p:ph idx="1"/>
          </p:nvPr>
        </p:nvSpPr>
        <p:spPr/>
        <p:txBody>
          <a:bodyPr/>
          <a:lstStyle/>
          <a:p>
            <a:pPr>
              <a:buFont typeface="Wingdings" charset="2"/>
              <a:buChar char="§"/>
            </a:pPr>
            <a:r>
              <a:rPr lang="en-US" dirty="0"/>
              <a:t>Must have a team with a user to which to add projects</a:t>
            </a:r>
          </a:p>
          <a:p>
            <a:pPr>
              <a:buFont typeface="Wingdings" charset="2"/>
              <a:buChar char="§"/>
            </a:pPr>
            <a:r>
              <a:rPr lang="en-US" dirty="0"/>
              <a:t>Start out with a team and a project</a:t>
            </a:r>
          </a:p>
          <a:p>
            <a:pPr lvl="1">
              <a:buFont typeface="Wingdings" charset="2"/>
              <a:buChar char="§"/>
            </a:pPr>
            <a:r>
              <a:rPr lang="en-US" dirty="0"/>
              <a:t>Automatically generated upon account creation</a:t>
            </a:r>
          </a:p>
          <a:p>
            <a:pPr>
              <a:buFont typeface="Wingdings" charset="2"/>
              <a:buChar char="§"/>
            </a:pPr>
            <a:r>
              <a:rPr lang="en-US" dirty="0"/>
              <a:t>Go to account settings in drop down by your name to view:</a:t>
            </a:r>
          </a:p>
          <a:p>
            <a:pPr lvl="1">
              <a:buFont typeface="Wingdings" charset="2"/>
              <a:buChar char="§"/>
            </a:pPr>
            <a:r>
              <a:rPr lang="en-US" dirty="0"/>
              <a:t>teams</a:t>
            </a:r>
          </a:p>
          <a:p>
            <a:pPr lvl="1">
              <a:buFont typeface="Wingdings" charset="2"/>
              <a:buChar char="§"/>
            </a:pPr>
            <a:r>
              <a:rPr lang="en-US" dirty="0"/>
              <a:t>apps</a:t>
            </a:r>
          </a:p>
          <a:p>
            <a:pPr lvl="1">
              <a:buFont typeface="Wingdings" charset="2"/>
              <a:buChar char="§"/>
            </a:pPr>
            <a:r>
              <a:rPr lang="en-US" dirty="0"/>
              <a:t>API key</a:t>
            </a:r>
          </a:p>
        </p:txBody>
      </p:sp>
    </p:spTree>
    <p:extLst>
      <p:ext uri="{BB962C8B-B14F-4D97-AF65-F5344CB8AC3E}">
        <p14:creationId xmlns:p14="http://schemas.microsoft.com/office/powerpoint/2010/main" val="340335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Test Cloud</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“New Test Run” in top right</a:t>
            </a:r>
          </a:p>
          <a:p>
            <a:pPr marL="514350" indent="-514350">
              <a:buFont typeface="+mj-lt"/>
              <a:buAutoNum type="arabicPeriod"/>
            </a:pPr>
            <a:r>
              <a:rPr lang="en-US" dirty="0"/>
              <a:t>Select target project</a:t>
            </a:r>
          </a:p>
          <a:p>
            <a:pPr marL="514350" indent="-514350">
              <a:buFont typeface="+mj-lt"/>
              <a:buAutoNum type="arabicPeriod"/>
            </a:pPr>
            <a:r>
              <a:rPr lang="en-US" dirty="0"/>
              <a:t>Select target devices</a:t>
            </a:r>
          </a:p>
          <a:p>
            <a:pPr marL="514350" indent="-514350">
              <a:buFont typeface="+mj-lt"/>
              <a:buAutoNum type="arabicPeriod"/>
            </a:pPr>
            <a:r>
              <a:rPr lang="en-US" dirty="0"/>
              <a:t>Set test run metadata</a:t>
            </a:r>
          </a:p>
          <a:p>
            <a:pPr marL="514350" indent="-514350">
              <a:buFont typeface="+mj-lt"/>
              <a:buAutoNum type="arabicPeriod"/>
            </a:pPr>
            <a:r>
              <a:rPr lang="en-US" dirty="0"/>
              <a:t>Upload </a:t>
            </a:r>
            <a:r>
              <a:rPr lang="en-US" dirty="0" err="1"/>
              <a:t>Xamarin.UITest</a:t>
            </a:r>
            <a:r>
              <a:rPr lang="en-US" dirty="0"/>
              <a:t> tests using provided command line input</a:t>
            </a:r>
          </a:p>
        </p:txBody>
      </p:sp>
    </p:spTree>
    <p:extLst>
      <p:ext uri="{BB962C8B-B14F-4D97-AF65-F5344CB8AC3E}">
        <p14:creationId xmlns:p14="http://schemas.microsoft.com/office/powerpoint/2010/main" val="41593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Sketches</a:t>
            </a:r>
          </a:p>
        </p:txBody>
      </p:sp>
      <p:grpSp>
        <p:nvGrpSpPr>
          <p:cNvPr id="4" name="Group 3"/>
          <p:cNvGrpSpPr/>
          <p:nvPr/>
        </p:nvGrpSpPr>
        <p:grpSpPr>
          <a:xfrm>
            <a:off x="0" y="1507891"/>
            <a:ext cx="12192000" cy="2623841"/>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Live coding environment</a:t>
              </a:r>
            </a:p>
            <a:p>
              <a:pPr marL="228600" indent="-228600" algn="l">
                <a:buFont typeface="Wingdings" charset="2"/>
                <a:buChar char="§"/>
              </a:pPr>
              <a:r>
                <a:rPr lang="en-US" i="0" dirty="0">
                  <a:solidFill>
                    <a:srgbClr val="FFFFFF"/>
                  </a:solidFill>
                </a:rPr>
                <a:t>Executes code on the fly</a:t>
              </a:r>
            </a:p>
            <a:p>
              <a:pPr marL="228600" indent="-228600" algn="l">
                <a:buFont typeface="Wingdings" charset="2"/>
                <a:buChar char="§"/>
              </a:pPr>
              <a:r>
                <a:rPr lang="en-US" i="0" dirty="0">
                  <a:solidFill>
                    <a:srgbClr val="FFFFFF"/>
                  </a:solidFill>
                </a:rPr>
                <a:t>Test small pieces of code, not entire app</a:t>
              </a:r>
            </a:p>
            <a:p>
              <a:pPr marL="228600" indent="-228600" algn="l">
                <a:buFont typeface="Wingdings" charset="2"/>
                <a:buChar char="§"/>
              </a:pPr>
              <a:r>
                <a:rPr lang="en-US" i="0" dirty="0">
                  <a:solidFill>
                    <a:srgbClr val="FFFFFF"/>
                  </a:solidFill>
                </a:rPr>
                <a:t>Only on </a:t>
              </a:r>
              <a:r>
                <a:rPr lang="en-US" i="0" dirty="0" err="1">
                  <a:solidFill>
                    <a:srgbClr val="FFFFFF"/>
                  </a:solidFill>
                </a:rPr>
                <a:t>Xamarin</a:t>
              </a:r>
              <a:r>
                <a:rPr lang="en-US" i="0" dirty="0">
                  <a:solidFill>
                    <a:srgbClr val="FFFFFF"/>
                  </a:solidFill>
                </a:rPr>
                <a:t> Studio for Mac</a:t>
              </a:r>
            </a:p>
          </p:txBody>
        </p:sp>
      </p:grpSp>
    </p:spTree>
    <p:extLst>
      <p:ext uri="{BB962C8B-B14F-4D97-AF65-F5344CB8AC3E}">
        <p14:creationId xmlns:p14="http://schemas.microsoft.com/office/powerpoint/2010/main" val="123122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Xamarin Sketches</a:t>
            </a:r>
          </a:p>
        </p:txBody>
      </p:sp>
      <p:sp>
        <p:nvSpPr>
          <p:cNvPr id="3" name="Content Placeholder 2"/>
          <p:cNvSpPr>
            <a:spLocks noGrp="1"/>
          </p:cNvSpPr>
          <p:nvPr>
            <p:ph idx="1"/>
          </p:nvPr>
        </p:nvSpPr>
        <p:spPr>
          <a:xfrm>
            <a:off x="838200" y="1825625"/>
            <a:ext cx="4411133" cy="4351338"/>
          </a:xfrm>
        </p:spPr>
        <p:txBody>
          <a:bodyPr/>
          <a:lstStyle/>
          <a:p>
            <a:pPr>
              <a:buFont typeface="Wingdings" charset="2"/>
              <a:buChar char="§"/>
            </a:pPr>
            <a:r>
              <a:rPr lang="en-US" dirty="0"/>
              <a:t>In Xamarin Studio, File </a:t>
            </a:r>
            <a:r>
              <a:rPr lang="en-US" dirty="0" smtClean="0"/>
              <a:t>&gt; </a:t>
            </a:r>
            <a:r>
              <a:rPr lang="en-US" dirty="0"/>
              <a:t>New </a:t>
            </a:r>
            <a:r>
              <a:rPr lang="en-US" dirty="0" smtClean="0"/>
              <a:t>&gt; </a:t>
            </a:r>
            <a:r>
              <a:rPr lang="en-US" dirty="0"/>
              <a:t>File…</a:t>
            </a:r>
          </a:p>
          <a:p>
            <a:pPr lvl="1">
              <a:buFont typeface="Wingdings" charset="2"/>
              <a:buChar char="§"/>
            </a:pPr>
            <a:r>
              <a:rPr lang="en-US" dirty="0"/>
              <a:t>Select C# =&gt; Sketch in new file dialog (on the right)</a:t>
            </a:r>
          </a:p>
          <a:p>
            <a:pPr lvl="1">
              <a:buFont typeface="Wingdings" charset="2"/>
              <a:buChar char="§"/>
            </a:pPr>
            <a:r>
              <a:rPr lang="en-US" dirty="0"/>
              <a:t>Choose the device you want to target</a:t>
            </a:r>
          </a:p>
          <a:p>
            <a:pPr lvl="1">
              <a:buFont typeface="Wingdings" charset="2"/>
              <a:buChar char="§"/>
            </a:pPr>
            <a:r>
              <a:rPr lang="en-US" dirty="0"/>
              <a:t>Give sketch a name</a:t>
            </a:r>
          </a:p>
          <a:p>
            <a:pPr>
              <a:buFont typeface="Wingdings" charset="2"/>
              <a:buChar char="§"/>
            </a:pPr>
            <a:endParaRPr lang="en-US" dirty="0"/>
          </a:p>
          <a:p>
            <a:pPr marL="457200" lvl="1" indent="0">
              <a:buNone/>
            </a:pPr>
            <a:endParaRPr lang="en-US" dirty="0"/>
          </a:p>
        </p:txBody>
      </p:sp>
      <p:pic>
        <p:nvPicPr>
          <p:cNvPr id="4" name="Picture 3" descr="Xamarin Ske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94" y="1563943"/>
            <a:ext cx="6732872" cy="5152516"/>
          </a:xfrm>
          <a:prstGeom prst="rect">
            <a:avLst/>
          </a:prstGeom>
        </p:spPr>
      </p:pic>
    </p:spTree>
    <p:extLst>
      <p:ext uri="{BB962C8B-B14F-4D97-AF65-F5344CB8AC3E}">
        <p14:creationId xmlns:p14="http://schemas.microsoft.com/office/powerpoint/2010/main" val="24539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Debugging Xamarin applications</a:t>
            </a:r>
          </a:p>
          <a:p>
            <a:r>
              <a:rPr lang="en-US" dirty="0"/>
              <a:t>Testing Xamarin applications</a:t>
            </a:r>
          </a:p>
          <a:p>
            <a:r>
              <a:rPr lang="en-US" dirty="0"/>
              <a:t>Xamarin Sketches</a:t>
            </a:r>
          </a:p>
          <a:p>
            <a:r>
              <a:rPr lang="en-US" dirty="0"/>
              <a:t>Xamarin Test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Sketches</a:t>
            </a:r>
          </a:p>
        </p:txBody>
      </p:sp>
      <p:grpSp>
        <p:nvGrpSpPr>
          <p:cNvPr id="4" name="Group 3"/>
          <p:cNvGrpSpPr/>
          <p:nvPr/>
        </p:nvGrpSpPr>
        <p:grpSpPr>
          <a:xfrm>
            <a:off x="0" y="1558694"/>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three panels in a </a:t>
              </a:r>
              <a:r>
                <a:rPr lang="en-US" i="0" dirty="0" err="1"/>
                <a:t>Xamarin</a:t>
              </a:r>
              <a:r>
                <a:rPr lang="en-US" i="0" dirty="0"/>
                <a:t> Sketch</a:t>
              </a:r>
            </a:p>
          </p:txBody>
        </p:sp>
      </p:grpSp>
      <p:graphicFrame>
        <p:nvGraphicFramePr>
          <p:cNvPr id="7" name="Table 6"/>
          <p:cNvGraphicFramePr>
            <a:graphicFrameLocks noGrp="1"/>
          </p:cNvGraphicFramePr>
          <p:nvPr>
            <p:extLst>
              <p:ext uri="{D42A27DB-BD31-4B8C-83A1-F6EECF244321}">
                <p14:modId xmlns:p14="http://schemas.microsoft.com/office/powerpoint/2010/main" val="618227906"/>
              </p:ext>
            </p:extLst>
          </p:nvPr>
        </p:nvGraphicFramePr>
        <p:xfrm>
          <a:off x="545753" y="3086532"/>
          <a:ext cx="11066628" cy="2208936"/>
        </p:xfrm>
        <a:graphic>
          <a:graphicData uri="http://schemas.openxmlformats.org/drawingml/2006/table">
            <a:tbl>
              <a:tblPr firstRow="1">
                <a:tableStyleId>{21E4AEA4-8DFA-4A89-87EB-49C32662AFE0}</a:tableStyleId>
              </a:tblPr>
              <a:tblGrid>
                <a:gridCol w="4202815">
                  <a:extLst>
                    <a:ext uri="{9D8B030D-6E8A-4147-A177-3AD203B41FA5}">
                      <a16:colId xmlns="" xmlns:a16="http://schemas.microsoft.com/office/drawing/2014/main" val="48614039"/>
                    </a:ext>
                  </a:extLst>
                </a:gridCol>
                <a:gridCol w="6863813">
                  <a:extLst>
                    <a:ext uri="{9D8B030D-6E8A-4147-A177-3AD203B41FA5}">
                      <a16:colId xmlns="" xmlns:a16="http://schemas.microsoft.com/office/drawing/2014/main" val="1124546490"/>
                    </a:ext>
                  </a:extLst>
                </a:gridCol>
              </a:tblGrid>
              <a:tr h="347831">
                <a:tc>
                  <a:txBody>
                    <a:bodyPr/>
                    <a:lstStyle/>
                    <a:p>
                      <a:pPr algn="ctr"/>
                      <a:r>
                        <a:rPr lang="en-US" b="1" dirty="0">
                          <a:solidFill>
                            <a:schemeClr val="bg1"/>
                          </a:solidFill>
                        </a:rPr>
                        <a:t>Panel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23281">
                <a:tc>
                  <a:txBody>
                    <a:bodyPr/>
                    <a:lstStyle/>
                    <a:p>
                      <a:pPr algn="l"/>
                      <a:r>
                        <a:rPr lang="en-US" b="1" dirty="0"/>
                        <a:t>Code Editor</a:t>
                      </a:r>
                    </a:p>
                  </a:txBody>
                  <a:tcPr>
                    <a:solidFill>
                      <a:schemeClr val="bg1">
                        <a:lumMod val="85000"/>
                      </a:schemeClr>
                    </a:solidFill>
                  </a:tcPr>
                </a:tc>
                <a:tc>
                  <a:txBody>
                    <a:bodyPr/>
                    <a:lstStyle/>
                    <a:p>
                      <a:pPr marL="457200" lvl="1" indent="-457200"/>
                      <a:r>
                        <a:rPr lang="en-US" dirty="0"/>
                        <a:t>Write code</a:t>
                      </a:r>
                      <a:r>
                        <a:rPr lang="en-US" baseline="0" dirty="0"/>
                        <a:t> to be evaluated on the fly</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79815">
                <a:tc>
                  <a:txBody>
                    <a:bodyPr/>
                    <a:lstStyle/>
                    <a:p>
                      <a:pPr algn="l"/>
                      <a:r>
                        <a:rPr lang="en-US" b="1" dirty="0"/>
                        <a:t>Evaluation Results</a:t>
                      </a:r>
                    </a:p>
                  </a:txBody>
                  <a:tcPr>
                    <a:solidFill>
                      <a:schemeClr val="bg1">
                        <a:lumMod val="85000"/>
                      </a:schemeClr>
                    </a:solidFill>
                  </a:tcPr>
                </a:tc>
                <a:tc>
                  <a:txBody>
                    <a:bodyPr/>
                    <a:lstStyle/>
                    <a:p>
                      <a:pPr marL="457200" lvl="1" indent="-457200"/>
                      <a:r>
                        <a:rPr lang="en-US" dirty="0"/>
                        <a:t>Displays</a:t>
                      </a:r>
                      <a:r>
                        <a:rPr lang="en-US" baseline="0" dirty="0"/>
                        <a:t> the result of each line</a:t>
                      </a:r>
                      <a:endParaRPr lang="en-US" altLang="ko-KR" dirty="0"/>
                    </a:p>
                  </a:txBody>
                  <a:tcPr>
                    <a:solidFill>
                      <a:schemeClr val="bg1">
                        <a:lumMod val="85000"/>
                      </a:schemeClr>
                    </a:solidFill>
                  </a:tcPr>
                </a:tc>
                <a:extLst>
                  <a:ext uri="{0D108BD9-81ED-4DB2-BD59-A6C34878D82A}">
                    <a16:rowId xmlns="" xmlns:a16="http://schemas.microsoft.com/office/drawing/2014/main" val="682465758"/>
                  </a:ext>
                </a:extLst>
              </a:tr>
              <a:tr h="579815">
                <a:tc>
                  <a:txBody>
                    <a:bodyPr/>
                    <a:lstStyle/>
                    <a:p>
                      <a:pPr algn="l"/>
                      <a:r>
                        <a:rPr lang="en-US" b="1" dirty="0"/>
                        <a:t>Output and Analysis</a:t>
                      </a:r>
                    </a:p>
                  </a:txBody>
                  <a:tcPr>
                    <a:solidFill>
                      <a:schemeClr val="bg1">
                        <a:lumMod val="85000"/>
                      </a:schemeClr>
                    </a:solidFill>
                  </a:tcPr>
                </a:tc>
                <a:tc>
                  <a:txBody>
                    <a:bodyPr/>
                    <a:lstStyle/>
                    <a:p>
                      <a:pPr marL="457200" lvl="1" indent="-457200"/>
                      <a:r>
                        <a:rPr lang="en-US" altLang="ko-KR" dirty="0"/>
                        <a:t>Device type selection</a:t>
                      </a:r>
                      <a:r>
                        <a:rPr lang="en-US" altLang="ko-KR" baseline="0" dirty="0"/>
                        <a:t> (launches appropriate simulator/emulator)</a:t>
                      </a:r>
                    </a:p>
                    <a:p>
                      <a:pPr marL="457200" lvl="1" indent="-457200"/>
                      <a:r>
                        <a:rPr lang="en-US" altLang="ko-KR" baseline="0" dirty="0"/>
                        <a:t>Any console output</a:t>
                      </a:r>
                      <a:endParaRPr lang="en-US" altLang="ko-KR"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311688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7765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Debugging</a:t>
            </a:r>
          </a:p>
        </p:txBody>
      </p:sp>
      <p:sp>
        <p:nvSpPr>
          <p:cNvPr id="4" name="Content Placeholder 3"/>
          <p:cNvSpPr>
            <a:spLocks noGrp="1"/>
          </p:cNvSpPr>
          <p:nvPr>
            <p:ph idx="1"/>
          </p:nvPr>
        </p:nvSpPr>
        <p:spPr>
          <a:xfrm>
            <a:off x="838200" y="3318933"/>
            <a:ext cx="10515600" cy="2858030"/>
          </a:xfrm>
        </p:spPr>
        <p:txBody>
          <a:bodyPr>
            <a:normAutofit/>
          </a:bodyPr>
          <a:lstStyle/>
          <a:p>
            <a:pPr>
              <a:buFont typeface="Wingdings" charset="2"/>
              <a:buChar char="§"/>
            </a:pPr>
            <a:r>
              <a:rPr lang="en-US" dirty="0"/>
              <a:t>Learning how to efficiently debug improves code quality</a:t>
            </a:r>
          </a:p>
          <a:p>
            <a:pPr lvl="1">
              <a:buFont typeface="Wingdings" charset="2"/>
              <a:buChar char="§"/>
            </a:pPr>
            <a:r>
              <a:rPr lang="en-US" dirty="0"/>
              <a:t>Results in better programming habits</a:t>
            </a:r>
          </a:p>
          <a:p>
            <a:pPr lvl="1">
              <a:buFont typeface="Wingdings" charset="2"/>
              <a:buChar char="§"/>
            </a:pPr>
            <a:r>
              <a:rPr lang="en-US" dirty="0"/>
              <a:t>Set and adhere to best practices</a:t>
            </a:r>
          </a:p>
          <a:p>
            <a:pPr lvl="1">
              <a:buFont typeface="Wingdings" charset="2"/>
              <a:buChar char="§"/>
            </a:pPr>
            <a:r>
              <a:rPr lang="en-US" dirty="0"/>
              <a:t>Reduce bugs in the future</a:t>
            </a:r>
          </a:p>
        </p:txBody>
      </p:sp>
      <p:grpSp>
        <p:nvGrpSpPr>
          <p:cNvPr id="11" name="Group 10"/>
          <p:cNvGrpSpPr/>
          <p:nvPr/>
        </p:nvGrpSpPr>
        <p:grpSpPr>
          <a:xfrm>
            <a:off x="0" y="1507892"/>
            <a:ext cx="12192000" cy="1201440"/>
            <a:chOff x="0" y="1440161"/>
            <a:chExt cx="10802189" cy="853904"/>
          </a:xfrm>
        </p:grpSpPr>
        <p:sp>
          <p:nvSpPr>
            <p:cNvPr id="12" name="Rectangle 1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You want to be able to identify and fix code issues quickly</a:t>
              </a:r>
            </a:p>
          </p:txBody>
        </p:sp>
      </p:gr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Testing</a:t>
            </a:r>
          </a:p>
        </p:txBody>
      </p:sp>
      <p:grpSp>
        <p:nvGrpSpPr>
          <p:cNvPr id="5" name="Group 4"/>
          <p:cNvGrpSpPr/>
          <p:nvPr/>
        </p:nvGrpSpPr>
        <p:grpSpPr>
          <a:xfrm>
            <a:off x="0" y="1507891"/>
            <a:ext cx="12192000" cy="2623841"/>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lgn="l">
                <a:buFont typeface="Wingdings" charset="2"/>
                <a:buChar char="§"/>
              </a:pPr>
              <a:r>
                <a:rPr lang="en-US" i="0" dirty="0">
                  <a:solidFill>
                    <a:srgbClr val="FFFFFF"/>
                  </a:solidFill>
                </a:rPr>
                <a:t>Ensure that the software fulfills requirements</a:t>
              </a:r>
            </a:p>
            <a:p>
              <a:pPr marL="228600" lvl="0" indent="-228600" algn="l">
                <a:buFont typeface="Wingdings" charset="2"/>
                <a:buChar char="§"/>
              </a:pPr>
              <a:r>
                <a:rPr lang="en-US" i="0" dirty="0">
                  <a:solidFill>
                    <a:srgbClr val="FFFFFF"/>
                  </a:solidFill>
                </a:rPr>
                <a:t>Ensure that the software meets quality expectations</a:t>
              </a:r>
            </a:p>
            <a:p>
              <a:pPr marL="228600" lvl="0" indent="-228600" algn="l">
                <a:buFont typeface="Wingdings" charset="2"/>
                <a:buChar char="§"/>
              </a:pPr>
              <a:r>
                <a:rPr lang="en-US" i="0" dirty="0">
                  <a:solidFill>
                    <a:srgbClr val="FFFFFF"/>
                  </a:solidFill>
                </a:rPr>
                <a:t>Verifying that edge cases are handled appropriately</a:t>
              </a:r>
            </a:p>
            <a:p>
              <a:pPr marL="228600" lvl="0" indent="-228600" algn="l">
                <a:buFont typeface="Wingdings" charset="2"/>
                <a:buChar char="§"/>
              </a:pPr>
              <a:r>
                <a:rPr lang="en-US" i="0" dirty="0">
                  <a:solidFill>
                    <a:srgbClr val="FFFFFF"/>
                  </a:solidFill>
                </a:rPr>
                <a:t>No unexpected behavior observed in production</a:t>
              </a:r>
            </a:p>
          </p:txBody>
        </p:sp>
      </p:grpSp>
    </p:spTree>
    <p:extLst>
      <p:ext uri="{BB962C8B-B14F-4D97-AF65-F5344CB8AC3E}">
        <p14:creationId xmlns:p14="http://schemas.microsoft.com/office/powerpoint/2010/main" val="253505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Nuances</a:t>
            </a:r>
          </a:p>
        </p:txBody>
      </p:sp>
      <p:sp>
        <p:nvSpPr>
          <p:cNvPr id="2" name="Text Placeholder 1"/>
          <p:cNvSpPr>
            <a:spLocks noGrp="1"/>
          </p:cNvSpPr>
          <p:nvPr>
            <p:ph type="body" idx="1"/>
          </p:nvPr>
        </p:nvSpPr>
        <p:spPr/>
        <p:txBody>
          <a:bodyPr/>
          <a:lstStyle/>
          <a:p>
            <a:r>
              <a:rPr lang="en-US" dirty="0"/>
              <a:t>Debugging</a:t>
            </a:r>
          </a:p>
        </p:txBody>
      </p:sp>
      <p:sp>
        <p:nvSpPr>
          <p:cNvPr id="4" name="Content Placeholder 3"/>
          <p:cNvSpPr>
            <a:spLocks noGrp="1"/>
          </p:cNvSpPr>
          <p:nvPr>
            <p:ph sz="half" idx="2"/>
          </p:nvPr>
        </p:nvSpPr>
        <p:spPr>
          <a:xfrm>
            <a:off x="581898" y="2505075"/>
            <a:ext cx="5673566" cy="3684588"/>
          </a:xfrm>
        </p:spPr>
        <p:txBody>
          <a:bodyPr>
            <a:noAutofit/>
          </a:bodyPr>
          <a:lstStyle/>
          <a:p>
            <a:pPr>
              <a:buFont typeface="Wingdings" charset="2"/>
              <a:buChar char="§"/>
            </a:pPr>
            <a:r>
              <a:rPr lang="en-US" sz="2400" dirty="0"/>
              <a:t>What causes a bug in one platform may not cause it in another</a:t>
            </a:r>
          </a:p>
          <a:p>
            <a:pPr lvl="1">
              <a:buFont typeface="Wingdings" charset="2"/>
              <a:buChar char="§"/>
            </a:pPr>
            <a:r>
              <a:rPr lang="en-US" dirty="0"/>
              <a:t>Don’t assume code works on all target platforms, check</a:t>
            </a:r>
          </a:p>
          <a:p>
            <a:pPr lvl="1">
              <a:buFont typeface="Wingdings" charset="2"/>
              <a:buChar char="§"/>
            </a:pPr>
            <a:r>
              <a:rPr lang="en-US" dirty="0"/>
              <a:t>Make sure fixing one bug doesn’t create another</a:t>
            </a:r>
          </a:p>
          <a:p>
            <a:pPr>
              <a:buFont typeface="Wingdings" charset="2"/>
              <a:buChar char="§"/>
            </a:pPr>
            <a:r>
              <a:rPr lang="en-US" sz="2400" dirty="0"/>
              <a:t>Debugging separate device or emulator/simulator</a:t>
            </a:r>
          </a:p>
          <a:p>
            <a:pPr lvl="1">
              <a:buFont typeface="Wingdings" charset="2"/>
              <a:buChar char="§"/>
            </a:pPr>
            <a:r>
              <a:rPr lang="en-US" dirty="0"/>
              <a:t>Adds layers of complexity</a:t>
            </a:r>
          </a:p>
          <a:p>
            <a:pPr lvl="1">
              <a:buFont typeface="Wingdings" charset="2"/>
              <a:buChar char="§"/>
            </a:pPr>
            <a:r>
              <a:rPr lang="en-US" dirty="0"/>
              <a:t>Interpretation among environments</a:t>
            </a:r>
          </a:p>
          <a:p>
            <a:pPr lvl="1">
              <a:buFont typeface="Wingdings" charset="2"/>
              <a:buChar char="§"/>
            </a:pPr>
            <a:r>
              <a:rPr lang="en-US" dirty="0"/>
              <a:t>Not as performant</a:t>
            </a:r>
          </a:p>
        </p:txBody>
      </p:sp>
      <p:sp>
        <p:nvSpPr>
          <p:cNvPr id="5" name="Text Placeholder 4"/>
          <p:cNvSpPr>
            <a:spLocks noGrp="1"/>
          </p:cNvSpPr>
          <p:nvPr>
            <p:ph type="body" sz="quarter" idx="3"/>
          </p:nvPr>
        </p:nvSpPr>
        <p:spPr/>
        <p:txBody>
          <a:bodyPr/>
          <a:lstStyle/>
          <a:p>
            <a:r>
              <a:rPr lang="en-US" dirty="0"/>
              <a:t>Testing</a:t>
            </a:r>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a:t>May need separate test projects per platform</a:t>
            </a:r>
          </a:p>
          <a:p>
            <a:pPr>
              <a:buFont typeface="Wingdings" charset="2"/>
              <a:buChar char="§"/>
            </a:pPr>
            <a:r>
              <a:rPr lang="en-US" sz="2400" dirty="0"/>
              <a:t>Must account for many devices</a:t>
            </a:r>
          </a:p>
          <a:p>
            <a:pPr lvl="1">
              <a:buFont typeface="Wingdings" charset="2"/>
              <a:buChar char="§"/>
            </a:pPr>
            <a:r>
              <a:rPr lang="en-US" dirty="0"/>
              <a:t>A test may pass for one device but fail for another</a:t>
            </a:r>
          </a:p>
          <a:p>
            <a:pPr lvl="1">
              <a:buFont typeface="Wingdings" charset="2"/>
              <a:buChar char="§"/>
            </a:pPr>
            <a:r>
              <a:rPr lang="en-US" dirty="0"/>
              <a:t>Make sure that fixing a test for one device does not break it for another</a:t>
            </a:r>
          </a:p>
        </p:txBody>
      </p:sp>
    </p:spTree>
    <p:extLst>
      <p:ext uri="{BB962C8B-B14F-4D97-AF65-F5344CB8AC3E}">
        <p14:creationId xmlns:p14="http://schemas.microsoft.com/office/powerpoint/2010/main" val="27615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Debugging Works in Xamarin</a:t>
            </a:r>
          </a:p>
        </p:txBody>
      </p:sp>
      <p:sp>
        <p:nvSpPr>
          <p:cNvPr id="3" name="Content Placeholder 2"/>
          <p:cNvSpPr>
            <a:spLocks noGrp="1"/>
          </p:cNvSpPr>
          <p:nvPr>
            <p:ph sz="half" idx="1"/>
          </p:nvPr>
        </p:nvSpPr>
        <p:spPr>
          <a:xfrm>
            <a:off x="838200" y="1825625"/>
            <a:ext cx="5181600" cy="4351338"/>
          </a:xfrm>
        </p:spPr>
        <p:txBody>
          <a:bodyPr>
            <a:normAutofit fontScale="85000" lnSpcReduction="20000"/>
          </a:bodyPr>
          <a:lstStyle/>
          <a:p>
            <a:pPr>
              <a:lnSpc>
                <a:spcPct val="120000"/>
              </a:lnSpc>
              <a:spcBef>
                <a:spcPts val="0"/>
              </a:spcBef>
              <a:buFont typeface="Wingdings" charset="2"/>
              <a:buChar char="§"/>
            </a:pPr>
            <a:r>
              <a:rPr lang="en-US" dirty="0"/>
              <a:t>Select Debug =&gt; Start Debugging in Visual Studio</a:t>
            </a:r>
          </a:p>
          <a:p>
            <a:pPr>
              <a:lnSpc>
                <a:spcPct val="120000"/>
              </a:lnSpc>
              <a:spcBef>
                <a:spcPts val="0"/>
              </a:spcBef>
              <a:buFont typeface="Wingdings" charset="2"/>
              <a:buChar char="§"/>
            </a:pPr>
            <a:r>
              <a:rPr lang="en-US" dirty="0"/>
              <a:t>Select Run =&gt; Start Debugging in Xamarin Studio</a:t>
            </a:r>
          </a:p>
          <a:p>
            <a:pPr>
              <a:lnSpc>
                <a:spcPct val="120000"/>
              </a:lnSpc>
              <a:spcBef>
                <a:spcPts val="0"/>
              </a:spcBef>
              <a:buFont typeface="Wingdings" charset="2"/>
              <a:buChar char="§"/>
            </a:pPr>
            <a:r>
              <a:rPr lang="en-US" dirty="0" err="1"/>
              <a:t>Xamarin</a:t>
            </a:r>
            <a:r>
              <a:rPr lang="en-US" dirty="0"/>
              <a:t> uses the Mono Soft Debugger</a:t>
            </a:r>
          </a:p>
          <a:p>
            <a:pPr lvl="1">
              <a:lnSpc>
                <a:spcPct val="120000"/>
              </a:lnSpc>
              <a:spcBef>
                <a:spcPts val="0"/>
              </a:spcBef>
              <a:buFont typeface="Wingdings" charset="2"/>
              <a:buChar char="§"/>
            </a:pPr>
            <a:r>
              <a:rPr lang="en-US" dirty="0"/>
              <a:t>Abstracts device differences, unifies debugging interface</a:t>
            </a:r>
          </a:p>
          <a:p>
            <a:pPr lvl="1">
              <a:lnSpc>
                <a:spcPct val="120000"/>
              </a:lnSpc>
              <a:spcBef>
                <a:spcPts val="0"/>
              </a:spcBef>
              <a:buFont typeface="Wingdings" charset="2"/>
              <a:buChar char="§"/>
            </a:pPr>
            <a:r>
              <a:rPr lang="en-US" dirty="0"/>
              <a:t>Not a separate process</a:t>
            </a:r>
          </a:p>
          <a:p>
            <a:pPr lvl="1">
              <a:lnSpc>
                <a:spcPct val="120000"/>
              </a:lnSpc>
              <a:spcBef>
                <a:spcPts val="0"/>
              </a:spcBef>
              <a:buFont typeface="Wingdings" charset="2"/>
              <a:buChar char="§"/>
            </a:pPr>
            <a:r>
              <a:rPr lang="en-US" dirty="0"/>
              <a:t>Debugging code built into application</a:t>
            </a:r>
          </a:p>
          <a:p>
            <a:pPr lvl="1">
              <a:lnSpc>
                <a:spcPct val="120000"/>
              </a:lnSpc>
              <a:spcBef>
                <a:spcPts val="0"/>
              </a:spcBef>
              <a:buFont typeface="Wingdings" charset="2"/>
              <a:buChar char="§"/>
            </a:pPr>
            <a:r>
              <a:rPr lang="en-US" dirty="0"/>
              <a:t>Application is larger, slower when debugging</a:t>
            </a:r>
          </a:p>
        </p:txBody>
      </p:sp>
      <p:pic>
        <p:nvPicPr>
          <p:cNvPr id="5" name="Content Placeholder 4" descr="debug.png"/>
          <p:cNvPicPr>
            <a:picLocks noGrp="1" noChangeAspect="1"/>
          </p:cNvPicPr>
          <p:nvPr>
            <p:ph sz="half" idx="2"/>
          </p:nvPr>
        </p:nvPicPr>
        <p:blipFill>
          <a:blip r:embed="rId3">
            <a:extLst>
              <a:ext uri="{28A0092B-C50C-407E-A947-70E740481C1C}">
                <a14:useLocalDpi xmlns:a14="http://schemas.microsoft.com/office/drawing/2010/main" val="0"/>
              </a:ext>
            </a:extLst>
          </a:blip>
          <a:srcRect t="-314976" b="-314976"/>
          <a:stretch>
            <a:fillRect/>
          </a:stretch>
        </p:blipFill>
        <p:spPr>
          <a:xfrm>
            <a:off x="6172200" y="2193568"/>
            <a:ext cx="4305300" cy="3615452"/>
          </a:xfrm>
        </p:spPr>
      </p:pic>
    </p:spTree>
    <p:extLst>
      <p:ext uri="{BB962C8B-B14F-4D97-AF65-F5344CB8AC3E}">
        <p14:creationId xmlns:p14="http://schemas.microsoft.com/office/powerpoint/2010/main" val="268136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in Xamarin</a:t>
            </a:r>
          </a:p>
        </p:txBody>
      </p:sp>
      <p:sp>
        <p:nvSpPr>
          <p:cNvPr id="3" name="Content Placeholder 2"/>
          <p:cNvSpPr>
            <a:spLocks noGrp="1"/>
          </p:cNvSpPr>
          <p:nvPr>
            <p:ph idx="1"/>
          </p:nvPr>
        </p:nvSpPr>
        <p:spPr>
          <a:xfrm>
            <a:off x="863600" y="3251199"/>
            <a:ext cx="10515600" cy="2519363"/>
          </a:xfrm>
        </p:spPr>
        <p:txBody>
          <a:bodyPr/>
          <a:lstStyle/>
          <a:p>
            <a:pPr>
              <a:buFont typeface="Wingdings" charset="2"/>
              <a:buChar char="§"/>
            </a:pPr>
            <a:r>
              <a:rPr lang="en-US" dirty="0"/>
              <a:t>Stops the execution of the program when it reaches the indicated line of code</a:t>
            </a:r>
          </a:p>
          <a:p>
            <a:pPr>
              <a:buFont typeface="Wingdings" charset="2"/>
              <a:buChar char="§"/>
            </a:pPr>
            <a:r>
              <a:rPr lang="en-US" dirty="0"/>
              <a:t>Hover over variables to see values</a:t>
            </a:r>
          </a:p>
          <a:p>
            <a:pPr>
              <a:buFont typeface="Wingdings" charset="2"/>
              <a:buChar char="§"/>
            </a:pPr>
            <a:r>
              <a:rPr lang="en-US" dirty="0"/>
              <a:t>View watch or local debug windows to examine code</a:t>
            </a:r>
          </a:p>
        </p:txBody>
      </p:sp>
      <p:grpSp>
        <p:nvGrpSpPr>
          <p:cNvPr id="4" name="Group 3"/>
          <p:cNvGrpSpPr/>
          <p:nvPr/>
        </p:nvGrpSpPr>
        <p:grpSpPr>
          <a:xfrm>
            <a:off x="0" y="1908984"/>
            <a:ext cx="12192000" cy="916202"/>
            <a:chOff x="0" y="1908984"/>
            <a:chExt cx="12192000" cy="916202"/>
          </a:xfrm>
        </p:grpSpPr>
        <p:sp>
          <p:nvSpPr>
            <p:cNvPr id="5" name="Rectangle 4"/>
            <p:cNvSpPr/>
            <p:nvPr/>
          </p:nvSpPr>
          <p:spPr>
            <a:xfrm>
              <a:off x="0" y="1908984"/>
              <a:ext cx="12192000" cy="916202"/>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 Breakpoint Indicates a line of code you want to examine</a:t>
              </a:r>
            </a:p>
          </p:txBody>
        </p:sp>
      </p:grpSp>
    </p:spTree>
    <p:extLst>
      <p:ext uri="{BB962C8B-B14F-4D97-AF65-F5344CB8AC3E}">
        <p14:creationId xmlns:p14="http://schemas.microsoft.com/office/powerpoint/2010/main" val="36461921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2071</Words>
  <Application>Microsoft Macintosh PowerPoint</Application>
  <PresentationFormat>Custom</PresentationFormat>
  <Paragraphs>234</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Cross-Platform Mobile Application Development with Xamarin</vt:lpstr>
      <vt:lpstr>Topics</vt:lpstr>
      <vt:lpstr>PowerPoint Presentation</vt:lpstr>
      <vt:lpstr>Importance of Debugging</vt:lpstr>
      <vt:lpstr>Importance of Testing</vt:lpstr>
      <vt:lpstr>Cross-Platform Nuances</vt:lpstr>
      <vt:lpstr>Debugging Xamarin Applications</vt:lpstr>
      <vt:lpstr>How Debugging Works in Xamarin</vt:lpstr>
      <vt:lpstr>Breakpoints in Xamarin</vt:lpstr>
      <vt:lpstr>Testing Xamarin Applications</vt:lpstr>
      <vt:lpstr>Unit Tests vs UI Acceptance Tests</vt:lpstr>
      <vt:lpstr>Xamarin Test Cloud</vt:lpstr>
      <vt:lpstr>Xamarin Test Cloud</vt:lpstr>
      <vt:lpstr>Xamarin.UITest</vt:lpstr>
      <vt:lpstr>Xamarin Test Cloud Agent</vt:lpstr>
      <vt:lpstr>Adding Project to Xamarin Test Cloud</vt:lpstr>
      <vt:lpstr>Using Xamarin Test Cloud</vt:lpstr>
      <vt:lpstr>Xamarin Sketches</vt:lpstr>
      <vt:lpstr>Creating Xamarin Sketches</vt:lpstr>
      <vt:lpstr>Using Xamarin Sketches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360</cp:revision>
  <dcterms:created xsi:type="dcterms:W3CDTF">2016-04-21T18:51:19Z</dcterms:created>
  <dcterms:modified xsi:type="dcterms:W3CDTF">2016-07-07T15:50:10Z</dcterms:modified>
</cp:coreProperties>
</file>