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comments/comment2.xml" ContentType="application/vnd.openxmlformats-officedocument.presentationml.comments+xml"/>
  <Override PartName="/ppt/notesSlides/notesSlide7.xml" ContentType="application/vnd.openxmlformats-officedocument.presentationml.notesSlide+xml"/>
  <Override PartName="/ppt/comments/comment3.xml" ContentType="application/vnd.openxmlformats-officedocument.presentationml.comments+xml"/>
  <Override PartName="/ppt/notesSlides/notesSlide8.xml" ContentType="application/vnd.openxmlformats-officedocument.presentationml.notesSlide+xml"/>
  <Override PartName="/ppt/comments/comment4.xml" ContentType="application/vnd.openxmlformats-officedocument.presentationml.comments+xml"/>
  <Override PartName="/ppt/notesSlides/notesSlide9.xml" ContentType="application/vnd.openxmlformats-officedocument.presentationml.notesSlide+xml"/>
  <Override PartName="/ppt/comments/comment5.xml" ContentType="application/vnd.openxmlformats-officedocument.presentationml.comments+xml"/>
  <Override PartName="/ppt/notesSlides/notesSlide10.xml" ContentType="application/vnd.openxmlformats-officedocument.presentationml.notesSlide+xml"/>
  <Override PartName="/ppt/comments/comment6.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comment7.xml" ContentType="application/vnd.openxmlformats-officedocument.presentationml.comment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omments/comment8.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0" r:id="rId1"/>
    <p:sldMasterId id="2147483705" r:id="rId2"/>
    <p:sldMasterId id="2147483727" r:id="rId3"/>
  </p:sldMasterIdLst>
  <p:notesMasterIdLst>
    <p:notesMasterId r:id="rId22"/>
  </p:notesMasterIdLst>
  <p:sldIdLst>
    <p:sldId id="354" r:id="rId4"/>
    <p:sldId id="290" r:id="rId5"/>
    <p:sldId id="355" r:id="rId6"/>
    <p:sldId id="342" r:id="rId7"/>
    <p:sldId id="345" r:id="rId8"/>
    <p:sldId id="344" r:id="rId9"/>
    <p:sldId id="338" r:id="rId10"/>
    <p:sldId id="339" r:id="rId11"/>
    <p:sldId id="340" r:id="rId12"/>
    <p:sldId id="341" r:id="rId13"/>
    <p:sldId id="327" r:id="rId14"/>
    <p:sldId id="331" r:id="rId15"/>
    <p:sldId id="348" r:id="rId16"/>
    <p:sldId id="351" r:id="rId17"/>
    <p:sldId id="347" r:id="rId18"/>
    <p:sldId id="352" r:id="rId19"/>
    <p:sldId id="334" r:id="rId20"/>
    <p:sldId id="35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354"/>
            <p14:sldId id="290"/>
            <p14:sldId id="355"/>
            <p14:sldId id="342"/>
            <p14:sldId id="345"/>
            <p14:sldId id="344"/>
            <p14:sldId id="338"/>
            <p14:sldId id="339"/>
            <p14:sldId id="340"/>
            <p14:sldId id="341"/>
            <p14:sldId id="327"/>
            <p14:sldId id="331"/>
            <p14:sldId id="348"/>
            <p14:sldId id="351"/>
            <p14:sldId id="347"/>
            <p14:sldId id="352"/>
            <p14:sldId id="334"/>
            <p14:sldId id="356"/>
          </p14:sldIdLst>
        </p14:section>
      </p14:sectionLst>
    </p:ex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16" clrIdx="2"/>
  <p:cmAuthor id="4" name="Mary Kate Reid" initials="" lastIdx="0"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6CC9"/>
    <a:srgbClr val="0052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테마 스타일 1 - 강조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65" autoAdjust="0"/>
    <p:restoredTop sz="65620" autoAdjust="0"/>
  </p:normalViewPr>
  <p:slideViewPr>
    <p:cSldViewPr snapToGrid="0">
      <p:cViewPr varScale="1">
        <p:scale>
          <a:sx n="85" d="100"/>
          <a:sy n="85" d="100"/>
        </p:scale>
        <p:origin x="-1488" y="-112"/>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commentAuthors" Target="commentAuthor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16-06-02T12:57:27.705" idx="1">
    <p:pos x="2476" y="1444"/>
    <p:text>Make blue bar a touch taller for more margins</p:text>
    <p:extLst>
      <p:ext uri="{C676402C-5697-4E1C-873F-D02D1690AC5C}">
        <p15:threadingInfo xmlns:p15="http://schemas.microsoft.com/office/powerpoint/2012/main" timeZoneBias="420"/>
      </p:ext>
    </p:extLst>
  </p:cm>
  <p:cm authorId="3" dt="2016-06-21T01:50:34.276" idx="2">
    <p:pos x="2476" y="1540"/>
    <p:text>modified</p:text>
    <p:extLst>
      <p:ext uri="{C676402C-5697-4E1C-873F-D02D1690AC5C}">
        <p15:threadingInfo xmlns:p15="http://schemas.microsoft.com/office/powerpoint/2012/main" timeZoneBias="-540">
          <p15:parentCm authorId="3"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16-06-02T12:57:52.184" idx="3">
    <p:pos x="10" y="10"/>
    <p:text>Providers? (rather than options- re-word)</p:text>
    <p:extLst>
      <p:ext uri="{C676402C-5697-4E1C-873F-D02D1690AC5C}">
        <p15:threadingInfo xmlns:p15="http://schemas.microsoft.com/office/powerpoint/2012/main" timeZoneBias="420"/>
      </p:ext>
    </p:extLst>
  </p:cm>
  <p:cm authorId="3" dt="2016-06-21T01:52:56.578" idx="4">
    <p:pos x="10" y="106"/>
    <p:text>modified</p:text>
    <p:extLst>
      <p:ext uri="{C676402C-5697-4E1C-873F-D02D1690AC5C}">
        <p15:threadingInfo xmlns:p15="http://schemas.microsoft.com/office/powerpoint/2012/main" timeZoneBias="-540">
          <p15:parentCm authorId="3" idx="3"/>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3" dt="2016-06-02T12:58:07.437" idx="5">
    <p:pos x="1" y="0"/>
    <p:text>Make blue bar a touch taller</p:text>
    <p:extLst mod="1">
      <p:ext uri="{C676402C-5697-4E1C-873F-D02D1690AC5C}">
        <p15:threadingInfo xmlns:p15="http://schemas.microsoft.com/office/powerpoint/2012/main" timeZoneBias="420"/>
      </p:ext>
    </p:extLst>
  </p:cm>
  <p:cm authorId="3" dt="2016-06-21T01:54:31.248" idx="6">
    <p:pos x="1" y="97"/>
    <p:text>modified</p:text>
    <p:extLst mod="1">
      <p:ext uri="{C676402C-5697-4E1C-873F-D02D1690AC5C}">
        <p15:threadingInfo xmlns:p15="http://schemas.microsoft.com/office/powerpoint/2012/main" timeZoneBias="-540">
          <p15:parentCm authorId="3" idx="5"/>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3" dt="2016-06-21T02:02:04.477" idx="8">
    <p:pos x="1" y="97"/>
    <p:text>modified</p:text>
    <p:extLst mod="1">
      <p:ext uri="{C676402C-5697-4E1C-873F-D02D1690AC5C}">
        <p15:threadingInfo xmlns:p15="http://schemas.microsoft.com/office/powerpoint/2012/main" timeZoneBias="-540">
          <p15:parentCm authorId="3" idx="7"/>
        </p15:threadingInfo>
      </p:ext>
    </p:extLst>
  </p:cm>
  <p:cm authorId="3" dt="2016-06-02T12:58:18.683" idx="7">
    <p:pos x="1" y="0"/>
    <p:text>Simplify gray bar text if possible</p:text>
    <p:extLst mod="1">
      <p:ext uri="{C676402C-5697-4E1C-873F-D02D1690AC5C}">
        <p15:threadingInfo xmlns:p15="http://schemas.microsoft.com/office/powerpoint/2012/main" timeZoneBias="4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3" dt="2016-06-21T02:09:17.856" idx="10">
    <p:pos x="10" y="106"/>
    <p:text>modified</p:text>
    <p:extLst>
      <p:ext uri="{C676402C-5697-4E1C-873F-D02D1690AC5C}">
        <p15:threadingInfo xmlns:p15="http://schemas.microsoft.com/office/powerpoint/2012/main" timeZoneBias="-540">
          <p15:parentCm authorId="3" idx="9"/>
        </p15:threadingInfo>
      </p:ext>
    </p:extLst>
  </p:cm>
  <p:cm authorId="3" dt="2016-06-02T12:58:31.872" idx="9">
    <p:pos x="1" y="1"/>
    <p:text>Simplify gray bar text if possible</p:text>
    <p:extLst mod="1">
      <p:ext uri="{C676402C-5697-4E1C-873F-D02D1690AC5C}">
        <p15:threadingInfo xmlns:p15="http://schemas.microsoft.com/office/powerpoint/2012/main" timeZoneBias="4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3" dt="2016-06-02T12:58:36.663" idx="11">
    <p:pos x="10" y="10"/>
    <p:text>More separation between text bullets and graphic</p:text>
    <p:extLst>
      <p:ext uri="{C676402C-5697-4E1C-873F-D02D1690AC5C}">
        <p15:threadingInfo xmlns:p15="http://schemas.microsoft.com/office/powerpoint/2012/main" timeZoneBias="420"/>
      </p:ext>
    </p:extLst>
  </p:cm>
  <p:cm authorId="3" dt="2016-06-21T02:22:19.029" idx="12">
    <p:pos x="10" y="106"/>
    <p:text>modified</p:text>
    <p:extLst>
      <p:ext uri="{C676402C-5697-4E1C-873F-D02D1690AC5C}">
        <p15:threadingInfo xmlns:p15="http://schemas.microsoft.com/office/powerpoint/2012/main" timeZoneBias="-540">
          <p15:parentCm authorId="3" idx="11"/>
        </p15:threadingInfo>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3" dt="2016-06-02T12:59:05.733" idx="13">
    <p:pos x="1" y="1"/>
    <p:text>Move gray bar down a touch</p:text>
    <p:extLst mod="1">
      <p:ext uri="{C676402C-5697-4E1C-873F-D02D1690AC5C}">
        <p15:threadingInfo xmlns:p15="http://schemas.microsoft.com/office/powerpoint/2012/main" timeZoneBias="420"/>
      </p:ext>
    </p:extLst>
  </p:cm>
  <p:cm authorId="3" dt="2016-06-21T02:30:38.143" idx="14">
    <p:pos x="-10" y="86"/>
    <p:text>modified</p:text>
    <p:extLst mod="1">
      <p:ext uri="{C676402C-5697-4E1C-873F-D02D1690AC5C}">
        <p15:threadingInfo xmlns:p15="http://schemas.microsoft.com/office/powerpoint/2012/main" timeZoneBias="-540">
          <p15:parentCm authorId="3" idx="13"/>
        </p15:threadingInfo>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3" dt="2016-06-02T12:59:30.358" idx="15">
    <p:pos x="4839" y="1386"/>
    <p:text>It is the end of the lesson :) "Now you know..."</p:text>
    <p:extLst mod="1">
      <p:ext uri="{C676402C-5697-4E1C-873F-D02D1690AC5C}">
        <p15:threadingInfo xmlns:p15="http://schemas.microsoft.com/office/powerpoint/2012/main" timeZoneBias="420"/>
      </p:ext>
    </p:extLst>
  </p:cm>
  <p:cm authorId="3" dt="2016-06-21T01:58:17.808" idx="16">
    <p:pos x="4838" y="1483"/>
    <p:text>modified</p:text>
    <p:extLst mod="1">
      <p:ext uri="{C676402C-5697-4E1C-873F-D02D1690AC5C}">
        <p15:threadingInfo xmlns:p15="http://schemas.microsoft.com/office/powerpoint/2012/main" timeZoneBias="-540">
          <p15:parentCm authorId="3" idx="15"/>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pPr/>
              <a:t>6/22/16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pPr/>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Azure Resource Manager enables you to work with the resources in your solution as a group. You can deploy, update or delete all of the resources for your solution in a single, coordinated operation.</a:t>
            </a:r>
          </a:p>
          <a:p>
            <a:endParaRPr lang="en-US" b="1" dirty="0"/>
          </a:p>
          <a:p>
            <a:r>
              <a:rPr lang="en-US" b="1" dirty="0"/>
              <a:t>References:</a:t>
            </a:r>
          </a:p>
          <a:p>
            <a:pPr marL="171450" indent="-171450">
              <a:buFont typeface="Arial"/>
              <a:buChar char="•"/>
            </a:pPr>
            <a:r>
              <a:rPr lang="en-US" b="0" dirty="0"/>
              <a:t>Image</a:t>
            </a:r>
            <a:r>
              <a:rPr lang="en-US" b="0" baseline="0" dirty="0"/>
              <a:t> Source: https://</a:t>
            </a:r>
            <a:r>
              <a:rPr lang="en-US" b="0" baseline="0" dirty="0" err="1"/>
              <a:t>azure.microsoft.com</a:t>
            </a:r>
            <a:r>
              <a:rPr lang="en-US" b="0" baseline="0" dirty="0"/>
              <a:t>/en-us/documentation/articles/resource-group-overview/</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10</a:t>
            </a:fld>
            <a:endParaRPr lang="en-US"/>
          </a:p>
        </p:txBody>
      </p:sp>
    </p:spTree>
    <p:extLst>
      <p:ext uri="{BB962C8B-B14F-4D97-AF65-F5344CB8AC3E}">
        <p14:creationId xmlns:p14="http://schemas.microsoft.com/office/powerpoint/2010/main" val="3002701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Notes Placeholder 2"/>
          <p:cNvSpPr>
            <a:spLocks noGrp="1"/>
          </p:cNvSpPr>
          <p:nvPr>
            <p:ph type="body" idx="1"/>
          </p:nvPr>
        </p:nvSpPr>
        <p:spPr/>
        <p:txBody>
          <a:bodyPr>
            <a:normAutofit/>
          </a:bodyPr>
          <a:lstStyle/>
          <a:p>
            <a:r>
              <a:rPr lang="en-US" altLang="ko-KR" b="1" dirty="0">
                <a:latin typeface="+mn-lt"/>
              </a:rPr>
              <a:t>Notes:</a:t>
            </a:r>
          </a:p>
          <a:p>
            <a:pPr marL="171450" indent="-171450">
              <a:buFont typeface="Arial"/>
              <a:buChar char="•"/>
            </a:pPr>
            <a:r>
              <a:rPr lang="en-US" altLang="ko-KR" dirty="0">
                <a:latin typeface="+mn-lt"/>
              </a:rPr>
              <a:t>All new VMs should generally be deployed using</a:t>
            </a:r>
            <a:r>
              <a:rPr lang="en-US" altLang="ko-KR" baseline="0" dirty="0">
                <a:latin typeface="+mn-lt"/>
              </a:rPr>
              <a:t> the Resource Manager model.</a:t>
            </a:r>
          </a:p>
          <a:p>
            <a:pPr marL="171450" indent="-171450">
              <a:buFont typeface="Arial"/>
              <a:buChar char="•"/>
            </a:pPr>
            <a:r>
              <a:rPr lang="en-US" altLang="ko-KR" baseline="0" dirty="0">
                <a:latin typeface="+mn-lt"/>
              </a:rPr>
              <a:t>Basics Section:</a:t>
            </a:r>
          </a:p>
          <a:p>
            <a:pPr marL="628650" lvl="1" indent="-171450">
              <a:buFont typeface="Arial"/>
              <a:buChar char="•"/>
            </a:pPr>
            <a:r>
              <a:rPr lang="en-US" altLang="ko-KR" baseline="0" dirty="0">
                <a:latin typeface="+mn-lt"/>
              </a:rPr>
              <a:t>Name of the VM, username and password that used to login to the VM, a resource group name (or select an existing resource group).  </a:t>
            </a:r>
          </a:p>
          <a:p>
            <a:pPr marL="628650" lvl="1" indent="-171450">
              <a:buFont typeface="Arial"/>
              <a:buChar char="•"/>
            </a:pPr>
            <a:r>
              <a:rPr lang="en-US" altLang="ko-KR" baseline="0" dirty="0">
                <a:latin typeface="+mn-lt"/>
              </a:rPr>
              <a:t>A resource group is automatically created with the current portal.  Resource groups provide a way to monitor, control access, provision and manage billing for collection of assets that are required to run an application.</a:t>
            </a:r>
            <a:endParaRPr lang="en-US" altLang="ko-KR" dirty="0">
              <a:latin typeface="+mn-lt"/>
            </a:endParaRPr>
          </a:p>
          <a:p>
            <a:pPr marL="171450" indent="-171450">
              <a:buFont typeface="Arial"/>
              <a:buChar char="•"/>
            </a:pPr>
            <a:r>
              <a:rPr lang="en-US" altLang="ko-KR" dirty="0">
                <a:latin typeface="+mn-lt"/>
              </a:rPr>
              <a:t>Size Section:</a:t>
            </a:r>
          </a:p>
          <a:p>
            <a:pPr marL="628650" lvl="1" indent="-171450">
              <a:buFont typeface="Arial"/>
              <a:buChar char="•"/>
            </a:pPr>
            <a:r>
              <a:rPr lang="en-US" altLang="ko-KR" baseline="0" dirty="0">
                <a:latin typeface="+mn-lt"/>
              </a:rPr>
              <a:t>Select an appropriate VM size to suit your needs.   You can choose the number of core processors, storage size, number of data disks,  and size of SSD memory.</a:t>
            </a:r>
          </a:p>
          <a:p>
            <a:pPr marL="171450" indent="-171450">
              <a:buFont typeface="Arial"/>
              <a:buChar char="•"/>
            </a:pPr>
            <a:r>
              <a:rPr lang="en-US" altLang="ko-KR" baseline="0" dirty="0">
                <a:latin typeface="+mn-lt"/>
              </a:rPr>
              <a:t>Setting section:</a:t>
            </a:r>
          </a:p>
          <a:p>
            <a:pPr marL="628650" lvl="1" indent="-171450">
              <a:buFont typeface="Arial"/>
              <a:buChar char="•"/>
            </a:pPr>
            <a:r>
              <a:rPr lang="en-US" altLang="ko-KR" baseline="0" dirty="0">
                <a:latin typeface="+mn-lt"/>
              </a:rPr>
              <a:t>You can configure the storage and networking settings or simply accept the default values.</a:t>
            </a:r>
          </a:p>
          <a:p>
            <a:pPr marL="171450" indent="-171450">
              <a:buFont typeface="Arial"/>
              <a:buChar char="•"/>
            </a:pPr>
            <a:r>
              <a:rPr lang="en-US" altLang="ko-KR" baseline="0" dirty="0">
                <a:latin typeface="+mn-lt"/>
              </a:rPr>
              <a:t>Summary section:</a:t>
            </a:r>
          </a:p>
          <a:p>
            <a:pPr marL="628650" lvl="1" indent="-171450">
              <a:buFont typeface="Arial"/>
              <a:buChar char="•"/>
            </a:pPr>
            <a:r>
              <a:rPr lang="en-US" altLang="ko-KR" baseline="0" dirty="0">
                <a:latin typeface="+mn-lt"/>
              </a:rPr>
              <a:t>Review all the settings you have selected so far and click OK if ready to create and deploy.</a:t>
            </a:r>
          </a:p>
          <a:p>
            <a:endParaRPr lang="en-US" altLang="ko-KR" baseline="0" dirty="0">
              <a:latin typeface="+mn-lt"/>
            </a:endParaRPr>
          </a:p>
          <a:p>
            <a:endParaRPr lang="en-US" altLang="ko-KR" dirty="0">
              <a:latin typeface="+mn-lt"/>
            </a:endParaRPr>
          </a:p>
        </p:txBody>
      </p:sp>
      <p:sp>
        <p:nvSpPr>
          <p:cNvPr id="7" name="Slide Image Placeholder 6"/>
          <p:cNvSpPr>
            <a:spLocks noGrp="1" noRot="1" noChangeAspect="1"/>
          </p:cNvSpPr>
          <p:nvPr>
            <p:ph type="sldImg"/>
          </p:nvPr>
        </p:nvSpPr>
        <p:spPr/>
      </p:sp>
      <p:sp>
        <p:nvSpPr>
          <p:cNvPr id="5" name="Footer Placeholder 4"/>
          <p:cNvSpPr>
            <a:spLocks noGrp="1"/>
          </p:cNvSpPr>
          <p:nvPr>
            <p:ph type="ftr" sz="quarter" idx="10"/>
          </p:nvPr>
        </p:nvSpPr>
        <p:spPr/>
        <p:txBody>
          <a:bodyPr/>
          <a:lstStyle/>
          <a:p>
            <a:pPr>
              <a:defRPr/>
            </a:pPr>
            <a:r>
              <a:rPr lang="en-US"/>
              <a:t>&lt;Course name&gt;   1 - </a:t>
            </a:r>
            <a:fld id="{FD0E25BD-2FFB-4F0A-A583-5BC4D5B0BF60}" type="slidenum">
              <a:rPr lang="en-US" smtClean="0"/>
              <a:pPr>
                <a:defRPr/>
              </a:pPr>
              <a:t>11</a:t>
            </a:fld>
            <a:endParaRPr lang="en-US" dirty="0"/>
          </a:p>
        </p:txBody>
      </p:sp>
    </p:spTree>
    <p:extLst>
      <p:ext uri="{BB962C8B-B14F-4D97-AF65-F5344CB8AC3E}">
        <p14:creationId xmlns:p14="http://schemas.microsoft.com/office/powerpoint/2010/main" val="17433551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Notes Placeholder 2"/>
          <p:cNvSpPr>
            <a:spLocks noGrp="1"/>
          </p:cNvSpPr>
          <p:nvPr>
            <p:ph type="body" idx="1"/>
          </p:nvPr>
        </p:nvSpPr>
        <p:spPr/>
        <p:txBody>
          <a:bodyPr>
            <a:normAutofit/>
          </a:bodyPr>
          <a:lstStyle/>
          <a:p>
            <a:r>
              <a:rPr lang="en-US" altLang="ko-KR" b="1" dirty="0">
                <a:latin typeface="+mn-lt"/>
              </a:rPr>
              <a:t>Notes:</a:t>
            </a:r>
          </a:p>
          <a:p>
            <a:pPr marL="171450" indent="-171450">
              <a:buFont typeface="Arial"/>
              <a:buChar char="•"/>
            </a:pPr>
            <a:r>
              <a:rPr lang="en-US" altLang="ko-KR" dirty="0">
                <a:latin typeface="+mn-lt"/>
              </a:rPr>
              <a:t>The creation</a:t>
            </a:r>
            <a:r>
              <a:rPr lang="en-US" altLang="ko-KR" baseline="0" dirty="0">
                <a:latin typeface="+mn-lt"/>
              </a:rPr>
              <a:t> steps are </a:t>
            </a:r>
            <a:r>
              <a:rPr lang="en-US" altLang="ko-KR" dirty="0">
                <a:latin typeface="+mn-lt"/>
              </a:rPr>
              <a:t>similar to those for the Windows server. </a:t>
            </a:r>
          </a:p>
        </p:txBody>
      </p:sp>
      <p:sp>
        <p:nvSpPr>
          <p:cNvPr id="7" name="Slide Image Placeholder 6"/>
          <p:cNvSpPr>
            <a:spLocks noGrp="1" noRot="1" noChangeAspect="1"/>
          </p:cNvSpPr>
          <p:nvPr>
            <p:ph type="sldImg"/>
          </p:nvPr>
        </p:nvSpPr>
        <p:spPr/>
      </p:sp>
      <p:sp>
        <p:nvSpPr>
          <p:cNvPr id="5" name="Footer Placeholder 4"/>
          <p:cNvSpPr>
            <a:spLocks noGrp="1"/>
          </p:cNvSpPr>
          <p:nvPr>
            <p:ph type="ftr" sz="quarter" idx="10"/>
          </p:nvPr>
        </p:nvSpPr>
        <p:spPr/>
        <p:txBody>
          <a:bodyPr/>
          <a:lstStyle/>
          <a:p>
            <a:pPr>
              <a:defRPr/>
            </a:pPr>
            <a:r>
              <a:rPr lang="en-US"/>
              <a:t>&lt;Course name&gt;   1 - </a:t>
            </a:r>
            <a:fld id="{FD0E25BD-2FFB-4F0A-A583-5BC4D5B0BF60}" type="slidenum">
              <a:rPr lang="en-US" smtClean="0"/>
              <a:pPr>
                <a:defRPr/>
              </a:pPr>
              <a:t>12</a:t>
            </a:fld>
            <a:endParaRPr lang="en-US" dirty="0"/>
          </a:p>
        </p:txBody>
      </p:sp>
    </p:spTree>
    <p:extLst>
      <p:ext uri="{BB962C8B-B14F-4D97-AF65-F5344CB8AC3E}">
        <p14:creationId xmlns:p14="http://schemas.microsoft.com/office/powerpoint/2010/main" val="17433551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344808" algn="l" defTabSz="449565" rtl="0" eaLnBrk="0" fontAlgn="base" latinLnBrk="0" hangingPunct="0">
              <a:lnSpc>
                <a:spcPct val="100000"/>
              </a:lnSpc>
              <a:spcBef>
                <a:spcPts val="393"/>
              </a:spcBef>
              <a:spcAft>
                <a:spcPct val="0"/>
              </a:spcAft>
              <a:buClr>
                <a:schemeClr val="accent1"/>
              </a:buClr>
              <a:buSzPct val="100000"/>
              <a:buFont typeface="+mj-lt"/>
              <a:buNone/>
              <a:tabLst/>
              <a:defRPr/>
            </a:pPr>
            <a:r>
              <a:rPr lang="en-US" altLang="ko-KR" b="1" dirty="0"/>
              <a:t>Notes:</a:t>
            </a:r>
            <a:endParaRPr lang="en-US" altLang="ko-KR" baseline="0" dirty="0"/>
          </a:p>
          <a:p>
            <a:pPr marL="337174" marR="0" lvl="1" indent="-224782" algn="l" defTabSz="449565" rtl="0" eaLnBrk="0" fontAlgn="base" latinLnBrk="0" hangingPunct="0">
              <a:lnSpc>
                <a:spcPct val="100000"/>
              </a:lnSpc>
              <a:spcBef>
                <a:spcPts val="393"/>
              </a:spcBef>
              <a:spcAft>
                <a:spcPct val="0"/>
              </a:spcAft>
              <a:buClr>
                <a:schemeClr val="accent1"/>
              </a:buClr>
              <a:buSzPct val="100000"/>
              <a:buFont typeface="Arial"/>
              <a:buChar char="•"/>
              <a:tabLst/>
              <a:defRPr/>
            </a:pPr>
            <a:r>
              <a:rPr lang="en-US" altLang="ko-KR" sz="1200" b="0" i="0" kern="1200" dirty="0">
                <a:solidFill>
                  <a:schemeClr val="tx1"/>
                </a:solidFill>
                <a:latin typeface="+mn-lt"/>
                <a:ea typeface="+mn-ea"/>
                <a:cs typeface="+mn-cs"/>
              </a:rPr>
              <a:t>Big data refers to data being collected in ever-escalating volumes, at increasingly higher velocities, and in an expanding variety of unstructured formats and variable semantic contexts.</a:t>
            </a:r>
          </a:p>
          <a:p>
            <a:pPr marL="337174" marR="0" lvl="1" indent="-224782" algn="l" defTabSz="449565" rtl="0" eaLnBrk="0" fontAlgn="base" latinLnBrk="0" hangingPunct="0">
              <a:lnSpc>
                <a:spcPct val="100000"/>
              </a:lnSpc>
              <a:spcBef>
                <a:spcPts val="393"/>
              </a:spcBef>
              <a:spcAft>
                <a:spcPct val="0"/>
              </a:spcAft>
              <a:buClr>
                <a:schemeClr val="accent1"/>
              </a:buClr>
              <a:buSzPct val="100000"/>
              <a:buFont typeface="Arial"/>
              <a:buChar char="•"/>
              <a:tabLst/>
              <a:defRPr/>
            </a:pPr>
            <a:r>
              <a:rPr lang="en-US" altLang="ko-KR" dirty="0"/>
              <a:t> </a:t>
            </a:r>
            <a:r>
              <a:rPr lang="en-US" altLang="ko-KR" b="0" dirty="0"/>
              <a:t>We are generating more data than ever before.</a:t>
            </a:r>
            <a:r>
              <a:rPr lang="en-US" altLang="ko-KR" b="0" baseline="0" dirty="0"/>
              <a:t> The following data sources generate ever-growing amounts of data:</a:t>
            </a:r>
            <a:endParaRPr lang="en-US" altLang="ko-KR" b="0" dirty="0"/>
          </a:p>
          <a:p>
            <a:pPr marL="628650" lvl="1" indent="-171450">
              <a:buFont typeface="Arial"/>
              <a:buChar char="•"/>
            </a:pPr>
            <a:r>
              <a:rPr lang="en-US" altLang="ko-KR" dirty="0"/>
              <a:t>Financial transactions</a:t>
            </a:r>
          </a:p>
          <a:p>
            <a:pPr marL="628650" lvl="1" indent="-171450">
              <a:buFont typeface="Arial"/>
              <a:buChar char="•"/>
            </a:pPr>
            <a:r>
              <a:rPr lang="en-US" altLang="ko-KR" dirty="0"/>
              <a:t>Sensor networks</a:t>
            </a:r>
          </a:p>
          <a:p>
            <a:pPr marL="628650" lvl="1" indent="-171450">
              <a:buFont typeface="Arial"/>
              <a:buChar char="•"/>
            </a:pPr>
            <a:r>
              <a:rPr lang="en-US" altLang="ko-KR" dirty="0"/>
              <a:t>Server logs</a:t>
            </a:r>
          </a:p>
          <a:p>
            <a:pPr marL="628650" lvl="1" indent="-171450">
              <a:buFont typeface="Arial"/>
              <a:buChar char="•"/>
            </a:pPr>
            <a:r>
              <a:rPr lang="en-US" altLang="ko-KR" dirty="0"/>
              <a:t>Analytics</a:t>
            </a:r>
          </a:p>
          <a:p>
            <a:pPr marL="628650" lvl="1" indent="-171450">
              <a:buFont typeface="Arial"/>
              <a:buChar char="•"/>
            </a:pPr>
            <a:r>
              <a:rPr lang="en-US" altLang="ko-KR" dirty="0"/>
              <a:t>Email and text messages</a:t>
            </a:r>
          </a:p>
          <a:p>
            <a:pPr marL="628650" lvl="1" indent="-171450">
              <a:buFont typeface="Arial"/>
              <a:buChar char="•"/>
            </a:pPr>
            <a:r>
              <a:rPr lang="en-US" altLang="ko-KR" dirty="0"/>
              <a:t>Social media</a:t>
            </a:r>
          </a:p>
          <a:p>
            <a:pPr marL="171450" indent="-171450">
              <a:buFont typeface="Arial"/>
              <a:buChar char="•"/>
            </a:pPr>
            <a:r>
              <a:rPr lang="en-US" altLang="ko-KR" dirty="0"/>
              <a:t>Automation, ubiquitous internet connectivity, and user-generated content all allow us to generate data</a:t>
            </a:r>
            <a:r>
              <a:rPr lang="en-US" altLang="ko-KR" baseline="0" dirty="0"/>
              <a:t> faster than ever before.</a:t>
            </a:r>
            <a:endParaRPr lang="en-US" altLang="ko-KR" dirty="0"/>
          </a:p>
          <a:p>
            <a:pPr marL="171450" indent="-171450">
              <a:buFont typeface="Arial"/>
              <a:buChar char="•"/>
            </a:pPr>
            <a:r>
              <a:rPr lang="en-US" altLang="ko-KR" dirty="0"/>
              <a:t>For example, every day:</a:t>
            </a:r>
          </a:p>
          <a:p>
            <a:pPr marL="628650" lvl="1" indent="-171450">
              <a:buFont typeface="Arial"/>
              <a:buChar char="•"/>
            </a:pPr>
            <a:r>
              <a:rPr lang="en-US" altLang="ko-KR" dirty="0"/>
              <a:t>Twitter processes 340 million messages</a:t>
            </a:r>
          </a:p>
          <a:p>
            <a:pPr marL="628650" lvl="1" indent="-171450">
              <a:buFont typeface="Arial"/>
              <a:buChar char="•"/>
            </a:pPr>
            <a:r>
              <a:rPr lang="en-US" altLang="ko-KR" dirty="0"/>
              <a:t>Amazon S3 storage adds more than one billion objects</a:t>
            </a:r>
          </a:p>
          <a:p>
            <a:pPr marL="628650" lvl="1" indent="-171450">
              <a:buFont typeface="Arial"/>
              <a:buChar char="•"/>
            </a:pPr>
            <a:r>
              <a:rPr lang="en-US" altLang="ko-KR" dirty="0" err="1"/>
              <a:t>Facebook</a:t>
            </a:r>
            <a:r>
              <a:rPr lang="en-US" altLang="ko-KR" dirty="0"/>
              <a:t> users generate 2.7 billion comments and “likes”</a:t>
            </a:r>
          </a:p>
          <a:p>
            <a:pPr marL="628650" lvl="1" indent="-171450">
              <a:buFont typeface="Arial"/>
              <a:buChar char="•"/>
            </a:pPr>
            <a:r>
              <a:rPr lang="en-US" altLang="ko-KR" dirty="0" err="1"/>
              <a:t>IoT</a:t>
            </a:r>
            <a:r>
              <a:rPr lang="en-US" altLang="ko-KR" dirty="0"/>
              <a:t> (Internet of Things) will make it worse</a:t>
            </a:r>
          </a:p>
          <a:p>
            <a:pPr marL="171450" indent="-171450">
              <a:buFont typeface="Arial"/>
              <a:buChar char="•"/>
            </a:pPr>
            <a:r>
              <a:rPr lang="en-US" altLang="ko-KR" dirty="0"/>
              <a:t>The variety of data is unlike anything that has previous been seen. </a:t>
            </a:r>
          </a:p>
          <a:p>
            <a:pPr marL="171450" indent="-171450">
              <a:buFont typeface="Arial"/>
              <a:buChar char="•"/>
            </a:pPr>
            <a:r>
              <a:rPr lang="en-US" altLang="ko-KR" dirty="0"/>
              <a:t>There</a:t>
            </a:r>
            <a:r>
              <a:rPr lang="en-US" altLang="ko-KR" baseline="0" dirty="0"/>
              <a:t> are many kinds of data in formats such as:</a:t>
            </a:r>
          </a:p>
          <a:p>
            <a:pPr marL="628650" lvl="1" indent="-171450">
              <a:buFont typeface="Arial"/>
              <a:buChar char="•"/>
            </a:pPr>
            <a:r>
              <a:rPr lang="en-US" altLang="ko-KR" dirty="0"/>
              <a:t>Structured data</a:t>
            </a:r>
          </a:p>
          <a:p>
            <a:pPr marL="628650" lvl="1" indent="-171450">
              <a:buFont typeface="Arial"/>
              <a:buChar char="•"/>
            </a:pPr>
            <a:r>
              <a:rPr lang="en-US" altLang="ko-KR" dirty="0"/>
              <a:t>RDBMS</a:t>
            </a:r>
          </a:p>
          <a:p>
            <a:pPr marL="628650" lvl="1" indent="-171450">
              <a:buFont typeface="Arial"/>
              <a:buChar char="•"/>
            </a:pPr>
            <a:r>
              <a:rPr lang="en-US" altLang="ko-KR" dirty="0"/>
              <a:t>Unstructured data</a:t>
            </a:r>
          </a:p>
          <a:p>
            <a:pPr marL="628650" lvl="1" indent="-171450">
              <a:buFont typeface="Arial"/>
              <a:buChar char="•"/>
            </a:pPr>
            <a:r>
              <a:rPr lang="en-US" altLang="ko-KR" dirty="0"/>
              <a:t>Videos</a:t>
            </a:r>
          </a:p>
          <a:p>
            <a:pPr marL="628650" lvl="1" indent="-171450">
              <a:buFont typeface="Arial"/>
              <a:buChar char="•"/>
            </a:pPr>
            <a:r>
              <a:rPr lang="en-US" altLang="ko-KR" dirty="0"/>
              <a:t>Pictures</a:t>
            </a:r>
          </a:p>
          <a:p>
            <a:pPr marL="628650" lvl="1" indent="-171450">
              <a:buFont typeface="Arial"/>
              <a:buChar char="•"/>
            </a:pPr>
            <a:r>
              <a:rPr lang="en-US" altLang="ko-KR" dirty="0"/>
              <a:t>Patient health records</a:t>
            </a:r>
          </a:p>
          <a:p>
            <a:pPr marL="628650" lvl="1" indent="-171450">
              <a:buFont typeface="Arial"/>
              <a:buChar char="•"/>
            </a:pPr>
            <a:r>
              <a:rPr lang="en-US" altLang="ko-KR" dirty="0"/>
              <a:t>System log records</a:t>
            </a:r>
          </a:p>
          <a:p>
            <a:pPr marL="628650" lvl="1" indent="-171450">
              <a:buFont typeface="Arial"/>
              <a:buChar char="•"/>
            </a:pPr>
            <a:r>
              <a:rPr lang="en-US" altLang="ko-KR" dirty="0"/>
              <a:t>XML</a:t>
            </a:r>
          </a:p>
          <a:p>
            <a:pPr marL="628650" lvl="1" indent="-171450">
              <a:buFont typeface="Arial"/>
              <a:buChar char="•"/>
            </a:pPr>
            <a:r>
              <a:rPr lang="en-US" altLang="ko-KR" dirty="0"/>
              <a:t>PDF</a:t>
            </a:r>
          </a:p>
          <a:p>
            <a:pPr marL="628650" lvl="1" indent="-171450">
              <a:buFont typeface="Arial"/>
              <a:buChar char="•"/>
            </a:pPr>
            <a:r>
              <a:rPr lang="en-US" altLang="ko-KR" dirty="0"/>
              <a:t>Text</a:t>
            </a:r>
          </a:p>
          <a:p>
            <a:pPr marL="628650" lvl="1" indent="-171450">
              <a:buFont typeface="Arial"/>
              <a:buChar char="•"/>
            </a:pPr>
            <a:endParaRPr lang="en-US" altLang="ko-KR" dirty="0"/>
          </a:p>
          <a:p>
            <a:pPr marL="0" lvl="0" indent="0">
              <a:buFont typeface="Arial"/>
              <a:buNone/>
            </a:pPr>
            <a:r>
              <a:rPr lang="en-US" altLang="ko-KR" b="1" dirty="0"/>
              <a:t>References:</a:t>
            </a:r>
          </a:p>
          <a:p>
            <a:pPr marL="171450" lvl="0" indent="-171450">
              <a:buFont typeface="Arial"/>
              <a:buChar char="•"/>
            </a:pPr>
            <a:r>
              <a:rPr lang="en-US" altLang="ko-KR" b="0" dirty="0"/>
              <a:t>http://</a:t>
            </a:r>
            <a:r>
              <a:rPr lang="en-US" altLang="ko-KR" b="0" dirty="0" err="1"/>
              <a:t>blog.sqlauthority.com</a:t>
            </a:r>
            <a:endParaRPr lang="en-US" altLang="ko-KR"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13</a:t>
            </a:fld>
            <a:endParaRPr lang="en-US"/>
          </a:p>
        </p:txBody>
      </p:sp>
    </p:spTree>
    <p:extLst>
      <p:ext uri="{BB962C8B-B14F-4D97-AF65-F5344CB8AC3E}">
        <p14:creationId xmlns:p14="http://schemas.microsoft.com/office/powerpoint/2010/main" val="718479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b="1" dirty="0"/>
              <a:t>Notes:</a:t>
            </a:r>
          </a:p>
          <a:p>
            <a:pPr marL="171450" indent="-171450">
              <a:buFont typeface="Arial"/>
              <a:buChar char="•"/>
            </a:pPr>
            <a:r>
              <a:rPr lang="en-US" altLang="ko-KR" dirty="0"/>
              <a:t>Efforts to solve this problem of</a:t>
            </a:r>
            <a:r>
              <a:rPr lang="en-US" altLang="ko-KR" baseline="0" dirty="0"/>
              <a:t> ever-escalating data resulted in the</a:t>
            </a:r>
            <a:r>
              <a:rPr lang="en-US" altLang="ko-KR" dirty="0"/>
              <a:t> beginnings of big data:</a:t>
            </a:r>
          </a:p>
          <a:p>
            <a:pPr marL="628650" lvl="1" indent="-171450">
              <a:buFont typeface="Arial"/>
              <a:buChar char="•"/>
            </a:pPr>
            <a:r>
              <a:rPr lang="en-US" altLang="ko-KR" dirty="0"/>
              <a:t> High performance computing and data warehouses were already processing large structured data sets</a:t>
            </a:r>
          </a:p>
          <a:p>
            <a:pPr marL="628650" lvl="1" indent="-171450">
              <a:buFont typeface="Arial"/>
              <a:buChar char="•"/>
            </a:pPr>
            <a:r>
              <a:rPr lang="en-US" altLang="ko-KR" dirty="0"/>
              <a:t> Big data datasets, however, are large and often unstructured</a:t>
            </a:r>
          </a:p>
          <a:p>
            <a:pPr marL="628650" lvl="1" indent="-171450">
              <a:buFont typeface="Arial"/>
              <a:buChar char="•"/>
            </a:pPr>
            <a:endParaRPr lang="en-US" altLang="ko-KR" dirty="0"/>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Azure’s big data platform is </a:t>
            </a:r>
            <a:r>
              <a:rPr lang="en-US" altLang="ko-KR" dirty="0" err="1"/>
              <a:t>Hadoop</a:t>
            </a:r>
            <a:r>
              <a:rPr lang="en-US" altLang="ko-KR" dirty="0"/>
              <a:t> Ecosystem</a:t>
            </a:r>
            <a:endParaRPr lang="en-US" altLang="ko-KR" baseline="0" dirty="0"/>
          </a:p>
          <a:p>
            <a:pPr marL="628650" marR="0" lvl="2"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 </a:t>
            </a:r>
            <a:r>
              <a:rPr lang="en-US" altLang="ko-KR" dirty="0" err="1"/>
              <a:t>Hadoop</a:t>
            </a:r>
            <a:r>
              <a:rPr lang="en-US" altLang="ko-KR" dirty="0"/>
              <a:t> is a distributed parallel computing platform based on commodity hardware</a:t>
            </a:r>
          </a:p>
          <a:p>
            <a:pPr marL="628650" marR="0" lvl="2"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 Cost effectively scalable to 1000s of nodes</a:t>
            </a:r>
          </a:p>
          <a:p>
            <a:pPr marL="628650" marR="0" lvl="2"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 Fault-tolerance built in with the assumption that hardware failure is common</a:t>
            </a:r>
          </a:p>
          <a:p>
            <a:pPr marL="628650" marR="0" lvl="2"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 Relatively simple programming paradigm to simplify development of solutions on a distributed parallel computing platform</a:t>
            </a:r>
          </a:p>
          <a:p>
            <a:pPr marL="628650" marR="0" lvl="2"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 Includes</a:t>
            </a:r>
            <a:r>
              <a:rPr lang="en-US" altLang="ko-KR" baseline="0" dirty="0"/>
              <a:t> t</a:t>
            </a:r>
            <a:r>
              <a:rPr lang="en-US" altLang="ko-KR" dirty="0"/>
              <a:t>ools to simplify gathering of data</a:t>
            </a:r>
          </a:p>
          <a:p>
            <a:pPr marL="628650" marR="0" lvl="2"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 Provides tools that analysts are already familiar with, including SQL and scripting</a:t>
            </a:r>
          </a:p>
          <a:p>
            <a:pPr marL="628650" marR="0" lvl="2"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baseline="0" dirty="0"/>
              <a:t> Provides </a:t>
            </a:r>
            <a:r>
              <a:rPr lang="en-US" altLang="ko-KR" dirty="0"/>
              <a:t>business intelligence and visualization tools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C60BE34-BC89-4C98-A56B-79B7A098D024}" type="slidenum">
              <a:rPr lang="en-US" smtClean="0"/>
              <a:pPr/>
              <a:t>14</a:t>
            </a:fld>
            <a:endParaRPr lang="en-US"/>
          </a:p>
        </p:txBody>
      </p:sp>
    </p:spTree>
    <p:extLst>
      <p:ext uri="{BB962C8B-B14F-4D97-AF65-F5344CB8AC3E}">
        <p14:creationId xmlns:p14="http://schemas.microsoft.com/office/powerpoint/2010/main" val="718479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b="1" dirty="0"/>
              <a:t>Notes:</a:t>
            </a:r>
          </a:p>
          <a:p>
            <a:pPr marL="171450" indent="-171450">
              <a:buFont typeface="Arial"/>
              <a:buChar char="•"/>
            </a:pPr>
            <a:r>
              <a:rPr lang="en-US" altLang="ko-KR" b="0" dirty="0"/>
              <a:t>There are many</a:t>
            </a:r>
            <a:r>
              <a:rPr lang="en-US" altLang="ko-KR" b="0" baseline="0" dirty="0"/>
              <a:t> tools in Azure for data analytics, but we will focus on </a:t>
            </a:r>
            <a:r>
              <a:rPr lang="en-US" altLang="ko-KR" b="0" baseline="0" dirty="0" err="1"/>
              <a:t>HDInsight</a:t>
            </a:r>
            <a:r>
              <a:rPr lang="en-US" altLang="ko-KR" b="0" baseline="0" dirty="0"/>
              <a:t> service here.</a:t>
            </a:r>
            <a:endParaRPr lang="en-US" altLang="ko-KR" b="0" dirty="0"/>
          </a:p>
          <a:p>
            <a:pPr marL="171450" indent="-171450">
              <a:buFont typeface="Arial"/>
              <a:buChar char="•"/>
            </a:pPr>
            <a:r>
              <a:rPr lang="en-US" altLang="ko-KR" sz="1200" b="0" i="0" kern="1200" dirty="0" err="1">
                <a:solidFill>
                  <a:schemeClr val="tx1"/>
                </a:solidFill>
                <a:latin typeface="+mn-lt"/>
                <a:ea typeface="+mn-ea"/>
                <a:cs typeface="+mn-cs"/>
              </a:rPr>
              <a:t>Cloudera</a:t>
            </a:r>
            <a:r>
              <a:rPr lang="en-US" altLang="ko-KR" sz="1200" b="0" i="0" kern="1200" baseline="0" dirty="0">
                <a:solidFill>
                  <a:schemeClr val="tx1"/>
                </a:solidFill>
                <a:latin typeface="+mn-lt"/>
                <a:ea typeface="+mn-ea"/>
                <a:cs typeface="+mn-cs"/>
              </a:rPr>
              <a:t> is</a:t>
            </a:r>
            <a:r>
              <a:rPr lang="en-US" altLang="ko-KR" sz="1200" b="0" i="0" kern="1200" dirty="0">
                <a:solidFill>
                  <a:schemeClr val="tx1"/>
                </a:solidFill>
                <a:latin typeface="+mn-lt"/>
                <a:ea typeface="+mn-ea"/>
                <a:cs typeface="+mn-cs"/>
              </a:rPr>
              <a:t> an open-source Apache </a:t>
            </a:r>
            <a:r>
              <a:rPr lang="en-US" altLang="ko-KR" sz="1200" b="0" i="0" kern="1200" dirty="0" err="1">
                <a:solidFill>
                  <a:schemeClr val="tx1"/>
                </a:solidFill>
                <a:latin typeface="+mn-lt"/>
                <a:ea typeface="+mn-ea"/>
                <a:cs typeface="+mn-cs"/>
              </a:rPr>
              <a:t>Hadoop</a:t>
            </a:r>
            <a:r>
              <a:rPr lang="en-US" altLang="ko-KR" sz="1200" b="0" i="0" kern="1200" dirty="0">
                <a:solidFill>
                  <a:schemeClr val="tx1"/>
                </a:solidFill>
                <a:latin typeface="+mn-lt"/>
                <a:ea typeface="+mn-ea"/>
                <a:cs typeface="+mn-cs"/>
              </a:rPr>
              <a:t> distribution. CDH (</a:t>
            </a:r>
            <a:r>
              <a:rPr lang="en-US" altLang="ko-KR" sz="1200" b="0" i="0" kern="1200" dirty="0" err="1">
                <a:solidFill>
                  <a:schemeClr val="tx1"/>
                </a:solidFill>
                <a:latin typeface="+mn-lt"/>
                <a:ea typeface="+mn-ea"/>
                <a:cs typeface="+mn-cs"/>
              </a:rPr>
              <a:t>Cloudera</a:t>
            </a:r>
            <a:r>
              <a:rPr lang="en-US" altLang="ko-KR" sz="1200" b="0" i="0" kern="1200" dirty="0">
                <a:solidFill>
                  <a:schemeClr val="tx1"/>
                </a:solidFill>
                <a:latin typeface="+mn-lt"/>
                <a:ea typeface="+mn-ea"/>
                <a:cs typeface="+mn-cs"/>
              </a:rPr>
              <a:t> Distribution Including Apache </a:t>
            </a:r>
            <a:r>
              <a:rPr lang="en-US" altLang="ko-KR" sz="1200" b="0" i="0" kern="1200" dirty="0" err="1">
                <a:solidFill>
                  <a:schemeClr val="tx1"/>
                </a:solidFill>
                <a:latin typeface="+mn-lt"/>
                <a:ea typeface="+mn-ea"/>
                <a:cs typeface="+mn-cs"/>
              </a:rPr>
              <a:t>Hadoop</a:t>
            </a:r>
            <a:r>
              <a:rPr lang="en-US" altLang="ko-KR" sz="1200" b="0" i="0" kern="1200" dirty="0">
                <a:solidFill>
                  <a:schemeClr val="tx1"/>
                </a:solidFill>
                <a:latin typeface="+mn-lt"/>
                <a:ea typeface="+mn-ea"/>
                <a:cs typeface="+mn-cs"/>
              </a:rPr>
              <a:t>) targets enterprise-class deployments of that technology. </a:t>
            </a:r>
          </a:p>
          <a:p>
            <a:pPr marL="628650" lvl="1" indent="-171450">
              <a:buFont typeface="Arial"/>
              <a:buChar char="•"/>
            </a:pPr>
            <a:r>
              <a:rPr lang="en-US" altLang="ko-KR" sz="1200" b="0" i="0" kern="1200" dirty="0">
                <a:solidFill>
                  <a:schemeClr val="tx1"/>
                </a:solidFill>
                <a:latin typeface="+mn-lt"/>
                <a:ea typeface="+mn-ea"/>
                <a:cs typeface="+mn-cs"/>
              </a:rPr>
              <a:t>Cloudera was founded in 2008</a:t>
            </a:r>
            <a:r>
              <a:rPr lang="en-US" altLang="ko-KR" sz="1200" b="0" i="0" kern="1200" baseline="0" dirty="0">
                <a:solidFill>
                  <a:schemeClr val="tx1"/>
                </a:solidFill>
                <a:latin typeface="+mn-lt"/>
                <a:ea typeface="+mn-ea"/>
                <a:cs typeface="+mn-cs"/>
              </a:rPr>
              <a:t> - </a:t>
            </a:r>
            <a:r>
              <a:rPr lang="en-US" altLang="ko-KR" sz="1200" b="0" i="0" kern="1200" dirty="0">
                <a:solidFill>
                  <a:schemeClr val="tx1"/>
                </a:solidFill>
                <a:latin typeface="+mn-lt"/>
                <a:ea typeface="+mn-ea"/>
                <a:cs typeface="+mn-cs"/>
              </a:rPr>
              <a:t>Doug Cutting, co-creator of Hadoop, joined the company in 2009 as Chief Architect and remains in that role today.</a:t>
            </a:r>
          </a:p>
          <a:p>
            <a:pPr marL="171450" indent="-171450">
              <a:buFont typeface="Arial"/>
              <a:buChar char="•"/>
            </a:pPr>
            <a:r>
              <a:rPr lang="en-US" altLang="ko-KR" sz="1200" b="0" i="0" kern="1200" dirty="0">
                <a:solidFill>
                  <a:schemeClr val="tx1"/>
                </a:solidFill>
                <a:latin typeface="+mn-lt"/>
                <a:ea typeface="+mn-ea"/>
                <a:cs typeface="+mn-cs"/>
              </a:rPr>
              <a:t>Hortonworks</a:t>
            </a:r>
            <a:r>
              <a:rPr lang="en-US" altLang="ko-KR" sz="1200" b="0" i="0" kern="1200" baseline="0" dirty="0">
                <a:solidFill>
                  <a:schemeClr val="tx1"/>
                </a:solidFill>
                <a:latin typeface="+mn-lt"/>
                <a:ea typeface="+mn-ea"/>
                <a:cs typeface="+mn-cs"/>
              </a:rPr>
              <a:t> is also an open-source Apache Hadoop distribution company which was formed in June 2011. They offer the </a:t>
            </a:r>
            <a:r>
              <a:rPr lang="en-US" altLang="ko-KR" sz="1200" b="0" i="0" kern="1200" dirty="0">
                <a:solidFill>
                  <a:schemeClr val="tx1"/>
                </a:solidFill>
                <a:latin typeface="+mn-lt"/>
                <a:ea typeface="+mn-ea"/>
                <a:cs typeface="+mn-cs"/>
              </a:rPr>
              <a:t>Hortonworks Data Platform (HDP).</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15</a:t>
            </a:fld>
            <a:endParaRPr lang="en-US"/>
          </a:p>
        </p:txBody>
      </p:sp>
    </p:spTree>
    <p:extLst>
      <p:ext uri="{BB962C8B-B14F-4D97-AF65-F5344CB8AC3E}">
        <p14:creationId xmlns:p14="http://schemas.microsoft.com/office/powerpoint/2010/main" val="7184796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Notes Placeholder 2"/>
          <p:cNvSpPr>
            <a:spLocks noGrp="1"/>
          </p:cNvSpPr>
          <p:nvPr>
            <p:ph type="body" idx="1"/>
          </p:nvPr>
        </p:nvSpPr>
        <p:spPr/>
        <p:txBody>
          <a:bodyPr>
            <a:normAutofit/>
          </a:bodyPr>
          <a:lstStyle/>
          <a:p>
            <a:pPr marL="112392" marR="0" lvl="1" indent="0" algn="l" defTabSz="449565" rtl="0" eaLnBrk="0" fontAlgn="base" latinLnBrk="0" hangingPunct="0">
              <a:lnSpc>
                <a:spcPct val="100000"/>
              </a:lnSpc>
              <a:spcBef>
                <a:spcPts val="393"/>
              </a:spcBef>
              <a:spcAft>
                <a:spcPct val="0"/>
              </a:spcAft>
              <a:buClr>
                <a:schemeClr val="accent1"/>
              </a:buClr>
              <a:buSzPct val="100000"/>
              <a:buFont typeface="Arial"/>
              <a:buNone/>
              <a:tabLst/>
              <a:defRPr/>
            </a:pPr>
            <a:r>
              <a:rPr lang="en-US" altLang="ko-KR" b="1" baseline="0" dirty="0"/>
              <a:t>Notes:</a:t>
            </a:r>
            <a:endParaRPr lang="en-US" altLang="ko-KR" b="1" dirty="0"/>
          </a:p>
          <a:p>
            <a:pPr marL="337174" marR="0" lvl="1" indent="-224782" algn="l" defTabSz="449565" rtl="0" eaLnBrk="0" fontAlgn="base" latinLnBrk="0" hangingPunct="0">
              <a:lnSpc>
                <a:spcPct val="100000"/>
              </a:lnSpc>
              <a:spcBef>
                <a:spcPts val="393"/>
              </a:spcBef>
              <a:spcAft>
                <a:spcPct val="0"/>
              </a:spcAft>
              <a:buClr>
                <a:schemeClr val="accent1"/>
              </a:buClr>
              <a:buSzPct val="100000"/>
              <a:buFont typeface="Arial"/>
              <a:buChar char="•"/>
              <a:tabLst/>
              <a:defRPr/>
            </a:pPr>
            <a:r>
              <a:rPr lang="en-US" altLang="ko-KR" dirty="0"/>
              <a:t>HDInsight</a:t>
            </a:r>
            <a:r>
              <a:rPr lang="en-US" altLang="ko-KR" baseline="0" dirty="0"/>
              <a:t> </a:t>
            </a:r>
            <a:r>
              <a:rPr lang="en-US" altLang="ko-KR" dirty="0"/>
              <a:t>is implemented </a:t>
            </a:r>
            <a:r>
              <a:rPr lang="en-US" altLang="ko-KR" baseline="0" dirty="0"/>
              <a:t>in Microsoft Azure as the solution for big data. It includes implementations of  Apache Spark, </a:t>
            </a:r>
            <a:r>
              <a:rPr lang="en-US" altLang="ko-KR" baseline="0" dirty="0" err="1"/>
              <a:t>HBase</a:t>
            </a:r>
            <a:r>
              <a:rPr lang="en-US" altLang="ko-KR" baseline="0" dirty="0"/>
              <a:t>, Storm, Pig, Hive, </a:t>
            </a:r>
            <a:r>
              <a:rPr lang="en-US" altLang="ko-KR" baseline="0" dirty="0" err="1"/>
              <a:t>Sqoop</a:t>
            </a:r>
            <a:r>
              <a:rPr lang="en-US" altLang="ko-KR" baseline="0" dirty="0"/>
              <a:t>, </a:t>
            </a:r>
            <a:r>
              <a:rPr lang="en-US" altLang="ko-KR" baseline="0" dirty="0" err="1"/>
              <a:t>Oozie</a:t>
            </a:r>
            <a:r>
              <a:rPr lang="en-US" altLang="ko-KR" baseline="0" dirty="0"/>
              <a:t>, </a:t>
            </a:r>
            <a:r>
              <a:rPr lang="en-US" altLang="ko-KR" baseline="0" dirty="0" err="1"/>
              <a:t>Ambari</a:t>
            </a:r>
            <a:r>
              <a:rPr lang="en-US" altLang="ko-KR" baseline="0" dirty="0"/>
              <a:t>, and others.</a:t>
            </a:r>
          </a:p>
          <a:p>
            <a:pPr marL="337174" marR="0" lvl="1" indent="-224782" algn="l" defTabSz="449565" rtl="0" eaLnBrk="0" fontAlgn="base" latinLnBrk="0" hangingPunct="0">
              <a:lnSpc>
                <a:spcPct val="100000"/>
              </a:lnSpc>
              <a:spcBef>
                <a:spcPts val="393"/>
              </a:spcBef>
              <a:spcAft>
                <a:spcPct val="0"/>
              </a:spcAft>
              <a:buClr>
                <a:schemeClr val="accent1"/>
              </a:buClr>
              <a:buSzPct val="100000"/>
              <a:buFont typeface="Arial"/>
              <a:buChar char="•"/>
              <a:tabLst/>
              <a:defRPr/>
            </a:pPr>
            <a:r>
              <a:rPr lang="en-US" altLang="ko-KR" baseline="0" dirty="0"/>
              <a:t>This also integrates with business intelligence (BI) tools such as Power BI, Excel, and SQL Server Analysis Services.</a:t>
            </a:r>
          </a:p>
          <a:p>
            <a:pPr marL="112392" marR="0" lvl="1" indent="0" algn="l" defTabSz="449565" rtl="0" eaLnBrk="0" fontAlgn="base" latinLnBrk="0" hangingPunct="0">
              <a:lnSpc>
                <a:spcPct val="100000"/>
              </a:lnSpc>
              <a:spcBef>
                <a:spcPts val="393"/>
              </a:spcBef>
              <a:spcAft>
                <a:spcPct val="0"/>
              </a:spcAft>
              <a:buClr>
                <a:schemeClr val="accent1"/>
              </a:buClr>
              <a:buSzPct val="100000"/>
              <a:buFont typeface="Arial"/>
              <a:buNone/>
              <a:tabLst/>
              <a:defRPr/>
            </a:pPr>
            <a:endParaRPr lang="en-US" altLang="ko-KR" dirty="0"/>
          </a:p>
          <a:p>
            <a:pPr marL="337174" marR="0" lvl="1" indent="-224782" algn="l" defTabSz="449565" rtl="0" eaLnBrk="0" fontAlgn="base" latinLnBrk="0" hangingPunct="0">
              <a:lnSpc>
                <a:spcPct val="100000"/>
              </a:lnSpc>
              <a:spcBef>
                <a:spcPts val="393"/>
              </a:spcBef>
              <a:spcAft>
                <a:spcPct val="0"/>
              </a:spcAft>
              <a:buClr>
                <a:schemeClr val="accent1"/>
              </a:buClr>
              <a:buSzPct val="100000"/>
              <a:buFont typeface="Arial"/>
              <a:buChar char="•"/>
              <a:tabLst/>
              <a:defRPr/>
            </a:pPr>
            <a:r>
              <a:rPr lang="en-US" altLang="ko-KR" dirty="0"/>
              <a:t>Spark – Parallel processing framework that supports in-memory processing</a:t>
            </a:r>
          </a:p>
          <a:p>
            <a:pPr marL="337174" marR="0" lvl="1" indent="-224782" algn="l" defTabSz="449565" rtl="0" eaLnBrk="0" fontAlgn="base" latinLnBrk="0" hangingPunct="0">
              <a:lnSpc>
                <a:spcPct val="100000"/>
              </a:lnSpc>
              <a:spcBef>
                <a:spcPts val="393"/>
              </a:spcBef>
              <a:spcAft>
                <a:spcPct val="0"/>
              </a:spcAft>
              <a:buClr>
                <a:schemeClr val="accent1"/>
              </a:buClr>
              <a:buSzPct val="100000"/>
              <a:buFont typeface="Arial"/>
              <a:buChar char="•"/>
              <a:tabLst/>
              <a:defRPr/>
            </a:pPr>
            <a:r>
              <a:rPr lang="en-US" altLang="ko-KR" dirty="0" err="1"/>
              <a:t>Hbase</a:t>
            </a:r>
            <a:r>
              <a:rPr lang="en-US" altLang="ko-KR" dirty="0"/>
              <a:t> – </a:t>
            </a:r>
            <a:r>
              <a:rPr lang="en-US" altLang="ko-KR" dirty="0" err="1"/>
              <a:t>NoSQL</a:t>
            </a:r>
            <a:r>
              <a:rPr lang="en-US" altLang="ko-KR" baseline="0" dirty="0"/>
              <a:t> database that is built on </a:t>
            </a:r>
            <a:r>
              <a:rPr lang="en-US" altLang="ko-KR" baseline="0" dirty="0" err="1"/>
              <a:t>Hadoop</a:t>
            </a:r>
            <a:endParaRPr lang="en-US" altLang="ko-KR" dirty="0"/>
          </a:p>
          <a:p>
            <a:pPr marL="337174" marR="0" lvl="1" indent="-224782" algn="l" defTabSz="449565" rtl="0" eaLnBrk="0" fontAlgn="base" latinLnBrk="0" hangingPunct="0">
              <a:lnSpc>
                <a:spcPct val="100000"/>
              </a:lnSpc>
              <a:spcBef>
                <a:spcPts val="393"/>
              </a:spcBef>
              <a:spcAft>
                <a:spcPct val="0"/>
              </a:spcAft>
              <a:buClr>
                <a:schemeClr val="accent1"/>
              </a:buClr>
              <a:buSzPct val="100000"/>
              <a:buFont typeface="Arial"/>
              <a:buChar char="•"/>
              <a:tabLst/>
              <a:defRPr/>
            </a:pPr>
            <a:r>
              <a:rPr lang="en-US" altLang="ko-KR" dirty="0"/>
              <a:t>Storm – Processes</a:t>
            </a:r>
            <a:r>
              <a:rPr lang="en-US" altLang="ko-KR" baseline="0" dirty="0"/>
              <a:t> data in real-time with </a:t>
            </a:r>
            <a:r>
              <a:rPr lang="en-US" altLang="ko-KR" baseline="0" dirty="0" err="1"/>
              <a:t>Hadoop</a:t>
            </a:r>
            <a:endParaRPr lang="en-US" altLang="ko-KR" dirty="0"/>
          </a:p>
        </p:txBody>
      </p:sp>
      <p:sp>
        <p:nvSpPr>
          <p:cNvPr id="7" name="Slide Image Placeholder 6"/>
          <p:cNvSpPr>
            <a:spLocks noGrp="1" noRot="1" noChangeAspect="1"/>
          </p:cNvSpPr>
          <p:nvPr>
            <p:ph type="sldImg"/>
          </p:nvPr>
        </p:nvSpPr>
        <p:spPr/>
      </p:sp>
      <p:sp>
        <p:nvSpPr>
          <p:cNvPr id="5" name="Footer Placeholder 4"/>
          <p:cNvSpPr>
            <a:spLocks noGrp="1"/>
          </p:cNvSpPr>
          <p:nvPr>
            <p:ph type="ftr" sz="quarter" idx="10"/>
          </p:nvPr>
        </p:nvSpPr>
        <p:spPr/>
        <p:txBody>
          <a:bodyPr/>
          <a:lstStyle/>
          <a:p>
            <a:pPr>
              <a:defRPr/>
            </a:pPr>
            <a:r>
              <a:rPr lang="en-US"/>
              <a:t>&lt;Course name&gt;   1 - </a:t>
            </a:r>
            <a:fld id="{FD0E25BD-2FFB-4F0A-A583-5BC4D5B0BF60}" type="slidenum">
              <a:rPr lang="en-US" smtClean="0"/>
              <a:pPr>
                <a:defRPr/>
              </a:pPr>
              <a:t>16</a:t>
            </a:fld>
            <a:endParaRPr lang="en-US" dirty="0"/>
          </a:p>
        </p:txBody>
      </p:sp>
    </p:spTree>
    <p:extLst>
      <p:ext uri="{BB962C8B-B14F-4D97-AF65-F5344CB8AC3E}">
        <p14:creationId xmlns:p14="http://schemas.microsoft.com/office/powerpoint/2010/main" val="17433551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Notes Placeholder 2"/>
          <p:cNvSpPr>
            <a:spLocks noGrp="1"/>
          </p:cNvSpPr>
          <p:nvPr>
            <p:ph type="body" idx="1"/>
          </p:nvPr>
        </p:nvSpPr>
        <p:spPr/>
        <p:txBody>
          <a:bodyPr>
            <a:normAutofit/>
          </a:bodyPr>
          <a:lstStyle/>
          <a:p>
            <a:endParaRPr lang="en-US" altLang="ko-KR" dirty="0">
              <a:latin typeface="+mn-lt"/>
            </a:endParaRPr>
          </a:p>
        </p:txBody>
      </p:sp>
      <p:sp>
        <p:nvSpPr>
          <p:cNvPr id="7" name="Slide Image Placeholder 6"/>
          <p:cNvSpPr>
            <a:spLocks noGrp="1" noRot="1" noChangeAspect="1"/>
          </p:cNvSpPr>
          <p:nvPr>
            <p:ph type="sldImg"/>
          </p:nvPr>
        </p:nvSpPr>
        <p:spPr/>
      </p:sp>
      <p:sp>
        <p:nvSpPr>
          <p:cNvPr id="5" name="Footer Placeholder 4"/>
          <p:cNvSpPr>
            <a:spLocks noGrp="1"/>
          </p:cNvSpPr>
          <p:nvPr>
            <p:ph type="ftr" sz="quarter" idx="10"/>
          </p:nvPr>
        </p:nvSpPr>
        <p:spPr/>
        <p:txBody>
          <a:bodyPr/>
          <a:lstStyle/>
          <a:p>
            <a:pPr>
              <a:defRPr/>
            </a:pPr>
            <a:r>
              <a:rPr lang="en-US"/>
              <a:t>&lt;Course name&gt;   1 - </a:t>
            </a:r>
            <a:fld id="{FD0E25BD-2FFB-4F0A-A583-5BC4D5B0BF60}" type="slidenum">
              <a:rPr lang="en-US" smtClean="0"/>
              <a:pPr>
                <a:defRPr/>
              </a:pPr>
              <a:t>17</a:t>
            </a:fld>
            <a:endParaRPr lang="en-US" dirty="0"/>
          </a:p>
        </p:txBody>
      </p:sp>
    </p:spTree>
    <p:extLst>
      <p:ext uri="{BB962C8B-B14F-4D97-AF65-F5344CB8AC3E}">
        <p14:creationId xmlns:p14="http://schemas.microsoft.com/office/powerpoint/2010/main" val="17433551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18</a:t>
            </a:fld>
            <a:endParaRPr lang="en-US">
              <a:solidFill>
                <a:prstClr val="black"/>
              </a:solidFill>
              <a:latin typeface="Calibri"/>
            </a:endParaRPr>
          </a:p>
        </p:txBody>
      </p:sp>
    </p:spTree>
    <p:extLst>
      <p:ext uri="{BB962C8B-B14F-4D97-AF65-F5344CB8AC3E}">
        <p14:creationId xmlns:p14="http://schemas.microsoft.com/office/powerpoint/2010/main" val="1409131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dirty="0">
              <a:latin typeface="Arial" charset="0"/>
            </a:endParaRPr>
          </a:p>
        </p:txBody>
      </p:sp>
      <p:sp>
        <p:nvSpPr>
          <p:cNvPr id="5" name="Footer Placeholder 4"/>
          <p:cNvSpPr>
            <a:spLocks noGrp="1"/>
          </p:cNvSpPr>
          <p:nvPr>
            <p:ph type="ftr" sz="quarter" idx="10"/>
          </p:nvPr>
        </p:nvSpPr>
        <p:spPr/>
        <p:txBody>
          <a:bodyPr/>
          <a:lstStyle/>
          <a:p>
            <a:pPr>
              <a:defRPr/>
            </a:pPr>
            <a:r>
              <a:rPr lang="en-US"/>
              <a:t>&lt;Course name&gt;   1 - </a:t>
            </a:r>
            <a:fld id="{7D9F3CF1-A1DC-4C36-A009-AEFBF70A985A}" type="slidenum">
              <a:rPr lang="en-US" smtClean="0"/>
              <a:pPr>
                <a:defRPr/>
              </a:pPr>
              <a:t>2</a:t>
            </a:fld>
            <a:endParaRPr lang="en-US" dirty="0"/>
          </a:p>
        </p:txBody>
      </p:sp>
    </p:spTree>
    <p:extLst>
      <p:ext uri="{BB962C8B-B14F-4D97-AF65-F5344CB8AC3E}">
        <p14:creationId xmlns:p14="http://schemas.microsoft.com/office/powerpoint/2010/main" val="322957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409131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sz="1200" b="1" i="0" kern="1200" dirty="0">
                <a:solidFill>
                  <a:schemeClr val="tx1"/>
                </a:solidFill>
                <a:effectLst/>
                <a:latin typeface="+mn-lt"/>
                <a:ea typeface="+mn-ea"/>
                <a:cs typeface="+mn-cs"/>
              </a:rPr>
              <a:t>Notes:</a:t>
            </a:r>
          </a:p>
          <a:p>
            <a:pPr marL="171450" indent="-171450">
              <a:buFont typeface="Arial"/>
              <a:buChar char="•"/>
            </a:pPr>
            <a:r>
              <a:rPr lang="en-US" altLang="ko-KR" sz="1200" b="0" i="0" kern="1200" dirty="0">
                <a:solidFill>
                  <a:schemeClr val="tx1"/>
                </a:solidFill>
                <a:effectLst/>
                <a:latin typeface="+mn-lt"/>
                <a:ea typeface="+mn-ea"/>
                <a:cs typeface="+mn-cs"/>
              </a:rPr>
              <a:t>A virtual machine is a software implementation of a computer that executes programs in the same way a physical computer</a:t>
            </a:r>
            <a:r>
              <a:rPr lang="en-US" altLang="ko-KR" sz="1200" b="0" i="0" kern="1200" baseline="0" dirty="0">
                <a:solidFill>
                  <a:schemeClr val="tx1"/>
                </a:solidFill>
                <a:effectLst/>
                <a:latin typeface="+mn-lt"/>
                <a:ea typeface="+mn-ea"/>
                <a:cs typeface="+mn-cs"/>
              </a:rPr>
              <a:t> would.</a:t>
            </a:r>
            <a:r>
              <a:rPr lang="en-US" altLang="ko-KR" sz="1200" b="0" i="0" kern="1200" dirty="0">
                <a:solidFill>
                  <a:schemeClr val="tx1"/>
                </a:solidFill>
                <a:effectLst/>
                <a:latin typeface="+mn-lt"/>
                <a:ea typeface="+mn-ea"/>
                <a:cs typeface="+mn-cs"/>
              </a:rPr>
              <a:t> </a:t>
            </a:r>
          </a:p>
          <a:p>
            <a:pPr marL="171450" indent="-171450">
              <a:buFont typeface="Arial"/>
              <a:buChar char="•"/>
            </a:pPr>
            <a:r>
              <a:rPr lang="en-US" altLang="ko-KR" sz="1200" b="0" i="0" kern="1200" dirty="0">
                <a:solidFill>
                  <a:schemeClr val="tx1"/>
                </a:solidFill>
                <a:effectLst/>
                <a:latin typeface="+mn-lt"/>
                <a:ea typeface="+mn-ea"/>
                <a:cs typeface="+mn-cs"/>
              </a:rPr>
              <a:t>A</a:t>
            </a:r>
            <a:r>
              <a:rPr lang="en-US" altLang="ko-KR" sz="1200" b="0" i="0" kern="1200" baseline="0" dirty="0">
                <a:solidFill>
                  <a:schemeClr val="tx1"/>
                </a:solidFill>
                <a:effectLst/>
                <a:latin typeface="+mn-lt"/>
                <a:ea typeface="+mn-ea"/>
                <a:cs typeface="+mn-cs"/>
              </a:rPr>
              <a:t> </a:t>
            </a:r>
            <a:r>
              <a:rPr lang="en-US" altLang="ko-KR" sz="1200" b="0" i="0" kern="1200" dirty="0">
                <a:solidFill>
                  <a:schemeClr val="tx1"/>
                </a:solidFill>
                <a:effectLst/>
                <a:latin typeface="+mn-lt"/>
                <a:ea typeface="+mn-ea"/>
                <a:cs typeface="+mn-cs"/>
              </a:rPr>
              <a:t>VM is an operating</a:t>
            </a:r>
            <a:r>
              <a:rPr lang="en-US" altLang="ko-KR" sz="1200" b="0" i="0" kern="1200" baseline="0" dirty="0">
                <a:solidFill>
                  <a:schemeClr val="tx1"/>
                </a:solidFill>
                <a:effectLst/>
                <a:latin typeface="+mn-lt"/>
                <a:ea typeface="+mn-ea"/>
                <a:cs typeface="+mn-cs"/>
              </a:rPr>
              <a:t> system or application environment that is installed on software and which imitates dedicated hardware. The user has the same experience on a virtual machine as they would have on dedicated hardware.</a:t>
            </a:r>
            <a:endParaRPr lang="en-US" altLang="ko-KR" sz="1200" b="0" i="0" kern="1200" dirty="0">
              <a:solidFill>
                <a:schemeClr val="tx1"/>
              </a:solidFill>
              <a:effectLst/>
              <a:latin typeface="+mn-lt"/>
              <a:ea typeface="+mn-ea"/>
              <a:cs typeface="+mn-cs"/>
            </a:endParaRPr>
          </a:p>
          <a:p>
            <a:pPr marL="171450" indent="-171450">
              <a:buFont typeface="Arial"/>
              <a:buChar char="•"/>
            </a:pPr>
            <a:endParaRPr lang="en-US" altLang="ko-KR" sz="1200" b="0" i="0" kern="1200" dirty="0">
              <a:solidFill>
                <a:schemeClr val="tx1"/>
              </a:solidFill>
              <a:effectLst/>
              <a:latin typeface="+mn-lt"/>
              <a:ea typeface="+mn-ea"/>
              <a:cs typeface="+mn-cs"/>
            </a:endParaRPr>
          </a:p>
          <a:p>
            <a:pPr marL="171450" indent="-171450">
              <a:buFont typeface="Arial"/>
              <a:buChar char="•"/>
            </a:pPr>
            <a:r>
              <a:rPr lang="en-US" altLang="ko-KR" sz="1200" b="0" i="0" kern="1200" dirty="0">
                <a:solidFill>
                  <a:schemeClr val="tx1"/>
                </a:solidFill>
                <a:effectLst/>
                <a:latin typeface="+mn-lt"/>
                <a:ea typeface="+mn-ea"/>
                <a:cs typeface="+mn-cs"/>
              </a:rPr>
              <a:t>The VM is comprised of a set of specification and configuration files and is backed by the physical resources of a host. </a:t>
            </a:r>
            <a:r>
              <a:rPr lang="en-US" altLang="ko-KR" dirty="0"/>
              <a:t>Users can provision and configure server types, CPU cycles, operating systems, storage capacity, network infrastructure, and security settings through a web-based console.</a:t>
            </a:r>
          </a:p>
          <a:p>
            <a:pPr marL="171450" indent="-171450">
              <a:buFont typeface="Arial"/>
              <a:buChar char="•"/>
            </a:pPr>
            <a:endParaRPr lang="en-US" altLang="ko-KR" dirty="0"/>
          </a:p>
          <a:p>
            <a:pPr marL="171450" lvl="0" indent="-171450">
              <a:buFont typeface="Arial"/>
              <a:buChar char="•"/>
            </a:pPr>
            <a:r>
              <a:rPr lang="en-US" altLang="ko-KR" dirty="0"/>
              <a:t>Examples: Amazon Elastic Compute Cloud (EC2),IBM </a:t>
            </a:r>
            <a:r>
              <a:rPr lang="en-US" altLang="ko-KR" dirty="0" err="1"/>
              <a:t>Bluemix</a:t>
            </a:r>
            <a:r>
              <a:rPr lang="en-US" altLang="ko-KR" dirty="0"/>
              <a:t> virtual Server, Microsoft Azure VM</a:t>
            </a:r>
          </a:p>
          <a:p>
            <a:pPr marL="171450" indent="-171450">
              <a:buFont typeface="Arial"/>
              <a:buChar char="•"/>
            </a:pPr>
            <a:endParaRPr lang="en-US" altLang="ko-KR" dirty="0"/>
          </a:p>
          <a:p>
            <a:endParaRPr lang="en-US" altLang="ko-KR"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a:t>
            </a:fld>
            <a:endParaRPr lang="en-US"/>
          </a:p>
        </p:txBody>
      </p:sp>
    </p:spTree>
    <p:extLst>
      <p:ext uri="{BB962C8B-B14F-4D97-AF65-F5344CB8AC3E}">
        <p14:creationId xmlns:p14="http://schemas.microsoft.com/office/powerpoint/2010/main" val="2901872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sz="1200" b="1" kern="1200" baseline="0" dirty="0">
                <a:solidFill>
                  <a:schemeClr val="tx1"/>
                </a:solidFill>
                <a:effectLst/>
                <a:latin typeface="+mn-lt"/>
                <a:ea typeface="+mn-ea"/>
                <a:cs typeface="+mn-cs"/>
              </a:rPr>
              <a:t>Notes:</a:t>
            </a:r>
          </a:p>
          <a:p>
            <a:pPr marL="171450" indent="-171450">
              <a:buFont typeface="Arial"/>
              <a:buChar char="•"/>
            </a:pPr>
            <a:r>
              <a:rPr lang="en-US" altLang="ko-KR" sz="1200" b="0" kern="1200" baseline="0" dirty="0">
                <a:solidFill>
                  <a:schemeClr val="tx1"/>
                </a:solidFill>
                <a:effectLst/>
                <a:latin typeface="+mn-lt"/>
                <a:ea typeface="+mn-ea"/>
                <a:cs typeface="+mn-cs"/>
              </a:rPr>
              <a:t>VM startup is relatively quick and easy compared to an installation on physical hardware. </a:t>
            </a:r>
            <a:r>
              <a:rPr lang="en-US" altLang="ko-KR" sz="1200" b="0" kern="1200" dirty="0">
                <a:solidFill>
                  <a:schemeClr val="tx1"/>
                </a:solidFill>
                <a:effectLst/>
                <a:latin typeface="+mn-lt"/>
                <a:ea typeface="+mn-ea"/>
                <a:cs typeface="+mn-cs"/>
              </a:rPr>
              <a:t>VMs</a:t>
            </a:r>
            <a:r>
              <a:rPr lang="en-US" altLang="ko-KR" sz="1200" b="0" kern="1200" baseline="0" dirty="0">
                <a:solidFill>
                  <a:schemeClr val="tx1"/>
                </a:solidFill>
                <a:effectLst/>
                <a:latin typeface="+mn-lt"/>
                <a:ea typeface="+mn-ea"/>
                <a:cs typeface="+mn-cs"/>
              </a:rPr>
              <a:t> allow the user to easily suspend the service and save its state. </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b="0" i="0" kern="1200" dirty="0">
                <a:solidFill>
                  <a:schemeClr val="tx1"/>
                </a:solidFill>
                <a:effectLst/>
                <a:latin typeface="+mn-lt"/>
                <a:ea typeface="+mn-ea"/>
                <a:cs typeface="+mn-cs"/>
              </a:rPr>
              <a:t>Using a VM also allows users to experiment with open-source network simulation tools that run on various operating systems, such as different versions of Linux or Windows, without actually having to install these new systems onto their computers. </a:t>
            </a:r>
          </a:p>
          <a:p>
            <a:pPr marL="171450" indent="-171450">
              <a:buFont typeface="Arial"/>
              <a:buChar char="•"/>
            </a:pPr>
            <a:endParaRPr lang="en-US" altLang="ko-KR" sz="1200" b="0" kern="1200" baseline="0" dirty="0">
              <a:solidFill>
                <a:schemeClr val="tx1"/>
              </a:solidFill>
              <a:effectLst/>
              <a:latin typeface="+mn-lt"/>
              <a:ea typeface="+mn-ea"/>
              <a:cs typeface="+mn-cs"/>
            </a:endParaRPr>
          </a:p>
          <a:p>
            <a:pPr marL="171450" indent="-171450">
              <a:buFont typeface="Arial"/>
              <a:buChar char="•"/>
            </a:pPr>
            <a:r>
              <a:rPr lang="en-US" altLang="ko-KR" sz="1200" b="0" i="0" kern="1200" dirty="0">
                <a:solidFill>
                  <a:schemeClr val="tx1"/>
                </a:solidFill>
                <a:latin typeface="+mn-lt"/>
                <a:ea typeface="+mn-ea"/>
                <a:cs typeface="+mn-cs"/>
              </a:rPr>
              <a:t>Rather than paying continuously for a backup datacenter that's rarely used, disaster recovery in Azure VM provides the ability for users to pay only for the computing resources they need when they really need them. </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b="0" i="0" kern="1200" dirty="0">
                <a:solidFill>
                  <a:schemeClr val="tx1"/>
                </a:solidFill>
                <a:effectLst/>
                <a:latin typeface="+mn-lt"/>
                <a:ea typeface="+mn-ea"/>
                <a:cs typeface="+mn-cs"/>
              </a:rPr>
              <a:t>VM applications allow users to take a “snapshot” of the current configuration of the VM. U</a:t>
            </a:r>
            <a:r>
              <a:rPr lang="en-US" altLang="ko-KR" sz="1200" b="0" i="0" kern="1200" baseline="0" dirty="0">
                <a:solidFill>
                  <a:schemeClr val="tx1"/>
                </a:solidFill>
                <a:effectLst/>
                <a:latin typeface="+mn-lt"/>
                <a:ea typeface="+mn-ea"/>
                <a:cs typeface="+mn-cs"/>
              </a:rPr>
              <a:t>nrecoverable problems encountered due to changing or patching software can be easily recovered from by reverting </a:t>
            </a:r>
            <a:r>
              <a:rPr lang="en-US" altLang="ko-KR" sz="1200" b="0" i="0" kern="1200" dirty="0">
                <a:solidFill>
                  <a:schemeClr val="tx1"/>
                </a:solidFill>
                <a:effectLst/>
                <a:latin typeface="+mn-lt"/>
                <a:ea typeface="+mn-ea"/>
                <a:cs typeface="+mn-cs"/>
              </a:rPr>
              <a:t>to a previous snapshot of the VM.</a:t>
            </a:r>
          </a:p>
          <a:p>
            <a:pPr marL="171450" indent="-171450">
              <a:buFont typeface="Arial"/>
              <a:buChar char="•"/>
            </a:pPr>
            <a:endParaRPr lang="en-US" altLang="ko-KR" sz="1200" b="0" kern="1200" baseline="0" dirty="0">
              <a:solidFill>
                <a:schemeClr val="tx1"/>
              </a:solidFill>
              <a:effectLst/>
              <a:latin typeface="+mn-lt"/>
              <a:ea typeface="+mn-ea"/>
              <a:cs typeface="+mn-cs"/>
            </a:endParaRPr>
          </a:p>
          <a:p>
            <a:pPr marL="171450" indent="-171450">
              <a:buFont typeface="Arial"/>
              <a:buChar char="•"/>
            </a:pPr>
            <a:r>
              <a:rPr lang="en-US" altLang="ko-KR" sz="1200" b="0" kern="1200" baseline="0" dirty="0">
                <a:solidFill>
                  <a:schemeClr val="tx1"/>
                </a:solidFill>
                <a:effectLst/>
                <a:latin typeface="+mn-lt"/>
                <a:ea typeface="+mn-ea"/>
                <a:cs typeface="+mn-cs"/>
              </a:rPr>
              <a:t>Pay only for what you use – Users pay for the resources they need and use but don’t have to continue to invest in many of the products used to support the network and systems, such as spam, anti-virus, encryption, archiving, and so on.  </a:t>
            </a:r>
            <a:endParaRPr lang="en-US" altLang="ko-KR" sz="1200" b="0" kern="1200" dirty="0">
              <a:solidFill>
                <a:schemeClr val="tx1"/>
              </a:solidFill>
              <a:effectLst/>
              <a:latin typeface="+mn-lt"/>
              <a:ea typeface="+mn-ea"/>
              <a:cs typeface="+mn-cs"/>
            </a:endParaRPr>
          </a:p>
          <a:p>
            <a:pPr marL="171450" indent="-171450">
              <a:buFont typeface="Arial"/>
              <a:buChar char="•"/>
            </a:pPr>
            <a:endParaRPr lang="en-US" altLang="ko-KR" sz="1200" b="1" kern="1200" dirty="0">
              <a:solidFill>
                <a:schemeClr val="tx1"/>
              </a:solidFill>
              <a:effectLst/>
              <a:latin typeface="+mn-lt"/>
              <a:ea typeface="+mn-ea"/>
              <a:cs typeface="+mn-cs"/>
            </a:endParaRPr>
          </a:p>
          <a:p>
            <a:pPr marL="171450" indent="-171450">
              <a:buFont typeface="Arial"/>
              <a:buChar char="•"/>
            </a:pPr>
            <a:r>
              <a:rPr lang="en-US" altLang="ko-KR" sz="1200" b="0" kern="1200" dirty="0">
                <a:solidFill>
                  <a:schemeClr val="tx1"/>
                </a:solidFill>
                <a:effectLst/>
                <a:latin typeface="+mn-lt"/>
                <a:ea typeface="+mn-ea"/>
                <a:cs typeface="+mn-cs"/>
              </a:rPr>
              <a:t>Scalability – In VM, scalability is the capability of a system, network, or process to handle a growing amount of work, or its potential to be enlarged in order to accommodate that growth.</a:t>
            </a:r>
          </a:p>
        </p:txBody>
      </p:sp>
      <p:sp>
        <p:nvSpPr>
          <p:cNvPr id="4" name="Slide Number Placeholder 3"/>
          <p:cNvSpPr>
            <a:spLocks noGrp="1"/>
          </p:cNvSpPr>
          <p:nvPr>
            <p:ph type="sldNum" sz="quarter" idx="10"/>
          </p:nvPr>
        </p:nvSpPr>
        <p:spPr/>
        <p:txBody>
          <a:bodyPr/>
          <a:lstStyle/>
          <a:p>
            <a:fld id="{BC60BE34-BC89-4C98-A56B-79B7A098D024}" type="slidenum">
              <a:rPr lang="en-US" smtClean="0"/>
              <a:pPr/>
              <a:t>5</a:t>
            </a:fld>
            <a:endParaRPr lang="en-US"/>
          </a:p>
        </p:txBody>
      </p:sp>
    </p:spTree>
    <p:extLst>
      <p:ext uri="{BB962C8B-B14F-4D97-AF65-F5344CB8AC3E}">
        <p14:creationId xmlns:p14="http://schemas.microsoft.com/office/powerpoint/2010/main" val="3211428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ko-KR" sz="1200" b="1" i="0" kern="1200" dirty="0">
                <a:solidFill>
                  <a:schemeClr val="tx1"/>
                </a:solidFill>
                <a:effectLst/>
                <a:latin typeface="+mn-lt"/>
                <a:ea typeface="+mn-ea"/>
                <a:cs typeface="+mn-cs"/>
              </a:rPr>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b="0" i="0" kern="1200" dirty="0">
                <a:solidFill>
                  <a:schemeClr val="tx1"/>
                </a:solidFill>
                <a:effectLst/>
                <a:latin typeface="+mn-lt"/>
                <a:ea typeface="+mn-ea"/>
                <a:cs typeface="+mn-cs"/>
              </a:rPr>
              <a:t>Amazon EC2</a:t>
            </a:r>
            <a:r>
              <a:rPr lang="en-US" altLang="ko-KR" sz="1200" b="0" i="0" kern="1200" baseline="0" dirty="0">
                <a:solidFill>
                  <a:schemeClr val="tx1"/>
                </a:solidFill>
                <a:effectLst/>
                <a:latin typeface="+mn-lt"/>
                <a:ea typeface="+mn-ea"/>
                <a:cs typeface="+mn-cs"/>
              </a:rPr>
              <a:t> is a web service that provides resizable computing capacity that is used to build and host software systems.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endParaRPr lang="en-US" altLang="ko-KR" sz="1200" b="0" i="0" kern="1200" baseline="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b="0" i="0" kern="1200" dirty="0">
                <a:solidFill>
                  <a:schemeClr val="tx1"/>
                </a:solidFill>
                <a:latin typeface="+mn-lt"/>
                <a:ea typeface="+mn-ea"/>
                <a:cs typeface="+mn-cs"/>
              </a:rPr>
              <a:t>Google Compute Engine also lets the user choose the machine properties of their instances, such as the number of virtual CPUs and the amount of memory, using a set of </a:t>
            </a:r>
            <a:r>
              <a:rPr lang="en-US" altLang="ko-KR" sz="1200" b="0" i="0" u="none" strike="noStrike" kern="1200" dirty="0">
                <a:solidFill>
                  <a:schemeClr val="tx1"/>
                </a:solidFill>
                <a:latin typeface="+mn-lt"/>
                <a:ea typeface="+mn-ea"/>
                <a:cs typeface="+mn-cs"/>
              </a:rPr>
              <a:t>predefined machine types</a:t>
            </a:r>
            <a:r>
              <a:rPr lang="en-US" altLang="ko-KR" sz="1200" b="0" i="0" kern="1200" dirty="0">
                <a:solidFill>
                  <a:schemeClr val="tx1"/>
                </a:solidFill>
                <a:latin typeface="+mn-lt"/>
                <a:ea typeface="+mn-ea"/>
                <a:cs typeface="+mn-cs"/>
              </a:rPr>
              <a:t> or by creating their own </a:t>
            </a:r>
            <a:r>
              <a:rPr lang="en-US" altLang="ko-KR" sz="1200" b="0" i="0" u="none" strike="noStrike" kern="1200" dirty="0">
                <a:solidFill>
                  <a:schemeClr val="tx1"/>
                </a:solidFill>
                <a:latin typeface="+mn-lt"/>
                <a:ea typeface="+mn-ea"/>
                <a:cs typeface="+mn-cs"/>
              </a:rPr>
              <a:t>custom machine type. </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b="0" i="0" u="none" strike="noStrike" kern="1200" dirty="0">
                <a:solidFill>
                  <a:schemeClr val="tx1"/>
                </a:solidFill>
                <a:latin typeface="+mn-lt"/>
                <a:ea typeface="+mn-ea"/>
                <a:cs typeface="+mn-cs"/>
              </a:rPr>
              <a:t>I</a:t>
            </a:r>
            <a:r>
              <a:rPr lang="en-US" altLang="ko-KR" sz="1200" b="0" i="0" kern="1200" dirty="0">
                <a:solidFill>
                  <a:schemeClr val="tx1"/>
                </a:solidFill>
                <a:latin typeface="+mn-lt"/>
                <a:ea typeface="+mn-ea"/>
                <a:cs typeface="+mn-cs"/>
              </a:rPr>
              <a:t>nstances can run </a:t>
            </a:r>
            <a:r>
              <a:rPr lang="en-US" altLang="ko-KR" sz="1200" b="0" i="0" u="none" strike="noStrike" kern="1200" dirty="0">
                <a:solidFill>
                  <a:schemeClr val="tx1"/>
                </a:solidFill>
                <a:latin typeface="+mn-lt"/>
                <a:ea typeface="+mn-ea"/>
                <a:cs typeface="+mn-cs"/>
              </a:rPr>
              <a:t>Linux and Windows Server images</a:t>
            </a:r>
            <a:r>
              <a:rPr lang="en-US" altLang="ko-KR" sz="1200" b="0" i="0" kern="1200" dirty="0">
                <a:solidFill>
                  <a:schemeClr val="tx1"/>
                </a:solidFill>
                <a:latin typeface="+mn-lt"/>
                <a:ea typeface="+mn-ea"/>
                <a:cs typeface="+mn-cs"/>
              </a:rPr>
              <a:t> provided by Google, or any </a:t>
            </a:r>
            <a:r>
              <a:rPr lang="en-US" altLang="ko-KR" sz="1200" b="0" i="0" u="none" strike="noStrike" kern="1200" dirty="0">
                <a:solidFill>
                  <a:schemeClr val="tx1"/>
                </a:solidFill>
                <a:latin typeface="+mn-lt"/>
                <a:ea typeface="+mn-ea"/>
                <a:cs typeface="+mn-cs"/>
              </a:rPr>
              <a:t>customized versions of these images.</a:t>
            </a:r>
            <a:r>
              <a:rPr lang="en-US" altLang="ko-KR" sz="1200" b="0" i="0" kern="1200" dirty="0">
                <a:solidFill>
                  <a:schemeClr val="tx1"/>
                </a:solidFill>
                <a:latin typeface="+mn-lt"/>
                <a:ea typeface="+mn-ea"/>
                <a:cs typeface="+mn-cs"/>
              </a:rPr>
              <a:t> An instance is a virtual machine</a:t>
            </a:r>
            <a:r>
              <a:rPr lang="en-US" altLang="ko-KR" sz="1200" b="0" i="0" kern="1200" baseline="0" dirty="0">
                <a:solidFill>
                  <a:schemeClr val="tx1"/>
                </a:solidFill>
                <a:latin typeface="+mn-lt"/>
                <a:ea typeface="+mn-ea"/>
                <a:cs typeface="+mn-cs"/>
              </a:rPr>
              <a:t> hosted on Google’s infrastructure.</a:t>
            </a:r>
          </a:p>
          <a:p>
            <a:pPr marL="171450" indent="-171450">
              <a:buFont typeface="Arial"/>
              <a:buChar char="•"/>
            </a:pPr>
            <a:endParaRPr lang="en-US" altLang="ko-KR" dirty="0"/>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b="0" i="0" kern="1200" dirty="0">
                <a:solidFill>
                  <a:schemeClr val="tx1"/>
                </a:solidFill>
                <a:latin typeface="+mn-lt"/>
                <a:ea typeface="+mn-ea"/>
                <a:cs typeface="+mn-cs"/>
              </a:rPr>
              <a:t>IBM</a:t>
            </a:r>
            <a:r>
              <a:rPr lang="en-US" altLang="ko-KR" sz="1200" b="0" i="0" kern="1200" baseline="0" dirty="0">
                <a:solidFill>
                  <a:schemeClr val="tx1"/>
                </a:solidFill>
                <a:latin typeface="+mn-lt"/>
                <a:ea typeface="+mn-ea"/>
                <a:cs typeface="+mn-cs"/>
              </a:rPr>
              <a:t> </a:t>
            </a:r>
            <a:r>
              <a:rPr lang="en-US" altLang="ko-KR" sz="1200" b="0" i="0" kern="1200" dirty="0" err="1">
                <a:solidFill>
                  <a:schemeClr val="tx1"/>
                </a:solidFill>
                <a:latin typeface="+mn-lt"/>
                <a:ea typeface="+mn-ea"/>
                <a:cs typeface="+mn-cs"/>
              </a:rPr>
              <a:t>Bluemix</a:t>
            </a:r>
            <a:r>
              <a:rPr lang="en-US" altLang="ko-KR" sz="1200" b="0" i="0" kern="1200" dirty="0">
                <a:solidFill>
                  <a:schemeClr val="tx1"/>
                </a:solidFill>
                <a:latin typeface="+mn-lt"/>
                <a:ea typeface="+mn-ea"/>
                <a:cs typeface="+mn-cs"/>
              </a:rPr>
              <a:t> Virtual Server is designed to support both cloud-native and cloud-enabled workloads, helping companies move faster and scale better across apps and services of all types.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endParaRPr lang="en-US" altLang="ko-KR" sz="1200" b="0" i="0" kern="1200" dirty="0">
              <a:solidFill>
                <a:schemeClr val="tx1"/>
              </a:solidFill>
              <a:latin typeface="+mn-lt"/>
              <a:ea typeface="+mn-ea"/>
              <a:cs typeface="+mn-cs"/>
            </a:endParaRPr>
          </a:p>
          <a:p>
            <a:pPr>
              <a:buFont typeface="Wingdings" charset="2"/>
              <a:buChar char="§"/>
            </a:pPr>
            <a:r>
              <a:rPr lang="en-US" dirty="0"/>
              <a:t>Learn more at:</a:t>
            </a:r>
          </a:p>
          <a:p>
            <a:pPr lvl="1">
              <a:buFont typeface="Wingdings" charset="2"/>
              <a:buChar char="§"/>
            </a:pPr>
            <a:r>
              <a:rPr lang="en-US" sz="2400" dirty="0"/>
              <a:t>https://aws.amazon.com/documentation/ec2/?nc1=h_ls</a:t>
            </a:r>
          </a:p>
          <a:p>
            <a:pPr lvl="1">
              <a:buFont typeface="Wingdings" charset="2"/>
              <a:buChar char="§"/>
            </a:pPr>
            <a:r>
              <a:rPr lang="en-US" sz="2400" dirty="0"/>
              <a:t>https://</a:t>
            </a:r>
            <a:r>
              <a:rPr lang="en-US" sz="2400" dirty="0" err="1"/>
              <a:t>cloud.google.com</a:t>
            </a:r>
            <a:r>
              <a:rPr lang="en-US" sz="2400" dirty="0"/>
              <a:t>/compute/</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6</a:t>
            </a:fld>
            <a:endParaRPr lang="en-US"/>
          </a:p>
        </p:txBody>
      </p:sp>
    </p:spTree>
    <p:extLst>
      <p:ext uri="{BB962C8B-B14F-4D97-AF65-F5344CB8AC3E}">
        <p14:creationId xmlns:p14="http://schemas.microsoft.com/office/powerpoint/2010/main" val="27295611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C60BE34-BC89-4C98-A56B-79B7A098D024}" type="slidenum">
              <a:rPr lang="en-US" smtClean="0"/>
              <a:pPr/>
              <a:t>7</a:t>
            </a:fld>
            <a:endParaRPr lang="en-US"/>
          </a:p>
        </p:txBody>
      </p:sp>
    </p:spTree>
    <p:extLst>
      <p:ext uri="{BB962C8B-B14F-4D97-AF65-F5344CB8AC3E}">
        <p14:creationId xmlns:p14="http://schemas.microsoft.com/office/powerpoint/2010/main" val="718479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Notes:</a:t>
            </a:r>
          </a:p>
          <a:p>
            <a:pPr marL="171450" indent="-171450">
              <a:buFont typeface="Arial"/>
              <a:buChar char="•"/>
            </a:pPr>
            <a:r>
              <a:rPr lang="en-US" sz="1200" kern="1200" dirty="0">
                <a:solidFill>
                  <a:schemeClr val="tx1"/>
                </a:solidFill>
                <a:effectLst/>
                <a:latin typeface="+mn-lt"/>
                <a:ea typeface="+mn-ea"/>
                <a:cs typeface="+mn-cs"/>
              </a:rPr>
              <a:t>Azure offers a variety of VM sizes in an effort to make sure there’s something to fit everyone’s needs. </a:t>
            </a:r>
          </a:p>
          <a:p>
            <a:pPr marL="628650" lvl="1" indent="-171450">
              <a:buFont typeface="Arial"/>
              <a:buChar char="•"/>
            </a:pPr>
            <a:r>
              <a:rPr lang="en-US" sz="1200" kern="1200" dirty="0">
                <a:solidFill>
                  <a:schemeClr val="tx1"/>
                </a:solidFill>
                <a:effectLst/>
                <a:latin typeface="+mn-lt"/>
                <a:ea typeface="+mn-ea"/>
                <a:cs typeface="+mn-cs"/>
              </a:rPr>
              <a:t>Each size is identified by a letter and a number: A0, D1, G2, and so on. </a:t>
            </a:r>
          </a:p>
          <a:p>
            <a:pPr marL="1085850" lvl="2" indent="-171450">
              <a:buFont typeface="Arial"/>
              <a:buChar char="•"/>
            </a:pPr>
            <a:r>
              <a:rPr lang="en-US" sz="1200" kern="1200" dirty="0">
                <a:solidFill>
                  <a:schemeClr val="tx1"/>
                </a:solidFill>
                <a:effectLst/>
                <a:latin typeface="+mn-lt"/>
                <a:ea typeface="+mn-ea"/>
                <a:cs typeface="+mn-cs"/>
              </a:rPr>
              <a:t>There is documentation online detailing the specs for each machine – number of cores, amount of RAM, type and size of hard disk – as well as the cost. </a:t>
            </a:r>
          </a:p>
          <a:p>
            <a:pPr marL="628650" lvl="1" indent="-171450">
              <a:buFont typeface="Arial"/>
              <a:buChar char="•"/>
            </a:pPr>
            <a:r>
              <a:rPr lang="en-US" sz="1200" kern="1200" dirty="0">
                <a:solidFill>
                  <a:schemeClr val="tx1"/>
                </a:solidFill>
                <a:effectLst/>
                <a:latin typeface="+mn-lt"/>
                <a:ea typeface="+mn-ea"/>
                <a:cs typeface="+mn-cs"/>
              </a:rPr>
              <a:t>Not surprisingly, more powerful machines are more. </a:t>
            </a:r>
          </a:p>
          <a:p>
            <a:pPr marL="628650" lvl="1" indent="-171450">
              <a:buFont typeface="Arial"/>
              <a:buChar char="•"/>
            </a:pPr>
            <a:r>
              <a:rPr lang="en-US" sz="1200" kern="1200" dirty="0">
                <a:solidFill>
                  <a:schemeClr val="tx1"/>
                </a:solidFill>
                <a:effectLst/>
                <a:latin typeface="+mn-lt"/>
                <a:ea typeface="+mn-ea"/>
                <a:cs typeface="+mn-cs"/>
              </a:rPr>
              <a:t>Prices range from as little as 7 cents an hour for a single core machine running Linux to almost $10 an hour for a machine with 32 cores and almost half a terabyte of RAM. </a:t>
            </a:r>
          </a:p>
          <a:p>
            <a:pPr marL="628650" lvl="1" indent="-171450">
              <a:buFont typeface="Arial"/>
              <a:buChar char="•"/>
            </a:pPr>
            <a:r>
              <a:rPr lang="en-US" sz="1200" kern="1200" dirty="0">
                <a:solidFill>
                  <a:schemeClr val="tx1"/>
                </a:solidFill>
                <a:effectLst/>
                <a:latin typeface="+mn-lt"/>
                <a:ea typeface="+mn-ea"/>
                <a:cs typeface="+mn-cs"/>
              </a:rPr>
              <a:t>The G-series machines are reserved for the most power-hungry applications.</a:t>
            </a:r>
          </a:p>
          <a:p>
            <a:pPr marL="457200" lvl="1" indent="0">
              <a:buFont typeface="Arial"/>
              <a:buNone/>
            </a:pPr>
            <a:endParaRPr lang="en-US" sz="1200" kern="1200" dirty="0">
              <a:solidFill>
                <a:schemeClr val="tx1"/>
              </a:solidFill>
              <a:effectLst/>
              <a:latin typeface="+mn-lt"/>
              <a:ea typeface="+mn-ea"/>
              <a:cs typeface="+mn-cs"/>
            </a:endParaRPr>
          </a:p>
          <a:p>
            <a:pPr marL="0" lvl="0" indent="0">
              <a:buFont typeface="Arial"/>
              <a:buNone/>
            </a:pPr>
            <a:r>
              <a:rPr lang="en-US" sz="1200" b="1" kern="1200" dirty="0">
                <a:solidFill>
                  <a:schemeClr val="tx1"/>
                </a:solidFill>
                <a:effectLst/>
                <a:latin typeface="+mn-lt"/>
                <a:ea typeface="+mn-ea"/>
                <a:cs typeface="+mn-cs"/>
              </a:rPr>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dirty="0">
                <a:latin typeface="Segoe UI Light" panose="020B0502040204020203" pitchFamily="34" charset="0"/>
                <a:cs typeface="Segoe UI Light" panose="020B0502040204020203" pitchFamily="34" charset="0"/>
              </a:rPr>
              <a:t>https://</a:t>
            </a:r>
            <a:r>
              <a:rPr lang="en-US" sz="1200" dirty="0" err="1">
                <a:latin typeface="Segoe UI Light" panose="020B0502040204020203" pitchFamily="34" charset="0"/>
                <a:cs typeface="Segoe UI Light" panose="020B0502040204020203" pitchFamily="34" charset="0"/>
              </a:rPr>
              <a:t>azure.microsoft.com</a:t>
            </a:r>
            <a:r>
              <a:rPr lang="en-US" sz="1200" dirty="0">
                <a:latin typeface="Segoe UI Light" panose="020B0502040204020203" pitchFamily="34" charset="0"/>
                <a:cs typeface="Segoe UI Light" panose="020B0502040204020203" pitchFamily="34" charset="0"/>
              </a:rPr>
              <a:t>/en-us/documentation/articles/virtual-machines-</a:t>
            </a:r>
            <a:r>
              <a:rPr lang="en-US" sz="1200" dirty="0" err="1">
                <a:latin typeface="Segoe UI Light" panose="020B0502040204020203" pitchFamily="34" charset="0"/>
                <a:cs typeface="Segoe UI Light" panose="020B0502040204020203" pitchFamily="34" charset="0"/>
              </a:rPr>
              <a:t>linux</a:t>
            </a:r>
            <a:r>
              <a:rPr lang="en-US" sz="1200" dirty="0">
                <a:latin typeface="Segoe UI Light" panose="020B0502040204020203" pitchFamily="34" charset="0"/>
                <a:cs typeface="Segoe UI Light" panose="020B0502040204020203" pitchFamily="34" charset="0"/>
              </a:rPr>
              <a:t>-sizes/</a:t>
            </a:r>
            <a:endParaRPr lang="en-US" sz="1200" dirty="0">
              <a:solidFill>
                <a:schemeClr val="accent1"/>
              </a:solidFill>
              <a:latin typeface="Segoe UI Light" panose="020B0502040204020203" pitchFamily="34" charset="0"/>
              <a:cs typeface="Segoe UI Light" panose="020B0502040204020203" pitchFamily="34" charset="0"/>
            </a:endParaRPr>
          </a:p>
          <a:p>
            <a:pPr marL="0" lvl="0" indent="0">
              <a:buFont typeface="Arial"/>
              <a:buNone/>
            </a:pPr>
            <a:endParaRPr lang="en-US" sz="1200" b="1"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C60BE34-BC89-4C98-A56B-79B7A098D024}" type="slidenum">
              <a:rPr lang="en-US" smtClean="0"/>
              <a:pPr/>
              <a:t>8</a:t>
            </a:fld>
            <a:endParaRPr lang="en-US"/>
          </a:p>
        </p:txBody>
      </p:sp>
    </p:spTree>
    <p:extLst>
      <p:ext uri="{BB962C8B-B14F-4D97-AF65-F5344CB8AC3E}">
        <p14:creationId xmlns:p14="http://schemas.microsoft.com/office/powerpoint/2010/main" val="3031653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Notes:</a:t>
            </a:r>
          </a:p>
          <a:p>
            <a:pPr marL="171450" indent="-171450">
              <a:buFont typeface="Arial"/>
              <a:buChar char="•"/>
            </a:pPr>
            <a:r>
              <a:rPr lang="en-US" sz="1200" kern="1200" dirty="0">
                <a:solidFill>
                  <a:schemeClr val="tx1"/>
                </a:solidFill>
                <a:effectLst/>
                <a:latin typeface="+mn-lt"/>
                <a:ea typeface="+mn-ea"/>
                <a:cs typeface="+mn-cs"/>
              </a:rPr>
              <a:t>One thing to keep in mind when deploying VMs is that the organization will be charged for them whether they’re in use or not. </a:t>
            </a:r>
          </a:p>
          <a:p>
            <a:pPr marL="171450" indent="-171450">
              <a:buFont typeface="Arial"/>
              <a:buChar char="•"/>
            </a:pPr>
            <a:r>
              <a:rPr lang="en-US" sz="1200" kern="1200" dirty="0">
                <a:solidFill>
                  <a:schemeClr val="tx1"/>
                </a:solidFill>
                <a:effectLst/>
                <a:latin typeface="+mn-lt"/>
                <a:ea typeface="+mn-ea"/>
                <a:cs typeface="+mn-cs"/>
              </a:rPr>
              <a:t>When the company is finished using a VM or a cluster of VMs, they will need to suspend each VM to avoid unnecessary charges. </a:t>
            </a:r>
          </a:p>
          <a:p>
            <a:pPr marL="171450" lvl="0" indent="-171450">
              <a:buFont typeface="Arial"/>
              <a:buChar char="•"/>
            </a:pPr>
            <a:r>
              <a:rPr lang="en-US" sz="1200" kern="1200" dirty="0">
                <a:solidFill>
                  <a:schemeClr val="tx1"/>
                </a:solidFill>
                <a:effectLst/>
                <a:latin typeface="+mn-lt"/>
                <a:ea typeface="+mn-ea"/>
                <a:cs typeface="+mn-cs"/>
              </a:rPr>
              <a:t>VMs can also be deleted to</a:t>
            </a:r>
            <a:r>
              <a:rPr lang="en-US" sz="1200" kern="1200" baseline="0" dirty="0">
                <a:solidFill>
                  <a:schemeClr val="tx1"/>
                </a:solidFill>
                <a:effectLst/>
                <a:latin typeface="+mn-lt"/>
                <a:ea typeface="+mn-ea"/>
                <a:cs typeface="+mn-cs"/>
              </a:rPr>
              <a:t> avoid incurring storage charges</a:t>
            </a:r>
            <a:r>
              <a:rPr lang="en-US" sz="1200" kern="1200" dirty="0">
                <a:solidFill>
                  <a:schemeClr val="tx1"/>
                </a:solidFill>
                <a:effectLst/>
                <a:latin typeface="+mn-lt"/>
                <a:ea typeface="+mn-ea"/>
                <a:cs typeface="+mn-cs"/>
              </a:rPr>
              <a:t> for VMs that are no longer needed.</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9</a:t>
            </a:fld>
            <a:endParaRPr lang="en-US"/>
          </a:p>
        </p:txBody>
      </p:sp>
    </p:spTree>
    <p:extLst>
      <p:ext uri="{BB962C8B-B14F-4D97-AF65-F5344CB8AC3E}">
        <p14:creationId xmlns:p14="http://schemas.microsoft.com/office/powerpoint/2010/main" val="521332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xmlns:p14="http://schemas.microsoft.com/office/powerpoint/2010/mai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xmlns:p14="http://schemas.microsoft.com/office/powerpoint/2010/mai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xmlns:p14="http://schemas.microsoft.com/office/powerpoint/2010/mai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xmlns:p14="http://schemas.microsoft.com/office/powerpoint/2010/mai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xmlns:p14="http://schemas.microsoft.com/office/powerpoint/2010/mai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xmlns:p14="http://schemas.microsoft.com/office/powerpoint/2010/mai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xmlns:p14="http://schemas.microsoft.com/office/powerpoint/2010/mai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xmlns:p14="http://schemas.microsoft.com/office/powerpoint/2010/mai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xmlns:p14="http://schemas.microsoft.com/office/powerpoint/2010/mai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xmlns:p14="http://schemas.microsoft.com/office/powerpoint/2010/mai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xmlns:p14="http://schemas.microsoft.com/office/powerpoint/2010/mai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xmlns:p14="http://schemas.microsoft.com/office/powerpoint/2010/mai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xmlns:p14="http://schemas.microsoft.com/office/powerpoint/2010/mai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2"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xmlns:p14="http://schemas.microsoft.com/office/powerpoint/2010/mai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xmlns:p14="http://schemas.microsoft.com/office/powerpoint/2010/mai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xmlns:p14="http://schemas.microsoft.com/office/powerpoint/2010/mai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xmlns:p14="http://schemas.microsoft.com/office/powerpoint/2010/mai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98154434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9140479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6/22/16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45715294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38284604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175530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7365159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892778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xmlns:p14="http://schemas.microsoft.com/office/powerpoint/2010/mai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53185000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55220334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57423721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76368826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54799757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0928127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18997760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11133576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583104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xmlns:p14="http://schemas.microsoft.com/office/powerpoint/2010/mai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23"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0.xml"/><Relationship Id="rId20" Type="http://schemas.openxmlformats.org/officeDocument/2006/relationships/slideLayout" Target="../slideLayouts/slideLayout41.xml"/><Relationship Id="rId21" Type="http://schemas.openxmlformats.org/officeDocument/2006/relationships/slideLayout" Target="../slideLayouts/slideLayout42.xml"/><Relationship Id="rId22" Type="http://schemas.openxmlformats.org/officeDocument/2006/relationships/theme" Target="../theme/theme2.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slideLayout" Target="../slideLayouts/slideLayout38.xml"/><Relationship Id="rId18" Type="http://schemas.openxmlformats.org/officeDocument/2006/relationships/slideLayout" Target="../slideLayouts/slideLayout39.xml"/><Relationship Id="rId19" Type="http://schemas.openxmlformats.org/officeDocument/2006/relationships/slideLayout" Target="../slideLayouts/slideLayout40.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53.xml"/><Relationship Id="rId12" Type="http://schemas.openxmlformats.org/officeDocument/2006/relationships/slideLayout" Target="../slideLayouts/slideLayout54.xml"/><Relationship Id="rId13" Type="http://schemas.openxmlformats.org/officeDocument/2006/relationships/slideLayout" Target="../slideLayouts/slideLayout55.xml"/><Relationship Id="rId14" Type="http://schemas.openxmlformats.org/officeDocument/2006/relationships/slideLayout" Target="../slideLayouts/slideLayout56.xml"/><Relationship Id="rId15" Type="http://schemas.openxmlformats.org/officeDocument/2006/relationships/slideLayout" Target="../slideLayouts/slideLayout57.xml"/><Relationship Id="rId16" Type="http://schemas.openxmlformats.org/officeDocument/2006/relationships/slideLayout" Target="../slideLayouts/slideLayout58.xml"/><Relationship Id="rId17" Type="http://schemas.openxmlformats.org/officeDocument/2006/relationships/slideLayout" Target="../slideLayouts/slideLayout59.xml"/><Relationship Id="rId18" Type="http://schemas.openxmlformats.org/officeDocument/2006/relationships/slideLayout" Target="../slideLayouts/slideLayout60.xml"/><Relationship Id="rId19" Type="http://schemas.openxmlformats.org/officeDocument/2006/relationships/theme" Target="../theme/theme3.xml"/><Relationship Id="rId1" Type="http://schemas.openxmlformats.org/officeDocument/2006/relationships/slideLayout" Target="../slideLayouts/slideLayout43.xml"/><Relationship Id="rId2" Type="http://schemas.openxmlformats.org/officeDocument/2006/relationships/slideLayout" Target="../slideLayouts/slideLayout44.xml"/><Relationship Id="rId3" Type="http://schemas.openxmlformats.org/officeDocument/2006/relationships/slideLayout" Target="../slideLayouts/slideLayout45.xml"/><Relationship Id="rId4" Type="http://schemas.openxmlformats.org/officeDocument/2006/relationships/slideLayout" Target="../slideLayouts/slideLayout46.xml"/><Relationship Id="rId5" Type="http://schemas.openxmlformats.org/officeDocument/2006/relationships/slideLayout" Target="../slideLayouts/slideLayout47.xml"/><Relationship Id="rId6" Type="http://schemas.openxmlformats.org/officeDocument/2006/relationships/slideLayout" Target="../slideLayouts/slideLayout48.xml"/><Relationship Id="rId7" Type="http://schemas.openxmlformats.org/officeDocument/2006/relationships/slideLayout" Target="../slideLayouts/slideLayout49.xml"/><Relationship Id="rId8" Type="http://schemas.openxmlformats.org/officeDocument/2006/relationships/slideLayout" Target="../slideLayouts/slideLayout50.xml"/><Relationship Id="rId9" Type="http://schemas.openxmlformats.org/officeDocument/2006/relationships/slideLayout" Target="../slideLayouts/slideLayout51.xml"/><Relationship Id="rId10"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p:nvPicPr>
        <p:blipFill>
          <a:blip r:embed="rId2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958835553"/>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 id="2147483744" r:id="rId17"/>
    <p:sldLayoutId id="2147483745"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4" Type="http://schemas.openxmlformats.org/officeDocument/2006/relationships/comments" Target="../comments/comment6.xml"/><Relationship Id="rId1" Type="http://schemas.openxmlformats.org/officeDocument/2006/relationships/slideLayout" Target="../slideLayouts/slideLayout5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14.xml"/><Relationship Id="rId3" Type="http://schemas.openxmlformats.org/officeDocument/2006/relationships/comments" Target="../comments/commen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4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18.xml"/><Relationship Id="rId3" Type="http://schemas.openxmlformats.org/officeDocument/2006/relationships/comments" Target="../comments/commen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5.xml"/><Relationship Id="rId3" Type="http://schemas.openxmlformats.org/officeDocument/2006/relationships/comments" Target="../comments/commen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6.xml"/><Relationship Id="rId3" Type="http://schemas.openxmlformats.org/officeDocument/2006/relationships/comments" Target="../comments/commen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7.xml"/><Relationship Id="rId3" Type="http://schemas.openxmlformats.org/officeDocument/2006/relationships/comments" Target="../comments/commen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8.xml"/><Relationship Id="rId3" Type="http://schemas.openxmlformats.org/officeDocument/2006/relationships/comments" Target="../comments/commen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9.xml"/><Relationship Id="rId3" Type="http://schemas.openxmlformats.org/officeDocument/2006/relationships/comments" Target="../comments/commen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5400" dirty="0">
                <a:solidFill>
                  <a:srgbClr val="FFFFFF"/>
                </a:solidFill>
                <a:latin typeface="Segoe UI" panose="020B0502040204020203" pitchFamily="34" charset="0"/>
                <a:cs typeface="Segoe UI" panose="020B0502040204020203" pitchFamily="34" charset="0"/>
              </a:rPr>
              <a:t>Survey of Cloud Computing and Azure Foundation</a:t>
            </a:r>
            <a:endParaRPr lang="en-US" sz="5400" dirty="0"/>
          </a:p>
        </p:txBody>
      </p:sp>
      <p:sp>
        <p:nvSpPr>
          <p:cNvPr id="5" name="Subtitle 4"/>
          <p:cNvSpPr>
            <a:spLocks noGrp="1"/>
          </p:cNvSpPr>
          <p:nvPr>
            <p:ph type="subTitle" idx="1"/>
          </p:nvPr>
        </p:nvSpPr>
        <p:spPr/>
        <p:txBody>
          <a:bodyPr>
            <a:normAutofit/>
          </a:bodyPr>
          <a:lstStyle/>
          <a:p>
            <a:r>
              <a:rPr lang="en-US" sz="4000" dirty="0">
                <a:solidFill>
                  <a:srgbClr val="FFFF00"/>
                </a:solidFill>
              </a:rPr>
              <a:t>Module </a:t>
            </a:r>
            <a:r>
              <a:rPr lang="en-US" dirty="0"/>
              <a:t>1</a:t>
            </a:r>
            <a:r>
              <a:rPr lang="en-US" sz="4000" dirty="0">
                <a:solidFill>
                  <a:srgbClr val="FFFF00"/>
                </a:solidFill>
              </a:rPr>
              <a:t>, Lesson </a:t>
            </a:r>
            <a:r>
              <a:rPr lang="en-US" dirty="0"/>
              <a:t>4</a:t>
            </a:r>
            <a:r>
              <a:rPr lang="en-US" sz="4000" dirty="0">
                <a:solidFill>
                  <a:srgbClr val="FFFF00"/>
                </a:solidFill>
              </a:rPr>
              <a:t>: </a:t>
            </a:r>
          </a:p>
          <a:p>
            <a:r>
              <a:rPr lang="en-US" dirty="0">
                <a:latin typeface="Segoe UI" panose="020B0502040204020203" pitchFamily="34" charset="0"/>
                <a:cs typeface="Segoe UI" panose="020B0502040204020203" pitchFamily="34" charset="0"/>
              </a:rPr>
              <a:t>How to start Azure</a:t>
            </a:r>
            <a:endParaRPr lang="en-US" sz="4000" dirty="0">
              <a:solidFill>
                <a:srgbClr val="FFFF00"/>
              </a:solidFill>
            </a:endParaRPr>
          </a:p>
        </p:txBody>
      </p:sp>
    </p:spTree>
    <p:extLst>
      <p:ext uri="{BB962C8B-B14F-4D97-AF65-F5344CB8AC3E}">
        <p14:creationId xmlns:p14="http://schemas.microsoft.com/office/powerpoint/2010/main" val="110817308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3" y="331258"/>
            <a:ext cx="10515600" cy="1325563"/>
          </a:xfrm>
        </p:spPr>
        <p:txBody>
          <a:bodyPr/>
          <a:lstStyle/>
          <a:p>
            <a:r>
              <a:rPr lang="en-US" dirty="0"/>
              <a:t>Azure Resource Manager</a:t>
            </a:r>
          </a:p>
        </p:txBody>
      </p:sp>
      <p:sp>
        <p:nvSpPr>
          <p:cNvPr id="3" name="Content Placeholder 2"/>
          <p:cNvSpPr>
            <a:spLocks noGrp="1"/>
          </p:cNvSpPr>
          <p:nvPr>
            <p:ph sz="half" idx="1"/>
          </p:nvPr>
        </p:nvSpPr>
        <p:spPr>
          <a:xfrm>
            <a:off x="448733" y="1825625"/>
            <a:ext cx="5181600" cy="4351338"/>
          </a:xfrm>
        </p:spPr>
        <p:txBody>
          <a:bodyPr>
            <a:normAutofit/>
          </a:bodyPr>
          <a:lstStyle/>
          <a:p>
            <a:pPr>
              <a:buFont typeface="Wingdings" charset="2"/>
              <a:buChar char="§"/>
            </a:pPr>
            <a:r>
              <a:rPr lang="en-US" dirty="0"/>
              <a:t>Resources can be collated into resource groups</a:t>
            </a:r>
          </a:p>
          <a:p>
            <a:pPr lvl="1">
              <a:buFont typeface="Wingdings" charset="2"/>
              <a:buChar char="§"/>
            </a:pPr>
            <a:r>
              <a:rPr lang="en-US" dirty="0"/>
              <a:t>Deploy, manage, monitor, and delete all resources at once</a:t>
            </a:r>
          </a:p>
          <a:p>
            <a:pPr>
              <a:buFont typeface="Wingdings" charset="2"/>
              <a:buChar char="§"/>
            </a:pPr>
            <a:r>
              <a:rPr lang="en-US" dirty="0"/>
              <a:t>Complex deployments can be performed declaratively via deployment templates</a:t>
            </a:r>
          </a:p>
          <a:p>
            <a:pPr lvl="1">
              <a:buFont typeface="Wingdings" charset="2"/>
              <a:buChar char="§"/>
            </a:pPr>
            <a:r>
              <a:rPr lang="en-US" dirty="0"/>
              <a:t>Templates specify all the resources — VMs, switches, storage accounts, etc. — to be provisioned</a:t>
            </a:r>
          </a:p>
        </p:txBody>
      </p:sp>
      <p:pic>
        <p:nvPicPr>
          <p:cNvPr id="4" name="Picture 3" descr="ARMIntroduction_960.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6315" y="1825625"/>
            <a:ext cx="5760720" cy="3840480"/>
          </a:xfrm>
          <a:prstGeom prst="rect">
            <a:avLst/>
          </a:prstGeom>
        </p:spPr>
      </p:pic>
    </p:spTree>
    <p:extLst>
      <p:ext uri="{BB962C8B-B14F-4D97-AF65-F5344CB8AC3E}">
        <p14:creationId xmlns:p14="http://schemas.microsoft.com/office/powerpoint/2010/main" val="78336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ltLang="es-MX" dirty="0"/>
              <a:t>How to create a Windows VM</a:t>
            </a:r>
          </a:p>
        </p:txBody>
      </p:sp>
      <p:sp>
        <p:nvSpPr>
          <p:cNvPr id="9219" name="Content Placeholder 9"/>
          <p:cNvSpPr>
            <a:spLocks noGrp="1"/>
          </p:cNvSpPr>
          <p:nvPr>
            <p:ph sz="half" idx="1"/>
          </p:nvPr>
        </p:nvSpPr>
        <p:spPr>
          <a:xfrm>
            <a:off x="838200" y="1825625"/>
            <a:ext cx="5181600" cy="4351338"/>
          </a:xfrm>
          <a:prstGeom prst="rect">
            <a:avLst/>
          </a:prstGeom>
        </p:spPr>
        <p:txBody>
          <a:bodyPr>
            <a:normAutofit/>
          </a:bodyPr>
          <a:lstStyle/>
          <a:p>
            <a:pPr>
              <a:buNone/>
            </a:pPr>
            <a:r>
              <a:rPr lang="en-US" sz="2400" dirty="0"/>
              <a:t>1. Sign in to the Azure portal</a:t>
            </a:r>
          </a:p>
          <a:p>
            <a:pPr>
              <a:buNone/>
            </a:pPr>
            <a:r>
              <a:rPr lang="en-US" sz="2400" dirty="0"/>
              <a:t>2. On the Hub menu, click </a:t>
            </a:r>
            <a:r>
              <a:rPr lang="en-US" altLang="ko-KR" sz="2400" b="1" i="1" dirty="0"/>
              <a:t>New</a:t>
            </a:r>
            <a:r>
              <a:rPr lang="en-US" altLang="ko-KR" sz="2400" dirty="0"/>
              <a:t> &gt; </a:t>
            </a:r>
            <a:r>
              <a:rPr lang="en-US" altLang="ko-KR" sz="2400" b="1" i="1" dirty="0"/>
              <a:t>Virtual Machines </a:t>
            </a:r>
            <a:r>
              <a:rPr lang="en-US" altLang="ko-KR" sz="2400" dirty="0"/>
              <a:t>&gt; </a:t>
            </a:r>
            <a:r>
              <a:rPr lang="en-US" altLang="ko-KR" sz="2400" b="1" i="1" dirty="0"/>
              <a:t>Windows Server 2012 R2 Data center</a:t>
            </a:r>
            <a:endParaRPr lang="en-US" sz="2400" dirty="0"/>
          </a:p>
          <a:p>
            <a:pPr>
              <a:buNone/>
            </a:pPr>
            <a:r>
              <a:rPr lang="en-US" sz="2400" dirty="0"/>
              <a:t>3. Select a deployment model, select </a:t>
            </a:r>
            <a:r>
              <a:rPr lang="en-US" sz="2400" b="1" i="1" dirty="0"/>
              <a:t>Resource Manager</a:t>
            </a:r>
            <a:r>
              <a:rPr lang="en-US" sz="2400" dirty="0"/>
              <a:t>. Click </a:t>
            </a:r>
            <a:r>
              <a:rPr lang="en-US" sz="2400" b="1" i="1" dirty="0"/>
              <a:t>Create</a:t>
            </a:r>
            <a:r>
              <a:rPr lang="en-US" sz="2400" dirty="0"/>
              <a:t>.</a:t>
            </a:r>
          </a:p>
          <a:p>
            <a:pPr>
              <a:buNone/>
            </a:pPr>
            <a:r>
              <a:rPr lang="en-US" sz="2400" dirty="0"/>
              <a:t>4. On the Create virtual machine blade section, click </a:t>
            </a:r>
            <a:r>
              <a:rPr lang="en-US" sz="2400" b="1" i="1" dirty="0"/>
              <a:t>Basics</a:t>
            </a:r>
            <a:r>
              <a:rPr lang="en-US" sz="2400" dirty="0"/>
              <a:t>, </a:t>
            </a:r>
            <a:r>
              <a:rPr lang="en-US" sz="2400" b="1" i="1" dirty="0"/>
              <a:t>Size</a:t>
            </a:r>
            <a:r>
              <a:rPr lang="en-US" sz="2400" dirty="0"/>
              <a:t>, </a:t>
            </a:r>
            <a:r>
              <a:rPr lang="en-US" sz="2400" b="1" i="1" dirty="0"/>
              <a:t>Settings</a:t>
            </a:r>
            <a:r>
              <a:rPr lang="en-US" sz="2400" dirty="0"/>
              <a:t>, </a:t>
            </a:r>
            <a:r>
              <a:rPr lang="en-US" sz="2400" b="1" i="1" dirty="0"/>
              <a:t>Summary</a:t>
            </a:r>
            <a:r>
              <a:rPr lang="en-US" sz="2400" dirty="0"/>
              <a:t> </a:t>
            </a:r>
          </a:p>
          <a:p>
            <a:pPr>
              <a:buNone/>
            </a:pPr>
            <a:r>
              <a:rPr lang="en-US" sz="2400" dirty="0"/>
              <a:t>5. Enter a value you want for the virtual machine in each phase. </a:t>
            </a:r>
            <a:endParaRPr lang="en-US" sz="3200" dirty="0">
              <a:latin typeface="+mn-lt"/>
            </a:endParaRPr>
          </a:p>
        </p:txBody>
      </p:sp>
      <p:pic>
        <p:nvPicPr>
          <p:cNvPr id="93188" name="Picture 4" descr="Screenshot that shows the basic settings to configure for an Azure VM"/>
          <p:cNvPicPr>
            <a:picLocks noChangeAspect="1" noChangeArrowheads="1"/>
          </p:cNvPicPr>
          <p:nvPr/>
        </p:nvPicPr>
        <p:blipFill>
          <a:blip r:embed="rId3" cstate="print"/>
          <a:srcRect/>
          <a:stretch>
            <a:fillRect/>
          </a:stretch>
        </p:blipFill>
        <p:spPr bwMode="auto">
          <a:xfrm>
            <a:off x="6370851" y="1825625"/>
            <a:ext cx="5221382" cy="479041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ltLang="es-MX" dirty="0"/>
              <a:t>How to create a Linux VM</a:t>
            </a:r>
          </a:p>
        </p:txBody>
      </p:sp>
      <p:sp>
        <p:nvSpPr>
          <p:cNvPr id="2" name="Content Placeholder 1"/>
          <p:cNvSpPr>
            <a:spLocks noGrp="1"/>
          </p:cNvSpPr>
          <p:nvPr>
            <p:ph sz="half" idx="1"/>
          </p:nvPr>
        </p:nvSpPr>
        <p:spPr/>
        <p:txBody>
          <a:bodyPr>
            <a:normAutofit fontScale="92500"/>
          </a:bodyPr>
          <a:lstStyle/>
          <a:p>
            <a:pPr marL="460237" lvl="0" indent="-460237" defTabSz="914089">
              <a:spcBef>
                <a:spcPct val="20000"/>
              </a:spcBef>
              <a:buSzPct val="80000"/>
              <a:buNone/>
              <a:defRPr/>
            </a:pPr>
            <a:r>
              <a:rPr lang="en-US" dirty="0">
                <a:solidFill>
                  <a:srgbClr val="000000"/>
                </a:solidFill>
              </a:rPr>
              <a:t>1. On the Hub menu, click </a:t>
            </a:r>
            <a:r>
              <a:rPr lang="en-US" altLang="ko-KR" b="1" i="1" dirty="0">
                <a:solidFill>
                  <a:srgbClr val="000000"/>
                </a:solidFill>
              </a:rPr>
              <a:t>New</a:t>
            </a:r>
            <a:r>
              <a:rPr lang="en-US" altLang="ko-KR" dirty="0">
                <a:solidFill>
                  <a:srgbClr val="000000"/>
                </a:solidFill>
              </a:rPr>
              <a:t> &gt; </a:t>
            </a:r>
            <a:r>
              <a:rPr lang="en-US" altLang="ko-KR" b="1" i="1" dirty="0">
                <a:solidFill>
                  <a:srgbClr val="000000"/>
                </a:solidFill>
              </a:rPr>
              <a:t>Virtual Machines </a:t>
            </a:r>
            <a:r>
              <a:rPr lang="en-US" altLang="ko-KR" dirty="0">
                <a:solidFill>
                  <a:srgbClr val="000000"/>
                </a:solidFill>
              </a:rPr>
              <a:t>&gt; </a:t>
            </a:r>
            <a:r>
              <a:rPr lang="en-US" altLang="ko-KR" b="1" i="1" dirty="0" err="1">
                <a:solidFill>
                  <a:srgbClr val="000000"/>
                </a:solidFill>
              </a:rPr>
              <a:t>Ubntu</a:t>
            </a:r>
            <a:r>
              <a:rPr lang="en-US" altLang="ko-KR" b="1" i="1" dirty="0">
                <a:solidFill>
                  <a:srgbClr val="000000"/>
                </a:solidFill>
              </a:rPr>
              <a:t> Server 14.04 LTS</a:t>
            </a:r>
            <a:endParaRPr lang="en-US" dirty="0">
              <a:solidFill>
                <a:srgbClr val="000000"/>
              </a:solidFill>
            </a:endParaRPr>
          </a:p>
          <a:p>
            <a:pPr marL="460237" lvl="0" indent="-460237" defTabSz="914089">
              <a:spcBef>
                <a:spcPct val="20000"/>
              </a:spcBef>
              <a:buSzPct val="80000"/>
              <a:buNone/>
              <a:defRPr/>
            </a:pPr>
            <a:r>
              <a:rPr lang="en-US" dirty="0">
                <a:solidFill>
                  <a:srgbClr val="000000"/>
                </a:solidFill>
              </a:rPr>
              <a:t>2. Select a deployment model, select </a:t>
            </a:r>
            <a:r>
              <a:rPr lang="en-US" b="1" i="1" dirty="0">
                <a:solidFill>
                  <a:srgbClr val="000000"/>
                </a:solidFill>
              </a:rPr>
              <a:t>Resource Manager</a:t>
            </a:r>
            <a:r>
              <a:rPr lang="en-US" dirty="0">
                <a:solidFill>
                  <a:srgbClr val="000000"/>
                </a:solidFill>
              </a:rPr>
              <a:t>. Click </a:t>
            </a:r>
            <a:r>
              <a:rPr lang="en-US" b="1" i="1" dirty="0">
                <a:solidFill>
                  <a:srgbClr val="000000"/>
                </a:solidFill>
              </a:rPr>
              <a:t>Create</a:t>
            </a:r>
            <a:r>
              <a:rPr lang="en-US" dirty="0">
                <a:solidFill>
                  <a:srgbClr val="000000"/>
                </a:solidFill>
              </a:rPr>
              <a:t>.</a:t>
            </a:r>
          </a:p>
          <a:p>
            <a:pPr marL="460237" lvl="0" indent="-460237" defTabSz="914089">
              <a:spcBef>
                <a:spcPct val="20000"/>
              </a:spcBef>
              <a:buSzPct val="80000"/>
              <a:buNone/>
              <a:defRPr/>
            </a:pPr>
            <a:r>
              <a:rPr lang="en-US" dirty="0">
                <a:solidFill>
                  <a:srgbClr val="000000"/>
                </a:solidFill>
              </a:rPr>
              <a:t>3. On the Create virtual machine blade section, click </a:t>
            </a:r>
            <a:r>
              <a:rPr lang="en-US" b="1" i="1" dirty="0">
                <a:solidFill>
                  <a:srgbClr val="000000"/>
                </a:solidFill>
              </a:rPr>
              <a:t>Basics</a:t>
            </a:r>
            <a:r>
              <a:rPr lang="en-US" dirty="0">
                <a:solidFill>
                  <a:srgbClr val="000000"/>
                </a:solidFill>
              </a:rPr>
              <a:t>, </a:t>
            </a:r>
            <a:r>
              <a:rPr lang="en-US" b="1" i="1" dirty="0">
                <a:solidFill>
                  <a:srgbClr val="000000"/>
                </a:solidFill>
              </a:rPr>
              <a:t>Size</a:t>
            </a:r>
            <a:r>
              <a:rPr lang="en-US" dirty="0">
                <a:solidFill>
                  <a:srgbClr val="000000"/>
                </a:solidFill>
              </a:rPr>
              <a:t>, </a:t>
            </a:r>
            <a:r>
              <a:rPr lang="en-US" b="1" i="1" dirty="0">
                <a:solidFill>
                  <a:srgbClr val="000000"/>
                </a:solidFill>
              </a:rPr>
              <a:t>Settings</a:t>
            </a:r>
            <a:r>
              <a:rPr lang="en-US" dirty="0">
                <a:solidFill>
                  <a:srgbClr val="000000"/>
                </a:solidFill>
              </a:rPr>
              <a:t>, </a:t>
            </a:r>
            <a:r>
              <a:rPr lang="en-US" b="1" i="1" dirty="0">
                <a:solidFill>
                  <a:srgbClr val="000000"/>
                </a:solidFill>
              </a:rPr>
              <a:t>Summary</a:t>
            </a:r>
            <a:r>
              <a:rPr lang="en-US" dirty="0">
                <a:solidFill>
                  <a:srgbClr val="000000"/>
                </a:solidFill>
              </a:rPr>
              <a:t> .</a:t>
            </a:r>
          </a:p>
          <a:p>
            <a:pPr marL="460237" lvl="0" indent="-460237" defTabSz="914089">
              <a:spcBef>
                <a:spcPct val="20000"/>
              </a:spcBef>
              <a:buSzPct val="80000"/>
              <a:buNone/>
              <a:defRPr/>
            </a:pPr>
            <a:r>
              <a:rPr lang="en-US" dirty="0">
                <a:solidFill>
                  <a:srgbClr val="000000"/>
                </a:solidFill>
              </a:rPr>
              <a:t>4. Enter a value you want for the virtual machine in each phase. </a:t>
            </a:r>
            <a:endParaRPr lang="en-US" sz="4000" dirty="0">
              <a:solidFill>
                <a:srgbClr val="000000"/>
              </a:solidFill>
            </a:endParaRPr>
          </a:p>
        </p:txBody>
      </p:sp>
      <p:pic>
        <p:nvPicPr>
          <p:cNvPr id="104451" name="Picture 3"/>
          <p:cNvPicPr>
            <a:picLocks noChangeAspect="1" noChangeArrowheads="1"/>
          </p:cNvPicPr>
          <p:nvPr/>
        </p:nvPicPr>
        <p:blipFill>
          <a:blip r:embed="rId3" cstate="print"/>
          <a:srcRect/>
          <a:stretch>
            <a:fillRect/>
          </a:stretch>
        </p:blipFill>
        <p:spPr bwMode="auto">
          <a:xfrm>
            <a:off x="6284493" y="1921877"/>
            <a:ext cx="5741575" cy="3834479"/>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Big Data?</a:t>
            </a:r>
          </a:p>
        </p:txBody>
      </p:sp>
      <p:sp>
        <p:nvSpPr>
          <p:cNvPr id="3" name="Content Placeholder 2"/>
          <p:cNvSpPr>
            <a:spLocks noGrp="1"/>
          </p:cNvSpPr>
          <p:nvPr>
            <p:ph sz="half" idx="1"/>
          </p:nvPr>
        </p:nvSpPr>
        <p:spPr>
          <a:xfrm>
            <a:off x="838200" y="1825625"/>
            <a:ext cx="4276463" cy="4351338"/>
          </a:xfrm>
        </p:spPr>
        <p:txBody>
          <a:bodyPr>
            <a:normAutofit/>
          </a:bodyPr>
          <a:lstStyle/>
          <a:p>
            <a:pPr marL="0" indent="-344808" defTabSz="449565" eaLnBrk="0" fontAlgn="base" hangingPunct="0">
              <a:lnSpc>
                <a:spcPct val="100000"/>
              </a:lnSpc>
              <a:spcBef>
                <a:spcPts val="393"/>
              </a:spcBef>
              <a:spcAft>
                <a:spcPct val="0"/>
              </a:spcAft>
              <a:buSzPct val="100000"/>
              <a:buFont typeface="Wingdings" charset="2"/>
              <a:buChar char="§"/>
              <a:defRPr/>
            </a:pPr>
            <a:r>
              <a:rPr lang="en-US" altLang="ko-KR" sz="3200" dirty="0"/>
              <a:t>Computing Today:</a:t>
            </a:r>
          </a:p>
          <a:p>
            <a:pPr marL="455292" lvl="1" indent="-342900" defTabSz="449565" eaLnBrk="0" fontAlgn="base" hangingPunct="0">
              <a:lnSpc>
                <a:spcPct val="100000"/>
              </a:lnSpc>
              <a:spcBef>
                <a:spcPts val="393"/>
              </a:spcBef>
              <a:spcAft>
                <a:spcPct val="0"/>
              </a:spcAft>
              <a:buSzPct val="100000"/>
              <a:buFont typeface="Wingdings" charset="2"/>
              <a:buChar char="§"/>
              <a:defRPr/>
            </a:pPr>
            <a:r>
              <a:rPr lang="en-US" altLang="ko-KR" sz="2800" dirty="0"/>
              <a:t>Variety</a:t>
            </a:r>
          </a:p>
          <a:p>
            <a:pPr marL="455292" lvl="1" indent="-342900" defTabSz="449565" eaLnBrk="0" fontAlgn="base" hangingPunct="0">
              <a:lnSpc>
                <a:spcPct val="100000"/>
              </a:lnSpc>
              <a:spcBef>
                <a:spcPts val="393"/>
              </a:spcBef>
              <a:spcAft>
                <a:spcPct val="0"/>
              </a:spcAft>
              <a:buSzPct val="100000"/>
              <a:buFont typeface="Wingdings" charset="2"/>
              <a:buChar char="§"/>
              <a:defRPr/>
            </a:pPr>
            <a:r>
              <a:rPr lang="en-US" altLang="ko-KR" sz="2800" dirty="0"/>
              <a:t>Velocity</a:t>
            </a:r>
          </a:p>
          <a:p>
            <a:pPr marL="455292" lvl="1" indent="-342900" defTabSz="449565" eaLnBrk="0" fontAlgn="base" hangingPunct="0">
              <a:lnSpc>
                <a:spcPct val="100000"/>
              </a:lnSpc>
              <a:spcBef>
                <a:spcPts val="393"/>
              </a:spcBef>
              <a:spcAft>
                <a:spcPct val="0"/>
              </a:spcAft>
              <a:buSzPct val="100000"/>
              <a:buFont typeface="Wingdings" charset="2"/>
              <a:buChar char="§"/>
              <a:defRPr/>
            </a:pPr>
            <a:r>
              <a:rPr lang="en-US" altLang="ko-KR" sz="2800" dirty="0"/>
              <a:t>Volume</a:t>
            </a:r>
          </a:p>
        </p:txBody>
      </p:sp>
      <p:grpSp>
        <p:nvGrpSpPr>
          <p:cNvPr id="6" name="Group 5"/>
          <p:cNvGrpSpPr>
            <a:grpSpLocks noChangeAspect="1"/>
          </p:cNvGrpSpPr>
          <p:nvPr/>
        </p:nvGrpSpPr>
        <p:grpSpPr>
          <a:xfrm>
            <a:off x="5047324" y="244382"/>
            <a:ext cx="6938848" cy="6433069"/>
            <a:chOff x="3391853" y="-351568"/>
            <a:chExt cx="7632733" cy="7076376"/>
          </a:xfrm>
        </p:grpSpPr>
        <p:grpSp>
          <p:nvGrpSpPr>
            <p:cNvPr id="7" name="Group 6"/>
            <p:cNvGrpSpPr>
              <a:grpSpLocks noChangeAspect="1"/>
            </p:cNvGrpSpPr>
            <p:nvPr/>
          </p:nvGrpSpPr>
          <p:grpSpPr>
            <a:xfrm>
              <a:off x="3900260" y="403971"/>
              <a:ext cx="6085332" cy="6085332"/>
              <a:chOff x="4864744" y="1368455"/>
              <a:chExt cx="4156364" cy="4156364"/>
            </a:xfrm>
          </p:grpSpPr>
          <p:sp>
            <p:nvSpPr>
              <p:cNvPr id="34" name="Oval 33"/>
              <p:cNvSpPr>
                <a:spLocks noChangeAspect="1"/>
              </p:cNvSpPr>
              <p:nvPr/>
            </p:nvSpPr>
            <p:spPr>
              <a:xfrm>
                <a:off x="4864744" y="1368455"/>
                <a:ext cx="4156364" cy="4156364"/>
              </a:xfrm>
              <a:prstGeom prst="ellipse">
                <a:avLst/>
              </a:prstGeom>
              <a:solidFill>
                <a:srgbClr val="006C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5" name="Oval 34"/>
              <p:cNvSpPr>
                <a:spLocks noChangeAspect="1"/>
              </p:cNvSpPr>
              <p:nvPr/>
            </p:nvSpPr>
            <p:spPr>
              <a:xfrm>
                <a:off x="5434166" y="1937877"/>
                <a:ext cx="3017520" cy="3017520"/>
              </a:xfrm>
              <a:prstGeom prst="ellipse">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Oval 35"/>
              <p:cNvSpPr>
                <a:spLocks noChangeAspect="1"/>
              </p:cNvSpPr>
              <p:nvPr/>
            </p:nvSpPr>
            <p:spPr>
              <a:xfrm>
                <a:off x="6030126" y="2533837"/>
                <a:ext cx="1825599" cy="1825599"/>
              </a:xfrm>
              <a:prstGeom prst="ellipse">
                <a:avLst/>
              </a:prstGeom>
              <a:solidFill>
                <a:srgbClr val="151F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8" name="Group 7"/>
            <p:cNvGrpSpPr>
              <a:grpSpLocks noChangeAspect="1"/>
            </p:cNvGrpSpPr>
            <p:nvPr/>
          </p:nvGrpSpPr>
          <p:grpSpPr>
            <a:xfrm rot="20061047">
              <a:off x="3391853" y="-351568"/>
              <a:ext cx="6943638" cy="6002494"/>
              <a:chOff x="4312772" y="368673"/>
              <a:chExt cx="5738544" cy="4960739"/>
            </a:xfrm>
          </p:grpSpPr>
          <p:cxnSp>
            <p:nvCxnSpPr>
              <p:cNvPr id="31" name="Straight Arrow Connector 30"/>
              <p:cNvCxnSpPr/>
              <p:nvPr/>
            </p:nvCxnSpPr>
            <p:spPr>
              <a:xfrm rot="1156073" flipH="1">
                <a:off x="4312772" y="2970402"/>
                <a:ext cx="2285969" cy="2359010"/>
              </a:xfrm>
              <a:prstGeom prst="straightConnector1">
                <a:avLst/>
              </a:prstGeom>
              <a:ln w="57150" cmpd="sng">
                <a:solidFill>
                  <a:srgbClr val="7F7F7F"/>
                </a:solidFill>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flipV="1">
                <a:off x="6937593" y="368673"/>
                <a:ext cx="585" cy="3059554"/>
              </a:xfrm>
              <a:prstGeom prst="straightConnector1">
                <a:avLst/>
              </a:prstGeom>
              <a:ln w="57150" cmpd="sng">
                <a:solidFill>
                  <a:srgbClr val="7F7F7F"/>
                </a:solidFill>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923937" y="3413639"/>
                <a:ext cx="3127379" cy="1461037"/>
              </a:xfrm>
              <a:prstGeom prst="straightConnector1">
                <a:avLst/>
              </a:prstGeom>
              <a:ln w="57150" cmpd="sng">
                <a:solidFill>
                  <a:srgbClr val="7F7F7F"/>
                </a:solidFill>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9" name="TextBox 8"/>
            <p:cNvSpPr txBox="1"/>
            <p:nvPr/>
          </p:nvSpPr>
          <p:spPr>
            <a:xfrm>
              <a:off x="4288198" y="259436"/>
              <a:ext cx="993005" cy="646331"/>
            </a:xfrm>
            <a:prstGeom prst="rect">
              <a:avLst/>
            </a:prstGeom>
            <a:noFill/>
          </p:spPr>
          <p:txBody>
            <a:bodyPr wrap="none" rtlCol="0">
              <a:spAutoFit/>
            </a:bodyPr>
            <a:lstStyle/>
            <a:p>
              <a:r>
                <a:rPr lang="en-US" dirty="0"/>
                <a:t>Data</a:t>
              </a:r>
            </a:p>
            <a:p>
              <a:r>
                <a:rPr lang="en-US" dirty="0"/>
                <a:t>Velocity</a:t>
              </a:r>
            </a:p>
          </p:txBody>
        </p:sp>
        <p:sp>
          <p:nvSpPr>
            <p:cNvPr id="11" name="TextBox 10"/>
            <p:cNvSpPr txBox="1"/>
            <p:nvPr/>
          </p:nvSpPr>
          <p:spPr>
            <a:xfrm>
              <a:off x="4741043" y="6078477"/>
              <a:ext cx="967420" cy="646331"/>
            </a:xfrm>
            <a:prstGeom prst="rect">
              <a:avLst/>
            </a:prstGeom>
            <a:noFill/>
          </p:spPr>
          <p:txBody>
            <a:bodyPr wrap="none" rtlCol="0">
              <a:spAutoFit/>
            </a:bodyPr>
            <a:lstStyle/>
            <a:p>
              <a:r>
                <a:rPr lang="en-US" dirty="0"/>
                <a:t>Data</a:t>
              </a:r>
            </a:p>
            <a:p>
              <a:r>
                <a:rPr lang="en-US" dirty="0"/>
                <a:t>Volume</a:t>
              </a:r>
            </a:p>
          </p:txBody>
        </p:sp>
        <p:sp>
          <p:nvSpPr>
            <p:cNvPr id="12" name="TextBox 11"/>
            <p:cNvSpPr txBox="1"/>
            <p:nvPr/>
          </p:nvSpPr>
          <p:spPr>
            <a:xfrm>
              <a:off x="10121775" y="3456803"/>
              <a:ext cx="902811" cy="646331"/>
            </a:xfrm>
            <a:prstGeom prst="rect">
              <a:avLst/>
            </a:prstGeom>
            <a:noFill/>
          </p:spPr>
          <p:txBody>
            <a:bodyPr wrap="none" rtlCol="0">
              <a:spAutoFit/>
            </a:bodyPr>
            <a:lstStyle/>
            <a:p>
              <a:r>
                <a:rPr lang="en-US" dirty="0"/>
                <a:t>Data</a:t>
              </a:r>
            </a:p>
            <a:p>
              <a:r>
                <a:rPr lang="en-US" dirty="0"/>
                <a:t>Variety</a:t>
              </a:r>
            </a:p>
          </p:txBody>
        </p:sp>
        <p:sp>
          <p:nvSpPr>
            <p:cNvPr id="13" name="TextBox 12"/>
            <p:cNvSpPr txBox="1"/>
            <p:nvPr/>
          </p:nvSpPr>
          <p:spPr>
            <a:xfrm>
              <a:off x="6131849" y="3440948"/>
              <a:ext cx="492593" cy="369332"/>
            </a:xfrm>
            <a:prstGeom prst="rect">
              <a:avLst/>
            </a:prstGeom>
            <a:noFill/>
          </p:spPr>
          <p:txBody>
            <a:bodyPr wrap="none" rtlCol="0">
              <a:spAutoFit/>
            </a:bodyPr>
            <a:lstStyle/>
            <a:p>
              <a:r>
                <a:rPr lang="en-US" dirty="0">
                  <a:solidFill>
                    <a:schemeClr val="bg1"/>
                  </a:solidFill>
                </a:rPr>
                <a:t>KB</a:t>
              </a:r>
            </a:p>
          </p:txBody>
        </p:sp>
        <p:sp>
          <p:nvSpPr>
            <p:cNvPr id="14" name="TextBox 13"/>
            <p:cNvSpPr txBox="1"/>
            <p:nvPr/>
          </p:nvSpPr>
          <p:spPr>
            <a:xfrm>
              <a:off x="6448130" y="3852784"/>
              <a:ext cx="530915" cy="369332"/>
            </a:xfrm>
            <a:prstGeom prst="rect">
              <a:avLst/>
            </a:prstGeom>
            <a:noFill/>
          </p:spPr>
          <p:txBody>
            <a:bodyPr wrap="none" rtlCol="0">
              <a:spAutoFit/>
            </a:bodyPr>
            <a:lstStyle/>
            <a:p>
              <a:r>
                <a:rPr lang="en-US" dirty="0">
                  <a:solidFill>
                    <a:schemeClr val="bg1"/>
                  </a:solidFill>
                </a:rPr>
                <a:t>MB</a:t>
              </a:r>
            </a:p>
          </p:txBody>
        </p:sp>
        <p:sp>
          <p:nvSpPr>
            <p:cNvPr id="15" name="TextBox 14"/>
            <p:cNvSpPr txBox="1"/>
            <p:nvPr/>
          </p:nvSpPr>
          <p:spPr>
            <a:xfrm>
              <a:off x="6787371" y="3399984"/>
              <a:ext cx="1506091" cy="369332"/>
            </a:xfrm>
            <a:prstGeom prst="rect">
              <a:avLst/>
            </a:prstGeom>
            <a:noFill/>
          </p:spPr>
          <p:txBody>
            <a:bodyPr wrap="none" rtlCol="0">
              <a:spAutoFit/>
            </a:bodyPr>
            <a:lstStyle/>
            <a:p>
              <a:r>
                <a:rPr lang="en-US" dirty="0">
                  <a:solidFill>
                    <a:schemeClr val="bg1"/>
                  </a:solidFill>
                </a:rPr>
                <a:t>Unstructured</a:t>
              </a:r>
            </a:p>
          </p:txBody>
        </p:sp>
        <p:sp>
          <p:nvSpPr>
            <p:cNvPr id="16" name="TextBox 15"/>
            <p:cNvSpPr txBox="1"/>
            <p:nvPr/>
          </p:nvSpPr>
          <p:spPr>
            <a:xfrm>
              <a:off x="6926115" y="2978893"/>
              <a:ext cx="1018278" cy="369332"/>
            </a:xfrm>
            <a:prstGeom prst="rect">
              <a:avLst/>
            </a:prstGeom>
            <a:noFill/>
          </p:spPr>
          <p:txBody>
            <a:bodyPr wrap="none" rtlCol="0">
              <a:spAutoFit/>
            </a:bodyPr>
            <a:lstStyle/>
            <a:p>
              <a:r>
                <a:rPr lang="en-US" dirty="0">
                  <a:solidFill>
                    <a:schemeClr val="bg1"/>
                  </a:solidFill>
                </a:rPr>
                <a:t>RDBMS</a:t>
              </a:r>
            </a:p>
          </p:txBody>
        </p:sp>
        <p:sp>
          <p:nvSpPr>
            <p:cNvPr id="17" name="TextBox 16"/>
            <p:cNvSpPr txBox="1"/>
            <p:nvPr/>
          </p:nvSpPr>
          <p:spPr>
            <a:xfrm>
              <a:off x="6450307" y="2175475"/>
              <a:ext cx="774934" cy="369332"/>
            </a:xfrm>
            <a:prstGeom prst="rect">
              <a:avLst/>
            </a:prstGeom>
            <a:noFill/>
          </p:spPr>
          <p:txBody>
            <a:bodyPr wrap="none" rtlCol="0">
              <a:spAutoFit/>
            </a:bodyPr>
            <a:lstStyle/>
            <a:p>
              <a:r>
                <a:rPr lang="en-US" dirty="0">
                  <a:solidFill>
                    <a:schemeClr val="bg1"/>
                  </a:solidFill>
                </a:rPr>
                <a:t>Batch</a:t>
              </a:r>
            </a:p>
          </p:txBody>
        </p:sp>
        <p:sp>
          <p:nvSpPr>
            <p:cNvPr id="18" name="TextBox 17"/>
            <p:cNvSpPr txBox="1"/>
            <p:nvPr/>
          </p:nvSpPr>
          <p:spPr>
            <a:xfrm>
              <a:off x="5546789" y="4221458"/>
              <a:ext cx="518178" cy="369332"/>
            </a:xfrm>
            <a:prstGeom prst="rect">
              <a:avLst/>
            </a:prstGeom>
            <a:noFill/>
          </p:spPr>
          <p:txBody>
            <a:bodyPr wrap="none" rtlCol="0">
              <a:spAutoFit/>
            </a:bodyPr>
            <a:lstStyle/>
            <a:p>
              <a:r>
                <a:rPr lang="en-US" dirty="0">
                  <a:solidFill>
                    <a:schemeClr val="bg1"/>
                  </a:solidFill>
                </a:rPr>
                <a:t>GB</a:t>
              </a:r>
            </a:p>
          </p:txBody>
        </p:sp>
        <p:sp>
          <p:nvSpPr>
            <p:cNvPr id="19" name="TextBox 18"/>
            <p:cNvSpPr txBox="1"/>
            <p:nvPr/>
          </p:nvSpPr>
          <p:spPr>
            <a:xfrm>
              <a:off x="5901862" y="4549167"/>
              <a:ext cx="479631" cy="369332"/>
            </a:xfrm>
            <a:prstGeom prst="rect">
              <a:avLst/>
            </a:prstGeom>
            <a:noFill/>
          </p:spPr>
          <p:txBody>
            <a:bodyPr wrap="none" rtlCol="0">
              <a:spAutoFit/>
            </a:bodyPr>
            <a:lstStyle/>
            <a:p>
              <a:r>
                <a:rPr lang="en-US" dirty="0">
                  <a:solidFill>
                    <a:schemeClr val="bg1"/>
                  </a:solidFill>
                </a:rPr>
                <a:t>TB</a:t>
              </a:r>
            </a:p>
          </p:txBody>
        </p:sp>
        <p:sp>
          <p:nvSpPr>
            <p:cNvPr id="20" name="TextBox 19"/>
            <p:cNvSpPr txBox="1"/>
            <p:nvPr/>
          </p:nvSpPr>
          <p:spPr>
            <a:xfrm>
              <a:off x="5234862" y="4674258"/>
              <a:ext cx="492593" cy="369332"/>
            </a:xfrm>
            <a:prstGeom prst="rect">
              <a:avLst/>
            </a:prstGeom>
            <a:noFill/>
          </p:spPr>
          <p:txBody>
            <a:bodyPr wrap="none" rtlCol="0">
              <a:spAutoFit/>
            </a:bodyPr>
            <a:lstStyle/>
            <a:p>
              <a:r>
                <a:rPr lang="en-US" dirty="0">
                  <a:solidFill>
                    <a:schemeClr val="bg1"/>
                  </a:solidFill>
                </a:rPr>
                <a:t>EB</a:t>
              </a:r>
            </a:p>
          </p:txBody>
        </p:sp>
        <p:sp>
          <p:nvSpPr>
            <p:cNvPr id="21" name="TextBox 20"/>
            <p:cNvSpPr txBox="1"/>
            <p:nvPr/>
          </p:nvSpPr>
          <p:spPr>
            <a:xfrm>
              <a:off x="5576279" y="4974658"/>
              <a:ext cx="492593" cy="369332"/>
            </a:xfrm>
            <a:prstGeom prst="rect">
              <a:avLst/>
            </a:prstGeom>
            <a:noFill/>
          </p:spPr>
          <p:txBody>
            <a:bodyPr wrap="none" rtlCol="0">
              <a:spAutoFit/>
            </a:bodyPr>
            <a:lstStyle/>
            <a:p>
              <a:r>
                <a:rPr lang="en-US" dirty="0">
                  <a:solidFill>
                    <a:schemeClr val="bg1"/>
                  </a:solidFill>
                </a:rPr>
                <a:t>PB</a:t>
              </a:r>
            </a:p>
          </p:txBody>
        </p:sp>
        <p:sp>
          <p:nvSpPr>
            <p:cNvPr id="22" name="TextBox 21"/>
            <p:cNvSpPr txBox="1"/>
            <p:nvPr/>
          </p:nvSpPr>
          <p:spPr>
            <a:xfrm>
              <a:off x="4932237" y="4999768"/>
              <a:ext cx="479631" cy="369332"/>
            </a:xfrm>
            <a:prstGeom prst="rect">
              <a:avLst/>
            </a:prstGeom>
            <a:noFill/>
          </p:spPr>
          <p:txBody>
            <a:bodyPr wrap="none" rtlCol="0">
              <a:spAutoFit/>
            </a:bodyPr>
            <a:lstStyle/>
            <a:p>
              <a:r>
                <a:rPr lang="en-US" dirty="0">
                  <a:solidFill>
                    <a:schemeClr val="bg1"/>
                  </a:solidFill>
                </a:rPr>
                <a:t>ZB</a:t>
              </a:r>
            </a:p>
          </p:txBody>
        </p:sp>
        <p:sp>
          <p:nvSpPr>
            <p:cNvPr id="23" name="TextBox 22"/>
            <p:cNvSpPr txBox="1"/>
            <p:nvPr/>
          </p:nvSpPr>
          <p:spPr>
            <a:xfrm>
              <a:off x="5109775" y="5559604"/>
              <a:ext cx="492593" cy="369332"/>
            </a:xfrm>
            <a:prstGeom prst="rect">
              <a:avLst/>
            </a:prstGeom>
            <a:noFill/>
          </p:spPr>
          <p:txBody>
            <a:bodyPr wrap="none" rtlCol="0">
              <a:spAutoFit/>
            </a:bodyPr>
            <a:lstStyle/>
            <a:p>
              <a:r>
                <a:rPr lang="en-US" dirty="0">
                  <a:solidFill>
                    <a:schemeClr val="bg1"/>
                  </a:solidFill>
                </a:rPr>
                <a:t>YB</a:t>
              </a:r>
            </a:p>
          </p:txBody>
        </p:sp>
        <p:sp>
          <p:nvSpPr>
            <p:cNvPr id="24" name="TextBox 23"/>
            <p:cNvSpPr txBox="1"/>
            <p:nvPr/>
          </p:nvSpPr>
          <p:spPr>
            <a:xfrm>
              <a:off x="6070097" y="1413019"/>
              <a:ext cx="941634" cy="369332"/>
            </a:xfrm>
            <a:prstGeom prst="rect">
              <a:avLst/>
            </a:prstGeom>
            <a:noFill/>
          </p:spPr>
          <p:txBody>
            <a:bodyPr wrap="none" rtlCol="0">
              <a:spAutoFit/>
            </a:bodyPr>
            <a:lstStyle/>
            <a:p>
              <a:r>
                <a:rPr lang="en-US" dirty="0">
                  <a:solidFill>
                    <a:schemeClr val="bg1"/>
                  </a:solidFill>
                </a:rPr>
                <a:t>Interval</a:t>
              </a:r>
            </a:p>
          </p:txBody>
        </p:sp>
        <p:sp>
          <p:nvSpPr>
            <p:cNvPr id="25" name="TextBox 24"/>
            <p:cNvSpPr txBox="1"/>
            <p:nvPr/>
          </p:nvSpPr>
          <p:spPr>
            <a:xfrm>
              <a:off x="5346293" y="1890929"/>
              <a:ext cx="916049" cy="369332"/>
            </a:xfrm>
            <a:prstGeom prst="rect">
              <a:avLst/>
            </a:prstGeom>
            <a:noFill/>
          </p:spPr>
          <p:txBody>
            <a:bodyPr wrap="none" rtlCol="0">
              <a:spAutoFit/>
            </a:bodyPr>
            <a:lstStyle/>
            <a:p>
              <a:r>
                <a:rPr lang="en-US" dirty="0">
                  <a:solidFill>
                    <a:schemeClr val="bg1"/>
                  </a:solidFill>
                </a:rPr>
                <a:t>Sparse</a:t>
              </a:r>
            </a:p>
          </p:txBody>
        </p:sp>
        <p:sp>
          <p:nvSpPr>
            <p:cNvPr id="26" name="TextBox 25"/>
            <p:cNvSpPr txBox="1"/>
            <p:nvPr/>
          </p:nvSpPr>
          <p:spPr>
            <a:xfrm>
              <a:off x="5796963" y="621055"/>
              <a:ext cx="689048" cy="646331"/>
            </a:xfrm>
            <a:prstGeom prst="rect">
              <a:avLst/>
            </a:prstGeom>
            <a:noFill/>
          </p:spPr>
          <p:txBody>
            <a:bodyPr wrap="none" rtlCol="0">
              <a:spAutoFit/>
            </a:bodyPr>
            <a:lstStyle/>
            <a:p>
              <a:r>
                <a:rPr lang="en-US" dirty="0">
                  <a:solidFill>
                    <a:schemeClr val="bg1"/>
                  </a:solidFill>
                </a:rPr>
                <a:t>Real</a:t>
              </a:r>
            </a:p>
            <a:p>
              <a:r>
                <a:rPr lang="en-US" dirty="0">
                  <a:solidFill>
                    <a:schemeClr val="bg1"/>
                  </a:solidFill>
                </a:rPr>
                <a:t>Time</a:t>
              </a:r>
            </a:p>
          </p:txBody>
        </p:sp>
        <p:sp>
          <p:nvSpPr>
            <p:cNvPr id="27" name="TextBox 26"/>
            <p:cNvSpPr txBox="1"/>
            <p:nvPr/>
          </p:nvSpPr>
          <p:spPr>
            <a:xfrm>
              <a:off x="8145912" y="2394780"/>
              <a:ext cx="843124" cy="923330"/>
            </a:xfrm>
            <a:prstGeom prst="rect">
              <a:avLst/>
            </a:prstGeom>
            <a:noFill/>
          </p:spPr>
          <p:txBody>
            <a:bodyPr wrap="none" rtlCol="0">
              <a:spAutoFit/>
            </a:bodyPr>
            <a:lstStyle/>
            <a:p>
              <a:r>
                <a:rPr lang="en-US" dirty="0">
                  <a:solidFill>
                    <a:schemeClr val="bg1"/>
                  </a:solidFill>
                </a:rPr>
                <a:t>SMS</a:t>
              </a:r>
            </a:p>
            <a:p>
              <a:endParaRPr lang="en-US" dirty="0">
                <a:solidFill>
                  <a:schemeClr val="bg1"/>
                </a:solidFill>
              </a:endParaRPr>
            </a:p>
            <a:p>
              <a:r>
                <a:rPr lang="en-US" dirty="0">
                  <a:solidFill>
                    <a:schemeClr val="bg1"/>
                  </a:solidFill>
                </a:rPr>
                <a:t>   XML</a:t>
              </a:r>
            </a:p>
          </p:txBody>
        </p:sp>
        <p:sp>
          <p:nvSpPr>
            <p:cNvPr id="28" name="TextBox 27"/>
            <p:cNvSpPr txBox="1"/>
            <p:nvPr/>
          </p:nvSpPr>
          <p:spPr>
            <a:xfrm>
              <a:off x="8337105" y="3461203"/>
              <a:ext cx="783701" cy="369332"/>
            </a:xfrm>
            <a:prstGeom prst="rect">
              <a:avLst/>
            </a:prstGeom>
            <a:noFill/>
          </p:spPr>
          <p:txBody>
            <a:bodyPr wrap="none" rtlCol="0">
              <a:spAutoFit/>
            </a:bodyPr>
            <a:lstStyle/>
            <a:p>
              <a:r>
                <a:rPr lang="en-US" dirty="0">
                  <a:solidFill>
                    <a:schemeClr val="bg1"/>
                  </a:solidFill>
                </a:rPr>
                <a:t>Video</a:t>
              </a:r>
            </a:p>
          </p:txBody>
        </p:sp>
        <p:sp>
          <p:nvSpPr>
            <p:cNvPr id="29" name="TextBox 28"/>
            <p:cNvSpPr txBox="1"/>
            <p:nvPr/>
          </p:nvSpPr>
          <p:spPr>
            <a:xfrm>
              <a:off x="9156506" y="2955984"/>
              <a:ext cx="608009" cy="369332"/>
            </a:xfrm>
            <a:prstGeom prst="rect">
              <a:avLst/>
            </a:prstGeom>
            <a:noFill/>
          </p:spPr>
          <p:txBody>
            <a:bodyPr wrap="none" rtlCol="0">
              <a:spAutoFit/>
            </a:bodyPr>
            <a:lstStyle/>
            <a:p>
              <a:r>
                <a:rPr lang="en-US" dirty="0">
                  <a:solidFill>
                    <a:schemeClr val="bg1"/>
                  </a:solidFill>
                </a:rPr>
                <a:t>Text</a:t>
              </a:r>
            </a:p>
          </p:txBody>
        </p:sp>
        <p:sp>
          <p:nvSpPr>
            <p:cNvPr id="30" name="TextBox 29"/>
            <p:cNvSpPr txBox="1"/>
            <p:nvPr/>
          </p:nvSpPr>
          <p:spPr>
            <a:xfrm>
              <a:off x="9087769" y="3447548"/>
              <a:ext cx="903312" cy="646331"/>
            </a:xfrm>
            <a:prstGeom prst="rect">
              <a:avLst/>
            </a:prstGeom>
            <a:noFill/>
          </p:spPr>
          <p:txBody>
            <a:bodyPr wrap="none" rtlCol="0">
              <a:spAutoFit/>
            </a:bodyPr>
            <a:lstStyle/>
            <a:p>
              <a:pPr algn="ctr"/>
              <a:r>
                <a:rPr lang="en-US" dirty="0">
                  <a:solidFill>
                    <a:schemeClr val="bg1"/>
                  </a:solidFill>
                </a:rPr>
                <a:t>CSV</a:t>
              </a:r>
            </a:p>
            <a:p>
              <a:pPr algn="ctr"/>
              <a:r>
                <a:rPr lang="en-US" dirty="0">
                  <a:solidFill>
                    <a:schemeClr val="bg1"/>
                  </a:solidFill>
                </a:rPr>
                <a:t>Photos</a:t>
              </a:r>
            </a:p>
          </p:txBody>
        </p:sp>
      </p:grpSp>
      <p:sp>
        <p:nvSpPr>
          <p:cNvPr id="5" name="TextBox 4"/>
          <p:cNvSpPr txBox="1"/>
          <p:nvPr/>
        </p:nvSpPr>
        <p:spPr>
          <a:xfrm>
            <a:off x="9731888" y="692695"/>
            <a:ext cx="2100480" cy="954107"/>
          </a:xfrm>
          <a:prstGeom prst="rect">
            <a:avLst/>
          </a:prstGeom>
          <a:noFill/>
        </p:spPr>
        <p:txBody>
          <a:bodyPr wrap="none" rtlCol="0">
            <a:spAutoFit/>
          </a:bodyPr>
          <a:lstStyle/>
          <a:p>
            <a:pPr algn="r"/>
            <a:r>
              <a:rPr lang="en-US" sz="2800" dirty="0"/>
              <a:t>The 3 V’s of </a:t>
            </a:r>
          </a:p>
          <a:p>
            <a:pPr algn="r"/>
            <a:r>
              <a:rPr lang="en-US" sz="2800" dirty="0"/>
              <a:t>Big Data</a:t>
            </a:r>
          </a:p>
        </p:txBody>
      </p:sp>
    </p:spTree>
    <p:extLst>
      <p:ext uri="{BB962C8B-B14F-4D97-AF65-F5344CB8AC3E}">
        <p14:creationId xmlns:p14="http://schemas.microsoft.com/office/powerpoint/2010/main" val="554306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Purpose of Big Data</a:t>
            </a:r>
          </a:p>
        </p:txBody>
      </p:sp>
      <p:sp>
        <p:nvSpPr>
          <p:cNvPr id="13" name="TextBox 12"/>
          <p:cNvSpPr txBox="1"/>
          <p:nvPr/>
        </p:nvSpPr>
        <p:spPr>
          <a:xfrm>
            <a:off x="7684344" y="1462356"/>
            <a:ext cx="184666" cy="369332"/>
          </a:xfrm>
          <a:prstGeom prst="rect">
            <a:avLst/>
          </a:prstGeom>
          <a:noFill/>
        </p:spPr>
        <p:txBody>
          <a:bodyPr wrap="none" rtlCol="0">
            <a:spAutoFit/>
          </a:bodyPr>
          <a:lstStyle/>
          <a:p>
            <a:endParaRPr lang="en-US" dirty="0"/>
          </a:p>
        </p:txBody>
      </p:sp>
      <p:grpSp>
        <p:nvGrpSpPr>
          <p:cNvPr id="20" name="Group 19"/>
          <p:cNvGrpSpPr/>
          <p:nvPr/>
        </p:nvGrpSpPr>
        <p:grpSpPr>
          <a:xfrm>
            <a:off x="1796145" y="2801519"/>
            <a:ext cx="8831597" cy="3444005"/>
            <a:chOff x="1918909" y="3045245"/>
            <a:chExt cx="8831597" cy="3444005"/>
          </a:xfrm>
        </p:grpSpPr>
        <p:sp>
          <p:nvSpPr>
            <p:cNvPr id="14" name="Rectangle 13"/>
            <p:cNvSpPr/>
            <p:nvPr/>
          </p:nvSpPr>
          <p:spPr>
            <a:xfrm>
              <a:off x="4853089" y="4720545"/>
              <a:ext cx="2731336" cy="1611237"/>
            </a:xfrm>
            <a:prstGeom prst="rect">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What is the Purpose of Big Data?</a:t>
              </a:r>
            </a:p>
          </p:txBody>
        </p:sp>
        <p:sp>
          <p:nvSpPr>
            <p:cNvPr id="15" name="Rectangular Callout 14"/>
            <p:cNvSpPr/>
            <p:nvPr/>
          </p:nvSpPr>
          <p:spPr>
            <a:xfrm>
              <a:off x="1918909" y="5333712"/>
              <a:ext cx="1700912" cy="998070"/>
            </a:xfrm>
            <a:prstGeom prst="wedgeRectCallout">
              <a:avLst>
                <a:gd name="adj1" fmla="val 122654"/>
                <a:gd name="adj2" fmla="val -46752"/>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A way to predict the future</a:t>
              </a:r>
            </a:p>
          </p:txBody>
        </p:sp>
        <p:sp>
          <p:nvSpPr>
            <p:cNvPr id="16" name="Rectangular Callout 15"/>
            <p:cNvSpPr/>
            <p:nvPr/>
          </p:nvSpPr>
          <p:spPr>
            <a:xfrm>
              <a:off x="8817707" y="5333711"/>
              <a:ext cx="1932799" cy="1155539"/>
            </a:xfrm>
            <a:prstGeom prst="wedgeRectCallout">
              <a:avLst>
                <a:gd name="adj1" fmla="val -123034"/>
                <a:gd name="adj2" fmla="val -42649"/>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A way to better understand my clients</a:t>
              </a:r>
            </a:p>
          </p:txBody>
        </p:sp>
        <p:sp>
          <p:nvSpPr>
            <p:cNvPr id="17" name="Rectangular Callout 16"/>
            <p:cNvSpPr/>
            <p:nvPr/>
          </p:nvSpPr>
          <p:spPr>
            <a:xfrm>
              <a:off x="5345347" y="3045246"/>
              <a:ext cx="1700912" cy="998070"/>
            </a:xfrm>
            <a:prstGeom prst="wedgeRectCallout">
              <a:avLst>
                <a:gd name="adj1" fmla="val -2598"/>
                <a:gd name="adj2" fmla="val 117419"/>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Data Mining</a:t>
              </a:r>
            </a:p>
          </p:txBody>
        </p:sp>
        <p:sp>
          <p:nvSpPr>
            <p:cNvPr id="18" name="Rectangular Callout 17"/>
            <p:cNvSpPr/>
            <p:nvPr/>
          </p:nvSpPr>
          <p:spPr>
            <a:xfrm>
              <a:off x="2607172" y="3045245"/>
              <a:ext cx="1975145" cy="1166631"/>
            </a:xfrm>
            <a:prstGeom prst="wedgeRectCallout">
              <a:avLst>
                <a:gd name="adj1" fmla="val 64043"/>
                <a:gd name="adj2" fmla="val 117419"/>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Collecting data from SNS, Blogs, Chats</a:t>
              </a:r>
            </a:p>
          </p:txBody>
        </p:sp>
        <p:sp>
          <p:nvSpPr>
            <p:cNvPr id="19" name="Rectangular Callout 18"/>
            <p:cNvSpPr/>
            <p:nvPr/>
          </p:nvSpPr>
          <p:spPr>
            <a:xfrm>
              <a:off x="7809290" y="3045246"/>
              <a:ext cx="1700912" cy="998070"/>
            </a:xfrm>
            <a:prstGeom prst="wedgeRectCallout">
              <a:avLst>
                <a:gd name="adj1" fmla="val -62013"/>
                <a:gd name="adj2" fmla="val 116051"/>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A tool to help increase sales</a:t>
              </a:r>
            </a:p>
          </p:txBody>
        </p:sp>
      </p:grpSp>
      <p:grpSp>
        <p:nvGrpSpPr>
          <p:cNvPr id="21" name="Group 4"/>
          <p:cNvGrpSpPr/>
          <p:nvPr/>
        </p:nvGrpSpPr>
        <p:grpSpPr>
          <a:xfrm>
            <a:off x="0" y="1599266"/>
            <a:ext cx="12192000" cy="1010221"/>
            <a:chOff x="0" y="1904711"/>
            <a:chExt cx="12192000" cy="1010221"/>
          </a:xfrm>
        </p:grpSpPr>
        <p:sp>
          <p:nvSpPr>
            <p:cNvPr id="22" name="Rectangle 6"/>
            <p:cNvSpPr/>
            <p:nvPr/>
          </p:nvSpPr>
          <p:spPr>
            <a:xfrm>
              <a:off x="0" y="1904711"/>
              <a:ext cx="12192000" cy="101022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26" name="Content Placeholder 2"/>
            <p:cNvSpPr txBox="1">
              <a:spLocks/>
            </p:cNvSpPr>
            <p:nvPr/>
          </p:nvSpPr>
          <p:spPr>
            <a:xfrm>
              <a:off x="843348" y="199336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Motivation for Big Data: changing nature of data</a:t>
              </a:r>
            </a:p>
          </p:txBody>
        </p:sp>
      </p:grpSp>
    </p:spTree>
    <p:extLst>
      <p:ext uri="{BB962C8B-B14F-4D97-AF65-F5344CB8AC3E}">
        <p14:creationId xmlns:p14="http://schemas.microsoft.com/office/powerpoint/2010/main" val="554306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Hadoop</a:t>
            </a:r>
            <a:r>
              <a:rPr lang="en-US" dirty="0"/>
              <a:t> Distributions</a:t>
            </a:r>
          </a:p>
        </p:txBody>
      </p:sp>
      <p:sp>
        <p:nvSpPr>
          <p:cNvPr id="3" name="Content Placeholder 2"/>
          <p:cNvSpPr>
            <a:spLocks noGrp="1"/>
          </p:cNvSpPr>
          <p:nvPr>
            <p:ph idx="1"/>
          </p:nvPr>
        </p:nvSpPr>
        <p:spPr>
          <a:xfrm>
            <a:off x="838200" y="1825625"/>
            <a:ext cx="5942162" cy="4351338"/>
          </a:xfrm>
        </p:spPr>
        <p:txBody>
          <a:bodyPr/>
          <a:lstStyle/>
          <a:p>
            <a:pPr>
              <a:buFont typeface="Wingdings" charset="2"/>
              <a:buChar char="§"/>
            </a:pPr>
            <a:r>
              <a:rPr lang="en-US" dirty="0" err="1"/>
              <a:t>HDInsight</a:t>
            </a:r>
            <a:r>
              <a:rPr lang="en-US" dirty="0"/>
              <a:t> </a:t>
            </a:r>
          </a:p>
          <a:p>
            <a:pPr lvl="1">
              <a:buFont typeface="Wingdings" charset="2"/>
              <a:buChar char="§"/>
            </a:pPr>
            <a:r>
              <a:rPr lang="en-US" dirty="0"/>
              <a:t>Cloud-based big data service</a:t>
            </a:r>
          </a:p>
          <a:p>
            <a:pPr>
              <a:buFont typeface="Wingdings" charset="2"/>
              <a:buChar char="§"/>
            </a:pPr>
            <a:r>
              <a:rPr lang="en-US" dirty="0"/>
              <a:t>Data Lake Analytics, Data </a:t>
            </a:r>
            <a:r>
              <a:rPr lang="en-US" dirty="0" smtClean="0"/>
              <a:t>Factory</a:t>
            </a:r>
            <a:endParaRPr lang="en-US" dirty="0"/>
          </a:p>
          <a:p>
            <a:pPr>
              <a:buFont typeface="Wingdings" charset="2"/>
              <a:buChar char="§"/>
            </a:pPr>
            <a:r>
              <a:rPr lang="en-US" dirty="0"/>
              <a:t>Cloudera enterprise Data Hub</a:t>
            </a:r>
          </a:p>
          <a:p>
            <a:pPr>
              <a:buFont typeface="Wingdings" charset="2"/>
              <a:buChar char="§"/>
            </a:pPr>
            <a:r>
              <a:rPr lang="en-US" dirty="0" err="1"/>
              <a:t>Hortonworks</a:t>
            </a:r>
            <a:r>
              <a:rPr lang="en-US" dirty="0"/>
              <a:t> Sandbox with HDP 2.4</a:t>
            </a:r>
          </a:p>
          <a:p>
            <a:pPr lvl="1">
              <a:buFont typeface="Wingdings" charset="2"/>
              <a:buChar char="§"/>
            </a:pPr>
            <a:r>
              <a:rPr lang="en-US" dirty="0" err="1"/>
              <a:t>Hortonworks</a:t>
            </a:r>
            <a:r>
              <a:rPr lang="en-US" dirty="0"/>
              <a:t> Data Platform (HDP)</a:t>
            </a:r>
          </a:p>
        </p:txBody>
      </p:sp>
      <p:grpSp>
        <p:nvGrpSpPr>
          <p:cNvPr id="7" name="그룹 6"/>
          <p:cNvGrpSpPr>
            <a:grpSpLocks noChangeAspect="1"/>
          </p:cNvGrpSpPr>
          <p:nvPr/>
        </p:nvGrpSpPr>
        <p:grpSpPr>
          <a:xfrm>
            <a:off x="7401464" y="1552754"/>
            <a:ext cx="4303779" cy="4867679"/>
            <a:chOff x="8908359" y="1462917"/>
            <a:chExt cx="2760180" cy="4891500"/>
          </a:xfrm>
        </p:grpSpPr>
        <p:pic>
          <p:nvPicPr>
            <p:cNvPr id="1026" name="Picture 2"/>
            <p:cNvPicPr>
              <a:picLocks noChangeAspect="1" noChangeArrowheads="1"/>
            </p:cNvPicPr>
            <p:nvPr/>
          </p:nvPicPr>
          <p:blipFill>
            <a:blip r:embed="rId3" cstate="print"/>
            <a:srcRect/>
            <a:stretch>
              <a:fillRect/>
            </a:stretch>
          </p:blipFill>
          <p:spPr bwMode="auto">
            <a:xfrm>
              <a:off x="8908359" y="1462917"/>
              <a:ext cx="2760179" cy="3971925"/>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8912297" y="4678017"/>
              <a:ext cx="2756242" cy="1676400"/>
            </a:xfrm>
            <a:prstGeom prst="rect">
              <a:avLst/>
            </a:prstGeom>
            <a:noFill/>
            <a:ln w="9525">
              <a:noFill/>
              <a:miter lim="800000"/>
              <a:headEnd/>
              <a:tailEnd/>
            </a:ln>
          </p:spPr>
        </p:pic>
      </p:grpSp>
    </p:spTree>
    <p:extLst>
      <p:ext uri="{BB962C8B-B14F-4D97-AF65-F5344CB8AC3E}">
        <p14:creationId xmlns:p14="http://schemas.microsoft.com/office/powerpoint/2010/main" val="554306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altLang="es-MX" dirty="0"/>
              <a:t>What is Azure HDInsight &amp; HDP?</a:t>
            </a:r>
          </a:p>
        </p:txBody>
      </p:sp>
      <p:sp>
        <p:nvSpPr>
          <p:cNvPr id="9219" name="Content Placeholder 9"/>
          <p:cNvSpPr>
            <a:spLocks noGrp="1"/>
          </p:cNvSpPr>
          <p:nvPr>
            <p:ph idx="1"/>
          </p:nvPr>
        </p:nvSpPr>
        <p:spPr>
          <a:prstGeom prst="rect">
            <a:avLst/>
          </a:prstGeom>
        </p:spPr>
        <p:txBody>
          <a:bodyPr>
            <a:normAutofit/>
          </a:bodyPr>
          <a:lstStyle/>
          <a:p>
            <a:pPr>
              <a:buFont typeface="Wingdings" charset="2"/>
              <a:buChar char="§"/>
            </a:pPr>
            <a:r>
              <a:rPr lang="en-US" altLang="ko-KR" sz="2800" dirty="0" err="1"/>
              <a:t>HDInsight</a:t>
            </a:r>
            <a:endParaRPr lang="en-US" altLang="ko-KR" dirty="0"/>
          </a:p>
          <a:p>
            <a:pPr lvl="1">
              <a:buFont typeface="Wingdings" charset="2"/>
              <a:buChar char="§"/>
            </a:pPr>
            <a:r>
              <a:rPr lang="en-US" altLang="ko-KR" dirty="0"/>
              <a:t>R</a:t>
            </a:r>
            <a:r>
              <a:rPr lang="en-US" altLang="ko-KR" sz="2400" dirty="0"/>
              <a:t>un Apache Hadoop, Spark, HBase and Storm technologies without managing deployment or configuration</a:t>
            </a:r>
            <a:r>
              <a:rPr lang="en-US" altLang="ko-KR" sz="2400" dirty="0" smtClean="0"/>
              <a:t>.</a:t>
            </a:r>
            <a:endParaRPr lang="en-US" altLang="ko-KR" sz="2800" dirty="0"/>
          </a:p>
          <a:p>
            <a:pPr>
              <a:buFont typeface="Wingdings" charset="2"/>
              <a:buChar char="§"/>
            </a:pPr>
            <a:r>
              <a:rPr lang="en-US" altLang="ko-KR" sz="2800" dirty="0"/>
              <a:t>HDP is a Hortonworks specific platform of Hadoop</a:t>
            </a:r>
          </a:p>
          <a:p>
            <a:pPr lvl="1" defTabSz="914089">
              <a:spcBef>
                <a:spcPct val="20000"/>
              </a:spcBef>
              <a:buSzPct val="80000"/>
              <a:buFont typeface="Wingdings" charset="2"/>
              <a:buChar char="§"/>
            </a:pPr>
            <a:r>
              <a:rPr lang="en-US" dirty="0"/>
              <a:t>Crunch all data – structured, semi-structured, unstructured</a:t>
            </a:r>
          </a:p>
          <a:p>
            <a:pPr lvl="1" defTabSz="914089">
              <a:spcBef>
                <a:spcPct val="20000"/>
              </a:spcBef>
              <a:buSzPct val="80000"/>
              <a:buFont typeface="Wingdings" charset="2"/>
              <a:buChar char="§"/>
            </a:pPr>
            <a:r>
              <a:rPr lang="en-US" dirty="0"/>
              <a:t>Develop in several languages including c#, Java, Python and .NET.</a:t>
            </a:r>
          </a:p>
          <a:p>
            <a:pPr lvl="1" defTabSz="914089">
              <a:spcBef>
                <a:spcPct val="20000"/>
              </a:spcBef>
              <a:buSzPct val="80000"/>
              <a:buFont typeface="Wingdings" charset="2"/>
              <a:buChar char="§"/>
            </a:pPr>
            <a:r>
              <a:rPr lang="en-US" dirty="0"/>
              <a:t>Use Excel or your favorite BI tool to visualize data</a:t>
            </a:r>
          </a:p>
          <a:p>
            <a:pPr lvl="1" defTabSz="914089">
              <a:spcBef>
                <a:spcPct val="20000"/>
              </a:spcBef>
              <a:buSzPct val="80000"/>
              <a:buFont typeface="Wingdings" charset="2"/>
              <a:buChar char="§"/>
            </a:pPr>
            <a:r>
              <a:rPr lang="en-US" dirty="0"/>
              <a:t>Use </a:t>
            </a:r>
            <a:r>
              <a:rPr lang="en-US" dirty="0" err="1"/>
              <a:t>NoSQL</a:t>
            </a:r>
            <a:r>
              <a:rPr lang="en-US" dirty="0"/>
              <a:t> transactional capabilities</a:t>
            </a:r>
          </a:p>
          <a:p>
            <a:pPr lvl="1" defTabSz="914089">
              <a:spcBef>
                <a:spcPct val="20000"/>
              </a:spcBef>
              <a:buSzPct val="80000"/>
              <a:buFont typeface="Wingdings" charset="2"/>
              <a:buChar char="§"/>
            </a:pPr>
            <a:r>
              <a:rPr lang="en-US" dirty="0"/>
              <a:t>Provide real-time stream processing</a:t>
            </a:r>
            <a:endParaRPr lang="en-US"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ltLang="es-MX" dirty="0"/>
              <a:t>How to Create an </a:t>
            </a:r>
            <a:r>
              <a:rPr lang="en-US" altLang="es-MX" dirty="0" err="1"/>
              <a:t>HDInsight</a:t>
            </a:r>
            <a:r>
              <a:rPr lang="en-US" altLang="es-MX" dirty="0"/>
              <a:t> Instance</a:t>
            </a:r>
          </a:p>
        </p:txBody>
      </p:sp>
      <p:sp>
        <p:nvSpPr>
          <p:cNvPr id="2" name="Content Placeholder 1"/>
          <p:cNvSpPr>
            <a:spLocks noGrp="1"/>
          </p:cNvSpPr>
          <p:nvPr>
            <p:ph sz="half" idx="1"/>
          </p:nvPr>
        </p:nvSpPr>
        <p:spPr>
          <a:xfrm>
            <a:off x="838200" y="1825625"/>
            <a:ext cx="5181600" cy="4351338"/>
          </a:xfrm>
        </p:spPr>
        <p:txBody>
          <a:bodyPr>
            <a:normAutofit fontScale="92500"/>
          </a:bodyPr>
          <a:lstStyle/>
          <a:p>
            <a:pPr marL="460237" lvl="0" indent="-460237" defTabSz="914089">
              <a:spcBef>
                <a:spcPct val="20000"/>
              </a:spcBef>
              <a:buSzPct val="80000"/>
              <a:buNone/>
              <a:defRPr/>
            </a:pPr>
            <a:r>
              <a:rPr lang="en-US" sz="2400" dirty="0"/>
              <a:t>1</a:t>
            </a:r>
            <a:r>
              <a:rPr lang="en-US" dirty="0"/>
              <a:t>.  On the Hub menu, click </a:t>
            </a:r>
            <a:r>
              <a:rPr lang="en-US" altLang="ko-KR" b="1" i="1" dirty="0"/>
              <a:t>New</a:t>
            </a:r>
            <a:r>
              <a:rPr lang="en-US" altLang="ko-KR" dirty="0"/>
              <a:t> &gt; </a:t>
            </a:r>
            <a:r>
              <a:rPr lang="en-US" altLang="ko-KR" b="1" i="1" dirty="0"/>
              <a:t>Data + Analytics &gt; </a:t>
            </a:r>
            <a:r>
              <a:rPr lang="en-US" altLang="ko-KR" b="1" i="1" dirty="0" err="1"/>
              <a:t>HDInsight</a:t>
            </a:r>
            <a:endParaRPr lang="en-US" dirty="0"/>
          </a:p>
          <a:p>
            <a:pPr marL="460237" lvl="0" indent="-460237" defTabSz="914089">
              <a:spcBef>
                <a:spcPct val="20000"/>
              </a:spcBef>
              <a:buSzPct val="80000"/>
              <a:buNone/>
              <a:defRPr/>
            </a:pPr>
            <a:r>
              <a:rPr lang="en-US" dirty="0"/>
              <a:t>3. Select a deployment model, select </a:t>
            </a:r>
            <a:r>
              <a:rPr lang="en-US" b="1" i="1" dirty="0"/>
              <a:t>Resource Manager</a:t>
            </a:r>
            <a:r>
              <a:rPr lang="en-US" dirty="0"/>
              <a:t>. Click </a:t>
            </a:r>
            <a:r>
              <a:rPr lang="en-US" b="1" i="1" dirty="0"/>
              <a:t>Create</a:t>
            </a:r>
            <a:r>
              <a:rPr lang="en-US" dirty="0"/>
              <a:t>.</a:t>
            </a:r>
          </a:p>
          <a:p>
            <a:pPr marL="460237" lvl="0" indent="-460237" defTabSz="914089">
              <a:spcBef>
                <a:spcPct val="20000"/>
              </a:spcBef>
              <a:buSzPct val="80000"/>
              <a:buNone/>
              <a:defRPr/>
            </a:pPr>
            <a:r>
              <a:rPr lang="en-US" dirty="0"/>
              <a:t>4. On the Create virtual machine blade section, click </a:t>
            </a:r>
            <a:r>
              <a:rPr lang="en-US" b="1" i="1" dirty="0"/>
              <a:t>Basics</a:t>
            </a:r>
            <a:r>
              <a:rPr lang="en-US" dirty="0"/>
              <a:t>, </a:t>
            </a:r>
            <a:r>
              <a:rPr lang="en-US" b="1" i="1" dirty="0"/>
              <a:t>Size</a:t>
            </a:r>
            <a:r>
              <a:rPr lang="en-US" dirty="0"/>
              <a:t>, </a:t>
            </a:r>
            <a:r>
              <a:rPr lang="en-US" b="1" i="1" dirty="0"/>
              <a:t>Settings</a:t>
            </a:r>
            <a:r>
              <a:rPr lang="en-US" dirty="0"/>
              <a:t>, </a:t>
            </a:r>
            <a:r>
              <a:rPr lang="en-US" b="1" i="1" dirty="0"/>
              <a:t>Summary</a:t>
            </a:r>
            <a:r>
              <a:rPr lang="en-US" dirty="0"/>
              <a:t> .</a:t>
            </a:r>
          </a:p>
          <a:p>
            <a:pPr marL="460237" lvl="0" indent="-460237" defTabSz="914089">
              <a:spcBef>
                <a:spcPct val="20000"/>
              </a:spcBef>
              <a:buSzPct val="80000"/>
              <a:buNone/>
              <a:defRPr/>
            </a:pPr>
            <a:r>
              <a:rPr lang="en-US" dirty="0"/>
              <a:t>5. Enter a value you want for the virtual machine in each phase. </a:t>
            </a:r>
            <a:endParaRPr lang="en-US" sz="3600" dirty="0"/>
          </a:p>
        </p:txBody>
      </p:sp>
      <p:pic>
        <p:nvPicPr>
          <p:cNvPr id="87042" name="Picture 2"/>
          <p:cNvPicPr>
            <a:picLocks noChangeAspect="1" noChangeArrowheads="1"/>
          </p:cNvPicPr>
          <p:nvPr/>
        </p:nvPicPr>
        <p:blipFill>
          <a:blip r:embed="rId3" cstate="print"/>
          <a:srcRect/>
          <a:stretch>
            <a:fillRect/>
          </a:stretch>
        </p:blipFill>
        <p:spPr bwMode="auto">
          <a:xfrm>
            <a:off x="6526426" y="2038470"/>
            <a:ext cx="5483037" cy="3925649"/>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Summary</a:t>
            </a:r>
          </a:p>
        </p:txBody>
      </p:sp>
      <p:grpSp>
        <p:nvGrpSpPr>
          <p:cNvPr id="8" name="Group 7"/>
          <p:cNvGrpSpPr/>
          <p:nvPr/>
        </p:nvGrpSpPr>
        <p:grpSpPr>
          <a:xfrm>
            <a:off x="0" y="1950630"/>
            <a:ext cx="12192000" cy="3834430"/>
            <a:chOff x="0" y="1950630"/>
            <a:chExt cx="12192000" cy="3474855"/>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altLang="ko-KR" i="0" dirty="0">
                  <a:solidFill>
                    <a:prstClr val="white"/>
                  </a:solidFill>
                </a:endParaRPr>
              </a:p>
              <a:p>
                <a:pPr algn="l"/>
                <a:r>
                  <a:rPr lang="en-US" altLang="ko-KR" i="0" dirty="0">
                    <a:solidFill>
                      <a:prstClr val="white"/>
                    </a:solidFill>
                  </a:rPr>
                  <a:t>In this lesson, you have learned:</a:t>
                </a:r>
              </a:p>
              <a:p>
                <a:pPr algn="l"/>
                <a:endParaRPr lang="en-US" i="0" dirty="0">
                  <a:solidFill>
                    <a:prstClr val="white"/>
                  </a:solidFill>
                  <a:latin typeface="Segoe UI"/>
                </a:endParaRPr>
              </a:p>
            </p:txBody>
          </p:sp>
        </p:grpSp>
        <p:sp>
          <p:nvSpPr>
            <p:cNvPr id="7" name="Rectangle 6"/>
            <p:cNvSpPr/>
            <p:nvPr/>
          </p:nvSpPr>
          <p:spPr>
            <a:xfrm>
              <a:off x="0" y="2783543"/>
              <a:ext cx="12192000" cy="264194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prstClr val="white"/>
                  </a:solidFill>
                </a:rPr>
                <a:t>What is Virtual Machine in Azure?</a:t>
              </a:r>
            </a:p>
            <a:p>
              <a:pPr marL="1316038" indent="-457200">
                <a:buFont typeface="Wingdings" charset="2"/>
                <a:buChar char="§"/>
              </a:pPr>
              <a:r>
                <a:rPr lang="en-US" sz="2800" dirty="0">
                  <a:solidFill>
                    <a:prstClr val="white"/>
                  </a:solidFill>
                </a:rPr>
                <a:t>How to use Azure to create both Windows and Linux VM</a:t>
              </a:r>
            </a:p>
            <a:p>
              <a:pPr marL="1316038" indent="-457200">
                <a:buFont typeface="Wingdings" charset="2"/>
                <a:buChar char="§"/>
              </a:pPr>
              <a:r>
                <a:rPr lang="en-US" altLang="ko-KR" sz="2800" dirty="0">
                  <a:solidFill>
                    <a:prstClr val="white"/>
                  </a:solidFill>
                </a:rPr>
                <a:t>What is the purpose of Big Data?</a:t>
              </a:r>
              <a:endParaRPr lang="en-US" sz="2800" dirty="0">
                <a:solidFill>
                  <a:prstClr val="white"/>
                </a:solidFill>
              </a:endParaRPr>
            </a:p>
            <a:p>
              <a:pPr marL="1316038" indent="-457200">
                <a:buFont typeface="Wingdings" charset="2"/>
                <a:buChar char="§"/>
              </a:pPr>
              <a:r>
                <a:rPr lang="en-US" altLang="ko-KR" sz="2800" dirty="0"/>
                <a:t>Understand how to use Azure for data analysis</a:t>
              </a:r>
            </a:p>
            <a:p>
              <a:pPr marL="1316038" indent="-457200">
                <a:buFont typeface="Wingdings" charset="2"/>
                <a:buChar char="§"/>
              </a:pPr>
              <a:endParaRPr lang="en-US" sz="2800" dirty="0">
                <a:solidFill>
                  <a:prstClr val="white"/>
                </a:solidFill>
              </a:endParaRPr>
            </a:p>
          </p:txBody>
        </p:sp>
      </p:grpSp>
    </p:spTree>
    <p:extLst>
      <p:ext uri="{BB962C8B-B14F-4D97-AF65-F5344CB8AC3E}">
        <p14:creationId xmlns:p14="http://schemas.microsoft.com/office/powerpoint/2010/main" val="571511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Topics</a:t>
            </a:r>
          </a:p>
        </p:txBody>
      </p:sp>
      <p:sp>
        <p:nvSpPr>
          <p:cNvPr id="3" name="Content Placeholder 2"/>
          <p:cNvSpPr>
            <a:spLocks noGrp="1"/>
          </p:cNvSpPr>
          <p:nvPr>
            <p:ph sz="half" idx="1"/>
          </p:nvPr>
        </p:nvSpPr>
        <p:spPr>
          <a:prstGeom prst="rect">
            <a:avLst/>
          </a:prstGeom>
        </p:spPr>
        <p:txBody>
          <a:bodyPr>
            <a:normAutofit/>
          </a:bodyPr>
          <a:lstStyle/>
          <a:p>
            <a:pPr marL="115888">
              <a:buClr>
                <a:schemeClr val="accent1"/>
              </a:buClr>
              <a:defRPr/>
            </a:pPr>
            <a:r>
              <a:rPr lang="en-US" dirty="0"/>
              <a:t>What is a Virtual Machine?</a:t>
            </a:r>
          </a:p>
          <a:p>
            <a:pPr marL="115888">
              <a:buClr>
                <a:schemeClr val="accent1"/>
              </a:buClr>
              <a:defRPr/>
            </a:pPr>
            <a:r>
              <a:rPr lang="en-US" dirty="0"/>
              <a:t>Using Azure to Create and Deploy Virtual Machines</a:t>
            </a:r>
          </a:p>
          <a:p>
            <a:pPr marL="115888">
              <a:buClr>
                <a:schemeClr val="accent1"/>
              </a:buClr>
              <a:defRPr/>
            </a:pPr>
            <a:r>
              <a:rPr lang="en-US" altLang="es-MX" dirty="0"/>
              <a:t>How to use Azure for Data Analysis</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Objectives</a:t>
            </a:r>
          </a:p>
        </p:txBody>
      </p:sp>
      <p:grpSp>
        <p:nvGrpSpPr>
          <p:cNvPr id="8" name="Group 7"/>
          <p:cNvGrpSpPr/>
          <p:nvPr/>
        </p:nvGrpSpPr>
        <p:grpSpPr>
          <a:xfrm>
            <a:off x="0" y="1950630"/>
            <a:ext cx="12192000" cy="3544526"/>
            <a:chOff x="0" y="1950630"/>
            <a:chExt cx="12192000" cy="3212137"/>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By the end of this lesson you should be able to:</a:t>
                </a:r>
              </a:p>
            </p:txBody>
          </p:sp>
        </p:grpSp>
        <p:sp>
          <p:nvSpPr>
            <p:cNvPr id="7" name="Rectangle 6"/>
            <p:cNvSpPr/>
            <p:nvPr/>
          </p:nvSpPr>
          <p:spPr>
            <a:xfrm>
              <a:off x="0" y="2783542"/>
              <a:ext cx="12192000" cy="23792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t>Explain what a virtual machine is</a:t>
              </a:r>
            </a:p>
            <a:p>
              <a:pPr marL="1316038" indent="-457200">
                <a:buFont typeface="Wingdings" charset="2"/>
                <a:buChar char="§"/>
              </a:pPr>
              <a:r>
                <a:rPr lang="en-US" sz="2800" dirty="0"/>
                <a:t>Use Azure to create a Windows or Linux virtual machine</a:t>
              </a:r>
            </a:p>
            <a:p>
              <a:pPr marL="1316038" indent="-457200">
                <a:buFont typeface="Wingdings" charset="2"/>
                <a:buChar char="§"/>
              </a:pPr>
              <a:r>
                <a:rPr lang="en-US" sz="2800" dirty="0"/>
                <a:t>What is Big Data?</a:t>
              </a:r>
            </a:p>
            <a:p>
              <a:pPr marL="1316038" indent="-457200">
                <a:buFont typeface="Wingdings" charset="2"/>
                <a:buChar char="§"/>
              </a:pPr>
              <a:r>
                <a:rPr lang="en-US" sz="2800" dirty="0"/>
                <a:t>Understand how to use Azure for data analysis</a:t>
              </a:r>
            </a:p>
          </p:txBody>
        </p:sp>
      </p:grpSp>
    </p:spTree>
    <p:extLst>
      <p:ext uri="{BB962C8B-B14F-4D97-AF65-F5344CB8AC3E}">
        <p14:creationId xmlns:p14="http://schemas.microsoft.com/office/powerpoint/2010/main" val="253076717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828800"/>
            <a:ext cx="12192000" cy="4005943"/>
          </a:xfrm>
          <a:prstGeom prst="rect">
            <a:avLst/>
          </a:prstGeom>
          <a:solidFill>
            <a:srgbClr val="006C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TextBox 3"/>
          <p:cNvSpPr txBox="1"/>
          <p:nvPr/>
        </p:nvSpPr>
        <p:spPr>
          <a:xfrm>
            <a:off x="372030" y="1980915"/>
            <a:ext cx="11378986" cy="3539430"/>
          </a:xfrm>
          <a:prstGeom prst="rect">
            <a:avLst/>
          </a:prstGeom>
          <a:noFill/>
        </p:spPr>
        <p:txBody>
          <a:bodyPr wrap="square" rtlCol="0">
            <a:spAutoFit/>
          </a:bodyPr>
          <a:lstStyle/>
          <a:p>
            <a:pPr marL="512763"/>
            <a:endParaRPr lang="en-US" altLang="ko-KR" sz="3200" dirty="0">
              <a:solidFill>
                <a:schemeClr val="bg1"/>
              </a:solidFill>
            </a:endParaRPr>
          </a:p>
          <a:p>
            <a:pPr marL="801688" indent="-288925">
              <a:buFont typeface="Wingdings" charset="2"/>
              <a:buChar char="§"/>
            </a:pPr>
            <a:r>
              <a:rPr lang="en-US" altLang="ko-KR" sz="3200" dirty="0">
                <a:solidFill>
                  <a:schemeClr val="bg1"/>
                </a:solidFill>
              </a:rPr>
              <a:t>A software implementation of a physical computer </a:t>
            </a:r>
          </a:p>
          <a:p>
            <a:pPr marL="801688" indent="-288925">
              <a:buFont typeface="Wingdings" charset="2"/>
              <a:buChar char="§"/>
            </a:pPr>
            <a:r>
              <a:rPr lang="en-US" altLang="ko-KR" sz="3200" dirty="0">
                <a:solidFill>
                  <a:schemeClr val="bg1"/>
                </a:solidFill>
              </a:rPr>
              <a:t>An emulation of a particular computer configuration</a:t>
            </a:r>
          </a:p>
          <a:p>
            <a:pPr marL="801688" indent="-288925">
              <a:buFont typeface="Wingdings" charset="2"/>
              <a:buChar char="§"/>
            </a:pPr>
            <a:r>
              <a:rPr lang="en-US" altLang="ko-KR" sz="3200" dirty="0">
                <a:solidFill>
                  <a:schemeClr val="bg1"/>
                </a:solidFill>
              </a:rPr>
              <a:t>An </a:t>
            </a:r>
            <a:r>
              <a:rPr lang="en-US" altLang="ko-KR" sz="3200" dirty="0" err="1">
                <a:solidFill>
                  <a:schemeClr val="bg1"/>
                </a:solidFill>
              </a:rPr>
              <a:t>IaaS</a:t>
            </a:r>
            <a:r>
              <a:rPr lang="en-US" altLang="ko-KR" sz="3200" dirty="0">
                <a:solidFill>
                  <a:schemeClr val="bg1"/>
                </a:solidFill>
              </a:rPr>
              <a:t> system that runs an operating system and applications</a:t>
            </a:r>
            <a:endParaRPr lang="en-US" sz="3200" dirty="0">
              <a:solidFill>
                <a:schemeClr val="bg1"/>
              </a:solidFill>
            </a:endParaRPr>
          </a:p>
          <a:p>
            <a:pPr marL="801688" indent="-288925">
              <a:buFont typeface="Wingdings" charset="2"/>
              <a:buChar char="§"/>
            </a:pPr>
            <a:r>
              <a:rPr lang="en-US" altLang="ko-KR" sz="3200" dirty="0">
                <a:solidFill>
                  <a:schemeClr val="bg1"/>
                </a:solidFill>
              </a:rPr>
              <a:t>One of several types of on-demand, scalable computing resources in cloud computing.</a:t>
            </a:r>
          </a:p>
        </p:txBody>
      </p:sp>
      <p:sp>
        <p:nvSpPr>
          <p:cNvPr id="2" name="Title 1"/>
          <p:cNvSpPr>
            <a:spLocks noGrp="1"/>
          </p:cNvSpPr>
          <p:nvPr>
            <p:ph type="title"/>
          </p:nvPr>
        </p:nvSpPr>
        <p:spPr/>
        <p:txBody>
          <a:bodyPr/>
          <a:lstStyle/>
          <a:p>
            <a:r>
              <a:rPr lang="en-US" dirty="0"/>
              <a:t>What is a Virtual Machine?</a:t>
            </a:r>
          </a:p>
        </p:txBody>
      </p:sp>
    </p:spTree>
    <p:extLst>
      <p:ext uri="{BB962C8B-B14F-4D97-AF65-F5344CB8AC3E}">
        <p14:creationId xmlns:p14="http://schemas.microsoft.com/office/powerpoint/2010/main" val="136805469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827211"/>
            <a:ext cx="12192000" cy="4072845"/>
          </a:xfrm>
          <a:prstGeom prst="rect">
            <a:avLst/>
          </a:prstGeom>
          <a:solidFill>
            <a:srgbClr val="006C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Content Placeholder 2"/>
          <p:cNvSpPr>
            <a:spLocks noGrp="1"/>
          </p:cNvSpPr>
          <p:nvPr>
            <p:ph idx="1"/>
          </p:nvPr>
        </p:nvSpPr>
        <p:spPr>
          <a:xfrm>
            <a:off x="838200" y="1867742"/>
            <a:ext cx="10515600" cy="2009852"/>
          </a:xfrm>
        </p:spPr>
        <p:txBody>
          <a:bodyPr>
            <a:noAutofit/>
          </a:bodyPr>
          <a:lstStyle/>
          <a:p>
            <a:pPr>
              <a:buFont typeface="Wingdings" charset="2"/>
              <a:buChar char="§"/>
            </a:pPr>
            <a:endParaRPr lang="en-US" altLang="ko-KR" sz="3600" dirty="0">
              <a:solidFill>
                <a:schemeClr val="bg1"/>
              </a:solidFill>
            </a:endParaRPr>
          </a:p>
          <a:p>
            <a:pPr>
              <a:buFont typeface="Wingdings" charset="2"/>
              <a:buChar char="§"/>
            </a:pPr>
            <a:r>
              <a:rPr lang="en-US" altLang="ko-KR" sz="3600" dirty="0">
                <a:solidFill>
                  <a:schemeClr val="bg1"/>
                </a:solidFill>
              </a:rPr>
              <a:t> Easy to stop and start</a:t>
            </a:r>
          </a:p>
          <a:p>
            <a:pPr>
              <a:buFont typeface="Wingdings" charset="2"/>
              <a:buChar char="§"/>
            </a:pPr>
            <a:r>
              <a:rPr lang="en-US" altLang="ko-KR" sz="3600" dirty="0">
                <a:solidFill>
                  <a:schemeClr val="bg1"/>
                </a:solidFill>
              </a:rPr>
              <a:t> Disaster recovery</a:t>
            </a:r>
            <a:endParaRPr lang="en-US" sz="3600" dirty="0">
              <a:solidFill>
                <a:schemeClr val="bg1"/>
              </a:solidFill>
            </a:endParaRPr>
          </a:p>
          <a:p>
            <a:pPr>
              <a:buFont typeface="Wingdings" charset="2"/>
              <a:buChar char="§"/>
            </a:pPr>
            <a:r>
              <a:rPr lang="en-US" altLang="ko-KR" sz="3600" dirty="0">
                <a:solidFill>
                  <a:schemeClr val="bg1"/>
                </a:solidFill>
              </a:rPr>
              <a:t> Pay only for what you use</a:t>
            </a:r>
          </a:p>
          <a:p>
            <a:pPr>
              <a:buFont typeface="Wingdings" charset="2"/>
              <a:buChar char="§"/>
            </a:pPr>
            <a:r>
              <a:rPr lang="en-US" altLang="ko-KR" sz="3600" dirty="0">
                <a:solidFill>
                  <a:schemeClr val="bg1"/>
                </a:solidFill>
              </a:rPr>
              <a:t> Scalability</a:t>
            </a:r>
          </a:p>
        </p:txBody>
      </p:sp>
      <p:sp>
        <p:nvSpPr>
          <p:cNvPr id="2" name="Title 1"/>
          <p:cNvSpPr>
            <a:spLocks noGrp="1"/>
          </p:cNvSpPr>
          <p:nvPr>
            <p:ph type="title"/>
          </p:nvPr>
        </p:nvSpPr>
        <p:spPr/>
        <p:txBody>
          <a:bodyPr/>
          <a:lstStyle/>
          <a:p>
            <a:r>
              <a:rPr lang="en-US" dirty="0"/>
              <a:t>Why Virtual Machines?</a:t>
            </a:r>
          </a:p>
        </p:txBody>
      </p:sp>
    </p:spTree>
    <p:extLst>
      <p:ext uri="{BB962C8B-B14F-4D97-AF65-F5344CB8AC3E}">
        <p14:creationId xmlns:p14="http://schemas.microsoft.com/office/powerpoint/2010/main" val="15461795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Providers for Virtual Machines</a:t>
            </a:r>
          </a:p>
        </p:txBody>
      </p:sp>
      <p:graphicFrame>
        <p:nvGraphicFramePr>
          <p:cNvPr id="4" name="Table 3"/>
          <p:cNvGraphicFramePr>
            <a:graphicFrameLocks noGrp="1"/>
          </p:cNvGraphicFramePr>
          <p:nvPr>
            <p:extLst>
              <p:ext uri="{D42A27DB-BD31-4B8C-83A1-F6EECF244321}">
                <p14:modId xmlns:p14="http://schemas.microsoft.com/office/powerpoint/2010/main" val="3808285255"/>
              </p:ext>
            </p:extLst>
          </p:nvPr>
        </p:nvGraphicFramePr>
        <p:xfrm>
          <a:off x="1175656" y="1690688"/>
          <a:ext cx="10178144" cy="4884283"/>
        </p:xfrm>
        <a:graphic>
          <a:graphicData uri="http://schemas.openxmlformats.org/drawingml/2006/table">
            <a:tbl>
              <a:tblPr firstRow="1">
                <a:tableStyleId>{21E4AEA4-8DFA-4A89-87EB-49C32662AFE0}</a:tableStyleId>
              </a:tblPr>
              <a:tblGrid>
                <a:gridCol w="5089072">
                  <a:extLst>
                    <a:ext uri="{9D8B030D-6E8A-4147-A177-3AD203B41FA5}">
                      <a16:colId xmlns:a16="http://schemas.microsoft.com/office/drawing/2014/main" xmlns="" val="48614039"/>
                    </a:ext>
                  </a:extLst>
                </a:gridCol>
                <a:gridCol w="5089072">
                  <a:extLst>
                    <a:ext uri="{9D8B030D-6E8A-4147-A177-3AD203B41FA5}">
                      <a16:colId xmlns:a16="http://schemas.microsoft.com/office/drawing/2014/main" xmlns="" val="20001"/>
                    </a:ext>
                  </a:extLst>
                </a:gridCol>
              </a:tblGrid>
              <a:tr h="1031634">
                <a:tc>
                  <a:txBody>
                    <a:bodyPr/>
                    <a:lstStyle/>
                    <a:p>
                      <a:pPr algn="ctr"/>
                      <a:r>
                        <a:rPr lang="en-US" sz="3200" b="0" dirty="0">
                          <a:solidFill>
                            <a:schemeClr val="bg1"/>
                          </a:solidFill>
                        </a:rPr>
                        <a:t>Service Provider</a:t>
                      </a:r>
                    </a:p>
                  </a:txBody>
                  <a:tcPr anchor="ctr">
                    <a:solidFill>
                      <a:srgbClr val="006FC9"/>
                    </a:solidFill>
                  </a:tcPr>
                </a:tc>
                <a:tc>
                  <a:txBody>
                    <a:bodyPr/>
                    <a:lstStyle/>
                    <a:p>
                      <a:pPr algn="ctr"/>
                      <a:r>
                        <a:rPr lang="en-US" sz="3200" b="0" dirty="0">
                          <a:solidFill>
                            <a:schemeClr val="bg1"/>
                          </a:solidFill>
                        </a:rPr>
                        <a:t>Virtual</a:t>
                      </a:r>
                      <a:r>
                        <a:rPr lang="en-US" sz="3200" b="0" baseline="0" dirty="0">
                          <a:solidFill>
                            <a:schemeClr val="bg1"/>
                          </a:solidFill>
                        </a:rPr>
                        <a:t> Machine Options</a:t>
                      </a:r>
                      <a:endParaRPr lang="en-US" sz="3200" b="0" dirty="0">
                        <a:solidFill>
                          <a:schemeClr val="bg1"/>
                        </a:solidFill>
                      </a:endParaRPr>
                    </a:p>
                  </a:txBody>
                  <a:tcPr anchor="ctr">
                    <a:solidFill>
                      <a:srgbClr val="006FC9"/>
                    </a:solidFill>
                  </a:tcPr>
                </a:tc>
                <a:extLst>
                  <a:ext uri="{0D108BD9-81ED-4DB2-BD59-A6C34878D82A}">
                    <a16:rowId xmlns:a16="http://schemas.microsoft.com/office/drawing/2014/main" xmlns="" val="679667022"/>
                  </a:ext>
                </a:extLst>
              </a:tr>
              <a:tr h="1152322">
                <a:tc>
                  <a:txBody>
                    <a:bodyPr/>
                    <a:lstStyle/>
                    <a:p>
                      <a:pPr lvl="0"/>
                      <a:r>
                        <a:rPr lang="en-US" sz="3200" dirty="0"/>
                        <a:t>Amazon</a:t>
                      </a:r>
                    </a:p>
                  </a:txBody>
                  <a:tcPr>
                    <a:solidFill>
                      <a:schemeClr val="bg1">
                        <a:lumMod val="85000"/>
                      </a:schemeClr>
                    </a:solidFill>
                  </a:tcPr>
                </a:tc>
                <a:tc>
                  <a:txBody>
                    <a:bodyPr/>
                    <a:lstStyle/>
                    <a:p>
                      <a:pPr lvl="0"/>
                      <a:r>
                        <a:rPr lang="en-US" sz="3200" dirty="0"/>
                        <a:t>Elastic</a:t>
                      </a:r>
                      <a:r>
                        <a:rPr lang="en-US" sz="3200" baseline="0" dirty="0"/>
                        <a:t> Cloud Compute (Amazon EC2)</a:t>
                      </a:r>
                    </a:p>
                  </a:txBody>
                  <a:tcPr>
                    <a:solidFill>
                      <a:schemeClr val="bg1">
                        <a:lumMod val="85000"/>
                      </a:schemeClr>
                    </a:solidFill>
                  </a:tcPr>
                </a:tc>
                <a:extLst>
                  <a:ext uri="{0D108BD9-81ED-4DB2-BD59-A6C34878D82A}">
                    <a16:rowId xmlns:a16="http://schemas.microsoft.com/office/drawing/2014/main" xmlns="" val="2034482246"/>
                  </a:ext>
                </a:extLst>
              </a:tr>
              <a:tr h="900109">
                <a:tc>
                  <a:txBody>
                    <a:bodyPr/>
                    <a:lstStyle/>
                    <a:p>
                      <a:pPr lvl="0"/>
                      <a:r>
                        <a:rPr lang="en-US" sz="3200" dirty="0"/>
                        <a:t>Google</a:t>
                      </a:r>
                    </a:p>
                  </a:txBody>
                  <a:tcPr>
                    <a:solidFill>
                      <a:schemeClr val="bg1">
                        <a:lumMod val="85000"/>
                      </a:schemeClr>
                    </a:solidFill>
                  </a:tcPr>
                </a:tc>
                <a:tc>
                  <a:txBody>
                    <a:bodyPr/>
                    <a:lstStyle/>
                    <a:p>
                      <a:pPr lvl="0"/>
                      <a:r>
                        <a:rPr lang="en-US" sz="3200" dirty="0"/>
                        <a:t>Compute Engine</a:t>
                      </a:r>
                    </a:p>
                  </a:txBody>
                  <a:tcPr>
                    <a:solidFill>
                      <a:schemeClr val="bg1">
                        <a:lumMod val="85000"/>
                      </a:schemeClr>
                    </a:solidFill>
                  </a:tcPr>
                </a:tc>
                <a:extLst>
                  <a:ext uri="{0D108BD9-81ED-4DB2-BD59-A6C34878D82A}">
                    <a16:rowId xmlns:a16="http://schemas.microsoft.com/office/drawing/2014/main" xmlns="" val="10002"/>
                  </a:ext>
                </a:extLst>
              </a:tr>
              <a:tr h="900109">
                <a:tc>
                  <a:txBody>
                    <a:bodyPr/>
                    <a:lstStyle/>
                    <a:p>
                      <a:pPr lvl="0"/>
                      <a:r>
                        <a:rPr lang="en-US" sz="3200" dirty="0"/>
                        <a:t>IBM</a:t>
                      </a:r>
                    </a:p>
                  </a:txBody>
                  <a:tcPr>
                    <a:solidFill>
                      <a:schemeClr val="bg1">
                        <a:lumMod val="85000"/>
                      </a:schemeClr>
                    </a:solidFill>
                  </a:tcPr>
                </a:tc>
                <a:tc>
                  <a:txBody>
                    <a:bodyPr/>
                    <a:lstStyle/>
                    <a:p>
                      <a:pPr lvl="0"/>
                      <a:r>
                        <a:rPr lang="en-US" sz="3200" dirty="0" err="1"/>
                        <a:t>Bluemix</a:t>
                      </a:r>
                      <a:r>
                        <a:rPr lang="en-US" sz="3200" baseline="0" dirty="0"/>
                        <a:t> Virtual Servers</a:t>
                      </a:r>
                      <a:endParaRPr lang="en-US" sz="3200" dirty="0"/>
                    </a:p>
                  </a:txBody>
                  <a:tcPr>
                    <a:solidFill>
                      <a:schemeClr val="bg1">
                        <a:lumMod val="85000"/>
                      </a:schemeClr>
                    </a:solidFill>
                  </a:tcPr>
                </a:tc>
                <a:extLst>
                  <a:ext uri="{0D108BD9-81ED-4DB2-BD59-A6C34878D82A}">
                    <a16:rowId xmlns:a16="http://schemas.microsoft.com/office/drawing/2014/main" xmlns="" val="10003"/>
                  </a:ext>
                </a:extLst>
              </a:tr>
              <a:tr h="900109">
                <a:tc>
                  <a:txBody>
                    <a:bodyPr/>
                    <a:lstStyle/>
                    <a:p>
                      <a:pPr lvl="0"/>
                      <a:r>
                        <a:rPr lang="en-US" sz="3200" dirty="0"/>
                        <a:t>Microsoft</a:t>
                      </a:r>
                    </a:p>
                  </a:txBody>
                  <a:tcPr>
                    <a:solidFill>
                      <a:schemeClr val="bg1">
                        <a:lumMod val="85000"/>
                      </a:schemeClr>
                    </a:solidFill>
                  </a:tcPr>
                </a:tc>
                <a:tc>
                  <a:txBody>
                    <a:bodyPr/>
                    <a:lstStyle/>
                    <a:p>
                      <a:pPr lvl="0"/>
                      <a:r>
                        <a:rPr lang="en-US" sz="3200" dirty="0"/>
                        <a:t>Azure Virtual</a:t>
                      </a:r>
                      <a:r>
                        <a:rPr lang="en-US" sz="3200" baseline="0" dirty="0"/>
                        <a:t> Machine</a:t>
                      </a:r>
                      <a:endParaRPr lang="en-US" sz="3200" dirty="0"/>
                    </a:p>
                  </a:txBody>
                  <a:tcPr>
                    <a:solidFill>
                      <a:schemeClr val="bg1">
                        <a:lumMod val="85000"/>
                      </a:schemeClr>
                    </a:solidFill>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379940108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027710"/>
            <a:ext cx="12192000" cy="3978234"/>
          </a:xfrm>
          <a:prstGeom prst="rect">
            <a:avLst/>
          </a:prstGeom>
          <a:solidFill>
            <a:srgbClr val="006C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Content Placeholder 2"/>
          <p:cNvSpPr>
            <a:spLocks noGrp="1"/>
          </p:cNvSpPr>
          <p:nvPr>
            <p:ph idx="1"/>
          </p:nvPr>
        </p:nvSpPr>
        <p:spPr>
          <a:xfrm>
            <a:off x="838200" y="1941074"/>
            <a:ext cx="10515600" cy="2625581"/>
          </a:xfrm>
        </p:spPr>
        <p:txBody>
          <a:bodyPr>
            <a:noAutofit/>
          </a:bodyPr>
          <a:lstStyle/>
          <a:p>
            <a:pPr marL="0" indent="0">
              <a:lnSpc>
                <a:spcPct val="80000"/>
              </a:lnSpc>
              <a:spcBef>
                <a:spcPts val="600"/>
              </a:spcBef>
              <a:buNone/>
            </a:pPr>
            <a:r>
              <a:rPr lang="en-US" altLang="ko-KR" sz="3600" dirty="0">
                <a:solidFill>
                  <a:srgbClr val="FFFFFF"/>
                </a:solidFill>
              </a:rPr>
              <a:t> </a:t>
            </a:r>
          </a:p>
          <a:p>
            <a:pPr>
              <a:lnSpc>
                <a:spcPct val="80000"/>
              </a:lnSpc>
              <a:spcBef>
                <a:spcPts val="600"/>
              </a:spcBef>
              <a:buFont typeface="Wingdings" charset="2"/>
              <a:buChar char="§"/>
            </a:pPr>
            <a:r>
              <a:rPr lang="en-US" altLang="ko-KR" sz="3600" dirty="0" smtClean="0">
                <a:solidFill>
                  <a:srgbClr val="FFFFFF"/>
                </a:solidFill>
              </a:rPr>
              <a:t> Launch </a:t>
            </a:r>
            <a:r>
              <a:rPr lang="en-US" altLang="ko-KR" sz="3600" dirty="0">
                <a:solidFill>
                  <a:srgbClr val="FFFFFF"/>
                </a:solidFill>
              </a:rPr>
              <a:t>websites quickly </a:t>
            </a:r>
          </a:p>
          <a:p>
            <a:pPr>
              <a:lnSpc>
                <a:spcPct val="80000"/>
              </a:lnSpc>
              <a:spcBef>
                <a:spcPts val="600"/>
              </a:spcBef>
              <a:buFont typeface="Wingdings" charset="2"/>
              <a:buChar char="§"/>
            </a:pPr>
            <a:r>
              <a:rPr lang="en-US" altLang="ko-KR" sz="3600" dirty="0">
                <a:solidFill>
                  <a:srgbClr val="FFFFFF"/>
                </a:solidFill>
              </a:rPr>
              <a:t> Visual Studio development</a:t>
            </a:r>
            <a:endParaRPr lang="en-US" sz="3600" dirty="0">
              <a:solidFill>
                <a:srgbClr val="FFFFFF"/>
              </a:solidFill>
            </a:endParaRPr>
          </a:p>
          <a:p>
            <a:pPr>
              <a:lnSpc>
                <a:spcPct val="80000"/>
              </a:lnSpc>
              <a:spcBef>
                <a:spcPts val="600"/>
              </a:spcBef>
              <a:buFont typeface="Wingdings" charset="2"/>
              <a:buChar char="§"/>
            </a:pPr>
            <a:r>
              <a:rPr lang="en-US" sz="3600" dirty="0">
                <a:solidFill>
                  <a:srgbClr val="FFFFFF"/>
                </a:solidFill>
              </a:rPr>
              <a:t> Ability to use familiar Microsoft tools</a:t>
            </a:r>
          </a:p>
          <a:p>
            <a:pPr>
              <a:lnSpc>
                <a:spcPct val="80000"/>
              </a:lnSpc>
              <a:spcBef>
                <a:spcPts val="600"/>
              </a:spcBef>
              <a:buFont typeface="Wingdings" charset="2"/>
              <a:buChar char="§"/>
            </a:pPr>
            <a:r>
              <a:rPr lang="en-US" sz="3600" dirty="0">
                <a:solidFill>
                  <a:srgbClr val="FFFFFF"/>
                </a:solidFill>
              </a:rPr>
              <a:t> Leverage Windows Azure Virtual Machines</a:t>
            </a:r>
          </a:p>
          <a:p>
            <a:pPr>
              <a:lnSpc>
                <a:spcPct val="80000"/>
              </a:lnSpc>
              <a:spcBef>
                <a:spcPts val="600"/>
              </a:spcBef>
              <a:buFont typeface="Wingdings" charset="2"/>
              <a:buChar char="§"/>
            </a:pPr>
            <a:r>
              <a:rPr lang="en-US" sz="3600" dirty="0">
                <a:solidFill>
                  <a:srgbClr val="FFFFFF"/>
                </a:solidFill>
              </a:rPr>
              <a:t> Keep data storage simple</a:t>
            </a:r>
          </a:p>
          <a:p>
            <a:pPr>
              <a:lnSpc>
                <a:spcPct val="80000"/>
              </a:lnSpc>
              <a:spcBef>
                <a:spcPts val="600"/>
              </a:spcBef>
              <a:buFont typeface="Wingdings" charset="2"/>
              <a:buChar char="§"/>
            </a:pPr>
            <a:r>
              <a:rPr lang="en-US" sz="3600" dirty="0">
                <a:solidFill>
                  <a:srgbClr val="FFFFFF"/>
                </a:solidFill>
              </a:rPr>
              <a:t> Provides big data insights (HDInsight service)</a:t>
            </a:r>
          </a:p>
        </p:txBody>
      </p:sp>
      <p:sp>
        <p:nvSpPr>
          <p:cNvPr id="2" name="Title 1"/>
          <p:cNvSpPr>
            <a:spLocks noGrp="1"/>
          </p:cNvSpPr>
          <p:nvPr>
            <p:ph type="title"/>
          </p:nvPr>
        </p:nvSpPr>
        <p:spPr/>
        <p:txBody>
          <a:bodyPr/>
          <a:lstStyle/>
          <a:p>
            <a:r>
              <a:rPr lang="en-US" dirty="0"/>
              <a:t>Benefits of Azure</a:t>
            </a:r>
          </a:p>
        </p:txBody>
      </p:sp>
    </p:spTree>
    <p:extLst>
      <p:ext uri="{BB962C8B-B14F-4D97-AF65-F5344CB8AC3E}">
        <p14:creationId xmlns:p14="http://schemas.microsoft.com/office/powerpoint/2010/main" val="55430664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Virtual-Machine Sizes</a:t>
            </a:r>
          </a:p>
        </p:txBody>
      </p:sp>
      <p:graphicFrame>
        <p:nvGraphicFramePr>
          <p:cNvPr id="54" name="Table 53"/>
          <p:cNvGraphicFramePr>
            <a:graphicFrameLocks noGrp="1"/>
          </p:cNvGraphicFramePr>
          <p:nvPr>
            <p:extLst>
              <p:ext uri="{D42A27DB-BD31-4B8C-83A1-F6EECF244321}">
                <p14:modId xmlns:p14="http://schemas.microsoft.com/office/powerpoint/2010/main" val="370414947"/>
              </p:ext>
            </p:extLst>
          </p:nvPr>
        </p:nvGraphicFramePr>
        <p:xfrm>
          <a:off x="696911" y="2718632"/>
          <a:ext cx="10798179" cy="3955820"/>
        </p:xfrm>
        <a:graphic>
          <a:graphicData uri="http://schemas.openxmlformats.org/drawingml/2006/table">
            <a:tbl>
              <a:tblPr firstRow="1">
                <a:tableStyleId>{21E4AEA4-8DFA-4A89-87EB-49C32662AFE0}</a:tableStyleId>
              </a:tblPr>
              <a:tblGrid>
                <a:gridCol w="2672822">
                  <a:extLst>
                    <a:ext uri="{9D8B030D-6E8A-4147-A177-3AD203B41FA5}">
                      <a16:colId xmlns:a16="http://schemas.microsoft.com/office/drawing/2014/main" xmlns="" val="48614039"/>
                    </a:ext>
                  </a:extLst>
                </a:gridCol>
                <a:gridCol w="3149600">
                  <a:extLst>
                    <a:ext uri="{9D8B030D-6E8A-4147-A177-3AD203B41FA5}">
                      <a16:colId xmlns:a16="http://schemas.microsoft.com/office/drawing/2014/main" xmlns="" val="20001"/>
                    </a:ext>
                  </a:extLst>
                </a:gridCol>
                <a:gridCol w="4975757">
                  <a:extLst>
                    <a:ext uri="{9D8B030D-6E8A-4147-A177-3AD203B41FA5}">
                      <a16:colId xmlns:a16="http://schemas.microsoft.com/office/drawing/2014/main" xmlns="" val="20002"/>
                    </a:ext>
                  </a:extLst>
                </a:gridCol>
              </a:tblGrid>
              <a:tr h="633500">
                <a:tc>
                  <a:txBody>
                    <a:bodyPr/>
                    <a:lstStyle/>
                    <a:p>
                      <a:pPr algn="ctr"/>
                      <a:r>
                        <a:rPr lang="en-US" sz="2000" b="0" dirty="0">
                          <a:solidFill>
                            <a:schemeClr val="bg1"/>
                          </a:solidFill>
                        </a:rPr>
                        <a:t>Series</a:t>
                      </a:r>
                    </a:p>
                  </a:txBody>
                  <a:tcPr anchor="ctr">
                    <a:solidFill>
                      <a:srgbClr val="006FC9"/>
                    </a:solidFill>
                  </a:tcPr>
                </a:tc>
                <a:tc>
                  <a:txBody>
                    <a:bodyPr/>
                    <a:lstStyle/>
                    <a:p>
                      <a:pPr algn="ctr"/>
                      <a:r>
                        <a:rPr lang="en-US" sz="2000" b="0" dirty="0">
                          <a:solidFill>
                            <a:schemeClr val="bg1"/>
                          </a:solidFill>
                        </a:rPr>
                        <a:t>Sizes</a:t>
                      </a:r>
                    </a:p>
                  </a:txBody>
                  <a:tcPr anchor="ctr">
                    <a:solidFill>
                      <a:srgbClr val="006FC9"/>
                    </a:solidFill>
                  </a:tcPr>
                </a:tc>
                <a:tc>
                  <a:txBody>
                    <a:bodyPr/>
                    <a:lstStyle/>
                    <a:p>
                      <a:pPr algn="ctr"/>
                      <a:r>
                        <a:rPr lang="en-US" sz="2000" b="0" dirty="0">
                          <a:solidFill>
                            <a:schemeClr val="bg1"/>
                          </a:solidFill>
                        </a:rPr>
                        <a:t>Attributes</a:t>
                      </a:r>
                    </a:p>
                  </a:txBody>
                  <a:tcPr anchor="ctr">
                    <a:solidFill>
                      <a:srgbClr val="006FC9"/>
                    </a:solidFill>
                  </a:tcPr>
                </a:tc>
                <a:extLst>
                  <a:ext uri="{0D108BD9-81ED-4DB2-BD59-A6C34878D82A}">
                    <a16:rowId xmlns:a16="http://schemas.microsoft.com/office/drawing/2014/main" xmlns="" val="679667022"/>
                  </a:ext>
                </a:extLst>
              </a:tr>
              <a:tr h="539416">
                <a:tc>
                  <a:txBody>
                    <a:bodyPr/>
                    <a:lstStyle/>
                    <a:p>
                      <a:pPr lvl="0"/>
                      <a:r>
                        <a:rPr lang="en-US" sz="2000" dirty="0"/>
                        <a:t>A-Series</a:t>
                      </a:r>
                    </a:p>
                  </a:txBody>
                  <a:tcPr>
                    <a:solidFill>
                      <a:schemeClr val="bg1">
                        <a:lumMod val="85000"/>
                      </a:schemeClr>
                    </a:solidFill>
                  </a:tcPr>
                </a:tc>
                <a:tc>
                  <a:txBody>
                    <a:bodyPr/>
                    <a:lstStyle/>
                    <a:p>
                      <a:pPr lvl="0"/>
                      <a:r>
                        <a:rPr lang="en-US" sz="2000" dirty="0"/>
                        <a:t>A0, A1,</a:t>
                      </a:r>
                      <a:r>
                        <a:rPr lang="en-US" sz="2000" baseline="0" dirty="0"/>
                        <a:t> A2, A3, A5, A6, A7, A8, A9, A10, A11</a:t>
                      </a:r>
                      <a:endParaRPr lang="en-US" sz="2000" dirty="0"/>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Up to 112</a:t>
                      </a:r>
                      <a:r>
                        <a:rPr lang="en-US" sz="2000" baseline="0" dirty="0"/>
                        <a:t> GB RAM and 16 cores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aseline="0" dirty="0"/>
                        <a:t>Up to 16 Data Disks (1 TB each)</a:t>
                      </a:r>
                      <a:endParaRPr lang="en-US" sz="2000" dirty="0"/>
                    </a:p>
                  </a:txBody>
                  <a:tcPr>
                    <a:solidFill>
                      <a:schemeClr val="bg1">
                        <a:lumMod val="85000"/>
                      </a:schemeClr>
                    </a:solidFill>
                  </a:tcPr>
                </a:tc>
                <a:extLst>
                  <a:ext uri="{0D108BD9-81ED-4DB2-BD59-A6C34878D82A}">
                    <a16:rowId xmlns:a16="http://schemas.microsoft.com/office/drawing/2014/main" xmlns="" val="2034482246"/>
                  </a:ext>
                </a:extLst>
              </a:tr>
              <a:tr h="998978">
                <a:tc>
                  <a:txBody>
                    <a:bodyPr/>
                    <a:lstStyle/>
                    <a:p>
                      <a:pPr lvl="0"/>
                      <a:r>
                        <a:rPr lang="en-US" sz="2000" dirty="0"/>
                        <a:t>D/DS/Dv2-Series</a:t>
                      </a:r>
                    </a:p>
                  </a:txBody>
                  <a:tcPr>
                    <a:solidFill>
                      <a:schemeClr val="bg1">
                        <a:lumMod val="85000"/>
                      </a:schemeClr>
                    </a:solidFill>
                  </a:tcPr>
                </a:tc>
                <a:tc>
                  <a:txBody>
                    <a:bodyPr/>
                    <a:lstStyle/>
                    <a:p>
                      <a:pPr lvl="0"/>
                      <a:r>
                        <a:rPr lang="en-US" sz="2000" dirty="0"/>
                        <a:t>D1, D2, D3, D4, D11,</a:t>
                      </a:r>
                      <a:r>
                        <a:rPr lang="en-US" sz="2000" baseline="0" dirty="0"/>
                        <a:t> D12, D14, D5v2</a:t>
                      </a:r>
                      <a:endParaRPr lang="en-US" sz="2000" dirty="0"/>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Up to 100%</a:t>
                      </a:r>
                      <a:r>
                        <a:rPr lang="en-US" sz="2000" baseline="0" dirty="0"/>
                        <a:t> faster than A-Series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aseline="0" dirty="0"/>
                        <a:t>Up to 112 GB RAM and 16 Cores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aseline="0" dirty="0"/>
                        <a:t>Up to 32 data disks (1 TB each)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aseline="0" dirty="0"/>
                        <a:t>Solid-state drives</a:t>
                      </a:r>
                      <a:endParaRPr lang="en-US" sz="2000" dirty="0"/>
                    </a:p>
                  </a:txBody>
                  <a:tcPr>
                    <a:solidFill>
                      <a:schemeClr val="bg1">
                        <a:lumMod val="85000"/>
                      </a:schemeClr>
                    </a:solidFill>
                  </a:tcPr>
                </a:tc>
                <a:extLst>
                  <a:ext uri="{0D108BD9-81ED-4DB2-BD59-A6C34878D82A}">
                    <a16:rowId xmlns:a16="http://schemas.microsoft.com/office/drawing/2014/main" xmlns="" val="10002"/>
                  </a:ext>
                </a:extLst>
              </a:tr>
              <a:tr h="998978">
                <a:tc>
                  <a:txBody>
                    <a:bodyPr/>
                    <a:lstStyle/>
                    <a:p>
                      <a:pPr lvl="0"/>
                      <a:r>
                        <a:rPr lang="en-US" sz="2000" dirty="0"/>
                        <a:t>G/GS-Series</a:t>
                      </a:r>
                    </a:p>
                  </a:txBody>
                  <a:tcPr>
                    <a:solidFill>
                      <a:schemeClr val="bg1">
                        <a:lumMod val="85000"/>
                      </a:schemeClr>
                    </a:solidFill>
                  </a:tcPr>
                </a:tc>
                <a:tc>
                  <a:txBody>
                    <a:bodyPr/>
                    <a:lstStyle/>
                    <a:p>
                      <a:pPr lvl="0"/>
                      <a:r>
                        <a:rPr lang="en-US" sz="2000" dirty="0"/>
                        <a:t>G1, G2, G3,</a:t>
                      </a:r>
                      <a:r>
                        <a:rPr lang="en-US" sz="2000" baseline="0" dirty="0"/>
                        <a:t> G4, G5</a:t>
                      </a:r>
                      <a:endParaRPr lang="en-US" sz="2000" dirty="0"/>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35% faster than</a:t>
                      </a:r>
                      <a:r>
                        <a:rPr lang="en-US" sz="2000" baseline="0" dirty="0"/>
                        <a:t> D-Series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aseline="0" dirty="0"/>
                        <a:t>Up to 448 GB RAM and 32 cores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aseline="0" dirty="0"/>
                        <a:t>Up to 64 data disks (1 TB each)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aseline="0" dirty="0"/>
                        <a:t>Solid-state drives</a:t>
                      </a:r>
                      <a:endParaRPr lang="en-US" sz="2000" dirty="0"/>
                    </a:p>
                  </a:txBody>
                  <a:tcPr>
                    <a:solidFill>
                      <a:schemeClr val="bg1">
                        <a:lumMod val="85000"/>
                      </a:schemeClr>
                    </a:solidFill>
                  </a:tcPr>
                </a:tc>
                <a:extLst>
                  <a:ext uri="{0D108BD9-81ED-4DB2-BD59-A6C34878D82A}">
                    <a16:rowId xmlns:a16="http://schemas.microsoft.com/office/drawing/2014/main" xmlns="" val="10003"/>
                  </a:ext>
                </a:extLst>
              </a:tr>
            </a:tbl>
          </a:graphicData>
        </a:graphic>
      </p:graphicFrame>
      <p:grpSp>
        <p:nvGrpSpPr>
          <p:cNvPr id="7" name="Group 4"/>
          <p:cNvGrpSpPr/>
          <p:nvPr/>
        </p:nvGrpSpPr>
        <p:grpSpPr>
          <a:xfrm>
            <a:off x="0" y="1633775"/>
            <a:ext cx="12192000" cy="1010221"/>
            <a:chOff x="0" y="1904711"/>
            <a:chExt cx="12192000" cy="1010221"/>
          </a:xfrm>
        </p:grpSpPr>
        <p:sp>
          <p:nvSpPr>
            <p:cNvPr id="8" name="Rectangle 6"/>
            <p:cNvSpPr/>
            <p:nvPr/>
          </p:nvSpPr>
          <p:spPr>
            <a:xfrm>
              <a:off x="0" y="1904711"/>
              <a:ext cx="12192000" cy="1010221"/>
            </a:xfrm>
            <a:prstGeom prst="rect">
              <a:avLst/>
            </a:prstGeom>
            <a:solidFill>
              <a:srgbClr val="7F7F7F"/>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843348" y="199336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Azure offers a variety of VM sizes and attributes</a:t>
              </a:r>
            </a:p>
          </p:txBody>
        </p:sp>
      </p:grpSp>
    </p:spTree>
    <p:extLst>
      <p:ext uri="{BB962C8B-B14F-4D97-AF65-F5344CB8AC3E}">
        <p14:creationId xmlns:p14="http://schemas.microsoft.com/office/powerpoint/2010/main" val="394869095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rPr>
              <a:t>Power vs. Cost</a:t>
            </a:r>
          </a:p>
        </p:txBody>
      </p:sp>
      <p:graphicFrame>
        <p:nvGraphicFramePr>
          <p:cNvPr id="36" name="Table 35"/>
          <p:cNvGraphicFramePr>
            <a:graphicFrameLocks noGrp="1"/>
          </p:cNvGraphicFramePr>
          <p:nvPr>
            <p:extLst>
              <p:ext uri="{D42A27DB-BD31-4B8C-83A1-F6EECF244321}">
                <p14:modId xmlns:p14="http://schemas.microsoft.com/office/powerpoint/2010/main" val="1193023455"/>
              </p:ext>
            </p:extLst>
          </p:nvPr>
        </p:nvGraphicFramePr>
        <p:xfrm>
          <a:off x="696912" y="2690039"/>
          <a:ext cx="10798179" cy="3955820"/>
        </p:xfrm>
        <a:graphic>
          <a:graphicData uri="http://schemas.openxmlformats.org/drawingml/2006/table">
            <a:tbl>
              <a:tblPr firstRow="1">
                <a:tableStyleId>{21E4AEA4-8DFA-4A89-87EB-49C32662AFE0}</a:tableStyleId>
              </a:tblPr>
              <a:tblGrid>
                <a:gridCol w="1267355">
                  <a:extLst>
                    <a:ext uri="{9D8B030D-6E8A-4147-A177-3AD203B41FA5}">
                      <a16:colId xmlns:a16="http://schemas.microsoft.com/office/drawing/2014/main" xmlns="" val="48614039"/>
                    </a:ext>
                  </a:extLst>
                </a:gridCol>
                <a:gridCol w="4453466">
                  <a:extLst>
                    <a:ext uri="{9D8B030D-6E8A-4147-A177-3AD203B41FA5}">
                      <a16:colId xmlns:a16="http://schemas.microsoft.com/office/drawing/2014/main" xmlns="" val="20001"/>
                    </a:ext>
                  </a:extLst>
                </a:gridCol>
                <a:gridCol w="5077358">
                  <a:extLst>
                    <a:ext uri="{9D8B030D-6E8A-4147-A177-3AD203B41FA5}">
                      <a16:colId xmlns:a16="http://schemas.microsoft.com/office/drawing/2014/main" xmlns="" val="20002"/>
                    </a:ext>
                  </a:extLst>
                </a:gridCol>
              </a:tblGrid>
              <a:tr h="633500">
                <a:tc>
                  <a:txBody>
                    <a:bodyPr/>
                    <a:lstStyle/>
                    <a:p>
                      <a:pPr algn="ctr"/>
                      <a:r>
                        <a:rPr lang="en-US" sz="2000" b="0" dirty="0">
                          <a:solidFill>
                            <a:schemeClr val="bg1"/>
                          </a:solidFill>
                        </a:rPr>
                        <a:t>Size</a:t>
                      </a:r>
                    </a:p>
                  </a:txBody>
                  <a:tcPr anchor="ctr">
                    <a:solidFill>
                      <a:srgbClr val="006FC9"/>
                    </a:solidFill>
                  </a:tcPr>
                </a:tc>
                <a:tc>
                  <a:txBody>
                    <a:bodyPr/>
                    <a:lstStyle/>
                    <a:p>
                      <a:pPr algn="ctr"/>
                      <a:r>
                        <a:rPr lang="en-US" sz="2000" b="0" dirty="0">
                          <a:solidFill>
                            <a:schemeClr val="bg1"/>
                          </a:solidFill>
                        </a:rPr>
                        <a:t>Power</a:t>
                      </a:r>
                    </a:p>
                  </a:txBody>
                  <a:tcPr anchor="ctr">
                    <a:solidFill>
                      <a:srgbClr val="006FC9"/>
                    </a:solidFill>
                  </a:tcPr>
                </a:tc>
                <a:tc>
                  <a:txBody>
                    <a:bodyPr/>
                    <a:lstStyle/>
                    <a:p>
                      <a:pPr algn="ctr"/>
                      <a:r>
                        <a:rPr lang="en-US" sz="2000" b="0" dirty="0">
                          <a:solidFill>
                            <a:schemeClr val="bg1"/>
                          </a:solidFill>
                        </a:rPr>
                        <a:t>Cost</a:t>
                      </a:r>
                    </a:p>
                  </a:txBody>
                  <a:tcPr anchor="ctr">
                    <a:solidFill>
                      <a:srgbClr val="006FC9"/>
                    </a:solidFill>
                  </a:tcPr>
                </a:tc>
                <a:extLst>
                  <a:ext uri="{0D108BD9-81ED-4DB2-BD59-A6C34878D82A}">
                    <a16:rowId xmlns:a16="http://schemas.microsoft.com/office/drawing/2014/main" xmlns="" val="679667022"/>
                  </a:ext>
                </a:extLst>
              </a:tr>
              <a:tr h="539416">
                <a:tc>
                  <a:txBody>
                    <a:bodyPr/>
                    <a:lstStyle/>
                    <a:p>
                      <a:pPr lvl="0" algn="ctr"/>
                      <a:r>
                        <a:rPr lang="en-US" sz="2000" dirty="0"/>
                        <a:t>A8</a:t>
                      </a:r>
                    </a:p>
                  </a:txBody>
                  <a:tcPr>
                    <a:solidFill>
                      <a:schemeClr val="bg1">
                        <a:lumMod val="85000"/>
                      </a:schemeClr>
                    </a:solidFill>
                  </a:tcPr>
                </a:tc>
                <a:tc>
                  <a:txBody>
                    <a:bodyPr/>
                    <a:lstStyle/>
                    <a:p>
                      <a:pPr lvl="0"/>
                      <a:r>
                        <a:rPr lang="en-US" sz="2000" dirty="0"/>
                        <a:t>8</a:t>
                      </a:r>
                      <a:r>
                        <a:rPr lang="en-US" sz="2000" baseline="0" dirty="0"/>
                        <a:t> Cores</a:t>
                      </a:r>
                    </a:p>
                    <a:p>
                      <a:pPr lvl="0"/>
                      <a:r>
                        <a:rPr lang="en-US" sz="2000" baseline="0" dirty="0"/>
                        <a:t>56 GB RAM</a:t>
                      </a:r>
                    </a:p>
                    <a:p>
                      <a:pPr lvl="0"/>
                      <a:r>
                        <a:rPr lang="en-US" sz="2000" baseline="0" dirty="0"/>
                        <a:t>32 </a:t>
                      </a:r>
                      <a:r>
                        <a:rPr lang="en-US" sz="2000" baseline="0" dirty="0" err="1"/>
                        <a:t>Gbit</a:t>
                      </a:r>
                      <a:r>
                        <a:rPr lang="en-US" sz="2000" baseline="0" dirty="0"/>
                        <a:t>/sec </a:t>
                      </a:r>
                      <a:r>
                        <a:rPr lang="en-US" sz="2000" baseline="0" dirty="0" err="1"/>
                        <a:t>InfiniBand</a:t>
                      </a:r>
                      <a:r>
                        <a:rPr lang="en-US" sz="2000" baseline="0" dirty="0"/>
                        <a:t> with RDMA</a:t>
                      </a:r>
                      <a:endParaRPr lang="en-US" sz="2000" dirty="0"/>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Windows:</a:t>
                      </a:r>
                      <a:r>
                        <a:rPr lang="en-US" sz="2000" baseline="0" dirty="0"/>
                        <a:t> $1.47/hr. or $1,091/mo.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aseline="0" dirty="0"/>
                        <a:t>Linux: $0.98/hr. or $725/mo.</a:t>
                      </a:r>
                      <a:endParaRPr lang="en-US" sz="2000" dirty="0"/>
                    </a:p>
                  </a:txBody>
                  <a:tcPr>
                    <a:solidFill>
                      <a:schemeClr val="bg1">
                        <a:lumMod val="85000"/>
                      </a:schemeClr>
                    </a:solidFill>
                  </a:tcPr>
                </a:tc>
                <a:extLst>
                  <a:ext uri="{0D108BD9-81ED-4DB2-BD59-A6C34878D82A}">
                    <a16:rowId xmlns:a16="http://schemas.microsoft.com/office/drawing/2014/main" xmlns="" val="2034482246"/>
                  </a:ext>
                </a:extLst>
              </a:tr>
              <a:tr h="998978">
                <a:tc>
                  <a:txBody>
                    <a:bodyPr/>
                    <a:lstStyle/>
                    <a:p>
                      <a:pPr lvl="0" algn="ctr"/>
                      <a:r>
                        <a:rPr lang="en-US" sz="2000" dirty="0"/>
                        <a:t>D1</a:t>
                      </a:r>
                    </a:p>
                  </a:txBody>
                  <a:tcPr>
                    <a:solidFill>
                      <a:schemeClr val="bg1">
                        <a:lumMod val="85000"/>
                      </a:schemeClr>
                    </a:solidFill>
                  </a:tcPr>
                </a:tc>
                <a:tc>
                  <a:txBody>
                    <a:bodyPr/>
                    <a:lstStyle/>
                    <a:p>
                      <a:pPr lvl="0"/>
                      <a:r>
                        <a:rPr lang="en-US" sz="2000" dirty="0"/>
                        <a:t>1</a:t>
                      </a:r>
                      <a:r>
                        <a:rPr lang="en-US" sz="2000" baseline="0" dirty="0"/>
                        <a:t> Core</a:t>
                      </a:r>
                    </a:p>
                    <a:p>
                      <a:pPr lvl="0"/>
                      <a:r>
                        <a:rPr lang="en-US" sz="2000" baseline="0" dirty="0"/>
                        <a:t>3.5 GB RAM</a:t>
                      </a:r>
                    </a:p>
                    <a:p>
                      <a:pPr lvl="0"/>
                      <a:r>
                        <a:rPr lang="en-US" sz="2000" baseline="0" dirty="0"/>
                        <a:t>50 GB SSD drives</a:t>
                      </a:r>
                      <a:endParaRPr lang="en-US" sz="2000" dirty="0"/>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Windows: $0.14/hr.</a:t>
                      </a:r>
                      <a:r>
                        <a:rPr lang="en-US" sz="2000" baseline="0" dirty="0"/>
                        <a:t> or $104/mo.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aseline="0" dirty="0"/>
                        <a:t>Linux: $0.077/hr. or $57/mo.</a:t>
                      </a:r>
                    </a:p>
                  </a:txBody>
                  <a:tcPr>
                    <a:solidFill>
                      <a:schemeClr val="bg1">
                        <a:lumMod val="85000"/>
                      </a:schemeClr>
                    </a:solidFill>
                  </a:tcPr>
                </a:tc>
                <a:extLst>
                  <a:ext uri="{0D108BD9-81ED-4DB2-BD59-A6C34878D82A}">
                    <a16:rowId xmlns:a16="http://schemas.microsoft.com/office/drawing/2014/main" xmlns="" val="10002"/>
                  </a:ext>
                </a:extLst>
              </a:tr>
              <a:tr h="998978">
                <a:tc>
                  <a:txBody>
                    <a:bodyPr/>
                    <a:lstStyle/>
                    <a:p>
                      <a:pPr lvl="0" algn="ctr"/>
                      <a:r>
                        <a:rPr lang="en-US" sz="2000" dirty="0"/>
                        <a:t>G5</a:t>
                      </a:r>
                    </a:p>
                  </a:txBody>
                  <a:tcPr>
                    <a:solidFill>
                      <a:schemeClr val="bg1">
                        <a:lumMod val="85000"/>
                      </a:schemeClr>
                    </a:solidFill>
                  </a:tcPr>
                </a:tc>
                <a:tc>
                  <a:txBody>
                    <a:bodyPr/>
                    <a:lstStyle/>
                    <a:p>
                      <a:pPr lvl="0"/>
                      <a:r>
                        <a:rPr lang="en-US" sz="2000" dirty="0"/>
                        <a:t>32</a:t>
                      </a:r>
                      <a:r>
                        <a:rPr lang="en-US" sz="2000" baseline="0" dirty="0"/>
                        <a:t> Cores</a:t>
                      </a:r>
                    </a:p>
                    <a:p>
                      <a:pPr lvl="0"/>
                      <a:r>
                        <a:rPr lang="en-US" sz="2000" baseline="0" dirty="0"/>
                        <a:t>448 GB RAM</a:t>
                      </a:r>
                    </a:p>
                    <a:p>
                      <a:pPr lvl="0"/>
                      <a:r>
                        <a:rPr lang="en-US" sz="2000" baseline="0" dirty="0"/>
                        <a:t>6,144 GB SSD drives</a:t>
                      </a:r>
                    </a:p>
                    <a:p>
                      <a:pPr lvl="0"/>
                      <a:r>
                        <a:rPr lang="en-US" sz="2000" baseline="0" dirty="0"/>
                        <a:t>Latest Xeon E5 v3 processors</a:t>
                      </a:r>
                      <a:endParaRPr lang="en-US" sz="2000" dirty="0"/>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Windows: $9.65/hr. or $7,180/mo.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Linux: $8.69/hr. or $6,465/mo.</a:t>
                      </a:r>
                    </a:p>
                  </a:txBody>
                  <a:tcPr>
                    <a:solidFill>
                      <a:schemeClr val="bg1">
                        <a:lumMod val="85000"/>
                      </a:schemeClr>
                    </a:solidFill>
                  </a:tcPr>
                </a:tc>
                <a:extLst>
                  <a:ext uri="{0D108BD9-81ED-4DB2-BD59-A6C34878D82A}">
                    <a16:rowId xmlns:a16="http://schemas.microsoft.com/office/drawing/2014/main" xmlns="" val="10003"/>
                  </a:ext>
                </a:extLst>
              </a:tr>
            </a:tbl>
          </a:graphicData>
        </a:graphic>
      </p:graphicFrame>
      <p:grpSp>
        <p:nvGrpSpPr>
          <p:cNvPr id="7" name="Group 4"/>
          <p:cNvGrpSpPr/>
          <p:nvPr/>
        </p:nvGrpSpPr>
        <p:grpSpPr>
          <a:xfrm>
            <a:off x="0" y="1599908"/>
            <a:ext cx="12192000" cy="1010221"/>
            <a:chOff x="0" y="1904711"/>
            <a:chExt cx="12192000" cy="1010221"/>
          </a:xfrm>
        </p:grpSpPr>
        <p:sp>
          <p:nvSpPr>
            <p:cNvPr id="8" name="Rectangle 6"/>
            <p:cNvSpPr/>
            <p:nvPr/>
          </p:nvSpPr>
          <p:spPr>
            <a:xfrm>
              <a:off x="0" y="1904711"/>
              <a:ext cx="12192000" cy="1010221"/>
            </a:xfrm>
            <a:prstGeom prst="rect">
              <a:avLst/>
            </a:prstGeom>
            <a:solidFill>
              <a:srgbClr val="7F7F7F"/>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843348" y="199336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 Three kinds of comparisons in Azure VM sizes</a:t>
              </a:r>
            </a:p>
          </p:txBody>
        </p:sp>
      </p:grpSp>
    </p:spTree>
    <p:extLst>
      <p:ext uri="{BB962C8B-B14F-4D97-AF65-F5344CB8AC3E}">
        <p14:creationId xmlns:p14="http://schemas.microsoft.com/office/powerpoint/2010/main" val="9409458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xmlns="" name="Azure4ResearchTemplate" id="{DD1C6CE8-BDBA-0D4F-9930-3643ABC8EF0E}" vid="{B5C66FD7-0952-994B-96D6-AB3BB89097FE}"/>
    </a:ext>
  </a:extLst>
</a:theme>
</file>

<file path=ppt/theme/theme2.xml><?xml version="1.0" encoding="utf-8"?>
<a:theme xmlns:a="http://schemas.openxmlformats.org/drawingml/2006/main" name="2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xmlns="" name="Azure4ResearchTemplate" id="{DD1C6CE8-BDBA-0D4F-9930-3643ABC8EF0E}" vid="{B5C66FD7-0952-994B-96D6-AB3BB89097FE}"/>
    </a:ext>
  </a:extLst>
</a:theme>
</file>

<file path=ppt/theme/theme3.xml><?xml version="1.0" encoding="utf-8"?>
<a:theme xmlns:a="http://schemas.openxmlformats.org/drawingml/2006/main" name="1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0</TotalTime>
  <Words>2443</Words>
  <Application>Microsoft Macintosh PowerPoint</Application>
  <PresentationFormat>Custom</PresentationFormat>
  <Paragraphs>308</Paragraphs>
  <Slides>18</Slides>
  <Notes>18</Notes>
  <HiddenSlides>0</HiddenSlides>
  <MMClips>0</MMClips>
  <ScaleCrop>false</ScaleCrop>
  <HeadingPairs>
    <vt:vector size="4" baseType="variant">
      <vt:variant>
        <vt:lpstr>Theme</vt:lpstr>
      </vt:variant>
      <vt:variant>
        <vt:i4>3</vt:i4>
      </vt:variant>
      <vt:variant>
        <vt:lpstr>Slide Titles</vt:lpstr>
      </vt:variant>
      <vt:variant>
        <vt:i4>18</vt:i4>
      </vt:variant>
    </vt:vector>
  </HeadingPairs>
  <TitlesOfParts>
    <vt:vector size="21" baseType="lpstr">
      <vt:lpstr>1_MS1444_Windows Azure Template 16x9_r08a</vt:lpstr>
      <vt:lpstr>2_MS1444_Windows Azure Template 16x9_r08a</vt:lpstr>
      <vt:lpstr>1_Office Theme</vt:lpstr>
      <vt:lpstr>Survey of Cloud Computing and Azure Foundation</vt:lpstr>
      <vt:lpstr>Topics</vt:lpstr>
      <vt:lpstr>PowerPoint Presentation</vt:lpstr>
      <vt:lpstr>What is a Virtual Machine?</vt:lpstr>
      <vt:lpstr>Why Virtual Machines?</vt:lpstr>
      <vt:lpstr>Some Providers for Virtual Machines</vt:lpstr>
      <vt:lpstr>Benefits of Azure</vt:lpstr>
      <vt:lpstr>Virtual-Machine Sizes</vt:lpstr>
      <vt:lpstr>Power vs. Cost</vt:lpstr>
      <vt:lpstr>Azure Resource Manager</vt:lpstr>
      <vt:lpstr>How to create a Windows VM</vt:lpstr>
      <vt:lpstr>How to create a Linux VM</vt:lpstr>
      <vt:lpstr>What Is Big Data?</vt:lpstr>
      <vt:lpstr>The Purpose of Big Data</vt:lpstr>
      <vt:lpstr>Hadoop Distributions</vt:lpstr>
      <vt:lpstr>What is Azure HDInsight &amp; HDP?</vt:lpstr>
      <vt:lpstr>How to Create an HDInsight Instance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2016-06-21T01:53:07Z</dcterms:created>
  <dcterms:modified xsi:type="dcterms:W3CDTF">2016-06-22T19:49:39Z</dcterms:modified>
</cp:coreProperties>
</file>