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5" r:id="rId2"/>
    <p:sldMasterId id="2147483727" r:id="rId3"/>
  </p:sldMasterIdLst>
  <p:notesMasterIdLst>
    <p:notesMasterId r:id="rId26"/>
  </p:notesMasterIdLst>
  <p:sldIdLst>
    <p:sldId id="332" r:id="rId4"/>
    <p:sldId id="290" r:id="rId5"/>
    <p:sldId id="333" r:id="rId6"/>
    <p:sldId id="315" r:id="rId7"/>
    <p:sldId id="329" r:id="rId8"/>
    <p:sldId id="310" r:id="rId9"/>
    <p:sldId id="330" r:id="rId10"/>
    <p:sldId id="308" r:id="rId11"/>
    <p:sldId id="331" r:id="rId12"/>
    <p:sldId id="328" r:id="rId13"/>
    <p:sldId id="294" r:id="rId14"/>
    <p:sldId id="311" r:id="rId15"/>
    <p:sldId id="327" r:id="rId16"/>
    <p:sldId id="320" r:id="rId17"/>
    <p:sldId id="321" r:id="rId18"/>
    <p:sldId id="318" r:id="rId19"/>
    <p:sldId id="317" r:id="rId20"/>
    <p:sldId id="313" r:id="rId21"/>
    <p:sldId id="324" r:id="rId22"/>
    <p:sldId id="295" r:id="rId23"/>
    <p:sldId id="326" r:id="rId24"/>
    <p:sldId id="33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2"/>
            <p14:sldId id="290"/>
            <p14:sldId id="333"/>
            <p14:sldId id="315"/>
            <p14:sldId id="329"/>
            <p14:sldId id="310"/>
            <p14:sldId id="330"/>
            <p14:sldId id="308"/>
            <p14:sldId id="331"/>
            <p14:sldId id="328"/>
            <p14:sldId id="294"/>
            <p14:sldId id="311"/>
            <p14:sldId id="327"/>
            <p14:sldId id="320"/>
            <p14:sldId id="321"/>
            <p14:sldId id="318"/>
            <p14:sldId id="317"/>
            <p14:sldId id="313"/>
            <p14:sldId id="324"/>
            <p14:sldId id="295"/>
            <p14:sldId id="326"/>
            <p14:sldId id="334"/>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25" clrIdx="2"/>
  <p:cmAuthor id="4" name="Mary Kate Reid"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006FC9"/>
    <a:srgbClr val="EC0000"/>
    <a:srgbClr val="006CC9"/>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0" autoAdjust="0"/>
    <p:restoredTop sz="65469" autoAdjust="0"/>
  </p:normalViewPr>
  <p:slideViewPr>
    <p:cSldViewPr snapToGrid="0">
      <p:cViewPr>
        <p:scale>
          <a:sx n="85" d="100"/>
          <a:sy n="85" d="100"/>
        </p:scale>
        <p:origin x="-1568" y="-10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ko-KR" b="0" dirty="0"/>
              <a:t>App Service - Platform for developers who need to create enterprise-grade web and mobile app experiences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App Services integrates several Azure services: </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Websites (</a:t>
            </a:r>
            <a:r>
              <a:rPr lang="en-US" altLang="ko-KR" b="0" dirty="0"/>
              <a:t>Ref:  https://azure.microsoft.com/en-us/documentation/articles/app-service-web-overview/  ) </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Mobile Services</a:t>
            </a:r>
            <a:r>
              <a:rPr lang="en-US" altLang="ko-KR" b="0" baseline="0" dirty="0"/>
              <a:t> (Ref:   https://azure.microsoft.com/en-us/services/app-service/mobile/   )</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BizTalk Services (Ref:   https://azure.microsoft.com/en-us/services/biztalk-services/   )</a:t>
            </a:r>
            <a:endParaRPr lang="en-US" altLang="ko-KR" b="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b="0" baseline="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SAP – Systems, Applications and Products = Well known ERP (Enterprise Resource Planning) tool</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Oracle EBS – Oracle E-Business Suite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TFS – Team Foundation Server = repository for your code</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GIT – </a:t>
            </a:r>
            <a:r>
              <a:rPr lang="en-US" altLang="ko-KR" b="0" baseline="0" dirty="0" err="1"/>
              <a:t>Github</a:t>
            </a:r>
            <a:r>
              <a:rPr lang="en-US" altLang="ko-KR" b="0" baseline="0" dirty="0"/>
              <a:t> = repository for your code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b="0" dirty="0"/>
              <a:t>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https://azure.microsoft.com/en-us/documentation/articles/app-service-web-overview/</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ko-KR" b="1" dirty="0"/>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10</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fontScale="92500" lnSpcReduction="20000"/>
          </a:bodyPr>
          <a:lstStyle/>
          <a:p>
            <a:pPr marL="112392" lvl="1" indent="0" defTabSz="449565" eaLnBrk="0" fontAlgn="base" hangingPunct="0">
              <a:spcBef>
                <a:spcPts val="393"/>
              </a:spcBef>
              <a:spcAft>
                <a:spcPct val="0"/>
              </a:spcAft>
              <a:buClr>
                <a:schemeClr val="accent1"/>
              </a:buClr>
              <a:buSzPct val="100000"/>
              <a:buFont typeface="Arial"/>
              <a:buNone/>
              <a:defRPr/>
            </a:pPr>
            <a:r>
              <a:rPr lang="en-US" altLang="ko-KR" sz="1200" b="1" i="0" kern="1200" dirty="0">
                <a:solidFill>
                  <a:schemeClr val="tx1"/>
                </a:solidFill>
                <a:effectLst/>
                <a:latin typeface="+mn-lt"/>
                <a:ea typeface="+mn-ea"/>
                <a:cs typeface="+mn-cs"/>
              </a:rPr>
              <a:t>Notes:</a:t>
            </a:r>
          </a:p>
          <a:p>
            <a:pPr marL="283842" lvl="1" indent="-171450" defTabSz="449565" eaLnBrk="0" fontAlgn="base" hangingPunct="0">
              <a:spcBef>
                <a:spcPts val="393"/>
              </a:spcBef>
              <a:spcAft>
                <a:spcPct val="0"/>
              </a:spcAft>
              <a:buClr>
                <a:schemeClr val="accent1"/>
              </a:buClr>
              <a:buSzPct val="100000"/>
              <a:buFont typeface="Arial"/>
              <a:buChar char="•"/>
              <a:defRPr/>
            </a:pPr>
            <a:r>
              <a:rPr lang="en-US" altLang="ko-KR" sz="1200" b="0" i="0" kern="1200" dirty="0">
                <a:solidFill>
                  <a:schemeClr val="tx1"/>
                </a:solidFill>
                <a:effectLst/>
                <a:latin typeface="+mn-lt"/>
                <a:ea typeface="+mn-ea"/>
                <a:cs typeface="+mn-cs"/>
              </a:rPr>
              <a:t>With Web Apps Gallery, users can select from an ever-growing list of existing web application templates. They are able to leverage the best of the open-source Software</a:t>
            </a:r>
            <a:r>
              <a:rPr lang="en-US" altLang="ko-KR" sz="1200" b="0" i="0" kern="1200" baseline="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OSS) app community with one-click installation of packages such as </a:t>
            </a:r>
            <a:r>
              <a:rPr lang="en-US" altLang="ko-KR" sz="1200" b="0" i="0" kern="1200" dirty="0" err="1">
                <a:solidFill>
                  <a:schemeClr val="tx1"/>
                </a:solidFill>
                <a:effectLst/>
                <a:latin typeface="+mn-lt"/>
                <a:ea typeface="+mn-ea"/>
                <a:cs typeface="+mn-cs"/>
              </a:rPr>
              <a:t>Wordpress</a:t>
            </a:r>
            <a:r>
              <a:rPr lang="en-US" altLang="ko-KR" sz="1200" b="0" i="0" kern="1200" dirty="0">
                <a:solidFill>
                  <a:schemeClr val="tx1"/>
                </a:solidFill>
                <a:effectLst/>
                <a:latin typeface="+mn-lt"/>
                <a:ea typeface="+mn-ea"/>
                <a:cs typeface="+mn-cs"/>
              </a:rPr>
              <a:t>, Joomla, and Drupal.</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200" b="0" i="0" kern="1200" dirty="0">
              <a:solidFill>
                <a:schemeClr val="tx1"/>
              </a:solidFill>
              <a:effectLst/>
              <a:latin typeface="+mn-lt"/>
              <a:ea typeface="+mn-ea"/>
              <a:cs typeface="+mn-cs"/>
            </a:endParaRPr>
          </a:p>
          <a:p>
            <a:pPr marL="283842" marR="0" lvl="1" indent="-171450"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sz="1200" b="0" i="0" kern="1200" dirty="0">
                <a:solidFill>
                  <a:schemeClr val="tx1"/>
                </a:solidFill>
                <a:effectLst/>
                <a:latin typeface="+mn-lt"/>
                <a:ea typeface="+mn-ea"/>
                <a:cs typeface="+mn-cs"/>
              </a:rPr>
              <a:t>Auto-scaling in Web Apps enables organizations to quickly scale up or out to handle any incoming customer load. Users can manually select the number and size of VMs or set up auto-scaling to scale their servers based on load or schedule.</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100" b="0" dirty="0">
              <a:solidFill>
                <a:srgbClr val="000000"/>
              </a:solidFill>
              <a:latin typeface="Arial" pitchFamily="34" charset="0"/>
            </a:endParaRPr>
          </a:p>
          <a:p>
            <a:pPr marL="283842" marR="0" lvl="1" indent="-171450"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sz="1200" b="0" i="0" kern="1200" dirty="0">
                <a:solidFill>
                  <a:schemeClr val="tx1"/>
                </a:solidFill>
                <a:effectLst/>
                <a:latin typeface="+mn-lt"/>
                <a:ea typeface="+mn-ea"/>
                <a:cs typeface="+mn-cs"/>
              </a:rPr>
              <a:t>Continuous Integration allows</a:t>
            </a:r>
            <a:r>
              <a:rPr lang="en-US" altLang="ko-KR" sz="1200" b="0" i="0" kern="1200" baseline="0" dirty="0">
                <a:solidFill>
                  <a:schemeClr val="tx1"/>
                </a:solidFill>
                <a:effectLst/>
                <a:latin typeface="+mn-lt"/>
                <a:ea typeface="+mn-ea"/>
                <a:cs typeface="+mn-cs"/>
              </a:rPr>
              <a:t> organizations to set</a:t>
            </a:r>
            <a:r>
              <a:rPr lang="en-US" altLang="ko-KR" sz="1200" b="0" i="0" kern="1200" dirty="0">
                <a:solidFill>
                  <a:schemeClr val="tx1"/>
                </a:solidFill>
                <a:effectLst/>
                <a:latin typeface="+mn-lt"/>
                <a:ea typeface="+mn-ea"/>
                <a:cs typeface="+mn-cs"/>
              </a:rPr>
              <a:t> up continuous integration and deployment workflows with Visual</a:t>
            </a:r>
            <a:r>
              <a:rPr lang="en-US" altLang="ko-KR" sz="1200" b="0" i="0" kern="1200" baseline="0" dirty="0">
                <a:solidFill>
                  <a:schemeClr val="tx1"/>
                </a:solidFill>
                <a:effectLst/>
                <a:latin typeface="+mn-lt"/>
                <a:ea typeface="+mn-ea"/>
                <a:cs typeface="+mn-cs"/>
              </a:rPr>
              <a:t> Studio Team System (VSTS)</a:t>
            </a:r>
            <a:r>
              <a:rPr lang="en-US" altLang="ko-KR" sz="1200" b="0" i="0" kern="1200" dirty="0">
                <a:solidFill>
                  <a:schemeClr val="tx1"/>
                </a:solidFill>
                <a:effectLst/>
                <a:latin typeface="+mn-lt"/>
                <a:ea typeface="+mn-ea"/>
                <a:cs typeface="+mn-cs"/>
              </a:rPr>
              <a:t>, GitHub, TeamCity, Hudson or </a:t>
            </a:r>
            <a:r>
              <a:rPr lang="en-US" altLang="ko-KR" sz="1200" b="0" i="0" kern="1200" dirty="0" err="1">
                <a:solidFill>
                  <a:schemeClr val="tx1"/>
                </a:solidFill>
                <a:effectLst/>
                <a:latin typeface="+mn-lt"/>
                <a:ea typeface="+mn-ea"/>
                <a:cs typeface="+mn-cs"/>
              </a:rPr>
              <a:t>BitBucket</a:t>
            </a:r>
            <a:r>
              <a:rPr lang="en-US" altLang="ko-KR" sz="1200" b="0" i="0" kern="1200" dirty="0">
                <a:solidFill>
                  <a:schemeClr val="tx1"/>
                </a:solidFill>
                <a:effectLst/>
                <a:latin typeface="+mn-lt"/>
                <a:ea typeface="+mn-ea"/>
                <a:cs typeface="+mn-cs"/>
              </a:rPr>
              <a:t> . This enables them to automatically build, test, and deploy web apps on each successful code check-in or integration test.</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100" b="0" dirty="0">
              <a:solidFill>
                <a:srgbClr val="000000"/>
              </a:solidFill>
              <a:latin typeface="Arial" pitchFamily="34" charset="0"/>
            </a:endParaRPr>
          </a:p>
          <a:p>
            <a:pPr marL="283842" lvl="1" indent="-171450" defTabSz="449565" eaLnBrk="0" fontAlgn="base" hangingPunct="0">
              <a:spcBef>
                <a:spcPts val="393"/>
              </a:spcBef>
              <a:spcAft>
                <a:spcPct val="0"/>
              </a:spcAft>
              <a:buClr>
                <a:schemeClr val="accent1"/>
              </a:buClr>
              <a:buSzPct val="100000"/>
              <a:buFont typeface="Arial"/>
              <a:buChar char="•"/>
              <a:defRPr/>
            </a:pPr>
            <a:r>
              <a:rPr lang="en-US" altLang="ko-KR" sz="1200" b="0" i="0" kern="1200" dirty="0">
                <a:solidFill>
                  <a:schemeClr val="tx1"/>
                </a:solidFill>
                <a:effectLst/>
                <a:latin typeface="+mn-lt"/>
                <a:ea typeface="+mn-ea"/>
                <a:cs typeface="+mn-cs"/>
              </a:rPr>
              <a:t>Using deployment slots allows developers</a:t>
            </a:r>
            <a:r>
              <a:rPr lang="en-US" altLang="ko-KR" sz="1200" b="0" i="0" kern="1200" baseline="0" dirty="0">
                <a:solidFill>
                  <a:schemeClr val="tx1"/>
                </a:solidFill>
                <a:effectLst/>
                <a:latin typeface="+mn-lt"/>
                <a:ea typeface="+mn-ea"/>
                <a:cs typeface="+mn-cs"/>
              </a:rPr>
              <a:t> to i</a:t>
            </a:r>
            <a:r>
              <a:rPr lang="en-US" altLang="ko-KR" sz="1200" b="0" i="0" kern="1200" dirty="0">
                <a:solidFill>
                  <a:schemeClr val="tx1"/>
                </a:solidFill>
                <a:effectLst/>
                <a:latin typeface="+mn-lt"/>
                <a:ea typeface="+mn-ea"/>
                <a:cs typeface="+mn-cs"/>
              </a:rPr>
              <a:t>mplement s</a:t>
            </a:r>
            <a:r>
              <a:rPr lang="en-US" altLang="ko-KR" sz="1200" b="0" i="0" u="none" strike="noStrike" kern="1200" dirty="0">
                <a:solidFill>
                  <a:schemeClr val="tx1"/>
                </a:solidFill>
                <a:effectLst/>
                <a:latin typeface="+mn-lt"/>
                <a:ea typeface="+mn-ea"/>
                <a:cs typeface="+mn-cs"/>
              </a:rPr>
              <a:t>taged deployment</a:t>
            </a:r>
            <a:r>
              <a:rPr lang="en-US" altLang="ko-KR" sz="1200" b="0" i="0" kern="1200" dirty="0">
                <a:solidFill>
                  <a:schemeClr val="tx1"/>
                </a:solidFill>
                <a:effectLst/>
                <a:latin typeface="+mn-lt"/>
                <a:ea typeface="+mn-ea"/>
                <a:cs typeface="+mn-cs"/>
              </a:rPr>
              <a:t> to verify code in a pre-production environment which is identical to their production web app in Azure App Service. </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200" b="0" i="0" kern="1200" dirty="0">
              <a:solidFill>
                <a:schemeClr val="tx1"/>
              </a:solidFill>
              <a:effectLst/>
              <a:latin typeface="+mn-lt"/>
              <a:ea typeface="+mn-ea"/>
              <a:cs typeface="+mn-cs"/>
            </a:endParaRPr>
          </a:p>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r>
              <a:rPr lang="en-US" altLang="ko-KR" sz="1100" b="1" i="0" kern="1200" dirty="0">
                <a:solidFill>
                  <a:schemeClr val="tx1"/>
                </a:solidFill>
                <a:effectLst/>
                <a:latin typeface="+mn-lt"/>
                <a:ea typeface="+mn-ea"/>
                <a:cs typeface="+mn-cs"/>
              </a:rPr>
              <a:t>References:</a:t>
            </a:r>
            <a:r>
              <a:rPr lang="en-US" altLang="ko-KR" sz="1100" b="0" i="0" kern="1200" dirty="0">
                <a:solidFill>
                  <a:schemeClr val="tx1"/>
                </a:solidFill>
                <a:effectLst/>
                <a:latin typeface="+mn-lt"/>
                <a:ea typeface="+mn-ea"/>
                <a:cs typeface="+mn-cs"/>
              </a:rPr>
              <a:t>  </a:t>
            </a:r>
          </a:p>
          <a:p>
            <a:pPr marL="741042" marR="0" lvl="2" indent="-171450"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sz="1100" b="0" i="0" kern="1200" dirty="0">
                <a:solidFill>
                  <a:schemeClr val="tx1"/>
                </a:solidFill>
                <a:effectLst/>
                <a:latin typeface="+mn-lt"/>
                <a:ea typeface="+mn-ea"/>
                <a:cs typeface="+mn-cs"/>
              </a:rPr>
              <a:t>https://azure.microsoft.com/en-us/services/app-service/web/</a:t>
            </a:r>
          </a:p>
          <a:p>
            <a:pPr marL="112392" lvl="1" indent="0" defTabSz="449565" eaLnBrk="0" fontAlgn="base" hangingPunct="0">
              <a:spcBef>
                <a:spcPts val="393"/>
              </a:spcBef>
              <a:spcAft>
                <a:spcPct val="0"/>
              </a:spcAft>
              <a:buClr>
                <a:schemeClr val="accent1"/>
              </a:buClr>
              <a:buSzPct val="100000"/>
              <a:buFont typeface="+mj-lt"/>
              <a:buNone/>
              <a:defRPr/>
            </a:pPr>
            <a:endParaRPr lang="en-US" sz="1100" b="0" dirty="0">
              <a:solidFill>
                <a:srgbClr val="000000"/>
              </a:solidFill>
              <a:latin typeface="Arial" pitchFamily="34" charset="0"/>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11</a:t>
            </a:fld>
            <a:endParaRPr lang="en-US" dirty="0"/>
          </a:p>
        </p:txBody>
      </p:sp>
    </p:spTree>
    <p:extLst>
      <p:ext uri="{BB962C8B-B14F-4D97-AF65-F5344CB8AC3E}">
        <p14:creationId xmlns:p14="http://schemas.microsoft.com/office/powerpoint/2010/main" val="607518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mj-lt"/>
              <a:buNone/>
              <a:tabLst/>
              <a:defRPr/>
            </a:pPr>
            <a:r>
              <a:rPr lang="en-US" altLang="ko-KR" b="1" dirty="0"/>
              <a:t>Notes: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Batch helps users run large-scale parallel and HPC (high-performance computing) applications efficiently in the cloud. It's a platform service that provides job scheduling and </a:t>
            </a:r>
            <a:r>
              <a:rPr lang="en-US" altLang="ko-KR" dirty="0" err="1"/>
              <a:t>autoscaling</a:t>
            </a:r>
            <a:r>
              <a:rPr lang="en-US" altLang="ko-KR" dirty="0"/>
              <a:t> of a managed collection of virtual machines to run the jobs. </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In HDInsight, users can work with big data in the cloud by using Hadoop, </a:t>
            </a:r>
            <a:r>
              <a:rPr lang="en-US" altLang="ko-KR" dirty="0" err="1"/>
              <a:t>HBase</a:t>
            </a:r>
            <a:r>
              <a:rPr lang="en-US" altLang="ko-KR" dirty="0"/>
              <a:t>, Apache Storm, and customized clusters. </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Several of these will be discussed later in the module.</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12</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a:t>Notes:</a:t>
            </a:r>
          </a:p>
          <a:p>
            <a:pPr marL="0" indent="0">
              <a:buFont typeface="Arial"/>
              <a:buNone/>
            </a:pPr>
            <a:endParaRPr lang="en-US" altLang="ko-KR" b="0" dirty="0"/>
          </a:p>
          <a:p>
            <a:pPr marL="0" lvl="0" indent="0">
              <a:buFont typeface="Arial"/>
              <a:buNone/>
            </a:pPr>
            <a:r>
              <a:rPr lang="en-US" altLang="ko-KR" b="0" dirty="0"/>
              <a:t>In</a:t>
            </a:r>
            <a:r>
              <a:rPr lang="en-US" altLang="ko-KR" b="0" baseline="0" dirty="0"/>
              <a:t> </a:t>
            </a:r>
            <a:r>
              <a:rPr lang="en-US" altLang="ko-KR" b="0" dirty="0"/>
              <a:t>Azure Compute service,</a:t>
            </a:r>
            <a:r>
              <a:rPr lang="en-US" altLang="ko-KR" b="0" baseline="0" dirty="0"/>
              <a:t> </a:t>
            </a:r>
          </a:p>
          <a:p>
            <a:pPr marL="0" lvl="0" indent="0">
              <a:buFont typeface="Arial"/>
              <a:buNone/>
            </a:pPr>
            <a:r>
              <a:rPr lang="en-US" altLang="ko-KR" b="0" baseline="0" dirty="0"/>
              <a:t>Provision Linux VM and SQL Server, SharePoint and more Windows virtual machines.  It creates highly available, infinitely scalable cloud application and APIs.</a:t>
            </a:r>
          </a:p>
          <a:p>
            <a:pPr marL="0" lvl="0" indent="0">
              <a:buFont typeface="Arial"/>
              <a:buNone/>
            </a:pPr>
            <a:r>
              <a:rPr lang="en-US" altLang="ko-KR" b="0" baseline="0" dirty="0"/>
              <a:t>It can run large-scale parallel and batch compute jobs.  </a:t>
            </a:r>
            <a:r>
              <a:rPr lang="en-US" altLang="ko-KR" b="0" dirty="0"/>
              <a:t>Azure RemoteApp allows end-users to access apps on a variety of devices—Windows, Mac OS X, iOS, or Android.</a:t>
            </a:r>
          </a:p>
          <a:p>
            <a:pPr marL="0" lvl="0" indent="0">
              <a:buFont typeface="Arial"/>
              <a:buNone/>
            </a:pPr>
            <a:r>
              <a:rPr lang="en-US" altLang="ko-KR" b="0" dirty="0"/>
              <a:t>It</a:t>
            </a:r>
            <a:r>
              <a:rPr lang="en-US" altLang="ko-KR" b="0" baseline="0" dirty="0"/>
              <a:t> uses open source tools to deploy and manage containers.</a:t>
            </a:r>
          </a:p>
          <a:p>
            <a:pPr marL="0" lvl="0" indent="0">
              <a:buFont typeface="Arial"/>
              <a:buNone/>
            </a:pPr>
            <a:endParaRPr lang="en-US" altLang="ko-KR" b="0" baseline="0" dirty="0"/>
          </a:p>
          <a:p>
            <a:pPr marL="0" lvl="0" indent="0">
              <a:buFont typeface="Arial"/>
              <a:buNone/>
            </a:pPr>
            <a:r>
              <a:rPr lang="en-US" altLang="ko-KR" b="0" baseline="0" dirty="0"/>
              <a:t>In Web and mobile service, it creates web and mobile apps for any platform and device. </a:t>
            </a:r>
            <a:r>
              <a:rPr lang="en-US" altLang="ko-KR" b="0" dirty="0"/>
              <a:t>Azure Mobile Services is a scalable cloud backend for building Windows Store, Windows Phone, Apple iOS, Android, and HTML/JavaScript applications. Developers can store data in the cloud, authenticate users, and send push notifications to their application within minutes.</a:t>
            </a:r>
          </a:p>
          <a:p>
            <a:pPr marL="0" lvl="0" indent="0">
              <a:buFont typeface="Arial"/>
              <a:buNone/>
            </a:pPr>
            <a:r>
              <a:rPr lang="en-US" altLang="ko-KR" b="0" dirty="0"/>
              <a:t>Azure API Management allows</a:t>
            </a:r>
            <a:r>
              <a:rPr lang="en-US" altLang="ko-KR" b="0" baseline="0" dirty="0"/>
              <a:t> for </a:t>
            </a:r>
            <a:r>
              <a:rPr lang="en-US" altLang="ko-KR" b="0" dirty="0"/>
              <a:t>publishing of APIs to developers, partners, and employees securely and at scale.</a:t>
            </a:r>
          </a:p>
          <a:p>
            <a:pPr marL="0" lvl="0" indent="0">
              <a:buFont typeface="Arial"/>
              <a:buNone/>
            </a:pPr>
            <a:r>
              <a:rPr lang="en-US" altLang="ko-KR" b="0" dirty="0"/>
              <a:t>Azure Mobile Engagement maximizes mobile app usage and revenue. It's an SaaS-delivered, data-driven user-engagement platform that enables real-time, fine-grained user segmentation, app user analytics, and contextually aware smart-push notifications and in-app messaging across all connected devices.</a:t>
            </a:r>
          </a:p>
          <a:p>
            <a:pPr marL="0" lvl="0" indent="0">
              <a:buFont typeface="Arial"/>
              <a:buNone/>
            </a:pPr>
            <a:endParaRPr lang="en-US" altLang="ko-KR" b="0" dirty="0"/>
          </a:p>
          <a:p>
            <a:pPr marL="0" lvl="0" indent="0">
              <a:buFont typeface="Arial"/>
              <a:buNone/>
            </a:pPr>
            <a:r>
              <a:rPr lang="en-US" altLang="ko-KR" b="0" dirty="0"/>
              <a:t>In Data and Storage service, it uses durable, highly available, and massively scalable cloud storage. SQL Database manages relational SQL DB,</a:t>
            </a:r>
            <a:r>
              <a:rPr lang="en-US" altLang="ko-KR" b="0" baseline="0" dirty="0"/>
              <a:t> and </a:t>
            </a:r>
            <a:r>
              <a:rPr lang="en-US" altLang="ko-KR" b="0" baseline="0" dirty="0" err="1"/>
              <a:t>DocumentDB</a:t>
            </a:r>
            <a:r>
              <a:rPr lang="en-US" altLang="ko-KR" b="0" baseline="0" dirty="0"/>
              <a:t> manages NoSQL document DB. </a:t>
            </a:r>
            <a:r>
              <a:rPr lang="en-US" altLang="ko-KR" b="0" dirty="0" err="1"/>
              <a:t>Redis</a:t>
            </a:r>
            <a:r>
              <a:rPr lang="en-US" altLang="ko-KR" b="0" dirty="0"/>
              <a:t> Cache is based on the popular open-source </a:t>
            </a:r>
            <a:r>
              <a:rPr lang="en-US" altLang="ko-KR" b="0" dirty="0" err="1"/>
              <a:t>Redis</a:t>
            </a:r>
            <a:r>
              <a:rPr lang="en-US" altLang="ko-KR" b="0" dirty="0"/>
              <a:t> cache, providing access to a secure, dedicated cache for Azure applications.</a:t>
            </a:r>
          </a:p>
          <a:p>
            <a:pPr marL="0" lvl="0" indent="0">
              <a:buFont typeface="Arial"/>
              <a:buNone/>
            </a:pPr>
            <a:r>
              <a:rPr lang="en-US" altLang="ko-KR" b="0" dirty="0" err="1"/>
              <a:t>StorSimple</a:t>
            </a:r>
            <a:r>
              <a:rPr lang="en-US" altLang="ko-KR" b="0" dirty="0"/>
              <a:t> is a unique hybrid cloud storage solution for primary storage, archiving, and disaster recovery. </a:t>
            </a:r>
            <a:r>
              <a:rPr lang="en-US" altLang="ko-KR" b="0" dirty="0" err="1"/>
              <a:t>StorSimple</a:t>
            </a:r>
            <a:r>
              <a:rPr lang="en-US" altLang="ko-KR" b="0" dirty="0"/>
              <a:t> optimizes total storage costs and data protection..</a:t>
            </a:r>
          </a:p>
          <a:p>
            <a:pPr marL="0" lvl="0" indent="0">
              <a:buFont typeface="Arial"/>
              <a:buNone/>
            </a:pPr>
            <a:r>
              <a:rPr lang="en-US" altLang="ko-KR" b="0" dirty="0"/>
              <a:t>SQL Server Stretch Database allows users to dynamically stretch warm and cold transactional data from Microsoft SQL Server to Azure.</a:t>
            </a:r>
          </a:p>
          <a:p>
            <a:pPr marL="0" lvl="0" indent="0">
              <a:buFont typeface="Arial"/>
              <a:buNone/>
            </a:pPr>
            <a:endParaRPr lang="en-US" altLang="ko-KR" b="0" dirty="0"/>
          </a:p>
          <a:p>
            <a:pPr marL="0" lvl="0" indent="0">
              <a:buFont typeface="Arial"/>
              <a:buNone/>
            </a:pPr>
            <a:r>
              <a:rPr lang="en-US" altLang="ko-KR" b="0" dirty="0"/>
              <a:t>In Analytics</a:t>
            </a:r>
            <a:r>
              <a:rPr lang="en-US" altLang="ko-KR" b="0" baseline="0" dirty="0"/>
              <a:t> service, </a:t>
            </a:r>
            <a:r>
              <a:rPr lang="en-US" altLang="ko-KR" b="0" dirty="0"/>
              <a:t>HDInsight is a Hadoop-based service that brings an Apache Hadoop solution to the cloud. Azure Machine Learning provides an easy way</a:t>
            </a:r>
            <a:r>
              <a:rPr lang="en-US" altLang="ko-KR" b="0" baseline="0" dirty="0"/>
              <a:t> to</a:t>
            </a:r>
            <a:r>
              <a:rPr lang="en-US" altLang="ko-KR" b="0" dirty="0"/>
              <a:t> design, test, operationalize, and manage predictive analytics solutions in the cloud. Azure Data Factory is a managed service that allows the user to produce trusted information from raw data in cloud or on-premises sources.  Azure Data Catalog is a fully managed service that serves as a system of registration and system of discovery for enterprise data sources. It lets users—from analysts to data scientists to developers—register, discover, understand, and consume data sources.</a:t>
            </a:r>
          </a:p>
          <a:p>
            <a:pPr marL="0" lvl="0" indent="0">
              <a:buFont typeface="Arial"/>
              <a:buNone/>
            </a:pPr>
            <a:r>
              <a:rPr lang="en-US" altLang="ko-KR" b="0" dirty="0"/>
              <a:t>The Data Lake Analytics service is a new distributed analytics service built on Apache YARN that dynamically scales so users can focus on business goals.</a:t>
            </a:r>
          </a:p>
          <a:p>
            <a:endParaRPr lang="en-US" altLang="ko-KR" b="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b="0" dirty="0"/>
              <a:t>:</a:t>
            </a:r>
            <a:r>
              <a:rPr lang="en-US" altLang="ko-KR" b="0" baseline="0" dirty="0"/>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https://azure.microsoft.com/en-us/services</a:t>
            </a:r>
            <a:endParaRPr lang="en-US" altLang="ko-KR"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https://azure.microsoft.com/en-us/solutions/</a:t>
            </a:r>
            <a:endParaRPr lang="en-US" altLang="ko-KR"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684928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Notes:</a:t>
            </a:r>
          </a:p>
          <a:p>
            <a:pPr marL="171450" lvl="0" indent="-171450">
              <a:buFont typeface="Arial"/>
              <a:buChar char="•"/>
            </a:pPr>
            <a:r>
              <a:rPr lang="en-US" altLang="ko-KR" dirty="0"/>
              <a:t>Azure Virtual Network allows</a:t>
            </a:r>
            <a:r>
              <a:rPr lang="en-US" altLang="ko-KR" baseline="0" dirty="0"/>
              <a:t> for the </a:t>
            </a:r>
            <a:r>
              <a:rPr lang="en-US" altLang="ko-KR" dirty="0"/>
              <a:t>creation of private networks in the cloud with full control over IP addresses, DNS servers, security rules, and traffic flows. </a:t>
            </a:r>
          </a:p>
          <a:p>
            <a:pPr marL="171450" lvl="0" indent="-171450">
              <a:buFont typeface="Arial"/>
              <a:buChar char="•"/>
            </a:pPr>
            <a:endParaRPr lang="en-US" altLang="ko-KR" dirty="0"/>
          </a:p>
          <a:p>
            <a:pPr marL="171450" lvl="0" indent="-171450">
              <a:buFont typeface="Arial"/>
              <a:buChar char="•"/>
            </a:pPr>
            <a:r>
              <a:rPr lang="en-US" altLang="ko-KR" dirty="0"/>
              <a:t>ExpressRoute is dedicated private network fiber connections to Azure.</a:t>
            </a:r>
          </a:p>
          <a:p>
            <a:pPr marL="171450" lvl="0" indent="-171450">
              <a:buFont typeface="Arial"/>
              <a:buChar char="•"/>
            </a:pPr>
            <a:endParaRPr lang="en-US" altLang="ko-KR" dirty="0"/>
          </a:p>
          <a:p>
            <a:pPr marL="171450" lvl="0" indent="-171450">
              <a:buFont typeface="Arial"/>
              <a:buChar char="•"/>
            </a:pPr>
            <a:r>
              <a:rPr lang="en-US" altLang="ko-KR" dirty="0"/>
              <a:t>Azure Application Gateway is an Azure-managed layer-7 solution providing HTTP load balancing, SSL termination, and session-based cookie affinity to Internet-facing or internal web applications.</a:t>
            </a:r>
          </a:p>
          <a:p>
            <a:pPr marL="171450" lvl="0" indent="-171450">
              <a:buFont typeface="Arial"/>
              <a:buChar char="•"/>
            </a:pPr>
            <a:endParaRPr lang="en-US" altLang="ko-KR" dirty="0"/>
          </a:p>
          <a:p>
            <a:pPr marL="171450" lvl="0" indent="-171450">
              <a:buFont typeface="Arial"/>
              <a:buChar char="•"/>
            </a:pPr>
            <a:r>
              <a:rPr lang="en-US" altLang="ko-KR" dirty="0"/>
              <a:t>Azure Active Directory Domain Services provide scalable, high-performance, managed domain services such as domain-join, LDAP, Kerberos, Windows Integrated Authentication, and Group Policy support. </a:t>
            </a:r>
          </a:p>
          <a:p>
            <a:pPr marL="171450" lvl="0" indent="-171450">
              <a:buFont typeface="Arial"/>
              <a:buChar char="•"/>
            </a:pPr>
            <a:endParaRPr lang="en-US" dirty="0"/>
          </a:p>
          <a:p>
            <a:pPr marL="171450" lvl="0" indent="-171450">
              <a:buFont typeface="Arial"/>
              <a:buChar char="•"/>
            </a:pPr>
            <a:r>
              <a:rPr lang="en-US" altLang="ko-KR" dirty="0"/>
              <a:t>Azure VPN Gateway lets the user establish secure, cross-premises connections between their virtual network within Azure and on-premises IT infrastructure.</a:t>
            </a:r>
          </a:p>
          <a:p>
            <a:pPr marL="171450" lvl="0" indent="-171450">
              <a:buFont typeface="Arial"/>
              <a:buChar char="•"/>
            </a:pPr>
            <a:endParaRPr lang="en-US" altLang="ko-KR" dirty="0"/>
          </a:p>
          <a:p>
            <a:pPr marL="171450" lvl="0" indent="-171450">
              <a:buFont typeface="Arial"/>
              <a:buChar char="•"/>
            </a:pPr>
            <a:r>
              <a:rPr lang="en-US" altLang="ko-KR" dirty="0"/>
              <a:t>Azure Media Services offers cloud-based media solutions, including ingest, encoding, format conversion, content protection, and both on-demand and live-streaming capabilities.</a:t>
            </a:r>
          </a:p>
          <a:p>
            <a:pPr marL="171450" lvl="0" indent="-171450">
              <a:buFont typeface="Arial"/>
              <a:buChar char="•"/>
            </a:pPr>
            <a:endParaRPr lang="en-US" dirty="0"/>
          </a:p>
          <a:p>
            <a:pPr marL="171450" lvl="0" indent="-171450">
              <a:buFont typeface="Arial"/>
              <a:buChar char="•"/>
            </a:pPr>
            <a:r>
              <a:rPr lang="en-US" altLang="ko-KR" dirty="0"/>
              <a:t>Azure Content Delivery Network(CDN) allows users to deliver high-bandwidth content to internal and external</a:t>
            </a:r>
            <a:r>
              <a:rPr lang="en-US" altLang="ko-KR" baseline="0" dirty="0"/>
              <a:t> customers</a:t>
            </a:r>
            <a:r>
              <a:rPr lang="en-US" altLang="ko-KR" dirty="0"/>
              <a:t> around the world with low latency and high availability via a robust network of global data centers.</a:t>
            </a:r>
          </a:p>
          <a:p>
            <a:pPr marL="171450" lvl="0" indent="-171450">
              <a:buFont typeface="Arial"/>
              <a:buChar char="•"/>
            </a:pPr>
            <a:endParaRPr lang="en-US" altLang="ko-KR" dirty="0"/>
          </a:p>
          <a:p>
            <a:pPr marL="171450" lvl="0" indent="-171450">
              <a:buFont typeface="Arial"/>
              <a:buChar char="•"/>
            </a:pPr>
            <a:r>
              <a:rPr lang="en-US" altLang="ko-KR" dirty="0"/>
              <a:t>Azure BizTalk Services is a powerful and extensible cloud-based integration service. It provides B2B and EAI (Enterprise Application Integration) capabilities for delivering cloud and hybrid integration solutions.</a:t>
            </a:r>
          </a:p>
          <a:p>
            <a:pPr marL="171450" lvl="0" indent="-171450">
              <a:buFont typeface="Arial"/>
              <a:buChar char="•"/>
            </a:pPr>
            <a:endParaRPr lang="en-US" altLang="ko-KR" dirty="0"/>
          </a:p>
          <a:p>
            <a:pPr marL="171450" lvl="0" indent="-171450">
              <a:buFont typeface="Arial"/>
              <a:buChar char="•"/>
            </a:pPr>
            <a:r>
              <a:rPr lang="en-US" altLang="ko-KR" dirty="0"/>
              <a:t>Azure Service Bus is a messaging infrastructure that sits between applications allowing them to exchange messages for improved scale and resiliency.</a:t>
            </a:r>
          </a:p>
          <a:p>
            <a:pPr marL="171450" lvl="0" indent="-171450">
              <a:buFont typeface="Arial"/>
              <a:buChar char="•"/>
            </a:pPr>
            <a:endParaRPr lang="en-US" altLang="ko-KR" dirty="0"/>
          </a:p>
          <a:p>
            <a:pPr marL="171450" lvl="0" indent="-171450">
              <a:buFont typeface="Arial"/>
              <a:buChar char="•"/>
            </a:pPr>
            <a:r>
              <a:rPr lang="en-US" altLang="ko-KR" dirty="0"/>
              <a:t>Azure Multi-Factor Authentication helps prevent unauthorized access to on-premises and cloud applications by providing an additional layer of authentication. </a:t>
            </a:r>
          </a:p>
          <a:p>
            <a:pPr marL="171450" lvl="0" indent="-171450">
              <a:buFont typeface="Arial"/>
              <a:buChar char="•"/>
            </a:pPr>
            <a:endParaRPr lang="en-US" altLang="ko-KR"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https://azure.microsoft.com/en-us/services</a:t>
            </a:r>
          </a:p>
          <a:p>
            <a:endParaRPr lang="en-US" altLang="ko-KR" dirty="0"/>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251430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Notes:</a:t>
            </a:r>
          </a:p>
          <a:p>
            <a:endParaRPr lang="en-US" altLang="ko-KR" dirty="0"/>
          </a:p>
          <a:p>
            <a:pPr marL="171450" lvl="0" indent="-171450">
              <a:buFont typeface="Arial"/>
              <a:buChar char="•"/>
            </a:pPr>
            <a:r>
              <a:rPr lang="en-US" altLang="ko-KR" dirty="0"/>
              <a:t>Visual Studio</a:t>
            </a:r>
            <a:r>
              <a:rPr lang="en-US" altLang="ko-KR" baseline="0" dirty="0"/>
              <a:t> Application Insights uses to detect, triage, and diagnose issue in your web apps and services.</a:t>
            </a:r>
          </a:p>
          <a:p>
            <a:pPr marL="171450" lvl="0" indent="-171450">
              <a:buFont typeface="Arial"/>
              <a:buChar char="•"/>
            </a:pPr>
            <a:endParaRPr lang="en-US" altLang="ko-KR" dirty="0"/>
          </a:p>
          <a:p>
            <a:pPr marL="171450" lvl="0" indent="-171450">
              <a:buFont typeface="Arial"/>
              <a:buChar char="•"/>
            </a:pPr>
            <a:r>
              <a:rPr lang="en-US" altLang="ko-KR" dirty="0"/>
              <a:t>Azure </a:t>
            </a:r>
            <a:r>
              <a:rPr lang="en-US" altLang="ko-KR" dirty="0" err="1"/>
              <a:t>DevTest</a:t>
            </a:r>
            <a:r>
              <a:rPr lang="en-US" altLang="ko-KR" dirty="0"/>
              <a:t> Labs makes it easy to quickly create environments to deploy and test applications. Reusable templates and artifacts can be used to build Windows and Linux environments while minimizing waste and controlling costs.</a:t>
            </a:r>
          </a:p>
          <a:p>
            <a:pPr marL="171450" lvl="0" indent="-171450">
              <a:buFont typeface="Arial"/>
              <a:buChar char="•"/>
            </a:pPr>
            <a:endParaRPr lang="en-US" altLang="ko-KR" dirty="0"/>
          </a:p>
          <a:p>
            <a:pPr marL="171450" lvl="0" indent="-171450">
              <a:buFont typeface="Arial"/>
              <a:buChar char="•"/>
            </a:pPr>
            <a:r>
              <a:rPr lang="en-US" altLang="ko-KR" dirty="0"/>
              <a:t>Azure Key Vault offers an easy, cost-effective way to safeguard keys and other secrets in the cloud by using hardware security modules (HSMs). Cryptographic keys and small secrets like passwords can be protected with keys stored in HSMs.</a:t>
            </a:r>
          </a:p>
          <a:p>
            <a:pPr marL="171450" lvl="0" indent="-171450">
              <a:buFont typeface="Arial"/>
              <a:buChar char="•"/>
            </a:pPr>
            <a:endParaRPr lang="en-US" altLang="ko-KR" dirty="0"/>
          </a:p>
          <a:p>
            <a:pPr marL="171450" lvl="0" indent="-171450">
              <a:buFont typeface="Arial"/>
              <a:buChar char="•"/>
            </a:pPr>
            <a:r>
              <a:rPr lang="en-US" altLang="ko-KR" dirty="0"/>
              <a:t>Azure Automation allows for creation, deployment, monitoring, and maintenance of resources in the Azure environment automatically by using a highly scalable and reliable workflow execution engine.</a:t>
            </a:r>
          </a:p>
          <a:p>
            <a:pPr marL="171450" lvl="0" indent="-171450">
              <a:buFont typeface="Arial"/>
              <a:buChar char="•"/>
            </a:pPr>
            <a:endParaRPr lang="en-US" altLang="ko-KR" dirty="0"/>
          </a:p>
          <a:p>
            <a:pPr marL="171450" lvl="0" indent="-171450">
              <a:buFont typeface="Arial"/>
              <a:buChar char="•"/>
            </a:pPr>
            <a:r>
              <a:rPr lang="en-US" altLang="ko-KR" dirty="0"/>
              <a:t>Cognitive</a:t>
            </a:r>
            <a:r>
              <a:rPr lang="en-US" altLang="ko-KR" baseline="0" dirty="0"/>
              <a:t> Services provide </a:t>
            </a:r>
            <a:r>
              <a:rPr lang="en-US" altLang="ko-KR" dirty="0"/>
              <a:t>a portfolio of APIs and SDKs that enable developers to easily add intelligent services, such as vision, speech, language, knowledge, and search capabilities, to their solutions.</a:t>
            </a:r>
          </a:p>
          <a:p>
            <a:pPr marL="171450" lvl="0" indent="-171450">
              <a:buFont typeface="Arial"/>
              <a:buChar char="•"/>
            </a:pPr>
            <a:endParaRPr lang="en-US" altLang="ko-KR" dirty="0"/>
          </a:p>
          <a:p>
            <a:pPr marL="171450" lvl="0" indent="-171450">
              <a:buFont typeface="Arial"/>
              <a:buChar char="•"/>
            </a:pPr>
            <a:r>
              <a:rPr lang="en-US" altLang="ko-KR" dirty="0"/>
              <a:t>Azure Stream Analytics is an event-processing engine that helps users gain insights from devices, sensors, cloud infrastructure, and existing data properties in real-time. It's integrated out of the box with Event Hubs, and the combined solution can both ingest millions of events and do analytics to help provide better understanding of patterns, power a dashboard, detect anomalies, or kick off an action while data is being streamed in real time.</a:t>
            </a:r>
          </a:p>
          <a:p>
            <a:pPr marL="171450" lvl="0" indent="-171450">
              <a:buFont typeface="Arial"/>
              <a:buChar char="•"/>
            </a:pPr>
            <a:endParaRPr lang="en-US" altLang="ko-KR" dirty="0"/>
          </a:p>
          <a:p>
            <a:pPr marL="171450" lvl="0" indent="-171450">
              <a:buFont typeface="Arial"/>
              <a:buChar char="•"/>
            </a:pPr>
            <a:r>
              <a:rPr lang="en-US" altLang="ko-KR" dirty="0"/>
              <a:t>Azure Event Hubs enables elastic-scale telemetry and event ingestion with durable buffering and sub-second end-to-end latency for millions of devices and events.</a:t>
            </a:r>
          </a:p>
          <a:p>
            <a:pPr marL="171450" lvl="0" indent="-171450">
              <a:buFont typeface="Arial"/>
              <a:buChar char="•"/>
            </a:pPr>
            <a:endParaRPr lang="en-US" altLang="ko-KR" dirty="0"/>
          </a:p>
          <a:p>
            <a:pPr marL="171450" lvl="0" indent="-171450">
              <a:buFont typeface="Arial"/>
              <a:buChar char="•"/>
            </a:pPr>
            <a:r>
              <a:rPr lang="en-US" altLang="ko-KR" dirty="0"/>
              <a:t>Regarding </a:t>
            </a:r>
            <a:r>
              <a:rPr lang="en-US" altLang="ko-KR" dirty="0" err="1"/>
              <a:t>IoT</a:t>
            </a:r>
            <a:r>
              <a:rPr lang="en-US" altLang="ko-KR" dirty="0"/>
              <a:t>,</a:t>
            </a:r>
            <a:r>
              <a:rPr lang="en-US" altLang="ko-KR" baseline="0" dirty="0"/>
              <a:t> we’ll learn more detail in later module.</a:t>
            </a:r>
            <a:endParaRPr lang="en-US" altLang="ko-KR"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https://azure.microsoft.com/en-us/services</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1251430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The following descriptions</a:t>
            </a:r>
            <a:r>
              <a:rPr lang="en-US" altLang="ko-KR" b="0" baseline="0" dirty="0"/>
              <a:t> are popular services in Azure;</a:t>
            </a:r>
          </a:p>
          <a:p>
            <a:pPr marL="228600" indent="-228600">
              <a:buNone/>
            </a:pPr>
            <a:endParaRPr lang="en-US" altLang="ko-KR" b="0" dirty="0"/>
          </a:p>
          <a:p>
            <a:pPr marL="685800" lvl="1" indent="-228600">
              <a:buFont typeface="Arial"/>
              <a:buChar char="•"/>
            </a:pPr>
            <a:r>
              <a:rPr lang="en-US" altLang="ko-KR" b="0" dirty="0"/>
              <a:t>Azure Virtual Machines allows for deployment of a Windows Server or Linux image in the cloud. </a:t>
            </a:r>
          </a:p>
          <a:p>
            <a:pPr marL="685800" lvl="1" indent="-228600">
              <a:buFont typeface="Arial"/>
              <a:buChar char="•"/>
            </a:pPr>
            <a:endParaRPr lang="en-US" altLang="ko-KR" b="0" dirty="0"/>
          </a:p>
          <a:p>
            <a:pPr marL="685800" lvl="1" indent="-228600">
              <a:buFont typeface="Arial"/>
              <a:buChar char="•"/>
            </a:pPr>
            <a:r>
              <a:rPr lang="en-US" altLang="ko-KR" b="0" dirty="0"/>
              <a:t>Azure App Service lets developers create apps faster with a one-of-a kind cloud service to quickly and easily create enterprise-ready web and mobile apps for any platform or device and deploy them on a scalable and reliable cloud infrastructure.</a:t>
            </a:r>
          </a:p>
          <a:p>
            <a:pPr marL="628650" lvl="1" indent="-171450">
              <a:buFont typeface="Arial"/>
              <a:buChar char="•"/>
            </a:pPr>
            <a:endParaRPr lang="en-US" altLang="ko-KR" b="0" i="0" dirty="0"/>
          </a:p>
          <a:p>
            <a:pPr marL="628650" lvl="1" indent="-171450">
              <a:buFont typeface="Arial"/>
              <a:buChar char="•"/>
            </a:pPr>
            <a:r>
              <a:rPr lang="en-US" altLang="ko-KR" b="0" i="0" dirty="0"/>
              <a:t>Azure SQL Database  </a:t>
            </a:r>
            <a:r>
              <a:rPr lang="en-US" altLang="ko-KR" b="0" dirty="0"/>
              <a:t>is a relational database service that provides the ability to rapidly create, extend, and scale relational applications into the cloud.</a:t>
            </a:r>
          </a:p>
          <a:p>
            <a:pPr marL="628650" lvl="1" indent="-171450">
              <a:buFont typeface="Arial"/>
              <a:buChar char="•"/>
            </a:pPr>
            <a:endParaRPr lang="en-US" altLang="ko-KR" b="0" dirty="0"/>
          </a:p>
          <a:p>
            <a:pPr marL="628650" lvl="1" indent="-171450">
              <a:buFont typeface="Arial"/>
              <a:buChar char="•"/>
            </a:pPr>
            <a:r>
              <a:rPr lang="en-US" altLang="ko-KR" b="0" dirty="0"/>
              <a:t>Azure Storage offers non-relational data storage including Blob Storage, Table Storage, Queue Storage, and Files.</a:t>
            </a:r>
          </a:p>
          <a:p>
            <a:pPr marL="628650" lvl="1" indent="-171450">
              <a:buFont typeface="Arial"/>
              <a:buChar char="•"/>
            </a:pPr>
            <a:endParaRPr lang="en-US" altLang="ko-KR" b="0" dirty="0"/>
          </a:p>
          <a:p>
            <a:pPr marL="628650" lvl="1" indent="-171450">
              <a:buFont typeface="Arial"/>
              <a:buChar char="•"/>
            </a:pPr>
            <a:r>
              <a:rPr lang="en-US" altLang="ko-KR" b="0" dirty="0"/>
              <a:t>Azure Cloud Services  removes the need to manage server infrastructure. With web and worker roles, developers can quickly build, deploy, and manage modern applications.</a:t>
            </a:r>
          </a:p>
          <a:p>
            <a:pPr marL="628650" lvl="1" indent="-171450">
              <a:buFont typeface="Arial"/>
              <a:buChar char="•"/>
            </a:pPr>
            <a:endParaRPr lang="en-US" altLang="ko-KR" b="0" dirty="0"/>
          </a:p>
          <a:p>
            <a:pPr marL="628650" lvl="1" indent="-171450">
              <a:buFont typeface="Arial"/>
              <a:buChar char="•"/>
            </a:pPr>
            <a:r>
              <a:rPr lang="en-US" altLang="ko-KR" b="0" dirty="0"/>
              <a:t>Azure </a:t>
            </a:r>
            <a:r>
              <a:rPr lang="en-US" altLang="ko-KR" b="0" dirty="0" err="1"/>
              <a:t>DocumentDB</a:t>
            </a:r>
            <a:r>
              <a:rPr lang="en-US" altLang="ko-KR" b="0" dirty="0"/>
              <a:t> is a fully-managed </a:t>
            </a:r>
            <a:r>
              <a:rPr lang="en-US" altLang="ko-KR" b="0" i="0" dirty="0">
                <a:solidFill>
                  <a:schemeClr val="accent5"/>
                </a:solidFill>
              </a:rPr>
              <a:t>NoSQL</a:t>
            </a:r>
            <a:r>
              <a:rPr lang="en-US" altLang="ko-KR" b="0" dirty="0"/>
              <a:t> document database service that offers querying and transaction-processing over schema-free data, predictable and reliable performance, and rapid development. </a:t>
            </a:r>
            <a:r>
              <a:rPr lang="en-US" altLang="ko-KR" b="0" dirty="0" err="1"/>
              <a:t>NoSQL</a:t>
            </a:r>
            <a:r>
              <a:rPr lang="en-US" altLang="ko-KR" b="0" dirty="0"/>
              <a:t> and SQL DB differences are covered in the next slide.</a:t>
            </a:r>
          </a:p>
          <a:p>
            <a:pPr marL="628650" lvl="1" indent="-171450">
              <a:buFont typeface="Arial"/>
              <a:buChar char="•"/>
            </a:pPr>
            <a:endParaRPr lang="en-US" altLang="ko-KR" b="0" dirty="0"/>
          </a:p>
          <a:p>
            <a:pPr marL="628650" lvl="1" indent="-171450">
              <a:buFont typeface="Arial"/>
              <a:buChar char="•"/>
            </a:pPr>
            <a:r>
              <a:rPr lang="en-US" altLang="ko-KR" b="0" dirty="0"/>
              <a:t>Azure Active Directory  provides identity management and access control for cloud applications. To provide simple user access to cloud applications, on-premises identities can be synchronized and single sign-on can be enabled. Azure Active Directory comes in three versions: Free, Basic, and Premium.</a:t>
            </a:r>
          </a:p>
          <a:p>
            <a:pPr marL="628650" lvl="1" indent="-171450">
              <a:buFont typeface="Arial"/>
              <a:buChar char="•"/>
            </a:pPr>
            <a:endParaRPr lang="en-US" altLang="ko-KR" b="0" dirty="0"/>
          </a:p>
          <a:p>
            <a:pPr marL="628650" lvl="1" indent="-171450">
              <a:buFont typeface="Arial"/>
              <a:buChar char="•"/>
            </a:pPr>
            <a:r>
              <a:rPr lang="en-US" altLang="ko-KR" b="0" dirty="0"/>
              <a:t>Azure Backup protects Windows client data and shared files and folders. In datacenters integrated with System Center Data Protection Manager (DPM), Backup protects Microsoft SharePoint, Exchange, SQL Server, Hyper-V virtual machines, and other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b="0" dirty="0"/>
          </a:p>
          <a:p>
            <a:endParaRPr lang="en-US" altLang="ko-KR" b="0" dirty="0"/>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16</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fontScale="85000" lnSpcReduction="20000"/>
          </a:bodyPr>
          <a:lstStyle/>
          <a:p>
            <a:pPr marL="0" indent="0">
              <a:buFont typeface="Arial"/>
              <a:buNone/>
            </a:pPr>
            <a:r>
              <a:rPr lang="en-US" altLang="ko-KR" b="1" dirty="0"/>
              <a:t>Notes:</a:t>
            </a:r>
          </a:p>
          <a:p>
            <a:pPr marL="171450" indent="-171450">
              <a:buFont typeface="Arial"/>
              <a:buChar char="•"/>
            </a:pPr>
            <a:r>
              <a:rPr lang="en-US" altLang="ko-KR" dirty="0"/>
              <a:t>ACID transactions:  	</a:t>
            </a:r>
          </a:p>
          <a:p>
            <a:pPr marL="628650" lvl="1" indent="-171450">
              <a:buFont typeface="Arial"/>
              <a:buChar char="•"/>
            </a:pPr>
            <a:r>
              <a:rPr lang="en-US" altLang="ko-KR" b="1" dirty="0"/>
              <a:t>Atomicity</a:t>
            </a:r>
            <a:r>
              <a:rPr lang="en-US" altLang="ko-KR" dirty="0"/>
              <a:t>:</a:t>
            </a:r>
            <a:r>
              <a:rPr lang="en-US" altLang="ko-KR" baseline="0" dirty="0"/>
              <a:t> Transactions need to be all or nothing.  No partially executed transactions that leave the DB in a incorrect state. For example, in recording for double-entry accounting, the DB can not fail after having recorded the Debit without recording the accompanying Credit.  So users must either record both Debit and Credit or do neither.</a:t>
            </a:r>
          </a:p>
          <a:p>
            <a:pPr marL="457200" lvl="1" indent="0">
              <a:buFont typeface="Arial"/>
              <a:buNone/>
            </a:pPr>
            <a:endParaRPr lang="en-US" altLang="ko-KR" baseline="0" dirty="0"/>
          </a:p>
          <a:p>
            <a:pPr marL="628650" lvl="1" indent="-171450">
              <a:buFont typeface="Arial"/>
              <a:buChar char="•"/>
            </a:pPr>
            <a:r>
              <a:rPr lang="en-US" altLang="ko-KR" b="1" baseline="0" dirty="0"/>
              <a:t>Consistency</a:t>
            </a:r>
            <a:r>
              <a:rPr lang="en-US" altLang="ko-KR" baseline="0" dirty="0"/>
              <a:t>: Transaction must bring the DB from one valid state to another, as defined by the rules and constraints of the DB. For example, in recording a Winter sale event, the calculated discounted price cannot be less than the set minimum price for that item.  </a:t>
            </a:r>
          </a:p>
          <a:p>
            <a:pPr marL="628650" lvl="1" indent="-171450">
              <a:buFont typeface="Arial"/>
              <a:buChar char="•"/>
            </a:pPr>
            <a:endParaRPr lang="en-US" altLang="ko-KR" baseline="0" dirty="0"/>
          </a:p>
          <a:p>
            <a:pPr marL="628650" lvl="1" indent="-171450">
              <a:buFont typeface="Arial"/>
              <a:buChar char="•"/>
            </a:pPr>
            <a:r>
              <a:rPr lang="en-US" altLang="ko-KR" b="1" baseline="0" dirty="0"/>
              <a:t>Isolation</a:t>
            </a:r>
            <a:r>
              <a:rPr lang="en-US" altLang="ko-KR" baseline="0" dirty="0"/>
              <a:t>:  Concurrent execution of transactions results in a system state that would be the same if they were executed serially. For example, calculating the net profit of the company is the same whether calculating the net profits of branch A and branch B simultaneously and summing or by calculating each in turn and summing.</a:t>
            </a:r>
          </a:p>
          <a:p>
            <a:pPr marL="628650" lvl="1" indent="-171450">
              <a:buFont typeface="Arial"/>
              <a:buChar char="•"/>
            </a:pPr>
            <a:endParaRPr lang="en-US" altLang="ko-KR" baseline="0" dirty="0"/>
          </a:p>
          <a:p>
            <a:pPr marL="628650" lvl="1" indent="-171450">
              <a:buFont typeface="Arial"/>
              <a:buChar char="•"/>
            </a:pPr>
            <a:r>
              <a:rPr lang="en-US" altLang="ko-KR" b="1" baseline="0" dirty="0"/>
              <a:t>Durability</a:t>
            </a:r>
            <a:r>
              <a:rPr lang="en-US" altLang="ko-KR" baseline="0" dirty="0"/>
              <a:t>: One a transaction has been committed, it stays committed even in the face of crashes, errors, power loss, etc. For example,  once money is withdrawn from an account using an ATM, a sudden power loss doesn’t result in the consumer having more money.</a:t>
            </a:r>
          </a:p>
          <a:p>
            <a:pPr marL="171450" indent="-171450">
              <a:buFont typeface="Arial"/>
              <a:buChar char="•"/>
            </a:pPr>
            <a:endParaRPr lang="en-US" altLang="ko-KR" baseline="0" dirty="0"/>
          </a:p>
          <a:p>
            <a:pPr marL="171450" indent="-171450">
              <a:buFont typeface="Arial"/>
              <a:buChar char="•"/>
            </a:pPr>
            <a:r>
              <a:rPr lang="en-US" altLang="ko-KR" b="1" baseline="0" dirty="0"/>
              <a:t>Horizontal Scalability</a:t>
            </a:r>
            <a:r>
              <a:rPr lang="en-US" altLang="ko-KR" baseline="0" dirty="0"/>
              <a:t>:  Adding additional computing resources (i.e., nodes) to the cluster extends its computing power and database storing capability.  Horizontal scalability is much cheaper since more nodes just needed to be added to increase capacity.</a:t>
            </a:r>
          </a:p>
          <a:p>
            <a:pPr marL="171450" indent="-171450">
              <a:buFont typeface="Arial"/>
              <a:buChar char="•"/>
            </a:pPr>
            <a:endParaRPr lang="en-US" altLang="ko-KR" baseline="0" dirty="0"/>
          </a:p>
          <a:p>
            <a:pPr marL="171450" indent="-171450">
              <a:buFont typeface="Arial"/>
              <a:buChar char="•"/>
            </a:pPr>
            <a:r>
              <a:rPr lang="en-US" altLang="ko-KR" b="1" baseline="0" dirty="0"/>
              <a:t>Vertical Scalability</a:t>
            </a:r>
            <a:r>
              <a:rPr lang="en-US" altLang="ko-KR" baseline="0" dirty="0"/>
              <a:t>:  Adding additional nodes to the cluster does not help.  More powerful computers with better computing power and more memory are required.  Typically this is a much more expensive proposition.</a:t>
            </a:r>
            <a:endParaRPr lang="en-US" altLang="ko-KR" dirty="0"/>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17</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This slide</a:t>
            </a:r>
            <a:r>
              <a:rPr lang="en-US" baseline="0" dirty="0"/>
              <a:t> shows various components of Azure services that work together to create a total working solution.  </a:t>
            </a:r>
          </a:p>
          <a:p>
            <a:pPr marL="171450" indent="-171450">
              <a:buFont typeface="Arial"/>
              <a:buChar char="•"/>
            </a:pPr>
            <a:endParaRPr lang="en-US" baseline="0" dirty="0"/>
          </a:p>
          <a:p>
            <a:pPr marL="0" indent="0">
              <a:buFont typeface="Arial"/>
              <a:buNone/>
            </a:pPr>
            <a:r>
              <a:rPr lang="en-US" b="1" baseline="0" dirty="0"/>
              <a:t>References:</a:t>
            </a:r>
          </a:p>
          <a:p>
            <a:pPr marL="171450" indent="-171450">
              <a:buFont typeface="Arial"/>
              <a:buChar char="•"/>
            </a:pPr>
            <a:r>
              <a:rPr lang="en-US" b="0" baseline="0" dirty="0"/>
              <a:t>Image Source: https://</a:t>
            </a:r>
            <a:r>
              <a:rPr lang="en-US" b="0" baseline="0" dirty="0" err="1"/>
              <a:t>blogs.technet.microsoft.com</a:t>
            </a:r>
            <a:r>
              <a:rPr lang="en-US" b="0" baseline="0" dirty="0"/>
              <a:t>/</a:t>
            </a:r>
            <a:r>
              <a:rPr lang="en-US" b="0" baseline="0" dirty="0" err="1"/>
              <a:t>dataplatforminsider</a:t>
            </a:r>
            <a:r>
              <a:rPr lang="en-US" b="0" baseline="0" dirty="0"/>
              <a:t>/2014/10/29/microsoft-adds-iot-streaming-analytics-data-production-and-workflow-services-to-azure/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맑은 고딕"/>
              </a:rPr>
              <a:pPr/>
              <a:t>18</a:t>
            </a:fld>
            <a:endParaRPr lang="en-US">
              <a:solidFill>
                <a:prstClr val="black"/>
              </a:solidFill>
              <a:latin typeface="맑은 고딕"/>
            </a:endParaRPr>
          </a:p>
        </p:txBody>
      </p:sp>
    </p:spTree>
    <p:extLst>
      <p:ext uri="{BB962C8B-B14F-4D97-AF65-F5344CB8AC3E}">
        <p14:creationId xmlns:p14="http://schemas.microsoft.com/office/powerpoint/2010/main" val="2443964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112392" lvl="1" indent="0" defTabSz="449565" eaLnBrk="0" fontAlgn="base" hangingPunct="0">
              <a:spcBef>
                <a:spcPts val="393"/>
              </a:spcBef>
              <a:spcAft>
                <a:spcPct val="0"/>
              </a:spcAft>
              <a:buClr>
                <a:schemeClr val="accent1"/>
              </a:buClr>
              <a:buSzPct val="100000"/>
              <a:buFont typeface="Arial"/>
              <a:buNone/>
              <a:defRPr/>
            </a:pPr>
            <a:r>
              <a:rPr lang="en-US" sz="1100" b="1" dirty="0">
                <a:solidFill>
                  <a:srgbClr val="000000"/>
                </a:solidFill>
                <a:latin typeface="Arial" pitchFamily="34" charset="0"/>
              </a:rPr>
              <a:t>Notes:</a:t>
            </a:r>
          </a:p>
          <a:p>
            <a:pPr marL="283842" lvl="1" indent="-171450" defTabSz="449565" eaLnBrk="0" fontAlgn="base" hangingPunct="0">
              <a:spcBef>
                <a:spcPts val="393"/>
              </a:spcBef>
              <a:spcAft>
                <a:spcPct val="0"/>
              </a:spcAft>
              <a:buClr>
                <a:schemeClr val="accent1"/>
              </a:buClr>
              <a:buSzPct val="100000"/>
              <a:buFont typeface="Arial"/>
              <a:buChar char="•"/>
              <a:defRPr/>
            </a:pPr>
            <a:r>
              <a:rPr lang="en-US" sz="1100" b="0" dirty="0">
                <a:solidFill>
                  <a:srgbClr val="000000"/>
                </a:solidFill>
                <a:latin typeface="Arial" pitchFamily="34" charset="0"/>
              </a:rPr>
              <a:t>The Azure portal provides a comprehensive marketplace that lets users browse through thousands of items from Microsoft and other vendors that can be purchased and/or provisioned.</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100" b="0" dirty="0">
              <a:solidFill>
                <a:srgbClr val="000000"/>
              </a:solidFill>
              <a:latin typeface="Arial" pitchFamily="34" charset="0"/>
            </a:endParaRPr>
          </a:p>
          <a:p>
            <a:pPr marL="283842" lvl="1" indent="-171450" defTabSz="449565" eaLnBrk="0" fontAlgn="base" hangingPunct="0">
              <a:spcBef>
                <a:spcPts val="393"/>
              </a:spcBef>
              <a:spcAft>
                <a:spcPct val="0"/>
              </a:spcAft>
              <a:buClr>
                <a:schemeClr val="accent1"/>
              </a:buClr>
              <a:buSzPct val="100000"/>
              <a:buFont typeface="Arial"/>
              <a:buChar char="•"/>
              <a:defRPr/>
            </a:pPr>
            <a:r>
              <a:rPr lang="en-US" sz="1100" b="0" dirty="0">
                <a:solidFill>
                  <a:srgbClr val="000000"/>
                </a:solidFill>
                <a:latin typeface="Arial" pitchFamily="34" charset="0"/>
              </a:rPr>
              <a:t>The portal provides a unified and scalable browsing experience that makes it easy to find the resources users care about and perform various management operations.</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100" b="0" dirty="0">
              <a:solidFill>
                <a:srgbClr val="000000"/>
              </a:solidFill>
              <a:latin typeface="Arial" pitchFamily="34" charset="0"/>
            </a:endParaRPr>
          </a:p>
          <a:p>
            <a:pPr marL="283842" lvl="1" indent="-171450" defTabSz="449565" eaLnBrk="0" fontAlgn="base" hangingPunct="0">
              <a:spcBef>
                <a:spcPts val="393"/>
              </a:spcBef>
              <a:spcAft>
                <a:spcPct val="0"/>
              </a:spcAft>
              <a:buClr>
                <a:schemeClr val="accent1"/>
              </a:buClr>
              <a:buSzPct val="100000"/>
              <a:buFont typeface="Arial"/>
              <a:buChar char="•"/>
              <a:defRPr/>
            </a:pPr>
            <a:r>
              <a:rPr lang="en-US" sz="1100" b="0" dirty="0">
                <a:solidFill>
                  <a:srgbClr val="000000"/>
                </a:solidFill>
                <a:latin typeface="Arial" pitchFamily="34" charset="0"/>
              </a:rPr>
              <a:t>Users can also customize any of the management blades that contain tiles.</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100" b="0" dirty="0">
              <a:solidFill>
                <a:srgbClr val="000000"/>
              </a:solidFill>
              <a:latin typeface="Arial" pitchFamily="34" charset="0"/>
            </a:endParaRPr>
          </a:p>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r>
              <a:rPr lang="en-US" sz="1100" b="1" dirty="0">
                <a:solidFill>
                  <a:srgbClr val="000000"/>
                </a:solidFill>
                <a:latin typeface="Arial" pitchFamily="34" charset="0"/>
              </a:rPr>
              <a:t>References:</a:t>
            </a:r>
            <a:r>
              <a:rPr lang="en-US" sz="1100" b="0" dirty="0">
                <a:solidFill>
                  <a:srgbClr val="000000"/>
                </a:solidFill>
                <a:latin typeface="Arial" pitchFamily="34" charset="0"/>
              </a:rPr>
              <a:t>   </a:t>
            </a:r>
          </a:p>
          <a:p>
            <a:pPr marL="283842" marR="0" lvl="1" indent="-171450"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sz="1100" b="0" dirty="0">
                <a:solidFill>
                  <a:srgbClr val="000000"/>
                </a:solidFill>
                <a:latin typeface="Arial" pitchFamily="34" charset="0"/>
              </a:rPr>
              <a:t>https://azure.microsoft.com/en-us/features/azure-portal/</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19</a:t>
            </a:fld>
            <a:endParaRPr lang="en-US" dirty="0"/>
          </a:p>
        </p:txBody>
      </p:sp>
    </p:spTree>
    <p:extLst>
      <p:ext uri="{BB962C8B-B14F-4D97-AF65-F5344CB8AC3E}">
        <p14:creationId xmlns:p14="http://schemas.microsoft.com/office/powerpoint/2010/main" val="415002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dirty="0">
              <a:latin typeface="Arial" charset="0"/>
            </a:endParaRPr>
          </a:p>
        </p:txBody>
      </p:sp>
      <p:sp>
        <p:nvSpPr>
          <p:cNvPr id="5" name="Footer Placeholder 4"/>
          <p:cNvSpPr>
            <a:spLocks noGrp="1"/>
          </p:cNvSpPr>
          <p:nvPr>
            <p:ph type="ftr" sz="quarter" idx="10"/>
          </p:nvPr>
        </p:nvSpPr>
        <p:spPr/>
        <p:txBody>
          <a:bodyPr/>
          <a:lstStyle/>
          <a:p>
            <a:pPr>
              <a:defRPr/>
            </a:pPr>
            <a:r>
              <a:rPr lang="en-US"/>
              <a:t>&lt;Course name&gt;   1 - </a:t>
            </a:r>
            <a:fld id="{7D9F3CF1-A1DC-4C36-A009-AEFBF70A985A}" type="slidenum">
              <a:rPr lang="en-US" smtClean="0"/>
              <a:pPr>
                <a:defRPr/>
              </a:pPr>
              <a:t>2</a:t>
            </a:fld>
            <a:endParaRPr lang="en-US" dirty="0"/>
          </a:p>
        </p:txBody>
      </p:sp>
    </p:spTree>
    <p:extLst>
      <p:ext uri="{BB962C8B-B14F-4D97-AF65-F5344CB8AC3E}">
        <p14:creationId xmlns:p14="http://schemas.microsoft.com/office/powerpoint/2010/main" val="322957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0" indent="0">
              <a:buFont typeface="Arial"/>
              <a:buNone/>
            </a:pPr>
            <a:r>
              <a:rPr lang="en-US" altLang="ko-KR" b="1" dirty="0"/>
              <a:t>Notes:</a:t>
            </a:r>
          </a:p>
          <a:p>
            <a:pPr marL="171450" indent="-171450">
              <a:buFont typeface="Arial"/>
              <a:buChar char="•"/>
            </a:pPr>
            <a:r>
              <a:rPr lang="en-US" altLang="ko-KR" dirty="0"/>
              <a:t>Students will go through a detailed lab exercise to create resources in</a:t>
            </a:r>
            <a:r>
              <a:rPr lang="en-US" altLang="ko-KR" baseline="0" dirty="0"/>
              <a:t> Azure.</a:t>
            </a:r>
            <a:endParaRPr lang="en-US" altLang="ko-KR" dirty="0"/>
          </a:p>
          <a:p>
            <a:pPr marL="0" indent="0">
              <a:buFont typeface="Arial"/>
              <a:buNone/>
            </a:pPr>
            <a:endParaRPr lang="en-US" altLang="ko-KR" dirty="0"/>
          </a:p>
          <a:p>
            <a:pPr marL="171450" indent="-171450">
              <a:buFont typeface="Arial"/>
              <a:buChar char="•"/>
            </a:pPr>
            <a:r>
              <a:rPr lang="en-US" altLang="ko-KR" dirty="0"/>
              <a:t>In this slide, we just want to show that the user interface in the</a:t>
            </a:r>
            <a:r>
              <a:rPr lang="en-US" altLang="ko-KR" baseline="0" dirty="0"/>
              <a:t> Azure Portal is consistent for all resources.  </a:t>
            </a:r>
          </a:p>
          <a:p>
            <a:pPr marL="685800" lvl="1" indent="-228600">
              <a:buFont typeface="+mj-lt"/>
              <a:buAutoNum type="arabicPeriod"/>
            </a:pPr>
            <a:r>
              <a:rPr lang="en-US" altLang="ko-KR" baseline="0" dirty="0"/>
              <a:t>Choose a resource to provision.  This can be chosen from categories or from recently created items.</a:t>
            </a:r>
          </a:p>
          <a:p>
            <a:pPr marL="685800" lvl="1" indent="-228600">
              <a:buFont typeface="+mj-lt"/>
              <a:buAutoNum type="arabicPeriod"/>
            </a:pPr>
            <a:r>
              <a:rPr lang="en-US" altLang="ko-KR" baseline="0" dirty="0"/>
              <a:t>If a category if chosen, a list of available resources in that category is presented to choose from.</a:t>
            </a:r>
          </a:p>
          <a:p>
            <a:pPr marL="685800" lvl="1" indent="-228600">
              <a:buFont typeface="+mj-lt"/>
              <a:buAutoNum type="arabicPeriod"/>
            </a:pPr>
            <a:r>
              <a:rPr lang="en-US" altLang="ko-KR" baseline="0" dirty="0"/>
              <a:t>Fill out a few basic pieces information and then click on the create button.</a:t>
            </a:r>
          </a:p>
          <a:p>
            <a:pPr marL="0" lvl="0" indent="0">
              <a:buFont typeface="+mj-lt"/>
              <a:buNone/>
            </a:pPr>
            <a:endParaRPr lang="en-US" altLang="ko-KR" baseline="0" dirty="0"/>
          </a:p>
          <a:p>
            <a:pPr marL="0" lvl="0" indent="0">
              <a:buFont typeface="+mj-lt"/>
              <a:buNone/>
            </a:pPr>
            <a:r>
              <a:rPr lang="en-US" altLang="ko-KR" b="1" baseline="0" dirty="0"/>
              <a:t>References:</a:t>
            </a:r>
          </a:p>
          <a:p>
            <a:pPr marL="171450" lvl="0" indent="-171450">
              <a:buFont typeface="Arial"/>
              <a:buChar char="•"/>
            </a:pPr>
            <a:r>
              <a:rPr lang="en-US" altLang="ko-KR" b="0" baseline="0" dirty="0"/>
              <a:t>Image Source: https://</a:t>
            </a:r>
            <a:r>
              <a:rPr lang="en-US" altLang="ko-KR" b="0" baseline="0" dirty="0" err="1"/>
              <a:t>azure.microsoft.com</a:t>
            </a:r>
            <a:r>
              <a:rPr lang="en-US" altLang="ko-KR" b="0" baseline="0" dirty="0"/>
              <a:t>/en-us/documentation/articles/azure-portal-overview/</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20</a:t>
            </a:fld>
            <a:endParaRPr lang="en-US" dirty="0"/>
          </a:p>
        </p:txBody>
      </p:sp>
    </p:spTree>
    <p:extLst>
      <p:ext uri="{BB962C8B-B14F-4D97-AF65-F5344CB8AC3E}">
        <p14:creationId xmlns:p14="http://schemas.microsoft.com/office/powerpoint/2010/main" val="357778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0" indent="0">
              <a:buFont typeface="Arial"/>
              <a:buNone/>
            </a:pPr>
            <a:r>
              <a:rPr lang="en-US" altLang="ko-KR" b="1" dirty="0"/>
              <a:t>Notes:</a:t>
            </a:r>
          </a:p>
          <a:p>
            <a:pPr marL="171450" indent="-171450">
              <a:buFont typeface="Arial"/>
              <a:buChar char="•"/>
            </a:pPr>
            <a:r>
              <a:rPr lang="en-US" altLang="ko-KR" dirty="0"/>
              <a:t>Using RBAC, duties can be segregated within the DevOps team and while users are granted only the amount of access that they need to perform their jobs. </a:t>
            </a:r>
          </a:p>
          <a:p>
            <a:pPr marL="171450" indent="-171450">
              <a:buFont typeface="Arial"/>
              <a:buChar char="•"/>
            </a:pPr>
            <a:r>
              <a:rPr lang="en-US" altLang="ko-KR" dirty="0"/>
              <a:t>Each Azure subscription is associated with one Azure Active Directory. Users, groups, and applications from that directory can manage resources in the Azure subscription. These access rights are granted using the Azure portal, Azure command-line tools, and Azure Management APIs.</a:t>
            </a:r>
          </a:p>
          <a:p>
            <a:pPr marL="171450" indent="-171450">
              <a:buFont typeface="Arial"/>
              <a:buChar char="•"/>
            </a:pPr>
            <a:r>
              <a:rPr lang="en-US" altLang="ko-KR" dirty="0"/>
              <a:t>The RBAC roles assigned to users, groups, and applications dictates what resources can be managed within that scope.</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21</a:t>
            </a:fld>
            <a:endParaRPr lang="en-US" dirty="0"/>
          </a:p>
        </p:txBody>
      </p:sp>
    </p:spTree>
    <p:extLst>
      <p:ext uri="{BB962C8B-B14F-4D97-AF65-F5344CB8AC3E}">
        <p14:creationId xmlns:p14="http://schemas.microsoft.com/office/powerpoint/2010/main" val="2073784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22</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0" indent="0">
              <a:buFont typeface="Arial"/>
              <a:buNone/>
            </a:pPr>
            <a:r>
              <a:rPr lang="en-US" altLang="ko-KR" b="1" dirty="0">
                <a:latin typeface="+mn-lt"/>
              </a:rPr>
              <a:t>Notes:</a:t>
            </a:r>
          </a:p>
          <a:p>
            <a:pPr marL="171450" indent="-171450">
              <a:buFont typeface="Arial"/>
              <a:buChar char="•"/>
            </a:pPr>
            <a:r>
              <a:rPr lang="en-US" altLang="ko-KR" dirty="0">
                <a:latin typeface="+mn-lt"/>
              </a:rPr>
              <a:t>Azure provides different hosting modes for running applications.  Each provides a different set of services.</a:t>
            </a:r>
            <a:endParaRPr lang="en-US" altLang="ko-KR" baseline="0" dirty="0">
              <a:latin typeface="+mn-lt"/>
            </a:endParaRPr>
          </a:p>
          <a:p>
            <a:pPr marL="171450" indent="-171450">
              <a:buFont typeface="Arial"/>
              <a:buChar char="•"/>
            </a:pPr>
            <a:r>
              <a:rPr lang="en-US" altLang="ko-KR" baseline="0" dirty="0">
                <a:latin typeface="+mn-lt"/>
              </a:rPr>
              <a:t>This is a header slide to show overall architecture of the various Azure services.  Each of these service areas will be covered in detail in following slides.</a:t>
            </a:r>
          </a:p>
          <a:p>
            <a:pPr marL="0" indent="0">
              <a:buFont typeface="Arial"/>
              <a:buNone/>
            </a:pPr>
            <a:endParaRPr lang="en-US" altLang="ko-KR" baseline="0" dirty="0">
              <a:latin typeface="+mn-lt"/>
            </a:endParaRPr>
          </a:p>
          <a:p>
            <a:r>
              <a:rPr lang="en-US" altLang="ko-KR" b="1" dirty="0">
                <a:latin typeface="+mn-lt"/>
              </a:rPr>
              <a:t>References:</a:t>
            </a:r>
          </a:p>
          <a:p>
            <a:r>
              <a:rPr lang="en-US" altLang="ko-KR" b="0" dirty="0">
                <a:latin typeface="+mn-lt"/>
              </a:rPr>
              <a:t>https://</a:t>
            </a:r>
            <a:r>
              <a:rPr lang="en-US" altLang="ko-KR" b="0" dirty="0" err="1">
                <a:latin typeface="+mn-lt"/>
              </a:rPr>
              <a:t>azure.microsoft.com</a:t>
            </a:r>
            <a:r>
              <a:rPr lang="en-US" altLang="ko-KR" b="0" dirty="0">
                <a:latin typeface="+mn-lt"/>
              </a:rPr>
              <a:t>/en-us/documentation/</a:t>
            </a:r>
            <a:r>
              <a:rPr lang="en-US" altLang="ko-KR" b="0" dirty="0" err="1">
                <a:latin typeface="+mn-lt"/>
              </a:rPr>
              <a:t>infographics</a:t>
            </a:r>
            <a:r>
              <a:rPr lang="en-US" altLang="ko-KR" b="0" dirty="0">
                <a:latin typeface="+mn-lt"/>
              </a:rPr>
              <a:t>/azure/</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4</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0" indent="0">
              <a:buFont typeface="Arial"/>
              <a:buNone/>
            </a:pPr>
            <a:r>
              <a:rPr lang="en-US" altLang="ko-KR" b="1" dirty="0">
                <a:latin typeface="+mn-lt"/>
              </a:rPr>
              <a:t>Notes:</a:t>
            </a:r>
          </a:p>
          <a:p>
            <a:pPr marL="171450" indent="-171450">
              <a:buFont typeface="Arial"/>
              <a:buChar char="•"/>
            </a:pPr>
            <a:r>
              <a:rPr lang="en-US" altLang="ko-KR" dirty="0">
                <a:latin typeface="+mn-lt"/>
              </a:rPr>
              <a:t>Azure provides different hosting modes for running applications.  Each provides a different set of services.</a:t>
            </a:r>
          </a:p>
          <a:p>
            <a:pPr marL="171450" indent="-171450">
              <a:buFont typeface="Arial"/>
              <a:buChar char="•"/>
            </a:pPr>
            <a:r>
              <a:rPr lang="en-US" altLang="ko-KR" b="0" dirty="0">
                <a:latin typeface="+mn-lt"/>
              </a:rPr>
              <a:t>VMs</a:t>
            </a:r>
            <a:r>
              <a:rPr lang="en-US" altLang="ko-KR" dirty="0">
                <a:latin typeface="+mn-lt"/>
              </a:rPr>
              <a:t> are basic cloud building blocks. Full control over a virtual machine can be obtained with virtual hard disks.</a:t>
            </a:r>
            <a:r>
              <a:rPr lang="en-US" altLang="ko-KR" baseline="0" dirty="0">
                <a:latin typeface="+mn-lt"/>
              </a:rPr>
              <a:t> Users are required to install and run their own software applications. </a:t>
            </a:r>
          </a:p>
          <a:p>
            <a:pPr marL="171450" indent="-171450">
              <a:buFont typeface="Arial"/>
              <a:buChar char="•"/>
            </a:pPr>
            <a:endParaRPr lang="en-US" altLang="ko-KR" baseline="0" dirty="0">
              <a:latin typeface="+mn-lt"/>
            </a:endParaRPr>
          </a:p>
          <a:p>
            <a:pPr marL="0" indent="0">
              <a:buFont typeface="Arial"/>
              <a:buNone/>
            </a:pPr>
            <a:r>
              <a:rPr lang="en-US" altLang="ko-KR" b="1" baseline="0" dirty="0">
                <a:latin typeface="+mn-lt"/>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latin typeface="+mn-lt"/>
              </a:rPr>
              <a:t>https://azure.microsoft.com/en-us/documentation/infographics/azure/</a:t>
            </a:r>
          </a:p>
          <a:p>
            <a:pPr marL="171450" indent="-171450">
              <a:buFont typeface="Arial"/>
              <a:buChar char="•"/>
            </a:pPr>
            <a:endParaRPr lang="en-US" altLang="ko-KR" baseline="0" dirty="0">
              <a:latin typeface="+mn-lt"/>
            </a:endParaRPr>
          </a:p>
          <a:p>
            <a:pPr marL="171450" indent="-171450">
              <a:buFont typeface="Arial"/>
              <a:buChar char="•"/>
            </a:pPr>
            <a:endParaRPr lang="en-US" altLang="ko-KR" dirty="0">
              <a:latin typeface="+mn-lt"/>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5</a:t>
            </a:fld>
            <a:endParaRPr lang="en-US" dirty="0"/>
          </a:p>
        </p:txBody>
      </p:sp>
    </p:spTree>
    <p:extLst>
      <p:ext uri="{BB962C8B-B14F-4D97-AF65-F5344CB8AC3E}">
        <p14:creationId xmlns:p14="http://schemas.microsoft.com/office/powerpoint/2010/main" val="1708059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fontScale="62500" lnSpcReduction="20000"/>
          </a:body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As</a:t>
            </a:r>
            <a:r>
              <a:rPr lang="en-US" altLang="ko-KR" baseline="0" dirty="0"/>
              <a:t> an </a:t>
            </a:r>
            <a:r>
              <a:rPr lang="en-US" altLang="ko-KR" dirty="0"/>
              <a:t>IaaS, Azure Virtual Machine</a:t>
            </a:r>
            <a:r>
              <a:rPr lang="en-US" altLang="ko-KR" baseline="0" dirty="0"/>
              <a:t> u</a:t>
            </a:r>
            <a:r>
              <a:rPr lang="en-US" altLang="ko-KR" dirty="0"/>
              <a:t>sers are responsible for managing much of this environment, including things such as deploying new patched versions of the operating system in each VM.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Azure</a:t>
            </a:r>
            <a:r>
              <a:rPr lang="en-US" altLang="ko-KR" baseline="0" dirty="0"/>
              <a:t> VMs let you deploy Windows or Linux servers in the cloud. </a:t>
            </a:r>
            <a:r>
              <a:rPr lang="en-US" altLang="ko-KR" sz="2400" dirty="0"/>
              <a:t>VMs have operating systems, storage, and networking capabilities and can run a wide variety of applications. </a:t>
            </a:r>
            <a:br>
              <a:rPr lang="en-US" altLang="ko-KR" sz="2400" dirty="0"/>
            </a:br>
            <a:endParaRPr lang="en-US" altLang="ko-KR" sz="240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2400" dirty="0"/>
              <a:t>VMs use virtual hard disks (VHDs) to store their operating system (OS) and data.</a:t>
            </a:r>
            <a:r>
              <a:rPr lang="en-US" altLang="ko-KR" sz="2400" baseline="0" dirty="0"/>
              <a:t>  Data on VHDs are persistent between sessions and can be used to store images of a desired VM.  Azure storage blobs form the actual storage medium for these VHDs.</a:t>
            </a:r>
            <a:endParaRPr lang="en-US" altLang="ko-KR" sz="2400" dirty="0"/>
          </a:p>
          <a:p>
            <a:pPr marL="0" indent="0">
              <a:buFont typeface="Arial"/>
              <a:buNone/>
            </a:pPr>
            <a:endParaRPr lang="en-US" altLang="ko-KR" baseline="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Users can configure</a:t>
            </a:r>
            <a:r>
              <a:rPr lang="en-US" altLang="ko-KR" baseline="0" dirty="0"/>
              <a:t> multiple machines with different roles to create complex solutions. VMs are nearly identical to conventional physical servers. VM images can be selected from a marketplace or user can employ their own customized images.</a:t>
            </a:r>
            <a:r>
              <a:rPr lang="en-US" altLang="ko-KR" dirty="0"/>
              <a:t> M</a:t>
            </a:r>
            <a:r>
              <a:rPr lang="en-US" altLang="ko-KR" baseline="0" dirty="0"/>
              <a:t>ultiple machines can be configured with different roles to create complex solutions.</a:t>
            </a:r>
            <a:endParaRPr lang="en-US" altLang="ko-KR" dirty="0"/>
          </a:p>
          <a:p>
            <a:pPr marL="628650" lvl="1" indent="-171450">
              <a:buFont typeface="Arial"/>
              <a:buChar char="•"/>
            </a:pPr>
            <a:r>
              <a:rPr lang="en-US" altLang="ko-KR" dirty="0"/>
              <a:t>Examples of</a:t>
            </a:r>
            <a:r>
              <a:rPr lang="en-US" altLang="ko-KR" baseline="0" dirty="0"/>
              <a:t> VMs</a:t>
            </a:r>
            <a:r>
              <a:rPr lang="en-US" altLang="ko-KR" dirty="0"/>
              <a:t> :</a:t>
            </a:r>
          </a:p>
          <a:p>
            <a:pPr marL="914400" lvl="2" indent="0">
              <a:buFont typeface="Arial"/>
              <a:buNone/>
            </a:pPr>
            <a:r>
              <a:rPr lang="en-US" altLang="ko-KR" dirty="0"/>
              <a:t>1. Linux servers such as </a:t>
            </a:r>
            <a:r>
              <a:rPr lang="en-US" altLang="ko-KR" dirty="0" err="1"/>
              <a:t>Suse</a:t>
            </a:r>
            <a:r>
              <a:rPr lang="en-US" altLang="ko-KR" dirty="0"/>
              <a:t>, </a:t>
            </a:r>
            <a:r>
              <a:rPr lang="en-US" altLang="ko-KR" dirty="0" err="1"/>
              <a:t>Ubuntu</a:t>
            </a:r>
            <a:r>
              <a:rPr lang="en-US" altLang="ko-KR" dirty="0"/>
              <a:t>, and </a:t>
            </a:r>
            <a:r>
              <a:rPr lang="en-US" altLang="ko-KR" dirty="0" err="1"/>
              <a:t>CentOS</a:t>
            </a:r>
            <a:endParaRPr lang="en-US" altLang="ko-KR" dirty="0"/>
          </a:p>
          <a:p>
            <a:pPr marL="914400" lvl="2" indent="0">
              <a:buFont typeface="Arial"/>
              <a:buNone/>
            </a:pPr>
            <a:r>
              <a:rPr lang="en-US" altLang="ko-KR" dirty="0"/>
              <a:t>2. Windows Server </a:t>
            </a:r>
          </a:p>
          <a:p>
            <a:pPr marL="914400" lvl="2" indent="0">
              <a:buFont typeface="Arial"/>
              <a:buNone/>
            </a:pPr>
            <a:r>
              <a:rPr lang="en-US" altLang="ko-KR" dirty="0"/>
              <a:t>3. SQL Server</a:t>
            </a:r>
          </a:p>
          <a:p>
            <a:pPr marL="914400" lvl="2" indent="0">
              <a:buFont typeface="Arial"/>
              <a:buNone/>
            </a:pPr>
            <a:r>
              <a:rPr lang="en-US" altLang="ko-KR" dirty="0"/>
              <a:t>4. BizTalk Server </a:t>
            </a:r>
          </a:p>
          <a:p>
            <a:pPr marL="914400" lvl="2" indent="0">
              <a:buFont typeface="Arial"/>
              <a:buNone/>
            </a:pPr>
            <a:r>
              <a:rPr lang="en-US" altLang="ko-KR" dirty="0"/>
              <a:t>5. SharePoint Server</a:t>
            </a:r>
          </a:p>
          <a:p>
            <a:pPr marL="171450" indent="-171450">
              <a:buFont typeface="Arial"/>
              <a:buChar char="•"/>
            </a:pPr>
            <a:endParaRPr lang="en-US" altLang="ko-KR" b="1" dirty="0"/>
          </a:p>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References:</a:t>
            </a:r>
            <a:r>
              <a:rPr lang="en-US" altLang="ko-KR" b="1" baseline="0" dirty="0"/>
              <a:t>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http://www.valorepartners.com/category/infrastructure-services/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Image Source: https://</a:t>
            </a:r>
            <a:r>
              <a:rPr lang="en-US" altLang="ko-KR" baseline="0" dirty="0" err="1"/>
              <a:t>azure.microsoft.com</a:t>
            </a:r>
            <a:r>
              <a:rPr lang="en-US" altLang="ko-KR" baseline="0" dirty="0"/>
              <a:t>/en-us/documentation/articles/virtual-machines-windows-about/</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6</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r>
              <a:rPr lang="en-US" altLang="ko-KR" b="1" dirty="0">
                <a:latin typeface="+mn-lt"/>
              </a:rPr>
              <a:t>Notes</a:t>
            </a:r>
          </a:p>
          <a:p>
            <a:pPr marL="171450" indent="-171450">
              <a:buFont typeface="Arial"/>
              <a:buChar char="•"/>
            </a:pPr>
            <a:r>
              <a:rPr lang="en-US" altLang="ko-KR" dirty="0">
                <a:latin typeface="+mn-lt"/>
              </a:rPr>
              <a:t>Azure provides different hosting modes for running applications.  Each provides a different set of services.</a:t>
            </a:r>
          </a:p>
          <a:p>
            <a:pPr marL="171450" indent="-171450">
              <a:buFont typeface="Arial"/>
              <a:buChar char="•"/>
            </a:pPr>
            <a:endParaRPr lang="en-US" altLang="ko-KR" dirty="0">
              <a:latin typeface="+mn-lt"/>
            </a:endParaRPr>
          </a:p>
          <a:p>
            <a:pPr marL="171450" indent="-171450">
              <a:buFont typeface="Arial"/>
              <a:buChar char="•"/>
            </a:pPr>
            <a:r>
              <a:rPr lang="en-US" altLang="ko-KR" b="1" baseline="0" dirty="0">
                <a:latin typeface="+mn-lt"/>
              </a:rPr>
              <a:t>Cloud services: </a:t>
            </a:r>
            <a:r>
              <a:rPr lang="en-US" altLang="ko-KR" b="0" baseline="0" dirty="0">
                <a:latin typeface="+mn-lt"/>
              </a:rPr>
              <a:t>A</a:t>
            </a:r>
            <a:r>
              <a:rPr lang="en-US" altLang="ko-KR" baseline="0" dirty="0">
                <a:latin typeface="+mn-lt"/>
              </a:rPr>
              <a:t>ccess and manage general purpose VMs. Azure maintains and updates each VM as needed with system updates. </a:t>
            </a:r>
          </a:p>
          <a:p>
            <a:pPr marL="0" indent="0">
              <a:buFont typeface="Arial"/>
              <a:buNone/>
            </a:pPr>
            <a:r>
              <a:rPr lang="en-US" altLang="ko-KR" baseline="0" dirty="0">
                <a:latin typeface="+mn-lt"/>
              </a:rPr>
              <a:t>    Users configure the VM size as needed and scale out as many copies as required. </a:t>
            </a:r>
          </a:p>
          <a:p>
            <a:pPr marL="171450" indent="-171450">
              <a:buFont typeface="Arial"/>
              <a:buChar char="•"/>
            </a:pPr>
            <a:endParaRPr lang="en-US" altLang="ko-KR" baseline="0" dirty="0">
              <a:latin typeface="+mn-lt"/>
            </a:endParaRPr>
          </a:p>
          <a:p>
            <a:pPr marL="171450" indent="-171450">
              <a:buFont typeface="Arial"/>
              <a:buChar char="•"/>
            </a:pPr>
            <a:r>
              <a:rPr lang="en-US" altLang="ko-KR" baseline="0" dirty="0">
                <a:latin typeface="+mn-lt"/>
              </a:rPr>
              <a:t>Web role is simply a worker role with IIS (Internet Information Server) already installed and configured (more detail in next slide).</a:t>
            </a:r>
          </a:p>
          <a:p>
            <a:endParaRPr lang="en-US" altLang="ko-KR" baseline="0" dirty="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a:latin typeface="+mn-lt"/>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latin typeface="+mn-lt"/>
              </a:rPr>
              <a:t>https://azure.microsoft.com/en-us/documentation/infographics/azure/</a:t>
            </a:r>
          </a:p>
          <a:p>
            <a:endParaRPr lang="en-US" altLang="ko-KR" baseline="0" dirty="0">
              <a:latin typeface="+mn-lt"/>
            </a:endParaRPr>
          </a:p>
          <a:p>
            <a:endParaRPr lang="en-US" altLang="ko-KR" baseline="0" dirty="0">
              <a:latin typeface="+mn-lt"/>
            </a:endParaRPr>
          </a:p>
          <a:p>
            <a:endParaRPr lang="en-US" altLang="ko-KR" dirty="0">
              <a:latin typeface="+mn-lt"/>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7</a:t>
            </a:fld>
            <a:endParaRPr lang="en-US" dirty="0"/>
          </a:p>
        </p:txBody>
      </p:sp>
    </p:spTree>
    <p:extLst>
      <p:ext uri="{BB962C8B-B14F-4D97-AF65-F5344CB8AC3E}">
        <p14:creationId xmlns:p14="http://schemas.microsoft.com/office/powerpoint/2010/main" val="368896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fontScale="92500" lnSpcReduction="10000"/>
          </a:bodyPr>
          <a:lstStyle/>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r>
              <a:rPr lang="en-US" altLang="ko-KR" b="1" dirty="0"/>
              <a:t>Notes: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Cloud services is an example of Platform-as-a-Service(PaaS). Management of the platform itself is handled by</a:t>
            </a:r>
            <a:r>
              <a:rPr lang="en-US" altLang="ko-KR" baseline="0" dirty="0"/>
              <a:t> the vendor.  Users have more control over their VMs than in App Services, such as the ability to install their own development or other software.  However, those must be maintained by the user.  If these types of customization are not required, App Services are the quickest way to deploy user solutions.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endParaRPr lang="en-US" altLang="ko-KR" baseline="0"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There are</a:t>
            </a:r>
            <a:r>
              <a:rPr lang="en-US" altLang="ko-KR" baseline="0" dirty="0"/>
              <a:t> two types of VMs in Cloud Services (worker and web role). The worker roles are made for computing and running services without IIS (Internet Information Services). The web role is deployed on Windows server with web applications automatically deployed to IIS. </a:t>
            </a:r>
            <a:r>
              <a:rPr lang="en-US" altLang="ko-KR" dirty="0"/>
              <a:t>For example, a simple application might use just a web role, while a more complex application might use a web role to handle incoming requests from users, then pass the work for those requests to a worker role for processing using </a:t>
            </a:r>
            <a:r>
              <a:rPr lang="en-US" sz="1200" dirty="0">
                <a:gradFill>
                  <a:gsLst>
                    <a:gs pos="0">
                      <a:srgbClr val="292929">
                        <a:lumMod val="90000"/>
                        <a:lumOff val="10000"/>
                      </a:srgbClr>
                    </a:gs>
                    <a:gs pos="86000">
                      <a:srgbClr val="292929">
                        <a:lumMod val="90000"/>
                        <a:lumOff val="10000"/>
                      </a:srgbClr>
                    </a:gs>
                  </a:gsLst>
                  <a:lin ang="5400000" scaled="0"/>
                </a:gradFill>
              </a:rPr>
              <a:t>Azure Service Bus</a:t>
            </a:r>
            <a:r>
              <a:rPr lang="en-US" altLang="ko-KR" dirty="0"/>
              <a:t> or Azure Queues</a:t>
            </a:r>
            <a:r>
              <a:rPr lang="en-US" altLang="ko-KR" baseline="0" dirty="0"/>
              <a:t>.</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endParaRPr lang="en-US" altLang="ko-KR" baseline="0"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baseline="0" dirty="0"/>
              <a:t>All worker role VMs and web roles VMs run in the same cloud service for a single application.</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endParaRPr lang="en-US" altLang="ko-KR" dirty="0"/>
          </a:p>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r>
              <a:rPr lang="en-US" altLang="ko-KR" b="1" dirty="0"/>
              <a:t>References: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https://azure.microsoft.com/en-us/documentation/articles/cloud-services-choose-me/</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mj-lt"/>
              <a:buNone/>
              <a:tabLst/>
              <a:defRPr/>
            </a:pPr>
            <a:endParaRPr lang="en-US" altLang="ko-KR" dirty="0"/>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8</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lnSpcReduction="10000"/>
          </a:bodyPr>
          <a:lstStyle/>
          <a:p>
            <a:pPr marL="0" indent="0">
              <a:buFont typeface="Arial"/>
              <a:buNone/>
            </a:pPr>
            <a:r>
              <a:rPr lang="en-US" altLang="ko-KR" b="1" dirty="0">
                <a:latin typeface="+mn-lt"/>
              </a:rPr>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App</a:t>
            </a:r>
            <a:r>
              <a:rPr lang="en-US" altLang="ko-KR" b="0" baseline="0" dirty="0"/>
              <a:t> Service provides a complete platform-as-a-service solution that enables users to deploy and elastically scale applications in the cloud and seamlessly integrate them with on-premises resources and SaaS-based applications.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App Service has first-class support for ASP.NET, Node.js, Java, PHP, and Python.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b="0" baseline="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This supports creation of app types such as Web Apps, Mobile Apps, API Apps, and Logic Apps.</a:t>
            </a:r>
          </a:p>
          <a:p>
            <a:pPr marL="628650" lvl="1" indent="-171450">
              <a:buFont typeface="Arial"/>
              <a:buChar char="•"/>
            </a:pPr>
            <a:r>
              <a:rPr lang="en-US" altLang="ko-KR" b="1" dirty="0"/>
              <a:t>Web Apps</a:t>
            </a:r>
            <a:r>
              <a:rPr lang="en-US" altLang="ko-KR" b="0" baseline="0" dirty="0"/>
              <a:t> </a:t>
            </a:r>
            <a:r>
              <a:rPr lang="en-US" altLang="ko-KR" dirty="0"/>
              <a:t>- Create and deploy mission-critical Web apps that can scale for users’ needs</a:t>
            </a:r>
          </a:p>
          <a:p>
            <a:pPr marL="628650" lvl="1" indent="-171450">
              <a:buFont typeface="Arial"/>
              <a:buChar char="•"/>
            </a:pPr>
            <a:r>
              <a:rPr lang="en-US" altLang="ko-KR" b="1" dirty="0"/>
              <a:t>Mobile Apps</a:t>
            </a:r>
            <a:r>
              <a:rPr lang="en-US" altLang="ko-KR" dirty="0"/>
              <a:t> </a:t>
            </a:r>
            <a:r>
              <a:rPr lang="en-US" altLang="ko-KR" baseline="0" dirty="0"/>
              <a:t>- </a:t>
            </a:r>
            <a:r>
              <a:rPr lang="en-US" altLang="ko-KR" dirty="0"/>
              <a:t>Creat</a:t>
            </a:r>
            <a:r>
              <a:rPr lang="en-US" altLang="ko-KR" baseline="0" dirty="0"/>
              <a:t>e mobile apps </a:t>
            </a:r>
            <a:r>
              <a:rPr lang="en-US" altLang="ko-KR" dirty="0"/>
              <a:t>that</a:t>
            </a:r>
            <a:r>
              <a:rPr lang="en-US" altLang="ko-KR" baseline="0" dirty="0"/>
              <a:t> can be</a:t>
            </a:r>
            <a:r>
              <a:rPr lang="en-US" altLang="ko-KR" dirty="0"/>
              <a:t> accessed on any device at any time</a:t>
            </a:r>
          </a:p>
          <a:p>
            <a:pPr marL="628650" lvl="1" indent="-171450">
              <a:buFont typeface="Arial"/>
              <a:buChar char="•"/>
            </a:pPr>
            <a:r>
              <a:rPr lang="en-US" altLang="ko-KR" b="1" dirty="0"/>
              <a:t>API Apps</a:t>
            </a:r>
            <a:r>
              <a:rPr lang="en-US" altLang="ko-KR" dirty="0"/>
              <a:t> - Build and consume cloud APIs</a:t>
            </a:r>
          </a:p>
          <a:p>
            <a:pPr marL="628650" lvl="1" indent="-171450">
              <a:buFont typeface="Arial"/>
              <a:buChar char="•"/>
            </a:pPr>
            <a:r>
              <a:rPr lang="en-US" altLang="ko-KR" b="1" dirty="0"/>
              <a:t>Logic Apps</a:t>
            </a:r>
            <a:r>
              <a:rPr lang="en-US" altLang="ko-KR" dirty="0"/>
              <a:t> - Automate the access and use of data across clouds without writing code</a:t>
            </a:r>
          </a:p>
          <a:p>
            <a:endParaRPr lang="en-US" altLang="ko-KR"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b="0" dirty="0"/>
              <a:t>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https://azure.microsoft.com/en-us/documentation/articles/app-service-web-overview/</a:t>
            </a:r>
          </a:p>
          <a:p>
            <a:pPr marL="171450" indent="-171450">
              <a:buFont typeface="Arial"/>
              <a:buChar char="•"/>
            </a:pPr>
            <a:r>
              <a:rPr lang="en-US" altLang="ko-KR" dirty="0">
                <a:latin typeface="+mn-lt"/>
              </a:rPr>
              <a:t>https://azure.microsoft.com/en-us/documentation/infographics/azure/</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9</a:t>
            </a:fld>
            <a:endParaRPr lang="en-US" dirty="0"/>
          </a:p>
        </p:txBody>
      </p:sp>
    </p:spTree>
    <p:extLst>
      <p:ext uri="{BB962C8B-B14F-4D97-AF65-F5344CB8AC3E}">
        <p14:creationId xmlns:p14="http://schemas.microsoft.com/office/powerpoint/2010/main" val="241571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709091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66782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42658025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1477968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54639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17826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85514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145925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265763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546192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27436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944165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44851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34565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348187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1627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12993177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 Id="rId3"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Survey of Cloud Computing and Azure Foundation</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1</a:t>
            </a:r>
            <a:r>
              <a:rPr lang="en-US" sz="4000" dirty="0">
                <a:solidFill>
                  <a:srgbClr val="FFFF00"/>
                </a:solidFill>
              </a:rPr>
              <a:t>, Lesson </a:t>
            </a:r>
            <a:r>
              <a:rPr lang="en-US" dirty="0"/>
              <a:t>3</a:t>
            </a:r>
            <a:r>
              <a:rPr lang="en-US" sz="4000" dirty="0">
                <a:solidFill>
                  <a:srgbClr val="FFFF00"/>
                </a:solidFill>
              </a:rPr>
              <a:t>: </a:t>
            </a:r>
          </a:p>
          <a:p>
            <a:r>
              <a:rPr lang="en-US" dirty="0">
                <a:latin typeface="Segoe UI" panose="020B0502040204020203" pitchFamily="34" charset="0"/>
                <a:cs typeface="Segoe UI" panose="020B0502040204020203" pitchFamily="34" charset="0"/>
              </a:rPr>
              <a:t>Services in Azure</a:t>
            </a:r>
            <a:endParaRPr lang="en-US" sz="4000" dirty="0">
              <a:solidFill>
                <a:srgbClr val="FFFF00"/>
              </a:solidFill>
            </a:endParaRPr>
          </a:p>
        </p:txBody>
      </p:sp>
    </p:spTree>
    <p:extLst>
      <p:ext uri="{BB962C8B-B14F-4D97-AF65-F5344CB8AC3E}">
        <p14:creationId xmlns:p14="http://schemas.microsoft.com/office/powerpoint/2010/main" val="4000117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98780" y="352949"/>
            <a:ext cx="10515600" cy="1325563"/>
          </a:xfrm>
        </p:spPr>
        <p:txBody>
          <a:bodyPr/>
          <a:lstStyle/>
          <a:p>
            <a:pPr eaLnBrk="1" hangingPunct="1"/>
            <a:r>
              <a:rPr lang="en-US" altLang="es-MX" dirty="0"/>
              <a:t>App Service - PaaS</a:t>
            </a:r>
          </a:p>
        </p:txBody>
      </p:sp>
      <p:sp>
        <p:nvSpPr>
          <p:cNvPr id="5" name="Content Placeholder 9"/>
          <p:cNvSpPr>
            <a:spLocks noGrp="1"/>
          </p:cNvSpPr>
          <p:nvPr>
            <p:ph sz="half" idx="1"/>
          </p:nvPr>
        </p:nvSpPr>
        <p:spPr>
          <a:xfrm>
            <a:off x="598780" y="1710334"/>
            <a:ext cx="4412899" cy="4351338"/>
          </a:xfrm>
          <a:prstGeom prst="rect">
            <a:avLst/>
          </a:prstGeom>
        </p:spPr>
        <p:txBody>
          <a:bodyPr>
            <a:normAutofit/>
          </a:bodyPr>
          <a:lstStyle/>
          <a:p>
            <a:pPr>
              <a:buFont typeface="Wingdings" charset="2"/>
              <a:buChar char="§"/>
            </a:pPr>
            <a:r>
              <a:rPr lang="en-US" altLang="ko-KR" sz="2400" dirty="0"/>
              <a:t>PaaS service</a:t>
            </a:r>
          </a:p>
          <a:p>
            <a:pPr>
              <a:buFont typeface="Wingdings" charset="2"/>
              <a:buChar char="§"/>
            </a:pPr>
            <a:r>
              <a:rPr lang="en-US" altLang="ko-KR" sz="2400" dirty="0"/>
              <a:t>Optimal for quick web and mobile apps development</a:t>
            </a:r>
          </a:p>
          <a:p>
            <a:pPr>
              <a:buFont typeface="Wingdings" charset="2"/>
              <a:buChar char="§"/>
            </a:pPr>
            <a:r>
              <a:rPr lang="en-US" altLang="ko-KR" sz="2400" dirty="0"/>
              <a:t>Popular web apps – Drupal, </a:t>
            </a:r>
            <a:r>
              <a:rPr lang="en-US" altLang="ko-KR" sz="2400" dirty="0" err="1"/>
              <a:t>Wordpress</a:t>
            </a:r>
            <a:r>
              <a:rPr lang="en-US" altLang="ko-KR" sz="2400" dirty="0"/>
              <a:t>, etc.</a:t>
            </a:r>
          </a:p>
          <a:p>
            <a:pPr>
              <a:buFont typeface="Wingdings" charset="2"/>
              <a:buChar char="§"/>
            </a:pPr>
            <a:r>
              <a:rPr lang="en-US" altLang="ko-KR" sz="2400" dirty="0"/>
              <a:t>Custom web apps – ASP.NET, PHP, Node.js, </a:t>
            </a:r>
            <a:r>
              <a:rPr lang="en-US" altLang="ko-KR" sz="2400" dirty="0" err="1"/>
              <a:t>etc</a:t>
            </a:r>
            <a:endParaRPr lang="en-US" altLang="ko-KR" sz="2400" dirty="0"/>
          </a:p>
          <a:p>
            <a:pPr>
              <a:buFont typeface="Wingdings" charset="2"/>
              <a:buChar char="§"/>
            </a:pPr>
            <a:r>
              <a:rPr lang="en-US" altLang="ko-KR" sz="2400" dirty="0"/>
              <a:t>Integration with SAP, Oracle EBS, SQL Server, and PeopleSoft via BizTalk Services</a:t>
            </a:r>
          </a:p>
        </p:txBody>
      </p:sp>
      <p:grpSp>
        <p:nvGrpSpPr>
          <p:cNvPr id="8" name="Group 7"/>
          <p:cNvGrpSpPr/>
          <p:nvPr/>
        </p:nvGrpSpPr>
        <p:grpSpPr>
          <a:xfrm>
            <a:off x="5486400" y="1756315"/>
            <a:ext cx="6308035" cy="4472207"/>
            <a:chOff x="2602365" y="2171902"/>
            <a:chExt cx="6600174" cy="4686098"/>
          </a:xfrm>
        </p:grpSpPr>
        <p:sp>
          <p:nvSpPr>
            <p:cNvPr id="9" name="Rectangle 8"/>
            <p:cNvSpPr/>
            <p:nvPr/>
          </p:nvSpPr>
          <p:spPr>
            <a:xfrm>
              <a:off x="3576608" y="2171902"/>
              <a:ext cx="4949506" cy="277017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 name="Straight Connector 9"/>
            <p:cNvCxnSpPr>
              <a:stCxn id="13" idx="1"/>
            </p:cNvCxnSpPr>
            <p:nvPr/>
          </p:nvCxnSpPr>
          <p:spPr>
            <a:xfrm flipH="1">
              <a:off x="2602365" y="3618807"/>
              <a:ext cx="1022376" cy="693"/>
            </a:xfrm>
            <a:prstGeom prst="line">
              <a:avLst/>
            </a:prstGeom>
            <a:ln w="38100">
              <a:solidFill>
                <a:srgbClr val="336FC0"/>
              </a:solidFill>
              <a:headEnd type="none" w="med" len="med"/>
              <a:tailEnd type="oval" w="lg" len="lg"/>
            </a:ln>
          </p:spPr>
          <p:style>
            <a:lnRef idx="1">
              <a:schemeClr val="accent1"/>
            </a:lnRef>
            <a:fillRef idx="0">
              <a:schemeClr val="accent1"/>
            </a:fillRef>
            <a:effectRef idx="0">
              <a:schemeClr val="accent1"/>
            </a:effectRef>
            <a:fontRef idx="minor">
              <a:schemeClr val="tx1"/>
            </a:fontRef>
          </p:style>
        </p:cxnSp>
        <p:grpSp>
          <p:nvGrpSpPr>
            <p:cNvPr id="11" name="Group 10"/>
            <p:cNvGrpSpPr>
              <a:grpSpLocks noChangeAspect="1"/>
            </p:cNvGrpSpPr>
            <p:nvPr/>
          </p:nvGrpSpPr>
          <p:grpSpPr>
            <a:xfrm>
              <a:off x="2666165" y="2332800"/>
              <a:ext cx="583561" cy="1051286"/>
              <a:chOff x="7653540" y="2295205"/>
              <a:chExt cx="1485900" cy="2676850"/>
            </a:xfrm>
          </p:grpSpPr>
          <p:sp>
            <p:nvSpPr>
              <p:cNvPr id="67" name="Rectangle 66"/>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8" name="Oval 67"/>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9" name="Rectangle 68"/>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Rectangle 69"/>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Rectangle 70"/>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Rectangle 71"/>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Rectangle 72"/>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Rectangle 73"/>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Rectangle 74"/>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Rectangle 75"/>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Rectangle 76"/>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Rectangle 77"/>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Rectangle 78"/>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2" name="Group 11"/>
            <p:cNvGrpSpPr/>
            <p:nvPr/>
          </p:nvGrpSpPr>
          <p:grpSpPr>
            <a:xfrm>
              <a:off x="2866202" y="4704016"/>
              <a:ext cx="1159642" cy="1134066"/>
              <a:chOff x="2866202" y="4704016"/>
              <a:chExt cx="1159642" cy="1134066"/>
            </a:xfrm>
          </p:grpSpPr>
          <p:grpSp>
            <p:nvGrpSpPr>
              <p:cNvPr id="62" name="Group 61"/>
              <p:cNvGrpSpPr/>
              <p:nvPr/>
            </p:nvGrpSpPr>
            <p:grpSpPr>
              <a:xfrm>
                <a:off x="2944396" y="4704016"/>
                <a:ext cx="1003254" cy="913171"/>
                <a:chOff x="2944396" y="4704016"/>
                <a:chExt cx="1003254" cy="913171"/>
              </a:xfrm>
            </p:grpSpPr>
            <p:sp>
              <p:nvSpPr>
                <p:cNvPr id="64" name="Rectangle 63"/>
                <p:cNvSpPr/>
                <p:nvPr/>
              </p:nvSpPr>
              <p:spPr>
                <a:xfrm>
                  <a:off x="3076749" y="4919089"/>
                  <a:ext cx="870901" cy="698098"/>
                </a:xfrm>
                <a:prstGeom prst="rect">
                  <a:avLst/>
                </a:prstGeom>
                <a:solidFill>
                  <a:srgbClr val="7F7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Rectangle 64"/>
                <p:cNvSpPr/>
                <p:nvPr/>
              </p:nvSpPr>
              <p:spPr>
                <a:xfrm>
                  <a:off x="3010573" y="4811553"/>
                  <a:ext cx="870901" cy="698098"/>
                </a:xfrm>
                <a:prstGeom prst="rect">
                  <a:avLst/>
                </a:prstGeom>
                <a:solidFill>
                  <a:srgbClr val="7F7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Rectangle 65"/>
                <p:cNvSpPr/>
                <p:nvPr/>
              </p:nvSpPr>
              <p:spPr>
                <a:xfrm>
                  <a:off x="2944396" y="4704016"/>
                  <a:ext cx="870901" cy="698098"/>
                </a:xfrm>
                <a:prstGeom prst="rect">
                  <a:avLst/>
                </a:prstGeom>
                <a:solidFill>
                  <a:srgbClr val="7F7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63" name="TextBox 62"/>
              <p:cNvSpPr txBox="1"/>
              <p:nvPr/>
            </p:nvSpPr>
            <p:spPr>
              <a:xfrm>
                <a:off x="2866202" y="5678821"/>
                <a:ext cx="1159642" cy="159261"/>
              </a:xfrm>
              <a:prstGeom prst="rect">
                <a:avLst/>
              </a:prstGeom>
              <a:noFill/>
              <a:ln>
                <a:solidFill>
                  <a:schemeClr val="bg1"/>
                </a:solidFill>
              </a:ln>
            </p:spPr>
            <p:txBody>
              <a:bodyPr wrap="square" lIns="0" tIns="0" rIns="0" bIns="0" rtlCol="0">
                <a:spAutoFit/>
              </a:bodyPr>
              <a:lstStyle/>
              <a:p>
                <a:pPr algn="ctr">
                  <a:lnSpc>
                    <a:spcPct val="90000"/>
                  </a:lnSpc>
                  <a:spcBef>
                    <a:spcPct val="20000"/>
                  </a:spcBef>
                  <a:buSzPct val="80000"/>
                </a:pPr>
                <a:r>
                  <a:rPr lang="en-US" sz="1600" dirty="0">
                    <a:solidFill>
                      <a:srgbClr val="000000"/>
                    </a:solidFill>
                  </a:rPr>
                  <a:t>Virtual Machines</a:t>
                </a:r>
              </a:p>
            </p:txBody>
          </p:sp>
        </p:grpSp>
        <p:sp>
          <p:nvSpPr>
            <p:cNvPr id="13" name="Rectangle 12"/>
            <p:cNvSpPr/>
            <p:nvPr/>
          </p:nvSpPr>
          <p:spPr>
            <a:xfrm>
              <a:off x="3624741" y="2615214"/>
              <a:ext cx="1234232" cy="2007186"/>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IIS</a:t>
              </a:r>
            </a:p>
          </p:txBody>
        </p:sp>
        <p:grpSp>
          <p:nvGrpSpPr>
            <p:cNvPr id="14" name="Group 13"/>
            <p:cNvGrpSpPr/>
            <p:nvPr/>
          </p:nvGrpSpPr>
          <p:grpSpPr>
            <a:xfrm>
              <a:off x="4143662" y="2759376"/>
              <a:ext cx="3897378" cy="1736143"/>
              <a:chOff x="4137031" y="2762379"/>
              <a:chExt cx="3897378" cy="1736143"/>
            </a:xfrm>
          </p:grpSpPr>
          <p:sp>
            <p:nvSpPr>
              <p:cNvPr id="59" name="Rectangle 58"/>
              <p:cNvSpPr>
                <a:spLocks noChangeAspect="1"/>
              </p:cNvSpPr>
              <p:nvPr/>
            </p:nvSpPr>
            <p:spPr>
              <a:xfrm>
                <a:off x="4140136" y="2762379"/>
                <a:ext cx="3894273" cy="529663"/>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Static Websites</a:t>
                </a:r>
              </a:p>
            </p:txBody>
          </p:sp>
          <p:sp>
            <p:nvSpPr>
              <p:cNvPr id="60" name="Rectangle 59"/>
              <p:cNvSpPr>
                <a:spLocks noChangeAspect="1"/>
              </p:cNvSpPr>
              <p:nvPr/>
            </p:nvSpPr>
            <p:spPr>
              <a:xfrm>
                <a:off x="4137031" y="3365619"/>
                <a:ext cx="3894273" cy="529663"/>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Popular Web Applications:</a:t>
                </a:r>
              </a:p>
            </p:txBody>
          </p:sp>
          <p:sp>
            <p:nvSpPr>
              <p:cNvPr id="61" name="Rectangle 60"/>
              <p:cNvSpPr>
                <a:spLocks noChangeAspect="1"/>
              </p:cNvSpPr>
              <p:nvPr/>
            </p:nvSpPr>
            <p:spPr>
              <a:xfrm>
                <a:off x="4137031" y="3968859"/>
                <a:ext cx="3894273" cy="529663"/>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Custom Web Applications:</a:t>
                </a:r>
              </a:p>
            </p:txBody>
          </p:sp>
        </p:grpSp>
        <p:sp>
          <p:nvSpPr>
            <p:cNvPr id="15" name="Rectangle 14"/>
            <p:cNvSpPr/>
            <p:nvPr/>
          </p:nvSpPr>
          <p:spPr>
            <a:xfrm>
              <a:off x="4163642" y="5814176"/>
              <a:ext cx="3200400" cy="53035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App Services</a:t>
              </a:r>
            </a:p>
          </p:txBody>
        </p:sp>
        <p:grpSp>
          <p:nvGrpSpPr>
            <p:cNvPr id="16" name="Group 15"/>
            <p:cNvGrpSpPr>
              <a:grpSpLocks noChangeAspect="1"/>
            </p:cNvGrpSpPr>
            <p:nvPr/>
          </p:nvGrpSpPr>
          <p:grpSpPr>
            <a:xfrm flipH="1">
              <a:off x="3017271" y="4813931"/>
              <a:ext cx="726460" cy="413491"/>
              <a:chOff x="2865713" y="3390900"/>
              <a:chExt cx="2833699" cy="1612901"/>
            </a:xfrm>
          </p:grpSpPr>
          <p:sp>
            <p:nvSpPr>
              <p:cNvPr id="54" name="Parallelogram 53"/>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Parallelogram 54"/>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Parallelogram 55"/>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Parallelogram 56"/>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58" name="Parallelogram 57"/>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17" name="Rectangle 16"/>
            <p:cNvSpPr/>
            <p:nvPr/>
          </p:nvSpPr>
          <p:spPr>
            <a:xfrm>
              <a:off x="7405478" y="4983531"/>
              <a:ext cx="1178090" cy="401025"/>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TFS/GIT</a:t>
              </a:r>
            </a:p>
          </p:txBody>
        </p:sp>
        <p:grpSp>
          <p:nvGrpSpPr>
            <p:cNvPr id="18" name="Group 17"/>
            <p:cNvGrpSpPr>
              <a:grpSpLocks noChangeAspect="1"/>
            </p:cNvGrpSpPr>
            <p:nvPr/>
          </p:nvGrpSpPr>
          <p:grpSpPr>
            <a:xfrm>
              <a:off x="8618978" y="4333270"/>
              <a:ext cx="583561" cy="1051286"/>
              <a:chOff x="7653540" y="2295205"/>
              <a:chExt cx="1485900" cy="2676850"/>
            </a:xfrm>
          </p:grpSpPr>
          <p:sp>
            <p:nvSpPr>
              <p:cNvPr id="38" name="Rectangle 37"/>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Oval 38"/>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Rectangle 39"/>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ectangle 40"/>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Rectangle 41"/>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Rectangle 42"/>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Rectangle 43"/>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Rectangle 44"/>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Rectangle 45"/>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Rectangle 46"/>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Rectangle 47"/>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Rectangle 48"/>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Rectangle 49"/>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Rectangle 50"/>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ectangle 52"/>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9" name="Group 18"/>
            <p:cNvGrpSpPr/>
            <p:nvPr/>
          </p:nvGrpSpPr>
          <p:grpSpPr>
            <a:xfrm>
              <a:off x="8082914" y="5614628"/>
              <a:ext cx="983168" cy="929448"/>
              <a:chOff x="8713639" y="5804169"/>
              <a:chExt cx="983168" cy="929448"/>
            </a:xfrm>
          </p:grpSpPr>
          <p:sp>
            <p:nvSpPr>
              <p:cNvPr id="35" name="Rectangle 34"/>
              <p:cNvSpPr/>
              <p:nvPr/>
            </p:nvSpPr>
            <p:spPr>
              <a:xfrm>
                <a:off x="8779058" y="6281238"/>
                <a:ext cx="852331" cy="401025"/>
              </a:xfrm>
              <a:prstGeom prst="rect">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Code</a:t>
                </a:r>
                <a:endParaRPr lang="en-US" dirty="0">
                  <a:solidFill>
                    <a:schemeClr val="bg1"/>
                  </a:solidFill>
                </a:endParaRPr>
              </a:p>
            </p:txBody>
          </p:sp>
          <p:sp>
            <p:nvSpPr>
              <p:cNvPr id="36" name="Rectangle 35"/>
              <p:cNvSpPr/>
              <p:nvPr/>
            </p:nvSpPr>
            <p:spPr>
              <a:xfrm>
                <a:off x="8779058" y="5855524"/>
                <a:ext cx="852331" cy="401025"/>
              </a:xfrm>
              <a:prstGeom prst="rect">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HTML</a:t>
                </a:r>
              </a:p>
            </p:txBody>
          </p:sp>
          <p:sp>
            <p:nvSpPr>
              <p:cNvPr id="37" name="Rectangle 36"/>
              <p:cNvSpPr/>
              <p:nvPr/>
            </p:nvSpPr>
            <p:spPr>
              <a:xfrm>
                <a:off x="8713639" y="5804169"/>
                <a:ext cx="983168" cy="929448"/>
              </a:xfrm>
              <a:prstGeom prst="rect">
                <a:avLst/>
              </a:prstGeom>
              <a:noFill/>
              <a:ln>
                <a:solidFill>
                  <a:srgbClr val="151F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20" name="Straight Connector 19"/>
            <p:cNvCxnSpPr>
              <a:stCxn id="17" idx="2"/>
              <a:endCxn id="37" idx="0"/>
            </p:cNvCxnSpPr>
            <p:nvPr/>
          </p:nvCxnSpPr>
          <p:spPr>
            <a:xfrm>
              <a:off x="7994523" y="5384557"/>
              <a:ext cx="579975" cy="230071"/>
            </a:xfrm>
            <a:prstGeom prst="line">
              <a:avLst/>
            </a:prstGeom>
            <a:ln w="12700" cmpd="sng">
              <a:solidFill>
                <a:srgbClr val="151F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8" idx="2"/>
              <a:endCxn id="37" idx="0"/>
            </p:cNvCxnSpPr>
            <p:nvPr/>
          </p:nvCxnSpPr>
          <p:spPr>
            <a:xfrm flipH="1">
              <a:off x="8574498" y="5384554"/>
              <a:ext cx="336261" cy="230074"/>
            </a:xfrm>
            <a:prstGeom prst="line">
              <a:avLst/>
            </a:prstGeom>
            <a:ln w="12700" cmpd="sng">
              <a:solidFill>
                <a:srgbClr val="151F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Group 21"/>
            <p:cNvGrpSpPr>
              <a:grpSpLocks noChangeAspect="1"/>
            </p:cNvGrpSpPr>
            <p:nvPr/>
          </p:nvGrpSpPr>
          <p:grpSpPr>
            <a:xfrm>
              <a:off x="7714925" y="6191083"/>
              <a:ext cx="448939" cy="448939"/>
              <a:chOff x="967154" y="1250462"/>
              <a:chExt cx="914400" cy="914400"/>
            </a:xfrm>
          </p:grpSpPr>
          <p:sp>
            <p:nvSpPr>
              <p:cNvPr id="28" name="Oval 27"/>
              <p:cNvSpPr/>
              <p:nvPr/>
            </p:nvSpPr>
            <p:spPr>
              <a:xfrm>
                <a:off x="967154" y="1250462"/>
                <a:ext cx="914400" cy="914400"/>
              </a:xfrm>
              <a:prstGeom prst="ellipse">
                <a:avLst/>
              </a:prstGeom>
              <a:solidFill>
                <a:srgbClr val="336FC0"/>
              </a:solidFill>
              <a:ln w="127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7F7F7F"/>
                    </a:solidFill>
                  </a:ln>
                  <a:solidFill>
                    <a:schemeClr val="bg1"/>
                  </a:solidFill>
                </a:endParaRPr>
              </a:p>
            </p:txBody>
          </p:sp>
          <p:cxnSp>
            <p:nvCxnSpPr>
              <p:cNvPr id="29" name="Straight Connector 28"/>
              <p:cNvCxnSpPr>
                <a:stCxn id="28" idx="0"/>
                <a:endCxn id="28" idx="4"/>
              </p:cNvCxnSpPr>
              <p:nvPr/>
            </p:nvCxnSpPr>
            <p:spPr>
              <a:xfrm>
                <a:off x="1424354" y="1250462"/>
                <a:ext cx="0" cy="914400"/>
              </a:xfrm>
              <a:prstGeom prst="line">
                <a:avLst/>
              </a:prstGeom>
              <a:ln w="1270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2"/>
                <a:endCxn id="28" idx="6"/>
              </p:cNvCxnSpPr>
              <p:nvPr/>
            </p:nvCxnSpPr>
            <p:spPr>
              <a:xfrm>
                <a:off x="967154" y="1707662"/>
                <a:ext cx="914400" cy="0"/>
              </a:xfrm>
              <a:prstGeom prst="line">
                <a:avLst/>
              </a:prstGeom>
              <a:ln w="1270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135"/>
              <p:cNvCxnSpPr/>
              <p:nvPr/>
            </p:nvCxnSpPr>
            <p:spPr>
              <a:xfrm rot="16200000" flipH="1">
                <a:off x="1424354" y="1061084"/>
                <a:ext cx="12700" cy="646578"/>
              </a:xfrm>
              <a:prstGeom prst="curvedConnector3">
                <a:avLst>
                  <a:gd name="adj1" fmla="val 779417"/>
                </a:avLst>
              </a:prstGeom>
              <a:ln w="1270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135"/>
              <p:cNvCxnSpPr/>
              <p:nvPr/>
            </p:nvCxnSpPr>
            <p:spPr>
              <a:xfrm rot="5400000" flipH="1" flipV="1">
                <a:off x="1424354" y="1707662"/>
                <a:ext cx="12700" cy="646578"/>
              </a:xfrm>
              <a:prstGeom prst="curvedConnector3">
                <a:avLst>
                  <a:gd name="adj1" fmla="val 979417"/>
                </a:avLst>
              </a:prstGeom>
              <a:ln w="1270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135"/>
              <p:cNvCxnSpPr/>
              <p:nvPr/>
            </p:nvCxnSpPr>
            <p:spPr>
              <a:xfrm rot="10800000" flipV="1">
                <a:off x="1428595" y="1259606"/>
                <a:ext cx="13716" cy="896112"/>
              </a:xfrm>
              <a:prstGeom prst="curvedConnector3">
                <a:avLst>
                  <a:gd name="adj1" fmla="val -2159039"/>
                </a:avLst>
              </a:prstGeom>
              <a:ln w="1270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135"/>
              <p:cNvCxnSpPr/>
              <p:nvPr/>
            </p:nvCxnSpPr>
            <p:spPr>
              <a:xfrm rot="10800000" flipH="1" flipV="1">
                <a:off x="1415895" y="1259606"/>
                <a:ext cx="13716" cy="896112"/>
              </a:xfrm>
              <a:prstGeom prst="curvedConnector3">
                <a:avLst>
                  <a:gd name="adj1" fmla="val -2159039"/>
                </a:avLst>
              </a:prstGeom>
              <a:ln w="1270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125804" y="6632297"/>
              <a:ext cx="1339069" cy="225703"/>
            </a:xfrm>
            <a:prstGeom prst="rect">
              <a:avLst/>
            </a:prstGeom>
            <a:noFill/>
          </p:spPr>
          <p:txBody>
            <a:bodyPr wrap="square" lIns="0" tIns="0" rIns="0" bIns="0" rtlCol="0">
              <a:spAutoFit/>
            </a:bodyPr>
            <a:lstStyle/>
            <a:p>
              <a:pPr algn="ctr">
                <a:lnSpc>
                  <a:spcPct val="90000"/>
                </a:lnSpc>
                <a:spcBef>
                  <a:spcPct val="20000"/>
                </a:spcBef>
                <a:buSzPct val="80000"/>
              </a:pPr>
              <a:r>
                <a:rPr lang="en-US" sz="1600" dirty="0">
                  <a:solidFill>
                    <a:srgbClr val="000000"/>
                  </a:solidFill>
                </a:rPr>
                <a:t>Web App</a:t>
              </a:r>
            </a:p>
          </p:txBody>
        </p:sp>
        <p:cxnSp>
          <p:nvCxnSpPr>
            <p:cNvPr id="24" name="Straight Arrow Connector 23"/>
            <p:cNvCxnSpPr>
              <a:stCxn id="37" idx="1"/>
              <a:endCxn id="15" idx="3"/>
            </p:cNvCxnSpPr>
            <p:nvPr/>
          </p:nvCxnSpPr>
          <p:spPr>
            <a:xfrm flipH="1">
              <a:off x="7364042" y="6079352"/>
              <a:ext cx="718872" cy="0"/>
            </a:xfrm>
            <a:prstGeom prst="straightConnector1">
              <a:avLst/>
            </a:prstGeom>
            <a:ln w="28575" cmpd="sng">
              <a:solidFill>
                <a:srgbClr val="151F6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951885" y="5004006"/>
              <a:ext cx="171" cy="819521"/>
            </a:xfrm>
            <a:prstGeom prst="straightConnector1">
              <a:avLst/>
            </a:prstGeom>
            <a:ln w="38100" cmpd="sng">
              <a:solidFill>
                <a:srgbClr val="151F6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558842" y="5004006"/>
              <a:ext cx="171" cy="819521"/>
            </a:xfrm>
            <a:prstGeom prst="straightConnector1">
              <a:avLst/>
            </a:prstGeom>
            <a:ln w="38100" cmpd="sng">
              <a:solidFill>
                <a:srgbClr val="151F6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7165798" y="5004006"/>
              <a:ext cx="171" cy="819521"/>
            </a:xfrm>
            <a:prstGeom prst="straightConnector1">
              <a:avLst/>
            </a:prstGeom>
            <a:ln w="38100" cmpd="sng">
              <a:solidFill>
                <a:srgbClr val="151F6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Why App Service - Web Apps?</a:t>
            </a:r>
          </a:p>
        </p:txBody>
      </p:sp>
      <p:sp>
        <p:nvSpPr>
          <p:cNvPr id="5" name="Content Placeholder 4"/>
          <p:cNvSpPr>
            <a:spLocks noGrp="1"/>
          </p:cNvSpPr>
          <p:nvPr>
            <p:ph idx="1"/>
          </p:nvPr>
        </p:nvSpPr>
        <p:spPr/>
        <p:txBody>
          <a:bodyPr/>
          <a:lstStyle/>
          <a:p>
            <a:pPr>
              <a:buFont typeface="Wingdings" charset="2"/>
              <a:buChar char="§"/>
            </a:pPr>
            <a:r>
              <a:rPr lang="en-US" dirty="0"/>
              <a:t>Services optimized to rapidly build, deploy and manage enterprise grade websites</a:t>
            </a:r>
          </a:p>
          <a:p>
            <a:pPr>
              <a:buFont typeface="Wingdings" charset="2"/>
              <a:buChar char="§"/>
            </a:pPr>
            <a:r>
              <a:rPr lang="en-US" dirty="0"/>
              <a:t>Jump-start using large list of existing templates</a:t>
            </a:r>
          </a:p>
          <a:p>
            <a:pPr>
              <a:buFont typeface="Wingdings" charset="2"/>
              <a:buChar char="§"/>
            </a:pPr>
            <a:r>
              <a:rPr lang="en-US" dirty="0"/>
              <a:t>Automatically scale depending on usage and traffic</a:t>
            </a:r>
          </a:p>
          <a:p>
            <a:pPr>
              <a:buFont typeface="Wingdings" charset="2"/>
              <a:buChar char="§"/>
            </a:pPr>
            <a:r>
              <a:rPr lang="en-US" dirty="0"/>
              <a:t>Integration and versioning with Visual Studio Team system, </a:t>
            </a:r>
            <a:r>
              <a:rPr lang="en-US" dirty="0" err="1"/>
              <a:t>Github</a:t>
            </a:r>
            <a:r>
              <a:rPr lang="en-US" dirty="0"/>
              <a:t>, </a:t>
            </a:r>
            <a:r>
              <a:rPr lang="en-US" dirty="0" err="1"/>
              <a:t>TeamCity</a:t>
            </a:r>
            <a:r>
              <a:rPr lang="en-US" dirty="0"/>
              <a:t>, Hudson or </a:t>
            </a:r>
            <a:r>
              <a:rPr lang="en-US" dirty="0" err="1"/>
              <a:t>BitBucket</a:t>
            </a:r>
            <a:endParaRPr lang="en-US" dirty="0"/>
          </a:p>
          <a:p>
            <a:pPr>
              <a:buFont typeface="Wingdings" charset="2"/>
              <a:buChar char="§"/>
            </a:pPr>
            <a:r>
              <a:rPr lang="en-US" dirty="0"/>
              <a:t>Tools for staged deployment and verification</a:t>
            </a:r>
          </a:p>
          <a:p>
            <a:pPr>
              <a:buFont typeface="Wingdings" charset="2"/>
              <a:buChar char="§"/>
            </a:pPr>
            <a:r>
              <a:rPr lang="en-US" dirty="0"/>
              <a:t>Easy connection and access to on-premises data</a:t>
            </a:r>
          </a:p>
        </p:txBody>
      </p:sp>
      <p:grpSp>
        <p:nvGrpSpPr>
          <p:cNvPr id="15" name="Group 14"/>
          <p:cNvGrpSpPr/>
          <p:nvPr/>
        </p:nvGrpSpPr>
        <p:grpSpPr>
          <a:xfrm>
            <a:off x="10280972" y="4497935"/>
            <a:ext cx="1371600" cy="1900168"/>
            <a:chOff x="10280972" y="4497935"/>
            <a:chExt cx="1371600" cy="1900168"/>
          </a:xfrm>
        </p:grpSpPr>
        <p:grpSp>
          <p:nvGrpSpPr>
            <p:cNvPr id="7" name="Group 6"/>
            <p:cNvGrpSpPr>
              <a:grpSpLocks noChangeAspect="1"/>
            </p:cNvGrpSpPr>
            <p:nvPr/>
          </p:nvGrpSpPr>
          <p:grpSpPr>
            <a:xfrm>
              <a:off x="10280972" y="4497935"/>
              <a:ext cx="1371600" cy="1371600"/>
              <a:chOff x="982811" y="1250462"/>
              <a:chExt cx="914400" cy="914400"/>
            </a:xfrm>
          </p:grpSpPr>
          <p:sp>
            <p:nvSpPr>
              <p:cNvPr id="8" name="Oval 7"/>
              <p:cNvSpPr/>
              <p:nvPr/>
            </p:nvSpPr>
            <p:spPr>
              <a:xfrm>
                <a:off x="982811" y="1250462"/>
                <a:ext cx="914400" cy="914400"/>
              </a:xfrm>
              <a:prstGeom prst="ellipse">
                <a:avLst/>
              </a:prstGeom>
              <a:solidFill>
                <a:srgbClr val="336FC0"/>
              </a:solidFill>
              <a:ln w="38100"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7F7F7F"/>
                    </a:solidFill>
                  </a:ln>
                  <a:solidFill>
                    <a:schemeClr val="bg1"/>
                  </a:solidFill>
                </a:endParaRPr>
              </a:p>
            </p:txBody>
          </p:sp>
          <p:cxnSp>
            <p:nvCxnSpPr>
              <p:cNvPr id="9" name="Straight Connector 8"/>
              <p:cNvCxnSpPr>
                <a:stCxn id="8" idx="0"/>
                <a:endCxn id="8" idx="4"/>
              </p:cNvCxnSpPr>
              <p:nvPr/>
            </p:nvCxnSpPr>
            <p:spPr>
              <a:xfrm>
                <a:off x="1440011" y="1250462"/>
                <a:ext cx="0" cy="914400"/>
              </a:xfrm>
              <a:prstGeom prst="line">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a:endCxn id="8" idx="6"/>
              </p:cNvCxnSpPr>
              <p:nvPr/>
            </p:nvCxnSpPr>
            <p:spPr>
              <a:xfrm>
                <a:off x="982811" y="1707662"/>
                <a:ext cx="914400" cy="0"/>
              </a:xfrm>
              <a:prstGeom prst="line">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35"/>
              <p:cNvCxnSpPr/>
              <p:nvPr/>
            </p:nvCxnSpPr>
            <p:spPr>
              <a:xfrm rot="16200000" flipH="1">
                <a:off x="1424354" y="1061084"/>
                <a:ext cx="12700" cy="646578"/>
              </a:xfrm>
              <a:prstGeom prst="curvedConnector3">
                <a:avLst>
                  <a:gd name="adj1" fmla="val 779417"/>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35"/>
              <p:cNvCxnSpPr/>
              <p:nvPr/>
            </p:nvCxnSpPr>
            <p:spPr>
              <a:xfrm rot="5400000" flipH="1" flipV="1">
                <a:off x="1424354" y="1707662"/>
                <a:ext cx="12700" cy="646578"/>
              </a:xfrm>
              <a:prstGeom prst="curvedConnector3">
                <a:avLst>
                  <a:gd name="adj1" fmla="val 979417"/>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35"/>
              <p:cNvCxnSpPr/>
              <p:nvPr/>
            </p:nvCxnSpPr>
            <p:spPr>
              <a:xfrm rot="10800000" flipV="1">
                <a:off x="1428595" y="1259606"/>
                <a:ext cx="13716" cy="896112"/>
              </a:xfrm>
              <a:prstGeom prst="curvedConnector3">
                <a:avLst>
                  <a:gd name="adj1" fmla="val -2159039"/>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5"/>
              <p:cNvCxnSpPr/>
              <p:nvPr/>
            </p:nvCxnSpPr>
            <p:spPr>
              <a:xfrm rot="10800000" flipH="1" flipV="1">
                <a:off x="1415895" y="1259606"/>
                <a:ext cx="13716" cy="896112"/>
              </a:xfrm>
              <a:prstGeom prst="curvedConnector3">
                <a:avLst>
                  <a:gd name="adj1" fmla="val -2159039"/>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10292223" y="5997993"/>
              <a:ext cx="1349097" cy="400110"/>
            </a:xfrm>
            <a:prstGeom prst="rect">
              <a:avLst/>
            </a:prstGeom>
            <a:noFill/>
          </p:spPr>
          <p:txBody>
            <a:bodyPr wrap="none" rtlCol="0">
              <a:spAutoFit/>
            </a:bodyPr>
            <a:lstStyle/>
            <a:p>
              <a:pPr algn="ctr"/>
              <a:r>
                <a:rPr lang="en-US" sz="2000" dirty="0"/>
                <a:t>Web Apps</a:t>
              </a:r>
            </a:p>
          </p:txBody>
        </p:sp>
      </p:grpSp>
    </p:spTree>
    <p:extLst>
      <p:ext uri="{BB962C8B-B14F-4D97-AF65-F5344CB8AC3E}">
        <p14:creationId xmlns:p14="http://schemas.microsoft.com/office/powerpoint/2010/main" val="15032874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s-MX" dirty="0"/>
              <a:t>Other Options</a:t>
            </a:r>
          </a:p>
        </p:txBody>
      </p:sp>
      <p:graphicFrame>
        <p:nvGraphicFramePr>
          <p:cNvPr id="11" name="Table 10"/>
          <p:cNvGraphicFramePr>
            <a:graphicFrameLocks noGrp="1"/>
          </p:cNvGraphicFramePr>
          <p:nvPr>
            <p:extLst>
              <p:ext uri="{D42A27DB-BD31-4B8C-83A1-F6EECF244321}">
                <p14:modId xmlns:p14="http://schemas.microsoft.com/office/powerpoint/2010/main" val="3173258908"/>
              </p:ext>
            </p:extLst>
          </p:nvPr>
        </p:nvGraphicFramePr>
        <p:xfrm>
          <a:off x="838200" y="3275962"/>
          <a:ext cx="10834990" cy="3214637"/>
        </p:xfrm>
        <a:graphic>
          <a:graphicData uri="http://schemas.openxmlformats.org/drawingml/2006/table">
            <a:tbl>
              <a:tblPr firstRow="1">
                <a:tableStyleId>{21E4AEA4-8DFA-4A89-87EB-49C32662AFE0}</a:tableStyleId>
              </a:tblPr>
              <a:tblGrid>
                <a:gridCol w="2975042">
                  <a:extLst>
                    <a:ext uri="{9D8B030D-6E8A-4147-A177-3AD203B41FA5}">
                      <a16:colId xmlns:a16="http://schemas.microsoft.com/office/drawing/2014/main" xmlns="" val="48614039"/>
                    </a:ext>
                  </a:extLst>
                </a:gridCol>
                <a:gridCol w="7859948">
                  <a:extLst>
                    <a:ext uri="{9D8B030D-6E8A-4147-A177-3AD203B41FA5}">
                      <a16:colId xmlns:a16="http://schemas.microsoft.com/office/drawing/2014/main" xmlns="" val="20001"/>
                    </a:ext>
                  </a:extLst>
                </a:gridCol>
              </a:tblGrid>
              <a:tr h="378610">
                <a:tc>
                  <a:txBody>
                    <a:bodyPr/>
                    <a:lstStyle/>
                    <a:p>
                      <a:pPr algn="ctr"/>
                      <a:r>
                        <a:rPr lang="en-US" sz="2400" b="0" dirty="0">
                          <a:solidFill>
                            <a:schemeClr val="bg1"/>
                          </a:solidFill>
                        </a:rPr>
                        <a:t>Model</a:t>
                      </a:r>
                    </a:p>
                  </a:txBody>
                  <a:tcPr anchor="ctr">
                    <a:solidFill>
                      <a:srgbClr val="006FC9"/>
                    </a:solidFill>
                  </a:tcPr>
                </a:tc>
                <a:tc>
                  <a:txBody>
                    <a:bodyPr/>
                    <a:lstStyle/>
                    <a:p>
                      <a:pPr algn="ctr"/>
                      <a:r>
                        <a:rPr lang="en-US" sz="2400" b="0" dirty="0">
                          <a:solidFill>
                            <a:schemeClr val="bg1"/>
                          </a:solidFill>
                        </a:rPr>
                        <a:t>Description</a:t>
                      </a:r>
                    </a:p>
                  </a:txBody>
                  <a:tcPr anchor="ctr">
                    <a:solidFill>
                      <a:srgbClr val="006FC9"/>
                    </a:solidFill>
                  </a:tcPr>
                </a:tc>
                <a:extLst>
                  <a:ext uri="{0D108BD9-81ED-4DB2-BD59-A6C34878D82A}">
                    <a16:rowId xmlns:a16="http://schemas.microsoft.com/office/drawing/2014/main" xmlns="" val="679667022"/>
                  </a:ext>
                </a:extLst>
              </a:tr>
              <a:tr h="745757">
                <a:tc>
                  <a:txBody>
                    <a:bodyPr/>
                    <a:lstStyle/>
                    <a:p>
                      <a:pPr lvl="0" algn="ctr"/>
                      <a:r>
                        <a:rPr lang="en-US" sz="2400" dirty="0"/>
                        <a:t>Mobile</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0000"/>
                          </a:solidFill>
                        </a:rPr>
                        <a:t>Optimized to provide a cloud back-end for apps that run on mobile devices.</a:t>
                      </a:r>
                    </a:p>
                  </a:txBody>
                  <a:tcPr>
                    <a:solidFill>
                      <a:schemeClr val="bg1">
                        <a:lumMod val="85000"/>
                      </a:schemeClr>
                    </a:solidFill>
                  </a:tcPr>
                </a:tc>
                <a:extLst>
                  <a:ext uri="{0D108BD9-81ED-4DB2-BD59-A6C34878D82A}">
                    <a16:rowId xmlns:a16="http://schemas.microsoft.com/office/drawing/2014/main" xmlns="" val="2034482246"/>
                  </a:ext>
                </a:extLst>
              </a:tr>
              <a:tr h="1050042">
                <a:tc>
                  <a:txBody>
                    <a:bodyPr/>
                    <a:lstStyle/>
                    <a:p>
                      <a:pPr lvl="0" algn="ctr"/>
                      <a:r>
                        <a:rPr lang="en-US" sz="2400" dirty="0"/>
                        <a:t>Batch</a:t>
                      </a:r>
                    </a:p>
                  </a:txBody>
                  <a:tcPr>
                    <a:solidFill>
                      <a:schemeClr val="bg1">
                        <a:lumMod val="85000"/>
                      </a:schemeClr>
                    </a:solidFill>
                  </a:tcPr>
                </a:tc>
                <a:tc>
                  <a:txBody>
                    <a:bodyPr/>
                    <a:lstStyle/>
                    <a:p>
                      <a:pPr lvl="0"/>
                      <a:r>
                        <a:rPr lang="en-US" sz="2400" dirty="0"/>
                        <a:t>Optimized for processing large volumes of similar tasks, ideally workloads which lend themselves to running as parallel tasks on multiple computers.</a:t>
                      </a:r>
                    </a:p>
                  </a:txBody>
                  <a:tcPr>
                    <a:solidFill>
                      <a:schemeClr val="bg1">
                        <a:lumMod val="85000"/>
                      </a:schemeClr>
                    </a:solidFill>
                  </a:tcPr>
                </a:tc>
                <a:extLst>
                  <a:ext uri="{0D108BD9-81ED-4DB2-BD59-A6C34878D82A}">
                    <a16:rowId xmlns:a16="http://schemas.microsoft.com/office/drawing/2014/main" xmlns="" val="10002"/>
                  </a:ext>
                </a:extLst>
              </a:tr>
              <a:tr h="745757">
                <a:tc>
                  <a:txBody>
                    <a:bodyPr/>
                    <a:lstStyle/>
                    <a:p>
                      <a:pPr lvl="0" algn="ctr"/>
                      <a:r>
                        <a:rPr lang="en-US" sz="2400" dirty="0" err="1"/>
                        <a:t>HDInsight</a:t>
                      </a:r>
                      <a:r>
                        <a:rPr lang="en-US" sz="2400" dirty="0"/>
                        <a:t> (</a:t>
                      </a:r>
                      <a:r>
                        <a:rPr lang="en-US" sz="2400" dirty="0" err="1"/>
                        <a:t>Hadoop</a:t>
                      </a:r>
                      <a:r>
                        <a:rPr lang="en-US" sz="2400" dirty="0"/>
                        <a:t>)</a:t>
                      </a:r>
                    </a:p>
                  </a:txBody>
                  <a:tcPr>
                    <a:solidFill>
                      <a:schemeClr val="bg1">
                        <a:lumMod val="85000"/>
                      </a:schemeClr>
                    </a:solidFill>
                  </a:tcPr>
                </a:tc>
                <a:tc>
                  <a:txBody>
                    <a:bodyPr/>
                    <a:lstStyle/>
                    <a:p>
                      <a:pPr lvl="0"/>
                      <a:r>
                        <a:rPr lang="en-US" sz="2400" dirty="0">
                          <a:solidFill>
                            <a:srgbClr val="000000"/>
                          </a:solidFill>
                        </a:rPr>
                        <a:t>Optimized for running MapReduce jobs on Hadoop</a:t>
                      </a:r>
                      <a:endParaRPr lang="en-US" sz="2400" dirty="0"/>
                    </a:p>
                  </a:txBody>
                  <a:tcPr>
                    <a:solidFill>
                      <a:schemeClr val="bg1">
                        <a:lumMod val="85000"/>
                      </a:schemeClr>
                    </a:solidFill>
                  </a:tcPr>
                </a:tc>
                <a:extLst>
                  <a:ext uri="{0D108BD9-81ED-4DB2-BD59-A6C34878D82A}">
                    <a16:rowId xmlns:a16="http://schemas.microsoft.com/office/drawing/2014/main" xmlns="" val="10003"/>
                  </a:ext>
                </a:extLst>
              </a:tr>
            </a:tbl>
          </a:graphicData>
        </a:graphic>
      </p:graphicFrame>
      <p:grpSp>
        <p:nvGrpSpPr>
          <p:cNvPr id="10" name="Group 4"/>
          <p:cNvGrpSpPr/>
          <p:nvPr/>
        </p:nvGrpSpPr>
        <p:grpSpPr>
          <a:xfrm>
            <a:off x="0" y="2011363"/>
            <a:ext cx="12192000" cy="1010221"/>
            <a:chOff x="0" y="1904711"/>
            <a:chExt cx="12192000" cy="1010221"/>
          </a:xfrm>
        </p:grpSpPr>
        <p:sp>
          <p:nvSpPr>
            <p:cNvPr id="12"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843347" y="1993366"/>
              <a:ext cx="108493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also offers other compute hosting models for more specialized purposes</a:t>
              </a:r>
              <a:endParaRPr lang="en-US" i="0" dirty="0"/>
            </a:p>
          </p:txBody>
        </p:sp>
      </p:gr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s-MX" dirty="0"/>
              <a:t>Azure Service Modules - 1</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243007727"/>
              </p:ext>
            </p:extLst>
          </p:nvPr>
        </p:nvGraphicFramePr>
        <p:xfrm>
          <a:off x="564204" y="2718632"/>
          <a:ext cx="11186808" cy="3468140"/>
        </p:xfrm>
        <a:graphic>
          <a:graphicData uri="http://schemas.openxmlformats.org/drawingml/2006/table">
            <a:tbl>
              <a:tblPr firstRow="1">
                <a:tableStyleId>{21E4AEA4-8DFA-4A89-87EB-49C32662AFE0}</a:tableStyleId>
              </a:tblPr>
              <a:tblGrid>
                <a:gridCol w="3112851">
                  <a:extLst>
                    <a:ext uri="{9D8B030D-6E8A-4147-A177-3AD203B41FA5}">
                      <a16:colId xmlns:a16="http://schemas.microsoft.com/office/drawing/2014/main" xmlns="" val="48614039"/>
                    </a:ext>
                  </a:extLst>
                </a:gridCol>
                <a:gridCol w="2480553">
                  <a:extLst>
                    <a:ext uri="{9D8B030D-6E8A-4147-A177-3AD203B41FA5}">
                      <a16:colId xmlns:a16="http://schemas.microsoft.com/office/drawing/2014/main" xmlns="" val="20001"/>
                    </a:ext>
                  </a:extLst>
                </a:gridCol>
                <a:gridCol w="2796702">
                  <a:extLst>
                    <a:ext uri="{9D8B030D-6E8A-4147-A177-3AD203B41FA5}">
                      <a16:colId xmlns:a16="http://schemas.microsoft.com/office/drawing/2014/main" xmlns="" val="20002"/>
                    </a:ext>
                  </a:extLst>
                </a:gridCol>
                <a:gridCol w="2796702">
                  <a:extLst>
                    <a:ext uri="{9D8B030D-6E8A-4147-A177-3AD203B41FA5}">
                      <a16:colId xmlns:a16="http://schemas.microsoft.com/office/drawing/2014/main" xmlns="" val="1124546490"/>
                    </a:ext>
                  </a:extLst>
                </a:gridCol>
              </a:tblGrid>
              <a:tr h="633500">
                <a:tc>
                  <a:txBody>
                    <a:bodyPr/>
                    <a:lstStyle/>
                    <a:p>
                      <a:pPr algn="ctr"/>
                      <a:r>
                        <a:rPr lang="en-US" sz="2000" b="0" dirty="0">
                          <a:solidFill>
                            <a:schemeClr val="bg1"/>
                          </a:solidFill>
                        </a:rPr>
                        <a:t>Compute</a:t>
                      </a:r>
                    </a:p>
                  </a:txBody>
                  <a:tcPr anchor="ctr">
                    <a:solidFill>
                      <a:srgbClr val="006FC9"/>
                    </a:solidFill>
                  </a:tcPr>
                </a:tc>
                <a:tc>
                  <a:txBody>
                    <a:bodyPr/>
                    <a:lstStyle/>
                    <a:p>
                      <a:pPr algn="ctr"/>
                      <a:r>
                        <a:rPr lang="en-US" sz="2000" b="0" dirty="0">
                          <a:solidFill>
                            <a:schemeClr val="bg1"/>
                          </a:solidFill>
                        </a:rPr>
                        <a:t>Web and</a:t>
                      </a:r>
                      <a:r>
                        <a:rPr lang="en-US" sz="2000" b="0" baseline="0" dirty="0">
                          <a:solidFill>
                            <a:schemeClr val="bg1"/>
                          </a:solidFill>
                        </a:rPr>
                        <a:t> </a:t>
                      </a:r>
                      <a:r>
                        <a:rPr lang="en-US" sz="2000" b="0" dirty="0">
                          <a:solidFill>
                            <a:schemeClr val="bg1"/>
                          </a:solidFill>
                        </a:rPr>
                        <a:t>Mobile</a:t>
                      </a:r>
                    </a:p>
                  </a:txBody>
                  <a:tcPr anchor="ctr">
                    <a:solidFill>
                      <a:srgbClr val="006FC9"/>
                    </a:solidFill>
                  </a:tcPr>
                </a:tc>
                <a:tc>
                  <a:txBody>
                    <a:bodyPr/>
                    <a:lstStyle/>
                    <a:p>
                      <a:pPr algn="ctr"/>
                      <a:r>
                        <a:rPr lang="en-US" sz="2000" b="0" dirty="0">
                          <a:solidFill>
                            <a:schemeClr val="bg1"/>
                          </a:solidFill>
                        </a:rPr>
                        <a:t>Data</a:t>
                      </a:r>
                      <a:r>
                        <a:rPr lang="en-US" sz="2000" b="0" baseline="0" dirty="0">
                          <a:solidFill>
                            <a:schemeClr val="bg1"/>
                          </a:solidFill>
                        </a:rPr>
                        <a:t> and Storage</a:t>
                      </a:r>
                      <a:endParaRPr lang="en-US" sz="2000" b="0" dirty="0">
                        <a:solidFill>
                          <a:schemeClr val="bg1"/>
                        </a:solidFill>
                      </a:endParaRPr>
                    </a:p>
                  </a:txBody>
                  <a:tcPr anchor="ctr">
                    <a:solidFill>
                      <a:srgbClr val="006FC9"/>
                    </a:solidFill>
                  </a:tcPr>
                </a:tc>
                <a:tc>
                  <a:txBody>
                    <a:bodyPr/>
                    <a:lstStyle/>
                    <a:p>
                      <a:pPr algn="ctr"/>
                      <a:r>
                        <a:rPr lang="en-US" sz="2000" b="0" dirty="0">
                          <a:solidFill>
                            <a:schemeClr val="bg1"/>
                          </a:solidFill>
                        </a:rPr>
                        <a:t>Analytics</a:t>
                      </a:r>
                    </a:p>
                  </a:txBody>
                  <a:tcPr anchor="ctr">
                    <a:solidFill>
                      <a:srgbClr val="006FC9"/>
                    </a:solidFill>
                  </a:tcPr>
                </a:tc>
                <a:extLst>
                  <a:ext uri="{0D108BD9-81ED-4DB2-BD59-A6C34878D82A}">
                    <a16:rowId xmlns:a16="http://schemas.microsoft.com/office/drawing/2014/main" xmlns="" val="679667022"/>
                  </a:ext>
                </a:extLst>
              </a:tr>
              <a:tr h="998978">
                <a:tc>
                  <a:txBody>
                    <a:bodyPr/>
                    <a:lstStyle/>
                    <a:p>
                      <a:pPr lvl="0"/>
                      <a:r>
                        <a:rPr lang="en-US" sz="2000" dirty="0"/>
                        <a:t>Virtual Machines</a:t>
                      </a:r>
                    </a:p>
                    <a:p>
                      <a:pPr lvl="0"/>
                      <a:r>
                        <a:rPr lang="en-US" sz="2000" dirty="0"/>
                        <a:t>Cloud Services</a:t>
                      </a:r>
                    </a:p>
                    <a:p>
                      <a:pPr lvl="0"/>
                      <a:r>
                        <a:rPr lang="en-US" sz="2000" dirty="0"/>
                        <a:t>Batch</a:t>
                      </a:r>
                    </a:p>
                    <a:p>
                      <a:pPr lvl="0"/>
                      <a:r>
                        <a:rPr lang="en-US" sz="2000" dirty="0" err="1"/>
                        <a:t>RemoteApp</a:t>
                      </a:r>
                      <a:endParaRPr lang="en-US" sz="2000" dirty="0"/>
                    </a:p>
                    <a:p>
                      <a:pPr lvl="0"/>
                      <a:r>
                        <a:rPr lang="en-US" sz="2000" dirty="0"/>
                        <a:t>Service Fabric</a:t>
                      </a:r>
                    </a:p>
                    <a:p>
                      <a:pPr lvl="0"/>
                      <a:r>
                        <a:rPr lang="en-US" sz="2000" dirty="0"/>
                        <a:t>Azure Container Service</a:t>
                      </a:r>
                    </a:p>
                  </a:txBody>
                  <a:tcPr>
                    <a:solidFill>
                      <a:schemeClr val="bg1">
                        <a:lumMod val="85000"/>
                      </a:schemeClr>
                    </a:solidFill>
                  </a:tcPr>
                </a:tc>
                <a:tc>
                  <a:txBody>
                    <a:bodyPr/>
                    <a:lstStyle/>
                    <a:p>
                      <a:pPr lvl="0"/>
                      <a:r>
                        <a:rPr lang="en-US" sz="2000" dirty="0"/>
                        <a:t>App Service</a:t>
                      </a:r>
                    </a:p>
                    <a:p>
                      <a:pPr lvl="0"/>
                      <a:r>
                        <a:rPr lang="en-US" sz="2000" dirty="0"/>
                        <a:t>Logic Apps</a:t>
                      </a:r>
                    </a:p>
                    <a:p>
                      <a:pPr lvl="0"/>
                      <a:r>
                        <a:rPr lang="en-US" sz="2000" dirty="0"/>
                        <a:t>Web Apps</a:t>
                      </a:r>
                    </a:p>
                    <a:p>
                      <a:pPr lvl="0"/>
                      <a:r>
                        <a:rPr lang="en-US" sz="2000" dirty="0"/>
                        <a:t>Mobile Services</a:t>
                      </a:r>
                    </a:p>
                    <a:p>
                      <a:pPr lvl="0"/>
                      <a:r>
                        <a:rPr lang="en-US" sz="2000" dirty="0"/>
                        <a:t>API Management</a:t>
                      </a:r>
                    </a:p>
                    <a:p>
                      <a:pPr lvl="0"/>
                      <a:r>
                        <a:rPr lang="en-US" sz="2000" dirty="0"/>
                        <a:t>Mobile Engagement</a:t>
                      </a:r>
                    </a:p>
                  </a:txBody>
                  <a:tcPr>
                    <a:solidFill>
                      <a:schemeClr val="bg1">
                        <a:lumMod val="85000"/>
                      </a:schemeClr>
                    </a:solidFill>
                  </a:tcPr>
                </a:tc>
                <a:tc>
                  <a:txBody>
                    <a:bodyPr/>
                    <a:lstStyle/>
                    <a:p>
                      <a:pPr lvl="0"/>
                      <a:r>
                        <a:rPr lang="en-US" sz="2000" dirty="0" err="1"/>
                        <a:t>DocumentDB</a:t>
                      </a:r>
                      <a:endParaRPr lang="en-US" sz="2000" dirty="0"/>
                    </a:p>
                    <a:p>
                      <a:pPr lvl="0"/>
                      <a:r>
                        <a:rPr lang="en-US" sz="2000" dirty="0"/>
                        <a:t>SQL Database</a:t>
                      </a:r>
                    </a:p>
                    <a:p>
                      <a:pPr lvl="0"/>
                      <a:r>
                        <a:rPr lang="en-US" sz="2000" dirty="0" err="1"/>
                        <a:t>Redis</a:t>
                      </a:r>
                      <a:r>
                        <a:rPr lang="en-US" sz="2000" dirty="0"/>
                        <a:t> Cache</a:t>
                      </a:r>
                    </a:p>
                    <a:p>
                      <a:pPr lvl="0"/>
                      <a:r>
                        <a:rPr lang="en-US" sz="2000" dirty="0"/>
                        <a:t>Storage</a:t>
                      </a:r>
                    </a:p>
                    <a:p>
                      <a:pPr lvl="0"/>
                      <a:r>
                        <a:rPr lang="en-US" sz="2000" dirty="0" err="1"/>
                        <a:t>StorSimple</a:t>
                      </a:r>
                      <a:endParaRPr lang="en-US" sz="2000" dirty="0"/>
                    </a:p>
                    <a:p>
                      <a:pPr lvl="0"/>
                      <a:r>
                        <a:rPr lang="en-US" sz="2000" dirty="0"/>
                        <a:t>Search</a:t>
                      </a:r>
                    </a:p>
                    <a:p>
                      <a:pPr lvl="0"/>
                      <a:r>
                        <a:rPr lang="en-US" sz="2000" dirty="0"/>
                        <a:t>SQL Data Warehouse</a:t>
                      </a:r>
                    </a:p>
                    <a:p>
                      <a:pPr lvl="0"/>
                      <a:r>
                        <a:rPr lang="en-US" sz="2000" dirty="0"/>
                        <a:t>SQL Server Stretch Database</a:t>
                      </a:r>
                    </a:p>
                  </a:txBody>
                  <a:tcPr>
                    <a:solidFill>
                      <a:schemeClr val="bg1">
                        <a:lumMod val="85000"/>
                      </a:schemeClr>
                    </a:solidFill>
                  </a:tcPr>
                </a:tc>
                <a:tc>
                  <a:txBody>
                    <a:bodyPr/>
                    <a:lstStyle/>
                    <a:p>
                      <a:pPr lvl="0"/>
                      <a:r>
                        <a:rPr lang="en-US" sz="2000" dirty="0" err="1"/>
                        <a:t>HDInsight</a:t>
                      </a:r>
                      <a:endParaRPr lang="en-US" sz="2000" dirty="0"/>
                    </a:p>
                    <a:p>
                      <a:pPr lvl="0"/>
                      <a:r>
                        <a:rPr lang="en-US" sz="2000" dirty="0"/>
                        <a:t>Machine Learning</a:t>
                      </a:r>
                    </a:p>
                    <a:p>
                      <a:pPr lvl="0"/>
                      <a:r>
                        <a:rPr lang="en-US" sz="2000" dirty="0"/>
                        <a:t>Data Factory</a:t>
                      </a:r>
                    </a:p>
                    <a:p>
                      <a:pPr lvl="0"/>
                      <a:r>
                        <a:rPr lang="en-US" sz="2000" dirty="0"/>
                        <a:t>Data Catalog</a:t>
                      </a:r>
                    </a:p>
                    <a:p>
                      <a:pPr lvl="0"/>
                      <a:r>
                        <a:rPr lang="en-US" sz="2000" dirty="0"/>
                        <a:t>Data Lake Store</a:t>
                      </a:r>
                    </a:p>
                    <a:p>
                      <a:pPr lvl="0"/>
                      <a:r>
                        <a:rPr lang="en-US" sz="2000" dirty="0"/>
                        <a:t>Data Lake Analytics</a:t>
                      </a:r>
                    </a:p>
                    <a:p>
                      <a:pPr algn="ctr"/>
                      <a:endParaRPr lang="en-US" altLang="ko-KR" sz="2000" dirty="0"/>
                    </a:p>
                  </a:txBody>
                  <a:tcPr>
                    <a:solidFill>
                      <a:schemeClr val="bg1">
                        <a:lumMod val="85000"/>
                      </a:schemeClr>
                    </a:solidFill>
                  </a:tcPr>
                </a:tc>
                <a:extLst>
                  <a:ext uri="{0D108BD9-81ED-4DB2-BD59-A6C34878D82A}">
                    <a16:rowId xmlns:a16="http://schemas.microsoft.com/office/drawing/2014/main" xmlns="" val="2034482246"/>
                  </a:ext>
                </a:extLst>
              </a:tr>
            </a:tbl>
          </a:graphicData>
        </a:graphic>
      </p:graphicFrame>
      <p:grpSp>
        <p:nvGrpSpPr>
          <p:cNvPr id="10" name="Group 4"/>
          <p:cNvGrpSpPr/>
          <p:nvPr/>
        </p:nvGrpSpPr>
        <p:grpSpPr>
          <a:xfrm>
            <a:off x="0" y="1590497"/>
            <a:ext cx="12192000" cy="1010221"/>
            <a:chOff x="0" y="1904711"/>
            <a:chExt cx="12192000" cy="1010221"/>
          </a:xfrm>
        </p:grpSpPr>
        <p:sp>
          <p:nvSpPr>
            <p:cNvPr id="11"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43347" y="1993366"/>
              <a:ext cx="108493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provides a broad collection of integrated services</a:t>
              </a:r>
            </a:p>
          </p:txBody>
        </p:sp>
      </p:grpSp>
    </p:spTree>
    <p:extLst>
      <p:ext uri="{BB962C8B-B14F-4D97-AF65-F5344CB8AC3E}">
        <p14:creationId xmlns:p14="http://schemas.microsoft.com/office/powerpoint/2010/main" val="28096586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s-MX" dirty="0"/>
              <a:t>Azure Service Modules - 2</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65430061"/>
              </p:ext>
            </p:extLst>
          </p:nvPr>
        </p:nvGraphicFramePr>
        <p:xfrm>
          <a:off x="680937" y="2591424"/>
          <a:ext cx="11128440" cy="4062673"/>
        </p:xfrm>
        <a:graphic>
          <a:graphicData uri="http://schemas.openxmlformats.org/drawingml/2006/table">
            <a:tbl>
              <a:tblPr firstRow="1">
                <a:tableStyleId>{21E4AEA4-8DFA-4A89-87EB-49C32662AFE0}</a:tableStyleId>
              </a:tblPr>
              <a:tblGrid>
                <a:gridCol w="2782110">
                  <a:extLst>
                    <a:ext uri="{9D8B030D-6E8A-4147-A177-3AD203B41FA5}">
                      <a16:colId xmlns:a16="http://schemas.microsoft.com/office/drawing/2014/main" xmlns="" val="48614039"/>
                    </a:ext>
                  </a:extLst>
                </a:gridCol>
                <a:gridCol w="2782110">
                  <a:extLst>
                    <a:ext uri="{9D8B030D-6E8A-4147-A177-3AD203B41FA5}">
                      <a16:colId xmlns:a16="http://schemas.microsoft.com/office/drawing/2014/main" xmlns="" val="20001"/>
                    </a:ext>
                  </a:extLst>
                </a:gridCol>
                <a:gridCol w="2782110">
                  <a:extLst>
                    <a:ext uri="{9D8B030D-6E8A-4147-A177-3AD203B41FA5}">
                      <a16:colId xmlns:a16="http://schemas.microsoft.com/office/drawing/2014/main" xmlns="" val="20002"/>
                    </a:ext>
                  </a:extLst>
                </a:gridCol>
                <a:gridCol w="2782110">
                  <a:extLst>
                    <a:ext uri="{9D8B030D-6E8A-4147-A177-3AD203B41FA5}">
                      <a16:colId xmlns:a16="http://schemas.microsoft.com/office/drawing/2014/main" xmlns="" val="1124546490"/>
                    </a:ext>
                  </a:extLst>
                </a:gridCol>
              </a:tblGrid>
              <a:tr h="905492">
                <a:tc>
                  <a:txBody>
                    <a:bodyPr/>
                    <a:lstStyle/>
                    <a:p>
                      <a:pPr algn="ctr"/>
                      <a:r>
                        <a:rPr lang="en-US" sz="2400" b="0" dirty="0">
                          <a:solidFill>
                            <a:schemeClr val="bg1"/>
                          </a:solidFill>
                        </a:rPr>
                        <a:t>Networking</a:t>
                      </a:r>
                    </a:p>
                  </a:txBody>
                  <a:tcPr anchor="ctr">
                    <a:solidFill>
                      <a:srgbClr val="006FC9"/>
                    </a:solidFill>
                  </a:tcPr>
                </a:tc>
                <a:tc>
                  <a:txBody>
                    <a:bodyPr/>
                    <a:lstStyle/>
                    <a:p>
                      <a:pPr algn="ctr"/>
                      <a:r>
                        <a:rPr lang="en-US" sz="2400" b="0" dirty="0">
                          <a:solidFill>
                            <a:schemeClr val="bg1"/>
                          </a:solidFill>
                        </a:rPr>
                        <a:t>Media and CDN</a:t>
                      </a:r>
                    </a:p>
                  </a:txBody>
                  <a:tcPr anchor="ctr">
                    <a:solidFill>
                      <a:srgbClr val="006FC9"/>
                    </a:solidFill>
                  </a:tcPr>
                </a:tc>
                <a:tc>
                  <a:txBody>
                    <a:bodyPr/>
                    <a:lstStyle/>
                    <a:p>
                      <a:pPr algn="ctr"/>
                      <a:r>
                        <a:rPr lang="en-US" sz="2400" b="0" dirty="0">
                          <a:solidFill>
                            <a:schemeClr val="bg1"/>
                          </a:solidFill>
                        </a:rPr>
                        <a:t>Hybrid Integration</a:t>
                      </a:r>
                    </a:p>
                  </a:txBody>
                  <a:tcPr anchor="ctr">
                    <a:solidFill>
                      <a:srgbClr val="006FC9"/>
                    </a:solidFill>
                  </a:tcPr>
                </a:tc>
                <a:tc>
                  <a:txBody>
                    <a:bodyPr/>
                    <a:lstStyle/>
                    <a:p>
                      <a:pPr algn="ctr"/>
                      <a:r>
                        <a:rPr lang="en-US" sz="2400" b="0" dirty="0">
                          <a:solidFill>
                            <a:schemeClr val="bg1"/>
                          </a:solidFill>
                        </a:rPr>
                        <a:t>Identity and</a:t>
                      </a:r>
                      <a:r>
                        <a:rPr lang="en-US" sz="2400" b="0" baseline="0" dirty="0">
                          <a:solidFill>
                            <a:schemeClr val="bg1"/>
                          </a:solidFill>
                        </a:rPr>
                        <a:t> Access Management</a:t>
                      </a:r>
                      <a:endParaRPr lang="en-US" sz="2400" b="0" dirty="0">
                        <a:solidFill>
                          <a:schemeClr val="bg1"/>
                        </a:solidFill>
                      </a:endParaRPr>
                    </a:p>
                  </a:txBody>
                  <a:tcPr anchor="ctr">
                    <a:solidFill>
                      <a:srgbClr val="006FC9"/>
                    </a:solidFill>
                  </a:tcPr>
                </a:tc>
                <a:extLst>
                  <a:ext uri="{0D108BD9-81ED-4DB2-BD59-A6C34878D82A}">
                    <a16:rowId xmlns:a16="http://schemas.microsoft.com/office/drawing/2014/main" xmlns="" val="679667022"/>
                  </a:ext>
                </a:extLst>
              </a:tr>
              <a:tr h="2873953">
                <a:tc>
                  <a:txBody>
                    <a:bodyPr/>
                    <a:lstStyle/>
                    <a:p>
                      <a:pPr lvl="0"/>
                      <a:r>
                        <a:rPr lang="en-US" sz="2000" dirty="0"/>
                        <a:t>Virtual Network</a:t>
                      </a:r>
                    </a:p>
                    <a:p>
                      <a:pPr lvl="0"/>
                      <a:r>
                        <a:rPr lang="en-US" sz="2000" dirty="0" err="1"/>
                        <a:t>ExpressRoute</a:t>
                      </a:r>
                      <a:endParaRPr lang="en-US" sz="2000" dirty="0"/>
                    </a:p>
                    <a:p>
                      <a:pPr lvl="0"/>
                      <a:r>
                        <a:rPr lang="en-US" sz="2000" dirty="0"/>
                        <a:t>Application Gateway</a:t>
                      </a:r>
                    </a:p>
                    <a:p>
                      <a:pPr lvl="0"/>
                      <a:r>
                        <a:rPr lang="en-US" sz="2000" dirty="0"/>
                        <a:t>Traffic Manager</a:t>
                      </a:r>
                    </a:p>
                    <a:p>
                      <a:pPr lvl="0"/>
                      <a:r>
                        <a:rPr lang="en-US" sz="2000" dirty="0"/>
                        <a:t>Azure DNS</a:t>
                      </a:r>
                    </a:p>
                    <a:p>
                      <a:pPr lvl="0"/>
                      <a:r>
                        <a:rPr lang="en-US" sz="2000" dirty="0"/>
                        <a:t>Load Balancer</a:t>
                      </a:r>
                    </a:p>
                    <a:p>
                      <a:pPr lvl="0"/>
                      <a:r>
                        <a:rPr lang="en-US" sz="2000" dirty="0"/>
                        <a:t>VPN Gateway</a:t>
                      </a:r>
                    </a:p>
                  </a:txBody>
                  <a:tcPr>
                    <a:solidFill>
                      <a:schemeClr val="bg1">
                        <a:lumMod val="85000"/>
                      </a:schemeClr>
                    </a:solidFill>
                  </a:tcPr>
                </a:tc>
                <a:tc>
                  <a:txBody>
                    <a:bodyPr/>
                    <a:lstStyle/>
                    <a:p>
                      <a:pPr lvl="0"/>
                      <a:r>
                        <a:rPr lang="en-US" sz="2000" dirty="0"/>
                        <a:t>Media Services</a:t>
                      </a:r>
                    </a:p>
                    <a:p>
                      <a:pPr lvl="0"/>
                      <a:r>
                        <a:rPr lang="en-US" sz="2000" dirty="0"/>
                        <a:t>Content Delivery Network</a:t>
                      </a:r>
                    </a:p>
                  </a:txBody>
                  <a:tcPr>
                    <a:solidFill>
                      <a:schemeClr val="bg1">
                        <a:lumMod val="85000"/>
                      </a:schemeClr>
                    </a:solidFill>
                  </a:tcPr>
                </a:tc>
                <a:tc>
                  <a:txBody>
                    <a:bodyPr/>
                    <a:lstStyle/>
                    <a:p>
                      <a:pPr lvl="0"/>
                      <a:r>
                        <a:rPr lang="en-US" sz="2000" dirty="0"/>
                        <a:t>BizTalk Services</a:t>
                      </a:r>
                    </a:p>
                    <a:p>
                      <a:pPr lvl="0"/>
                      <a:r>
                        <a:rPr lang="en-US" sz="2000" dirty="0"/>
                        <a:t>Service Bus</a:t>
                      </a:r>
                    </a:p>
                    <a:p>
                      <a:pPr lvl="0"/>
                      <a:r>
                        <a:rPr lang="en-US" sz="2000" dirty="0"/>
                        <a:t>Backup</a:t>
                      </a:r>
                    </a:p>
                    <a:p>
                      <a:pPr lvl="0"/>
                      <a:r>
                        <a:rPr lang="en-US" sz="2000" dirty="0"/>
                        <a:t>Site Recovery</a:t>
                      </a:r>
                    </a:p>
                  </a:txBody>
                  <a:tcPr>
                    <a:solidFill>
                      <a:schemeClr val="bg1">
                        <a:lumMod val="85000"/>
                      </a:schemeClr>
                    </a:solidFill>
                  </a:tcPr>
                </a:tc>
                <a:tc>
                  <a:txBody>
                    <a:bodyPr/>
                    <a:lstStyle/>
                    <a:p>
                      <a:pPr lvl="0"/>
                      <a:r>
                        <a:rPr lang="en-US" sz="2000" dirty="0"/>
                        <a:t>Azure Active Directory</a:t>
                      </a:r>
                    </a:p>
                    <a:p>
                      <a:pPr lvl="0"/>
                      <a:r>
                        <a:rPr lang="en-US" sz="2000" dirty="0"/>
                        <a:t>Multi-Factor Authentication</a:t>
                      </a:r>
                    </a:p>
                    <a:p>
                      <a:pPr lvl="0"/>
                      <a:r>
                        <a:rPr lang="en-US" sz="2000" dirty="0"/>
                        <a:t>Azure Active Directory Domain Services</a:t>
                      </a:r>
                    </a:p>
                    <a:p>
                      <a:pPr lvl="0"/>
                      <a:r>
                        <a:rPr lang="en-US" sz="2000" dirty="0"/>
                        <a:t>Azure Active Directory B2C</a:t>
                      </a:r>
                    </a:p>
                  </a:txBody>
                  <a:tcPr>
                    <a:solidFill>
                      <a:schemeClr val="bg1">
                        <a:lumMod val="85000"/>
                      </a:schemeClr>
                    </a:solidFill>
                  </a:tcPr>
                </a:tc>
                <a:extLst>
                  <a:ext uri="{0D108BD9-81ED-4DB2-BD59-A6C34878D82A}">
                    <a16:rowId xmlns:a16="http://schemas.microsoft.com/office/drawing/2014/main" xmlns="" val="2034482246"/>
                  </a:ext>
                </a:extLst>
              </a:tr>
            </a:tbl>
          </a:graphicData>
        </a:graphic>
      </p:graphicFrame>
      <p:grpSp>
        <p:nvGrpSpPr>
          <p:cNvPr id="8" name="Group 4"/>
          <p:cNvGrpSpPr/>
          <p:nvPr/>
        </p:nvGrpSpPr>
        <p:grpSpPr>
          <a:xfrm>
            <a:off x="0" y="1454312"/>
            <a:ext cx="12192000" cy="1010221"/>
            <a:chOff x="0" y="1904711"/>
            <a:chExt cx="12192000" cy="1010221"/>
          </a:xfrm>
        </p:grpSpPr>
        <p:sp>
          <p:nvSpPr>
            <p:cNvPr id="9"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0" name="Content Placeholder 2"/>
            <p:cNvSpPr txBox="1">
              <a:spLocks/>
            </p:cNvSpPr>
            <p:nvPr/>
          </p:nvSpPr>
          <p:spPr>
            <a:xfrm>
              <a:off x="843347" y="1993366"/>
              <a:ext cx="108493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provides a broad collection of integrated services</a:t>
              </a:r>
            </a:p>
          </p:txBody>
        </p:sp>
      </p:grpSp>
    </p:spTree>
    <p:extLst>
      <p:ext uri="{BB962C8B-B14F-4D97-AF65-F5344CB8AC3E}">
        <p14:creationId xmlns:p14="http://schemas.microsoft.com/office/powerpoint/2010/main" val="388355721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s-MX" dirty="0"/>
              <a:t>Azure Service Modules - 3</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03106747"/>
              </p:ext>
            </p:extLst>
          </p:nvPr>
        </p:nvGraphicFramePr>
        <p:xfrm>
          <a:off x="525292" y="2718632"/>
          <a:ext cx="11245176" cy="3448704"/>
        </p:xfrm>
        <a:graphic>
          <a:graphicData uri="http://schemas.openxmlformats.org/drawingml/2006/table">
            <a:tbl>
              <a:tblPr firstRow="1">
                <a:tableStyleId>{21E4AEA4-8DFA-4A89-87EB-49C32662AFE0}</a:tableStyleId>
              </a:tblPr>
              <a:tblGrid>
                <a:gridCol w="3307406">
                  <a:extLst>
                    <a:ext uri="{9D8B030D-6E8A-4147-A177-3AD203B41FA5}">
                      <a16:colId xmlns:a16="http://schemas.microsoft.com/office/drawing/2014/main" xmlns="" val="48614039"/>
                    </a:ext>
                  </a:extLst>
                </a:gridCol>
                <a:gridCol w="2704289">
                  <a:extLst>
                    <a:ext uri="{9D8B030D-6E8A-4147-A177-3AD203B41FA5}">
                      <a16:colId xmlns:a16="http://schemas.microsoft.com/office/drawing/2014/main" xmlns="" val="20001"/>
                    </a:ext>
                  </a:extLst>
                </a:gridCol>
                <a:gridCol w="2422187">
                  <a:extLst>
                    <a:ext uri="{9D8B030D-6E8A-4147-A177-3AD203B41FA5}">
                      <a16:colId xmlns:a16="http://schemas.microsoft.com/office/drawing/2014/main" xmlns="" val="20002"/>
                    </a:ext>
                  </a:extLst>
                </a:gridCol>
                <a:gridCol w="2811294">
                  <a:extLst>
                    <a:ext uri="{9D8B030D-6E8A-4147-A177-3AD203B41FA5}">
                      <a16:colId xmlns:a16="http://schemas.microsoft.com/office/drawing/2014/main" xmlns="" val="1124546490"/>
                    </a:ext>
                  </a:extLst>
                </a:gridCol>
              </a:tblGrid>
              <a:tr h="855512">
                <a:tc>
                  <a:txBody>
                    <a:bodyPr/>
                    <a:lstStyle/>
                    <a:p>
                      <a:pPr algn="ctr"/>
                      <a:r>
                        <a:rPr lang="en-US" sz="2000" b="0" dirty="0">
                          <a:solidFill>
                            <a:schemeClr val="bg1"/>
                          </a:solidFill>
                        </a:rPr>
                        <a:t>Developer</a:t>
                      </a:r>
                    </a:p>
                  </a:txBody>
                  <a:tcPr anchor="ctr">
                    <a:solidFill>
                      <a:srgbClr val="006FC9"/>
                    </a:solidFill>
                  </a:tcPr>
                </a:tc>
                <a:tc>
                  <a:txBody>
                    <a:bodyPr/>
                    <a:lstStyle/>
                    <a:p>
                      <a:pPr algn="ctr"/>
                      <a:r>
                        <a:rPr lang="en-US" sz="2000" b="0" dirty="0">
                          <a:solidFill>
                            <a:schemeClr val="bg1"/>
                          </a:solidFill>
                        </a:rPr>
                        <a:t>Management</a:t>
                      </a:r>
                    </a:p>
                  </a:txBody>
                  <a:tcPr anchor="ctr">
                    <a:solidFill>
                      <a:srgbClr val="006FC9"/>
                    </a:solidFill>
                  </a:tcPr>
                </a:tc>
                <a:tc>
                  <a:txBody>
                    <a:bodyPr/>
                    <a:lstStyle/>
                    <a:p>
                      <a:pPr algn="ctr"/>
                      <a:r>
                        <a:rPr lang="en-US" sz="2000" b="0" dirty="0">
                          <a:solidFill>
                            <a:schemeClr val="bg1"/>
                          </a:solidFill>
                        </a:rPr>
                        <a:t>Intelligence</a:t>
                      </a:r>
                    </a:p>
                  </a:txBody>
                  <a:tcPr anchor="ctr">
                    <a:solidFill>
                      <a:srgbClr val="006FC9"/>
                    </a:solidFill>
                  </a:tcPr>
                </a:tc>
                <a:tc>
                  <a:txBody>
                    <a:bodyPr/>
                    <a:lstStyle/>
                    <a:p>
                      <a:pPr algn="ctr"/>
                      <a:r>
                        <a:rPr lang="en-US" sz="2000" b="0" dirty="0">
                          <a:solidFill>
                            <a:schemeClr val="bg1"/>
                          </a:solidFill>
                        </a:rPr>
                        <a:t>Internet of Things</a:t>
                      </a:r>
                    </a:p>
                  </a:txBody>
                  <a:tcPr anchor="ctr">
                    <a:solidFill>
                      <a:srgbClr val="006FC9"/>
                    </a:solidFill>
                  </a:tcPr>
                </a:tc>
                <a:extLst>
                  <a:ext uri="{0D108BD9-81ED-4DB2-BD59-A6C34878D82A}">
                    <a16:rowId xmlns:a16="http://schemas.microsoft.com/office/drawing/2014/main" xmlns="" val="679667022"/>
                  </a:ext>
                </a:extLst>
              </a:tr>
              <a:tr h="2593192">
                <a:tc>
                  <a:txBody>
                    <a:bodyPr/>
                    <a:lstStyle/>
                    <a:p>
                      <a:pPr lvl="0"/>
                      <a:r>
                        <a:rPr lang="en-US" sz="2000" dirty="0"/>
                        <a:t>Visual Studio Application Insights</a:t>
                      </a:r>
                    </a:p>
                    <a:p>
                      <a:pPr lvl="0"/>
                      <a:r>
                        <a:rPr lang="en-US" sz="2000" dirty="0"/>
                        <a:t>Azure </a:t>
                      </a:r>
                      <a:r>
                        <a:rPr lang="en-US" sz="2000" dirty="0" err="1"/>
                        <a:t>DevTest</a:t>
                      </a:r>
                      <a:r>
                        <a:rPr lang="en-US" sz="2000" dirty="0"/>
                        <a:t> Labs</a:t>
                      </a:r>
                    </a:p>
                  </a:txBody>
                  <a:tcPr>
                    <a:solidFill>
                      <a:schemeClr val="bg1">
                        <a:lumMod val="85000"/>
                      </a:schemeClr>
                    </a:solidFill>
                  </a:tcPr>
                </a:tc>
                <a:tc>
                  <a:txBody>
                    <a:bodyPr/>
                    <a:lstStyle/>
                    <a:p>
                      <a:pPr lvl="0"/>
                      <a:r>
                        <a:rPr lang="en-US" sz="2000" dirty="0"/>
                        <a:t>Key Vault</a:t>
                      </a:r>
                    </a:p>
                    <a:p>
                      <a:pPr lvl="0"/>
                      <a:r>
                        <a:rPr lang="en-US" sz="2000" dirty="0"/>
                        <a:t>Scheduler</a:t>
                      </a:r>
                    </a:p>
                    <a:p>
                      <a:pPr lvl="0"/>
                      <a:r>
                        <a:rPr lang="en-US" sz="2000" dirty="0"/>
                        <a:t>Automation</a:t>
                      </a:r>
                    </a:p>
                    <a:p>
                      <a:pPr lvl="0"/>
                      <a:r>
                        <a:rPr lang="en-US" sz="2000" dirty="0"/>
                        <a:t>Log Analytics</a:t>
                      </a:r>
                    </a:p>
                    <a:p>
                      <a:pPr lvl="0"/>
                      <a:r>
                        <a:rPr lang="en-US" sz="2000" dirty="0"/>
                        <a:t>Security Center</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Cognitive Services</a:t>
                      </a:r>
                    </a:p>
                  </a:txBody>
                  <a:tcPr>
                    <a:solidFill>
                      <a:schemeClr val="bg1">
                        <a:lumMod val="85000"/>
                      </a:schemeClr>
                    </a:solidFill>
                  </a:tcPr>
                </a:tc>
                <a:tc>
                  <a:txBody>
                    <a:bodyPr/>
                    <a:lstStyle/>
                    <a:p>
                      <a:pPr lvl="0"/>
                      <a:r>
                        <a:rPr lang="en-US" sz="2000" dirty="0"/>
                        <a:t>Machine Learning</a:t>
                      </a:r>
                    </a:p>
                    <a:p>
                      <a:pPr lvl="0"/>
                      <a:r>
                        <a:rPr lang="en-US" sz="2000" dirty="0"/>
                        <a:t>Stream Analytics</a:t>
                      </a:r>
                    </a:p>
                    <a:p>
                      <a:pPr lvl="0"/>
                      <a:r>
                        <a:rPr lang="en-US" sz="2000" dirty="0"/>
                        <a:t>Push Notification</a:t>
                      </a:r>
                    </a:p>
                    <a:p>
                      <a:pPr lvl="0"/>
                      <a:r>
                        <a:rPr lang="en-US" sz="2000" dirty="0"/>
                        <a:t>Event Hubs</a:t>
                      </a:r>
                    </a:p>
                    <a:p>
                      <a:pPr lvl="0"/>
                      <a:r>
                        <a:rPr lang="en-US" sz="2000" dirty="0"/>
                        <a:t>Internet of Things</a:t>
                      </a:r>
                    </a:p>
                    <a:p>
                      <a:pPr lvl="0"/>
                      <a:r>
                        <a:rPr lang="en-US" sz="2000" dirty="0"/>
                        <a:t>Azure </a:t>
                      </a:r>
                      <a:r>
                        <a:rPr lang="en-US" sz="2000" dirty="0" err="1"/>
                        <a:t>IoT</a:t>
                      </a:r>
                      <a:r>
                        <a:rPr lang="en-US" sz="2000" dirty="0"/>
                        <a:t> Hub</a:t>
                      </a:r>
                    </a:p>
                  </a:txBody>
                  <a:tcPr>
                    <a:solidFill>
                      <a:schemeClr val="bg1">
                        <a:lumMod val="85000"/>
                      </a:schemeClr>
                    </a:solidFill>
                  </a:tcPr>
                </a:tc>
                <a:extLst>
                  <a:ext uri="{0D108BD9-81ED-4DB2-BD59-A6C34878D82A}">
                    <a16:rowId xmlns:a16="http://schemas.microsoft.com/office/drawing/2014/main" xmlns="" val="2034482246"/>
                  </a:ext>
                </a:extLst>
              </a:tr>
            </a:tbl>
          </a:graphicData>
        </a:graphic>
      </p:graphicFrame>
      <p:grpSp>
        <p:nvGrpSpPr>
          <p:cNvPr id="8" name="Group 4"/>
          <p:cNvGrpSpPr/>
          <p:nvPr/>
        </p:nvGrpSpPr>
        <p:grpSpPr>
          <a:xfrm>
            <a:off x="0" y="1590497"/>
            <a:ext cx="12192000" cy="1010221"/>
            <a:chOff x="0" y="1904711"/>
            <a:chExt cx="12192000" cy="1010221"/>
          </a:xfrm>
        </p:grpSpPr>
        <p:sp>
          <p:nvSpPr>
            <p:cNvPr id="9"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0" name="Content Placeholder 2"/>
            <p:cNvSpPr txBox="1">
              <a:spLocks/>
            </p:cNvSpPr>
            <p:nvPr/>
          </p:nvSpPr>
          <p:spPr>
            <a:xfrm>
              <a:off x="843347" y="1993366"/>
              <a:ext cx="108493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provides a broad collection of integrated services</a:t>
              </a:r>
            </a:p>
          </p:txBody>
        </p:sp>
      </p:grpSp>
    </p:spTree>
    <p:extLst>
      <p:ext uri="{BB962C8B-B14F-4D97-AF65-F5344CB8AC3E}">
        <p14:creationId xmlns:p14="http://schemas.microsoft.com/office/powerpoint/2010/main" val="38835572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Popular Products in Azure</a:t>
            </a:r>
          </a:p>
        </p:txBody>
      </p:sp>
      <p:pic>
        <p:nvPicPr>
          <p:cNvPr id="2050" name="Picture 2"/>
          <p:cNvPicPr>
            <a:picLocks noChangeAspect="1" noChangeArrowheads="1"/>
          </p:cNvPicPr>
          <p:nvPr/>
        </p:nvPicPr>
        <p:blipFill>
          <a:blip r:embed="rId3" cstate="print"/>
          <a:srcRect/>
          <a:stretch>
            <a:fillRect/>
          </a:stretch>
        </p:blipFill>
        <p:spPr bwMode="auto">
          <a:xfrm>
            <a:off x="506436" y="1599133"/>
            <a:ext cx="11266463" cy="5003704"/>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2557" y="49697"/>
            <a:ext cx="10515600" cy="1253809"/>
          </a:xfrm>
        </p:spPr>
        <p:txBody>
          <a:bodyPr/>
          <a:lstStyle/>
          <a:p>
            <a:pPr eaLnBrk="1" hangingPunct="1"/>
            <a:r>
              <a:rPr lang="en-US" altLang="es-MX" dirty="0" err="1"/>
              <a:t>NoSQL</a:t>
            </a:r>
            <a:r>
              <a:rPr lang="en-US" altLang="es-MX" dirty="0"/>
              <a:t> vs. SQL DB</a:t>
            </a:r>
          </a:p>
        </p:txBody>
      </p:sp>
      <p:graphicFrame>
        <p:nvGraphicFramePr>
          <p:cNvPr id="3" name="표 2"/>
          <p:cNvGraphicFramePr>
            <a:graphicFrameLocks noGrp="1"/>
          </p:cNvGraphicFramePr>
          <p:nvPr>
            <p:extLst>
              <p:ext uri="{D42A27DB-BD31-4B8C-83A1-F6EECF244321}">
                <p14:modId xmlns:p14="http://schemas.microsoft.com/office/powerpoint/2010/main" val="1420244845"/>
              </p:ext>
            </p:extLst>
          </p:nvPr>
        </p:nvGraphicFramePr>
        <p:xfrm>
          <a:off x="682557" y="1472541"/>
          <a:ext cx="11226019" cy="4992238"/>
        </p:xfrm>
        <a:graphic>
          <a:graphicData uri="http://schemas.openxmlformats.org/drawingml/2006/table">
            <a:tbl>
              <a:tblPr firstRow="1" bandRow="1">
                <a:tableStyleId>{21E4AEA4-8DFA-4A89-87EB-49C32662AFE0}</a:tableStyleId>
              </a:tblPr>
              <a:tblGrid>
                <a:gridCol w="1533180">
                  <a:extLst>
                    <a:ext uri="{9D8B030D-6E8A-4147-A177-3AD203B41FA5}">
                      <a16:colId xmlns:a16="http://schemas.microsoft.com/office/drawing/2014/main" xmlns="" val="20000"/>
                    </a:ext>
                  </a:extLst>
                </a:gridCol>
                <a:gridCol w="5542869">
                  <a:extLst>
                    <a:ext uri="{9D8B030D-6E8A-4147-A177-3AD203B41FA5}">
                      <a16:colId xmlns:a16="http://schemas.microsoft.com/office/drawing/2014/main" xmlns="" val="20001"/>
                    </a:ext>
                  </a:extLst>
                </a:gridCol>
                <a:gridCol w="4149970">
                  <a:extLst>
                    <a:ext uri="{9D8B030D-6E8A-4147-A177-3AD203B41FA5}">
                      <a16:colId xmlns:a16="http://schemas.microsoft.com/office/drawing/2014/main" xmlns="" val="20002"/>
                    </a:ext>
                  </a:extLst>
                </a:gridCol>
              </a:tblGrid>
              <a:tr h="444445">
                <a:tc>
                  <a:txBody>
                    <a:bodyPr/>
                    <a:lstStyle/>
                    <a:p>
                      <a:pPr latinLnBrk="1"/>
                      <a:endParaRPr lang="ko-KR" altLang="en-US" dirty="0">
                        <a:solidFill>
                          <a:srgbClr val="FFFFFF"/>
                        </a:solidFill>
                      </a:endParaRPr>
                    </a:p>
                  </a:txBody>
                  <a:tcPr>
                    <a:solidFill>
                      <a:srgbClr val="336FC0"/>
                    </a:solidFill>
                  </a:tcPr>
                </a:tc>
                <a:tc>
                  <a:txBody>
                    <a:bodyPr/>
                    <a:lstStyle/>
                    <a:p>
                      <a:pPr algn="ctr" latinLnBrk="1"/>
                      <a:r>
                        <a:rPr lang="en-US" altLang="ko-KR" sz="2400" b="0" dirty="0" err="1">
                          <a:solidFill>
                            <a:srgbClr val="FFFFFF"/>
                          </a:solidFill>
                        </a:rPr>
                        <a:t>NoSQL</a:t>
                      </a:r>
                      <a:endParaRPr lang="ko-KR" altLang="en-US" sz="2400" b="0" dirty="0">
                        <a:solidFill>
                          <a:srgbClr val="FFFFFF"/>
                        </a:solidFill>
                      </a:endParaRPr>
                    </a:p>
                  </a:txBody>
                  <a:tcPr>
                    <a:solidFill>
                      <a:srgbClr val="336FC0"/>
                    </a:solidFill>
                  </a:tcPr>
                </a:tc>
                <a:tc>
                  <a:txBody>
                    <a:bodyPr/>
                    <a:lstStyle/>
                    <a:p>
                      <a:pPr algn="ctr" latinLnBrk="1"/>
                      <a:r>
                        <a:rPr lang="en-US" altLang="ko-KR" sz="2400" b="0" dirty="0">
                          <a:solidFill>
                            <a:srgbClr val="FFFFFF"/>
                          </a:solidFill>
                        </a:rPr>
                        <a:t>SQL</a:t>
                      </a:r>
                      <a:endParaRPr lang="ko-KR" altLang="en-US" sz="2400" b="0" dirty="0">
                        <a:solidFill>
                          <a:srgbClr val="FFFFFF"/>
                        </a:solidFill>
                      </a:endParaRPr>
                    </a:p>
                  </a:txBody>
                  <a:tcPr>
                    <a:solidFill>
                      <a:srgbClr val="336FC0"/>
                    </a:solidFill>
                  </a:tcPr>
                </a:tc>
                <a:extLst>
                  <a:ext uri="{0D108BD9-81ED-4DB2-BD59-A6C34878D82A}">
                    <a16:rowId xmlns:a16="http://schemas.microsoft.com/office/drawing/2014/main" xmlns="" val="10000"/>
                  </a:ext>
                </a:extLst>
              </a:tr>
              <a:tr h="671899">
                <a:tc>
                  <a:txBody>
                    <a:bodyPr/>
                    <a:lstStyle/>
                    <a:p>
                      <a:pPr algn="ctr" latinLnBrk="1"/>
                      <a:r>
                        <a:rPr lang="en-US" altLang="ko-KR" sz="1800" b="0" dirty="0"/>
                        <a:t>Model</a:t>
                      </a:r>
                      <a:endParaRPr lang="ko-KR" altLang="en-US" sz="1800" b="0" dirty="0"/>
                    </a:p>
                  </a:txBody>
                  <a:tcPr>
                    <a:solidFill>
                      <a:schemeClr val="bg2"/>
                    </a:solidFill>
                  </a:tcPr>
                </a:tc>
                <a:tc>
                  <a:txBody>
                    <a:bodyPr/>
                    <a:lstStyle/>
                    <a:p>
                      <a:pPr latinLnBrk="1"/>
                      <a:r>
                        <a:rPr lang="en-US" altLang="ko-KR" dirty="0"/>
                        <a:t>Non-relational – Stores data in JSON documents, </a:t>
                      </a:r>
                    </a:p>
                    <a:p>
                      <a:pPr latinLnBrk="1"/>
                      <a:r>
                        <a:rPr lang="en-US" altLang="ko-KR" dirty="0"/>
                        <a:t>key</a:t>
                      </a:r>
                      <a:r>
                        <a:rPr lang="en-US" altLang="ko-KR" baseline="0" dirty="0"/>
                        <a:t>/</a:t>
                      </a:r>
                      <a:r>
                        <a:rPr lang="en-US" altLang="ko-KR" dirty="0"/>
                        <a:t>value pairs, wide column stores, or graphs</a:t>
                      </a:r>
                      <a:endParaRPr lang="ko-KR" altLang="en-US" dirty="0"/>
                    </a:p>
                  </a:txBody>
                  <a:tcPr>
                    <a:solidFill>
                      <a:schemeClr val="bg2"/>
                    </a:solidFill>
                  </a:tcPr>
                </a:tc>
                <a:tc>
                  <a:txBody>
                    <a:bodyPr/>
                    <a:lstStyle/>
                    <a:p>
                      <a:pPr latinLnBrk="1"/>
                      <a:r>
                        <a:rPr lang="en-US" altLang="ko-KR" dirty="0"/>
                        <a:t>Relational – Stores data in a table</a:t>
                      </a:r>
                      <a:endParaRPr lang="ko-KR" altLang="en-US" dirty="0"/>
                    </a:p>
                  </a:txBody>
                  <a:tcPr>
                    <a:solidFill>
                      <a:schemeClr val="bg2"/>
                    </a:solidFill>
                  </a:tcPr>
                </a:tc>
                <a:extLst>
                  <a:ext uri="{0D108BD9-81ED-4DB2-BD59-A6C34878D82A}">
                    <a16:rowId xmlns:a16="http://schemas.microsoft.com/office/drawing/2014/main" xmlns="" val="10001"/>
                  </a:ext>
                </a:extLst>
              </a:tr>
              <a:tr h="1055960">
                <a:tc>
                  <a:txBody>
                    <a:bodyPr/>
                    <a:lstStyle/>
                    <a:p>
                      <a:pPr algn="ctr" latinLnBrk="1"/>
                      <a:r>
                        <a:rPr lang="en-US" altLang="ko-KR" sz="1800" b="0" dirty="0"/>
                        <a:t>Data</a:t>
                      </a:r>
                      <a:endParaRPr lang="ko-KR" altLang="en-US" sz="1800" b="0" dirty="0"/>
                    </a:p>
                  </a:txBody>
                  <a:tcPr>
                    <a:solidFill>
                      <a:schemeClr val="bg2"/>
                    </a:solidFill>
                  </a:tcPr>
                </a:tc>
                <a:tc>
                  <a:txBody>
                    <a:bodyPr/>
                    <a:lstStyle/>
                    <a:p>
                      <a:pPr marL="0" indent="0" latinLnBrk="1">
                        <a:buFont typeface="Arial" panose="020B0604020202020204" pitchFamily="34" charset="0"/>
                        <a:buNone/>
                      </a:pPr>
                      <a:r>
                        <a:rPr lang="en-US" altLang="ko-KR" dirty="0"/>
                        <a:t>Offers flexibility as not every record needs to store </a:t>
                      </a:r>
                    </a:p>
                    <a:p>
                      <a:pPr marL="0" indent="0" latinLnBrk="1">
                        <a:buFont typeface="Arial" panose="020B0604020202020204" pitchFamily="34" charset="0"/>
                        <a:buNone/>
                      </a:pPr>
                      <a:r>
                        <a:rPr lang="en-US" altLang="ko-KR" dirty="0"/>
                        <a:t>the same properties.</a:t>
                      </a:r>
                    </a:p>
                    <a:p>
                      <a:pPr marL="0" indent="0" latinLnBrk="1">
                        <a:buFont typeface="Arial" panose="020B0604020202020204" pitchFamily="34" charset="0"/>
                        <a:buNone/>
                      </a:pPr>
                      <a:r>
                        <a:rPr lang="en-US" altLang="ko-KR" baseline="0" dirty="0"/>
                        <a:t>Good for semi-structured data.</a:t>
                      </a:r>
                      <a:endParaRPr lang="ko-KR" altLang="en-US" dirty="0"/>
                    </a:p>
                  </a:txBody>
                  <a:tcPr>
                    <a:solidFill>
                      <a:schemeClr val="bg2"/>
                    </a:solidFill>
                  </a:tcPr>
                </a:tc>
                <a:tc>
                  <a:txBody>
                    <a:bodyPr/>
                    <a:lstStyle/>
                    <a:p>
                      <a:pPr marL="0" indent="0" latinLnBrk="1">
                        <a:buFont typeface="Arial" panose="020B0604020202020204" pitchFamily="34" charset="0"/>
                        <a:buNone/>
                      </a:pPr>
                      <a:r>
                        <a:rPr lang="en-US" altLang="ko-KR" dirty="0"/>
                        <a:t>Great for solutions where every record has the same properties.</a:t>
                      </a:r>
                    </a:p>
                    <a:p>
                      <a:pPr marL="0" indent="0" latinLnBrk="1">
                        <a:buFont typeface="Arial" panose="020B0604020202020204" pitchFamily="34" charset="0"/>
                        <a:buNone/>
                      </a:pPr>
                      <a:r>
                        <a:rPr lang="en-US" altLang="ko-KR" baseline="0" dirty="0"/>
                        <a:t>Good for structured data.</a:t>
                      </a:r>
                      <a:endParaRPr lang="ko-KR" altLang="en-US" dirty="0"/>
                    </a:p>
                  </a:txBody>
                  <a:tcPr>
                    <a:solidFill>
                      <a:schemeClr val="bg2"/>
                    </a:solidFill>
                  </a:tcPr>
                </a:tc>
                <a:extLst>
                  <a:ext uri="{0D108BD9-81ED-4DB2-BD59-A6C34878D82A}">
                    <a16:rowId xmlns:a16="http://schemas.microsoft.com/office/drawing/2014/main" xmlns="" val="10002"/>
                  </a:ext>
                </a:extLst>
              </a:tr>
              <a:tr h="1155556">
                <a:tc>
                  <a:txBody>
                    <a:bodyPr/>
                    <a:lstStyle/>
                    <a:p>
                      <a:pPr algn="ctr" latinLnBrk="1"/>
                      <a:r>
                        <a:rPr lang="en-US" altLang="ko-KR" sz="1800" b="0" dirty="0"/>
                        <a:t>Schema</a:t>
                      </a:r>
                      <a:endParaRPr lang="ko-KR" altLang="en-US" sz="1800" b="0" dirty="0"/>
                    </a:p>
                  </a:txBody>
                  <a:tcPr>
                    <a:solidFill>
                      <a:schemeClr val="bg2"/>
                    </a:solidFill>
                  </a:tcPr>
                </a:tc>
                <a:tc>
                  <a:txBody>
                    <a:bodyPr/>
                    <a:lstStyle/>
                    <a:p>
                      <a:pPr latinLnBrk="1"/>
                      <a:r>
                        <a:rPr lang="en-US" altLang="ko-KR" dirty="0"/>
                        <a:t>Dynamic or flexible schemas –</a:t>
                      </a:r>
                      <a:r>
                        <a:rPr lang="en-US" altLang="ko-KR" baseline="0" dirty="0"/>
                        <a:t> database is schema-agnostic and the schema is dictated by the </a:t>
                      </a:r>
                    </a:p>
                    <a:p>
                      <a:pPr latinLnBrk="1"/>
                      <a:r>
                        <a:rPr lang="en-US" altLang="ko-KR" baseline="0" dirty="0"/>
                        <a:t>application. This allows for agility and highly iterative development.</a:t>
                      </a:r>
                      <a:endParaRPr lang="ko-KR" altLang="en-US" dirty="0"/>
                    </a:p>
                  </a:txBody>
                  <a:tcPr>
                    <a:solidFill>
                      <a:schemeClr val="bg2"/>
                    </a:solidFill>
                  </a:tcPr>
                </a:tc>
                <a:tc>
                  <a:txBody>
                    <a:bodyPr/>
                    <a:lstStyle/>
                    <a:p>
                      <a:pPr latinLnBrk="1"/>
                      <a:r>
                        <a:rPr lang="en-US" altLang="ko-KR" dirty="0"/>
                        <a:t>Strict schema – Schema must be </a:t>
                      </a:r>
                    </a:p>
                    <a:p>
                      <a:pPr latinLnBrk="1"/>
                      <a:r>
                        <a:rPr lang="en-US" altLang="ko-KR" dirty="0"/>
                        <a:t>maintained and kept in sync between </a:t>
                      </a:r>
                    </a:p>
                    <a:p>
                      <a:pPr latinLnBrk="1"/>
                      <a:r>
                        <a:rPr lang="en-US" altLang="ko-KR" dirty="0"/>
                        <a:t>application and database</a:t>
                      </a:r>
                      <a:endParaRPr lang="ko-KR" altLang="en-US" dirty="0"/>
                    </a:p>
                  </a:txBody>
                  <a:tcPr>
                    <a:solidFill>
                      <a:schemeClr val="bg2"/>
                    </a:solidFill>
                  </a:tcPr>
                </a:tc>
                <a:extLst>
                  <a:ext uri="{0D108BD9-81ED-4DB2-BD59-A6C34878D82A}">
                    <a16:rowId xmlns:a16="http://schemas.microsoft.com/office/drawing/2014/main" xmlns="" val="10003"/>
                  </a:ext>
                </a:extLst>
              </a:tr>
              <a:tr h="471508">
                <a:tc>
                  <a:txBody>
                    <a:bodyPr/>
                    <a:lstStyle/>
                    <a:p>
                      <a:pPr algn="ctr" latinLnBrk="1"/>
                      <a:r>
                        <a:rPr lang="en-US" altLang="ko-KR" sz="1800" b="0" dirty="0"/>
                        <a:t>Transactions</a:t>
                      </a:r>
                      <a:endParaRPr lang="ko-KR" altLang="en-US" sz="1800" b="0" dirty="0"/>
                    </a:p>
                  </a:txBody>
                  <a:tcPr>
                    <a:solidFill>
                      <a:schemeClr val="bg2"/>
                    </a:solidFill>
                  </a:tcPr>
                </a:tc>
                <a:tc>
                  <a:txBody>
                    <a:bodyPr/>
                    <a:lstStyle/>
                    <a:p>
                      <a:pPr latinLnBrk="1"/>
                      <a:r>
                        <a:rPr lang="en-US" altLang="ko-KR" dirty="0"/>
                        <a:t>ACID transaction support varies per solution.</a:t>
                      </a:r>
                      <a:endParaRPr lang="ko-KR" altLang="en-US" dirty="0"/>
                    </a:p>
                  </a:txBody>
                  <a:tcPr>
                    <a:solidFill>
                      <a:schemeClr val="bg2"/>
                    </a:solidFill>
                  </a:tcPr>
                </a:tc>
                <a:tc>
                  <a:txBody>
                    <a:bodyPr/>
                    <a:lstStyle/>
                    <a:p>
                      <a:pPr latinLnBrk="1"/>
                      <a:r>
                        <a:rPr lang="en-US" altLang="ko-KR" dirty="0"/>
                        <a:t>Supports</a:t>
                      </a:r>
                      <a:r>
                        <a:rPr lang="en-US" altLang="ko-KR" baseline="0" dirty="0"/>
                        <a:t> ACID transactions.</a:t>
                      </a:r>
                      <a:endParaRPr lang="ko-KR" altLang="en-US" dirty="0"/>
                    </a:p>
                  </a:txBody>
                  <a:tcPr>
                    <a:solidFill>
                      <a:schemeClr val="bg2"/>
                    </a:solidFill>
                  </a:tcPr>
                </a:tc>
                <a:extLst>
                  <a:ext uri="{0D108BD9-81ED-4DB2-BD59-A6C34878D82A}">
                    <a16:rowId xmlns:a16="http://schemas.microsoft.com/office/drawing/2014/main" xmlns="" val="10004"/>
                  </a:ext>
                </a:extLst>
              </a:tr>
              <a:tr h="622223">
                <a:tc>
                  <a:txBody>
                    <a:bodyPr/>
                    <a:lstStyle/>
                    <a:p>
                      <a:pPr algn="ctr" latinLnBrk="1"/>
                      <a:r>
                        <a:rPr lang="en-US" altLang="ko-KR" sz="1800" b="0" dirty="0"/>
                        <a:t>Consistency</a:t>
                      </a:r>
                      <a:endParaRPr lang="ko-KR" altLang="en-US" sz="1800" b="0" dirty="0"/>
                    </a:p>
                  </a:txBody>
                  <a:tcPr>
                    <a:solidFill>
                      <a:schemeClr val="bg2"/>
                    </a:solidFill>
                  </a:tcPr>
                </a:tc>
                <a:tc>
                  <a:txBody>
                    <a:bodyPr/>
                    <a:lstStyle/>
                    <a:p>
                      <a:pPr latinLnBrk="1"/>
                      <a:r>
                        <a:rPr lang="en-US" altLang="ko-KR" dirty="0"/>
                        <a:t>Consistency varies per solution, some solutions</a:t>
                      </a:r>
                      <a:r>
                        <a:rPr lang="en-US" altLang="ko-KR" baseline="0" dirty="0"/>
                        <a:t> </a:t>
                      </a:r>
                    </a:p>
                    <a:p>
                      <a:pPr latinLnBrk="1"/>
                      <a:r>
                        <a:rPr lang="en-US" altLang="ko-KR" baseline="0" dirty="0"/>
                        <a:t>have tunable consistency.</a:t>
                      </a:r>
                      <a:endParaRPr lang="ko-KR" altLang="en-US" dirty="0"/>
                    </a:p>
                  </a:txBody>
                  <a:tcPr>
                    <a:solidFill>
                      <a:schemeClr val="bg2"/>
                    </a:solidFill>
                  </a:tcPr>
                </a:tc>
                <a:tc>
                  <a:txBody>
                    <a:bodyPr/>
                    <a:lstStyle/>
                    <a:p>
                      <a:pPr latinLnBrk="1"/>
                      <a:r>
                        <a:rPr lang="en-US" altLang="ko-KR" dirty="0"/>
                        <a:t>Strong</a:t>
                      </a:r>
                      <a:r>
                        <a:rPr lang="en-US" altLang="ko-KR" baseline="0" dirty="0"/>
                        <a:t> consistency supported.</a:t>
                      </a:r>
                      <a:endParaRPr lang="ko-KR" altLang="en-US" dirty="0"/>
                    </a:p>
                  </a:txBody>
                  <a:tcPr>
                    <a:solidFill>
                      <a:schemeClr val="bg2"/>
                    </a:solidFill>
                  </a:tcPr>
                </a:tc>
                <a:extLst>
                  <a:ext uri="{0D108BD9-81ED-4DB2-BD59-A6C34878D82A}">
                    <a16:rowId xmlns:a16="http://schemas.microsoft.com/office/drawing/2014/main" xmlns="" val="10005"/>
                  </a:ext>
                </a:extLst>
              </a:tr>
              <a:tr h="506871">
                <a:tc>
                  <a:txBody>
                    <a:bodyPr/>
                    <a:lstStyle/>
                    <a:p>
                      <a:pPr algn="ctr" latinLnBrk="1"/>
                      <a:r>
                        <a:rPr lang="en-US" altLang="ko-KR" sz="1800" b="0" dirty="0"/>
                        <a:t>Scale</a:t>
                      </a:r>
                      <a:endParaRPr lang="ko-KR" altLang="en-US" sz="1800" b="0" dirty="0"/>
                    </a:p>
                  </a:txBody>
                  <a:tcPr>
                    <a:solidFill>
                      <a:schemeClr val="bg2"/>
                    </a:solidFill>
                  </a:tcPr>
                </a:tc>
                <a:tc>
                  <a:txBody>
                    <a:bodyPr/>
                    <a:lstStyle/>
                    <a:p>
                      <a:pPr latinLnBrk="1"/>
                      <a:r>
                        <a:rPr lang="en-US" altLang="ko-KR" dirty="0"/>
                        <a:t>Scales</a:t>
                      </a:r>
                      <a:r>
                        <a:rPr lang="en-US" altLang="ko-KR" baseline="0" dirty="0"/>
                        <a:t> well horizontally.</a:t>
                      </a:r>
                      <a:endParaRPr lang="ko-KR" altLang="en-US" dirty="0"/>
                    </a:p>
                  </a:txBody>
                  <a:tcPr>
                    <a:solidFill>
                      <a:schemeClr val="bg2"/>
                    </a:solidFill>
                  </a:tcPr>
                </a:tc>
                <a:tc>
                  <a:txBody>
                    <a:bodyPr/>
                    <a:lstStyle/>
                    <a:p>
                      <a:pPr latinLnBrk="1"/>
                      <a:r>
                        <a:rPr lang="en-US" altLang="ko-KR" dirty="0"/>
                        <a:t>Scales well vertically.</a:t>
                      </a:r>
                      <a:endParaRPr lang="ko-KR" altLang="en-US" dirty="0"/>
                    </a:p>
                  </a:txBody>
                  <a:tcPr>
                    <a:solidFill>
                      <a:schemeClr val="bg2"/>
                    </a:solidFill>
                  </a:tcPr>
                </a:tc>
                <a:extLst>
                  <a:ext uri="{0D108BD9-81ED-4DB2-BD59-A6C34878D82A}">
                    <a16:rowId xmlns:a16="http://schemas.microsoft.com/office/drawing/2014/main" xmlns="" val="10006"/>
                  </a:ext>
                </a:extLst>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Services Work Together</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510" y="1599189"/>
            <a:ext cx="10351393" cy="5001324"/>
          </a:xfrm>
          <a:prstGeom prst="rect">
            <a:avLst/>
          </a:prstGeom>
        </p:spPr>
      </p:pic>
    </p:spTree>
    <p:extLst>
      <p:ext uri="{BB962C8B-B14F-4D97-AF65-F5344CB8AC3E}">
        <p14:creationId xmlns:p14="http://schemas.microsoft.com/office/powerpoint/2010/main" val="4823978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s-MX" dirty="0"/>
              <a:t>Access Services Through Azure Portal</a:t>
            </a:r>
          </a:p>
        </p:txBody>
      </p:sp>
      <p:sp>
        <p:nvSpPr>
          <p:cNvPr id="9" name="Content Placeholder 8"/>
          <p:cNvSpPr>
            <a:spLocks noGrp="1"/>
          </p:cNvSpPr>
          <p:nvPr>
            <p:ph sz="half" idx="1"/>
          </p:nvPr>
        </p:nvSpPr>
        <p:spPr/>
        <p:txBody>
          <a:bodyPr/>
          <a:lstStyle/>
          <a:p>
            <a:pPr>
              <a:buFont typeface="Wingdings" charset="2"/>
              <a:buChar char="§"/>
            </a:pPr>
            <a:r>
              <a:rPr lang="en-US" dirty="0"/>
              <a:t>The Microsoft Azure portal is the central location where Azure resources and services are provisioned and </a:t>
            </a:r>
            <a:r>
              <a:rPr lang="en-US" dirty="0" smtClean="0"/>
              <a:t>managed</a:t>
            </a:r>
            <a:endParaRPr lang="en-US" dirty="0"/>
          </a:p>
          <a:p>
            <a:pPr>
              <a:buFont typeface="Wingdings" charset="2"/>
              <a:buChar char="§"/>
            </a:pPr>
            <a:r>
              <a:rPr lang="en-US" dirty="0"/>
              <a:t>Marketplace for </a:t>
            </a:r>
            <a:r>
              <a:rPr lang="en-US" dirty="0" smtClean="0"/>
              <a:t>solutions</a:t>
            </a:r>
            <a:endParaRPr lang="en-US" dirty="0"/>
          </a:p>
          <a:p>
            <a:pPr>
              <a:buFont typeface="Wingdings" charset="2"/>
              <a:buChar char="§"/>
            </a:pPr>
            <a:r>
              <a:rPr lang="en-US" dirty="0"/>
              <a:t>Customized start screen</a:t>
            </a:r>
          </a:p>
        </p:txBody>
      </p:sp>
      <p:sp>
        <p:nvSpPr>
          <p:cNvPr id="6" name="Content Placeholder 4"/>
          <p:cNvSpPr txBox="1">
            <a:spLocks/>
          </p:cNvSpPr>
          <p:nvPr/>
        </p:nvSpPr>
        <p:spPr>
          <a:xfrm>
            <a:off x="519249" y="1221972"/>
            <a:ext cx="10943167" cy="916918"/>
          </a:xfrm>
          <a:prstGeom prst="rect">
            <a:avLst/>
          </a:prstGeom>
        </p:spPr>
        <p:txBody>
          <a:bodyPr vert="horz" wrap="square" lIns="0" tIns="0" rIns="0" bIns="0" rtlCol="0">
            <a:spAutoFit/>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endParaRPr lang="en-US" altLang="ko-KR" dirty="0"/>
          </a:p>
          <a:p>
            <a:pPr lvl="1">
              <a:buClr>
                <a:schemeClr val="accent1"/>
              </a:buClr>
            </a:pPr>
            <a:endParaRPr lang="en-US" dirty="0"/>
          </a:p>
        </p:txBody>
      </p:sp>
      <p:pic>
        <p:nvPicPr>
          <p:cNvPr id="2" name="Picture 1"/>
          <p:cNvPicPr>
            <a:picLocks noChangeAspect="1"/>
          </p:cNvPicPr>
          <p:nvPr/>
        </p:nvPicPr>
        <p:blipFill rotWithShape="1">
          <a:blip r:embed="rId3" cstate="print"/>
          <a:srcRect l="-31" t="-1322" r="62363" b="19949"/>
          <a:stretch/>
        </p:blipFill>
        <p:spPr>
          <a:xfrm>
            <a:off x="6644500" y="1432531"/>
            <a:ext cx="5026149" cy="5137526"/>
          </a:xfrm>
          <a:prstGeom prst="rect">
            <a:avLst/>
          </a:prstGeom>
        </p:spPr>
      </p:pic>
    </p:spTree>
    <p:extLst>
      <p:ext uri="{BB962C8B-B14F-4D97-AF65-F5344CB8AC3E}">
        <p14:creationId xmlns:p14="http://schemas.microsoft.com/office/powerpoint/2010/main" val="13903034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Topics</a:t>
            </a:r>
          </a:p>
        </p:txBody>
      </p:sp>
      <p:sp>
        <p:nvSpPr>
          <p:cNvPr id="3" name="Content Placeholder 2"/>
          <p:cNvSpPr>
            <a:spLocks noGrp="1"/>
          </p:cNvSpPr>
          <p:nvPr>
            <p:ph sz="half" idx="1"/>
          </p:nvPr>
        </p:nvSpPr>
        <p:spPr>
          <a:prstGeom prst="rect">
            <a:avLst/>
          </a:prstGeom>
        </p:spPr>
        <p:txBody>
          <a:bodyPr>
            <a:normAutofit/>
          </a:bodyPr>
          <a:lstStyle/>
          <a:p>
            <a:pPr marL="115888">
              <a:buClr>
                <a:schemeClr val="accent1"/>
              </a:buClr>
              <a:defRPr/>
            </a:pPr>
            <a:r>
              <a:rPr lang="en-US" dirty="0"/>
              <a:t>What is Microsoft Azure?</a:t>
            </a:r>
          </a:p>
          <a:p>
            <a:pPr marL="511057" lvl="1">
              <a:buClr>
                <a:schemeClr val="accent1"/>
              </a:buClr>
              <a:defRPr/>
            </a:pPr>
            <a:r>
              <a:rPr lang="en-US" sz="2800" dirty="0">
                <a:latin typeface="+mn-lt"/>
              </a:rPr>
              <a:t>Virtual Machines</a:t>
            </a:r>
          </a:p>
          <a:p>
            <a:pPr marL="511057" lvl="1">
              <a:buClr>
                <a:schemeClr val="accent1"/>
              </a:buClr>
              <a:defRPr/>
            </a:pPr>
            <a:r>
              <a:rPr lang="en-US" sz="2800" dirty="0"/>
              <a:t>Cloud Services</a:t>
            </a:r>
          </a:p>
          <a:p>
            <a:pPr marL="511057" lvl="1">
              <a:buClr>
                <a:schemeClr val="accent1"/>
              </a:buClr>
              <a:defRPr/>
            </a:pPr>
            <a:r>
              <a:rPr lang="en-US" sz="2800" dirty="0"/>
              <a:t>App Service</a:t>
            </a:r>
            <a:endParaRPr lang="en-US" dirty="0">
              <a:latin typeface="+mn-lt"/>
            </a:endParaRPr>
          </a:p>
          <a:p>
            <a:pPr marL="115888">
              <a:buClr>
                <a:schemeClr val="accent1"/>
              </a:buClr>
              <a:defRPr/>
            </a:pPr>
            <a:r>
              <a:rPr lang="en-US" altLang="es-MX" dirty="0"/>
              <a:t>Modules of Azure Service</a:t>
            </a:r>
            <a:endParaRPr lang="en-US" altLang="es-MX" sz="2800" dirty="0"/>
          </a:p>
          <a:p>
            <a:pPr marL="115888">
              <a:buClr>
                <a:schemeClr val="accent1"/>
              </a:buClr>
              <a:defRPr/>
            </a:pPr>
            <a:r>
              <a:rPr lang="en-US" dirty="0"/>
              <a:t>What is the Azure Portal?</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Creating a Resource in Azure Portal</a:t>
            </a:r>
          </a:p>
        </p:txBody>
      </p:sp>
      <p:pic>
        <p:nvPicPr>
          <p:cNvPr id="5" name="그림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8314" y="1527244"/>
            <a:ext cx="5830114" cy="4887007"/>
          </a:xfrm>
          <a:prstGeom prst="rect">
            <a:avLst/>
          </a:prstGeom>
        </p:spPr>
      </p:pic>
    </p:spTree>
    <p:extLst>
      <p:ext uri="{BB962C8B-B14F-4D97-AF65-F5344CB8AC3E}">
        <p14:creationId xmlns:p14="http://schemas.microsoft.com/office/powerpoint/2010/main" val="26847271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r>
              <a:rPr lang="en-US" altLang="ko-KR" sz="4800" dirty="0"/>
              <a:t>Role-Based Access Control </a:t>
            </a:r>
            <a:r>
              <a:rPr lang="en-US" altLang="es-MX" sz="4800" dirty="0"/>
              <a:t>in Azure Portal</a:t>
            </a:r>
          </a:p>
        </p:txBody>
      </p:sp>
      <p:grpSp>
        <p:nvGrpSpPr>
          <p:cNvPr id="5" name="Group 4"/>
          <p:cNvGrpSpPr/>
          <p:nvPr/>
        </p:nvGrpSpPr>
        <p:grpSpPr>
          <a:xfrm>
            <a:off x="0" y="1904711"/>
            <a:ext cx="12192000" cy="1010221"/>
            <a:chOff x="0" y="1904711"/>
            <a:chExt cx="12192000" cy="1010221"/>
          </a:xfrm>
        </p:grpSpPr>
        <p:sp>
          <p:nvSpPr>
            <p:cNvPr id="7" name="Rectangle 6"/>
            <p:cNvSpPr/>
            <p:nvPr/>
          </p:nvSpPr>
          <p:spPr>
            <a:xfrm>
              <a:off x="0" y="1904711"/>
              <a:ext cx="12192000" cy="101022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3348" y="199336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Role-Based Access Control (RBAC) enables fine-grained access management for Azure. </a:t>
              </a:r>
            </a:p>
          </p:txBody>
        </p:sp>
      </p:grpSp>
      <p:sp>
        <p:nvSpPr>
          <p:cNvPr id="9" name="Content Placeholder 9"/>
          <p:cNvSpPr txBox="1">
            <a:spLocks/>
          </p:cNvSpPr>
          <p:nvPr/>
        </p:nvSpPr>
        <p:spPr>
          <a:xfrm>
            <a:off x="838200" y="3375211"/>
            <a:ext cx="10515600" cy="2801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ko-KR" dirty="0"/>
              <a:t>Built-in roles</a:t>
            </a:r>
          </a:p>
          <a:p>
            <a:pPr lvl="1">
              <a:buFont typeface="Wingdings" charset="2"/>
              <a:buChar char="§"/>
            </a:pPr>
            <a:r>
              <a:rPr lang="en-US" altLang="ko-KR" dirty="0"/>
              <a:t>Owner has full access to all resources including the right to delegate access to others.</a:t>
            </a:r>
          </a:p>
          <a:p>
            <a:pPr lvl="1">
              <a:buFont typeface="Wingdings" charset="2"/>
              <a:buChar char="§"/>
            </a:pPr>
            <a:r>
              <a:rPr lang="en-US" altLang="ko-KR" dirty="0"/>
              <a:t>Contributor can create and manage all types of Azure resources but can’t grant access to others.</a:t>
            </a:r>
          </a:p>
          <a:p>
            <a:pPr lvl="1">
              <a:buFont typeface="Wingdings" charset="2"/>
              <a:buChar char="§"/>
            </a:pPr>
            <a:r>
              <a:rPr lang="en-US" altLang="ko-KR" dirty="0"/>
              <a:t>Reader can view existing Azure resources.</a:t>
            </a:r>
          </a:p>
        </p:txBody>
      </p:sp>
    </p:spTree>
    <p:extLst>
      <p:ext uri="{BB962C8B-B14F-4D97-AF65-F5344CB8AC3E}">
        <p14:creationId xmlns:p14="http://schemas.microsoft.com/office/powerpoint/2010/main" val="26915004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34430"/>
            <a:chOff x="0" y="1950630"/>
            <a:chExt cx="12192000" cy="347485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rPr>
                  <a:t>In this lesson, you have learned:</a:t>
                </a:r>
              </a:p>
            </p:txBody>
          </p:sp>
        </p:grpSp>
        <p:sp>
          <p:nvSpPr>
            <p:cNvPr id="7" name="Rectangle 6"/>
            <p:cNvSpPr/>
            <p:nvPr/>
          </p:nvSpPr>
          <p:spPr>
            <a:xfrm>
              <a:off x="0" y="2783543"/>
              <a:ext cx="12192000" cy="264194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prstClr val="white"/>
                  </a:solidFill>
                </a:rPr>
                <a:t>Key capabilities in Microsoft Azure</a:t>
              </a:r>
            </a:p>
            <a:p>
              <a:pPr marL="1773238" lvl="1" indent="-457200">
                <a:buFont typeface="Wingdings" charset="2"/>
                <a:buChar char="§"/>
              </a:pPr>
              <a:r>
                <a:rPr lang="en-US" sz="2800" dirty="0">
                  <a:solidFill>
                    <a:prstClr val="white"/>
                  </a:solidFill>
                </a:rPr>
                <a:t>Virtual Machines</a:t>
              </a:r>
            </a:p>
            <a:p>
              <a:pPr marL="1773238" lvl="1" indent="-457200">
                <a:buFont typeface="Wingdings" charset="2"/>
                <a:buChar char="§"/>
              </a:pPr>
              <a:r>
                <a:rPr lang="en-US" sz="2800" dirty="0">
                  <a:solidFill>
                    <a:prstClr val="white"/>
                  </a:solidFill>
                </a:rPr>
                <a:t>Cloud Services</a:t>
              </a:r>
            </a:p>
            <a:p>
              <a:pPr marL="1773238" lvl="1" indent="-457200">
                <a:buFont typeface="Wingdings" charset="2"/>
                <a:buChar char="§"/>
              </a:pPr>
              <a:r>
                <a:rPr lang="en-US" sz="2800" dirty="0">
                  <a:solidFill>
                    <a:prstClr val="white"/>
                  </a:solidFill>
                </a:rPr>
                <a:t>App Service</a:t>
              </a:r>
            </a:p>
            <a:p>
              <a:pPr marL="1316038" indent="-457200">
                <a:buFont typeface="Wingdings" charset="2"/>
                <a:buChar char="§"/>
              </a:pPr>
              <a:r>
                <a:rPr lang="en-US" sz="2800" dirty="0">
                  <a:solidFill>
                    <a:prstClr val="white"/>
                  </a:solidFill>
                </a:rPr>
                <a:t>Modules of Azure Service</a:t>
              </a:r>
            </a:p>
            <a:p>
              <a:pPr marL="1316038" indent="-457200">
                <a:buFont typeface="Wingdings" charset="2"/>
                <a:buChar char="§"/>
              </a:pPr>
              <a:r>
                <a:rPr lang="en-US" sz="2800" dirty="0">
                  <a:solidFill>
                    <a:prstClr val="white"/>
                  </a:solidFill>
                </a:rPr>
                <a:t>How Azure portal service is utilized</a:t>
              </a:r>
            </a:p>
          </p:txBody>
        </p:sp>
      </p:grpSp>
    </p:spTree>
    <p:extLst>
      <p:ext uri="{BB962C8B-B14F-4D97-AF65-F5344CB8AC3E}">
        <p14:creationId xmlns:p14="http://schemas.microsoft.com/office/powerpoint/2010/main" val="37242579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179814"/>
            <a:chOff x="0" y="1950630"/>
            <a:chExt cx="12192000" cy="288162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3"/>
              <a:ext cx="12192000" cy="204871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Explain the types of services offered and deployment models available in Azure</a:t>
              </a:r>
            </a:p>
            <a:p>
              <a:pPr marL="1316038" indent="-457200">
                <a:buFont typeface="Wingdings" charset="2"/>
                <a:buChar char="§"/>
              </a:pPr>
              <a:r>
                <a:rPr lang="en-US" sz="2800" dirty="0"/>
                <a:t>Understand Azure portal services and key capabilities</a:t>
              </a:r>
            </a:p>
          </p:txBody>
        </p:sp>
      </p:grpSp>
    </p:spTree>
    <p:extLst>
      <p:ext uri="{BB962C8B-B14F-4D97-AF65-F5344CB8AC3E}">
        <p14:creationId xmlns:p14="http://schemas.microsoft.com/office/powerpoint/2010/main" val="19605525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38200" y="218796"/>
            <a:ext cx="10515600" cy="1325563"/>
          </a:xfrm>
        </p:spPr>
        <p:txBody>
          <a:bodyPr/>
          <a:lstStyle/>
          <a:p>
            <a:pPr eaLnBrk="1" hangingPunct="1"/>
            <a:r>
              <a:rPr lang="en-US" altLang="es-MX" dirty="0"/>
              <a:t>What is Microsoft Azure?</a:t>
            </a:r>
          </a:p>
        </p:txBody>
      </p:sp>
      <p:pic>
        <p:nvPicPr>
          <p:cNvPr id="5" name="Picture 4" descr="Screen Shot 2016-05-20 at 3.43.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08254"/>
            <a:ext cx="12192000" cy="4549746"/>
          </a:xfrm>
          <a:prstGeom prst="rect">
            <a:avLst/>
          </a:prstGeom>
        </p:spPr>
      </p:pic>
      <p:grpSp>
        <p:nvGrpSpPr>
          <p:cNvPr id="7" name="Group 4"/>
          <p:cNvGrpSpPr/>
          <p:nvPr/>
        </p:nvGrpSpPr>
        <p:grpSpPr>
          <a:xfrm>
            <a:off x="0" y="1298033"/>
            <a:ext cx="12192000" cy="1010221"/>
            <a:chOff x="0" y="1904711"/>
            <a:chExt cx="12192000" cy="1010221"/>
          </a:xfrm>
        </p:grpSpPr>
        <p:sp>
          <p:nvSpPr>
            <p:cNvPr id="8" name="Rectangle 6"/>
            <p:cNvSpPr/>
            <p:nvPr/>
          </p:nvSpPr>
          <p:spPr>
            <a:xfrm>
              <a:off x="0" y="1904711"/>
              <a:ext cx="12192000" cy="101022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43347" y="1993366"/>
              <a:ext cx="108493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is a flexible, open, and secure public cloud built for business. </a:t>
              </a:r>
            </a:p>
          </p:txBody>
        </p:sp>
      </p:gr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Virtual Machines</a:t>
            </a:r>
          </a:p>
        </p:txBody>
      </p:sp>
      <p:sp>
        <p:nvSpPr>
          <p:cNvPr id="9219" name="Content Placeholder 9"/>
          <p:cNvSpPr>
            <a:spLocks noGrp="1"/>
          </p:cNvSpPr>
          <p:nvPr>
            <p:ph sz="half" idx="1"/>
          </p:nvPr>
        </p:nvSpPr>
        <p:spPr>
          <a:prstGeom prst="rect">
            <a:avLst/>
          </a:prstGeom>
        </p:spPr>
        <p:txBody>
          <a:bodyPr>
            <a:normAutofit/>
          </a:bodyPr>
          <a:lstStyle/>
          <a:p>
            <a:pPr>
              <a:buFont typeface="Wingdings" charset="2"/>
              <a:buChar char="§"/>
            </a:pPr>
            <a:r>
              <a:rPr lang="en-US" altLang="ko-KR" dirty="0"/>
              <a:t>Basic cloud building blocks</a:t>
            </a:r>
            <a:endParaRPr lang="en-US" dirty="0"/>
          </a:p>
          <a:p>
            <a:pPr>
              <a:buFont typeface="Wingdings" charset="2"/>
              <a:buChar char="§"/>
            </a:pPr>
            <a:r>
              <a:rPr lang="en-US" dirty="0"/>
              <a:t>Full control over virtual machines</a:t>
            </a:r>
          </a:p>
          <a:p>
            <a:pPr>
              <a:buFont typeface="Wingdings" charset="2"/>
              <a:buChar char="§"/>
            </a:pPr>
            <a:r>
              <a:rPr lang="en-US" dirty="0"/>
              <a:t>Install and run user applications</a:t>
            </a:r>
          </a:p>
          <a:p>
            <a:pPr>
              <a:buFont typeface="Wingdings" charset="2"/>
              <a:buChar char="§"/>
            </a:pPr>
            <a:r>
              <a:rPr lang="en-US" dirty="0"/>
              <a:t>Gallery of VM images available</a:t>
            </a:r>
          </a:p>
        </p:txBody>
      </p:sp>
      <p:pic>
        <p:nvPicPr>
          <p:cNvPr id="3" name="Picture 2" descr="Screen Shot 2016-05-20 at 3.49.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042" y="1698243"/>
            <a:ext cx="4756673" cy="4702517"/>
          </a:xfrm>
          <a:prstGeom prst="rect">
            <a:avLst/>
          </a:prstGeom>
        </p:spPr>
      </p:pic>
    </p:spTree>
    <p:extLst>
      <p:ext uri="{BB962C8B-B14F-4D97-AF65-F5344CB8AC3E}">
        <p14:creationId xmlns:p14="http://schemas.microsoft.com/office/powerpoint/2010/main" val="42431150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Azure Virtual Machines – IaaS</a:t>
            </a:r>
          </a:p>
        </p:txBody>
      </p:sp>
      <p:sp>
        <p:nvSpPr>
          <p:cNvPr id="9219" name="Content Placeholder 9"/>
          <p:cNvSpPr>
            <a:spLocks noGrp="1"/>
          </p:cNvSpPr>
          <p:nvPr>
            <p:ph sz="half" idx="1"/>
          </p:nvPr>
        </p:nvSpPr>
        <p:spPr>
          <a:prstGeom prst="rect">
            <a:avLst/>
          </a:prstGeom>
          <a:noFill/>
        </p:spPr>
        <p:txBody>
          <a:bodyPr/>
          <a:lstStyle/>
          <a:p>
            <a:pPr>
              <a:buFont typeface="Wingdings" charset="2"/>
              <a:buChar char="§"/>
            </a:pPr>
            <a:r>
              <a:rPr lang="en-US" altLang="ko-KR" dirty="0" err="1"/>
              <a:t>IaaS</a:t>
            </a:r>
            <a:r>
              <a:rPr lang="en-US" altLang="ko-KR" dirty="0"/>
              <a:t> Service</a:t>
            </a:r>
            <a:endParaRPr lang="en-US" altLang="ko-KR" sz="800" dirty="0"/>
          </a:p>
          <a:p>
            <a:pPr>
              <a:buFont typeface="Wingdings" charset="2"/>
              <a:buChar char="§"/>
            </a:pPr>
            <a:r>
              <a:rPr lang="en-US" altLang="ko-KR" dirty="0"/>
              <a:t>VHD (Virtual Hard Disk) for persistent storage</a:t>
            </a:r>
            <a:endParaRPr lang="en-US" altLang="ko-KR" sz="800" dirty="0"/>
          </a:p>
          <a:p>
            <a:pPr>
              <a:buFont typeface="Wingdings" charset="2"/>
              <a:buChar char="§"/>
            </a:pPr>
            <a:r>
              <a:rPr lang="en-US" altLang="ko-KR" dirty="0"/>
              <a:t>Different types of VMs can be configured together to provide complex solutions</a:t>
            </a:r>
          </a:p>
        </p:txBody>
      </p:sp>
      <p:pic>
        <p:nvPicPr>
          <p:cNvPr id="3" name="Picture 2" descr="unnamed.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27350" y="1793876"/>
            <a:ext cx="6364650" cy="395287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Cloud Service</a:t>
            </a:r>
          </a:p>
        </p:txBody>
      </p:sp>
      <p:sp>
        <p:nvSpPr>
          <p:cNvPr id="9219" name="Content Placeholder 9"/>
          <p:cNvSpPr>
            <a:spLocks noGrp="1"/>
          </p:cNvSpPr>
          <p:nvPr>
            <p:ph sz="half" idx="1"/>
          </p:nvPr>
        </p:nvSpPr>
        <p:spPr>
          <a:prstGeom prst="rect">
            <a:avLst/>
          </a:prstGeom>
        </p:spPr>
        <p:txBody>
          <a:bodyPr>
            <a:normAutofit/>
          </a:bodyPr>
          <a:lstStyle/>
          <a:p>
            <a:pPr>
              <a:buFont typeface="Wingdings" charset="2"/>
              <a:buChar char="§"/>
            </a:pPr>
            <a:r>
              <a:rPr lang="en-US" altLang="ko-KR" dirty="0"/>
              <a:t>General purpose VMs available to user</a:t>
            </a:r>
          </a:p>
          <a:p>
            <a:pPr>
              <a:buFont typeface="Wingdings" charset="2"/>
              <a:buChar char="§"/>
            </a:pPr>
            <a:r>
              <a:rPr lang="en-US" altLang="ko-KR" dirty="0"/>
              <a:t>Users configure size of VM to fit their needs</a:t>
            </a:r>
          </a:p>
          <a:p>
            <a:pPr>
              <a:buFont typeface="Wingdings" charset="2"/>
              <a:buChar char="§"/>
            </a:pPr>
            <a:r>
              <a:rPr lang="en-US" dirty="0"/>
              <a:t>Vendor maintains VM with system update</a:t>
            </a:r>
          </a:p>
        </p:txBody>
      </p:sp>
      <p:pic>
        <p:nvPicPr>
          <p:cNvPr id="2" name="Picture 1" descr="Screen Shot 2016-05-20 at 3.50.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0606" y="1328520"/>
            <a:ext cx="4547088" cy="5343585"/>
          </a:xfrm>
          <a:prstGeom prst="rect">
            <a:avLst/>
          </a:prstGeom>
        </p:spPr>
      </p:pic>
    </p:spTree>
    <p:extLst>
      <p:ext uri="{BB962C8B-B14F-4D97-AF65-F5344CB8AC3E}">
        <p14:creationId xmlns:p14="http://schemas.microsoft.com/office/powerpoint/2010/main" val="39068901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40005" y="259794"/>
            <a:ext cx="10515600" cy="1325563"/>
          </a:xfrm>
        </p:spPr>
        <p:txBody>
          <a:bodyPr/>
          <a:lstStyle/>
          <a:p>
            <a:pPr eaLnBrk="1" hangingPunct="1"/>
            <a:r>
              <a:rPr lang="en-US" altLang="es-MX" dirty="0"/>
              <a:t>Cloud Services - PaaS</a:t>
            </a:r>
          </a:p>
        </p:txBody>
      </p:sp>
      <p:sp>
        <p:nvSpPr>
          <p:cNvPr id="9219" name="Content Placeholder 9"/>
          <p:cNvSpPr>
            <a:spLocks noGrp="1"/>
          </p:cNvSpPr>
          <p:nvPr>
            <p:ph sz="half" idx="1"/>
          </p:nvPr>
        </p:nvSpPr>
        <p:spPr>
          <a:xfrm>
            <a:off x="633718" y="1846651"/>
            <a:ext cx="4951641" cy="4351338"/>
          </a:xfrm>
          <a:prstGeom prst="rect">
            <a:avLst/>
          </a:prstGeom>
          <a:noFill/>
        </p:spPr>
        <p:txBody>
          <a:bodyPr>
            <a:normAutofit/>
          </a:bodyPr>
          <a:lstStyle/>
          <a:p>
            <a:pPr>
              <a:buFont typeface="Wingdings" charset="2"/>
              <a:buChar char="§"/>
            </a:pPr>
            <a:r>
              <a:rPr lang="en-US" altLang="ko-KR" sz="2800" dirty="0" err="1"/>
              <a:t>PaaS</a:t>
            </a:r>
            <a:r>
              <a:rPr lang="en-US" altLang="ko-KR" sz="2800" dirty="0"/>
              <a:t> service</a:t>
            </a:r>
          </a:p>
          <a:p>
            <a:pPr>
              <a:buFont typeface="Wingdings" charset="2"/>
              <a:buChar char="§"/>
            </a:pPr>
            <a:r>
              <a:rPr lang="en-US" altLang="ko-KR" sz="2800" dirty="0"/>
              <a:t>More flexibility over VMs than App Services</a:t>
            </a:r>
          </a:p>
          <a:p>
            <a:pPr>
              <a:buFont typeface="Wingdings" charset="2"/>
              <a:buChar char="§"/>
            </a:pPr>
            <a:r>
              <a:rPr lang="en-US" altLang="ko-KR" sz="2800" dirty="0"/>
              <a:t>Multiple worker role and/or web role VMs allowed for single application</a:t>
            </a:r>
          </a:p>
          <a:p>
            <a:pPr>
              <a:buFont typeface="Wingdings" charset="2"/>
              <a:buChar char="§"/>
            </a:pPr>
            <a:r>
              <a:rPr lang="en-US" altLang="ko-KR" sz="2800" dirty="0"/>
              <a:t>Single service access point for application end-user</a:t>
            </a:r>
          </a:p>
        </p:txBody>
      </p:sp>
      <p:grpSp>
        <p:nvGrpSpPr>
          <p:cNvPr id="58" name="Group 57"/>
          <p:cNvGrpSpPr/>
          <p:nvPr/>
        </p:nvGrpSpPr>
        <p:grpSpPr>
          <a:xfrm>
            <a:off x="7161975" y="1674538"/>
            <a:ext cx="4499116" cy="4328640"/>
            <a:chOff x="3068530" y="334187"/>
            <a:chExt cx="5392078" cy="4607893"/>
          </a:xfrm>
        </p:grpSpPr>
        <p:sp>
          <p:nvSpPr>
            <p:cNvPr id="84" name="Rectangle 83"/>
            <p:cNvSpPr/>
            <p:nvPr/>
          </p:nvSpPr>
          <p:spPr>
            <a:xfrm>
              <a:off x="5266215" y="773033"/>
              <a:ext cx="1031318" cy="401025"/>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Config</a:t>
              </a:r>
              <a:endParaRPr lang="en-US" dirty="0">
                <a:solidFill>
                  <a:schemeClr val="bg1"/>
                </a:solidFill>
              </a:endParaRPr>
            </a:p>
          </p:txBody>
        </p:sp>
        <p:cxnSp>
          <p:nvCxnSpPr>
            <p:cNvPr id="85" name="Straight Arrow Connector 84"/>
            <p:cNvCxnSpPr>
              <a:stCxn id="84" idx="2"/>
            </p:cNvCxnSpPr>
            <p:nvPr/>
          </p:nvCxnSpPr>
          <p:spPr>
            <a:xfrm>
              <a:off x="5781874" y="1174058"/>
              <a:ext cx="0" cy="515798"/>
            </a:xfrm>
            <a:prstGeom prst="straightConnector1">
              <a:avLst/>
            </a:pr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5266215" y="334187"/>
              <a:ext cx="1031318" cy="401025"/>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87" name="Rectangle 86"/>
            <p:cNvSpPr/>
            <p:nvPr/>
          </p:nvSpPr>
          <p:spPr>
            <a:xfrm>
              <a:off x="3068530" y="2171902"/>
              <a:ext cx="5392078" cy="277017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8" name="Group 87"/>
            <p:cNvGrpSpPr>
              <a:grpSpLocks noChangeAspect="1"/>
            </p:cNvGrpSpPr>
            <p:nvPr/>
          </p:nvGrpSpPr>
          <p:grpSpPr>
            <a:xfrm>
              <a:off x="4809060" y="1717661"/>
              <a:ext cx="1976524" cy="847497"/>
              <a:chOff x="1274590" y="3236302"/>
              <a:chExt cx="4389975" cy="1681672"/>
            </a:xfrm>
          </p:grpSpPr>
          <p:grpSp>
            <p:nvGrpSpPr>
              <p:cNvPr id="90" name="Group 5"/>
              <p:cNvGrpSpPr>
                <a:grpSpLocks noChangeAspect="1"/>
              </p:cNvGrpSpPr>
              <p:nvPr/>
            </p:nvGrpSpPr>
            <p:grpSpPr bwMode="auto">
              <a:xfrm>
                <a:off x="1274590" y="3236302"/>
                <a:ext cx="4389975" cy="1681672"/>
                <a:chOff x="537" y="880"/>
                <a:chExt cx="3686" cy="1412"/>
              </a:xfrm>
              <a:solidFill>
                <a:srgbClr val="0070C0"/>
              </a:solidFill>
            </p:grpSpPr>
            <p:sp>
              <p:nvSpPr>
                <p:cNvPr id="105"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06"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grpSp>
            <p:nvGrpSpPr>
              <p:cNvPr id="99" name="Group 98"/>
              <p:cNvGrpSpPr>
                <a:grpSpLocks noChangeAspect="1"/>
              </p:cNvGrpSpPr>
              <p:nvPr/>
            </p:nvGrpSpPr>
            <p:grpSpPr>
              <a:xfrm>
                <a:off x="1463155" y="3782201"/>
                <a:ext cx="460498" cy="461031"/>
                <a:chOff x="8446334" y="1902493"/>
                <a:chExt cx="1881007" cy="1883183"/>
              </a:xfrm>
            </p:grpSpPr>
            <p:sp>
              <p:nvSpPr>
                <p:cNvPr id="103" name="Freeform 5"/>
                <p:cNvSpPr>
                  <a:spLocks noEditPoints="1"/>
                </p:cNvSpPr>
                <p:nvPr/>
              </p:nvSpPr>
              <p:spPr bwMode="auto">
                <a:xfrm>
                  <a:off x="9176217" y="1902493"/>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5"/>
                <p:cNvSpPr>
                  <a:spLocks noEditPoints="1"/>
                </p:cNvSpPr>
                <p:nvPr/>
              </p:nvSpPr>
              <p:spPr bwMode="auto">
                <a:xfrm rot="1065480">
                  <a:off x="8446334" y="2637988"/>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3" name="Group 92"/>
              <p:cNvGrpSpPr>
                <a:grpSpLocks noChangeAspect="1"/>
              </p:cNvGrpSpPr>
              <p:nvPr/>
            </p:nvGrpSpPr>
            <p:grpSpPr>
              <a:xfrm flipH="1" flipV="1">
                <a:off x="4557166" y="4404024"/>
                <a:ext cx="460498" cy="461031"/>
                <a:chOff x="8446334" y="1902493"/>
                <a:chExt cx="1881007" cy="1883183"/>
              </a:xfrm>
            </p:grpSpPr>
            <p:sp>
              <p:nvSpPr>
                <p:cNvPr id="97" name="Freeform 5"/>
                <p:cNvSpPr>
                  <a:spLocks noEditPoints="1"/>
                </p:cNvSpPr>
                <p:nvPr/>
              </p:nvSpPr>
              <p:spPr bwMode="auto">
                <a:xfrm>
                  <a:off x="9176217" y="1902493"/>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5"/>
                <p:cNvSpPr>
                  <a:spLocks noEditPoints="1"/>
                </p:cNvSpPr>
                <p:nvPr/>
              </p:nvSpPr>
              <p:spPr bwMode="auto">
                <a:xfrm rot="1065480">
                  <a:off x="8446334" y="2637988"/>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89" name="TextBox 88"/>
            <p:cNvSpPr txBox="1"/>
            <p:nvPr/>
          </p:nvSpPr>
          <p:spPr>
            <a:xfrm>
              <a:off x="5197231" y="1875692"/>
              <a:ext cx="954370" cy="646331"/>
            </a:xfrm>
            <a:prstGeom prst="rect">
              <a:avLst/>
            </a:prstGeom>
            <a:noFill/>
          </p:spPr>
          <p:txBody>
            <a:bodyPr wrap="none" rtlCol="0">
              <a:spAutoFit/>
            </a:bodyPr>
            <a:lstStyle/>
            <a:p>
              <a:pPr algn="ctr"/>
              <a:r>
                <a:rPr lang="en-US" dirty="0">
                  <a:solidFill>
                    <a:schemeClr val="bg1"/>
                  </a:solidFill>
                </a:rPr>
                <a:t>Cloud </a:t>
              </a:r>
            </a:p>
            <a:p>
              <a:pPr algn="ctr"/>
              <a:r>
                <a:rPr lang="en-US" dirty="0">
                  <a:solidFill>
                    <a:schemeClr val="bg1"/>
                  </a:solidFill>
                </a:rPr>
                <a:t>Service</a:t>
              </a:r>
            </a:p>
          </p:txBody>
        </p:sp>
      </p:grpSp>
      <p:cxnSp>
        <p:nvCxnSpPr>
          <p:cNvPr id="59" name="Straight Connector 58"/>
          <p:cNvCxnSpPr>
            <a:stCxn id="87" idx="1"/>
          </p:cNvCxnSpPr>
          <p:nvPr/>
        </p:nvCxnSpPr>
        <p:spPr>
          <a:xfrm flipH="1" flipV="1">
            <a:off x="6230725" y="4680208"/>
            <a:ext cx="931250" cy="0"/>
          </a:xfrm>
          <a:prstGeom prst="line">
            <a:avLst/>
          </a:prstGeom>
          <a:ln w="38100">
            <a:solidFill>
              <a:srgbClr val="7F7F7F"/>
            </a:solidFill>
            <a:headEnd type="none" w="med" len="med"/>
            <a:tailEnd type="oval" w="lg" len="lg"/>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166511" y="4717387"/>
            <a:ext cx="937807" cy="466454"/>
          </a:xfrm>
          <a:prstGeom prst="rect">
            <a:avLst/>
          </a:prstGeom>
          <a:noFill/>
        </p:spPr>
        <p:txBody>
          <a:bodyPr wrap="square" lIns="0" tIns="0" rIns="0" bIns="0" rtlCol="0">
            <a:spAutoFit/>
          </a:bodyPr>
          <a:lstStyle/>
          <a:p>
            <a:pPr algn="r">
              <a:lnSpc>
                <a:spcPct val="90000"/>
              </a:lnSpc>
              <a:spcBef>
                <a:spcPct val="20000"/>
              </a:spcBef>
              <a:buSzPct val="80000"/>
            </a:pPr>
            <a:r>
              <a:rPr lang="en-US" sz="1600" dirty="0"/>
              <a:t>Service</a:t>
            </a:r>
          </a:p>
          <a:p>
            <a:pPr algn="r">
              <a:lnSpc>
                <a:spcPct val="90000"/>
              </a:lnSpc>
              <a:spcBef>
                <a:spcPct val="20000"/>
              </a:spcBef>
              <a:buSzPct val="80000"/>
            </a:pPr>
            <a:r>
              <a:rPr lang="en-US" sz="1600" dirty="0"/>
              <a:t>endpoint</a:t>
            </a:r>
          </a:p>
        </p:txBody>
      </p:sp>
      <p:grpSp>
        <p:nvGrpSpPr>
          <p:cNvPr id="61" name="Group 60"/>
          <p:cNvGrpSpPr>
            <a:grpSpLocks noChangeAspect="1"/>
          </p:cNvGrpSpPr>
          <p:nvPr/>
        </p:nvGrpSpPr>
        <p:grpSpPr>
          <a:xfrm>
            <a:off x="5950550" y="3307081"/>
            <a:ext cx="586964" cy="1190485"/>
            <a:chOff x="7653538" y="2295205"/>
            <a:chExt cx="1485900" cy="2676850"/>
          </a:xfrm>
        </p:grpSpPr>
        <p:sp>
          <p:nvSpPr>
            <p:cNvPr id="68" name="Rectangle 67"/>
            <p:cNvSpPr/>
            <p:nvPr/>
          </p:nvSpPr>
          <p:spPr>
            <a:xfrm>
              <a:off x="7653538" y="2295205"/>
              <a:ext cx="1485900" cy="267684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9" name="Oval 68"/>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Rectangle 69"/>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Rectangle 70"/>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Rectangle 71"/>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Rectangle 72"/>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Rectangle 73"/>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Rectangle 74"/>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Rectangle 75"/>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Rectangle 76"/>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Rectangle 77"/>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Rectangle 78"/>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Rectangle 82"/>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62" name="Group 61"/>
          <p:cNvGrpSpPr>
            <a:grpSpLocks noChangeAspect="1"/>
          </p:cNvGrpSpPr>
          <p:nvPr/>
        </p:nvGrpSpPr>
        <p:grpSpPr>
          <a:xfrm flipH="1">
            <a:off x="5738873" y="5253296"/>
            <a:ext cx="1321926" cy="847109"/>
            <a:chOff x="2865713" y="3390900"/>
            <a:chExt cx="2833699" cy="1612901"/>
          </a:xfrm>
        </p:grpSpPr>
        <p:sp>
          <p:nvSpPr>
            <p:cNvPr id="63" name="Parallelogram 62"/>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Parallelogram 63"/>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Parallelogram 64"/>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Parallelogram 65"/>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67" name="Parallelogram 66"/>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aphicFrame>
        <p:nvGraphicFramePr>
          <p:cNvPr id="107" name="Table 106"/>
          <p:cNvGraphicFramePr>
            <a:graphicFrameLocks noGrp="1"/>
          </p:cNvGraphicFramePr>
          <p:nvPr>
            <p:extLst>
              <p:ext uri="{D42A27DB-BD31-4B8C-83A1-F6EECF244321}">
                <p14:modId xmlns:p14="http://schemas.microsoft.com/office/powerpoint/2010/main" val="903406104"/>
              </p:ext>
            </p:extLst>
          </p:nvPr>
        </p:nvGraphicFramePr>
        <p:xfrm>
          <a:off x="9001027" y="4680517"/>
          <a:ext cx="833120" cy="685800"/>
        </p:xfrm>
        <a:graphic>
          <a:graphicData uri="http://schemas.openxmlformats.org/drawingml/2006/table">
            <a:tbl>
              <a:tblPr firstRow="1">
                <a:tableStyleId>{21E4AEA4-8DFA-4A89-87EB-49C32662AFE0}</a:tableStyleId>
              </a:tblPr>
              <a:tblGrid>
                <a:gridCol w="208280">
                  <a:extLst>
                    <a:ext uri="{9D8B030D-6E8A-4147-A177-3AD203B41FA5}">
                      <a16:colId xmlns:a16="http://schemas.microsoft.com/office/drawing/2014/main" xmlns="" val="48614039"/>
                    </a:ext>
                  </a:extLst>
                </a:gridCol>
                <a:gridCol w="208280">
                  <a:extLst>
                    <a:ext uri="{9D8B030D-6E8A-4147-A177-3AD203B41FA5}">
                      <a16:colId xmlns:a16="http://schemas.microsoft.com/office/drawing/2014/main" xmlns="" val="1124546490"/>
                    </a:ext>
                  </a:extLst>
                </a:gridCol>
                <a:gridCol w="208280">
                  <a:extLst>
                    <a:ext uri="{9D8B030D-6E8A-4147-A177-3AD203B41FA5}">
                      <a16:colId xmlns:a16="http://schemas.microsoft.com/office/drawing/2014/main" xmlns="" val="2986980724"/>
                    </a:ext>
                  </a:extLst>
                </a:gridCol>
                <a:gridCol w="208280">
                  <a:extLst>
                    <a:ext uri="{9D8B030D-6E8A-4147-A177-3AD203B41FA5}">
                      <a16:colId xmlns:a16="http://schemas.microsoft.com/office/drawing/2014/main" xmlns="" val="20003"/>
                    </a:ext>
                  </a:extLst>
                </a:gridCol>
              </a:tblGrid>
              <a:tr h="134861">
                <a:tc>
                  <a:txBody>
                    <a:bodyPr/>
                    <a:lstStyle/>
                    <a:p>
                      <a:pPr algn="ctr"/>
                      <a:endParaRPr lang="en-US" sz="300" b="0" dirty="0">
                        <a:solidFill>
                          <a:schemeClr val="bg1"/>
                        </a:solidFill>
                      </a:endParaRPr>
                    </a:p>
                  </a:txBody>
                  <a:tcPr>
                    <a:solidFill>
                      <a:srgbClr val="0070C0"/>
                    </a:solidFill>
                  </a:tcPr>
                </a:tc>
                <a:tc>
                  <a:txBody>
                    <a:bodyPr/>
                    <a:lstStyle/>
                    <a:p>
                      <a:pPr algn="ctr"/>
                      <a:endParaRPr lang="en-US" sz="300" b="0" dirty="0">
                        <a:solidFill>
                          <a:schemeClr val="bg1"/>
                        </a:solidFill>
                      </a:endParaRPr>
                    </a:p>
                  </a:txBody>
                  <a:tcPr>
                    <a:solidFill>
                      <a:srgbClr val="0070C0"/>
                    </a:solidFill>
                  </a:tcPr>
                </a:tc>
                <a:tc>
                  <a:txBody>
                    <a:bodyPr/>
                    <a:lstStyle/>
                    <a:p>
                      <a:pPr algn="ctr"/>
                      <a:endParaRPr lang="en-US" sz="300" b="0" dirty="0">
                        <a:solidFill>
                          <a:schemeClr val="bg1"/>
                        </a:solidFill>
                      </a:endParaRPr>
                    </a:p>
                  </a:txBody>
                  <a:tcPr>
                    <a:solidFill>
                      <a:srgbClr val="0070C0"/>
                    </a:solidFill>
                  </a:tcPr>
                </a:tc>
                <a:tc>
                  <a:txBody>
                    <a:bodyPr/>
                    <a:lstStyle/>
                    <a:p>
                      <a:pPr algn="ctr"/>
                      <a:endParaRPr lang="en-US" sz="3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134861">
                <a:tc>
                  <a:txBody>
                    <a:bodyPr/>
                    <a:lstStyle/>
                    <a:p>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extLst>
                  <a:ext uri="{0D108BD9-81ED-4DB2-BD59-A6C34878D82A}">
                    <a16:rowId xmlns:a16="http://schemas.microsoft.com/office/drawing/2014/main" xmlns="" val="2034482246"/>
                  </a:ext>
                </a:extLst>
              </a:tr>
              <a:tr h="134861">
                <a:tc>
                  <a:txBody>
                    <a:bodyPr/>
                    <a:lstStyle/>
                    <a:p>
                      <a:endParaRPr lang="en-US" sz="300"/>
                    </a:p>
                  </a:txBody>
                  <a:tcPr>
                    <a:solidFill>
                      <a:schemeClr val="bg1">
                        <a:lumMod val="85000"/>
                      </a:schemeClr>
                    </a:solidFill>
                  </a:tcPr>
                </a:tc>
                <a:tc>
                  <a:txBody>
                    <a:bodyPr/>
                    <a:lstStyle/>
                    <a:p>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extLst>
                  <a:ext uri="{0D108BD9-81ED-4DB2-BD59-A6C34878D82A}">
                    <a16:rowId xmlns:a16="http://schemas.microsoft.com/office/drawing/2014/main" xmlns="" val="682465758"/>
                  </a:ext>
                </a:extLst>
              </a:tr>
              <a:tr h="134861">
                <a:tc>
                  <a:txBody>
                    <a:bodyPr/>
                    <a:lstStyle/>
                    <a:p>
                      <a:endParaRPr lang="en-US" sz="300"/>
                    </a:p>
                  </a:txBody>
                  <a:tcPr>
                    <a:solidFill>
                      <a:schemeClr val="bg1">
                        <a:lumMod val="85000"/>
                      </a:schemeClr>
                    </a:solidFill>
                  </a:tcPr>
                </a:tc>
                <a:tc>
                  <a:txBody>
                    <a:bodyPr/>
                    <a:lstStyle/>
                    <a:p>
                      <a:endParaRPr lang="en-US" sz="300" dirty="0"/>
                    </a:p>
                  </a:txBody>
                  <a:tcPr>
                    <a:solidFill>
                      <a:schemeClr val="bg1">
                        <a:lumMod val="85000"/>
                      </a:schemeClr>
                    </a:solidFill>
                  </a:tcPr>
                </a:tc>
                <a:tc>
                  <a:txBody>
                    <a:bodyPr/>
                    <a:lstStyle/>
                    <a:p>
                      <a:endParaRPr lang="en-US" sz="300"/>
                    </a:p>
                  </a:txBody>
                  <a:tcPr>
                    <a:solidFill>
                      <a:schemeClr val="bg1">
                        <a:lumMod val="85000"/>
                      </a:schemeClr>
                    </a:solidFill>
                  </a:tcPr>
                </a:tc>
                <a:tc>
                  <a:txBody>
                    <a:bodyPr/>
                    <a:lstStyle/>
                    <a:p>
                      <a:endParaRPr lang="en-US" sz="300"/>
                    </a:p>
                  </a:txBody>
                  <a:tcPr>
                    <a:solidFill>
                      <a:schemeClr val="bg1">
                        <a:lumMod val="85000"/>
                      </a:schemeClr>
                    </a:solidFill>
                  </a:tcPr>
                </a:tc>
                <a:extLst>
                  <a:ext uri="{0D108BD9-81ED-4DB2-BD59-A6C34878D82A}">
                    <a16:rowId xmlns:a16="http://schemas.microsoft.com/office/drawing/2014/main" xmlns="" val="4230228483"/>
                  </a:ext>
                </a:extLst>
              </a:tr>
              <a:tr h="134861">
                <a:tc>
                  <a:txBody>
                    <a:bodyPr/>
                    <a:lstStyle/>
                    <a:p>
                      <a:endParaRPr lang="en-US" sz="300" dirty="0"/>
                    </a:p>
                  </a:txBody>
                  <a:tcPr>
                    <a:solidFill>
                      <a:schemeClr val="bg1">
                        <a:lumMod val="85000"/>
                      </a:schemeClr>
                    </a:solidFill>
                  </a:tcPr>
                </a:tc>
                <a:tc>
                  <a:txBody>
                    <a:bodyPr/>
                    <a:lstStyle/>
                    <a:p>
                      <a:pPr algn="l"/>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grpSp>
        <p:nvGrpSpPr>
          <p:cNvPr id="108" name="Group 107"/>
          <p:cNvGrpSpPr/>
          <p:nvPr/>
        </p:nvGrpSpPr>
        <p:grpSpPr>
          <a:xfrm>
            <a:off x="7219887" y="3855362"/>
            <a:ext cx="4414582" cy="2057435"/>
            <a:chOff x="3154068" y="2661534"/>
            <a:chExt cx="5290765" cy="2190166"/>
          </a:xfrm>
        </p:grpSpPr>
        <p:cxnSp>
          <p:nvCxnSpPr>
            <p:cNvPr id="109" name="Elbow Connector 16"/>
            <p:cNvCxnSpPr/>
            <p:nvPr/>
          </p:nvCxnSpPr>
          <p:spPr>
            <a:xfrm flipV="1">
              <a:off x="4678745" y="3017826"/>
              <a:ext cx="2237154" cy="0"/>
            </a:xfrm>
            <a:prstGeom prst="straightConnector1">
              <a:avLst/>
            </a:prstGeom>
            <a:ln>
              <a:solidFill>
                <a:srgbClr val="D9D9D9"/>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10" name="Elbow Connector 18"/>
            <p:cNvCxnSpPr/>
            <p:nvPr/>
          </p:nvCxnSpPr>
          <p:spPr>
            <a:xfrm flipH="1">
              <a:off x="4728028" y="3779824"/>
              <a:ext cx="498232" cy="0"/>
            </a:xfrm>
            <a:prstGeom prst="straightConnector1">
              <a:avLst/>
            </a:prstGeom>
            <a:ln>
              <a:solidFill>
                <a:srgbClr val="D9D9D9"/>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11" name="Elbow Connector 19"/>
            <p:cNvCxnSpPr/>
            <p:nvPr/>
          </p:nvCxnSpPr>
          <p:spPr>
            <a:xfrm flipH="1" flipV="1">
              <a:off x="6363696" y="3779072"/>
              <a:ext cx="502920" cy="0"/>
            </a:xfrm>
            <a:prstGeom prst="straightConnector1">
              <a:avLst/>
            </a:prstGeom>
            <a:ln>
              <a:solidFill>
                <a:srgbClr val="D9D9D9"/>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112" name="Group 111"/>
            <p:cNvGrpSpPr/>
            <p:nvPr/>
          </p:nvGrpSpPr>
          <p:grpSpPr>
            <a:xfrm>
              <a:off x="5313191" y="3926363"/>
              <a:ext cx="1136416" cy="925337"/>
              <a:chOff x="5350353" y="5040923"/>
              <a:chExt cx="1136416" cy="925337"/>
            </a:xfrm>
          </p:grpSpPr>
          <p:sp>
            <p:nvSpPr>
              <p:cNvPr id="137" name="TextBox 136"/>
              <p:cNvSpPr txBox="1"/>
              <p:nvPr/>
            </p:nvSpPr>
            <p:spPr>
              <a:xfrm flipH="1">
                <a:off x="5350353" y="5518958"/>
                <a:ext cx="1121166" cy="447302"/>
              </a:xfrm>
              <a:prstGeom prst="rect">
                <a:avLst/>
              </a:prstGeom>
              <a:noFill/>
            </p:spPr>
            <p:txBody>
              <a:bodyPr wrap="square" lIns="0" tIns="0" rIns="0" bIns="0" rtlCol="0">
                <a:spAutoFit/>
              </a:bodyPr>
              <a:lstStyle/>
              <a:p>
                <a:pPr algn="ctr">
                  <a:lnSpc>
                    <a:spcPct val="90000"/>
                  </a:lnSpc>
                  <a:spcBef>
                    <a:spcPct val="20000"/>
                  </a:spcBef>
                  <a:buSzPct val="80000"/>
                </a:pPr>
                <a:r>
                  <a:rPr lang="en-US" sz="1600" dirty="0">
                    <a:solidFill>
                      <a:srgbClr val="FFFFFF"/>
                    </a:solidFill>
                  </a:rPr>
                  <a:t>Storage (Azure)</a:t>
                </a:r>
              </a:p>
            </p:txBody>
          </p:sp>
          <p:sp>
            <p:nvSpPr>
              <p:cNvPr id="138" name="Hexagon 137"/>
              <p:cNvSpPr/>
              <p:nvPr/>
            </p:nvSpPr>
            <p:spPr>
              <a:xfrm>
                <a:off x="5910385" y="5040923"/>
                <a:ext cx="576384" cy="508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13" name="Group 112"/>
            <p:cNvGrpSpPr/>
            <p:nvPr/>
          </p:nvGrpSpPr>
          <p:grpSpPr>
            <a:xfrm>
              <a:off x="7023031" y="2661534"/>
              <a:ext cx="1421802" cy="1910065"/>
              <a:chOff x="7023031" y="2661534"/>
              <a:chExt cx="1421802" cy="1910065"/>
            </a:xfrm>
          </p:grpSpPr>
          <p:sp>
            <p:nvSpPr>
              <p:cNvPr id="129" name="TextBox 128"/>
              <p:cNvSpPr txBox="1"/>
              <p:nvPr/>
            </p:nvSpPr>
            <p:spPr>
              <a:xfrm>
                <a:off x="7064398" y="4043019"/>
                <a:ext cx="1339069" cy="528580"/>
              </a:xfrm>
              <a:prstGeom prst="rect">
                <a:avLst/>
              </a:prstGeom>
              <a:noFill/>
            </p:spPr>
            <p:txBody>
              <a:bodyPr wrap="square" lIns="0" tIns="0" rIns="0" bIns="0" rtlCol="0">
                <a:spAutoFit/>
              </a:bodyPr>
              <a:lstStyle/>
              <a:p>
                <a:pPr algn="ctr">
                  <a:lnSpc>
                    <a:spcPct val="90000"/>
                  </a:lnSpc>
                  <a:spcBef>
                    <a:spcPct val="20000"/>
                  </a:spcBef>
                  <a:buSzPct val="80000"/>
                </a:pPr>
                <a:r>
                  <a:rPr lang="en-US" sz="1600" dirty="0">
                    <a:solidFill>
                      <a:srgbClr val="FFFFFF"/>
                    </a:solidFill>
                  </a:rPr>
                  <a:t>Worker</a:t>
                </a:r>
              </a:p>
              <a:p>
                <a:pPr algn="ctr">
                  <a:lnSpc>
                    <a:spcPct val="90000"/>
                  </a:lnSpc>
                  <a:spcBef>
                    <a:spcPct val="20000"/>
                  </a:spcBef>
                  <a:buSzPct val="80000"/>
                </a:pPr>
                <a:r>
                  <a:rPr lang="en-US" sz="1600" dirty="0">
                    <a:solidFill>
                      <a:srgbClr val="FFFFFF"/>
                    </a:solidFill>
                  </a:rPr>
                  <a:t>roles</a:t>
                </a:r>
              </a:p>
            </p:txBody>
          </p:sp>
          <p:grpSp>
            <p:nvGrpSpPr>
              <p:cNvPr id="130" name="Group 129"/>
              <p:cNvGrpSpPr/>
              <p:nvPr/>
            </p:nvGrpSpPr>
            <p:grpSpPr>
              <a:xfrm>
                <a:off x="7023031" y="2661534"/>
                <a:ext cx="1421802" cy="1294137"/>
                <a:chOff x="7055937" y="3776094"/>
                <a:chExt cx="1421802" cy="1294137"/>
              </a:xfrm>
            </p:grpSpPr>
            <p:sp>
              <p:nvSpPr>
                <p:cNvPr id="131" name="Rectangle 130"/>
                <p:cNvSpPr/>
                <p:nvPr/>
              </p:nvSpPr>
              <p:spPr>
                <a:xfrm>
                  <a:off x="7243507" y="4080894"/>
                  <a:ext cx="1234232" cy="989337"/>
                </a:xfrm>
                <a:prstGeom prst="rect">
                  <a:avLst/>
                </a:prstGeom>
                <a:solidFill>
                  <a:srgbClr val="336FC0"/>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2" name="Rectangle 131"/>
                <p:cNvSpPr/>
                <p:nvPr/>
              </p:nvSpPr>
              <p:spPr>
                <a:xfrm>
                  <a:off x="7149722" y="3928494"/>
                  <a:ext cx="1234232" cy="989337"/>
                </a:xfrm>
                <a:prstGeom prst="rect">
                  <a:avLst/>
                </a:prstGeom>
                <a:solidFill>
                  <a:srgbClr val="336FC0"/>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3" name="Rectangle 132"/>
                <p:cNvSpPr/>
                <p:nvPr/>
              </p:nvSpPr>
              <p:spPr>
                <a:xfrm>
                  <a:off x="7055937" y="3776094"/>
                  <a:ext cx="1234232" cy="989337"/>
                </a:xfrm>
                <a:prstGeom prst="rect">
                  <a:avLst/>
                </a:prstGeom>
                <a:solidFill>
                  <a:srgbClr val="336FC0"/>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7F7F7F"/>
                      </a:solidFill>
                    </a:ln>
                    <a:solidFill>
                      <a:schemeClr val="bg1"/>
                    </a:solidFill>
                  </a:endParaRPr>
                </a:p>
              </p:txBody>
            </p:sp>
            <p:grpSp>
              <p:nvGrpSpPr>
                <p:cNvPr id="134" name="Group 133"/>
                <p:cNvGrpSpPr>
                  <a:grpSpLocks noChangeAspect="1"/>
                </p:cNvGrpSpPr>
                <p:nvPr/>
              </p:nvGrpSpPr>
              <p:grpSpPr>
                <a:xfrm>
                  <a:off x="7216232" y="3813412"/>
                  <a:ext cx="913642" cy="914701"/>
                  <a:chOff x="8446334" y="1902493"/>
                  <a:chExt cx="1881007" cy="1883183"/>
                </a:xfrm>
                <a:solidFill>
                  <a:schemeClr val="bg1">
                    <a:lumMod val="50000"/>
                  </a:schemeClr>
                </a:solidFill>
              </p:grpSpPr>
              <p:sp>
                <p:nvSpPr>
                  <p:cNvPr id="135" name="Freeform 5"/>
                  <p:cNvSpPr>
                    <a:spLocks noEditPoints="1"/>
                  </p:cNvSpPr>
                  <p:nvPr/>
                </p:nvSpPr>
                <p:spPr bwMode="auto">
                  <a:xfrm>
                    <a:off x="9176217" y="1902493"/>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5"/>
                  <p:cNvSpPr>
                    <a:spLocks noEditPoints="1"/>
                  </p:cNvSpPr>
                  <p:nvPr/>
                </p:nvSpPr>
                <p:spPr bwMode="auto">
                  <a:xfrm rot="1065480">
                    <a:off x="8446334" y="2637988"/>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grpSp>
          <p:nvGrpSpPr>
            <p:cNvPr id="114" name="Group 113"/>
            <p:cNvGrpSpPr/>
            <p:nvPr/>
          </p:nvGrpSpPr>
          <p:grpSpPr>
            <a:xfrm>
              <a:off x="3154068" y="2661534"/>
              <a:ext cx="1421802" cy="1910065"/>
              <a:chOff x="3154068" y="2661534"/>
              <a:chExt cx="1421802" cy="1910065"/>
            </a:xfrm>
          </p:grpSpPr>
          <p:grpSp>
            <p:nvGrpSpPr>
              <p:cNvPr id="115" name="Group 114"/>
              <p:cNvGrpSpPr/>
              <p:nvPr/>
            </p:nvGrpSpPr>
            <p:grpSpPr>
              <a:xfrm>
                <a:off x="3154068" y="2661534"/>
                <a:ext cx="1421802" cy="1294137"/>
                <a:chOff x="3191230" y="3776094"/>
                <a:chExt cx="1421802" cy="1294137"/>
              </a:xfrm>
            </p:grpSpPr>
            <p:sp>
              <p:nvSpPr>
                <p:cNvPr id="117" name="Rectangle 116"/>
                <p:cNvSpPr/>
                <p:nvPr/>
              </p:nvSpPr>
              <p:spPr>
                <a:xfrm>
                  <a:off x="3378800" y="4080894"/>
                  <a:ext cx="1234232" cy="989337"/>
                </a:xfrm>
                <a:prstGeom prst="rect">
                  <a:avLst/>
                </a:prstGeom>
                <a:solidFill>
                  <a:srgbClr val="336FC0"/>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8" name="Rectangle 117"/>
                <p:cNvSpPr/>
                <p:nvPr/>
              </p:nvSpPr>
              <p:spPr>
                <a:xfrm>
                  <a:off x="3285015" y="3928494"/>
                  <a:ext cx="1234232" cy="989337"/>
                </a:xfrm>
                <a:prstGeom prst="rect">
                  <a:avLst/>
                </a:prstGeom>
                <a:solidFill>
                  <a:srgbClr val="336FC0"/>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9" name="Group 118"/>
                <p:cNvGrpSpPr/>
                <p:nvPr/>
              </p:nvGrpSpPr>
              <p:grpSpPr>
                <a:xfrm>
                  <a:off x="3191230" y="3776094"/>
                  <a:ext cx="1234232" cy="989337"/>
                  <a:chOff x="3191230" y="3776094"/>
                  <a:chExt cx="1234232" cy="989337"/>
                </a:xfrm>
              </p:grpSpPr>
              <p:sp>
                <p:nvSpPr>
                  <p:cNvPr id="120" name="Rectangle 119"/>
                  <p:cNvSpPr/>
                  <p:nvPr/>
                </p:nvSpPr>
                <p:spPr>
                  <a:xfrm>
                    <a:off x="3191230" y="3776094"/>
                    <a:ext cx="1234232" cy="989337"/>
                  </a:xfrm>
                  <a:prstGeom prst="rect">
                    <a:avLst/>
                  </a:prstGeom>
                  <a:solidFill>
                    <a:srgbClr val="336FC0"/>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1" name="Group 120"/>
                  <p:cNvGrpSpPr>
                    <a:grpSpLocks noChangeAspect="1"/>
                  </p:cNvGrpSpPr>
                  <p:nvPr/>
                </p:nvGrpSpPr>
                <p:grpSpPr>
                  <a:xfrm>
                    <a:off x="3351146" y="3813562"/>
                    <a:ext cx="914400" cy="914400"/>
                    <a:chOff x="967154" y="1250462"/>
                    <a:chExt cx="914400" cy="914400"/>
                  </a:xfrm>
                </p:grpSpPr>
                <p:sp>
                  <p:nvSpPr>
                    <p:cNvPr id="122" name="Oval 121"/>
                    <p:cNvSpPr/>
                    <p:nvPr/>
                  </p:nvSpPr>
                  <p:spPr>
                    <a:xfrm>
                      <a:off x="967154" y="1250462"/>
                      <a:ext cx="914400" cy="914400"/>
                    </a:xfrm>
                    <a:prstGeom prst="ellipse">
                      <a:avLst/>
                    </a:prstGeom>
                    <a:solidFill>
                      <a:srgbClr val="336FC0"/>
                    </a:solidFill>
                    <a:ln w="38100"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7F7F7F"/>
                          </a:solidFill>
                        </a:ln>
                        <a:solidFill>
                          <a:schemeClr val="bg1"/>
                        </a:solidFill>
                      </a:endParaRPr>
                    </a:p>
                  </p:txBody>
                </p:sp>
                <p:cxnSp>
                  <p:nvCxnSpPr>
                    <p:cNvPr id="123" name="Straight Connector 122"/>
                    <p:cNvCxnSpPr>
                      <a:stCxn id="122" idx="0"/>
                      <a:endCxn id="122" idx="4"/>
                    </p:cNvCxnSpPr>
                    <p:nvPr/>
                  </p:nvCxnSpPr>
                  <p:spPr>
                    <a:xfrm>
                      <a:off x="1424354" y="1250462"/>
                      <a:ext cx="0" cy="914400"/>
                    </a:xfrm>
                    <a:prstGeom prst="line">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22" idx="2"/>
                      <a:endCxn id="122" idx="6"/>
                    </p:cNvCxnSpPr>
                    <p:nvPr/>
                  </p:nvCxnSpPr>
                  <p:spPr>
                    <a:xfrm>
                      <a:off x="967154" y="1707662"/>
                      <a:ext cx="914400" cy="0"/>
                    </a:xfrm>
                    <a:prstGeom prst="line">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Connector 135"/>
                    <p:cNvCxnSpPr/>
                    <p:nvPr/>
                  </p:nvCxnSpPr>
                  <p:spPr>
                    <a:xfrm rot="16200000" flipH="1">
                      <a:off x="1424354" y="1061084"/>
                      <a:ext cx="12700" cy="646578"/>
                    </a:xfrm>
                    <a:prstGeom prst="curvedConnector3">
                      <a:avLst>
                        <a:gd name="adj1" fmla="val 779417"/>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Connector 135"/>
                    <p:cNvCxnSpPr/>
                    <p:nvPr/>
                  </p:nvCxnSpPr>
                  <p:spPr>
                    <a:xfrm rot="5400000" flipH="1" flipV="1">
                      <a:off x="1424354" y="1707662"/>
                      <a:ext cx="12700" cy="646578"/>
                    </a:xfrm>
                    <a:prstGeom prst="curvedConnector3">
                      <a:avLst>
                        <a:gd name="adj1" fmla="val 979417"/>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Connector 135"/>
                    <p:cNvCxnSpPr/>
                    <p:nvPr/>
                  </p:nvCxnSpPr>
                  <p:spPr>
                    <a:xfrm rot="10800000" flipV="1">
                      <a:off x="1428595" y="1259606"/>
                      <a:ext cx="13716" cy="896112"/>
                    </a:xfrm>
                    <a:prstGeom prst="curvedConnector3">
                      <a:avLst>
                        <a:gd name="adj1" fmla="val -2159039"/>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35"/>
                    <p:cNvCxnSpPr/>
                    <p:nvPr/>
                  </p:nvCxnSpPr>
                  <p:spPr>
                    <a:xfrm rot="10800000" flipH="1" flipV="1">
                      <a:off x="1415895" y="1259606"/>
                      <a:ext cx="13716" cy="896112"/>
                    </a:xfrm>
                    <a:prstGeom prst="curvedConnector3">
                      <a:avLst>
                        <a:gd name="adj1" fmla="val -2159039"/>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16" name="TextBox 115"/>
              <p:cNvSpPr txBox="1"/>
              <p:nvPr/>
            </p:nvSpPr>
            <p:spPr>
              <a:xfrm>
                <a:off x="3195435" y="4043019"/>
                <a:ext cx="1339069" cy="528580"/>
              </a:xfrm>
              <a:prstGeom prst="rect">
                <a:avLst/>
              </a:prstGeom>
              <a:noFill/>
            </p:spPr>
            <p:txBody>
              <a:bodyPr wrap="square" lIns="0" tIns="0" rIns="0" bIns="0" rtlCol="0">
                <a:spAutoFit/>
              </a:bodyPr>
              <a:lstStyle/>
              <a:p>
                <a:pPr algn="ctr">
                  <a:lnSpc>
                    <a:spcPct val="90000"/>
                  </a:lnSpc>
                  <a:spcBef>
                    <a:spcPct val="20000"/>
                  </a:spcBef>
                  <a:buSzPct val="80000"/>
                </a:pPr>
                <a:r>
                  <a:rPr lang="en-US" sz="1600" dirty="0">
                    <a:solidFill>
                      <a:srgbClr val="FFFFFF"/>
                    </a:solidFill>
                  </a:rPr>
                  <a:t>Web</a:t>
                </a:r>
              </a:p>
              <a:p>
                <a:pPr algn="ctr">
                  <a:lnSpc>
                    <a:spcPct val="90000"/>
                  </a:lnSpc>
                  <a:spcBef>
                    <a:spcPct val="20000"/>
                  </a:spcBef>
                  <a:buSzPct val="80000"/>
                </a:pPr>
                <a:r>
                  <a:rPr lang="en-US" sz="1600" dirty="0">
                    <a:solidFill>
                      <a:srgbClr val="FFFFFF"/>
                    </a:solidFill>
                  </a:rPr>
                  <a:t>roles</a:t>
                </a:r>
              </a:p>
            </p:txBody>
          </p:sp>
        </p:grpSp>
      </p:gr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63102" y="29924"/>
            <a:ext cx="10515600" cy="1325563"/>
          </a:xfrm>
        </p:spPr>
        <p:txBody>
          <a:bodyPr/>
          <a:lstStyle/>
          <a:p>
            <a:pPr eaLnBrk="1" hangingPunct="1"/>
            <a:r>
              <a:rPr lang="en-US" altLang="es-MX" dirty="0"/>
              <a:t>App Service</a:t>
            </a:r>
          </a:p>
        </p:txBody>
      </p:sp>
      <p:sp>
        <p:nvSpPr>
          <p:cNvPr id="9219" name="Content Placeholder 9"/>
          <p:cNvSpPr>
            <a:spLocks noGrp="1"/>
          </p:cNvSpPr>
          <p:nvPr>
            <p:ph sz="half" idx="1"/>
          </p:nvPr>
        </p:nvSpPr>
        <p:spPr>
          <a:xfrm>
            <a:off x="663102" y="1587026"/>
            <a:ext cx="5592082" cy="4844375"/>
          </a:xfrm>
          <a:prstGeom prst="rect">
            <a:avLst/>
          </a:prstGeom>
        </p:spPr>
        <p:txBody>
          <a:bodyPr>
            <a:normAutofit/>
          </a:bodyPr>
          <a:lstStyle/>
          <a:p>
            <a:pPr marL="0" indent="0">
              <a:buNone/>
            </a:pPr>
            <a:r>
              <a:rPr lang="en-US" altLang="ko-KR" sz="3200" dirty="0"/>
              <a:t>Features</a:t>
            </a:r>
          </a:p>
          <a:p>
            <a:pPr>
              <a:buFont typeface="Wingdings" charset="2"/>
              <a:buChar char="§"/>
            </a:pPr>
            <a:r>
              <a:rPr lang="en-US" altLang="ko-KR" dirty="0"/>
              <a:t>Multiple languages and frameworks</a:t>
            </a:r>
          </a:p>
          <a:p>
            <a:pPr>
              <a:buFont typeface="Wingdings" charset="2"/>
              <a:buChar char="§"/>
            </a:pPr>
            <a:r>
              <a:rPr lang="en-US" dirty="0"/>
              <a:t>Global scale with high availability</a:t>
            </a:r>
          </a:p>
          <a:p>
            <a:pPr>
              <a:buFont typeface="Wingdings" charset="2"/>
              <a:buChar char="§"/>
            </a:pPr>
            <a:r>
              <a:rPr lang="en-US" dirty="0"/>
              <a:t>Connections to SaaS platforms and on-premises data</a:t>
            </a:r>
          </a:p>
          <a:p>
            <a:pPr>
              <a:buFont typeface="Wingdings" charset="2"/>
              <a:buChar char="§"/>
            </a:pPr>
            <a:r>
              <a:rPr lang="en-US" dirty="0"/>
              <a:t>Security and compliance</a:t>
            </a:r>
          </a:p>
          <a:p>
            <a:pPr>
              <a:buFont typeface="Wingdings" charset="2"/>
              <a:buChar char="§"/>
            </a:pPr>
            <a:r>
              <a:rPr lang="en-US" dirty="0"/>
              <a:t>Application Templates</a:t>
            </a:r>
          </a:p>
          <a:p>
            <a:pPr>
              <a:buFont typeface="Wingdings" charset="2"/>
              <a:buChar char="§"/>
            </a:pPr>
            <a:r>
              <a:rPr lang="en-US" dirty="0"/>
              <a:t>DevOps optimization</a:t>
            </a:r>
          </a:p>
        </p:txBody>
      </p:sp>
      <p:pic>
        <p:nvPicPr>
          <p:cNvPr id="4" name="Picture 3" descr="Screen Shot 2016-05-20 at 3.50.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858" y="1355487"/>
            <a:ext cx="4923518" cy="4821476"/>
          </a:xfrm>
          <a:prstGeom prst="rect">
            <a:avLst/>
          </a:prstGeom>
        </p:spPr>
      </p:pic>
    </p:spTree>
    <p:extLst>
      <p:ext uri="{BB962C8B-B14F-4D97-AF65-F5344CB8AC3E}">
        <p14:creationId xmlns:p14="http://schemas.microsoft.com/office/powerpoint/2010/main" val="5147287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3780</Words>
  <Application>Microsoft Macintosh PowerPoint</Application>
  <PresentationFormat>Custom</PresentationFormat>
  <Paragraphs>449</Paragraphs>
  <Slides>22</Slides>
  <Notes>22</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1_MS1444_Windows Azure Template 16x9_r08a</vt:lpstr>
      <vt:lpstr>2_MS1444_Windows Azure Template 16x9_r08a</vt:lpstr>
      <vt:lpstr>1_Office Theme</vt:lpstr>
      <vt:lpstr>Survey of Cloud Computing and Azure Foundation</vt:lpstr>
      <vt:lpstr>Topics</vt:lpstr>
      <vt:lpstr>PowerPoint Presentation</vt:lpstr>
      <vt:lpstr>What is Microsoft Azure?</vt:lpstr>
      <vt:lpstr>Virtual Machines</vt:lpstr>
      <vt:lpstr>Azure Virtual Machines – IaaS</vt:lpstr>
      <vt:lpstr>Cloud Service</vt:lpstr>
      <vt:lpstr>Cloud Services - PaaS</vt:lpstr>
      <vt:lpstr>App Service</vt:lpstr>
      <vt:lpstr>App Service - PaaS</vt:lpstr>
      <vt:lpstr>Why App Service - Web Apps?</vt:lpstr>
      <vt:lpstr>Other Options</vt:lpstr>
      <vt:lpstr>Azure Service Modules - 1</vt:lpstr>
      <vt:lpstr>Azure Service Modules - 2</vt:lpstr>
      <vt:lpstr>Azure Service Modules - 3</vt:lpstr>
      <vt:lpstr>Popular Products in Azure</vt:lpstr>
      <vt:lpstr>NoSQL vs. SQL DB</vt:lpstr>
      <vt:lpstr>Azure Services Work Together</vt:lpstr>
      <vt:lpstr>Access Services Through Azure Portal</vt:lpstr>
      <vt:lpstr>Creating a Resource in Azure Portal</vt:lpstr>
      <vt:lpstr>Role-Based Access Control in Azure Portal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2016-06-21T01:52:45Z</dcterms:created>
  <dcterms:modified xsi:type="dcterms:W3CDTF">2016-06-22T19:47:39Z</dcterms:modified>
</cp:coreProperties>
</file>